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12" r:id="rId1"/>
  </p:sldMasterIdLst>
  <p:sldIdLst>
    <p:sldId id="256" r:id="rId2"/>
    <p:sldId id="258" r:id="rId3"/>
    <p:sldId id="257" r:id="rId4"/>
    <p:sldId id="268" r:id="rId5"/>
    <p:sldId id="269" r:id="rId6"/>
    <p:sldId id="270" r:id="rId7"/>
    <p:sldId id="286" r:id="rId8"/>
    <p:sldId id="271" r:id="rId9"/>
    <p:sldId id="287" r:id="rId10"/>
    <p:sldId id="272" r:id="rId11"/>
    <p:sldId id="273" r:id="rId12"/>
    <p:sldId id="274" r:id="rId13"/>
    <p:sldId id="275" r:id="rId14"/>
    <p:sldId id="276" r:id="rId15"/>
    <p:sldId id="277" r:id="rId16"/>
    <p:sldId id="278" r:id="rId17"/>
    <p:sldId id="279" r:id="rId18"/>
    <p:sldId id="280" r:id="rId19"/>
    <p:sldId id="281" r:id="rId20"/>
    <p:sldId id="282" r:id="rId21"/>
    <p:sldId id="285" r:id="rId22"/>
    <p:sldId id="293" r:id="rId23"/>
    <p:sldId id="262" r:id="rId24"/>
    <p:sldId id="289" r:id="rId25"/>
    <p:sldId id="263" r:id="rId26"/>
    <p:sldId id="290" r:id="rId27"/>
    <p:sldId id="291" r:id="rId28"/>
    <p:sldId id="292" r:id="rId29"/>
    <p:sldId id="283" r:id="rId30"/>
    <p:sldId id="288" r:id="rId31"/>
    <p:sldId id="284" r:id="rId32"/>
    <p:sldId id="265" r:id="rId33"/>
    <p:sldId id="266"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61" d="100"/>
          <a:sy n="61" d="100"/>
        </p:scale>
        <p:origin x="1522"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838EB-3C1B-41A0-AFCC-C8C9B3A1B0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87289B-BC38-4868-9B78-141A63871AB7}">
      <dgm:prSet/>
      <dgm:spPr/>
      <dgm:t>
        <a:bodyPr/>
        <a:lstStyle/>
        <a:p>
          <a:r>
            <a:rPr lang="en-US"/>
            <a:t>In this project, our objective is to answer, </a:t>
          </a:r>
        </a:p>
      </dgm:t>
    </dgm:pt>
    <dgm:pt modelId="{7F958F21-20A8-4158-8FA9-D3F0B036D709}" type="parTrans" cxnId="{E1D8B7A8-5993-43DD-B8F2-A2D1B4A74651}">
      <dgm:prSet/>
      <dgm:spPr/>
      <dgm:t>
        <a:bodyPr/>
        <a:lstStyle/>
        <a:p>
          <a:endParaRPr lang="en-US"/>
        </a:p>
      </dgm:t>
    </dgm:pt>
    <dgm:pt modelId="{5091B324-7864-433F-9503-8AF7E954DBAE}" type="sibTrans" cxnId="{E1D8B7A8-5993-43DD-B8F2-A2D1B4A74651}">
      <dgm:prSet/>
      <dgm:spPr/>
      <dgm:t>
        <a:bodyPr/>
        <a:lstStyle/>
        <a:p>
          <a:endParaRPr lang="en-US"/>
        </a:p>
      </dgm:t>
    </dgm:pt>
    <dgm:pt modelId="{FB3E19F9-B546-4CD0-8884-6B53E94F905A}">
      <dgm:prSet/>
      <dgm:spPr/>
      <dgm:t>
        <a:bodyPr/>
        <a:lstStyle/>
        <a:p>
          <a:r>
            <a:rPr lang="en-US" b="1"/>
            <a:t>"What are the key contributing factors influencing the classification of street lights into different types based on various attributes, and how can outlier detection techniques help identify anomalies within the dataset?”</a:t>
          </a:r>
          <a:endParaRPr lang="en-US"/>
        </a:p>
      </dgm:t>
    </dgm:pt>
    <dgm:pt modelId="{556FB4BC-93A8-433E-B63F-AED2DB23993F}" type="parTrans" cxnId="{E8FAF52E-7F34-4CAC-AA9B-546A1AD83668}">
      <dgm:prSet/>
      <dgm:spPr/>
      <dgm:t>
        <a:bodyPr/>
        <a:lstStyle/>
        <a:p>
          <a:endParaRPr lang="en-US"/>
        </a:p>
      </dgm:t>
    </dgm:pt>
    <dgm:pt modelId="{3E77C927-6FD4-4C2F-8886-872638686EC4}" type="sibTrans" cxnId="{E8FAF52E-7F34-4CAC-AA9B-546A1AD83668}">
      <dgm:prSet/>
      <dgm:spPr/>
      <dgm:t>
        <a:bodyPr/>
        <a:lstStyle/>
        <a:p>
          <a:endParaRPr lang="en-US"/>
        </a:p>
      </dgm:t>
    </dgm:pt>
    <dgm:pt modelId="{C69B5CC7-B041-44C7-BDCA-CD342CCBB7E2}" type="pres">
      <dgm:prSet presAssocID="{FD3838EB-3C1B-41A0-AFCC-C8C9B3A1B0FC}" presName="root" presStyleCnt="0">
        <dgm:presLayoutVars>
          <dgm:dir/>
          <dgm:resizeHandles val="exact"/>
        </dgm:presLayoutVars>
      </dgm:prSet>
      <dgm:spPr/>
    </dgm:pt>
    <dgm:pt modelId="{F46F86C7-6BEE-485A-B626-CDB346D02646}" type="pres">
      <dgm:prSet presAssocID="{2187289B-BC38-4868-9B78-141A63871AB7}" presName="compNode" presStyleCnt="0"/>
      <dgm:spPr/>
    </dgm:pt>
    <dgm:pt modelId="{9FC45CAD-6EF8-457C-B95D-D894EBC3492D}" type="pres">
      <dgm:prSet presAssocID="{2187289B-BC38-4868-9B78-141A63871AB7}" presName="bgRect" presStyleLbl="bgShp" presStyleIdx="0" presStyleCnt="2"/>
      <dgm:spPr/>
    </dgm:pt>
    <dgm:pt modelId="{8137C4FE-C9EC-4220-A0B4-968A51468651}" type="pres">
      <dgm:prSet presAssocID="{2187289B-BC38-4868-9B78-141A63871A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9EA8E204-4DAA-493E-A66F-78C3666AF704}" type="pres">
      <dgm:prSet presAssocID="{2187289B-BC38-4868-9B78-141A63871AB7}" presName="spaceRect" presStyleCnt="0"/>
      <dgm:spPr/>
    </dgm:pt>
    <dgm:pt modelId="{DEA516C7-3FC1-46DA-9F1B-E4165443919B}" type="pres">
      <dgm:prSet presAssocID="{2187289B-BC38-4868-9B78-141A63871AB7}" presName="parTx" presStyleLbl="revTx" presStyleIdx="0" presStyleCnt="2">
        <dgm:presLayoutVars>
          <dgm:chMax val="0"/>
          <dgm:chPref val="0"/>
        </dgm:presLayoutVars>
      </dgm:prSet>
      <dgm:spPr/>
    </dgm:pt>
    <dgm:pt modelId="{F6AA2AED-0395-487C-9E63-B2F8851925BA}" type="pres">
      <dgm:prSet presAssocID="{5091B324-7864-433F-9503-8AF7E954DBAE}" presName="sibTrans" presStyleCnt="0"/>
      <dgm:spPr/>
    </dgm:pt>
    <dgm:pt modelId="{EDE37784-53E2-49AE-B21E-7F27F233EEF0}" type="pres">
      <dgm:prSet presAssocID="{FB3E19F9-B546-4CD0-8884-6B53E94F905A}" presName="compNode" presStyleCnt="0"/>
      <dgm:spPr/>
    </dgm:pt>
    <dgm:pt modelId="{5E80B09E-1975-4A9D-A576-B7668317C9C8}" type="pres">
      <dgm:prSet presAssocID="{FB3E19F9-B546-4CD0-8884-6B53E94F905A}" presName="bgRect" presStyleLbl="bgShp" presStyleIdx="1" presStyleCnt="2"/>
      <dgm:spPr/>
    </dgm:pt>
    <dgm:pt modelId="{56A9265C-0701-48B5-B733-F88EFE504379}" type="pres">
      <dgm:prSet presAssocID="{FB3E19F9-B546-4CD0-8884-6B53E94F90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etlight"/>
        </a:ext>
      </dgm:extLst>
    </dgm:pt>
    <dgm:pt modelId="{314FB949-BF03-4AEC-87A3-B9E166B22ABA}" type="pres">
      <dgm:prSet presAssocID="{FB3E19F9-B546-4CD0-8884-6B53E94F905A}" presName="spaceRect" presStyleCnt="0"/>
      <dgm:spPr/>
    </dgm:pt>
    <dgm:pt modelId="{76FDD79A-5617-42A7-865B-F1D4AE5E8FDA}" type="pres">
      <dgm:prSet presAssocID="{FB3E19F9-B546-4CD0-8884-6B53E94F905A}" presName="parTx" presStyleLbl="revTx" presStyleIdx="1" presStyleCnt="2">
        <dgm:presLayoutVars>
          <dgm:chMax val="0"/>
          <dgm:chPref val="0"/>
        </dgm:presLayoutVars>
      </dgm:prSet>
      <dgm:spPr/>
    </dgm:pt>
  </dgm:ptLst>
  <dgm:cxnLst>
    <dgm:cxn modelId="{BE9D7A1F-4176-4F2D-8132-34D11FF8F130}" type="presOf" srcId="{2187289B-BC38-4868-9B78-141A63871AB7}" destId="{DEA516C7-3FC1-46DA-9F1B-E4165443919B}" srcOrd="0" destOrd="0" presId="urn:microsoft.com/office/officeart/2018/2/layout/IconVerticalSolidList"/>
    <dgm:cxn modelId="{E8FAF52E-7F34-4CAC-AA9B-546A1AD83668}" srcId="{FD3838EB-3C1B-41A0-AFCC-C8C9B3A1B0FC}" destId="{FB3E19F9-B546-4CD0-8884-6B53E94F905A}" srcOrd="1" destOrd="0" parTransId="{556FB4BC-93A8-433E-B63F-AED2DB23993F}" sibTransId="{3E77C927-6FD4-4C2F-8886-872638686EC4}"/>
    <dgm:cxn modelId="{E1D8B7A8-5993-43DD-B8F2-A2D1B4A74651}" srcId="{FD3838EB-3C1B-41A0-AFCC-C8C9B3A1B0FC}" destId="{2187289B-BC38-4868-9B78-141A63871AB7}" srcOrd="0" destOrd="0" parTransId="{7F958F21-20A8-4158-8FA9-D3F0B036D709}" sibTransId="{5091B324-7864-433F-9503-8AF7E954DBAE}"/>
    <dgm:cxn modelId="{6A8236B6-9490-42E4-8483-4125F1321453}" type="presOf" srcId="{FB3E19F9-B546-4CD0-8884-6B53E94F905A}" destId="{76FDD79A-5617-42A7-865B-F1D4AE5E8FDA}" srcOrd="0" destOrd="0" presId="urn:microsoft.com/office/officeart/2018/2/layout/IconVerticalSolidList"/>
    <dgm:cxn modelId="{423BFEF9-4CE5-43A5-A7B2-5E0F0394909C}" type="presOf" srcId="{FD3838EB-3C1B-41A0-AFCC-C8C9B3A1B0FC}" destId="{C69B5CC7-B041-44C7-BDCA-CD342CCBB7E2}" srcOrd="0" destOrd="0" presId="urn:microsoft.com/office/officeart/2018/2/layout/IconVerticalSolidList"/>
    <dgm:cxn modelId="{CD625AE4-1074-44E6-B39A-111CC04107EA}" type="presParOf" srcId="{C69B5CC7-B041-44C7-BDCA-CD342CCBB7E2}" destId="{F46F86C7-6BEE-485A-B626-CDB346D02646}" srcOrd="0" destOrd="0" presId="urn:microsoft.com/office/officeart/2018/2/layout/IconVerticalSolidList"/>
    <dgm:cxn modelId="{178385AB-4C33-400D-8B44-E8AFB6804619}" type="presParOf" srcId="{F46F86C7-6BEE-485A-B626-CDB346D02646}" destId="{9FC45CAD-6EF8-457C-B95D-D894EBC3492D}" srcOrd="0" destOrd="0" presId="urn:microsoft.com/office/officeart/2018/2/layout/IconVerticalSolidList"/>
    <dgm:cxn modelId="{EBE14842-E827-4B7E-8DE6-60A9864540D8}" type="presParOf" srcId="{F46F86C7-6BEE-485A-B626-CDB346D02646}" destId="{8137C4FE-C9EC-4220-A0B4-968A51468651}" srcOrd="1" destOrd="0" presId="urn:microsoft.com/office/officeart/2018/2/layout/IconVerticalSolidList"/>
    <dgm:cxn modelId="{1509AE0C-CE2E-4A04-8BFB-0FC294610552}" type="presParOf" srcId="{F46F86C7-6BEE-485A-B626-CDB346D02646}" destId="{9EA8E204-4DAA-493E-A66F-78C3666AF704}" srcOrd="2" destOrd="0" presId="urn:microsoft.com/office/officeart/2018/2/layout/IconVerticalSolidList"/>
    <dgm:cxn modelId="{0483810F-AA2D-4460-BE67-8CA530EEC9BE}" type="presParOf" srcId="{F46F86C7-6BEE-485A-B626-CDB346D02646}" destId="{DEA516C7-3FC1-46DA-9F1B-E4165443919B}" srcOrd="3" destOrd="0" presId="urn:microsoft.com/office/officeart/2018/2/layout/IconVerticalSolidList"/>
    <dgm:cxn modelId="{C0DE09E5-8875-4514-8F11-28FDEE2DC75F}" type="presParOf" srcId="{C69B5CC7-B041-44C7-BDCA-CD342CCBB7E2}" destId="{F6AA2AED-0395-487C-9E63-B2F8851925BA}" srcOrd="1" destOrd="0" presId="urn:microsoft.com/office/officeart/2018/2/layout/IconVerticalSolidList"/>
    <dgm:cxn modelId="{5D77B6C2-C5AD-4DCD-BBC5-1FA59E52BBA6}" type="presParOf" srcId="{C69B5CC7-B041-44C7-BDCA-CD342CCBB7E2}" destId="{EDE37784-53E2-49AE-B21E-7F27F233EEF0}" srcOrd="2" destOrd="0" presId="urn:microsoft.com/office/officeart/2018/2/layout/IconVerticalSolidList"/>
    <dgm:cxn modelId="{567F3B27-91FC-4A74-92C5-D4436CCB34E9}" type="presParOf" srcId="{EDE37784-53E2-49AE-B21E-7F27F233EEF0}" destId="{5E80B09E-1975-4A9D-A576-B7668317C9C8}" srcOrd="0" destOrd="0" presId="urn:microsoft.com/office/officeart/2018/2/layout/IconVerticalSolidList"/>
    <dgm:cxn modelId="{4B9759B2-7C5F-4DB7-8ED0-5D201C638D4E}" type="presParOf" srcId="{EDE37784-53E2-49AE-B21E-7F27F233EEF0}" destId="{56A9265C-0701-48B5-B733-F88EFE504379}" srcOrd="1" destOrd="0" presId="urn:microsoft.com/office/officeart/2018/2/layout/IconVerticalSolidList"/>
    <dgm:cxn modelId="{E1AD140C-48E2-4301-BF20-A2990FE3FD54}" type="presParOf" srcId="{EDE37784-53E2-49AE-B21E-7F27F233EEF0}" destId="{314FB949-BF03-4AEC-87A3-B9E166B22ABA}" srcOrd="2" destOrd="0" presId="urn:microsoft.com/office/officeart/2018/2/layout/IconVerticalSolidList"/>
    <dgm:cxn modelId="{48832144-A867-4F50-B40D-7F57EE9ED616}" type="presParOf" srcId="{EDE37784-53E2-49AE-B21E-7F27F233EEF0}" destId="{76FDD79A-5617-42A7-865B-F1D4AE5E8F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D06B8D-9B95-484F-9E99-20942C5A60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A6E222-50B3-4B3C-B09A-81CC312D7AF7}">
      <dgm:prSet/>
      <dgm:spPr/>
      <dgm:t>
        <a:bodyPr/>
        <a:lstStyle/>
        <a:p>
          <a:pPr>
            <a:lnSpc>
              <a:spcPct val="100000"/>
            </a:lnSpc>
          </a:pPr>
          <a:r>
            <a:rPr lang="en-US" dirty="0"/>
            <a:t>Determine Objectives: </a:t>
          </a:r>
          <a:r>
            <a:rPr lang="en-US" dirty="0" err="1"/>
            <a:t>Maknig</a:t>
          </a:r>
          <a:r>
            <a:rPr lang="en-US" dirty="0"/>
            <a:t> performed decisions for example which light is most being used through outlier and classification.</a:t>
          </a:r>
        </a:p>
      </dgm:t>
    </dgm:pt>
    <dgm:pt modelId="{66003E7A-378B-480C-8855-A31117DF5FA9}" type="parTrans" cxnId="{683B0F1F-87F3-44E0-94AF-86D47C0E348C}">
      <dgm:prSet/>
      <dgm:spPr/>
      <dgm:t>
        <a:bodyPr/>
        <a:lstStyle/>
        <a:p>
          <a:endParaRPr lang="en-US"/>
        </a:p>
      </dgm:t>
    </dgm:pt>
    <dgm:pt modelId="{A6F8E5B9-79EC-4A97-BB8A-D7A23B235EE6}" type="sibTrans" cxnId="{683B0F1F-87F3-44E0-94AF-86D47C0E348C}">
      <dgm:prSet/>
      <dgm:spPr/>
      <dgm:t>
        <a:bodyPr/>
        <a:lstStyle/>
        <a:p>
          <a:endParaRPr lang="en-US"/>
        </a:p>
      </dgm:t>
    </dgm:pt>
    <dgm:pt modelId="{8AAC5E9D-4F32-41EC-8B2E-F023F82FBB0F}">
      <dgm:prSet/>
      <dgm:spPr/>
      <dgm:t>
        <a:bodyPr/>
        <a:lstStyle/>
        <a:p>
          <a:pPr>
            <a:lnSpc>
              <a:spcPct val="100000"/>
            </a:lnSpc>
          </a:pPr>
          <a:r>
            <a:rPr lang="en-CA"/>
            <a:t>Assessing the Situation:</a:t>
          </a:r>
          <a:r>
            <a:rPr lang="en-US"/>
            <a:t>As per the situation, the data is not fully complete, there are missing instances from the attributes, so the selection and exclusion shall also happen according to this in the steps of Data Preparation. We have access to efficiently use the machine learning algorithms such as decision tree, KNN and outlier detection methods like LOF and ISF through software known as RapidMiner.</a:t>
          </a:r>
        </a:p>
      </dgm:t>
    </dgm:pt>
    <dgm:pt modelId="{E3336369-0F48-48B7-BC28-BC84DD5A06A1}" type="parTrans" cxnId="{D713380F-6B5B-4A5C-A8FA-182B56923B05}">
      <dgm:prSet/>
      <dgm:spPr/>
      <dgm:t>
        <a:bodyPr/>
        <a:lstStyle/>
        <a:p>
          <a:endParaRPr lang="en-US"/>
        </a:p>
      </dgm:t>
    </dgm:pt>
    <dgm:pt modelId="{C1FB5FC7-1492-4A81-BB65-CAAD04C3DEBC}" type="sibTrans" cxnId="{D713380F-6B5B-4A5C-A8FA-182B56923B05}">
      <dgm:prSet/>
      <dgm:spPr/>
      <dgm:t>
        <a:bodyPr/>
        <a:lstStyle/>
        <a:p>
          <a:endParaRPr lang="en-US"/>
        </a:p>
      </dgm:t>
    </dgm:pt>
    <dgm:pt modelId="{F5845192-CEE0-4205-B9ED-D216530C7ED5}">
      <dgm:prSet/>
      <dgm:spPr/>
      <dgm:t>
        <a:bodyPr/>
        <a:lstStyle/>
        <a:p>
          <a:pPr>
            <a:lnSpc>
              <a:spcPct val="100000"/>
            </a:lnSpc>
          </a:pPr>
          <a:r>
            <a:rPr lang="en-CA"/>
            <a:t>Data Mining Goals: </a:t>
          </a:r>
          <a:r>
            <a:rPr lang="en-US"/>
            <a:t>Utilize machine learning algorithms such as decision trees and KNN for classification, LOF and ISF for outlier detection</a:t>
          </a:r>
        </a:p>
      </dgm:t>
    </dgm:pt>
    <dgm:pt modelId="{D9F8D210-E9E2-4FE1-BD14-74CA688C3576}" type="parTrans" cxnId="{D59AF881-8754-40C6-9E9E-9BFB28FDC62D}">
      <dgm:prSet/>
      <dgm:spPr/>
      <dgm:t>
        <a:bodyPr/>
        <a:lstStyle/>
        <a:p>
          <a:endParaRPr lang="en-US"/>
        </a:p>
      </dgm:t>
    </dgm:pt>
    <dgm:pt modelId="{F04308AA-B851-4739-B43C-A3DEA1CB1ECD}" type="sibTrans" cxnId="{D59AF881-8754-40C6-9E9E-9BFB28FDC62D}">
      <dgm:prSet/>
      <dgm:spPr/>
      <dgm:t>
        <a:bodyPr/>
        <a:lstStyle/>
        <a:p>
          <a:endParaRPr lang="en-US"/>
        </a:p>
      </dgm:t>
    </dgm:pt>
    <dgm:pt modelId="{188096D4-B936-4D27-B761-99F9C2B34602}">
      <dgm:prSet/>
      <dgm:spPr/>
      <dgm:t>
        <a:bodyPr/>
        <a:lstStyle/>
        <a:p>
          <a:pPr>
            <a:lnSpc>
              <a:spcPct val="100000"/>
            </a:lnSpc>
          </a:pPr>
          <a:r>
            <a:rPr lang="en-CA"/>
            <a:t>Produce Project Plan: </a:t>
          </a:r>
          <a:r>
            <a:rPr lang="en-US"/>
            <a:t>Evaluation will be happened based on both the KNN and Decision tree classification methods and check the anomalies presented by the outlier detections which are affecting the outcomes or needed to know to make confirmed decisions about finding the type of lights, which is what our overall aim is and that is what this project is all about.</a:t>
          </a:r>
        </a:p>
      </dgm:t>
    </dgm:pt>
    <dgm:pt modelId="{F5A50648-C01C-4A33-9290-59643862E708}" type="parTrans" cxnId="{17EDD350-D23C-4935-B1B1-2111CD6C17DF}">
      <dgm:prSet/>
      <dgm:spPr/>
      <dgm:t>
        <a:bodyPr/>
        <a:lstStyle/>
        <a:p>
          <a:endParaRPr lang="en-US"/>
        </a:p>
      </dgm:t>
    </dgm:pt>
    <dgm:pt modelId="{83E17E04-429D-4A7A-9B31-7928193CCCC4}" type="sibTrans" cxnId="{17EDD350-D23C-4935-B1B1-2111CD6C17DF}">
      <dgm:prSet/>
      <dgm:spPr/>
      <dgm:t>
        <a:bodyPr/>
        <a:lstStyle/>
        <a:p>
          <a:endParaRPr lang="en-US"/>
        </a:p>
      </dgm:t>
    </dgm:pt>
    <dgm:pt modelId="{CF135654-9F4C-43EB-83A3-E21B2D2F8464}" type="pres">
      <dgm:prSet presAssocID="{E6D06B8D-9B95-484F-9E99-20942C5A6063}" presName="root" presStyleCnt="0">
        <dgm:presLayoutVars>
          <dgm:dir/>
          <dgm:resizeHandles val="exact"/>
        </dgm:presLayoutVars>
      </dgm:prSet>
      <dgm:spPr/>
    </dgm:pt>
    <dgm:pt modelId="{FBC91F1A-B315-4A05-A905-B617CA850011}" type="pres">
      <dgm:prSet presAssocID="{B8A6E222-50B3-4B3C-B09A-81CC312D7AF7}" presName="compNode" presStyleCnt="0"/>
      <dgm:spPr/>
    </dgm:pt>
    <dgm:pt modelId="{FF2B8D55-A612-44F9-903E-50EBAECA5C35}" type="pres">
      <dgm:prSet presAssocID="{B8A6E222-50B3-4B3C-B09A-81CC312D7AF7}" presName="bgRect" presStyleLbl="bgShp" presStyleIdx="0" presStyleCnt="4"/>
      <dgm:spPr/>
    </dgm:pt>
    <dgm:pt modelId="{DE7FB05C-2796-4910-9747-FC14C11D4956}" type="pres">
      <dgm:prSet presAssocID="{B8A6E222-50B3-4B3C-B09A-81CC312D7A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BD77BB3-858F-4107-AD86-A15B2773794A}" type="pres">
      <dgm:prSet presAssocID="{B8A6E222-50B3-4B3C-B09A-81CC312D7AF7}" presName="spaceRect" presStyleCnt="0"/>
      <dgm:spPr/>
    </dgm:pt>
    <dgm:pt modelId="{D937DFDD-1247-4CBC-9C00-0B398B1E2BDB}" type="pres">
      <dgm:prSet presAssocID="{B8A6E222-50B3-4B3C-B09A-81CC312D7AF7}" presName="parTx" presStyleLbl="revTx" presStyleIdx="0" presStyleCnt="4">
        <dgm:presLayoutVars>
          <dgm:chMax val="0"/>
          <dgm:chPref val="0"/>
        </dgm:presLayoutVars>
      </dgm:prSet>
      <dgm:spPr/>
    </dgm:pt>
    <dgm:pt modelId="{D6154EF2-7F94-4E78-85B5-2F479518CAB0}" type="pres">
      <dgm:prSet presAssocID="{A6F8E5B9-79EC-4A97-BB8A-D7A23B235EE6}" presName="sibTrans" presStyleCnt="0"/>
      <dgm:spPr/>
    </dgm:pt>
    <dgm:pt modelId="{A31886FD-5492-464D-AAAD-A7AAC4D2263D}" type="pres">
      <dgm:prSet presAssocID="{8AAC5E9D-4F32-41EC-8B2E-F023F82FBB0F}" presName="compNode" presStyleCnt="0"/>
      <dgm:spPr/>
    </dgm:pt>
    <dgm:pt modelId="{254CC981-A4A9-416F-84AB-4926501D4B76}" type="pres">
      <dgm:prSet presAssocID="{8AAC5E9D-4F32-41EC-8B2E-F023F82FBB0F}" presName="bgRect" presStyleLbl="bgShp" presStyleIdx="1" presStyleCnt="4"/>
      <dgm:spPr/>
    </dgm:pt>
    <dgm:pt modelId="{6FA39A53-F424-4627-8981-884E0B7D5B46}" type="pres">
      <dgm:prSet presAssocID="{8AAC5E9D-4F32-41EC-8B2E-F023F82FBB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65C31D8-D8B3-4CF0-9356-CEF300E6016B}" type="pres">
      <dgm:prSet presAssocID="{8AAC5E9D-4F32-41EC-8B2E-F023F82FBB0F}" presName="spaceRect" presStyleCnt="0"/>
      <dgm:spPr/>
    </dgm:pt>
    <dgm:pt modelId="{9DC340D3-65B8-405F-933E-EC10127DE928}" type="pres">
      <dgm:prSet presAssocID="{8AAC5E9D-4F32-41EC-8B2E-F023F82FBB0F}" presName="parTx" presStyleLbl="revTx" presStyleIdx="1" presStyleCnt="4">
        <dgm:presLayoutVars>
          <dgm:chMax val="0"/>
          <dgm:chPref val="0"/>
        </dgm:presLayoutVars>
      </dgm:prSet>
      <dgm:spPr/>
    </dgm:pt>
    <dgm:pt modelId="{CA8EB3B8-1ACD-4EAD-ABC4-3EF68A048985}" type="pres">
      <dgm:prSet presAssocID="{C1FB5FC7-1492-4A81-BB65-CAAD04C3DEBC}" presName="sibTrans" presStyleCnt="0"/>
      <dgm:spPr/>
    </dgm:pt>
    <dgm:pt modelId="{11549863-E5EE-43CD-B712-4292A9EA78A4}" type="pres">
      <dgm:prSet presAssocID="{F5845192-CEE0-4205-B9ED-D216530C7ED5}" presName="compNode" presStyleCnt="0"/>
      <dgm:spPr/>
    </dgm:pt>
    <dgm:pt modelId="{754DB3BE-F928-4A1B-A557-73BDEC2EBEC3}" type="pres">
      <dgm:prSet presAssocID="{F5845192-CEE0-4205-B9ED-D216530C7ED5}" presName="bgRect" presStyleLbl="bgShp" presStyleIdx="2" presStyleCnt="4"/>
      <dgm:spPr/>
    </dgm:pt>
    <dgm:pt modelId="{47B178A2-75C7-4D64-8011-E404F4C12E3B}" type="pres">
      <dgm:prSet presAssocID="{F5845192-CEE0-4205-B9ED-D216530C7E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DF7E51AF-283C-4517-BCBC-FEA511E7A2E0}" type="pres">
      <dgm:prSet presAssocID="{F5845192-CEE0-4205-B9ED-D216530C7ED5}" presName="spaceRect" presStyleCnt="0"/>
      <dgm:spPr/>
    </dgm:pt>
    <dgm:pt modelId="{AAE69EB4-D0D5-4AF1-8465-CB007D5CDFF7}" type="pres">
      <dgm:prSet presAssocID="{F5845192-CEE0-4205-B9ED-D216530C7ED5}" presName="parTx" presStyleLbl="revTx" presStyleIdx="2" presStyleCnt="4">
        <dgm:presLayoutVars>
          <dgm:chMax val="0"/>
          <dgm:chPref val="0"/>
        </dgm:presLayoutVars>
      </dgm:prSet>
      <dgm:spPr/>
    </dgm:pt>
    <dgm:pt modelId="{0F52C6A4-F100-4E7E-8C60-917A5C503EA0}" type="pres">
      <dgm:prSet presAssocID="{F04308AA-B851-4739-B43C-A3DEA1CB1ECD}" presName="sibTrans" presStyleCnt="0"/>
      <dgm:spPr/>
    </dgm:pt>
    <dgm:pt modelId="{703563E5-4F95-4460-AE78-E0DBDC250D5E}" type="pres">
      <dgm:prSet presAssocID="{188096D4-B936-4D27-B761-99F9C2B34602}" presName="compNode" presStyleCnt="0"/>
      <dgm:spPr/>
    </dgm:pt>
    <dgm:pt modelId="{FC50BB66-6037-499C-8A6B-271F12BAFF0F}" type="pres">
      <dgm:prSet presAssocID="{188096D4-B936-4D27-B761-99F9C2B34602}" presName="bgRect" presStyleLbl="bgShp" presStyleIdx="3" presStyleCnt="4"/>
      <dgm:spPr/>
    </dgm:pt>
    <dgm:pt modelId="{85482AF6-4515-4823-A867-B9A154CBB7E1}" type="pres">
      <dgm:prSet presAssocID="{188096D4-B936-4D27-B761-99F9C2B346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5399A34-2A15-4EB3-B24C-D5EFFA5A955A}" type="pres">
      <dgm:prSet presAssocID="{188096D4-B936-4D27-B761-99F9C2B34602}" presName="spaceRect" presStyleCnt="0"/>
      <dgm:spPr/>
    </dgm:pt>
    <dgm:pt modelId="{55D725BC-C961-4FE9-BF44-EBA39A7E9DD2}" type="pres">
      <dgm:prSet presAssocID="{188096D4-B936-4D27-B761-99F9C2B34602}" presName="parTx" presStyleLbl="revTx" presStyleIdx="3" presStyleCnt="4">
        <dgm:presLayoutVars>
          <dgm:chMax val="0"/>
          <dgm:chPref val="0"/>
        </dgm:presLayoutVars>
      </dgm:prSet>
      <dgm:spPr/>
    </dgm:pt>
  </dgm:ptLst>
  <dgm:cxnLst>
    <dgm:cxn modelId="{139F7107-66EF-46D1-998A-E5E69979ACDC}" type="presOf" srcId="{188096D4-B936-4D27-B761-99F9C2B34602}" destId="{55D725BC-C961-4FE9-BF44-EBA39A7E9DD2}" srcOrd="0" destOrd="0" presId="urn:microsoft.com/office/officeart/2018/2/layout/IconVerticalSolidList"/>
    <dgm:cxn modelId="{D713380F-6B5B-4A5C-A8FA-182B56923B05}" srcId="{E6D06B8D-9B95-484F-9E99-20942C5A6063}" destId="{8AAC5E9D-4F32-41EC-8B2E-F023F82FBB0F}" srcOrd="1" destOrd="0" parTransId="{E3336369-0F48-48B7-BC28-BC84DD5A06A1}" sibTransId="{C1FB5FC7-1492-4A81-BB65-CAAD04C3DEBC}"/>
    <dgm:cxn modelId="{683B0F1F-87F3-44E0-94AF-86D47C0E348C}" srcId="{E6D06B8D-9B95-484F-9E99-20942C5A6063}" destId="{B8A6E222-50B3-4B3C-B09A-81CC312D7AF7}" srcOrd="0" destOrd="0" parTransId="{66003E7A-378B-480C-8855-A31117DF5FA9}" sibTransId="{A6F8E5B9-79EC-4A97-BB8A-D7A23B235EE6}"/>
    <dgm:cxn modelId="{4AEC6A3C-F758-49D3-B71A-4A4EEF2301E1}" type="presOf" srcId="{E6D06B8D-9B95-484F-9E99-20942C5A6063}" destId="{CF135654-9F4C-43EB-83A3-E21B2D2F8464}" srcOrd="0" destOrd="0" presId="urn:microsoft.com/office/officeart/2018/2/layout/IconVerticalSolidList"/>
    <dgm:cxn modelId="{A16F834A-D824-45EF-854A-79906C5C3A4A}" type="presOf" srcId="{B8A6E222-50B3-4B3C-B09A-81CC312D7AF7}" destId="{D937DFDD-1247-4CBC-9C00-0B398B1E2BDB}" srcOrd="0" destOrd="0" presId="urn:microsoft.com/office/officeart/2018/2/layout/IconVerticalSolidList"/>
    <dgm:cxn modelId="{17EDD350-D23C-4935-B1B1-2111CD6C17DF}" srcId="{E6D06B8D-9B95-484F-9E99-20942C5A6063}" destId="{188096D4-B936-4D27-B761-99F9C2B34602}" srcOrd="3" destOrd="0" parTransId="{F5A50648-C01C-4A33-9290-59643862E708}" sibTransId="{83E17E04-429D-4A7A-9B31-7928193CCCC4}"/>
    <dgm:cxn modelId="{7139CB7E-8D58-4BC7-957C-D9750831B78A}" type="presOf" srcId="{F5845192-CEE0-4205-B9ED-D216530C7ED5}" destId="{AAE69EB4-D0D5-4AF1-8465-CB007D5CDFF7}" srcOrd="0" destOrd="0" presId="urn:microsoft.com/office/officeart/2018/2/layout/IconVerticalSolidList"/>
    <dgm:cxn modelId="{D59AF881-8754-40C6-9E9E-9BFB28FDC62D}" srcId="{E6D06B8D-9B95-484F-9E99-20942C5A6063}" destId="{F5845192-CEE0-4205-B9ED-D216530C7ED5}" srcOrd="2" destOrd="0" parTransId="{D9F8D210-E9E2-4FE1-BD14-74CA688C3576}" sibTransId="{F04308AA-B851-4739-B43C-A3DEA1CB1ECD}"/>
    <dgm:cxn modelId="{E9EFD2D0-427A-4A7C-916A-CDD2DBEFECF7}" type="presOf" srcId="{8AAC5E9D-4F32-41EC-8B2E-F023F82FBB0F}" destId="{9DC340D3-65B8-405F-933E-EC10127DE928}" srcOrd="0" destOrd="0" presId="urn:microsoft.com/office/officeart/2018/2/layout/IconVerticalSolidList"/>
    <dgm:cxn modelId="{11EFB18D-D513-495E-B394-1C570C78B44A}" type="presParOf" srcId="{CF135654-9F4C-43EB-83A3-E21B2D2F8464}" destId="{FBC91F1A-B315-4A05-A905-B617CA850011}" srcOrd="0" destOrd="0" presId="urn:microsoft.com/office/officeart/2018/2/layout/IconVerticalSolidList"/>
    <dgm:cxn modelId="{1003657A-8875-4C81-B145-566ACE89CB0F}" type="presParOf" srcId="{FBC91F1A-B315-4A05-A905-B617CA850011}" destId="{FF2B8D55-A612-44F9-903E-50EBAECA5C35}" srcOrd="0" destOrd="0" presId="urn:microsoft.com/office/officeart/2018/2/layout/IconVerticalSolidList"/>
    <dgm:cxn modelId="{18024FF9-55BE-4AFD-A24F-CB5869D13AC2}" type="presParOf" srcId="{FBC91F1A-B315-4A05-A905-B617CA850011}" destId="{DE7FB05C-2796-4910-9747-FC14C11D4956}" srcOrd="1" destOrd="0" presId="urn:microsoft.com/office/officeart/2018/2/layout/IconVerticalSolidList"/>
    <dgm:cxn modelId="{DDDE9780-FA4B-44CE-84C1-D6035EF4F779}" type="presParOf" srcId="{FBC91F1A-B315-4A05-A905-B617CA850011}" destId="{7BD77BB3-858F-4107-AD86-A15B2773794A}" srcOrd="2" destOrd="0" presId="urn:microsoft.com/office/officeart/2018/2/layout/IconVerticalSolidList"/>
    <dgm:cxn modelId="{63244022-44C6-4EC0-80C1-19A4273DD813}" type="presParOf" srcId="{FBC91F1A-B315-4A05-A905-B617CA850011}" destId="{D937DFDD-1247-4CBC-9C00-0B398B1E2BDB}" srcOrd="3" destOrd="0" presId="urn:microsoft.com/office/officeart/2018/2/layout/IconVerticalSolidList"/>
    <dgm:cxn modelId="{B82C8FC3-D0C5-4692-BE9B-DF79235B23BB}" type="presParOf" srcId="{CF135654-9F4C-43EB-83A3-E21B2D2F8464}" destId="{D6154EF2-7F94-4E78-85B5-2F479518CAB0}" srcOrd="1" destOrd="0" presId="urn:microsoft.com/office/officeart/2018/2/layout/IconVerticalSolidList"/>
    <dgm:cxn modelId="{BF5245A6-83FA-4A94-B053-D9C0894905DE}" type="presParOf" srcId="{CF135654-9F4C-43EB-83A3-E21B2D2F8464}" destId="{A31886FD-5492-464D-AAAD-A7AAC4D2263D}" srcOrd="2" destOrd="0" presId="urn:microsoft.com/office/officeart/2018/2/layout/IconVerticalSolidList"/>
    <dgm:cxn modelId="{C7CDD596-FA95-4C9F-9664-7C83C2D6F26A}" type="presParOf" srcId="{A31886FD-5492-464D-AAAD-A7AAC4D2263D}" destId="{254CC981-A4A9-416F-84AB-4926501D4B76}" srcOrd="0" destOrd="0" presId="urn:microsoft.com/office/officeart/2018/2/layout/IconVerticalSolidList"/>
    <dgm:cxn modelId="{8AD0A86E-F9AC-4345-9A26-9B4A38E14C1B}" type="presParOf" srcId="{A31886FD-5492-464D-AAAD-A7AAC4D2263D}" destId="{6FA39A53-F424-4627-8981-884E0B7D5B46}" srcOrd="1" destOrd="0" presId="urn:microsoft.com/office/officeart/2018/2/layout/IconVerticalSolidList"/>
    <dgm:cxn modelId="{96621FEB-9417-4AFD-A7B0-F85C4C129F40}" type="presParOf" srcId="{A31886FD-5492-464D-AAAD-A7AAC4D2263D}" destId="{865C31D8-D8B3-4CF0-9356-CEF300E6016B}" srcOrd="2" destOrd="0" presId="urn:microsoft.com/office/officeart/2018/2/layout/IconVerticalSolidList"/>
    <dgm:cxn modelId="{8B9FD941-F905-4DB5-B01A-4FDFBECDE1E8}" type="presParOf" srcId="{A31886FD-5492-464D-AAAD-A7AAC4D2263D}" destId="{9DC340D3-65B8-405F-933E-EC10127DE928}" srcOrd="3" destOrd="0" presId="urn:microsoft.com/office/officeart/2018/2/layout/IconVerticalSolidList"/>
    <dgm:cxn modelId="{83A828C6-76D8-4081-B31C-D69090018E71}" type="presParOf" srcId="{CF135654-9F4C-43EB-83A3-E21B2D2F8464}" destId="{CA8EB3B8-1ACD-4EAD-ABC4-3EF68A048985}" srcOrd="3" destOrd="0" presId="urn:microsoft.com/office/officeart/2018/2/layout/IconVerticalSolidList"/>
    <dgm:cxn modelId="{37DB9524-F4B0-49FB-A0D9-B63B180A2B30}" type="presParOf" srcId="{CF135654-9F4C-43EB-83A3-E21B2D2F8464}" destId="{11549863-E5EE-43CD-B712-4292A9EA78A4}" srcOrd="4" destOrd="0" presId="urn:microsoft.com/office/officeart/2018/2/layout/IconVerticalSolidList"/>
    <dgm:cxn modelId="{1E6EB33B-1BD0-455D-81FE-D025A0B816EE}" type="presParOf" srcId="{11549863-E5EE-43CD-B712-4292A9EA78A4}" destId="{754DB3BE-F928-4A1B-A557-73BDEC2EBEC3}" srcOrd="0" destOrd="0" presId="urn:microsoft.com/office/officeart/2018/2/layout/IconVerticalSolidList"/>
    <dgm:cxn modelId="{999D1275-3056-4182-A390-8CBD634A15F0}" type="presParOf" srcId="{11549863-E5EE-43CD-B712-4292A9EA78A4}" destId="{47B178A2-75C7-4D64-8011-E404F4C12E3B}" srcOrd="1" destOrd="0" presId="urn:microsoft.com/office/officeart/2018/2/layout/IconVerticalSolidList"/>
    <dgm:cxn modelId="{B82A09B5-1C22-40AD-AA80-E25C864287D1}" type="presParOf" srcId="{11549863-E5EE-43CD-B712-4292A9EA78A4}" destId="{DF7E51AF-283C-4517-BCBC-FEA511E7A2E0}" srcOrd="2" destOrd="0" presId="urn:microsoft.com/office/officeart/2018/2/layout/IconVerticalSolidList"/>
    <dgm:cxn modelId="{51A0E559-B4F4-42B2-8EF8-FD148D5B913B}" type="presParOf" srcId="{11549863-E5EE-43CD-B712-4292A9EA78A4}" destId="{AAE69EB4-D0D5-4AF1-8465-CB007D5CDFF7}" srcOrd="3" destOrd="0" presId="urn:microsoft.com/office/officeart/2018/2/layout/IconVerticalSolidList"/>
    <dgm:cxn modelId="{BD74B9A6-1432-45BE-8A62-B31ECFC0368F}" type="presParOf" srcId="{CF135654-9F4C-43EB-83A3-E21B2D2F8464}" destId="{0F52C6A4-F100-4E7E-8C60-917A5C503EA0}" srcOrd="5" destOrd="0" presId="urn:microsoft.com/office/officeart/2018/2/layout/IconVerticalSolidList"/>
    <dgm:cxn modelId="{8385DF60-DB4D-4B69-B43C-3D159853C299}" type="presParOf" srcId="{CF135654-9F4C-43EB-83A3-E21B2D2F8464}" destId="{703563E5-4F95-4460-AE78-E0DBDC250D5E}" srcOrd="6" destOrd="0" presId="urn:microsoft.com/office/officeart/2018/2/layout/IconVerticalSolidList"/>
    <dgm:cxn modelId="{71F50A75-9353-4688-9377-E74F450642DB}" type="presParOf" srcId="{703563E5-4F95-4460-AE78-E0DBDC250D5E}" destId="{FC50BB66-6037-499C-8A6B-271F12BAFF0F}" srcOrd="0" destOrd="0" presId="urn:microsoft.com/office/officeart/2018/2/layout/IconVerticalSolidList"/>
    <dgm:cxn modelId="{F5BC22BF-0CD0-4FA8-8A3B-F533E31A3D1D}" type="presParOf" srcId="{703563E5-4F95-4460-AE78-E0DBDC250D5E}" destId="{85482AF6-4515-4823-A867-B9A154CBB7E1}" srcOrd="1" destOrd="0" presId="urn:microsoft.com/office/officeart/2018/2/layout/IconVerticalSolidList"/>
    <dgm:cxn modelId="{87FAEFDE-27BC-41AC-AA71-F4E69767B89E}" type="presParOf" srcId="{703563E5-4F95-4460-AE78-E0DBDC250D5E}" destId="{15399A34-2A15-4EB3-B24C-D5EFFA5A955A}" srcOrd="2" destOrd="0" presId="urn:microsoft.com/office/officeart/2018/2/layout/IconVerticalSolidList"/>
    <dgm:cxn modelId="{42B0129E-D67E-4739-BE77-9BE53830D0E6}" type="presParOf" srcId="{703563E5-4F95-4460-AE78-E0DBDC250D5E}" destId="{55D725BC-C961-4FE9-BF44-EBA39A7E9D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6094C0-B32A-4727-B34E-A4180839F35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3DF397-B473-4341-ADCC-E5EDCA035A47}">
      <dgm:prSet/>
      <dgm:spPr/>
      <dgm:t>
        <a:bodyPr/>
        <a:lstStyle/>
        <a:p>
          <a:pPr>
            <a:lnSpc>
              <a:spcPct val="100000"/>
            </a:lnSpc>
          </a:pPr>
          <a:r>
            <a:rPr lang="en-CA" b="1"/>
            <a:t>Random Forest:</a:t>
          </a:r>
          <a:endParaRPr lang="en-US"/>
        </a:p>
      </dgm:t>
    </dgm:pt>
    <dgm:pt modelId="{26485C3C-16BE-49E1-BBA9-0D2E2368819C}" type="parTrans" cxnId="{7CB52D36-FFCD-491E-8A4E-07F56C9DE441}">
      <dgm:prSet/>
      <dgm:spPr/>
      <dgm:t>
        <a:bodyPr/>
        <a:lstStyle/>
        <a:p>
          <a:endParaRPr lang="en-US"/>
        </a:p>
      </dgm:t>
    </dgm:pt>
    <dgm:pt modelId="{811990B8-C652-4BB7-ABD8-657A34A1B191}" type="sibTrans" cxnId="{7CB52D36-FFCD-491E-8A4E-07F56C9DE441}">
      <dgm:prSet/>
      <dgm:spPr/>
      <dgm:t>
        <a:bodyPr/>
        <a:lstStyle/>
        <a:p>
          <a:endParaRPr lang="en-US"/>
        </a:p>
      </dgm:t>
    </dgm:pt>
    <dgm:pt modelId="{AC5C7E54-C9DF-4403-B010-4DAB26975A6A}">
      <dgm:prSet/>
      <dgm:spPr/>
      <dgm:t>
        <a:bodyPr/>
        <a:lstStyle/>
        <a:p>
          <a:pPr>
            <a:lnSpc>
              <a:spcPct val="100000"/>
            </a:lnSpc>
          </a:pPr>
          <a:r>
            <a:rPr lang="en-CA"/>
            <a:t>Random Forest is an ensemble learning technique used in machine learning for both classification and regression tasks. It operates by constructing a multitude of decision trees during the training phase and outputs the mode (for classification) or the mean prediction (for regression) of the individual trees.</a:t>
          </a:r>
          <a:endParaRPr lang="en-US"/>
        </a:p>
      </dgm:t>
    </dgm:pt>
    <dgm:pt modelId="{1F109DEF-7EDE-4106-A5F7-F9F5D354110F}" type="parTrans" cxnId="{E530D382-32AC-42CD-A123-38F9657387A2}">
      <dgm:prSet/>
      <dgm:spPr/>
      <dgm:t>
        <a:bodyPr/>
        <a:lstStyle/>
        <a:p>
          <a:endParaRPr lang="en-US"/>
        </a:p>
      </dgm:t>
    </dgm:pt>
    <dgm:pt modelId="{5ADA33BD-7DC7-4038-9D1A-DF01AC8D3262}" type="sibTrans" cxnId="{E530D382-32AC-42CD-A123-38F9657387A2}">
      <dgm:prSet/>
      <dgm:spPr/>
      <dgm:t>
        <a:bodyPr/>
        <a:lstStyle/>
        <a:p>
          <a:endParaRPr lang="en-US"/>
        </a:p>
      </dgm:t>
    </dgm:pt>
    <dgm:pt modelId="{C8DC96E2-3C51-4390-B603-EB19A94F376B}">
      <dgm:prSet/>
      <dgm:spPr/>
      <dgm:t>
        <a:bodyPr/>
        <a:lstStyle/>
        <a:p>
          <a:pPr>
            <a:lnSpc>
              <a:spcPct val="100000"/>
            </a:lnSpc>
          </a:pPr>
          <a:r>
            <a:rPr lang="en-CA" b="1"/>
            <a:t>Accuracy: 90.74%, Classification Error: 9.26% and Root Mean Squared Error: 0.244 </a:t>
          </a:r>
          <a:endParaRPr lang="en-US"/>
        </a:p>
      </dgm:t>
    </dgm:pt>
    <dgm:pt modelId="{7D14EB53-C300-4543-95A0-AE5EA6A47128}" type="parTrans" cxnId="{3C59216D-1469-46CB-8C86-663E4309DF4F}">
      <dgm:prSet/>
      <dgm:spPr/>
      <dgm:t>
        <a:bodyPr/>
        <a:lstStyle/>
        <a:p>
          <a:endParaRPr lang="en-US"/>
        </a:p>
      </dgm:t>
    </dgm:pt>
    <dgm:pt modelId="{4658619F-37EB-406E-8B77-1A8B59D7E213}" type="sibTrans" cxnId="{3C59216D-1469-46CB-8C86-663E4309DF4F}">
      <dgm:prSet/>
      <dgm:spPr/>
      <dgm:t>
        <a:bodyPr/>
        <a:lstStyle/>
        <a:p>
          <a:endParaRPr lang="en-US"/>
        </a:p>
      </dgm:t>
    </dgm:pt>
    <dgm:pt modelId="{972816E2-2629-4003-9C28-0F6935DC2ED5}">
      <dgm:prSet/>
      <dgm:spPr/>
      <dgm:t>
        <a:bodyPr/>
        <a:lstStyle/>
        <a:p>
          <a:pPr>
            <a:lnSpc>
              <a:spcPct val="100000"/>
            </a:lnSpc>
          </a:pPr>
          <a:r>
            <a:rPr lang="en-CA" b="1"/>
            <a:t>Parameters as Number of Trees-5, Maximal depth-10 and unpruned.</a:t>
          </a:r>
          <a:endParaRPr lang="en-US"/>
        </a:p>
      </dgm:t>
    </dgm:pt>
    <dgm:pt modelId="{BC0EA2DC-DAB9-4648-BCBC-CCB454222EDB}" type="parTrans" cxnId="{9B316C87-DD49-4155-B41E-04E195394DFC}">
      <dgm:prSet/>
      <dgm:spPr/>
      <dgm:t>
        <a:bodyPr/>
        <a:lstStyle/>
        <a:p>
          <a:endParaRPr lang="en-US"/>
        </a:p>
      </dgm:t>
    </dgm:pt>
    <dgm:pt modelId="{84AAC659-7AAC-4C17-81AC-3BD37454849D}" type="sibTrans" cxnId="{9B316C87-DD49-4155-B41E-04E195394DFC}">
      <dgm:prSet/>
      <dgm:spPr/>
      <dgm:t>
        <a:bodyPr/>
        <a:lstStyle/>
        <a:p>
          <a:endParaRPr lang="en-US"/>
        </a:p>
      </dgm:t>
    </dgm:pt>
    <dgm:pt modelId="{0A26D733-A101-4B5C-AD18-71F43CC964D9}" type="pres">
      <dgm:prSet presAssocID="{4C6094C0-B32A-4727-B34E-A4180839F350}" presName="root" presStyleCnt="0">
        <dgm:presLayoutVars>
          <dgm:dir/>
          <dgm:resizeHandles val="exact"/>
        </dgm:presLayoutVars>
      </dgm:prSet>
      <dgm:spPr/>
    </dgm:pt>
    <dgm:pt modelId="{E9EBF9B8-6BBC-434C-9256-D00C68809A51}" type="pres">
      <dgm:prSet presAssocID="{8F3DF397-B473-4341-ADCC-E5EDCA035A47}" presName="compNode" presStyleCnt="0"/>
      <dgm:spPr/>
    </dgm:pt>
    <dgm:pt modelId="{CD6C50B6-82D1-4CF8-B889-EBFA33A3B478}" type="pres">
      <dgm:prSet presAssocID="{8F3DF397-B473-4341-ADCC-E5EDCA035A47}" presName="bgRect" presStyleLbl="bgShp" presStyleIdx="0" presStyleCnt="4"/>
      <dgm:spPr/>
    </dgm:pt>
    <dgm:pt modelId="{5F35E3EE-A82C-4275-8A02-49020B1ACA81}" type="pres">
      <dgm:prSet presAssocID="{8F3DF397-B473-4341-ADCC-E5EDCA035A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3020741A-AF83-461A-81D0-30952653D496}" type="pres">
      <dgm:prSet presAssocID="{8F3DF397-B473-4341-ADCC-E5EDCA035A47}" presName="spaceRect" presStyleCnt="0"/>
      <dgm:spPr/>
    </dgm:pt>
    <dgm:pt modelId="{BBA767CB-5181-4692-8733-9E96DADF7432}" type="pres">
      <dgm:prSet presAssocID="{8F3DF397-B473-4341-ADCC-E5EDCA035A47}" presName="parTx" presStyleLbl="revTx" presStyleIdx="0" presStyleCnt="4">
        <dgm:presLayoutVars>
          <dgm:chMax val="0"/>
          <dgm:chPref val="0"/>
        </dgm:presLayoutVars>
      </dgm:prSet>
      <dgm:spPr/>
    </dgm:pt>
    <dgm:pt modelId="{BAB2A4AA-15DE-43A4-90BC-328985D7FB47}" type="pres">
      <dgm:prSet presAssocID="{811990B8-C652-4BB7-ABD8-657A34A1B191}" presName="sibTrans" presStyleCnt="0"/>
      <dgm:spPr/>
    </dgm:pt>
    <dgm:pt modelId="{661C31CE-0964-4BAB-BA23-169CDAD99764}" type="pres">
      <dgm:prSet presAssocID="{AC5C7E54-C9DF-4403-B010-4DAB26975A6A}" presName="compNode" presStyleCnt="0"/>
      <dgm:spPr/>
    </dgm:pt>
    <dgm:pt modelId="{AA24F8AF-5232-4FBC-BB7F-26246D8D52A1}" type="pres">
      <dgm:prSet presAssocID="{AC5C7E54-C9DF-4403-B010-4DAB26975A6A}" presName="bgRect" presStyleLbl="bgShp" presStyleIdx="1" presStyleCnt="4"/>
      <dgm:spPr/>
    </dgm:pt>
    <dgm:pt modelId="{80EC8CBD-3503-43FC-9BD5-A0E93209B853}" type="pres">
      <dgm:prSet presAssocID="{AC5C7E54-C9DF-4403-B010-4DAB26975A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C290EF7A-048D-4606-8683-D9757B89154F}" type="pres">
      <dgm:prSet presAssocID="{AC5C7E54-C9DF-4403-B010-4DAB26975A6A}" presName="spaceRect" presStyleCnt="0"/>
      <dgm:spPr/>
    </dgm:pt>
    <dgm:pt modelId="{2EB09C34-90CB-4D28-94FD-13DA4F6D0879}" type="pres">
      <dgm:prSet presAssocID="{AC5C7E54-C9DF-4403-B010-4DAB26975A6A}" presName="parTx" presStyleLbl="revTx" presStyleIdx="1" presStyleCnt="4">
        <dgm:presLayoutVars>
          <dgm:chMax val="0"/>
          <dgm:chPref val="0"/>
        </dgm:presLayoutVars>
      </dgm:prSet>
      <dgm:spPr/>
    </dgm:pt>
    <dgm:pt modelId="{AFAD1552-3510-41C8-8DA6-F995B769587A}" type="pres">
      <dgm:prSet presAssocID="{5ADA33BD-7DC7-4038-9D1A-DF01AC8D3262}" presName="sibTrans" presStyleCnt="0"/>
      <dgm:spPr/>
    </dgm:pt>
    <dgm:pt modelId="{42DC42C2-904A-45B3-8D8F-0D9C24E81DDD}" type="pres">
      <dgm:prSet presAssocID="{C8DC96E2-3C51-4390-B603-EB19A94F376B}" presName="compNode" presStyleCnt="0"/>
      <dgm:spPr/>
    </dgm:pt>
    <dgm:pt modelId="{76A7D12B-761F-44E1-A78F-BFE8CD6906F8}" type="pres">
      <dgm:prSet presAssocID="{C8DC96E2-3C51-4390-B603-EB19A94F376B}" presName="bgRect" presStyleLbl="bgShp" presStyleIdx="2" presStyleCnt="4"/>
      <dgm:spPr/>
    </dgm:pt>
    <dgm:pt modelId="{11851CA2-CEF6-4A8C-A174-2C8C3FBEAE14}" type="pres">
      <dgm:prSet presAssocID="{C8DC96E2-3C51-4390-B603-EB19A94F37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BFA960CB-E43E-42C9-B94A-2CAADB28DCEF}" type="pres">
      <dgm:prSet presAssocID="{C8DC96E2-3C51-4390-B603-EB19A94F376B}" presName="spaceRect" presStyleCnt="0"/>
      <dgm:spPr/>
    </dgm:pt>
    <dgm:pt modelId="{2435F9AD-3DD2-4CE6-8F91-9A2A21762C46}" type="pres">
      <dgm:prSet presAssocID="{C8DC96E2-3C51-4390-B603-EB19A94F376B}" presName="parTx" presStyleLbl="revTx" presStyleIdx="2" presStyleCnt="4">
        <dgm:presLayoutVars>
          <dgm:chMax val="0"/>
          <dgm:chPref val="0"/>
        </dgm:presLayoutVars>
      </dgm:prSet>
      <dgm:spPr/>
    </dgm:pt>
    <dgm:pt modelId="{830B31B1-24A6-448C-B21F-E5C3E7CDDBAB}" type="pres">
      <dgm:prSet presAssocID="{4658619F-37EB-406E-8B77-1A8B59D7E213}" presName="sibTrans" presStyleCnt="0"/>
      <dgm:spPr/>
    </dgm:pt>
    <dgm:pt modelId="{EE316557-452C-4C26-8F07-59B7B42A5729}" type="pres">
      <dgm:prSet presAssocID="{972816E2-2629-4003-9C28-0F6935DC2ED5}" presName="compNode" presStyleCnt="0"/>
      <dgm:spPr/>
    </dgm:pt>
    <dgm:pt modelId="{1F91BA08-9EE7-4BDB-8E98-A5568F83EEB9}" type="pres">
      <dgm:prSet presAssocID="{972816E2-2629-4003-9C28-0F6935DC2ED5}" presName="bgRect" presStyleLbl="bgShp" presStyleIdx="3" presStyleCnt="4"/>
      <dgm:spPr/>
    </dgm:pt>
    <dgm:pt modelId="{706A6A84-6757-49F4-82D7-B2DECCD0DAC6}" type="pres">
      <dgm:prSet presAssocID="{972816E2-2629-4003-9C28-0F6935DC2E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r tree"/>
        </a:ext>
      </dgm:extLst>
    </dgm:pt>
    <dgm:pt modelId="{D866EC3C-DE79-4C83-93A5-54E1469D1473}" type="pres">
      <dgm:prSet presAssocID="{972816E2-2629-4003-9C28-0F6935DC2ED5}" presName="spaceRect" presStyleCnt="0"/>
      <dgm:spPr/>
    </dgm:pt>
    <dgm:pt modelId="{5028D1FB-E459-4F44-9124-6AF76D6F60CF}" type="pres">
      <dgm:prSet presAssocID="{972816E2-2629-4003-9C28-0F6935DC2ED5}" presName="parTx" presStyleLbl="revTx" presStyleIdx="3" presStyleCnt="4">
        <dgm:presLayoutVars>
          <dgm:chMax val="0"/>
          <dgm:chPref val="0"/>
        </dgm:presLayoutVars>
      </dgm:prSet>
      <dgm:spPr/>
    </dgm:pt>
  </dgm:ptLst>
  <dgm:cxnLst>
    <dgm:cxn modelId="{292CC10E-4C6B-4D84-8075-12A23563E891}" type="presOf" srcId="{AC5C7E54-C9DF-4403-B010-4DAB26975A6A}" destId="{2EB09C34-90CB-4D28-94FD-13DA4F6D0879}" srcOrd="0" destOrd="0" presId="urn:microsoft.com/office/officeart/2018/2/layout/IconVerticalSolidList"/>
    <dgm:cxn modelId="{7CB52D36-FFCD-491E-8A4E-07F56C9DE441}" srcId="{4C6094C0-B32A-4727-B34E-A4180839F350}" destId="{8F3DF397-B473-4341-ADCC-E5EDCA035A47}" srcOrd="0" destOrd="0" parTransId="{26485C3C-16BE-49E1-BBA9-0D2E2368819C}" sibTransId="{811990B8-C652-4BB7-ABD8-657A34A1B191}"/>
    <dgm:cxn modelId="{CA0BA736-EF2E-4A9B-A9CA-5964C9C15961}" type="presOf" srcId="{972816E2-2629-4003-9C28-0F6935DC2ED5}" destId="{5028D1FB-E459-4F44-9124-6AF76D6F60CF}" srcOrd="0" destOrd="0" presId="urn:microsoft.com/office/officeart/2018/2/layout/IconVerticalSolidList"/>
    <dgm:cxn modelId="{3C59216D-1469-46CB-8C86-663E4309DF4F}" srcId="{4C6094C0-B32A-4727-B34E-A4180839F350}" destId="{C8DC96E2-3C51-4390-B603-EB19A94F376B}" srcOrd="2" destOrd="0" parTransId="{7D14EB53-C300-4543-95A0-AE5EA6A47128}" sibTransId="{4658619F-37EB-406E-8B77-1A8B59D7E213}"/>
    <dgm:cxn modelId="{564A4851-2F5E-45CA-A6EA-31BC354B9A74}" type="presOf" srcId="{4C6094C0-B32A-4727-B34E-A4180839F350}" destId="{0A26D733-A101-4B5C-AD18-71F43CC964D9}" srcOrd="0" destOrd="0" presId="urn:microsoft.com/office/officeart/2018/2/layout/IconVerticalSolidList"/>
    <dgm:cxn modelId="{E530D382-32AC-42CD-A123-38F9657387A2}" srcId="{4C6094C0-B32A-4727-B34E-A4180839F350}" destId="{AC5C7E54-C9DF-4403-B010-4DAB26975A6A}" srcOrd="1" destOrd="0" parTransId="{1F109DEF-7EDE-4106-A5F7-F9F5D354110F}" sibTransId="{5ADA33BD-7DC7-4038-9D1A-DF01AC8D3262}"/>
    <dgm:cxn modelId="{9B316C87-DD49-4155-B41E-04E195394DFC}" srcId="{4C6094C0-B32A-4727-B34E-A4180839F350}" destId="{972816E2-2629-4003-9C28-0F6935DC2ED5}" srcOrd="3" destOrd="0" parTransId="{BC0EA2DC-DAB9-4648-BCBC-CCB454222EDB}" sibTransId="{84AAC659-7AAC-4C17-81AC-3BD37454849D}"/>
    <dgm:cxn modelId="{676774B6-3E62-4F44-8441-D4773EE354FF}" type="presOf" srcId="{8F3DF397-B473-4341-ADCC-E5EDCA035A47}" destId="{BBA767CB-5181-4692-8733-9E96DADF7432}" srcOrd="0" destOrd="0" presId="urn:microsoft.com/office/officeart/2018/2/layout/IconVerticalSolidList"/>
    <dgm:cxn modelId="{EBB6E4C7-315E-4B84-9F1F-7A3F7C7ED0CD}" type="presOf" srcId="{C8DC96E2-3C51-4390-B603-EB19A94F376B}" destId="{2435F9AD-3DD2-4CE6-8F91-9A2A21762C46}" srcOrd="0" destOrd="0" presId="urn:microsoft.com/office/officeart/2018/2/layout/IconVerticalSolidList"/>
    <dgm:cxn modelId="{21A0B726-D609-41B5-B350-85219A356CEF}" type="presParOf" srcId="{0A26D733-A101-4B5C-AD18-71F43CC964D9}" destId="{E9EBF9B8-6BBC-434C-9256-D00C68809A51}" srcOrd="0" destOrd="0" presId="urn:microsoft.com/office/officeart/2018/2/layout/IconVerticalSolidList"/>
    <dgm:cxn modelId="{55E2262E-EF12-4FB0-9478-5E7A61755816}" type="presParOf" srcId="{E9EBF9B8-6BBC-434C-9256-D00C68809A51}" destId="{CD6C50B6-82D1-4CF8-B889-EBFA33A3B478}" srcOrd="0" destOrd="0" presId="urn:microsoft.com/office/officeart/2018/2/layout/IconVerticalSolidList"/>
    <dgm:cxn modelId="{45FED009-2199-4295-A47C-B069C181B234}" type="presParOf" srcId="{E9EBF9B8-6BBC-434C-9256-D00C68809A51}" destId="{5F35E3EE-A82C-4275-8A02-49020B1ACA81}" srcOrd="1" destOrd="0" presId="urn:microsoft.com/office/officeart/2018/2/layout/IconVerticalSolidList"/>
    <dgm:cxn modelId="{E12BD878-9DD6-4774-9881-9DBE35949545}" type="presParOf" srcId="{E9EBF9B8-6BBC-434C-9256-D00C68809A51}" destId="{3020741A-AF83-461A-81D0-30952653D496}" srcOrd="2" destOrd="0" presId="urn:microsoft.com/office/officeart/2018/2/layout/IconVerticalSolidList"/>
    <dgm:cxn modelId="{5A961066-35E6-43C8-9494-CB7A6FADD88D}" type="presParOf" srcId="{E9EBF9B8-6BBC-434C-9256-D00C68809A51}" destId="{BBA767CB-5181-4692-8733-9E96DADF7432}" srcOrd="3" destOrd="0" presId="urn:microsoft.com/office/officeart/2018/2/layout/IconVerticalSolidList"/>
    <dgm:cxn modelId="{9A5585E7-7D33-4F6B-A94E-9975C7CB7E98}" type="presParOf" srcId="{0A26D733-A101-4B5C-AD18-71F43CC964D9}" destId="{BAB2A4AA-15DE-43A4-90BC-328985D7FB47}" srcOrd="1" destOrd="0" presId="urn:microsoft.com/office/officeart/2018/2/layout/IconVerticalSolidList"/>
    <dgm:cxn modelId="{33B6ED4F-7AE5-43C6-A120-82E0C62EA9A1}" type="presParOf" srcId="{0A26D733-A101-4B5C-AD18-71F43CC964D9}" destId="{661C31CE-0964-4BAB-BA23-169CDAD99764}" srcOrd="2" destOrd="0" presId="urn:microsoft.com/office/officeart/2018/2/layout/IconVerticalSolidList"/>
    <dgm:cxn modelId="{2C7E2780-2485-4C4B-8520-A858BBA18CC4}" type="presParOf" srcId="{661C31CE-0964-4BAB-BA23-169CDAD99764}" destId="{AA24F8AF-5232-4FBC-BB7F-26246D8D52A1}" srcOrd="0" destOrd="0" presId="urn:microsoft.com/office/officeart/2018/2/layout/IconVerticalSolidList"/>
    <dgm:cxn modelId="{91EA90B1-949B-47AB-BFEE-8C6A4039EF4D}" type="presParOf" srcId="{661C31CE-0964-4BAB-BA23-169CDAD99764}" destId="{80EC8CBD-3503-43FC-9BD5-A0E93209B853}" srcOrd="1" destOrd="0" presId="urn:microsoft.com/office/officeart/2018/2/layout/IconVerticalSolidList"/>
    <dgm:cxn modelId="{D1204C66-1EB1-4EAC-AA49-44A62F2AE66B}" type="presParOf" srcId="{661C31CE-0964-4BAB-BA23-169CDAD99764}" destId="{C290EF7A-048D-4606-8683-D9757B89154F}" srcOrd="2" destOrd="0" presId="urn:microsoft.com/office/officeart/2018/2/layout/IconVerticalSolidList"/>
    <dgm:cxn modelId="{E6D830A5-B2F2-4995-B1E7-4337CC94A845}" type="presParOf" srcId="{661C31CE-0964-4BAB-BA23-169CDAD99764}" destId="{2EB09C34-90CB-4D28-94FD-13DA4F6D0879}" srcOrd="3" destOrd="0" presId="urn:microsoft.com/office/officeart/2018/2/layout/IconVerticalSolidList"/>
    <dgm:cxn modelId="{A97CBB94-302E-446D-BBB8-90EAA7897F9F}" type="presParOf" srcId="{0A26D733-A101-4B5C-AD18-71F43CC964D9}" destId="{AFAD1552-3510-41C8-8DA6-F995B769587A}" srcOrd="3" destOrd="0" presId="urn:microsoft.com/office/officeart/2018/2/layout/IconVerticalSolidList"/>
    <dgm:cxn modelId="{B1F75F63-C464-4B7C-8B42-004112901E61}" type="presParOf" srcId="{0A26D733-A101-4B5C-AD18-71F43CC964D9}" destId="{42DC42C2-904A-45B3-8D8F-0D9C24E81DDD}" srcOrd="4" destOrd="0" presId="urn:microsoft.com/office/officeart/2018/2/layout/IconVerticalSolidList"/>
    <dgm:cxn modelId="{82643150-5F5D-49B2-8DB2-B7534538F518}" type="presParOf" srcId="{42DC42C2-904A-45B3-8D8F-0D9C24E81DDD}" destId="{76A7D12B-761F-44E1-A78F-BFE8CD6906F8}" srcOrd="0" destOrd="0" presId="urn:microsoft.com/office/officeart/2018/2/layout/IconVerticalSolidList"/>
    <dgm:cxn modelId="{C105FD2A-4EC5-47B2-8850-7E4728FEFB08}" type="presParOf" srcId="{42DC42C2-904A-45B3-8D8F-0D9C24E81DDD}" destId="{11851CA2-CEF6-4A8C-A174-2C8C3FBEAE14}" srcOrd="1" destOrd="0" presId="urn:microsoft.com/office/officeart/2018/2/layout/IconVerticalSolidList"/>
    <dgm:cxn modelId="{F0D8803B-900A-4D18-8C5C-1C8C0677680B}" type="presParOf" srcId="{42DC42C2-904A-45B3-8D8F-0D9C24E81DDD}" destId="{BFA960CB-E43E-42C9-B94A-2CAADB28DCEF}" srcOrd="2" destOrd="0" presId="urn:microsoft.com/office/officeart/2018/2/layout/IconVerticalSolidList"/>
    <dgm:cxn modelId="{2B8784E2-369E-4A81-BA57-89FB8E473775}" type="presParOf" srcId="{42DC42C2-904A-45B3-8D8F-0D9C24E81DDD}" destId="{2435F9AD-3DD2-4CE6-8F91-9A2A21762C46}" srcOrd="3" destOrd="0" presId="urn:microsoft.com/office/officeart/2018/2/layout/IconVerticalSolidList"/>
    <dgm:cxn modelId="{0252BCE1-7480-499D-856C-66EFD74A5590}" type="presParOf" srcId="{0A26D733-A101-4B5C-AD18-71F43CC964D9}" destId="{830B31B1-24A6-448C-B21F-E5C3E7CDDBAB}" srcOrd="5" destOrd="0" presId="urn:microsoft.com/office/officeart/2018/2/layout/IconVerticalSolidList"/>
    <dgm:cxn modelId="{9C317E50-915A-4DF5-9324-00E5C5A34A20}" type="presParOf" srcId="{0A26D733-A101-4B5C-AD18-71F43CC964D9}" destId="{EE316557-452C-4C26-8F07-59B7B42A5729}" srcOrd="6" destOrd="0" presId="urn:microsoft.com/office/officeart/2018/2/layout/IconVerticalSolidList"/>
    <dgm:cxn modelId="{79DB137D-5080-44E6-8473-5B19EFC561E1}" type="presParOf" srcId="{EE316557-452C-4C26-8F07-59B7B42A5729}" destId="{1F91BA08-9EE7-4BDB-8E98-A5568F83EEB9}" srcOrd="0" destOrd="0" presId="urn:microsoft.com/office/officeart/2018/2/layout/IconVerticalSolidList"/>
    <dgm:cxn modelId="{B0C9379A-2F40-4691-9105-578524750993}" type="presParOf" srcId="{EE316557-452C-4C26-8F07-59B7B42A5729}" destId="{706A6A84-6757-49F4-82D7-B2DECCD0DAC6}" srcOrd="1" destOrd="0" presId="urn:microsoft.com/office/officeart/2018/2/layout/IconVerticalSolidList"/>
    <dgm:cxn modelId="{F5DB6F8C-9540-4658-9DC3-812B70A41288}" type="presParOf" srcId="{EE316557-452C-4C26-8F07-59B7B42A5729}" destId="{D866EC3C-DE79-4C83-93A5-54E1469D1473}" srcOrd="2" destOrd="0" presId="urn:microsoft.com/office/officeart/2018/2/layout/IconVerticalSolidList"/>
    <dgm:cxn modelId="{F21D5D34-3E7E-49C5-923E-AE28E4E4E9EE}" type="presParOf" srcId="{EE316557-452C-4C26-8F07-59B7B42A5729}" destId="{5028D1FB-E459-4F44-9124-6AF76D6F60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45CAD-6EF8-457C-B95D-D894EBC3492D}">
      <dsp:nvSpPr>
        <dsp:cNvPr id="0" name=""/>
        <dsp:cNvSpPr/>
      </dsp:nvSpPr>
      <dsp:spPr>
        <a:xfrm>
          <a:off x="0" y="691098"/>
          <a:ext cx="10515600" cy="12758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7C4FE-C9EC-4220-A0B4-968A51468651}">
      <dsp:nvSpPr>
        <dsp:cNvPr id="0" name=""/>
        <dsp:cNvSpPr/>
      </dsp:nvSpPr>
      <dsp:spPr>
        <a:xfrm>
          <a:off x="385951" y="978169"/>
          <a:ext cx="701730" cy="701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516C7-3FC1-46DA-9F1B-E4165443919B}">
      <dsp:nvSpPr>
        <dsp:cNvPr id="0" name=""/>
        <dsp:cNvSpPr/>
      </dsp:nvSpPr>
      <dsp:spPr>
        <a:xfrm>
          <a:off x="1473634" y="691098"/>
          <a:ext cx="9041965" cy="127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30" tIns="135030" rIns="135030" bIns="135030" numCol="1" spcCol="1270" anchor="ctr" anchorCtr="0">
          <a:noAutofit/>
        </a:bodyPr>
        <a:lstStyle/>
        <a:p>
          <a:pPr marL="0" lvl="0" indent="0" algn="l" defTabSz="1111250">
            <a:lnSpc>
              <a:spcPct val="90000"/>
            </a:lnSpc>
            <a:spcBef>
              <a:spcPct val="0"/>
            </a:spcBef>
            <a:spcAft>
              <a:spcPct val="35000"/>
            </a:spcAft>
            <a:buNone/>
          </a:pPr>
          <a:r>
            <a:rPr lang="en-US" sz="2500" kern="1200"/>
            <a:t>In this project, our objective is to answer, </a:t>
          </a:r>
        </a:p>
      </dsp:txBody>
      <dsp:txXfrm>
        <a:off x="1473634" y="691098"/>
        <a:ext cx="9041965" cy="1275873"/>
      </dsp:txXfrm>
    </dsp:sp>
    <dsp:sp modelId="{5E80B09E-1975-4A9D-A576-B7668317C9C8}">
      <dsp:nvSpPr>
        <dsp:cNvPr id="0" name=""/>
        <dsp:cNvSpPr/>
      </dsp:nvSpPr>
      <dsp:spPr>
        <a:xfrm>
          <a:off x="0" y="2285940"/>
          <a:ext cx="10515600" cy="12758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9265C-0701-48B5-B733-F88EFE504379}">
      <dsp:nvSpPr>
        <dsp:cNvPr id="0" name=""/>
        <dsp:cNvSpPr/>
      </dsp:nvSpPr>
      <dsp:spPr>
        <a:xfrm>
          <a:off x="385951" y="2573011"/>
          <a:ext cx="701730" cy="701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FDD79A-5617-42A7-865B-F1D4AE5E8FDA}">
      <dsp:nvSpPr>
        <dsp:cNvPr id="0" name=""/>
        <dsp:cNvSpPr/>
      </dsp:nvSpPr>
      <dsp:spPr>
        <a:xfrm>
          <a:off x="1473634" y="2285940"/>
          <a:ext cx="9041965" cy="127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30" tIns="135030" rIns="135030" bIns="135030" numCol="1" spcCol="1270" anchor="ctr" anchorCtr="0">
          <a:noAutofit/>
        </a:bodyPr>
        <a:lstStyle/>
        <a:p>
          <a:pPr marL="0" lvl="0" indent="0" algn="l" defTabSz="1111250">
            <a:lnSpc>
              <a:spcPct val="90000"/>
            </a:lnSpc>
            <a:spcBef>
              <a:spcPct val="0"/>
            </a:spcBef>
            <a:spcAft>
              <a:spcPct val="35000"/>
            </a:spcAft>
            <a:buNone/>
          </a:pPr>
          <a:r>
            <a:rPr lang="en-US" sz="2500" b="1" kern="1200"/>
            <a:t>"What are the key contributing factors influencing the classification of street lights into different types based on various attributes, and how can outlier detection techniques help identify anomalies within the dataset?”</a:t>
          </a:r>
          <a:endParaRPr lang="en-US" sz="2500" kern="1200"/>
        </a:p>
      </dsp:txBody>
      <dsp:txXfrm>
        <a:off x="1473634" y="2285940"/>
        <a:ext cx="9041965" cy="1275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B8D55-A612-44F9-903E-50EBAECA5C35}">
      <dsp:nvSpPr>
        <dsp:cNvPr id="0" name=""/>
        <dsp:cNvSpPr/>
      </dsp:nvSpPr>
      <dsp:spPr>
        <a:xfrm>
          <a:off x="0" y="1765"/>
          <a:ext cx="10515600" cy="8946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FB05C-2796-4910-9747-FC14C11D4956}">
      <dsp:nvSpPr>
        <dsp:cNvPr id="0" name=""/>
        <dsp:cNvSpPr/>
      </dsp:nvSpPr>
      <dsp:spPr>
        <a:xfrm>
          <a:off x="270618" y="203051"/>
          <a:ext cx="492033" cy="492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37DFDD-1247-4CBC-9C00-0B398B1E2BDB}">
      <dsp:nvSpPr>
        <dsp:cNvPr id="0" name=""/>
        <dsp:cNvSpPr/>
      </dsp:nvSpPr>
      <dsp:spPr>
        <a:xfrm>
          <a:off x="1033270" y="1765"/>
          <a:ext cx="9482329" cy="89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79" tIns="94679" rIns="94679" bIns="94679" numCol="1" spcCol="1270" anchor="ctr" anchorCtr="0">
          <a:noAutofit/>
        </a:bodyPr>
        <a:lstStyle/>
        <a:p>
          <a:pPr marL="0" lvl="0" indent="0" algn="l" defTabSz="666750">
            <a:lnSpc>
              <a:spcPct val="100000"/>
            </a:lnSpc>
            <a:spcBef>
              <a:spcPct val="0"/>
            </a:spcBef>
            <a:spcAft>
              <a:spcPct val="35000"/>
            </a:spcAft>
            <a:buNone/>
          </a:pPr>
          <a:r>
            <a:rPr lang="en-US" sz="1500" kern="1200" dirty="0"/>
            <a:t>Determine Objectives: </a:t>
          </a:r>
          <a:r>
            <a:rPr lang="en-US" sz="1500" kern="1200" dirty="0" err="1"/>
            <a:t>Maknig</a:t>
          </a:r>
          <a:r>
            <a:rPr lang="en-US" sz="1500" kern="1200" dirty="0"/>
            <a:t> performed decisions for example which light is most being used through outlier and classification.</a:t>
          </a:r>
        </a:p>
      </dsp:txBody>
      <dsp:txXfrm>
        <a:off x="1033270" y="1765"/>
        <a:ext cx="9482329" cy="894606"/>
      </dsp:txXfrm>
    </dsp:sp>
    <dsp:sp modelId="{254CC981-A4A9-416F-84AB-4926501D4B76}">
      <dsp:nvSpPr>
        <dsp:cNvPr id="0" name=""/>
        <dsp:cNvSpPr/>
      </dsp:nvSpPr>
      <dsp:spPr>
        <a:xfrm>
          <a:off x="0" y="1120023"/>
          <a:ext cx="10515600" cy="8946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39A53-F424-4627-8981-884E0B7D5B46}">
      <dsp:nvSpPr>
        <dsp:cNvPr id="0" name=""/>
        <dsp:cNvSpPr/>
      </dsp:nvSpPr>
      <dsp:spPr>
        <a:xfrm>
          <a:off x="270618" y="1321309"/>
          <a:ext cx="492033" cy="492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340D3-65B8-405F-933E-EC10127DE928}">
      <dsp:nvSpPr>
        <dsp:cNvPr id="0" name=""/>
        <dsp:cNvSpPr/>
      </dsp:nvSpPr>
      <dsp:spPr>
        <a:xfrm>
          <a:off x="1033270" y="1120023"/>
          <a:ext cx="9482329" cy="89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79" tIns="94679" rIns="94679" bIns="94679" numCol="1" spcCol="1270" anchor="ctr" anchorCtr="0">
          <a:noAutofit/>
        </a:bodyPr>
        <a:lstStyle/>
        <a:p>
          <a:pPr marL="0" lvl="0" indent="0" algn="l" defTabSz="666750">
            <a:lnSpc>
              <a:spcPct val="100000"/>
            </a:lnSpc>
            <a:spcBef>
              <a:spcPct val="0"/>
            </a:spcBef>
            <a:spcAft>
              <a:spcPct val="35000"/>
            </a:spcAft>
            <a:buNone/>
          </a:pPr>
          <a:r>
            <a:rPr lang="en-CA" sz="1500" kern="1200"/>
            <a:t>Assessing the Situation:</a:t>
          </a:r>
          <a:r>
            <a:rPr lang="en-US" sz="1500" kern="1200"/>
            <a:t>As per the situation, the data is not fully complete, there are missing instances from the attributes, so the selection and exclusion shall also happen according to this in the steps of Data Preparation. We have access to efficiently use the machine learning algorithms such as decision tree, KNN and outlier detection methods like LOF and ISF through software known as RapidMiner.</a:t>
          </a:r>
        </a:p>
      </dsp:txBody>
      <dsp:txXfrm>
        <a:off x="1033270" y="1120023"/>
        <a:ext cx="9482329" cy="894606"/>
      </dsp:txXfrm>
    </dsp:sp>
    <dsp:sp modelId="{754DB3BE-F928-4A1B-A557-73BDEC2EBEC3}">
      <dsp:nvSpPr>
        <dsp:cNvPr id="0" name=""/>
        <dsp:cNvSpPr/>
      </dsp:nvSpPr>
      <dsp:spPr>
        <a:xfrm>
          <a:off x="0" y="2238281"/>
          <a:ext cx="10515600" cy="8946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178A2-75C7-4D64-8011-E404F4C12E3B}">
      <dsp:nvSpPr>
        <dsp:cNvPr id="0" name=""/>
        <dsp:cNvSpPr/>
      </dsp:nvSpPr>
      <dsp:spPr>
        <a:xfrm>
          <a:off x="270618" y="2439568"/>
          <a:ext cx="492033" cy="492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69EB4-D0D5-4AF1-8465-CB007D5CDFF7}">
      <dsp:nvSpPr>
        <dsp:cNvPr id="0" name=""/>
        <dsp:cNvSpPr/>
      </dsp:nvSpPr>
      <dsp:spPr>
        <a:xfrm>
          <a:off x="1033270" y="2238281"/>
          <a:ext cx="9482329" cy="89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79" tIns="94679" rIns="94679" bIns="94679" numCol="1" spcCol="1270" anchor="ctr" anchorCtr="0">
          <a:noAutofit/>
        </a:bodyPr>
        <a:lstStyle/>
        <a:p>
          <a:pPr marL="0" lvl="0" indent="0" algn="l" defTabSz="666750">
            <a:lnSpc>
              <a:spcPct val="100000"/>
            </a:lnSpc>
            <a:spcBef>
              <a:spcPct val="0"/>
            </a:spcBef>
            <a:spcAft>
              <a:spcPct val="35000"/>
            </a:spcAft>
            <a:buNone/>
          </a:pPr>
          <a:r>
            <a:rPr lang="en-CA" sz="1500" kern="1200"/>
            <a:t>Data Mining Goals: </a:t>
          </a:r>
          <a:r>
            <a:rPr lang="en-US" sz="1500" kern="1200"/>
            <a:t>Utilize machine learning algorithms such as decision trees and KNN for classification, LOF and ISF for outlier detection</a:t>
          </a:r>
        </a:p>
      </dsp:txBody>
      <dsp:txXfrm>
        <a:off x="1033270" y="2238281"/>
        <a:ext cx="9482329" cy="894606"/>
      </dsp:txXfrm>
    </dsp:sp>
    <dsp:sp modelId="{FC50BB66-6037-499C-8A6B-271F12BAFF0F}">
      <dsp:nvSpPr>
        <dsp:cNvPr id="0" name=""/>
        <dsp:cNvSpPr/>
      </dsp:nvSpPr>
      <dsp:spPr>
        <a:xfrm>
          <a:off x="0" y="3356540"/>
          <a:ext cx="10515600" cy="8946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82AF6-4515-4823-A867-B9A154CBB7E1}">
      <dsp:nvSpPr>
        <dsp:cNvPr id="0" name=""/>
        <dsp:cNvSpPr/>
      </dsp:nvSpPr>
      <dsp:spPr>
        <a:xfrm>
          <a:off x="270618" y="3557826"/>
          <a:ext cx="492033" cy="492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725BC-C961-4FE9-BF44-EBA39A7E9DD2}">
      <dsp:nvSpPr>
        <dsp:cNvPr id="0" name=""/>
        <dsp:cNvSpPr/>
      </dsp:nvSpPr>
      <dsp:spPr>
        <a:xfrm>
          <a:off x="1033270" y="3356540"/>
          <a:ext cx="9482329" cy="89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79" tIns="94679" rIns="94679" bIns="94679" numCol="1" spcCol="1270" anchor="ctr" anchorCtr="0">
          <a:noAutofit/>
        </a:bodyPr>
        <a:lstStyle/>
        <a:p>
          <a:pPr marL="0" lvl="0" indent="0" algn="l" defTabSz="666750">
            <a:lnSpc>
              <a:spcPct val="100000"/>
            </a:lnSpc>
            <a:spcBef>
              <a:spcPct val="0"/>
            </a:spcBef>
            <a:spcAft>
              <a:spcPct val="35000"/>
            </a:spcAft>
            <a:buNone/>
          </a:pPr>
          <a:r>
            <a:rPr lang="en-CA" sz="1500" kern="1200"/>
            <a:t>Produce Project Plan: </a:t>
          </a:r>
          <a:r>
            <a:rPr lang="en-US" sz="1500" kern="1200"/>
            <a:t>Evaluation will be happened based on both the KNN and Decision tree classification methods and check the anomalies presented by the outlier detections which are affecting the outcomes or needed to know to make confirmed decisions about finding the type of lights, which is what our overall aim is and that is what this project is all about.</a:t>
          </a:r>
        </a:p>
      </dsp:txBody>
      <dsp:txXfrm>
        <a:off x="1033270" y="3356540"/>
        <a:ext cx="9482329" cy="894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C50B6-82D1-4CF8-B889-EBFA33A3B478}">
      <dsp:nvSpPr>
        <dsp:cNvPr id="0" name=""/>
        <dsp:cNvSpPr/>
      </dsp:nvSpPr>
      <dsp:spPr>
        <a:xfrm>
          <a:off x="0" y="1764"/>
          <a:ext cx="10515600"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5E3EE-A82C-4275-8A02-49020B1ACA81}">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67CB-5181-4692-8733-9E96DADF7432}">
      <dsp:nvSpPr>
        <dsp:cNvPr id="0" name=""/>
        <dsp:cNvSpPr/>
      </dsp:nvSpPr>
      <dsp:spPr>
        <a:xfrm>
          <a:off x="1033039" y="1764"/>
          <a:ext cx="9482560"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889000">
            <a:lnSpc>
              <a:spcPct val="100000"/>
            </a:lnSpc>
            <a:spcBef>
              <a:spcPct val="0"/>
            </a:spcBef>
            <a:spcAft>
              <a:spcPct val="35000"/>
            </a:spcAft>
            <a:buNone/>
          </a:pPr>
          <a:r>
            <a:rPr lang="en-CA" sz="2000" b="1" kern="1200"/>
            <a:t>Random Forest:</a:t>
          </a:r>
          <a:endParaRPr lang="en-US" sz="2000" kern="1200"/>
        </a:p>
      </dsp:txBody>
      <dsp:txXfrm>
        <a:off x="1033039" y="1764"/>
        <a:ext cx="9482560" cy="894406"/>
      </dsp:txXfrm>
    </dsp:sp>
    <dsp:sp modelId="{AA24F8AF-5232-4FBC-BB7F-26246D8D52A1}">
      <dsp:nvSpPr>
        <dsp:cNvPr id="0" name=""/>
        <dsp:cNvSpPr/>
      </dsp:nvSpPr>
      <dsp:spPr>
        <a:xfrm>
          <a:off x="0" y="1119772"/>
          <a:ext cx="10515600"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C8CBD-3503-43FC-9BD5-A0E93209B853}">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09C34-90CB-4D28-94FD-13DA4F6D0879}">
      <dsp:nvSpPr>
        <dsp:cNvPr id="0" name=""/>
        <dsp:cNvSpPr/>
      </dsp:nvSpPr>
      <dsp:spPr>
        <a:xfrm>
          <a:off x="1033039" y="1119772"/>
          <a:ext cx="9482560"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889000">
            <a:lnSpc>
              <a:spcPct val="100000"/>
            </a:lnSpc>
            <a:spcBef>
              <a:spcPct val="0"/>
            </a:spcBef>
            <a:spcAft>
              <a:spcPct val="35000"/>
            </a:spcAft>
            <a:buNone/>
          </a:pPr>
          <a:r>
            <a:rPr lang="en-CA" sz="2000" kern="1200"/>
            <a:t>Random Forest is an ensemble learning technique used in machine learning for both classification and regression tasks. It operates by constructing a multitude of decision trees during the training phase and outputs the mode (for classification) or the mean prediction (for regression) of the individual trees.</a:t>
          </a:r>
          <a:endParaRPr lang="en-US" sz="2000" kern="1200"/>
        </a:p>
      </dsp:txBody>
      <dsp:txXfrm>
        <a:off x="1033039" y="1119772"/>
        <a:ext cx="9482560" cy="894406"/>
      </dsp:txXfrm>
    </dsp:sp>
    <dsp:sp modelId="{76A7D12B-761F-44E1-A78F-BFE8CD6906F8}">
      <dsp:nvSpPr>
        <dsp:cNvPr id="0" name=""/>
        <dsp:cNvSpPr/>
      </dsp:nvSpPr>
      <dsp:spPr>
        <a:xfrm>
          <a:off x="0" y="2237780"/>
          <a:ext cx="10515600"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851CA2-CEF6-4A8C-A174-2C8C3FBEAE14}">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5F9AD-3DD2-4CE6-8F91-9A2A21762C46}">
      <dsp:nvSpPr>
        <dsp:cNvPr id="0" name=""/>
        <dsp:cNvSpPr/>
      </dsp:nvSpPr>
      <dsp:spPr>
        <a:xfrm>
          <a:off x="1033039" y="2237780"/>
          <a:ext cx="9482560"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889000">
            <a:lnSpc>
              <a:spcPct val="100000"/>
            </a:lnSpc>
            <a:spcBef>
              <a:spcPct val="0"/>
            </a:spcBef>
            <a:spcAft>
              <a:spcPct val="35000"/>
            </a:spcAft>
            <a:buNone/>
          </a:pPr>
          <a:r>
            <a:rPr lang="en-CA" sz="2000" b="1" kern="1200"/>
            <a:t>Accuracy: 90.74%, Classification Error: 9.26% and Root Mean Squared Error: 0.244 </a:t>
          </a:r>
          <a:endParaRPr lang="en-US" sz="2000" kern="1200"/>
        </a:p>
      </dsp:txBody>
      <dsp:txXfrm>
        <a:off x="1033039" y="2237780"/>
        <a:ext cx="9482560" cy="894406"/>
      </dsp:txXfrm>
    </dsp:sp>
    <dsp:sp modelId="{1F91BA08-9EE7-4BDB-8E98-A5568F83EEB9}">
      <dsp:nvSpPr>
        <dsp:cNvPr id="0" name=""/>
        <dsp:cNvSpPr/>
      </dsp:nvSpPr>
      <dsp:spPr>
        <a:xfrm>
          <a:off x="0" y="3355788"/>
          <a:ext cx="10515600"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A6A84-6757-49F4-82D7-B2DECCD0DAC6}">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8D1FB-E459-4F44-9124-6AF76D6F60CF}">
      <dsp:nvSpPr>
        <dsp:cNvPr id="0" name=""/>
        <dsp:cNvSpPr/>
      </dsp:nvSpPr>
      <dsp:spPr>
        <a:xfrm>
          <a:off x="1033039" y="3355788"/>
          <a:ext cx="9482560"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889000">
            <a:lnSpc>
              <a:spcPct val="100000"/>
            </a:lnSpc>
            <a:spcBef>
              <a:spcPct val="0"/>
            </a:spcBef>
            <a:spcAft>
              <a:spcPct val="35000"/>
            </a:spcAft>
            <a:buNone/>
          </a:pPr>
          <a:r>
            <a:rPr lang="en-CA" sz="2000" b="1" kern="1200"/>
            <a:t>Parameters as Number of Trees-5, Maximal depth-10 and unpruned.</a:t>
          </a:r>
          <a:endParaRPr lang="en-US" sz="2000" kern="1200"/>
        </a:p>
      </dsp:txBody>
      <dsp:txXfrm>
        <a:off x="1033039" y="3355788"/>
        <a:ext cx="9482560" cy="8944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25.88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0:01:29.15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0:45:02.11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44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85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108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726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959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656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49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605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6538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74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27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4420912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n abstract genetic concept">
            <a:extLst>
              <a:ext uri="{FF2B5EF4-FFF2-40B4-BE49-F238E27FC236}">
                <a16:creationId xmlns:a16="http://schemas.microsoft.com/office/drawing/2014/main" id="{3D2AC6E7-EC4B-EECF-7D08-D112BFA973CC}"/>
              </a:ext>
            </a:extLst>
          </p:cNvPr>
          <p:cNvPicPr>
            <a:picLocks noChangeAspect="1"/>
          </p:cNvPicPr>
          <p:nvPr/>
        </p:nvPicPr>
        <p:blipFill rotWithShape="1">
          <a:blip r:embed="rId2">
            <a:alphaModFix amt="50000"/>
          </a:blip>
          <a:srcRect t="25606" r="-1" b="18129"/>
          <a:stretch/>
        </p:blipFill>
        <p:spPr>
          <a:xfrm>
            <a:off x="20" y="10"/>
            <a:ext cx="12188930" cy="6857990"/>
          </a:xfrm>
          <a:prstGeom prst="rect">
            <a:avLst/>
          </a:prstGeom>
        </p:spPr>
      </p:pic>
      <p:sp>
        <p:nvSpPr>
          <p:cNvPr id="2" name="Title 1">
            <a:extLst>
              <a:ext uri="{FF2B5EF4-FFF2-40B4-BE49-F238E27FC236}">
                <a16:creationId xmlns:a16="http://schemas.microsoft.com/office/drawing/2014/main" id="{E758B2C2-D2B6-C1A8-9BB8-24C883829404}"/>
              </a:ext>
            </a:extLst>
          </p:cNvPr>
          <p:cNvSpPr>
            <a:spLocks noGrp="1"/>
          </p:cNvSpPr>
          <p:nvPr>
            <p:ph type="ctrTitle"/>
          </p:nvPr>
        </p:nvSpPr>
        <p:spPr>
          <a:xfrm>
            <a:off x="1524000" y="1122363"/>
            <a:ext cx="9144000" cy="3063240"/>
          </a:xfrm>
        </p:spPr>
        <p:txBody>
          <a:bodyPr>
            <a:normAutofit/>
          </a:bodyPr>
          <a:lstStyle/>
          <a:p>
            <a:pPr algn="ctr">
              <a:lnSpc>
                <a:spcPct val="90000"/>
              </a:lnSpc>
            </a:pPr>
            <a:r>
              <a:rPr lang="en-CA" sz="10800"/>
              <a:t>Street Lights  </a:t>
            </a:r>
            <a:br>
              <a:rPr lang="en-CA" sz="10800"/>
            </a:br>
            <a:endParaRPr lang="en-CA" sz="10800"/>
          </a:p>
        </p:txBody>
      </p:sp>
      <p:sp>
        <p:nvSpPr>
          <p:cNvPr id="29"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56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F1C5C-8C15-964A-BE52-78E40C67E851}"/>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a:t>Verify</a:t>
            </a:r>
          </a:p>
        </p:txBody>
      </p:sp>
      <p:pic>
        <p:nvPicPr>
          <p:cNvPr id="1025" name="Picture 1" descr="A screenshot of a computer&#10;&#10;Description automatically generated">
            <a:extLst>
              <a:ext uri="{FF2B5EF4-FFF2-40B4-BE49-F238E27FC236}">
                <a16:creationId xmlns:a16="http://schemas.microsoft.com/office/drawing/2014/main" id="{7D687063-734F-CB4A-3250-77D5103ED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81" b="14675"/>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1035"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69F5DE20-9508-5928-227C-5DBFA573A796}"/>
              </a:ext>
            </a:extLst>
          </p:cNvPr>
          <p:cNvSpPr>
            <a:spLocks noChangeArrowheads="1"/>
          </p:cNvSpPr>
          <p:nvPr/>
        </p:nvSpPr>
        <p:spPr bwMode="auto">
          <a:xfrm>
            <a:off x="4654294" y="4777739"/>
            <a:ext cx="6897626" cy="139922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V</a:t>
            </a:r>
            <a:r>
              <a:rPr kumimoji="0" lang="en-US" altLang="en-US" sz="1400" b="0" i="0" u="none" strike="noStrike" cap="none" normalizeH="0" baseline="0" bmk="">
                <a:ln>
                  <a:noFill/>
                </a:ln>
                <a:effectLst/>
              </a:rPr>
              <a:t>erify Data:</a:t>
            </a:r>
            <a:endParaRPr kumimoji="0" lang="en-US" altLang="en-US" sz="14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Data is not complete as previously mentioned there are attributes with missing values such as light type and refractor attribute, there is some noise present</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 in attribute head style where some of the values are not common ones, which needs to focus on but needed for selection purposes. </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Data has no duplicate values but yes data is not complete, and I am only considering the specific parts of data which I mentioned in the phase of selecting the data.</a:t>
            </a:r>
          </a:p>
        </p:txBody>
      </p:sp>
      <p:sp>
        <p:nvSpPr>
          <p:cNvPr id="6" name="Rectangle 3">
            <a:extLst>
              <a:ext uri="{FF2B5EF4-FFF2-40B4-BE49-F238E27FC236}">
                <a16:creationId xmlns:a16="http://schemas.microsoft.com/office/drawing/2014/main" id="{2725592C-8535-2D08-D381-5A1ECD1CFE9D}"/>
              </a:ext>
            </a:extLst>
          </p:cNvPr>
          <p:cNvSpPr>
            <a:spLocks noChangeArrowheads="1"/>
          </p:cNvSpPr>
          <p:nvPr/>
        </p:nvSpPr>
        <p:spPr bwMode="auto">
          <a:xfrm>
            <a:off x="838200" y="5640959"/>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lang="en-CA" altLang="en-US" sz="12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69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57" name="Rectangle 2056">
            <a:extLst>
              <a:ext uri="{FF2B5EF4-FFF2-40B4-BE49-F238E27FC236}">
                <a16:creationId xmlns:a16="http://schemas.microsoft.com/office/drawing/2014/main" id="{B3094BCC-083B-4398-B294-86A1D8B28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E647A-A41D-EFC5-A9EB-7965A66D2967}"/>
              </a:ext>
            </a:extLst>
          </p:cNvPr>
          <p:cNvSpPr>
            <a:spLocks noGrp="1"/>
          </p:cNvSpPr>
          <p:nvPr>
            <p:ph type="title"/>
          </p:nvPr>
        </p:nvSpPr>
        <p:spPr>
          <a:xfrm>
            <a:off x="640080" y="4553712"/>
            <a:ext cx="10908792" cy="1069848"/>
          </a:xfrm>
        </p:spPr>
        <p:txBody>
          <a:bodyPr vert="horz" lIns="91440" tIns="45720" rIns="91440" bIns="45720" rtlCol="0" anchor="ctr">
            <a:normAutofit/>
          </a:bodyPr>
          <a:lstStyle/>
          <a:p>
            <a:pPr algn="ctr"/>
            <a:r>
              <a:rPr lang="en-US" sz="6000"/>
              <a:t>Data Preparation</a:t>
            </a:r>
          </a:p>
        </p:txBody>
      </p:sp>
      <p:sp>
        <p:nvSpPr>
          <p:cNvPr id="4" name="Rectangle 3">
            <a:extLst>
              <a:ext uri="{FF2B5EF4-FFF2-40B4-BE49-F238E27FC236}">
                <a16:creationId xmlns:a16="http://schemas.microsoft.com/office/drawing/2014/main" id="{051DC682-685C-D36F-8BA6-064CBD097061}"/>
              </a:ext>
            </a:extLst>
          </p:cNvPr>
          <p:cNvSpPr>
            <a:spLocks noChangeArrowheads="1"/>
          </p:cNvSpPr>
          <p:nvPr/>
        </p:nvSpPr>
        <p:spPr bwMode="auto">
          <a:xfrm>
            <a:off x="640080" y="5669280"/>
            <a:ext cx="10908792" cy="5486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algn="ctr" fontAlgn="base">
              <a:lnSpc>
                <a:spcPct val="110000"/>
              </a:lnSpc>
              <a:spcBef>
                <a:spcPts val="1000"/>
              </a:spcBef>
              <a:spcAft>
                <a:spcPct val="0"/>
              </a:spcAft>
              <a:buClrTx/>
              <a:buSzTx/>
              <a:tabLst/>
            </a:pPr>
            <a:r>
              <a:rPr kumimoji="0" lang="en-US" altLang="en-US" sz="2400" b="0" i="0" u="none" strike="noStrike" cap="none" normalizeH="0" baseline="0" bmk="">
                <a:ln>
                  <a:noFill/>
                </a:ln>
                <a:effectLst/>
              </a:rPr>
              <a:t>Select Data:</a:t>
            </a:r>
            <a:endParaRPr kumimoji="0" lang="en-US" altLang="en-US" sz="2400" b="0" i="0" u="none" strike="noStrike" cap="none" normalizeH="0" baseline="0">
              <a:ln>
                <a:noFill/>
              </a:ln>
              <a:effectLst/>
            </a:endParaRPr>
          </a:p>
        </p:txBody>
      </p:sp>
      <p:pic>
        <p:nvPicPr>
          <p:cNvPr id="2049" name="Picture 1" descr="A screenshot of a computer program&#10;&#10;Description automatically generated">
            <a:extLst>
              <a:ext uri="{FF2B5EF4-FFF2-40B4-BE49-F238E27FC236}">
                <a16:creationId xmlns:a16="http://schemas.microsoft.com/office/drawing/2014/main" id="{0D6797C0-8042-98A7-D3B4-ACCE48764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37" r="1" b="23517"/>
          <a:stretch/>
        </p:blipFill>
        <p:spPr bwMode="auto">
          <a:xfrm>
            <a:off x="640081" y="369220"/>
            <a:ext cx="5365295" cy="3870137"/>
          </a:xfrm>
          <a:custGeom>
            <a:avLst/>
            <a:gdLst/>
            <a:ahLst/>
            <a:cxnLst/>
            <a:rect l="l" t="t" r="r" b="b"/>
            <a:pathLst>
              <a:path w="5365295" h="3870137">
                <a:moveTo>
                  <a:pt x="630394" y="88"/>
                </a:moveTo>
                <a:cubicBezTo>
                  <a:pt x="694916" y="-651"/>
                  <a:pt x="759405" y="3256"/>
                  <a:pt x="823565" y="14026"/>
                </a:cubicBezTo>
                <a:cubicBezTo>
                  <a:pt x="965677" y="37078"/>
                  <a:pt x="1110037" y="43118"/>
                  <a:pt x="1253579" y="32021"/>
                </a:cubicBezTo>
                <a:cubicBezTo>
                  <a:pt x="1395167" y="22301"/>
                  <a:pt x="1537016" y="21644"/>
                  <a:pt x="1678997" y="24402"/>
                </a:cubicBezTo>
                <a:cubicBezTo>
                  <a:pt x="1807056" y="26898"/>
                  <a:pt x="1935246" y="26504"/>
                  <a:pt x="2063305" y="19411"/>
                </a:cubicBezTo>
                <a:cubicBezTo>
                  <a:pt x="2207124" y="11268"/>
                  <a:pt x="2350944" y="4307"/>
                  <a:pt x="2494633" y="20463"/>
                </a:cubicBezTo>
                <a:cubicBezTo>
                  <a:pt x="2619683" y="36013"/>
                  <a:pt x="2745574" y="43775"/>
                  <a:pt x="2871584" y="43709"/>
                </a:cubicBezTo>
                <a:cubicBezTo>
                  <a:pt x="3038652" y="41871"/>
                  <a:pt x="3205324" y="28869"/>
                  <a:pt x="3372130" y="21382"/>
                </a:cubicBezTo>
                <a:cubicBezTo>
                  <a:pt x="3600928" y="11137"/>
                  <a:pt x="3829857" y="2337"/>
                  <a:pt x="4058787" y="18098"/>
                </a:cubicBezTo>
                <a:cubicBezTo>
                  <a:pt x="4217054" y="29525"/>
                  <a:pt x="4375321" y="40033"/>
                  <a:pt x="4534246" y="31233"/>
                </a:cubicBezTo>
                <a:cubicBezTo>
                  <a:pt x="4646411" y="25059"/>
                  <a:pt x="4758709" y="16128"/>
                  <a:pt x="4871138" y="22039"/>
                </a:cubicBezTo>
                <a:lnTo>
                  <a:pt x="5012876" y="26608"/>
                </a:lnTo>
                <a:lnTo>
                  <a:pt x="5012876" y="26747"/>
                </a:lnTo>
                <a:lnTo>
                  <a:pt x="5028853" y="27123"/>
                </a:lnTo>
                <a:lnTo>
                  <a:pt x="5088657" y="29050"/>
                </a:lnTo>
                <a:lnTo>
                  <a:pt x="5114033" y="28660"/>
                </a:lnTo>
                <a:lnTo>
                  <a:pt x="5114033" y="27250"/>
                </a:lnTo>
                <a:lnTo>
                  <a:pt x="5284938" y="21923"/>
                </a:lnTo>
                <a:lnTo>
                  <a:pt x="5358186" y="22130"/>
                </a:lnTo>
                <a:lnTo>
                  <a:pt x="5362767" y="198508"/>
                </a:lnTo>
                <a:cubicBezTo>
                  <a:pt x="5373003" y="379474"/>
                  <a:pt x="5349645" y="559126"/>
                  <a:pt x="5337572" y="739042"/>
                </a:cubicBezTo>
                <a:cubicBezTo>
                  <a:pt x="5329015" y="887933"/>
                  <a:pt x="5329986" y="1037233"/>
                  <a:pt x="5340458" y="1186007"/>
                </a:cubicBezTo>
                <a:cubicBezTo>
                  <a:pt x="5355680" y="1432455"/>
                  <a:pt x="5357780" y="1678904"/>
                  <a:pt x="5349251" y="1925615"/>
                </a:cubicBezTo>
                <a:cubicBezTo>
                  <a:pt x="5345051" y="2048445"/>
                  <a:pt x="5346757" y="2171145"/>
                  <a:pt x="5352007" y="2293844"/>
                </a:cubicBezTo>
                <a:cubicBezTo>
                  <a:pt x="5364211" y="2575199"/>
                  <a:pt x="5350562" y="2856292"/>
                  <a:pt x="5346495" y="3137517"/>
                </a:cubicBezTo>
                <a:cubicBezTo>
                  <a:pt x="5344921" y="3244599"/>
                  <a:pt x="5345182" y="3351683"/>
                  <a:pt x="5351087" y="3458635"/>
                </a:cubicBezTo>
                <a:cubicBezTo>
                  <a:pt x="5357649" y="3579825"/>
                  <a:pt x="5359519" y="3701015"/>
                  <a:pt x="5358813" y="3822205"/>
                </a:cubicBezTo>
                <a:lnTo>
                  <a:pt x="5358074" y="3857001"/>
                </a:lnTo>
                <a:lnTo>
                  <a:pt x="5118462" y="3843392"/>
                </a:lnTo>
                <a:cubicBezTo>
                  <a:pt x="5035866" y="3841379"/>
                  <a:pt x="4953191" y="3842037"/>
                  <a:pt x="4870592" y="3845370"/>
                </a:cubicBezTo>
                <a:cubicBezTo>
                  <a:pt x="4704245" y="3852194"/>
                  <a:pt x="4538043" y="3870828"/>
                  <a:pt x="4371404" y="3855213"/>
                </a:cubicBezTo>
                <a:cubicBezTo>
                  <a:pt x="4084590" y="3828048"/>
                  <a:pt x="3798799" y="3856393"/>
                  <a:pt x="3512714" y="3865448"/>
                </a:cubicBezTo>
                <a:cubicBezTo>
                  <a:pt x="3291553" y="3873720"/>
                  <a:pt x="3069997" y="3867668"/>
                  <a:pt x="2849798" y="3847339"/>
                </a:cubicBezTo>
                <a:cubicBezTo>
                  <a:pt x="2633967" y="3827364"/>
                  <a:pt x="2416331" y="3829390"/>
                  <a:pt x="2201012" y="3853375"/>
                </a:cubicBezTo>
                <a:cubicBezTo>
                  <a:pt x="2104727" y="3861664"/>
                  <a:pt x="2007787" y="3862013"/>
                  <a:pt x="1911432" y="3854425"/>
                </a:cubicBezTo>
                <a:cubicBezTo>
                  <a:pt x="1757959" y="3845281"/>
                  <a:pt x="1603920" y="3847431"/>
                  <a:pt x="1450842" y="3860855"/>
                </a:cubicBezTo>
                <a:cubicBezTo>
                  <a:pt x="1249680" y="3879096"/>
                  <a:pt x="1047937" y="3865973"/>
                  <a:pt x="846628" y="3859280"/>
                </a:cubicBezTo>
                <a:cubicBezTo>
                  <a:pt x="695138" y="3854293"/>
                  <a:pt x="543792" y="3851275"/>
                  <a:pt x="392303" y="3855999"/>
                </a:cubicBezTo>
                <a:lnTo>
                  <a:pt x="32261" y="3854308"/>
                </a:lnTo>
                <a:lnTo>
                  <a:pt x="34911" y="3690584"/>
                </a:lnTo>
                <a:cubicBezTo>
                  <a:pt x="38062" y="3489893"/>
                  <a:pt x="38062" y="3289333"/>
                  <a:pt x="14026" y="3089431"/>
                </a:cubicBezTo>
                <a:cubicBezTo>
                  <a:pt x="-1603" y="2960846"/>
                  <a:pt x="-7514" y="2831212"/>
                  <a:pt x="14026" y="2702890"/>
                </a:cubicBezTo>
                <a:cubicBezTo>
                  <a:pt x="37078" y="2560779"/>
                  <a:pt x="43118" y="2416419"/>
                  <a:pt x="32022" y="2272877"/>
                </a:cubicBezTo>
                <a:cubicBezTo>
                  <a:pt x="22301" y="2131289"/>
                  <a:pt x="21645" y="1989440"/>
                  <a:pt x="24402" y="1847459"/>
                </a:cubicBezTo>
                <a:cubicBezTo>
                  <a:pt x="26898" y="1719400"/>
                  <a:pt x="26504" y="1591210"/>
                  <a:pt x="19411" y="1463151"/>
                </a:cubicBezTo>
                <a:cubicBezTo>
                  <a:pt x="11269" y="1319332"/>
                  <a:pt x="4307" y="1175513"/>
                  <a:pt x="20463" y="1031823"/>
                </a:cubicBezTo>
                <a:cubicBezTo>
                  <a:pt x="36013" y="906773"/>
                  <a:pt x="43775" y="780882"/>
                  <a:pt x="43709" y="654872"/>
                </a:cubicBezTo>
                <a:cubicBezTo>
                  <a:pt x="41871" y="487804"/>
                  <a:pt x="28869" y="321131"/>
                  <a:pt x="21382" y="154326"/>
                </a:cubicBezTo>
                <a:lnTo>
                  <a:pt x="17843" y="47674"/>
                </a:lnTo>
                <a:lnTo>
                  <a:pt x="23680" y="47831"/>
                </a:lnTo>
                <a:lnTo>
                  <a:pt x="124492" y="34674"/>
                </a:lnTo>
                <a:lnTo>
                  <a:pt x="136744" y="34663"/>
                </a:lnTo>
                <a:cubicBezTo>
                  <a:pt x="236958" y="32054"/>
                  <a:pt x="337073" y="26044"/>
                  <a:pt x="437024" y="14026"/>
                </a:cubicBezTo>
                <a:cubicBezTo>
                  <a:pt x="501317" y="6212"/>
                  <a:pt x="565872" y="827"/>
                  <a:pt x="630394" y="88"/>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1">
            <a:extLst>
              <a:ext uri="{FF2B5EF4-FFF2-40B4-BE49-F238E27FC236}">
                <a16:creationId xmlns:a16="http://schemas.microsoft.com/office/drawing/2014/main" id="{1E659739-002A-A36E-74EF-34E4D406A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9" r="-2" b="28274"/>
          <a:stretch/>
        </p:blipFill>
        <p:spPr bwMode="auto">
          <a:xfrm>
            <a:off x="6183576" y="369218"/>
            <a:ext cx="5365295" cy="3870137"/>
          </a:xfrm>
          <a:custGeom>
            <a:avLst/>
            <a:gdLst/>
            <a:ahLst/>
            <a:cxnLst/>
            <a:rect l="l" t="t" r="r" b="b"/>
            <a:pathLst>
              <a:path w="5365295" h="3870137">
                <a:moveTo>
                  <a:pt x="4216506" y="720"/>
                </a:moveTo>
                <a:cubicBezTo>
                  <a:pt x="4317251" y="2558"/>
                  <a:pt x="4418014" y="7511"/>
                  <a:pt x="4518668" y="10858"/>
                </a:cubicBezTo>
                <a:cubicBezTo>
                  <a:pt x="4670159" y="15845"/>
                  <a:pt x="4821504" y="18863"/>
                  <a:pt x="4972994" y="14139"/>
                </a:cubicBezTo>
                <a:lnTo>
                  <a:pt x="5333035" y="15830"/>
                </a:lnTo>
                <a:lnTo>
                  <a:pt x="5330386" y="179554"/>
                </a:lnTo>
                <a:cubicBezTo>
                  <a:pt x="5327234" y="380245"/>
                  <a:pt x="5327234" y="580805"/>
                  <a:pt x="5351270" y="780707"/>
                </a:cubicBezTo>
                <a:cubicBezTo>
                  <a:pt x="5366899" y="909292"/>
                  <a:pt x="5372810" y="1038926"/>
                  <a:pt x="5351270" y="1167248"/>
                </a:cubicBezTo>
                <a:cubicBezTo>
                  <a:pt x="5328218" y="1309360"/>
                  <a:pt x="5322178" y="1453719"/>
                  <a:pt x="5333275" y="1597262"/>
                </a:cubicBezTo>
                <a:cubicBezTo>
                  <a:pt x="5342995" y="1738849"/>
                  <a:pt x="5343652" y="1880698"/>
                  <a:pt x="5340894" y="2022680"/>
                </a:cubicBezTo>
                <a:cubicBezTo>
                  <a:pt x="5338398" y="2150738"/>
                  <a:pt x="5338792" y="2278928"/>
                  <a:pt x="5345885" y="2406987"/>
                </a:cubicBezTo>
                <a:cubicBezTo>
                  <a:pt x="5354028" y="2550806"/>
                  <a:pt x="5360989" y="2694626"/>
                  <a:pt x="5344833" y="2838315"/>
                </a:cubicBezTo>
                <a:cubicBezTo>
                  <a:pt x="5329283" y="2963365"/>
                  <a:pt x="5321521" y="3089257"/>
                  <a:pt x="5321587" y="3215266"/>
                </a:cubicBezTo>
                <a:cubicBezTo>
                  <a:pt x="5323425" y="3382334"/>
                  <a:pt x="5336427" y="3549007"/>
                  <a:pt x="5343914" y="3715812"/>
                </a:cubicBezTo>
                <a:lnTo>
                  <a:pt x="5347454" y="3822464"/>
                </a:lnTo>
                <a:lnTo>
                  <a:pt x="5341616" y="3822307"/>
                </a:lnTo>
                <a:lnTo>
                  <a:pt x="5240804" y="3835465"/>
                </a:lnTo>
                <a:lnTo>
                  <a:pt x="5228552" y="3835475"/>
                </a:lnTo>
                <a:cubicBezTo>
                  <a:pt x="5128338" y="3838085"/>
                  <a:pt x="5028223" y="3844094"/>
                  <a:pt x="4928272" y="3856112"/>
                </a:cubicBezTo>
                <a:cubicBezTo>
                  <a:pt x="4863979" y="3863926"/>
                  <a:pt x="4799424" y="3869311"/>
                  <a:pt x="4734902" y="3870050"/>
                </a:cubicBezTo>
                <a:cubicBezTo>
                  <a:pt x="4670380" y="3870790"/>
                  <a:pt x="4605891" y="3866882"/>
                  <a:pt x="4541731" y="3856112"/>
                </a:cubicBezTo>
                <a:cubicBezTo>
                  <a:pt x="4399619" y="3833061"/>
                  <a:pt x="4255260" y="3827020"/>
                  <a:pt x="4111717" y="3838117"/>
                </a:cubicBezTo>
                <a:cubicBezTo>
                  <a:pt x="3970129" y="3847837"/>
                  <a:pt x="3828280" y="3848494"/>
                  <a:pt x="3686299" y="3845736"/>
                </a:cubicBezTo>
                <a:cubicBezTo>
                  <a:pt x="3558240" y="3843240"/>
                  <a:pt x="3430050" y="3843634"/>
                  <a:pt x="3301991" y="3850727"/>
                </a:cubicBezTo>
                <a:cubicBezTo>
                  <a:pt x="3158172" y="3858870"/>
                  <a:pt x="3014353" y="3865832"/>
                  <a:pt x="2870663" y="3849676"/>
                </a:cubicBezTo>
                <a:cubicBezTo>
                  <a:pt x="2745614" y="3834126"/>
                  <a:pt x="2619722" y="3826364"/>
                  <a:pt x="2493712" y="3826430"/>
                </a:cubicBezTo>
                <a:cubicBezTo>
                  <a:pt x="2326644" y="3828267"/>
                  <a:pt x="2159972" y="3841269"/>
                  <a:pt x="1993167" y="3848757"/>
                </a:cubicBezTo>
                <a:cubicBezTo>
                  <a:pt x="1764368" y="3859001"/>
                  <a:pt x="1535439" y="3867801"/>
                  <a:pt x="1306509" y="3852040"/>
                </a:cubicBezTo>
                <a:cubicBezTo>
                  <a:pt x="1148242" y="3840613"/>
                  <a:pt x="989976" y="3830106"/>
                  <a:pt x="831051" y="3838906"/>
                </a:cubicBezTo>
                <a:cubicBezTo>
                  <a:pt x="718885" y="3845080"/>
                  <a:pt x="606587" y="3854010"/>
                  <a:pt x="494158" y="3848099"/>
                </a:cubicBezTo>
                <a:lnTo>
                  <a:pt x="352421" y="3843531"/>
                </a:lnTo>
                <a:lnTo>
                  <a:pt x="352421" y="3843391"/>
                </a:lnTo>
                <a:lnTo>
                  <a:pt x="336444" y="3843016"/>
                </a:lnTo>
                <a:lnTo>
                  <a:pt x="276639" y="3841088"/>
                </a:lnTo>
                <a:lnTo>
                  <a:pt x="251263" y="3841478"/>
                </a:lnTo>
                <a:lnTo>
                  <a:pt x="251263" y="3842889"/>
                </a:lnTo>
                <a:lnTo>
                  <a:pt x="80358" y="3848216"/>
                </a:lnTo>
                <a:lnTo>
                  <a:pt x="7111" y="3848008"/>
                </a:lnTo>
                <a:lnTo>
                  <a:pt x="2529" y="3671630"/>
                </a:lnTo>
                <a:cubicBezTo>
                  <a:pt x="-7706" y="3490664"/>
                  <a:pt x="15652" y="3311012"/>
                  <a:pt x="27724" y="3131097"/>
                </a:cubicBezTo>
                <a:cubicBezTo>
                  <a:pt x="36282" y="2982205"/>
                  <a:pt x="35311" y="2832905"/>
                  <a:pt x="24839" y="2684131"/>
                </a:cubicBezTo>
                <a:cubicBezTo>
                  <a:pt x="9616" y="2437683"/>
                  <a:pt x="7516" y="2191234"/>
                  <a:pt x="16046" y="1944523"/>
                </a:cubicBezTo>
                <a:cubicBezTo>
                  <a:pt x="20246" y="1821693"/>
                  <a:pt x="18540" y="1698993"/>
                  <a:pt x="13290" y="1576295"/>
                </a:cubicBezTo>
                <a:cubicBezTo>
                  <a:pt x="1086" y="1294940"/>
                  <a:pt x="14734" y="1013846"/>
                  <a:pt x="18801" y="732621"/>
                </a:cubicBezTo>
                <a:cubicBezTo>
                  <a:pt x="20376" y="625539"/>
                  <a:pt x="20114" y="518456"/>
                  <a:pt x="14209" y="411504"/>
                </a:cubicBezTo>
                <a:cubicBezTo>
                  <a:pt x="7648" y="290314"/>
                  <a:pt x="5777" y="169124"/>
                  <a:pt x="6483" y="47933"/>
                </a:cubicBezTo>
                <a:lnTo>
                  <a:pt x="7223" y="13137"/>
                </a:lnTo>
                <a:lnTo>
                  <a:pt x="246835" y="26746"/>
                </a:lnTo>
                <a:cubicBezTo>
                  <a:pt x="329430" y="28759"/>
                  <a:pt x="412105" y="28102"/>
                  <a:pt x="494704" y="24768"/>
                </a:cubicBezTo>
                <a:cubicBezTo>
                  <a:pt x="661051" y="17944"/>
                  <a:pt x="827254" y="-690"/>
                  <a:pt x="993893" y="14926"/>
                </a:cubicBezTo>
                <a:cubicBezTo>
                  <a:pt x="1280706" y="42090"/>
                  <a:pt x="1566498" y="13745"/>
                  <a:pt x="1852582" y="4690"/>
                </a:cubicBezTo>
                <a:cubicBezTo>
                  <a:pt x="2073743" y="-3582"/>
                  <a:pt x="2295299" y="2470"/>
                  <a:pt x="2515498" y="22799"/>
                </a:cubicBezTo>
                <a:cubicBezTo>
                  <a:pt x="2731329" y="42774"/>
                  <a:pt x="2948965" y="40748"/>
                  <a:pt x="3164284" y="16763"/>
                </a:cubicBezTo>
                <a:cubicBezTo>
                  <a:pt x="3260569" y="8475"/>
                  <a:pt x="3357509" y="8125"/>
                  <a:pt x="3453864" y="15714"/>
                </a:cubicBezTo>
                <a:cubicBezTo>
                  <a:pt x="3607337" y="24857"/>
                  <a:pt x="3761376" y="22707"/>
                  <a:pt x="3914455" y="9283"/>
                </a:cubicBezTo>
                <a:cubicBezTo>
                  <a:pt x="4015035" y="163"/>
                  <a:pt x="4115762" y="-1117"/>
                  <a:pt x="4216506" y="72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63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3C3B2-8070-DDF3-9CCD-4B28A6A01751}"/>
              </a:ext>
            </a:extLst>
          </p:cNvPr>
          <p:cNvSpPr>
            <a:spLocks noGrp="1"/>
          </p:cNvSpPr>
          <p:nvPr>
            <p:ph type="title"/>
          </p:nvPr>
        </p:nvSpPr>
        <p:spPr>
          <a:xfrm>
            <a:off x="630936" y="639520"/>
            <a:ext cx="3429000" cy="1719072"/>
          </a:xfrm>
        </p:spPr>
        <p:txBody>
          <a:bodyPr anchor="b">
            <a:normAutofit/>
          </a:bodyPr>
          <a:lstStyle/>
          <a:p>
            <a:r>
              <a:rPr lang="en-CA"/>
              <a:t>Clean Data</a:t>
            </a:r>
            <a:endParaRPr lang="en-CA" dirty="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Content Placeholder 3">
            <a:extLst>
              <a:ext uri="{FF2B5EF4-FFF2-40B4-BE49-F238E27FC236}">
                <a16:creationId xmlns:a16="http://schemas.microsoft.com/office/drawing/2014/main" id="{DB572932-B7EA-F0B3-3E77-526917CFAC36}"/>
              </a:ext>
            </a:extLst>
          </p:cNvPr>
          <p:cNvPicPr>
            <a:picLocks noChangeAspect="1"/>
          </p:cNvPicPr>
          <p:nvPr/>
        </p:nvPicPr>
        <p:blipFill rotWithShape="1">
          <a:blip r:embed="rId4"/>
          <a:srcRect l="-62" t="5120"/>
          <a:stretch/>
        </p:blipFill>
        <p:spPr>
          <a:xfrm>
            <a:off x="4650008" y="921756"/>
            <a:ext cx="6908008" cy="5230486"/>
          </a:xfrm>
          <a:prstGeom prst="rect">
            <a:avLst/>
          </a:prstGeom>
        </p:spPr>
      </p:pic>
    </p:spTree>
    <p:extLst>
      <p:ext uri="{BB962C8B-B14F-4D97-AF65-F5344CB8AC3E}">
        <p14:creationId xmlns:p14="http://schemas.microsoft.com/office/powerpoint/2010/main" val="366748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888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09EFFE-1395-4DF1-ED26-752A2B25AA5A}"/>
              </a:ext>
            </a:extLst>
          </p:cNvPr>
          <p:cNvSpPr>
            <a:spLocks noGrp="1"/>
          </p:cNvSpPr>
          <p:nvPr>
            <p:ph type="title"/>
          </p:nvPr>
        </p:nvSpPr>
        <p:spPr>
          <a:xfrm>
            <a:off x="838200" y="365125"/>
            <a:ext cx="10515600" cy="1325563"/>
          </a:xfrm>
        </p:spPr>
        <p:txBody>
          <a:bodyPr>
            <a:normAutofit/>
          </a:bodyPr>
          <a:lstStyle/>
          <a:p>
            <a:r>
              <a:rPr lang="en-CA" sz="7200">
                <a:solidFill>
                  <a:schemeClr val="bg1"/>
                </a:solidFill>
              </a:rPr>
              <a:t>Construct</a:t>
            </a:r>
          </a:p>
        </p:txBody>
      </p:sp>
      <p:sp>
        <p:nvSpPr>
          <p:cNvPr id="9" name="TextBox 8">
            <a:extLst>
              <a:ext uri="{FF2B5EF4-FFF2-40B4-BE49-F238E27FC236}">
                <a16:creationId xmlns:a16="http://schemas.microsoft.com/office/drawing/2014/main" id="{663ED817-802C-C18C-A6F7-9E76D2CA8595}"/>
              </a:ext>
            </a:extLst>
          </p:cNvPr>
          <p:cNvSpPr txBox="1"/>
          <p:nvPr/>
        </p:nvSpPr>
        <p:spPr>
          <a:xfrm>
            <a:off x="838200" y="2547410"/>
            <a:ext cx="7665130" cy="1440331"/>
          </a:xfrm>
          <a:prstGeom prst="rect">
            <a:avLst/>
          </a:prstGeom>
          <a:noFill/>
        </p:spPr>
        <p:txBody>
          <a:bodyPr wrap="square">
            <a:spAutoFit/>
          </a:bodyPr>
          <a:lstStyle/>
          <a:p>
            <a:pPr marL="571500" defTabSz="1143000">
              <a:lnSpc>
                <a:spcPct val="150000"/>
              </a:lnSpc>
              <a:spcBef>
                <a:spcPts val="188"/>
              </a:spcBef>
              <a:spcAft>
                <a:spcPts val="1000"/>
              </a:spcAft>
            </a:pPr>
            <a:r>
              <a:rPr lang="en-CA" sz="1500" kern="100" dirty="0">
                <a:solidFill>
                  <a:schemeClr val="tx1"/>
                </a:solidFill>
                <a:latin typeface="Times New Roman" panose="02020603050405020304" pitchFamily="18" charset="0"/>
                <a:ea typeface="+mn-ea"/>
                <a:cs typeface="Times New Roman" panose="02020603050405020304" pitchFamily="18" charset="0"/>
              </a:rPr>
              <a:t>Derivation of attributes upon conversion of attributes, when the required attributes get converted to numerical or normalized for classification purposes the attributes with polynomial datatype other than class label will converted to binary types representing different columns in the outcome. </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FB0846C-C8E0-8B3E-AB25-135100DA1611}"/>
              </a:ext>
            </a:extLst>
          </p:cNvPr>
          <p:cNvSpPr txBox="1"/>
          <p:nvPr/>
        </p:nvSpPr>
        <p:spPr>
          <a:xfrm>
            <a:off x="838200" y="4400089"/>
            <a:ext cx="7665130" cy="1754397"/>
          </a:xfrm>
          <a:prstGeom prst="rect">
            <a:avLst/>
          </a:prstGeom>
          <a:noFill/>
        </p:spPr>
        <p:txBody>
          <a:bodyPr wrap="square">
            <a:spAutoFit/>
          </a:bodyPr>
          <a:lstStyle/>
          <a:p>
            <a:pPr defTabSz="1143000">
              <a:lnSpc>
                <a:spcPct val="150000"/>
              </a:lnSpc>
              <a:spcBef>
                <a:spcPts val="188"/>
              </a:spcBef>
              <a:spcAft>
                <a:spcPts val="1000"/>
              </a:spcAft>
            </a:pPr>
            <a:r>
              <a:rPr lang="en-CA" sz="1500" kern="100">
                <a:solidFill>
                  <a:schemeClr val="tx1"/>
                </a:solidFill>
                <a:latin typeface="Times New Roman" panose="02020603050405020304" pitchFamily="18" charset="0"/>
                <a:ea typeface="+mn-ea"/>
                <a:cs typeface="Times New Roman" panose="02020603050405020304" pitchFamily="18" charset="0"/>
              </a:rPr>
              <a:t>The attributes named pole type, head style and light source are converted into numeric data types for classification purposes whereas other attributes stay same as well as class label attribute which in this case is Light type.</a:t>
            </a:r>
            <a:endParaRPr lang="en-CA" sz="1375" kern="100">
              <a:solidFill>
                <a:schemeClr val="tx1"/>
              </a:solidFill>
              <a:latin typeface="Calibri" panose="020F0502020204030204" pitchFamily="34" charset="0"/>
              <a:ea typeface="+mn-ea"/>
              <a:cs typeface="Times New Roman" panose="02020603050405020304" pitchFamily="18" charset="0"/>
            </a:endParaRPr>
          </a:p>
          <a:p>
            <a:pPr defTabSz="1143000"/>
            <a:r>
              <a:rPr lang="en-CA" sz="1500" b="1" kern="1200">
                <a:solidFill>
                  <a:schemeClr val="tx1"/>
                </a:solidFill>
                <a:latin typeface="Times New Roman" panose="02020603050405020304" pitchFamily="18" charset="0"/>
                <a:ea typeface="+mn-ea"/>
                <a:cs typeface="+mn-cs"/>
              </a:rPr>
              <a:t>Data Sampling</a:t>
            </a:r>
            <a:r>
              <a:rPr lang="en-CA" sz="1500" kern="1200">
                <a:solidFill>
                  <a:schemeClr val="tx1"/>
                </a:solidFill>
                <a:latin typeface="Times New Roman" panose="02020603050405020304" pitchFamily="18" charset="0"/>
                <a:ea typeface="+mn-ea"/>
                <a:cs typeface="+mn-cs"/>
              </a:rPr>
              <a:t>: As the dataset is large, considered applying data sampling techniques to reduce the size. </a:t>
            </a:r>
            <a:endParaRPr lang="en-CA"/>
          </a:p>
        </p:txBody>
      </p:sp>
      <p:pic>
        <p:nvPicPr>
          <p:cNvPr id="12" name="Picture 11" descr="A filter example with a filter&#10;&#10;Description automatically generated with medium confidence">
            <a:extLst>
              <a:ext uri="{FF2B5EF4-FFF2-40B4-BE49-F238E27FC236}">
                <a16:creationId xmlns:a16="http://schemas.microsoft.com/office/drawing/2014/main" id="{4F6615D4-CA92-C7E5-3A90-378499ACD94B}"/>
              </a:ext>
            </a:extLst>
          </p:cNvPr>
          <p:cNvPicPr>
            <a:picLocks noChangeAspect="1"/>
          </p:cNvPicPr>
          <p:nvPr/>
        </p:nvPicPr>
        <p:blipFill>
          <a:blip r:embed="rId2"/>
          <a:stretch>
            <a:fillRect/>
          </a:stretch>
        </p:blipFill>
        <p:spPr>
          <a:xfrm>
            <a:off x="9006354" y="2246130"/>
            <a:ext cx="2347446" cy="2455237"/>
          </a:xfrm>
          <a:prstGeom prst="rect">
            <a:avLst/>
          </a:prstGeom>
        </p:spPr>
      </p:pic>
    </p:spTree>
    <p:extLst>
      <p:ext uri="{BB962C8B-B14F-4D97-AF65-F5344CB8AC3E}">
        <p14:creationId xmlns:p14="http://schemas.microsoft.com/office/powerpoint/2010/main" val="283214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410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141F0-E338-295D-D703-D0E61A2A4B6B}"/>
              </a:ext>
            </a:extLst>
          </p:cNvPr>
          <p:cNvSpPr>
            <a:spLocks noGrp="1"/>
          </p:cNvSpPr>
          <p:nvPr>
            <p:ph type="title"/>
          </p:nvPr>
        </p:nvSpPr>
        <p:spPr>
          <a:xfrm>
            <a:off x="576072" y="238539"/>
            <a:ext cx="11018520" cy="1434415"/>
          </a:xfrm>
        </p:spPr>
        <p:txBody>
          <a:bodyPr anchor="b">
            <a:normAutofit/>
          </a:bodyPr>
          <a:lstStyle/>
          <a:p>
            <a:r>
              <a:rPr lang="en-CA" sz="7200" dirty="0" err="1"/>
              <a:t>COnstruct</a:t>
            </a:r>
            <a:endParaRPr lang="en-CA" sz="7200" dirty="0"/>
          </a:p>
        </p:txBody>
      </p:sp>
      <p:sp>
        <p:nvSpPr>
          <p:cNvPr id="410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0C019A-F237-D26B-0B50-367F280E129E}"/>
              </a:ext>
            </a:extLst>
          </p:cNvPr>
          <p:cNvSpPr>
            <a:spLocks noGrp="1"/>
          </p:cNvSpPr>
          <p:nvPr>
            <p:ph idx="1"/>
          </p:nvPr>
        </p:nvSpPr>
        <p:spPr>
          <a:xfrm>
            <a:off x="572493" y="2071316"/>
            <a:ext cx="6713552" cy="4119172"/>
          </a:xfrm>
        </p:spPr>
        <p:txBody>
          <a:bodyPr anchor="t">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CA" altLang="en-US" sz="1300" b="0" i="1"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BANK STREET - Downtown, BRONSON AVENUE - Centretown, KENT STREET - Centretown, 10TH LINE ROAD - Orleans, SPARKS - Downtown, SUSSEX DRIVE - Lower Town, QUEEN STREET - Centretown, BASELINE ROAD - Nepean, HUNT CLUB ROAD - Hunt Club, CARLING AVENUE - Carlingwood, PRINCE OF WALES DRIVE - Meadowlands, MARIVALE ROAD - Nepean, WOODROFFE AVENUE - Nepean, RIDEAU STREET - Downtown, RICHMOND ROAD - Westboro, INNES ROAD - Orleans, WELLINGTON STREET - Downtown, RIVERDALE AVENUE - Westboro, WALKLEY ROAD - South Keys, MONTREAL ROAD - Vanier, RIVERSIDE DRIVE - Riverside South, INDUSTRIAL AVENUE - Trainyards, COLONEL BY DRIVE - Sandy Hill, ALTA VISTA DRIVE - Alta Vista, ST. JOSEPH BOULEVARD - Orleans, PINECREST DRIVE - Pinecrest, GREENBANK ROAD - Barrhaven, ROBERTSON ROAD - Bells Corners, GREENFIELD AVENUE - Centrepointe, ELGIN STREET - Downtown, PRESTON STREET - Little Italy, BEECHWOOD AVENUE - New Edinburgh, SOMERSET STREET WEST - Chinatown, BAYSHORE DRIVE - Bayshore, CARLETON AVENUE - Carleton Heights, OLD RICHMOND ROAD - Richmond, OGILVIE ROAD - Beacon Hill</a:t>
            </a:r>
            <a:r>
              <a:rPr kumimoji="0" lang="en-CA" altLang="en-US" sz="13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defTabSz="914400" rtl="0" eaLnBrk="0" fontAlgn="base" latinLnBrk="0" hangingPunct="0">
              <a:lnSpc>
                <a:spcPct val="100000"/>
              </a:lnSpc>
              <a:spcBef>
                <a:spcPct val="0"/>
              </a:spcBef>
              <a:spcAft>
                <a:spcPts val="600"/>
              </a:spcAft>
              <a:buClrTx/>
              <a:buSzTx/>
              <a:buFontTx/>
              <a:buNone/>
              <a:tabLst/>
            </a:pPr>
            <a:r>
              <a:rPr kumimoji="0" lang="en-CA" altLang="en-US" sz="13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And used the Generate Attribiutes operator for genrating new attribute names REGION by the use of expression shown in picture below. </a:t>
            </a:r>
            <a:endParaRPr kumimoji="0" lang="en-CA" altLang="en-US" sz="1300" b="0" i="0" u="none" strike="noStrike" cap="none" normalizeH="0" baseline="0">
              <a:ln>
                <a:noFill/>
              </a:ln>
              <a:effectLst/>
              <a:latin typeface="Arial" panose="020B0604020202020204" pitchFamily="34" charset="0"/>
            </a:endParaRPr>
          </a:p>
        </p:txBody>
      </p:sp>
      <p:pic>
        <p:nvPicPr>
          <p:cNvPr id="4097" name="Picture 1" descr="A close-up of a computer&#10;&#10;Description automatically generated">
            <a:extLst>
              <a:ext uri="{FF2B5EF4-FFF2-40B4-BE49-F238E27FC236}">
                <a16:creationId xmlns:a16="http://schemas.microsoft.com/office/drawing/2014/main" id="{A6072624-BC9A-682C-3CD8-B06D2A612F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37" r="572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7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8885D7"/>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92940B1-AA19-1AA1-200B-05765242FAC2}"/>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a:solidFill>
                  <a:srgbClr val="FFFFFF"/>
                </a:solidFill>
              </a:rPr>
              <a:t>Construct</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D57A172-4D38-A0C0-2464-3ADF92F62F4B}"/>
              </a:ext>
            </a:extLst>
          </p:cNvPr>
          <p:cNvPicPr>
            <a:picLocks noGrp="1" noChangeAspect="1"/>
          </p:cNvPicPr>
          <p:nvPr>
            <p:ph idx="1"/>
          </p:nvPr>
        </p:nvPicPr>
        <p:blipFill>
          <a:blip r:embed="rId2"/>
          <a:stretch>
            <a:fillRect/>
          </a:stretch>
        </p:blipFill>
        <p:spPr>
          <a:xfrm>
            <a:off x="894356" y="640080"/>
            <a:ext cx="4946549" cy="5480941"/>
          </a:xfrm>
          <a:prstGeom prst="rect">
            <a:avLst/>
          </a:prstGeom>
        </p:spPr>
      </p:pic>
    </p:spTree>
    <p:extLst>
      <p:ext uri="{BB962C8B-B14F-4D97-AF65-F5344CB8AC3E}">
        <p14:creationId xmlns:p14="http://schemas.microsoft.com/office/powerpoint/2010/main" val="38384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0EFA3BAC-5A16-5894-8BDF-96BA07DAB5DB}"/>
              </a:ext>
            </a:extLst>
          </p:cNvPr>
          <p:cNvPicPr>
            <a:picLocks noChangeAspect="1"/>
          </p:cNvPicPr>
          <p:nvPr/>
        </p:nvPicPr>
        <p:blipFill rotWithShape="1">
          <a:blip r:embed="rId2">
            <a:alphaModFix amt="50000"/>
          </a:blip>
          <a:srcRect t="5000" b="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190B3423-AE79-2870-9F69-9AF7BD064C41}"/>
              </a:ext>
            </a:extLst>
          </p:cNvPr>
          <p:cNvSpPr>
            <a:spLocks noGrp="1"/>
          </p:cNvSpPr>
          <p:nvPr>
            <p:ph type="title"/>
          </p:nvPr>
        </p:nvSpPr>
        <p:spPr>
          <a:xfrm>
            <a:off x="841248" y="847082"/>
            <a:ext cx="3803904" cy="5123950"/>
          </a:xfrm>
        </p:spPr>
        <p:txBody>
          <a:bodyPr anchor="t">
            <a:normAutofit/>
          </a:bodyPr>
          <a:lstStyle/>
          <a:p>
            <a:r>
              <a:rPr lang="en-CA" sz="6600"/>
              <a:t>Data Preparation</a:t>
            </a:r>
          </a:p>
        </p:txBody>
      </p:sp>
      <p:sp>
        <p:nvSpPr>
          <p:cNvPr id="18"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B80638-A325-E34F-0B1B-6A969013F026}"/>
              </a:ext>
            </a:extLst>
          </p:cNvPr>
          <p:cNvSpPr>
            <a:spLocks noGrp="1"/>
          </p:cNvSpPr>
          <p:nvPr>
            <p:ph idx="1"/>
          </p:nvPr>
        </p:nvSpPr>
        <p:spPr>
          <a:xfrm>
            <a:off x="5404104" y="847082"/>
            <a:ext cx="5946648" cy="4988412"/>
          </a:xfrm>
        </p:spPr>
        <p:txBody>
          <a:bodyPr>
            <a:normAutofit/>
          </a:bodyPr>
          <a:lstStyle/>
          <a:p>
            <a:pPr marL="0" lvl="0" indent="0">
              <a:lnSpc>
                <a:spcPct val="100000"/>
              </a:lnSpc>
              <a:spcBef>
                <a:spcPts val="150"/>
              </a:spcBef>
              <a:spcAft>
                <a:spcPts val="0"/>
              </a:spcAft>
              <a:buNone/>
            </a:pPr>
            <a:r>
              <a:rPr lang="en-CA" sz="1500" b="1" kern="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Integrate Data:</a:t>
            </a:r>
            <a:endParaRPr lang="en-CA" sz="1500" b="1" kern="10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spcBef>
                <a:spcPts val="150"/>
              </a:spcBef>
              <a:spcAft>
                <a:spcPts val="800"/>
              </a:spcAft>
            </a:pPr>
            <a:r>
              <a:rPr lang="en-CA" sz="1500" b="1"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5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integration techniques are applied to merge data obtained after outlier detection using both the LOF and ISF where we joined the original columns of data and outlier columns from both the methods and outlier flag column. </a:t>
            </a:r>
            <a:endParaRPr lang="en-CA"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Bef>
                <a:spcPts val="150"/>
              </a:spcBef>
              <a:spcAft>
                <a:spcPts val="0"/>
              </a:spcAft>
              <a:buNone/>
            </a:pPr>
            <a:r>
              <a:rPr lang="en-CA" sz="1500" b="1" kern="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Format Data:</a:t>
            </a:r>
            <a:endParaRPr lang="en-CA" sz="1500" b="1" kern="10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spcBef>
                <a:spcPts val="150"/>
              </a:spcBef>
              <a:spcAft>
                <a:spcPts val="800"/>
              </a:spcAft>
            </a:pPr>
            <a:r>
              <a:rPr lang="en-CA" sz="15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formatting ensures consistency in attribute types and values, preparing the dataset for modeling. In here we removed required attributes to format data in expected form.</a:t>
            </a:r>
            <a:endParaRPr lang="en-CA"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150"/>
              </a:spcBef>
              <a:spcAft>
                <a:spcPts val="800"/>
              </a:spcAft>
            </a:pPr>
            <a:r>
              <a:rPr lang="en-CA" sz="15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example, we removed the created date and modified date, pole and light installation date, energy jurisdiction, pole id, and 1 year dimming as these are not relevant and considered as redundant, for the classification purposes.</a:t>
            </a:r>
            <a:endParaRPr lang="en-CA"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CA" sz="1500" b="1">
                <a:solidFill>
                  <a:schemeClr val="bg1"/>
                </a:solidFill>
                <a:effectLst/>
                <a:latin typeface="Times New Roman" panose="02020603050405020304" pitchFamily="18" charset="0"/>
                <a:ea typeface="Calibri" panose="020F0502020204030204" pitchFamily="34" charset="0"/>
              </a:rPr>
              <a:t>Data Type Adjustment:</a:t>
            </a:r>
            <a:r>
              <a:rPr lang="en-CA" sz="1500">
                <a:solidFill>
                  <a:schemeClr val="bg1"/>
                </a:solidFill>
                <a:effectLst/>
                <a:latin typeface="Times New Roman" panose="02020603050405020304" pitchFamily="18" charset="0"/>
                <a:ea typeface="Calibri" panose="020F0502020204030204" pitchFamily="34" charset="0"/>
              </a:rPr>
              <a:t> Changed the data types for the head style, refractor, pole type, light source, Region attributes for applying the distance-based methods such as KNN and Decision </a:t>
            </a:r>
            <a:endParaRPr lang="en-CA" sz="1500">
              <a:solidFill>
                <a:schemeClr val="bg1"/>
              </a:solidFill>
            </a:endParaRPr>
          </a:p>
        </p:txBody>
      </p:sp>
    </p:spTree>
    <p:extLst>
      <p:ext uri="{BB962C8B-B14F-4D97-AF65-F5344CB8AC3E}">
        <p14:creationId xmlns:p14="http://schemas.microsoft.com/office/powerpoint/2010/main" val="31910884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356C1-FDD6-02B6-9542-AE35983FDE00}"/>
              </a:ext>
            </a:extLst>
          </p:cNvPr>
          <p:cNvSpPr>
            <a:spLocks noGrp="1"/>
          </p:cNvSpPr>
          <p:nvPr>
            <p:ph type="title"/>
          </p:nvPr>
        </p:nvSpPr>
        <p:spPr>
          <a:xfrm>
            <a:off x="838200" y="365125"/>
            <a:ext cx="10515600" cy="1325563"/>
          </a:xfrm>
        </p:spPr>
        <p:txBody>
          <a:bodyPr>
            <a:normAutofit/>
          </a:bodyPr>
          <a:lstStyle/>
          <a:p>
            <a:r>
              <a:rPr lang="en-CA" sz="8000">
                <a:solidFill>
                  <a:srgbClr val="8885D7"/>
                </a:solidFill>
              </a:rPr>
              <a:t>Format</a:t>
            </a:r>
          </a:p>
        </p:txBody>
      </p:sp>
      <p:pic>
        <p:nvPicPr>
          <p:cNvPr id="5123" name="Picture 3" descr="A diagram of a mathematical equation&#10;&#10;Description automatically generated">
            <a:extLst>
              <a:ext uri="{FF2B5EF4-FFF2-40B4-BE49-F238E27FC236}">
                <a16:creationId xmlns:a16="http://schemas.microsoft.com/office/drawing/2014/main" id="{50C43976-41E2-9345-7338-B46B8C157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790" y="3899520"/>
            <a:ext cx="1399342" cy="138017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 screenshot of a computer&#10;&#10;Description automatically generated">
            <a:extLst>
              <a:ext uri="{FF2B5EF4-FFF2-40B4-BE49-F238E27FC236}">
                <a16:creationId xmlns:a16="http://schemas.microsoft.com/office/drawing/2014/main" id="{46F88659-0435-7790-8315-3903F09FB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285" y="2588613"/>
            <a:ext cx="4196851" cy="3168936"/>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 computer screen shot of a square&#10;&#10;Description automatically generated">
            <a:extLst>
              <a:ext uri="{FF2B5EF4-FFF2-40B4-BE49-F238E27FC236}">
                <a16:creationId xmlns:a16="http://schemas.microsoft.com/office/drawing/2014/main" id="{D8B279BB-D18E-DA48-98BB-7CDC2731F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4461" y="2352988"/>
            <a:ext cx="1471911" cy="14856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0A90839F-278F-66EA-C9B5-E1531E4FD566}"/>
              </a:ext>
            </a:extLst>
          </p:cNvPr>
          <p:cNvSpPr>
            <a:spLocks noChangeArrowheads="1"/>
          </p:cNvSpPr>
          <p:nvPr/>
        </p:nvSpPr>
        <p:spPr bwMode="auto">
          <a:xfrm>
            <a:off x="838200" y="2528635"/>
            <a:ext cx="218330" cy="25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786384" eaLnBrk="0" fontAlgn="base" hangingPunct="0">
              <a:spcBef>
                <a:spcPct val="0"/>
              </a:spcBef>
              <a:spcAft>
                <a:spcPts val="600"/>
              </a:spcAft>
            </a:pPr>
            <a:r>
              <a:rPr lang="en-CA" altLang="en-US" sz="1032" kern="1200">
                <a:solidFill>
                  <a:schemeClr val="tx1"/>
                </a:solidFill>
                <a:latin typeface="Times New Roman" panose="02020603050405020304" pitchFamily="18" charset="0"/>
                <a:ea typeface="+mn-ea"/>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878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F9ECD50-ADD9-47D1-8015-A68B02046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0E63D-4304-AFE7-8502-D6C016291BEA}"/>
              </a:ext>
            </a:extLst>
          </p:cNvPr>
          <p:cNvSpPr>
            <a:spLocks noGrp="1"/>
          </p:cNvSpPr>
          <p:nvPr>
            <p:ph type="title"/>
          </p:nvPr>
        </p:nvSpPr>
        <p:spPr>
          <a:xfrm>
            <a:off x="8138341" y="640823"/>
            <a:ext cx="3418659" cy="5583148"/>
          </a:xfrm>
        </p:spPr>
        <p:txBody>
          <a:bodyPr vert="horz" lIns="91440" tIns="45720" rIns="91440" bIns="45720" rtlCol="0" anchor="ctr">
            <a:normAutofit/>
          </a:bodyPr>
          <a:lstStyle/>
          <a:p>
            <a:r>
              <a:rPr lang="en-US" sz="6000"/>
              <a:t>MOdelling</a:t>
            </a:r>
          </a:p>
        </p:txBody>
      </p:sp>
      <p:sp>
        <p:nvSpPr>
          <p:cNvPr id="6153" name="Rectangle 615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87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8885D7"/>
          </a:solidFill>
          <a:ln w="34925">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A27D13-9C60-9E19-8A85-3CB2FA7D6A93}"/>
              </a:ext>
            </a:extLst>
          </p:cNvPr>
          <p:cNvSpPr>
            <a:spLocks noChangeArrowheads="1"/>
          </p:cNvSpPr>
          <p:nvPr/>
        </p:nvSpPr>
        <p:spPr bwMode="auto">
          <a:xfrm>
            <a:off x="212271" y="-510099"/>
            <a:ext cx="7308411" cy="441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CA"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lang="en-CA" altLang="en-US" sz="12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kumimoji="0" lang="en-CA"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kumimoji="0" lang="en-CA"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lang="en-CA" altLang="en-US" sz="12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kumimoji="0" lang="en-CA"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kumimoji="0" lang="en-CA" altLang="en-US" sz="16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modelling I am using the ISF and LOF for outlier detection and for classification, KNN and Decision Tree and </a:t>
            </a: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a:t>
            </a:r>
            <a:endParaRPr kumimoji="0" lang="en-CA" altLang="en-US" sz="800" b="0" i="0" u="none" strike="noStrike" cap="none" normalizeH="0" baseline="0" dirty="0" bmk="">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CA" altLang="en-US" sz="1300" b="0" i="0" u="none" strike="noStrike" cap="none" normalizeH="0" baseline="0" dirty="0" bmk="">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Outlier Detection</a:t>
            </a:r>
            <a:r>
              <a:rPr kumimoji="0" lang="en-CA" altLang="en-US" sz="12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CA" altLang="en-US" sz="800" b="0" i="0" u="none" strike="noStrike" cap="none" normalizeH="0" baseline="0" dirty="0" bmk="">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dirty="0" bmk="">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ISF</a:t>
            </a:r>
            <a:r>
              <a:rPr kumimoji="0" lang="en-CA"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Isolation Forest outlier detection means isolating anomalies in the dataset by randomly selecting a feature and </a:t>
            </a: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randomly selecting a split value between the maximum and minimum values of the selected feature. </a:t>
            </a: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example, here I am using the ISF operator in RapidMiner with parameters mentioned below in picture, </a:t>
            </a:r>
          </a:p>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this is selecting random attribute, and you can see the minimum and maximum values of that feature.</a:t>
            </a:r>
          </a:p>
          <a:p>
            <a:pPr marL="0" marR="0" lvl="0" indent="0" algn="l" defTabSz="914400" rtl="0" eaLnBrk="0" fontAlgn="base" latinLnBrk="0" hangingPunct="0">
              <a:spcBef>
                <a:spcPct val="0"/>
              </a:spcBef>
              <a:spcAft>
                <a:spcPts val="600"/>
              </a:spcAft>
              <a:buClrTx/>
              <a:buSzTx/>
              <a:buFontTx/>
              <a:buNone/>
              <a:tabLst/>
            </a:pPr>
            <a:endParaRPr kumimoji="0" lang="en-CA"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A green square with orange and green text&#10;&#10;Description automatically generated">
            <a:extLst>
              <a:ext uri="{FF2B5EF4-FFF2-40B4-BE49-F238E27FC236}">
                <a16:creationId xmlns:a16="http://schemas.microsoft.com/office/drawing/2014/main" id="{FDED9243-A834-3AE1-BDF8-BC0EE7459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121" y="3751225"/>
            <a:ext cx="2722647" cy="1335299"/>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A screenshot of a computer&#10;&#10;Description automatically generated">
            <a:extLst>
              <a:ext uri="{FF2B5EF4-FFF2-40B4-BE49-F238E27FC236}">
                <a16:creationId xmlns:a16="http://schemas.microsoft.com/office/drawing/2014/main" id="{58326F95-FAC6-F853-9E56-F257FA5C1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99" y="3443997"/>
            <a:ext cx="3793566" cy="26879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92B26A9-A743-1E28-5903-AE0A5997ED78}"/>
              </a:ext>
            </a:extLst>
          </p:cNvPr>
          <p:cNvSpPr>
            <a:spLocks noChangeArrowheads="1"/>
          </p:cNvSpPr>
          <p:nvPr/>
        </p:nvSpPr>
        <p:spPr bwMode="auto">
          <a:xfrm>
            <a:off x="643470" y="2840547"/>
            <a:ext cx="226344" cy="19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512064" eaLnBrk="0" fontAlgn="base" hangingPunct="0">
              <a:spcBef>
                <a:spcPct val="0"/>
              </a:spcBef>
              <a:spcAft>
                <a:spcPts val="600"/>
              </a:spcAft>
            </a:pPr>
            <a:r>
              <a:rPr lang="en-CA" altLang="en-US" sz="672" kern="1200">
                <a:solidFill>
                  <a:schemeClr val="tx1"/>
                </a:solidFill>
                <a:latin typeface="Times New Roman" panose="02020603050405020304" pitchFamily="18" charset="0"/>
                <a:ea typeface="+mn-ea"/>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561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15DCF23-8152-4B5B-BA9A-502CD2A06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68226936-4F26-4B37-81F9-99B046040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36457" y="-397543"/>
            <a:ext cx="2319084" cy="12192002"/>
          </a:xfrm>
          <a:custGeom>
            <a:avLst/>
            <a:gdLst>
              <a:gd name="connsiteX0" fmla="*/ 2319006 w 2319084"/>
              <a:gd name="connsiteY0" fmla="*/ 3665900 h 12192002"/>
              <a:gd name="connsiteX1" fmla="*/ 2297234 w 2319084"/>
              <a:gd name="connsiteY1" fmla="*/ 4137482 h 12192002"/>
              <a:gd name="connsiteX2" fmla="*/ 2280988 w 2319084"/>
              <a:gd name="connsiteY2" fmla="*/ 4949832 h 12192002"/>
              <a:gd name="connsiteX3" fmla="*/ 2290690 w 2319084"/>
              <a:gd name="connsiteY3" fmla="*/ 5307482 h 12192002"/>
              <a:gd name="connsiteX4" fmla="*/ 2266323 w 2319084"/>
              <a:gd name="connsiteY4" fmla="*/ 6277505 h 12192002"/>
              <a:gd name="connsiteX5" fmla="*/ 2285049 w 2319084"/>
              <a:gd name="connsiteY5" fmla="*/ 7709921 h 12192002"/>
              <a:gd name="connsiteX6" fmla="*/ 2283470 w 2319084"/>
              <a:gd name="connsiteY6" fmla="*/ 8936700 h 12192002"/>
              <a:gd name="connsiteX7" fmla="*/ 2291141 w 2319084"/>
              <a:gd name="connsiteY7" fmla="*/ 9338014 h 12192002"/>
              <a:gd name="connsiteX8" fmla="*/ 2291141 w 2319084"/>
              <a:gd name="connsiteY8" fmla="*/ 9717836 h 12192002"/>
              <a:gd name="connsiteX9" fmla="*/ 2223452 w 2319084"/>
              <a:gd name="connsiteY9" fmla="*/ 10882180 h 12192002"/>
              <a:gd name="connsiteX10" fmla="*/ 2250930 w 2319084"/>
              <a:gd name="connsiteY10" fmla="*/ 11926948 h 12192002"/>
              <a:gd name="connsiteX11" fmla="*/ 2281673 w 2319084"/>
              <a:gd name="connsiteY11" fmla="*/ 12192002 h 12192002"/>
              <a:gd name="connsiteX12" fmla="*/ 336047 w 2319084"/>
              <a:gd name="connsiteY12" fmla="*/ 12192002 h 12192002"/>
              <a:gd name="connsiteX13" fmla="*/ 336047 w 2319084"/>
              <a:gd name="connsiteY13" fmla="*/ 12192001 h 12192002"/>
              <a:gd name="connsiteX14" fmla="*/ 0 w 2319084"/>
              <a:gd name="connsiteY14" fmla="*/ 12192001 h 12192002"/>
              <a:gd name="connsiteX15" fmla="*/ 0 w 2319084"/>
              <a:gd name="connsiteY15" fmla="*/ 0 h 12192002"/>
              <a:gd name="connsiteX16" fmla="*/ 501650 w 2319084"/>
              <a:gd name="connsiteY16" fmla="*/ 0 h 12192002"/>
              <a:gd name="connsiteX17" fmla="*/ 501650 w 2319084"/>
              <a:gd name="connsiteY17" fmla="*/ 1 h 12192002"/>
              <a:gd name="connsiteX18" fmla="*/ 2286832 w 2319084"/>
              <a:gd name="connsiteY18" fmla="*/ 1 h 12192002"/>
              <a:gd name="connsiteX19" fmla="*/ 2269753 w 2319084"/>
              <a:gd name="connsiteY19" fmla="*/ 168559 h 12192002"/>
              <a:gd name="connsiteX20" fmla="*/ 2278732 w 2319084"/>
              <a:gd name="connsiteY20" fmla="*/ 749861 h 12192002"/>
              <a:gd name="connsiteX21" fmla="*/ 2285726 w 2319084"/>
              <a:gd name="connsiteY21" fmla="*/ 1443898 h 12192002"/>
              <a:gd name="connsiteX22" fmla="*/ 2250755 w 2319084"/>
              <a:gd name="connsiteY22" fmla="*/ 1979809 h 12192002"/>
              <a:gd name="connsiteX23" fmla="*/ 2300165 w 2319084"/>
              <a:gd name="connsiteY23" fmla="*/ 3194149 h 12192002"/>
              <a:gd name="connsiteX24" fmla="*/ 2319006 w 2319084"/>
              <a:gd name="connsiteY24" fmla="*/ 3665900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19084" h="12192002">
                <a:moveTo>
                  <a:pt x="2319006" y="3665900"/>
                </a:moveTo>
                <a:cubicBezTo>
                  <a:pt x="2319853" y="3823094"/>
                  <a:pt x="2313930" y="3980259"/>
                  <a:pt x="2297234" y="4137482"/>
                </a:cubicBezTo>
                <a:cubicBezTo>
                  <a:pt x="2268805" y="4407585"/>
                  <a:pt x="2253913" y="4678140"/>
                  <a:pt x="2280988" y="4949832"/>
                </a:cubicBezTo>
                <a:cubicBezTo>
                  <a:pt x="2292946" y="5068597"/>
                  <a:pt x="2305808" y="5188719"/>
                  <a:pt x="2290690" y="5307482"/>
                </a:cubicBezTo>
                <a:cubicBezTo>
                  <a:pt x="2249850" y="5630293"/>
                  <a:pt x="2256170" y="5954015"/>
                  <a:pt x="2266323" y="6277505"/>
                </a:cubicBezTo>
                <a:cubicBezTo>
                  <a:pt x="2281440" y="6755050"/>
                  <a:pt x="2306483" y="7231919"/>
                  <a:pt x="2285049" y="7709921"/>
                </a:cubicBezTo>
                <a:cubicBezTo>
                  <a:pt x="2266773" y="8118471"/>
                  <a:pt x="2296330" y="8527702"/>
                  <a:pt x="2283470" y="8936700"/>
                </a:cubicBezTo>
                <a:cubicBezTo>
                  <a:pt x="2279138" y="9070512"/>
                  <a:pt x="2281710" y="9204454"/>
                  <a:pt x="2291141" y="9338014"/>
                </a:cubicBezTo>
                <a:cubicBezTo>
                  <a:pt x="2302762" y="9464358"/>
                  <a:pt x="2302762" y="9591492"/>
                  <a:pt x="2291141" y="9717836"/>
                </a:cubicBezTo>
                <a:cubicBezTo>
                  <a:pt x="2247594" y="10104668"/>
                  <a:pt x="2229772" y="10493310"/>
                  <a:pt x="2223452" y="10882180"/>
                </a:cubicBezTo>
                <a:cubicBezTo>
                  <a:pt x="2217699" y="11231010"/>
                  <a:pt x="2220576" y="11579710"/>
                  <a:pt x="2250930" y="11926948"/>
                </a:cubicBezTo>
                <a:lnTo>
                  <a:pt x="2281673" y="12192002"/>
                </a:lnTo>
                <a:lnTo>
                  <a:pt x="336047" y="12192002"/>
                </a:lnTo>
                <a:lnTo>
                  <a:pt x="336047" y="12192001"/>
                </a:lnTo>
                <a:lnTo>
                  <a:pt x="0" y="12192001"/>
                </a:lnTo>
                <a:lnTo>
                  <a:pt x="0" y="0"/>
                </a:lnTo>
                <a:lnTo>
                  <a:pt x="501650" y="0"/>
                </a:lnTo>
                <a:lnTo>
                  <a:pt x="501650" y="1"/>
                </a:lnTo>
                <a:lnTo>
                  <a:pt x="2286832" y="1"/>
                </a:lnTo>
                <a:lnTo>
                  <a:pt x="2269753" y="168559"/>
                </a:lnTo>
                <a:cubicBezTo>
                  <a:pt x="2257580" y="362008"/>
                  <a:pt x="2265872" y="555934"/>
                  <a:pt x="2278732" y="749861"/>
                </a:cubicBezTo>
                <a:cubicBezTo>
                  <a:pt x="2297978" y="980723"/>
                  <a:pt x="2300325" y="1212702"/>
                  <a:pt x="2285726" y="1443898"/>
                </a:cubicBezTo>
                <a:cubicBezTo>
                  <a:pt x="2271513" y="1622385"/>
                  <a:pt x="2255493" y="1800869"/>
                  <a:pt x="2250755" y="1979809"/>
                </a:cubicBezTo>
                <a:cubicBezTo>
                  <a:pt x="2239471" y="2387004"/>
                  <a:pt x="2273317" y="2789896"/>
                  <a:pt x="2300165" y="3194149"/>
                </a:cubicBezTo>
                <a:cubicBezTo>
                  <a:pt x="2310545" y="3351484"/>
                  <a:pt x="2318160" y="3508706"/>
                  <a:pt x="2319006" y="3665900"/>
                </a:cubicBezTo>
                <a:close/>
              </a:path>
            </a:pathLst>
          </a:custGeom>
          <a:solidFill>
            <a:srgbClr val="888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A160D2-F0D6-145A-68D9-DC3C34E1121F}"/>
              </a:ext>
            </a:extLst>
          </p:cNvPr>
          <p:cNvSpPr>
            <a:spLocks noGrp="1"/>
          </p:cNvSpPr>
          <p:nvPr>
            <p:ph type="title"/>
          </p:nvPr>
        </p:nvSpPr>
        <p:spPr>
          <a:xfrm>
            <a:off x="838200" y="4867654"/>
            <a:ext cx="10515600" cy="1325563"/>
          </a:xfrm>
        </p:spPr>
        <p:txBody>
          <a:bodyPr vert="horz" lIns="91440" tIns="45720" rIns="91440" bIns="45720" rtlCol="0" anchor="ctr">
            <a:normAutofit/>
          </a:bodyPr>
          <a:lstStyle/>
          <a:p>
            <a:r>
              <a:rPr lang="en-US" sz="7200">
                <a:solidFill>
                  <a:schemeClr val="bg1"/>
                </a:solidFill>
              </a:rPr>
              <a:t>Modelling</a:t>
            </a:r>
          </a:p>
        </p:txBody>
      </p:sp>
      <p:sp>
        <p:nvSpPr>
          <p:cNvPr id="4" name="Rectangle 3">
            <a:extLst>
              <a:ext uri="{FF2B5EF4-FFF2-40B4-BE49-F238E27FC236}">
                <a16:creationId xmlns:a16="http://schemas.microsoft.com/office/drawing/2014/main" id="{6F18E1C3-C88A-5588-48ED-2AF3E1291F20}"/>
              </a:ext>
            </a:extLst>
          </p:cNvPr>
          <p:cNvSpPr>
            <a:spLocks noChangeArrowheads="1"/>
          </p:cNvSpPr>
          <p:nvPr/>
        </p:nvSpPr>
        <p:spPr bwMode="auto">
          <a:xfrm>
            <a:off x="534501" y="712154"/>
            <a:ext cx="102423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00075" algn="l"/>
              </a:tabLst>
              <a:defRPr>
                <a:solidFill>
                  <a:schemeClr val="tx1"/>
                </a:solidFill>
                <a:latin typeface="Arial" panose="020B0604020202020204" pitchFamily="34" charset="0"/>
              </a:defRPr>
            </a:lvl1pPr>
            <a:lvl2pPr eaLnBrk="0" fontAlgn="base" hangingPunct="0">
              <a:spcBef>
                <a:spcPct val="0"/>
              </a:spcBef>
              <a:spcAft>
                <a:spcPct val="0"/>
              </a:spcAft>
              <a:tabLst>
                <a:tab pos="600075" algn="l"/>
              </a:tabLst>
              <a:defRPr>
                <a:solidFill>
                  <a:schemeClr val="tx1"/>
                </a:solidFill>
                <a:latin typeface="Arial" panose="020B0604020202020204" pitchFamily="34" charset="0"/>
              </a:defRPr>
            </a:lvl2pPr>
            <a:lvl3pPr eaLnBrk="0" fontAlgn="base" hangingPunct="0">
              <a:spcBef>
                <a:spcPct val="0"/>
              </a:spcBef>
              <a:spcAft>
                <a:spcPct val="0"/>
              </a:spcAft>
              <a:tabLst>
                <a:tab pos="600075" algn="l"/>
              </a:tabLst>
              <a:defRPr>
                <a:solidFill>
                  <a:schemeClr val="tx1"/>
                </a:solidFill>
                <a:latin typeface="Arial" panose="020B0604020202020204" pitchFamily="34" charset="0"/>
              </a:defRPr>
            </a:lvl3pPr>
            <a:lvl4pPr eaLnBrk="0" fontAlgn="base" hangingPunct="0">
              <a:spcBef>
                <a:spcPct val="0"/>
              </a:spcBef>
              <a:spcAft>
                <a:spcPct val="0"/>
              </a:spcAft>
              <a:tabLst>
                <a:tab pos="600075" algn="l"/>
              </a:tabLst>
              <a:defRPr>
                <a:solidFill>
                  <a:schemeClr val="tx1"/>
                </a:solidFill>
                <a:latin typeface="Arial" panose="020B0604020202020204" pitchFamily="34" charset="0"/>
              </a:defRPr>
            </a:lvl4pPr>
            <a:lvl5pPr eaLnBrk="0" fontAlgn="base" hangingPunct="0">
              <a:spcBef>
                <a:spcPct val="0"/>
              </a:spcBef>
              <a:spcAft>
                <a:spcPct val="0"/>
              </a:spcAft>
              <a:tabLst>
                <a:tab pos="600075" algn="l"/>
              </a:tabLst>
              <a:defRPr>
                <a:solidFill>
                  <a:schemeClr val="tx1"/>
                </a:solidFill>
                <a:latin typeface="Arial" panose="020B0604020202020204" pitchFamily="34" charset="0"/>
              </a:defRPr>
            </a:lvl5pPr>
            <a:lvl6pPr eaLnBrk="0" fontAlgn="base" hangingPunct="0">
              <a:spcBef>
                <a:spcPct val="0"/>
              </a:spcBef>
              <a:spcAft>
                <a:spcPct val="0"/>
              </a:spcAft>
              <a:tabLst>
                <a:tab pos="600075" algn="l"/>
              </a:tabLst>
              <a:defRPr>
                <a:solidFill>
                  <a:schemeClr val="tx1"/>
                </a:solidFill>
                <a:latin typeface="Arial" panose="020B0604020202020204" pitchFamily="34" charset="0"/>
              </a:defRPr>
            </a:lvl6pPr>
            <a:lvl7pPr eaLnBrk="0" fontAlgn="base" hangingPunct="0">
              <a:spcBef>
                <a:spcPct val="0"/>
              </a:spcBef>
              <a:spcAft>
                <a:spcPct val="0"/>
              </a:spcAft>
              <a:tabLst>
                <a:tab pos="600075" algn="l"/>
              </a:tabLst>
              <a:defRPr>
                <a:solidFill>
                  <a:schemeClr val="tx1"/>
                </a:solidFill>
                <a:latin typeface="Arial" panose="020B0604020202020204" pitchFamily="34" charset="0"/>
              </a:defRPr>
            </a:lvl7pPr>
            <a:lvl8pPr eaLnBrk="0" fontAlgn="base" hangingPunct="0">
              <a:spcBef>
                <a:spcPct val="0"/>
              </a:spcBef>
              <a:spcAft>
                <a:spcPct val="0"/>
              </a:spcAft>
              <a:tabLst>
                <a:tab pos="600075" algn="l"/>
              </a:tabLst>
              <a:defRPr>
                <a:solidFill>
                  <a:schemeClr val="tx1"/>
                </a:solidFill>
                <a:latin typeface="Arial" panose="020B0604020202020204" pitchFamily="34" charset="0"/>
              </a:defRPr>
            </a:lvl8pPr>
            <a:lvl9pPr eaLnBrk="0" fontAlgn="base" hangingPunct="0">
              <a:spcBef>
                <a:spcPct val="0"/>
              </a:spcBef>
              <a:spcAft>
                <a:spcPct val="0"/>
              </a:spcAft>
              <a:tabLst>
                <a:tab pos="600075" algn="l"/>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600075" algn="l"/>
              </a:tabLst>
            </a:pPr>
            <a:r>
              <a:rPr kumimoji="0" lang="en-CA" altLang="en-US" sz="1200"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en-CA" altLang="en-US" sz="1200" b="0" i="0" u="none" strike="noStrike" cap="none" normalizeH="0" baseline="0" bmk="">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Local Outlier Factor is another method for outlier detection it works by identifying the outliers based on deviation from the local density of their neighbors. </a:t>
            </a:r>
          </a:p>
          <a:p>
            <a:pPr marL="0" marR="0" lvl="0" indent="0" algn="l" defTabSz="914400" rtl="0" eaLnBrk="0" fontAlgn="base" latinLnBrk="0" hangingPunct="0">
              <a:spcBef>
                <a:spcPct val="0"/>
              </a:spcBef>
              <a:spcAft>
                <a:spcPts val="600"/>
              </a:spcAft>
              <a:buClrTx/>
              <a:buSzTx/>
              <a:buFontTx/>
              <a:buNone/>
              <a:tabLst>
                <a:tab pos="600075" algn="l"/>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measures the local density of a data point with respect to its neighbors and compares it to the densities of its neighbors. Points with significantly lower densities </a:t>
            </a:r>
          </a:p>
          <a:p>
            <a:pPr marL="0" marR="0" lvl="0" indent="0" algn="l" defTabSz="914400" rtl="0" eaLnBrk="0" fontAlgn="base" latinLnBrk="0" hangingPunct="0">
              <a:spcBef>
                <a:spcPct val="0"/>
              </a:spcBef>
              <a:spcAft>
                <a:spcPts val="600"/>
              </a:spcAft>
              <a:buClrTx/>
              <a:buSzTx/>
              <a:buFontTx/>
              <a:buNone/>
              <a:tabLst>
                <a:tab pos="600075" algn="l"/>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compared to their neighbors are considered outliers. LOF can capture outliers that are within dense regions of the data, making it effective for detecting outliers in </a:t>
            </a:r>
          </a:p>
          <a:p>
            <a:pPr marL="0" marR="0" lvl="0" indent="0" algn="l" defTabSz="914400" rtl="0" eaLnBrk="0" fontAlgn="base" latinLnBrk="0" hangingPunct="0">
              <a:spcBef>
                <a:spcPct val="0"/>
              </a:spcBef>
              <a:spcAft>
                <a:spcPts val="600"/>
              </a:spcAft>
              <a:buClrTx/>
              <a:buSzTx/>
              <a:buFontTx/>
              <a:buNone/>
              <a:tabLst>
                <a:tab pos="600075" algn="l"/>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clusters or groups. For example, in my project I used the LOF operator for this type of detection, with these parameters.</a:t>
            </a:r>
          </a:p>
          <a:p>
            <a:pPr marL="0" marR="0" lvl="0" indent="0" algn="l" defTabSz="914400" rtl="0" eaLnBrk="0" fontAlgn="base" latinLnBrk="0" hangingPunct="0">
              <a:spcBef>
                <a:spcPct val="0"/>
              </a:spcBef>
              <a:spcAft>
                <a:spcPts val="600"/>
              </a:spcAft>
              <a:buClrTx/>
              <a:buSzTx/>
              <a:buFontTx/>
              <a:buNone/>
              <a:tabLst>
                <a:tab pos="600075" algn="l"/>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pic>
        <p:nvPicPr>
          <p:cNvPr id="7170" name="Picture 2" descr="A computer screen shot of a computer&#10;&#10;Description automatically generated">
            <a:extLst>
              <a:ext uri="{FF2B5EF4-FFF2-40B4-BE49-F238E27FC236}">
                <a16:creationId xmlns:a16="http://schemas.microsoft.com/office/drawing/2014/main" id="{61E8A8EF-4A0C-C316-3D53-37B3C6BD1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456" y="1915855"/>
            <a:ext cx="3067895" cy="2125201"/>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descr="A screenshot of a computer&#10;&#10;Description automatically generated">
            <a:extLst>
              <a:ext uri="{FF2B5EF4-FFF2-40B4-BE49-F238E27FC236}">
                <a16:creationId xmlns:a16="http://schemas.microsoft.com/office/drawing/2014/main" id="{85A6532B-D019-391D-7ECC-24D969C97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62" y="1858427"/>
            <a:ext cx="4252438" cy="29639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68A649-861E-19BF-4F4F-018CB7CE99FE}"/>
              </a:ext>
            </a:extLst>
          </p:cNvPr>
          <p:cNvSpPr>
            <a:spLocks noChangeArrowheads="1"/>
          </p:cNvSpPr>
          <p:nvPr/>
        </p:nvSpPr>
        <p:spPr bwMode="auto">
          <a:xfrm>
            <a:off x="838200" y="3921318"/>
            <a:ext cx="235962" cy="25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786384" eaLnBrk="0" fontAlgn="base" hangingPunct="0">
              <a:spcBef>
                <a:spcPct val="0"/>
              </a:spcBef>
              <a:spcAft>
                <a:spcPts val="600"/>
              </a:spcAft>
            </a:pPr>
            <a:r>
              <a:rPr lang="en-CA" altLang="en-US" sz="1032" kern="1200">
                <a:solidFill>
                  <a:schemeClr val="tx1"/>
                </a:solidFill>
                <a:latin typeface="Times New Roman" panose="02020603050405020304" pitchFamily="18" charset="0"/>
                <a:ea typeface="+mn-ea"/>
                <a:cs typeface="Times New Roman" panose="02020603050405020304" pitchFamily="18" charset="0"/>
              </a:rPr>
              <a:t> </a:t>
            </a:r>
            <a:r>
              <a:rPr lang="en-CA" altLang="en-US" sz="688" kern="1200">
                <a:solidFill>
                  <a:schemeClr val="tx1"/>
                </a:solidFill>
                <a:latin typeface="+mn-lt"/>
                <a:ea typeface="+mn-ea"/>
                <a:cs typeface="+mn-cs"/>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43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pendulum">
            <a:extLst>
              <a:ext uri="{FF2B5EF4-FFF2-40B4-BE49-F238E27FC236}">
                <a16:creationId xmlns:a16="http://schemas.microsoft.com/office/drawing/2014/main" id="{8390BF65-7C34-56DE-6F1D-AB819234E541}"/>
              </a:ext>
            </a:extLst>
          </p:cNvPr>
          <p:cNvPicPr>
            <a:picLocks noChangeAspect="1"/>
          </p:cNvPicPr>
          <p:nvPr/>
        </p:nvPicPr>
        <p:blipFill rotWithShape="1">
          <a:blip r:embed="rId2">
            <a:alphaModFix amt="40000"/>
          </a:blip>
          <a:srcRect t="10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9981FFC2-0C24-661B-9F39-B71993B58356}"/>
              </a:ext>
            </a:extLst>
          </p:cNvPr>
          <p:cNvSpPr>
            <a:spLocks noGrp="1"/>
          </p:cNvSpPr>
          <p:nvPr>
            <p:ph type="title"/>
          </p:nvPr>
        </p:nvSpPr>
        <p:spPr>
          <a:xfrm>
            <a:off x="640080" y="853673"/>
            <a:ext cx="4023360" cy="5004794"/>
          </a:xfrm>
        </p:spPr>
        <p:txBody>
          <a:bodyPr>
            <a:normAutofit/>
          </a:bodyPr>
          <a:lstStyle/>
          <a:p>
            <a:r>
              <a:rPr lang="en-CA" sz="7200"/>
              <a:t>Introduction</a:t>
            </a:r>
          </a:p>
        </p:txBody>
      </p:sp>
      <p:sp>
        <p:nvSpPr>
          <p:cNvPr id="3" name="Content Placeholder 2">
            <a:extLst>
              <a:ext uri="{FF2B5EF4-FFF2-40B4-BE49-F238E27FC236}">
                <a16:creationId xmlns:a16="http://schemas.microsoft.com/office/drawing/2014/main" id="{8A1DD03B-A08B-49A9-9AF1-ECC4B29748AB}"/>
              </a:ext>
            </a:extLst>
          </p:cNvPr>
          <p:cNvSpPr>
            <a:spLocks noGrp="1"/>
          </p:cNvSpPr>
          <p:nvPr>
            <p:ph idx="1"/>
          </p:nvPr>
        </p:nvSpPr>
        <p:spPr>
          <a:xfrm>
            <a:off x="5599083" y="853673"/>
            <a:ext cx="5715000" cy="5004794"/>
          </a:xfrm>
        </p:spPr>
        <p:txBody>
          <a:bodyPr anchor="ctr">
            <a:normAutofit/>
          </a:bodyPr>
          <a:lstStyle/>
          <a:p>
            <a:r>
              <a:rPr lang="en-US"/>
              <a:t>The dataset we are working with contains comprehensive information about street lights, including shape coordinates, physical attributes (such as head style, bracket length, and pole height), operational characteristics (such as wattage and light source), and additional contextual data. Through rigorous analysis of these attributes, we seek to construct classification models that accurately predict the type of street light fixture based on its features. Additionally, we aim to employ outlier detection techniques to identify anomalies or irregularities in the dataset that may warrant further investigation.</a:t>
            </a:r>
            <a:endParaRPr lang="en-CA"/>
          </a:p>
        </p:txBody>
      </p:sp>
      <p:sp>
        <p:nvSpPr>
          <p:cNvPr id="18"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29509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FBE29335-7BF6-C661-16E9-61E23AE9AE4B}"/>
              </a:ext>
            </a:extLst>
          </p:cNvPr>
          <p:cNvPicPr>
            <a:picLocks noGrp="1" noChangeAspect="1"/>
          </p:cNvPicPr>
          <p:nvPr>
            <p:ph idx="1"/>
          </p:nvPr>
        </p:nvPicPr>
        <p:blipFill rotWithShape="1">
          <a:blip r:embed="rId2"/>
          <a:srcRect t="11733" r="1" b="642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156504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EB5E-9E48-6B07-5BB1-0A6B49B2BAE1}"/>
              </a:ext>
            </a:extLst>
          </p:cNvPr>
          <p:cNvSpPr>
            <a:spLocks noGrp="1"/>
          </p:cNvSpPr>
          <p:nvPr>
            <p:ph type="title"/>
          </p:nvPr>
        </p:nvSpPr>
        <p:spPr>
          <a:xfrm>
            <a:off x="8129016" y="640080"/>
            <a:ext cx="3432048" cy="1714065"/>
          </a:xfrm>
        </p:spPr>
        <p:txBody>
          <a:bodyPr vert="horz" lIns="91440" tIns="45720" rIns="91440" bIns="45720" rtlCol="0" anchor="b">
            <a:normAutofit/>
          </a:bodyPr>
          <a:lstStyle/>
          <a:p>
            <a:r>
              <a:rPr lang="en-US"/>
              <a:t>KNN</a:t>
            </a:r>
          </a:p>
        </p:txBody>
      </p:sp>
      <p:sp>
        <p:nvSpPr>
          <p:cNvPr id="922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2A518051-82ED-4F34-786D-5C7DC7E0474F}"/>
              </a:ext>
            </a:extLst>
          </p:cNvPr>
          <p:cNvSpPr>
            <a:spLocks noChangeArrowheads="1"/>
          </p:cNvSpPr>
          <p:nvPr/>
        </p:nvSpPr>
        <p:spPr bwMode="auto">
          <a:xfrm>
            <a:off x="8129016" y="2803470"/>
            <a:ext cx="3432048" cy="3414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900" b="0" i="0" u="none" strike="noStrike" cap="none" normalizeH="0" baseline="0">
                <a:ln>
                  <a:noFill/>
                </a:ln>
                <a:effectLst/>
              </a:rPr>
              <a:t>K</a:t>
            </a:r>
            <a:r>
              <a:rPr kumimoji="0" lang="en-US" altLang="en-US" sz="1900" b="0" i="0" u="none" strike="noStrike" cap="none" normalizeH="0" baseline="0" bmk="">
                <a:ln>
                  <a:noFill/>
                </a:ln>
                <a:effectLst/>
              </a:rPr>
              <a:t>NN: </a:t>
            </a:r>
            <a:r>
              <a:rPr kumimoji="0" lang="en-US" altLang="en-US" sz="1900" b="0" i="0" u="none" strike="noStrike" cap="none" normalizeH="0" baseline="0" bmk="_Toc162626004">
                <a:ln>
                  <a:noFill/>
                </a:ln>
                <a:effectLst/>
              </a:rPr>
              <a:t>K- Nearest Neighbors simple and intuitive algorithm used for both classification and regression tasks, the prediction for a new data point is determined by the majority class (for classification) or the average value (for regression) of its k nearest neighbors in the feature space, KNN's performance can be sensitive to the choice of the distance metric and the value of k.</a:t>
            </a:r>
            <a:endParaRPr kumimoji="0" lang="en-US" altLang="en-US" sz="19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1900" b="0" i="0" u="none" strike="noStrike" cap="none" normalizeH="0" baseline="0">
                <a:ln>
                  <a:noFill/>
                </a:ln>
                <a:effectLst/>
              </a:rPr>
              <a:t>For example, In my project for Street Lights I am using the Light Type attribute as a class attribute and used the KNN and split data using</a:t>
            </a:r>
          </a:p>
        </p:txBody>
      </p:sp>
      <mc:AlternateContent xmlns:mc="http://schemas.openxmlformats.org/markup-compatibility/2006">
        <mc:Choice xmlns:p14="http://schemas.microsoft.com/office/powerpoint/2010/main" Requires="p14">
          <p:contentPart p14:bwMode="auto" r:id="rId2">
            <p14:nvContentPartPr>
              <p14:cNvPr id="9230" name="Ink 92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9230" name="Ink 92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9217" name="Picture 1" descr="A diagram of a diagram&#10;&#10;Description automatically generated with medium confidence">
            <a:extLst>
              <a:ext uri="{FF2B5EF4-FFF2-40B4-BE49-F238E27FC236}">
                <a16:creationId xmlns:a16="http://schemas.microsoft.com/office/drawing/2014/main" id="{42DB4B93-C954-3EE4-1967-5537132DC7D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1841144"/>
            <a:ext cx="6903720" cy="31757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3043B9A-2585-DA8C-74B3-83E6FB64124A}"/>
              </a:ext>
            </a:extLst>
          </p:cNvPr>
          <p:cNvSpPr>
            <a:spLocks noChangeArrowheads="1"/>
          </p:cNvSpPr>
          <p:nvPr/>
        </p:nvSpPr>
        <p:spPr bwMode="auto">
          <a:xfrm>
            <a:off x="440871" y="4425387"/>
            <a:ext cx="384271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CA" altLang="en-US" sz="8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CA"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Split Data operator for dividing data into 70/30 percentage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6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E103A-97BC-C5EB-9D63-D51420FA5D76}"/>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Operators</a:t>
            </a:r>
          </a:p>
        </p:txBody>
      </p:sp>
      <p:sp>
        <p:nvSpPr>
          <p:cNvPr id="14"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ross-validation process&#10;&#10;Description automatically generated">
            <a:extLst>
              <a:ext uri="{FF2B5EF4-FFF2-40B4-BE49-F238E27FC236}">
                <a16:creationId xmlns:a16="http://schemas.microsoft.com/office/drawing/2014/main" id="{DE89EFEB-65B0-0713-43AF-7086170F300A}"/>
              </a:ext>
            </a:extLst>
          </p:cNvPr>
          <p:cNvPicPr>
            <a:picLocks noGrp="1" noChangeAspect="1"/>
          </p:cNvPicPr>
          <p:nvPr>
            <p:ph idx="1"/>
          </p:nvPr>
        </p:nvPicPr>
        <p:blipFill>
          <a:blip r:embed="rId2"/>
          <a:stretch>
            <a:fillRect/>
          </a:stretch>
        </p:blipFill>
        <p:spPr>
          <a:xfrm>
            <a:off x="320040" y="3046324"/>
            <a:ext cx="5614416" cy="30879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74FEEC9-0032-36BF-7AD2-FD6B6D237A65}"/>
              </a:ext>
            </a:extLst>
          </p:cNvPr>
          <p:cNvPicPr>
            <a:picLocks noChangeAspect="1"/>
          </p:cNvPicPr>
          <p:nvPr/>
        </p:nvPicPr>
        <p:blipFill>
          <a:blip r:embed="rId3"/>
          <a:stretch>
            <a:fillRect/>
          </a:stretch>
        </p:blipFill>
        <p:spPr>
          <a:xfrm>
            <a:off x="6254496" y="3495477"/>
            <a:ext cx="5614416" cy="2189621"/>
          </a:xfrm>
          <a:prstGeom prst="rect">
            <a:avLst/>
          </a:prstGeom>
        </p:spPr>
      </p:pic>
    </p:spTree>
    <p:extLst>
      <p:ext uri="{BB962C8B-B14F-4D97-AF65-F5344CB8AC3E}">
        <p14:creationId xmlns:p14="http://schemas.microsoft.com/office/powerpoint/2010/main" val="288504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61BE-16AA-3B62-3DF3-D39CA1605C74}"/>
              </a:ext>
            </a:extLst>
          </p:cNvPr>
          <p:cNvSpPr>
            <a:spLocks noGrp="1"/>
          </p:cNvSpPr>
          <p:nvPr>
            <p:ph type="title"/>
          </p:nvPr>
        </p:nvSpPr>
        <p:spPr/>
        <p:txBody>
          <a:bodyPr/>
          <a:lstStyle/>
          <a:p>
            <a:r>
              <a:rPr lang="en-CA" dirty="0"/>
              <a:t>KNN</a:t>
            </a:r>
          </a:p>
        </p:txBody>
      </p:sp>
      <p:pic>
        <p:nvPicPr>
          <p:cNvPr id="6" name="Content Placeholder 5">
            <a:extLst>
              <a:ext uri="{FF2B5EF4-FFF2-40B4-BE49-F238E27FC236}">
                <a16:creationId xmlns:a16="http://schemas.microsoft.com/office/drawing/2014/main" id="{45937E4C-B3FD-C8D2-6BC7-707CE72B4882}"/>
              </a:ext>
            </a:extLst>
          </p:cNvPr>
          <p:cNvPicPr>
            <a:picLocks noGrp="1" noChangeAspect="1"/>
          </p:cNvPicPr>
          <p:nvPr>
            <p:ph idx="1"/>
          </p:nvPr>
        </p:nvPicPr>
        <p:blipFill>
          <a:blip r:embed="rId2"/>
          <a:stretch>
            <a:fillRect/>
          </a:stretch>
        </p:blipFill>
        <p:spPr>
          <a:xfrm>
            <a:off x="1186434" y="2074164"/>
            <a:ext cx="7469886" cy="3912108"/>
          </a:xfrm>
          <a:prstGeom prst="rect">
            <a:avLst/>
          </a:prstGeom>
        </p:spPr>
      </p:pic>
    </p:spTree>
    <p:extLst>
      <p:ext uri="{BB962C8B-B14F-4D97-AF65-F5344CB8AC3E}">
        <p14:creationId xmlns:p14="http://schemas.microsoft.com/office/powerpoint/2010/main" val="136829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AD97-7B8C-8BD1-8F37-5D7BE2D6C06D}"/>
              </a:ext>
            </a:extLst>
          </p:cNvPr>
          <p:cNvSpPr>
            <a:spLocks noGrp="1"/>
          </p:cNvSpPr>
          <p:nvPr>
            <p:ph type="title"/>
          </p:nvPr>
        </p:nvSpPr>
        <p:spPr/>
        <p:txBody>
          <a:bodyPr/>
          <a:lstStyle/>
          <a:p>
            <a:r>
              <a:rPr lang="en-CA" dirty="0"/>
              <a:t>Confusion matrix</a:t>
            </a:r>
          </a:p>
        </p:txBody>
      </p:sp>
      <p:pic>
        <p:nvPicPr>
          <p:cNvPr id="4" name="Content Placeholder 3" descr="A white rectangular object with a group of people&#10;&#10;Description automatically generated with medium confidence">
            <a:extLst>
              <a:ext uri="{FF2B5EF4-FFF2-40B4-BE49-F238E27FC236}">
                <a16:creationId xmlns:a16="http://schemas.microsoft.com/office/drawing/2014/main" id="{9C871065-7C50-FE94-E3A2-A1B100166EB3}"/>
              </a:ext>
            </a:extLst>
          </p:cNvPr>
          <p:cNvPicPr>
            <a:picLocks noGrp="1" noChangeAspect="1"/>
          </p:cNvPicPr>
          <p:nvPr>
            <p:ph idx="1"/>
          </p:nvPr>
        </p:nvPicPr>
        <p:blipFill>
          <a:blip r:embed="rId2"/>
          <a:stretch>
            <a:fillRect/>
          </a:stretch>
        </p:blipFill>
        <p:spPr>
          <a:xfrm>
            <a:off x="200149" y="1934817"/>
            <a:ext cx="11791701" cy="3790122"/>
          </a:xfrm>
          <a:prstGeom prst="rect">
            <a:avLst/>
          </a:prstGeom>
        </p:spPr>
      </p:pic>
    </p:spTree>
    <p:extLst>
      <p:ext uri="{BB962C8B-B14F-4D97-AF65-F5344CB8AC3E}">
        <p14:creationId xmlns:p14="http://schemas.microsoft.com/office/powerpoint/2010/main" val="70870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C65A1-B056-EA71-2C0C-EEA54DD85D07}"/>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a:t>Decision Tree</a:t>
            </a:r>
          </a:p>
        </p:txBody>
      </p:sp>
      <p:pic>
        <p:nvPicPr>
          <p:cNvPr id="7" name="Picture 6">
            <a:extLst>
              <a:ext uri="{FF2B5EF4-FFF2-40B4-BE49-F238E27FC236}">
                <a16:creationId xmlns:a16="http://schemas.microsoft.com/office/drawing/2014/main" id="{B56FDFF3-C276-929A-D4DD-621FE0FE7D72}"/>
              </a:ext>
            </a:extLst>
          </p:cNvPr>
          <p:cNvPicPr>
            <a:picLocks noChangeAspect="1"/>
          </p:cNvPicPr>
          <p:nvPr/>
        </p:nvPicPr>
        <p:blipFill>
          <a:blip r:embed="rId2"/>
          <a:stretch>
            <a:fillRect/>
          </a:stretch>
        </p:blipFill>
        <p:spPr>
          <a:xfrm>
            <a:off x="1940355" y="1818215"/>
            <a:ext cx="8311290" cy="4747177"/>
          </a:xfrm>
          <a:prstGeom prst="rect">
            <a:avLst/>
          </a:prstGeom>
        </p:spPr>
      </p:pic>
    </p:spTree>
    <p:extLst>
      <p:ext uri="{BB962C8B-B14F-4D97-AF65-F5344CB8AC3E}">
        <p14:creationId xmlns:p14="http://schemas.microsoft.com/office/powerpoint/2010/main" val="376531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9DEB7-4CA3-B228-CC85-79B934AD3E12}"/>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a:t>Results</a:t>
            </a:r>
          </a:p>
        </p:txBody>
      </p:sp>
      <p:pic>
        <p:nvPicPr>
          <p:cNvPr id="7" name="Content Placeholder 6">
            <a:extLst>
              <a:ext uri="{FF2B5EF4-FFF2-40B4-BE49-F238E27FC236}">
                <a16:creationId xmlns:a16="http://schemas.microsoft.com/office/drawing/2014/main" id="{D8D64842-A264-BE5F-3BA5-EDA758B19414}"/>
              </a:ext>
            </a:extLst>
          </p:cNvPr>
          <p:cNvPicPr>
            <a:picLocks noGrp="1" noChangeAspect="1"/>
          </p:cNvPicPr>
          <p:nvPr>
            <p:ph idx="1"/>
          </p:nvPr>
        </p:nvPicPr>
        <p:blipFill>
          <a:blip r:embed="rId2"/>
          <a:stretch>
            <a:fillRect/>
          </a:stretch>
        </p:blipFill>
        <p:spPr>
          <a:xfrm>
            <a:off x="2312860" y="1869141"/>
            <a:ext cx="7434990" cy="4641387"/>
          </a:xfrm>
          <a:prstGeom prst="rect">
            <a:avLst/>
          </a:prstGeom>
        </p:spPr>
      </p:pic>
    </p:spTree>
    <p:extLst>
      <p:ext uri="{BB962C8B-B14F-4D97-AF65-F5344CB8AC3E}">
        <p14:creationId xmlns:p14="http://schemas.microsoft.com/office/powerpoint/2010/main" val="286517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F0C7-D537-C195-46A2-0D786C39A897}"/>
              </a:ext>
            </a:extLst>
          </p:cNvPr>
          <p:cNvSpPr>
            <a:spLocks noGrp="1"/>
          </p:cNvSpPr>
          <p:nvPr>
            <p:ph type="title"/>
          </p:nvPr>
        </p:nvSpPr>
        <p:spPr>
          <a:xfrm>
            <a:off x="640080" y="4777739"/>
            <a:ext cx="3418990" cy="1412119"/>
          </a:xfrm>
        </p:spPr>
        <p:txBody>
          <a:bodyPr>
            <a:normAutofit/>
          </a:bodyPr>
          <a:lstStyle/>
          <a:p>
            <a:r>
              <a:rPr lang="en-CA" sz="4800"/>
              <a:t>tree</a:t>
            </a:r>
            <a:endParaRPr lang="en-CA" sz="4800" dirty="0"/>
          </a:p>
        </p:txBody>
      </p:sp>
      <p:pic>
        <p:nvPicPr>
          <p:cNvPr id="4" name="Content Placeholder 3" descr="A diagram of a network&#10;&#10;Description automatically generated with medium confidence">
            <a:extLst>
              <a:ext uri="{FF2B5EF4-FFF2-40B4-BE49-F238E27FC236}">
                <a16:creationId xmlns:a16="http://schemas.microsoft.com/office/drawing/2014/main" id="{682CC40A-145F-C512-E120-BFFA57BB41FC}"/>
              </a:ext>
            </a:extLst>
          </p:cNvPr>
          <p:cNvPicPr>
            <a:picLocks noChangeAspect="1"/>
          </p:cNvPicPr>
          <p:nvPr/>
        </p:nvPicPr>
        <p:blipFill rotWithShape="1">
          <a:blip r:embed="rId2"/>
          <a:srcRect t="11256" b="12441"/>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3"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00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E620-466C-8BBF-3BBE-AF9256ED4531}"/>
              </a:ext>
            </a:extLst>
          </p:cNvPr>
          <p:cNvSpPr>
            <a:spLocks noGrp="1"/>
          </p:cNvSpPr>
          <p:nvPr>
            <p:ph type="title"/>
          </p:nvPr>
        </p:nvSpPr>
        <p:spPr/>
        <p:txBody>
          <a:bodyPr/>
          <a:lstStyle/>
          <a:p>
            <a:r>
              <a:rPr lang="en-CA" dirty="0"/>
              <a:t>Confusion matrix</a:t>
            </a:r>
          </a:p>
        </p:txBody>
      </p:sp>
      <p:pic>
        <p:nvPicPr>
          <p:cNvPr id="4" name="Content Placeholder 3" descr="A screenshot of a computer&#10;&#10;Description automatically generated">
            <a:extLst>
              <a:ext uri="{FF2B5EF4-FFF2-40B4-BE49-F238E27FC236}">
                <a16:creationId xmlns:a16="http://schemas.microsoft.com/office/drawing/2014/main" id="{AB36CF08-D770-9B86-8E1D-C82928464930}"/>
              </a:ext>
            </a:extLst>
          </p:cNvPr>
          <p:cNvPicPr>
            <a:picLocks noGrp="1" noChangeAspect="1"/>
          </p:cNvPicPr>
          <p:nvPr>
            <p:ph idx="1"/>
          </p:nvPr>
        </p:nvPicPr>
        <p:blipFill>
          <a:blip r:embed="rId2"/>
          <a:stretch>
            <a:fillRect/>
          </a:stretch>
        </p:blipFill>
        <p:spPr>
          <a:xfrm>
            <a:off x="590006" y="1933614"/>
            <a:ext cx="11353800" cy="4073230"/>
          </a:xfrm>
          <a:prstGeom prst="rect">
            <a:avLst/>
          </a:prstGeom>
        </p:spPr>
      </p:pic>
    </p:spTree>
    <p:extLst>
      <p:ext uri="{BB962C8B-B14F-4D97-AF65-F5344CB8AC3E}">
        <p14:creationId xmlns:p14="http://schemas.microsoft.com/office/powerpoint/2010/main" val="714729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969C-3E29-41B7-EFD0-2400090766DA}"/>
              </a:ext>
            </a:extLst>
          </p:cNvPr>
          <p:cNvSpPr>
            <a:spLocks noGrp="1"/>
          </p:cNvSpPr>
          <p:nvPr>
            <p:ph type="title"/>
          </p:nvPr>
        </p:nvSpPr>
        <p:spPr/>
        <p:txBody>
          <a:bodyPr/>
          <a:lstStyle/>
          <a:p>
            <a:r>
              <a:rPr lang="en-CA" dirty="0"/>
              <a:t>Classification</a:t>
            </a:r>
          </a:p>
        </p:txBody>
      </p:sp>
      <p:graphicFrame>
        <p:nvGraphicFramePr>
          <p:cNvPr id="5" name="Content Placeholder 2">
            <a:extLst>
              <a:ext uri="{FF2B5EF4-FFF2-40B4-BE49-F238E27FC236}">
                <a16:creationId xmlns:a16="http://schemas.microsoft.com/office/drawing/2014/main" id="{A7326172-E63D-0EF9-395A-19E5BAAC04E5}"/>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53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490A0-7E75-62EA-C86B-3739FFAEB503}"/>
              </a:ext>
            </a:extLst>
          </p:cNvPr>
          <p:cNvSpPr>
            <a:spLocks noGrp="1"/>
          </p:cNvSpPr>
          <p:nvPr>
            <p:ph type="title"/>
          </p:nvPr>
        </p:nvSpPr>
        <p:spPr>
          <a:xfrm>
            <a:off x="838200" y="365125"/>
            <a:ext cx="10515600" cy="1325563"/>
          </a:xfrm>
        </p:spPr>
        <p:txBody>
          <a:bodyPr>
            <a:normAutofit/>
          </a:bodyPr>
          <a:lstStyle/>
          <a:p>
            <a:r>
              <a:rPr lang="en-CA" sz="8000">
                <a:solidFill>
                  <a:srgbClr val="8885D7"/>
                </a:solidFill>
              </a:rPr>
              <a:t>Objective</a:t>
            </a:r>
          </a:p>
        </p:txBody>
      </p:sp>
      <p:graphicFrame>
        <p:nvGraphicFramePr>
          <p:cNvPr id="5" name="Content Placeholder 2">
            <a:extLst>
              <a:ext uri="{FF2B5EF4-FFF2-40B4-BE49-F238E27FC236}">
                <a16:creationId xmlns:a16="http://schemas.microsoft.com/office/drawing/2014/main" id="{CD44BE93-B2B0-AE25-2F60-120423228786}"/>
              </a:ext>
            </a:extLst>
          </p:cNvPr>
          <p:cNvGraphicFramePr>
            <a:graphicFrameLocks noGrp="1"/>
          </p:cNvGraphicFramePr>
          <p:nvPr>
            <p:ph idx="1"/>
            <p:extLst>
              <p:ext uri="{D42A27DB-BD31-4B8C-83A1-F6EECF244321}">
                <p14:modId xmlns:p14="http://schemas.microsoft.com/office/powerpoint/2010/main" val="2637795751"/>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94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11B1-0458-AB35-88C2-BBB12A1DF905}"/>
              </a:ext>
            </a:extLst>
          </p:cNvPr>
          <p:cNvSpPr>
            <a:spLocks noGrp="1"/>
          </p:cNvSpPr>
          <p:nvPr>
            <p:ph type="title"/>
          </p:nvPr>
        </p:nvSpPr>
        <p:spPr/>
        <p:txBody>
          <a:bodyPr/>
          <a:lstStyle/>
          <a:p>
            <a:r>
              <a:rPr lang="en-CA" dirty="0"/>
              <a:t>Confusion matrix</a:t>
            </a:r>
          </a:p>
        </p:txBody>
      </p:sp>
      <p:pic>
        <p:nvPicPr>
          <p:cNvPr id="5" name="Content Placeholder 4" descr="A screenshot of a computer screen&#10;&#10;Description automatically generated">
            <a:extLst>
              <a:ext uri="{FF2B5EF4-FFF2-40B4-BE49-F238E27FC236}">
                <a16:creationId xmlns:a16="http://schemas.microsoft.com/office/drawing/2014/main" id="{68AB85B3-0005-3669-AD7F-0D3BCBAE8647}"/>
              </a:ext>
            </a:extLst>
          </p:cNvPr>
          <p:cNvPicPr>
            <a:picLocks noGrp="1" noChangeAspect="1"/>
          </p:cNvPicPr>
          <p:nvPr>
            <p:ph idx="1"/>
          </p:nvPr>
        </p:nvPicPr>
        <p:blipFill>
          <a:blip r:embed="rId2"/>
          <a:stretch>
            <a:fillRect/>
          </a:stretch>
        </p:blipFill>
        <p:spPr>
          <a:xfrm>
            <a:off x="251090" y="1881808"/>
            <a:ext cx="11689819" cy="3631095"/>
          </a:xfrm>
          <a:prstGeom prst="rect">
            <a:avLst/>
          </a:prstGeom>
        </p:spPr>
      </p:pic>
    </p:spTree>
    <p:extLst>
      <p:ext uri="{BB962C8B-B14F-4D97-AF65-F5344CB8AC3E}">
        <p14:creationId xmlns:p14="http://schemas.microsoft.com/office/powerpoint/2010/main" val="343846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7" name="Rectangle 3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69B8E-376A-8016-85D8-F339DEC8D9BA}"/>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Wieghtage</a:t>
            </a:r>
          </a:p>
        </p:txBody>
      </p:sp>
      <p:sp>
        <p:nvSpPr>
          <p:cNvPr id="38"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285C0580-65EE-9905-B78F-5680D40EF911}"/>
              </a:ext>
            </a:extLst>
          </p:cNvPr>
          <p:cNvPicPr>
            <a:picLocks noChangeAspect="1"/>
          </p:cNvPicPr>
          <p:nvPr/>
        </p:nvPicPr>
        <p:blipFill>
          <a:blip r:embed="rId2"/>
          <a:stretch>
            <a:fillRect/>
          </a:stretch>
        </p:blipFill>
        <p:spPr>
          <a:xfrm>
            <a:off x="2416348" y="2642616"/>
            <a:ext cx="1421800" cy="3895344"/>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1906F9FB-7DDA-73C6-845B-EEEA989E25CD}"/>
              </a:ext>
            </a:extLst>
          </p:cNvPr>
          <p:cNvPicPr>
            <a:picLocks noChangeAspect="1"/>
          </p:cNvPicPr>
          <p:nvPr/>
        </p:nvPicPr>
        <p:blipFill rotWithShape="1">
          <a:blip r:embed="rId3"/>
          <a:srcRect r="1" b="29771"/>
          <a:stretch/>
        </p:blipFill>
        <p:spPr>
          <a:xfrm>
            <a:off x="7658541" y="2368084"/>
            <a:ext cx="2301829" cy="3895344"/>
          </a:xfrm>
          <a:prstGeom prst="rect">
            <a:avLst/>
          </a:prstGeom>
        </p:spPr>
      </p:pic>
    </p:spTree>
    <p:extLst>
      <p:ext uri="{BB962C8B-B14F-4D97-AF65-F5344CB8AC3E}">
        <p14:creationId xmlns:p14="http://schemas.microsoft.com/office/powerpoint/2010/main" val="427045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trees in the forest">
            <a:extLst>
              <a:ext uri="{FF2B5EF4-FFF2-40B4-BE49-F238E27FC236}">
                <a16:creationId xmlns:a16="http://schemas.microsoft.com/office/drawing/2014/main" id="{9F40D853-BBE8-6EBC-9B37-17F7E76018DE}"/>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D18B405F-BA8C-A280-9CFA-C0E9A9E900E4}"/>
              </a:ext>
            </a:extLst>
          </p:cNvPr>
          <p:cNvSpPr>
            <a:spLocks noGrp="1"/>
          </p:cNvSpPr>
          <p:nvPr>
            <p:ph type="title"/>
          </p:nvPr>
        </p:nvSpPr>
        <p:spPr>
          <a:xfrm>
            <a:off x="640080" y="853673"/>
            <a:ext cx="4023360" cy="5004794"/>
          </a:xfrm>
        </p:spPr>
        <p:txBody>
          <a:bodyPr>
            <a:normAutofit/>
          </a:bodyPr>
          <a:lstStyle/>
          <a:p>
            <a:r>
              <a:rPr lang="en-CA" sz="7200"/>
              <a:t>COnclusion</a:t>
            </a:r>
          </a:p>
        </p:txBody>
      </p:sp>
      <p:sp>
        <p:nvSpPr>
          <p:cNvPr id="3" name="Content Placeholder 2">
            <a:extLst>
              <a:ext uri="{FF2B5EF4-FFF2-40B4-BE49-F238E27FC236}">
                <a16:creationId xmlns:a16="http://schemas.microsoft.com/office/drawing/2014/main" id="{9E6311A9-412D-527C-9113-4935189A55E3}"/>
              </a:ext>
            </a:extLst>
          </p:cNvPr>
          <p:cNvSpPr>
            <a:spLocks noGrp="1"/>
          </p:cNvSpPr>
          <p:nvPr>
            <p:ph idx="1"/>
          </p:nvPr>
        </p:nvSpPr>
        <p:spPr>
          <a:xfrm>
            <a:off x="5599083" y="853673"/>
            <a:ext cx="5715000" cy="5004794"/>
          </a:xfrm>
        </p:spPr>
        <p:txBody>
          <a:bodyPr anchor="ctr">
            <a:normAutofit/>
          </a:bodyPr>
          <a:lstStyle/>
          <a:p>
            <a:pPr>
              <a:lnSpc>
                <a:spcPct val="100000"/>
              </a:lnSpc>
            </a:pPr>
            <a:r>
              <a:rPr lang="en-US" sz="2200" dirty="0"/>
              <a:t>KNN performed very well on testing data in all the given parameters with highest accuracy of 99.66% with value of K as 20. Whereas Decision Tree performed low as compared to KNN but still better than Random Forest with the highest accuracy of 99.08% with the given parameters of 10 depth and unpruned.</a:t>
            </a:r>
          </a:p>
          <a:p>
            <a:pPr>
              <a:lnSpc>
                <a:spcPct val="100000"/>
              </a:lnSpc>
            </a:pPr>
            <a:r>
              <a:rPr lang="en-US" sz="2200" dirty="0"/>
              <a:t>At the End Random Forest performed less efficient than KNN and Decision Tree with the highest accuracy of 90.74% on uprunning and maximum number of trees as 5.</a:t>
            </a:r>
          </a:p>
          <a:p>
            <a:pPr>
              <a:lnSpc>
                <a:spcPct val="100000"/>
              </a:lnSpc>
            </a:pPr>
            <a:r>
              <a:rPr lang="en-US" sz="2200" dirty="0"/>
              <a:t>So, the KNN is the Best amongst the all the modelling techniques applied over the course of this project and showed great efficiency not only on trained set but most efficiently on Untrained set as well.</a:t>
            </a:r>
          </a:p>
          <a:p>
            <a:pPr>
              <a:lnSpc>
                <a:spcPct val="100000"/>
              </a:lnSpc>
            </a:pPr>
            <a:r>
              <a:rPr lang="en-US" sz="2200" dirty="0"/>
              <a:t> And refractor, head style, region are the most contributing attributes in prediction.</a:t>
            </a:r>
          </a:p>
          <a:p>
            <a:pPr>
              <a:lnSpc>
                <a:spcPct val="100000"/>
              </a:lnSpc>
            </a:pPr>
            <a:endParaRPr lang="en-CA" sz="2200" dirty="0"/>
          </a:p>
        </p:txBody>
      </p:sp>
      <p:sp>
        <p:nvSpPr>
          <p:cNvPr id="33"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19029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00701-941E-A018-6954-AA5DA8C22CA6}"/>
              </a:ext>
            </a:extLst>
          </p:cNvPr>
          <p:cNvSpPr>
            <a:spLocks noGrp="1"/>
          </p:cNvSpPr>
          <p:nvPr>
            <p:ph type="title"/>
          </p:nvPr>
        </p:nvSpPr>
        <p:spPr>
          <a:xfrm>
            <a:off x="640080" y="325370"/>
            <a:ext cx="6894576" cy="1784538"/>
          </a:xfrm>
        </p:spPr>
        <p:txBody>
          <a:bodyPr anchor="b">
            <a:normAutofit/>
          </a:bodyPr>
          <a:lstStyle/>
          <a:p>
            <a:r>
              <a:rPr lang="en-CA" sz="7200"/>
              <a:t>References</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FEBB00-980B-3FE7-54A3-9A662529790A}"/>
              </a:ext>
            </a:extLst>
          </p:cNvPr>
          <p:cNvSpPr>
            <a:spLocks noGrp="1"/>
          </p:cNvSpPr>
          <p:nvPr>
            <p:ph idx="1"/>
          </p:nvPr>
        </p:nvSpPr>
        <p:spPr>
          <a:xfrm>
            <a:off x="640080" y="2708307"/>
            <a:ext cx="6894576" cy="3485260"/>
          </a:xfrm>
        </p:spPr>
        <p:txBody>
          <a:bodyPr>
            <a:normAutofit/>
          </a:bodyPr>
          <a:lstStyle/>
          <a:p>
            <a:pPr marL="0" indent="0">
              <a:buNone/>
            </a:pPr>
            <a:r>
              <a:rPr lang="en-US" dirty="0"/>
              <a:t>[1] “Street Lights,” open.ottawa.ca. https://open.ottawa.ca/datasets/street-lights (accessed Mar. 29, 2024).</a:t>
            </a:r>
          </a:p>
          <a:p>
            <a:endParaRPr lang="en-CA" dirty="0"/>
          </a:p>
        </p:txBody>
      </p:sp>
      <p:pic>
        <p:nvPicPr>
          <p:cNvPr id="5" name="Picture 4" descr="Greenlight on traffic light">
            <a:extLst>
              <a:ext uri="{FF2B5EF4-FFF2-40B4-BE49-F238E27FC236}">
                <a16:creationId xmlns:a16="http://schemas.microsoft.com/office/drawing/2014/main" id="{C0E49A2F-F3FD-BA89-7F9E-49C615A23F5D}"/>
              </a:ext>
            </a:extLst>
          </p:cNvPr>
          <p:cNvPicPr>
            <a:picLocks noChangeAspect="1"/>
          </p:cNvPicPr>
          <p:nvPr/>
        </p:nvPicPr>
        <p:blipFill rotWithShape="1">
          <a:blip r:embed="rId2"/>
          <a:srcRect l="24700" r="35874" b="-1"/>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274464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in a chess game">
            <a:extLst>
              <a:ext uri="{FF2B5EF4-FFF2-40B4-BE49-F238E27FC236}">
                <a16:creationId xmlns:a16="http://schemas.microsoft.com/office/drawing/2014/main" id="{7E214CDA-0088-B158-E5D3-7CA4DE4DCF85}"/>
              </a:ext>
            </a:extLst>
          </p:cNvPr>
          <p:cNvPicPr>
            <a:picLocks noChangeAspect="1"/>
          </p:cNvPicPr>
          <p:nvPr/>
        </p:nvPicPr>
        <p:blipFill rotWithShape="1">
          <a:blip r:embed="rId2"/>
          <a:srcRect t="25724" r="-1" b="-1"/>
          <a:stretch/>
        </p:blipFill>
        <p:spPr>
          <a:xfrm>
            <a:off x="-1" y="-1"/>
            <a:ext cx="12188952" cy="6858000"/>
          </a:xfrm>
          <a:prstGeom prst="rect">
            <a:avLst/>
          </a:prstGeom>
        </p:spPr>
      </p:pic>
      <p:sp>
        <p:nvSpPr>
          <p:cNvPr id="28" name="Rectangle 27">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9B730-2175-5729-1C8E-844957062B91}"/>
              </a:ext>
            </a:extLst>
          </p:cNvPr>
          <p:cNvSpPr>
            <a:spLocks noGrp="1"/>
          </p:cNvSpPr>
          <p:nvPr>
            <p:ph type="title"/>
          </p:nvPr>
        </p:nvSpPr>
        <p:spPr>
          <a:xfrm>
            <a:off x="641604" y="4553712"/>
            <a:ext cx="10908792" cy="1069848"/>
          </a:xfrm>
        </p:spPr>
        <p:txBody>
          <a:bodyPr vert="horz" lIns="91440" tIns="45720" rIns="91440" bIns="45720" rtlCol="0" anchor="ctr">
            <a:normAutofit fontScale="90000"/>
          </a:bodyPr>
          <a:lstStyle/>
          <a:p>
            <a:pPr algn="ctr"/>
            <a:r>
              <a:rPr lang="en-US" sz="6000" dirty="0">
                <a:solidFill>
                  <a:schemeClr val="bg1"/>
                </a:solidFill>
              </a:rPr>
              <a:t>The End</a:t>
            </a:r>
            <a:br>
              <a:rPr lang="en-US" sz="6000" dirty="0">
                <a:solidFill>
                  <a:schemeClr val="bg1"/>
                </a:solidFill>
              </a:rPr>
            </a:br>
            <a:r>
              <a:rPr lang="en-US" sz="6000" dirty="0">
                <a:solidFill>
                  <a:schemeClr val="bg1"/>
                </a:solidFill>
              </a:rPr>
              <a:t>Gurminder </a:t>
            </a:r>
            <a:r>
              <a:rPr lang="en-US" sz="6000" dirty="0" err="1">
                <a:solidFill>
                  <a:schemeClr val="bg1"/>
                </a:solidFill>
              </a:rPr>
              <a:t>singh</a:t>
            </a:r>
            <a:r>
              <a:rPr lang="en-US" sz="6000" dirty="0">
                <a:solidFill>
                  <a:schemeClr val="bg1"/>
                </a:solidFill>
              </a:rPr>
              <a:t> </a:t>
            </a:r>
            <a:r>
              <a:rPr lang="en-US" sz="6000" dirty="0" err="1">
                <a:solidFill>
                  <a:schemeClr val="bg1"/>
                </a:solidFill>
              </a:rPr>
              <a:t>Badwal</a:t>
            </a:r>
            <a:endParaRPr lang="en-US" sz="6000" dirty="0">
              <a:solidFill>
                <a:schemeClr val="bg1"/>
              </a:solidFill>
            </a:endParaRPr>
          </a:p>
        </p:txBody>
      </p:sp>
    </p:spTree>
    <p:extLst>
      <p:ext uri="{BB962C8B-B14F-4D97-AF65-F5344CB8AC3E}">
        <p14:creationId xmlns:p14="http://schemas.microsoft.com/office/powerpoint/2010/main" val="30796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0AFC4-5DA3-F126-9986-129697170FAB}"/>
              </a:ext>
            </a:extLst>
          </p:cNvPr>
          <p:cNvSpPr>
            <a:spLocks noGrp="1"/>
          </p:cNvSpPr>
          <p:nvPr>
            <p:ph type="title"/>
          </p:nvPr>
        </p:nvSpPr>
        <p:spPr>
          <a:xfrm>
            <a:off x="838200" y="365125"/>
            <a:ext cx="10515600" cy="1325563"/>
          </a:xfrm>
        </p:spPr>
        <p:txBody>
          <a:bodyPr>
            <a:normAutofit/>
          </a:bodyPr>
          <a:lstStyle/>
          <a:p>
            <a:r>
              <a:rPr lang="en-CA" sz="8000">
                <a:solidFill>
                  <a:srgbClr val="8885D7"/>
                </a:solidFill>
              </a:rPr>
              <a:t>Business Understanding:</a:t>
            </a:r>
          </a:p>
        </p:txBody>
      </p:sp>
      <p:graphicFrame>
        <p:nvGraphicFramePr>
          <p:cNvPr id="5" name="Content Placeholder 2">
            <a:extLst>
              <a:ext uri="{FF2B5EF4-FFF2-40B4-BE49-F238E27FC236}">
                <a16:creationId xmlns:a16="http://schemas.microsoft.com/office/drawing/2014/main" id="{E1608375-0C4C-A9E5-8EF1-71029EFA2832}"/>
              </a:ext>
            </a:extLst>
          </p:cNvPr>
          <p:cNvGraphicFramePr>
            <a:graphicFrameLocks noGrp="1"/>
          </p:cNvGraphicFramePr>
          <p:nvPr>
            <p:ph idx="1"/>
            <p:extLst>
              <p:ext uri="{D42A27DB-BD31-4B8C-83A1-F6EECF244321}">
                <p14:modId xmlns:p14="http://schemas.microsoft.com/office/powerpoint/2010/main" val="282040729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7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885D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71F29CE-415D-9AA4-DD13-2B29BFCA3252}"/>
              </a:ext>
            </a:extLst>
          </p:cNvPr>
          <p:cNvSpPr>
            <a:spLocks noGrp="1"/>
          </p:cNvSpPr>
          <p:nvPr>
            <p:ph type="title"/>
          </p:nvPr>
        </p:nvSpPr>
        <p:spPr>
          <a:xfrm>
            <a:off x="5759354" y="638089"/>
            <a:ext cx="5337270" cy="1476801"/>
          </a:xfrm>
        </p:spPr>
        <p:txBody>
          <a:bodyPr anchor="b">
            <a:normAutofit/>
          </a:bodyPr>
          <a:lstStyle/>
          <a:p>
            <a:r>
              <a:rPr lang="en-CA" sz="5600">
                <a:solidFill>
                  <a:srgbClr val="FFFFFF"/>
                </a:solidFill>
              </a:rPr>
              <a:t>Data Understanding</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AD078D-7B4B-A00D-5159-ADA22D1D3690}"/>
              </a:ext>
            </a:extLst>
          </p:cNvPr>
          <p:cNvSpPr>
            <a:spLocks noGrp="1"/>
          </p:cNvSpPr>
          <p:nvPr>
            <p:ph idx="1"/>
          </p:nvPr>
        </p:nvSpPr>
        <p:spPr>
          <a:xfrm>
            <a:off x="5759354" y="2664886"/>
            <a:ext cx="5461095" cy="3550789"/>
          </a:xfrm>
        </p:spPr>
        <p:txBody>
          <a:bodyPr anchor="t">
            <a:normAutofit/>
          </a:bodyPr>
          <a:lstStyle/>
          <a:p>
            <a:r>
              <a:rPr lang="en-CA" dirty="0">
                <a:solidFill>
                  <a:srgbClr val="FFFFFF"/>
                </a:solidFill>
              </a:rPr>
              <a:t>1.	Collect Initial Data</a:t>
            </a:r>
          </a:p>
          <a:p>
            <a:r>
              <a:rPr lang="en-CA" dirty="0">
                <a:solidFill>
                  <a:srgbClr val="FFFFFF"/>
                </a:solidFill>
              </a:rPr>
              <a:t>2.	Describe Data</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sp>
        <p:nvSpPr>
          <p:cNvPr id="7" name="TextBox 6">
            <a:extLst>
              <a:ext uri="{FF2B5EF4-FFF2-40B4-BE49-F238E27FC236}">
                <a16:creationId xmlns:a16="http://schemas.microsoft.com/office/drawing/2014/main" id="{756A1C98-EEF3-B082-2EBC-360896555F1A}"/>
              </a:ext>
            </a:extLst>
          </p:cNvPr>
          <p:cNvSpPr txBox="1"/>
          <p:nvPr/>
        </p:nvSpPr>
        <p:spPr>
          <a:xfrm>
            <a:off x="698500" y="1303050"/>
            <a:ext cx="6350000" cy="923330"/>
          </a:xfrm>
          <a:prstGeom prst="rect">
            <a:avLst/>
          </a:prstGeom>
          <a:noFill/>
        </p:spPr>
        <p:txBody>
          <a:bodyPr wrap="square">
            <a:spAutoFit/>
          </a:bodyPr>
          <a:lstStyle/>
          <a:p>
            <a:r>
              <a:rPr lang="en-US" b="1" dirty="0"/>
              <a:t>Initial data is collected form the open Ottawa platform where we </a:t>
            </a:r>
          </a:p>
          <a:p>
            <a:r>
              <a:rPr lang="en-US" b="1" dirty="0"/>
              <a:t>download and analyze the data according to our project needs. And data</a:t>
            </a:r>
          </a:p>
          <a:p>
            <a:r>
              <a:rPr lang="en-US" b="1" dirty="0"/>
              <a:t> for this is about Street Lights with more than 70000 instances.</a:t>
            </a:r>
            <a:endParaRPr lang="en-CA" b="1" dirty="0"/>
          </a:p>
        </p:txBody>
      </p:sp>
      <p:sp>
        <p:nvSpPr>
          <p:cNvPr id="9" name="TextBox 8">
            <a:extLst>
              <a:ext uri="{FF2B5EF4-FFF2-40B4-BE49-F238E27FC236}">
                <a16:creationId xmlns:a16="http://schemas.microsoft.com/office/drawing/2014/main" id="{732CAB00-6309-874F-EB6F-5D4AE497D754}"/>
              </a:ext>
            </a:extLst>
          </p:cNvPr>
          <p:cNvSpPr txBox="1"/>
          <p:nvPr/>
        </p:nvSpPr>
        <p:spPr>
          <a:xfrm>
            <a:off x="571500" y="2891341"/>
            <a:ext cx="6096000" cy="1200329"/>
          </a:xfrm>
          <a:prstGeom prst="rect">
            <a:avLst/>
          </a:prstGeom>
          <a:noFill/>
        </p:spPr>
        <p:txBody>
          <a:bodyPr wrap="square">
            <a:spAutoFit/>
          </a:bodyPr>
          <a:lstStyle/>
          <a:p>
            <a:r>
              <a:rPr lang="en-US" b="1" dirty="0"/>
              <a:t>In total there are 74,031 instances of the dataset but</a:t>
            </a:r>
          </a:p>
          <a:p>
            <a:r>
              <a:rPr lang="en-US" b="1" dirty="0"/>
              <a:t> for this report 10000 instances are selected for performing </a:t>
            </a:r>
          </a:p>
          <a:p>
            <a:r>
              <a:rPr lang="en-US" b="1" dirty="0"/>
              <a:t>all the operations mentioned before. The information about attributes </a:t>
            </a:r>
          </a:p>
          <a:p>
            <a:r>
              <a:rPr lang="en-US" b="1" dirty="0"/>
              <a:t>is as below with their datatypes:</a:t>
            </a:r>
            <a:endParaRPr lang="en-CA" b="1" dirty="0"/>
          </a:p>
        </p:txBody>
      </p:sp>
    </p:spTree>
    <p:extLst>
      <p:ext uri="{BB962C8B-B14F-4D97-AF65-F5344CB8AC3E}">
        <p14:creationId xmlns:p14="http://schemas.microsoft.com/office/powerpoint/2010/main" val="359488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D33F5-7A92-73EC-A2DC-D554639722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Attributes</a:t>
            </a:r>
          </a:p>
        </p:txBody>
      </p:sp>
      <p:sp>
        <p:nvSpPr>
          <p:cNvPr id="1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4E8094A-E394-26F7-3A06-07E5753F3CA2}"/>
              </a:ext>
            </a:extLst>
          </p:cNvPr>
          <p:cNvPicPr>
            <a:picLocks noGrp="1" noChangeAspect="1"/>
          </p:cNvPicPr>
          <p:nvPr>
            <p:ph idx="1"/>
          </p:nvPr>
        </p:nvPicPr>
        <p:blipFill>
          <a:blip r:embed="rId2"/>
          <a:stretch>
            <a:fillRect/>
          </a:stretch>
        </p:blipFill>
        <p:spPr>
          <a:xfrm>
            <a:off x="5717964" y="640080"/>
            <a:ext cx="5087279" cy="5550408"/>
          </a:xfrm>
          <a:prstGeom prst="rect">
            <a:avLst/>
          </a:prstGeom>
        </p:spPr>
      </p:pic>
    </p:spTree>
    <p:extLst>
      <p:ext uri="{BB962C8B-B14F-4D97-AF65-F5344CB8AC3E}">
        <p14:creationId xmlns:p14="http://schemas.microsoft.com/office/powerpoint/2010/main" val="201497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8885D7"/>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A1974A7-1DED-06DF-AD07-82386532A4D0}"/>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dirty="0">
                <a:solidFill>
                  <a:srgbClr val="FFFFFF"/>
                </a:solidFill>
              </a:rPr>
              <a:t>Attributes</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BE0255-373B-A4BC-B9BB-A4ADB007880D}"/>
              </a:ext>
            </a:extLst>
          </p:cNvPr>
          <p:cNvPicPr>
            <a:picLocks noGrp="1" noChangeAspect="1"/>
          </p:cNvPicPr>
          <p:nvPr>
            <p:ph idx="1"/>
          </p:nvPr>
        </p:nvPicPr>
        <p:blipFill>
          <a:blip r:embed="rId2"/>
          <a:stretch>
            <a:fillRect/>
          </a:stretch>
        </p:blipFill>
        <p:spPr>
          <a:xfrm>
            <a:off x="1364801" y="640080"/>
            <a:ext cx="4005658" cy="5480941"/>
          </a:xfrm>
          <a:prstGeom prst="rect">
            <a:avLst/>
          </a:prstGeom>
        </p:spPr>
      </p:pic>
    </p:spTree>
    <p:extLst>
      <p:ext uri="{BB962C8B-B14F-4D97-AF65-F5344CB8AC3E}">
        <p14:creationId xmlns:p14="http://schemas.microsoft.com/office/powerpoint/2010/main" val="139300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6DDB-F0F9-D349-DE86-67EB667DC36B}"/>
              </a:ext>
            </a:extLst>
          </p:cNvPr>
          <p:cNvSpPr>
            <a:spLocks noGrp="1"/>
          </p:cNvSpPr>
          <p:nvPr>
            <p:ph type="title"/>
          </p:nvPr>
        </p:nvSpPr>
        <p:spPr/>
        <p:txBody>
          <a:bodyPr/>
          <a:lstStyle/>
          <a:p>
            <a:r>
              <a:rPr lang="en-CA" dirty="0"/>
              <a:t>Data </a:t>
            </a:r>
            <a:r>
              <a:rPr lang="en-CA" dirty="0" err="1"/>
              <a:t>Understandng</a:t>
            </a:r>
            <a:endParaRPr lang="en-CA" dirty="0"/>
          </a:p>
        </p:txBody>
      </p:sp>
      <p:sp>
        <p:nvSpPr>
          <p:cNvPr id="3" name="Content Placeholder 2">
            <a:extLst>
              <a:ext uri="{FF2B5EF4-FFF2-40B4-BE49-F238E27FC236}">
                <a16:creationId xmlns:a16="http://schemas.microsoft.com/office/drawing/2014/main" id="{B456F0D9-9062-541B-0F18-4D3B2B10AB6D}"/>
              </a:ext>
            </a:extLst>
          </p:cNvPr>
          <p:cNvSpPr>
            <a:spLocks noGrp="1"/>
          </p:cNvSpPr>
          <p:nvPr>
            <p:ph idx="1"/>
          </p:nvPr>
        </p:nvSpPr>
        <p:spPr/>
        <p:txBody>
          <a:bodyPr/>
          <a:lstStyle/>
          <a:p>
            <a:r>
              <a:rPr lang="en-US" dirty="0"/>
              <a:t>	Explore Data: </a:t>
            </a:r>
          </a:p>
          <a:p>
            <a:r>
              <a:rPr lang="en-US" dirty="0"/>
              <a:t>This chart is the class labeled chart of Light type attribute which shows the distribution of each type of light among the instances provided.</a:t>
            </a:r>
          </a:p>
          <a:p>
            <a:pPr marL="0" indent="0">
              <a:buNone/>
            </a:pPr>
            <a:endParaRPr lang="en-US" dirty="0"/>
          </a:p>
        </p:txBody>
      </p:sp>
      <p:pic>
        <p:nvPicPr>
          <p:cNvPr id="4" name="Picture 3">
            <a:extLst>
              <a:ext uri="{FF2B5EF4-FFF2-40B4-BE49-F238E27FC236}">
                <a16:creationId xmlns:a16="http://schemas.microsoft.com/office/drawing/2014/main" id="{FA557CAA-447E-6081-B6B3-82589962D068}"/>
              </a:ext>
            </a:extLst>
          </p:cNvPr>
          <p:cNvPicPr>
            <a:picLocks noChangeAspect="1"/>
          </p:cNvPicPr>
          <p:nvPr/>
        </p:nvPicPr>
        <p:blipFill>
          <a:blip r:embed="rId2"/>
          <a:stretch>
            <a:fillRect/>
          </a:stretch>
        </p:blipFill>
        <p:spPr>
          <a:xfrm>
            <a:off x="2742942" y="3133021"/>
            <a:ext cx="5944115" cy="3724979"/>
          </a:xfrm>
          <a:prstGeom prst="rect">
            <a:avLst/>
          </a:prstGeom>
        </p:spPr>
      </p:pic>
    </p:spTree>
    <p:extLst>
      <p:ext uri="{BB962C8B-B14F-4D97-AF65-F5344CB8AC3E}">
        <p14:creationId xmlns:p14="http://schemas.microsoft.com/office/powerpoint/2010/main" val="109044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D2C24-7716-9C0D-34D3-5E0146B84BB5}"/>
              </a:ext>
            </a:extLst>
          </p:cNvPr>
          <p:cNvSpPr>
            <a:spLocks noGrp="1"/>
          </p:cNvSpPr>
          <p:nvPr>
            <p:ph type="title"/>
          </p:nvPr>
        </p:nvSpPr>
        <p:spPr>
          <a:xfrm>
            <a:off x="5297762" y="329184"/>
            <a:ext cx="6251110" cy="1783080"/>
          </a:xfrm>
        </p:spPr>
        <p:txBody>
          <a:bodyPr anchor="b">
            <a:normAutofit/>
          </a:bodyPr>
          <a:lstStyle/>
          <a:p>
            <a:r>
              <a:rPr lang="en-CA" sz="7200"/>
              <a:t>Exploration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2F9C35-3C0A-3B07-EA9B-54A74F666C80}"/>
              </a:ext>
            </a:extLst>
          </p:cNvPr>
          <p:cNvSpPr>
            <a:spLocks noGrp="1"/>
          </p:cNvSpPr>
          <p:nvPr>
            <p:ph idx="1"/>
          </p:nvPr>
        </p:nvSpPr>
        <p:spPr>
          <a:xfrm>
            <a:off x="5297762" y="2706624"/>
            <a:ext cx="6251110" cy="3483864"/>
          </a:xfrm>
        </p:spPr>
        <p:txBody>
          <a:bodyPr>
            <a:normAutofit/>
          </a:bodyPr>
          <a:lstStyle/>
          <a:p>
            <a:pPr>
              <a:lnSpc>
                <a:spcPct val="100000"/>
              </a:lnSpc>
              <a:spcBef>
                <a:spcPts val="150"/>
              </a:spcBef>
              <a:spcAft>
                <a:spcPts val="800"/>
              </a:spcAft>
            </a:pPr>
            <a:r>
              <a:rPr lang="en-CA" sz="1300" kern="100">
                <a:effectLst/>
                <a:latin typeface="Times New Roman" panose="02020603050405020304" pitchFamily="18" charset="0"/>
                <a:ea typeface="Calibri" panose="020F0502020204030204" pitchFamily="34" charset="0"/>
                <a:cs typeface="Times New Roman" panose="02020603050405020304" pitchFamily="18" charset="0"/>
              </a:rPr>
              <a:t> I explored of Street Names attribute that it is imperative attribute for consideration as part for modelling because it shows the regions where the most amount of light are installed and what are the types of those lights as we can see if all those lights are of LED type or not as the aim for Ottawa lights is to converts them to LED type. And these insights are important while classifying as these independent variables are what going to show their presence on dependent variable by their coefficient to classify each type.</a:t>
            </a:r>
            <a:r>
              <a:rPr lang="en-US" sz="1300" kern="10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0000"/>
              </a:lnSpc>
              <a:spcBef>
                <a:spcPts val="150"/>
              </a:spcBef>
              <a:spcAft>
                <a:spcPts val="800"/>
              </a:spcAft>
            </a:pPr>
            <a:r>
              <a:rPr lang="en-US" sz="1300" kern="100">
                <a:effectLst/>
                <a:latin typeface="Times New Roman" panose="02020603050405020304" pitchFamily="18" charset="0"/>
                <a:ea typeface="Calibri" panose="020F0502020204030204" pitchFamily="34" charset="0"/>
                <a:cs typeface="Times New Roman" panose="02020603050405020304" pitchFamily="18" charset="0"/>
              </a:rPr>
              <a:t>Additional updates are also pending which contributors are solving on quarterly basis, and one point to be noted is that not all the Ottawa street lighting is shifted on LED (Light Emitting Diode) type lighting because it is energy efficient but uses HSP (High Pressure Sodium) mostly which is high on energy consumption and having </a:t>
            </a:r>
          </a:p>
          <a:p>
            <a:pPr>
              <a:lnSpc>
                <a:spcPct val="100000"/>
              </a:lnSpc>
              <a:spcBef>
                <a:spcPts val="150"/>
              </a:spcBef>
              <a:spcAft>
                <a:spcPts val="800"/>
              </a:spcAft>
            </a:pPr>
            <a:r>
              <a:rPr lang="en-US" sz="1300" kern="100">
                <a:effectLst/>
                <a:latin typeface="Times New Roman" panose="02020603050405020304" pitchFamily="18" charset="0"/>
                <a:ea typeface="Calibri" panose="020F0502020204030204" pitchFamily="34" charset="0"/>
                <a:cs typeface="Times New Roman" panose="02020603050405020304" pitchFamily="18" charset="0"/>
              </a:rPr>
              <a:t>lesser lifespan and more management costs as compared to Light Emitting Diode.</a:t>
            </a:r>
            <a:endParaRPr lang="en-CA" sz="13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150"/>
              </a:spcBef>
              <a:spcAft>
                <a:spcPts val="800"/>
              </a:spcAft>
            </a:pPr>
            <a:r>
              <a:rPr lang="en-CA" sz="1300" kern="100">
                <a:effectLst/>
                <a:latin typeface="Times New Roman" panose="02020603050405020304" pitchFamily="18" charset="0"/>
                <a:ea typeface="Calibri" panose="020F0502020204030204" pitchFamily="34" charset="0"/>
                <a:cs typeface="Times New Roman" panose="02020603050405020304" pitchFamily="18" charset="0"/>
              </a:rPr>
              <a:t>So, these are what we have explored through this exploration about the possible relationships between the attributes.</a:t>
            </a:r>
            <a:endParaRPr lang="en-CA" sz="13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CA" sz="1300"/>
          </a:p>
        </p:txBody>
      </p:sp>
      <p:pic>
        <p:nvPicPr>
          <p:cNvPr id="5" name="Picture 4">
            <a:extLst>
              <a:ext uri="{FF2B5EF4-FFF2-40B4-BE49-F238E27FC236}">
                <a16:creationId xmlns:a16="http://schemas.microsoft.com/office/drawing/2014/main" id="{7A73AA2F-D32A-C26F-1B69-758631E6BE94}"/>
              </a:ext>
            </a:extLst>
          </p:cNvPr>
          <p:cNvPicPr>
            <a:picLocks noChangeAspect="1"/>
          </p:cNvPicPr>
          <p:nvPr/>
        </p:nvPicPr>
        <p:blipFill rotWithShape="1">
          <a:blip r:embed="rId2"/>
          <a:srcRect l="26285" r="35345" b="-44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61468418"/>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230</TotalTime>
  <Words>1818</Words>
  <Application>Microsoft Office PowerPoint</Application>
  <PresentationFormat>Widescreen</PresentationFormat>
  <Paragraphs>106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The Hand Bold</vt:lpstr>
      <vt:lpstr>The Serif Hand Black</vt:lpstr>
      <vt:lpstr>Times New Roman</vt:lpstr>
      <vt:lpstr>SketchyVTI</vt:lpstr>
      <vt:lpstr>Street Lights   </vt:lpstr>
      <vt:lpstr>Introduction</vt:lpstr>
      <vt:lpstr>Objective</vt:lpstr>
      <vt:lpstr>Business Understanding:</vt:lpstr>
      <vt:lpstr>Data Understanding</vt:lpstr>
      <vt:lpstr>Attributes</vt:lpstr>
      <vt:lpstr>Attributes</vt:lpstr>
      <vt:lpstr>Data Understandng</vt:lpstr>
      <vt:lpstr>Exploration</vt:lpstr>
      <vt:lpstr>Verify</vt:lpstr>
      <vt:lpstr>Data Preparation</vt:lpstr>
      <vt:lpstr>Clean Data</vt:lpstr>
      <vt:lpstr>Construct</vt:lpstr>
      <vt:lpstr>COnstruct</vt:lpstr>
      <vt:lpstr>Construct</vt:lpstr>
      <vt:lpstr>Data Preparation</vt:lpstr>
      <vt:lpstr>Format</vt:lpstr>
      <vt:lpstr>MOdelling</vt:lpstr>
      <vt:lpstr>Modelling</vt:lpstr>
      <vt:lpstr>PowerPoint Presentation</vt:lpstr>
      <vt:lpstr>KNN</vt:lpstr>
      <vt:lpstr>Operators</vt:lpstr>
      <vt:lpstr>KNN</vt:lpstr>
      <vt:lpstr>Confusion matrix</vt:lpstr>
      <vt:lpstr>Decision Tree</vt:lpstr>
      <vt:lpstr>Results</vt:lpstr>
      <vt:lpstr>tree</vt:lpstr>
      <vt:lpstr>Confusion matrix</vt:lpstr>
      <vt:lpstr>Classification</vt:lpstr>
      <vt:lpstr>Confusion matrix</vt:lpstr>
      <vt:lpstr>Wieghtage</vt:lpstr>
      <vt:lpstr>COnclusion</vt:lpstr>
      <vt:lpstr>References</vt:lpstr>
      <vt:lpstr>The End Gurminder singh Badwal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Lights</dc:title>
  <dc:creator>Gurminder Singh</dc:creator>
  <cp:lastModifiedBy>Gurminder Singh</cp:lastModifiedBy>
  <cp:revision>5</cp:revision>
  <dcterms:created xsi:type="dcterms:W3CDTF">2024-03-29T21:36:30Z</dcterms:created>
  <dcterms:modified xsi:type="dcterms:W3CDTF">2024-04-08T11:27:59Z</dcterms:modified>
</cp:coreProperties>
</file>