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1.tif" ContentType="image/tiff"/>
  <Override PartName="/ppt/media/image14.jpeg" ContentType="image/jpeg"/>
  <Override PartName="/ppt/media/image13.png" ContentType="image/png"/>
  <Override PartName="/ppt/media/image4.png" ContentType="image/png"/>
  <Override PartName="/ppt/media/image2.jpeg" ContentType="image/jpeg"/>
  <Override PartName="/ppt/media/image5.png" ContentType="image/png"/>
  <Override PartName="/ppt/media/image15.png" ContentType="image/png"/>
  <Override PartName="/ppt/media/image6.png" ContentType="image/png"/>
  <Override PartName="/ppt/media/image10.png" ContentType="image/png"/>
  <Override PartName="/ppt/media/image1.png" ContentType="image/png"/>
  <Override PartName="/ppt/media/image16.png" ContentType="image/png"/>
  <Override PartName="/ppt/media/image7.png" ContentType="image/png"/>
  <Override PartName="/ppt/media/image17.png" ContentType="image/png"/>
  <Override PartName="/ppt/media/image8.png" ContentType="image/png"/>
  <Override PartName="/ppt/media/image12.png" ContentType="image/png"/>
  <Override PartName="/ppt/media/image3.png" ContentType="image/png"/>
  <Override PartName="/ppt/media/image9.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12.xml.rels" ContentType="application/vnd.openxmlformats-package.relationships+xml"/>
  <Override PartName="/ppt/slides/_rels/slide49.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51.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46.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29.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5.xml.rels" ContentType="application/vnd.openxmlformats-package.relationships+xml"/>
  <Override PartName="/ppt/slides/_rels/slide41.xml.rels" ContentType="application/vnd.openxmlformats-package.relationships+xml"/>
  <Override PartName="/ppt/slides/_rels/slide39.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slide38.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notesSlides/_rels/notesSlide12.xml.rels" ContentType="application/vnd.openxmlformats-package.relationships+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50" Type="http://schemas.openxmlformats.org/officeDocument/2006/relationships/slide" Target="slides/slide37.xml"/><Relationship Id="rId51" Type="http://schemas.openxmlformats.org/officeDocument/2006/relationships/slide" Target="slides/slide38.xml"/><Relationship Id="rId52" Type="http://schemas.openxmlformats.org/officeDocument/2006/relationships/slide" Target="slides/slide39.xml"/><Relationship Id="rId53" Type="http://schemas.openxmlformats.org/officeDocument/2006/relationships/slide" Target="slides/slide40.xml"/><Relationship Id="rId54" Type="http://schemas.openxmlformats.org/officeDocument/2006/relationships/slide" Target="slides/slide41.xml"/><Relationship Id="rId55" Type="http://schemas.openxmlformats.org/officeDocument/2006/relationships/slide" Target="slides/slide42.xml"/><Relationship Id="rId56" Type="http://schemas.openxmlformats.org/officeDocument/2006/relationships/slide" Target="slides/slide43.xml"/><Relationship Id="rId57" Type="http://schemas.openxmlformats.org/officeDocument/2006/relationships/slide" Target="slides/slide44.xml"/><Relationship Id="rId58" Type="http://schemas.openxmlformats.org/officeDocument/2006/relationships/slide" Target="slides/slide45.xml"/><Relationship Id="rId59" Type="http://schemas.openxmlformats.org/officeDocument/2006/relationships/slide" Target="slides/slide46.xml"/><Relationship Id="rId60" Type="http://schemas.openxmlformats.org/officeDocument/2006/relationships/slide" Target="slides/slide47.xml"/><Relationship Id="rId61" Type="http://schemas.openxmlformats.org/officeDocument/2006/relationships/slide" Target="slides/slide48.xml"/><Relationship Id="rId62" Type="http://schemas.openxmlformats.org/officeDocument/2006/relationships/slide" Target="slides/slide49.xml"/><Relationship Id="rId63" Type="http://schemas.openxmlformats.org/officeDocument/2006/relationships/slide" Target="slides/slide50.xml"/><Relationship Id="rId64" Type="http://schemas.openxmlformats.org/officeDocument/2006/relationships/slide" Target="slides/slide51.xml"/><Relationship Id="rId6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51"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52"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53" name="PlaceHolder 4"/>
          <p:cNvSpPr>
            <a:spLocks noGrp="1"/>
          </p:cNvSpPr>
          <p:nvPr>
            <p:ph type="dt" idx="3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4" name="PlaceHolder 5"/>
          <p:cNvSpPr>
            <a:spLocks noGrp="1"/>
          </p:cNvSpPr>
          <p:nvPr>
            <p:ph type="ftr" idx="3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5" name="PlaceHolder 6"/>
          <p:cNvSpPr>
            <a:spLocks noGrp="1"/>
          </p:cNvSpPr>
          <p:nvPr>
            <p:ph type="sldNum" idx="3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A5E0C7DB-5EEB-4F8E-AFAE-BD882369669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sldImg"/>
          </p:nvPr>
        </p:nvSpPr>
        <p:spPr>
          <a:xfrm>
            <a:off x="1143000" y="685800"/>
            <a:ext cx="4571280" cy="3428280"/>
          </a:xfrm>
          <a:prstGeom prst="rect">
            <a:avLst/>
          </a:prstGeom>
          <a:ln w="0">
            <a:noFill/>
          </a:ln>
        </p:spPr>
      </p:sp>
      <p:sp>
        <p:nvSpPr>
          <p:cNvPr id="417" name="PlaceHolder 2"/>
          <p:cNvSpPr>
            <a:spLocks noGrp="1"/>
          </p:cNvSpPr>
          <p:nvPr>
            <p:ph type="body"/>
          </p:nvPr>
        </p:nvSpPr>
        <p:spPr>
          <a:xfrm>
            <a:off x="685800" y="4343400"/>
            <a:ext cx="5485680" cy="4114080"/>
          </a:xfrm>
          <a:prstGeom prst="rect">
            <a:avLst/>
          </a:prstGeom>
          <a:noFill/>
          <a:ln w="0">
            <a:noFill/>
          </a:ln>
        </p:spPr>
        <p:txBody>
          <a:bodyPr lIns="91440" rIns="91440" tIns="45720" bIns="45720" anchor="t">
            <a:normAutofit/>
          </a:bodyPr>
          <a:p>
            <a:pPr marL="216000" indent="-216000">
              <a:buNone/>
            </a:pPr>
            <a:endParaRPr b="0" lang="en-US" sz="1800" spc="-1" strike="noStrike">
              <a:solidFill>
                <a:srgbClr val="000000"/>
              </a:solidFill>
              <a:latin typeface="Arial"/>
            </a:endParaRPr>
          </a:p>
        </p:txBody>
      </p:sp>
      <p:sp>
        <p:nvSpPr>
          <p:cNvPr id="418" name="PlaceHolder 3"/>
          <p:cNvSpPr>
            <a:spLocks noGrp="1"/>
          </p:cNvSpPr>
          <p:nvPr>
            <p:ph type="sldNum" idx="72"/>
          </p:nvPr>
        </p:nvSpPr>
        <p:spPr>
          <a:xfrm>
            <a:off x="3884760" y="8685360"/>
            <a:ext cx="2971080" cy="4564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2DF15765-DB8F-49D3-88E8-64D4F8B149D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1680" cy="1469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CF05BE0-D7D0-4300-8E74-D509E121255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37636836-3B22-4EFF-A09A-C7C05DA5CA76}"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15682614-55D0-4F33-9148-A45C587B91D1}"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CBC5E58-E6FB-451E-90B7-2B4A18AF21E7}"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91051C54-34D6-4682-8BD5-6ACC0FC35C90}"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1680" cy="1469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8E0B010-B527-4CD1-BF9E-5F385DF72DD1}"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71A59FF3-7DD0-40FD-8C7F-A98A333D857F}"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1680" cy="1469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D9B79E17-6A84-4A22-A63A-05C20D2A03B8}"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5CC833F4-D251-4E51-B283-D08B550CB1AF}"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685800" y="2130480"/>
            <a:ext cx="7771680" cy="1469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F2EF4521-10F8-4A27-918C-81F7DB1A4908}"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DBDDDF2E-C74C-4462-8ACD-DACDA4476B78}"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1680" cy="14691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98DCF00B-F83C-4C85-96B9-D63464B55BAE}"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ftr" idx="28"/>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2"/>
          <p:cNvSpPr>
            <a:spLocks noGrp="1"/>
          </p:cNvSpPr>
          <p:nvPr>
            <p:ph type="sldNum" idx="29"/>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9DA4C307-0C6B-4E57-A5B0-F641B099F74F}"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46" name="PlaceHolder 3"/>
          <p:cNvSpPr>
            <a:spLocks noGrp="1"/>
          </p:cNvSpPr>
          <p:nvPr>
            <p:ph type="dt" idx="30"/>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ftr" idx="31"/>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8" name="PlaceHolder 2"/>
          <p:cNvSpPr>
            <a:spLocks noGrp="1"/>
          </p:cNvSpPr>
          <p:nvPr>
            <p:ph type="sldNum" idx="32"/>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5FA3D5C1-C4D2-448B-A1EF-E16A480BED08}"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49" name="PlaceHolder 3"/>
          <p:cNvSpPr>
            <a:spLocks noGrp="1"/>
          </p:cNvSpPr>
          <p:nvPr>
            <p:ph type="dt" idx="33"/>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2"/>
          <p:cNvSpPr>
            <a:spLocks noGrp="1"/>
          </p:cNvSpPr>
          <p:nvPr>
            <p:ph type="sldNum" idx="5"/>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FE618ABF-8223-41DA-9580-9649822C9337}"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9" name="PlaceHolder 3"/>
          <p:cNvSpPr>
            <a:spLocks noGrp="1"/>
          </p:cNvSpPr>
          <p:nvPr>
            <p:ph type="dt" idx="6"/>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2"/>
          <p:cNvSpPr>
            <a:spLocks noGrp="1"/>
          </p:cNvSpPr>
          <p:nvPr>
            <p:ph type="sldNum" idx="8"/>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6DCF9D28-84B6-4F35-B4D7-489E588A1BC4}"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12" name="PlaceHolder 3"/>
          <p:cNvSpPr>
            <a:spLocks noGrp="1"/>
          </p:cNvSpPr>
          <p:nvPr>
            <p:ph type="dt" idx="9"/>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2130480"/>
            <a:ext cx="7771680" cy="14691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ftr" idx="10"/>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4"/>
          <p:cNvSpPr>
            <a:spLocks noGrp="1"/>
          </p:cNvSpPr>
          <p:nvPr>
            <p:ph type="sldNum" idx="11"/>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77BDBEBD-72B9-43A9-938E-74AE3127935B}"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17" name="PlaceHolder 5"/>
          <p:cNvSpPr>
            <a:spLocks noGrp="1"/>
          </p:cNvSpPr>
          <p:nvPr>
            <p:ph type="dt" idx="12"/>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14"/>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4981291D-42D9-4A04-B260-F80D3949DF62}"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22" name="PlaceHolder 3"/>
          <p:cNvSpPr>
            <a:spLocks noGrp="1"/>
          </p:cNvSpPr>
          <p:nvPr>
            <p:ph type="dt" idx="15"/>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1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 name="PlaceHolder 4"/>
          <p:cNvSpPr>
            <a:spLocks noGrp="1"/>
          </p:cNvSpPr>
          <p:nvPr>
            <p:ph type="ftr" idx="16"/>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5"/>
          <p:cNvSpPr>
            <a:spLocks noGrp="1"/>
          </p:cNvSpPr>
          <p:nvPr>
            <p:ph type="sldNum" idx="17"/>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0EC7A04B-8B64-49F3-9D20-AB75FF09F227}"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28" name="PlaceHolder 6"/>
          <p:cNvSpPr>
            <a:spLocks noGrp="1"/>
          </p:cNvSpPr>
          <p:nvPr>
            <p:ph type="dt" idx="18"/>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2"/>
          <p:cNvSpPr>
            <a:spLocks noGrp="1"/>
          </p:cNvSpPr>
          <p:nvPr>
            <p:ph type="sldNum" idx="20"/>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EFB55EDD-6F90-46C9-897E-D816BC61D01D}"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34" name="PlaceHolder 3"/>
          <p:cNvSpPr>
            <a:spLocks noGrp="1"/>
          </p:cNvSpPr>
          <p:nvPr>
            <p:ph type="dt" idx="21"/>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685800" y="2130480"/>
            <a:ext cx="7771680" cy="14691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6" name="PlaceHolder 2"/>
          <p:cNvSpPr>
            <a:spLocks noGrp="1"/>
          </p:cNvSpPr>
          <p:nvPr>
            <p:ph type="ftr" idx="22"/>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3"/>
          <p:cNvSpPr>
            <a:spLocks noGrp="1"/>
          </p:cNvSpPr>
          <p:nvPr>
            <p:ph type="sldNum" idx="23"/>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CC4ABD34-0870-4BAE-B865-62D43D4558EB}"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38" name="PlaceHolder 4"/>
          <p:cNvSpPr>
            <a:spLocks noGrp="1"/>
          </p:cNvSpPr>
          <p:nvPr>
            <p:ph type="dt" idx="24"/>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25"/>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26"/>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F1527323-A5E1-478B-9A34-02276AB9A3C0}"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43" name="PlaceHolder 3"/>
          <p:cNvSpPr>
            <a:spLocks noGrp="1"/>
          </p:cNvSpPr>
          <p:nvPr>
            <p:ph type="dt" idx="27"/>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image" Target="../media/image10.png"/><Relationship Id="rId3"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42.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5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6" name="PlaceHolder 1"/>
          <p:cNvSpPr>
            <a:spLocks noGrp="1"/>
          </p:cNvSpPr>
          <p:nvPr>
            <p:ph type="dt" idx="37"/>
          </p:nvPr>
        </p:nvSpPr>
        <p:spPr>
          <a:xfrm>
            <a:off x="457200" y="6356520"/>
            <a:ext cx="213300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200" spc="-1" strike="noStrike">
                <a:solidFill>
                  <a:schemeClr val="dk1">
                    <a:tint val="75000"/>
                  </a:schemeClr>
                </a:solidFill>
                <a:latin typeface="Arial"/>
                <a:ea typeface="Arial"/>
              </a:defRPr>
            </a:lvl1pPr>
          </a:lstStyle>
          <a:p>
            <a:pPr indent="0">
              <a:lnSpc>
                <a:spcPct val="100000"/>
              </a:lnSpc>
              <a:buNone/>
              <a:tabLst>
                <a:tab algn="l" pos="0"/>
              </a:tabLst>
            </a:pPr>
            <a:r>
              <a:rPr b="0" lang="en-US" sz="1200" spc="-1" strike="noStrike">
                <a:solidFill>
                  <a:schemeClr val="dk1">
                    <a:tint val="75000"/>
                  </a:schemeClr>
                </a:solidFill>
                <a:latin typeface="Arial"/>
                <a:ea typeface="Arial"/>
              </a:rPr>
              <a:t>CS118</a:t>
            </a:r>
            <a:endParaRPr b="0" lang="en-US" sz="1200" spc="-1" strike="noStrike">
              <a:solidFill>
                <a:srgbClr val="000000"/>
              </a:solidFill>
              <a:latin typeface="Times New Roman"/>
            </a:endParaRPr>
          </a:p>
        </p:txBody>
      </p:sp>
      <p:sp>
        <p:nvSpPr>
          <p:cNvPr id="57" name="PlaceHolder 2"/>
          <p:cNvSpPr>
            <a:spLocks noGrp="1"/>
          </p:cNvSpPr>
          <p:nvPr>
            <p:ph type="sldNum" idx="38"/>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0BF63CF0-694E-4C44-9A79-449A45C9C202}"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58" name="Google Shape;48;p1"/>
          <p:cNvSpPr/>
          <p:nvPr/>
        </p:nvSpPr>
        <p:spPr>
          <a:xfrm>
            <a:off x="0" y="838080"/>
            <a:ext cx="9143280" cy="6019200"/>
          </a:xfrm>
          <a:prstGeom prst="rect">
            <a:avLst/>
          </a:prstGeom>
          <a:noFill/>
          <a:ln w="0">
            <a:noFill/>
          </a:ln>
        </p:spPr>
        <p:style>
          <a:lnRef idx="0"/>
          <a:fillRef idx="0"/>
          <a:effectRef idx="0"/>
          <a:fontRef idx="minor"/>
        </p:style>
        <p:txBody>
          <a:bodyPr lIns="90000" rIns="90000" tIns="33120" bIns="45000" anchor="ctr">
            <a:noAutofit/>
          </a:bodyPr>
          <a:p>
            <a:pPr algn="ctr">
              <a:lnSpc>
                <a:spcPct val="100000"/>
              </a:lnSpc>
              <a:tabLst>
                <a:tab algn="l" pos="0"/>
              </a:tabLst>
            </a:pPr>
            <a:endParaRPr b="0" lang="en-US" sz="3200" spc="-1" strike="noStrike">
              <a:solidFill>
                <a:srgbClr val="000000"/>
              </a:solidFill>
              <a:latin typeface="Arial"/>
            </a:endParaRPr>
          </a:p>
          <a:p>
            <a:pPr algn="ctr">
              <a:lnSpc>
                <a:spcPct val="100000"/>
              </a:lnSpc>
              <a:tabLst>
                <a:tab algn="l" pos="0"/>
              </a:tabLst>
            </a:pPr>
            <a:r>
              <a:rPr b="1" lang="en-US" sz="3200" spc="-1" strike="noStrike">
                <a:solidFill>
                  <a:srgbClr val="ff0000"/>
                </a:solidFill>
                <a:latin typeface="Candara"/>
                <a:ea typeface="Candara"/>
              </a:rPr>
              <a:t>TOPIC: </a:t>
            </a:r>
            <a:endParaRPr b="0" lang="en-US" sz="3200" spc="-1" strike="noStrike">
              <a:solidFill>
                <a:srgbClr val="000000"/>
              </a:solidFill>
              <a:latin typeface="Arial"/>
            </a:endParaRPr>
          </a:p>
          <a:p>
            <a:pPr algn="ctr">
              <a:lnSpc>
                <a:spcPct val="100000"/>
              </a:lnSpc>
              <a:tabLst>
                <a:tab algn="l" pos="0"/>
              </a:tabLst>
            </a:pPr>
            <a:r>
              <a:rPr b="0" lang="en-IN" sz="2800" spc="-1" strike="noStrike">
                <a:solidFill>
                  <a:srgbClr val="ff0000"/>
                </a:solidFill>
                <a:latin typeface="Calibri"/>
                <a:ea typeface="Calibri"/>
              </a:rPr>
              <a:t>Introduction to Computer Organization &amp; Architecture</a:t>
            </a:r>
            <a:endParaRPr b="0" lang="en-US" sz="2800" spc="-1" strike="noStrike">
              <a:solidFill>
                <a:srgbClr val="000000"/>
              </a:solidFill>
              <a:latin typeface="Arial"/>
            </a:endParaRPr>
          </a:p>
          <a:p>
            <a:pPr algn="ctr">
              <a:lnSpc>
                <a:spcPct val="100000"/>
              </a:lnSpc>
              <a:tabLst>
                <a:tab algn="l" pos="0"/>
              </a:tabLst>
            </a:pPr>
            <a:r>
              <a:rPr b="1" lang="en-US" sz="3200" spc="-1" strike="noStrike">
                <a:solidFill>
                  <a:srgbClr val="ff0000"/>
                </a:solidFill>
                <a:latin typeface="Candara"/>
                <a:ea typeface="Candara"/>
              </a:rPr>
              <a:t>(Lecture 1)</a:t>
            </a:r>
            <a:endParaRPr b="0" lang="en-US" sz="3200" spc="-1" strike="noStrike">
              <a:solidFill>
                <a:srgbClr val="000000"/>
              </a:solidFill>
              <a:latin typeface="Arial"/>
            </a:endParaRPr>
          </a:p>
          <a:p>
            <a:pPr algn="ctr">
              <a:lnSpc>
                <a:spcPct val="100000"/>
              </a:lnSpc>
              <a:tabLst>
                <a:tab algn="l" pos="0"/>
              </a:tabLst>
            </a:pPr>
            <a:endParaRPr b="0" lang="en-US" sz="3200" spc="-1" strike="noStrike">
              <a:solidFill>
                <a:srgbClr val="000000"/>
              </a:solidFill>
              <a:latin typeface="Arial"/>
            </a:endParaRPr>
          </a:p>
          <a:p>
            <a:pPr algn="ctr">
              <a:lnSpc>
                <a:spcPct val="100000"/>
              </a:lnSpc>
              <a:tabLst>
                <a:tab algn="l" pos="0"/>
              </a:tabLst>
            </a:pPr>
            <a:endParaRPr b="0" lang="en-US" sz="3200" spc="-1" strike="noStrike">
              <a:solidFill>
                <a:srgbClr val="000000"/>
              </a:solidFill>
              <a:latin typeface="Arial"/>
            </a:endParaRPr>
          </a:p>
          <a:p>
            <a:pPr algn="ctr">
              <a:lnSpc>
                <a:spcPct val="100000"/>
              </a:lnSpc>
              <a:tabLst>
                <a:tab algn="l" pos="0"/>
              </a:tabLst>
            </a:pPr>
            <a:endParaRPr b="0" lang="en-US" sz="3200" spc="-1" strike="noStrike">
              <a:solidFill>
                <a:srgbClr val="000000"/>
              </a:solidFill>
              <a:latin typeface="Arial"/>
            </a:endParaRPr>
          </a:p>
          <a:p>
            <a:pPr algn="ctr">
              <a:lnSpc>
                <a:spcPct val="100000"/>
              </a:lnSpc>
              <a:tabLst>
                <a:tab algn="l" pos="0"/>
              </a:tabLst>
            </a:pPr>
            <a:r>
              <a:rPr b="0" lang="en-US" sz="2400" spc="-1" strike="noStrike">
                <a:solidFill>
                  <a:schemeClr val="dk1"/>
                </a:solidFill>
                <a:latin typeface="Candara"/>
                <a:ea typeface="Candara"/>
              </a:rPr>
              <a:t>By – Dr. Girish Wadhwa</a:t>
            </a:r>
            <a:endParaRPr b="0" lang="en-US" sz="2400" spc="-1" strike="noStrike">
              <a:solidFill>
                <a:srgbClr val="000000"/>
              </a:solidFill>
              <a:latin typeface="Arial"/>
            </a:endParaRPr>
          </a:p>
          <a:p>
            <a:pPr algn="ctr">
              <a:lnSpc>
                <a:spcPct val="100000"/>
              </a:lnSpc>
              <a:tabLst>
                <a:tab algn="l" pos="0"/>
              </a:tabLst>
            </a:pPr>
            <a:endParaRPr b="0" lang="en-US" sz="4000" spc="-1" strike="noStrike">
              <a:solidFill>
                <a:srgbClr val="000000"/>
              </a:solidFill>
              <a:latin typeface="Arial"/>
            </a:endParaRPr>
          </a:p>
          <a:p>
            <a:pPr algn="ctr">
              <a:lnSpc>
                <a:spcPct val="100000"/>
              </a:lnSpc>
              <a:tabLst>
                <a:tab algn="l" pos="0"/>
              </a:tabLst>
            </a:pP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200" spc="-1" strike="noStrike">
                <a:solidFill>
                  <a:srgbClr val="c00000"/>
                </a:solidFill>
                <a:latin typeface="Calibri"/>
              </a:rPr>
              <a:t>Computer Architecture: Von-Neumann/ Princeton</a:t>
            </a:r>
            <a:endParaRPr b="0" lang="en-US" sz="3200" spc="-1" strike="noStrike">
              <a:solidFill>
                <a:srgbClr val="000000"/>
              </a:solidFill>
              <a:latin typeface="Arial"/>
            </a:endParaRPr>
          </a:p>
        </p:txBody>
      </p:sp>
      <p:sp>
        <p:nvSpPr>
          <p:cNvPr id="98" name="TextBox 2"/>
          <p:cNvSpPr/>
          <p:nvPr/>
        </p:nvSpPr>
        <p:spPr>
          <a:xfrm>
            <a:off x="716400" y="1161360"/>
            <a:ext cx="7710120" cy="486432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Program and data memory same</a:t>
            </a:r>
            <a:endParaRPr b="0" lang="en-US" sz="3200" spc="-1" strike="noStrike">
              <a:solidFill>
                <a:srgbClr val="000000"/>
              </a:solidFill>
              <a:latin typeface="Arial"/>
            </a:endParaRPr>
          </a:p>
          <a:p>
            <a:pPr marL="343080" indent="-343080">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Single bus (for address and data)</a:t>
            </a:r>
            <a:endParaRPr b="0" lang="en-US" sz="3200" spc="-1" strike="noStrike">
              <a:solidFill>
                <a:srgbClr val="000000"/>
              </a:solidFill>
              <a:latin typeface="Arial"/>
            </a:endParaRPr>
          </a:p>
          <a:p>
            <a:pPr marL="343080" indent="-343080">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Instruction fetch and data transfer can’t be same time</a:t>
            </a:r>
            <a:endParaRPr b="0" lang="en-US" sz="3200" spc="-1" strike="noStrike">
              <a:solidFill>
                <a:srgbClr val="000000"/>
              </a:solidFill>
              <a:latin typeface="Arial"/>
            </a:endParaRPr>
          </a:p>
          <a:p>
            <a:pPr>
              <a:lnSpc>
                <a:spcPct val="100000"/>
              </a:lnSpc>
              <a:spcAft>
                <a:spcPts val="601"/>
              </a:spcAft>
            </a:pPr>
            <a:endParaRPr b="0" lang="en-US" sz="3200" spc="-1" strike="noStrike">
              <a:solidFill>
                <a:srgbClr val="000000"/>
              </a:solidFill>
              <a:latin typeface="Arial"/>
            </a:endParaRPr>
          </a:p>
        </p:txBody>
      </p:sp>
      <p:sp>
        <p:nvSpPr>
          <p:cNvPr id="99" name="Rectangle 3"/>
          <p:cNvSpPr/>
          <p:nvPr/>
        </p:nvSpPr>
        <p:spPr>
          <a:xfrm>
            <a:off x="3639960" y="3429000"/>
            <a:ext cx="1518480" cy="2250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Calibri"/>
                <a:ea typeface="Arial"/>
              </a:rPr>
              <a:t>Processor</a:t>
            </a:r>
            <a:endParaRPr b="0" lang="en-US" sz="1400" spc="-1" strike="noStrike">
              <a:solidFill>
                <a:srgbClr val="000000"/>
              </a:solidFill>
              <a:latin typeface="Arial"/>
            </a:endParaRPr>
          </a:p>
        </p:txBody>
      </p:sp>
      <p:sp>
        <p:nvSpPr>
          <p:cNvPr id="100" name="Rectangle 4"/>
          <p:cNvSpPr/>
          <p:nvPr/>
        </p:nvSpPr>
        <p:spPr>
          <a:xfrm>
            <a:off x="6534000" y="3745080"/>
            <a:ext cx="1518480" cy="170136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Calibri"/>
                <a:ea typeface="Arial"/>
              </a:rPr>
              <a:t>Program &amp; Data Memory</a:t>
            </a:r>
            <a:endParaRPr b="0" lang="en-US" sz="1400" spc="-1" strike="noStrike">
              <a:solidFill>
                <a:srgbClr val="000000"/>
              </a:solidFill>
              <a:latin typeface="Arial"/>
            </a:endParaRPr>
          </a:p>
        </p:txBody>
      </p:sp>
      <p:sp>
        <p:nvSpPr>
          <p:cNvPr id="101" name="Rectangle 5"/>
          <p:cNvSpPr/>
          <p:nvPr/>
        </p:nvSpPr>
        <p:spPr>
          <a:xfrm>
            <a:off x="1073880" y="3745080"/>
            <a:ext cx="1518480" cy="17013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Calibri"/>
                <a:ea typeface="Arial"/>
              </a:rPr>
              <a:t>I/O Unit</a:t>
            </a:r>
            <a:endParaRPr b="0" lang="en-US" sz="1400" spc="-1" strike="noStrike">
              <a:solidFill>
                <a:srgbClr val="000000"/>
              </a:solidFill>
              <a:latin typeface="Arial"/>
            </a:endParaRPr>
          </a:p>
        </p:txBody>
      </p:sp>
      <p:sp>
        <p:nvSpPr>
          <p:cNvPr id="102" name="Left-Right Arrow 6"/>
          <p:cNvSpPr/>
          <p:nvPr/>
        </p:nvSpPr>
        <p:spPr>
          <a:xfrm>
            <a:off x="5159160" y="4596120"/>
            <a:ext cx="1373760" cy="675000"/>
          </a:xfrm>
          <a:prstGeom prst="leftRightArrow">
            <a:avLst>
              <a:gd name="adj1" fmla="val 50000"/>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200" spc="-1" strike="noStrike">
                <a:solidFill>
                  <a:schemeClr val="lt1"/>
                </a:solidFill>
                <a:latin typeface="Calibri"/>
                <a:ea typeface="Arial"/>
              </a:rPr>
              <a:t>Data/Instruction bus</a:t>
            </a:r>
            <a:endParaRPr b="0" lang="en-US" sz="1200" spc="-1" strike="noStrike">
              <a:solidFill>
                <a:srgbClr val="ffffff"/>
              </a:solidFill>
              <a:latin typeface="Arial"/>
            </a:endParaRPr>
          </a:p>
        </p:txBody>
      </p:sp>
      <p:sp>
        <p:nvSpPr>
          <p:cNvPr id="103" name="Left-Right Arrow 7"/>
          <p:cNvSpPr/>
          <p:nvPr/>
        </p:nvSpPr>
        <p:spPr>
          <a:xfrm>
            <a:off x="2593080" y="4336200"/>
            <a:ext cx="1046160" cy="435240"/>
          </a:xfrm>
          <a:prstGeom prst="leftRightArrow">
            <a:avLst>
              <a:gd name="adj1" fmla="val 50000"/>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Calibri"/>
                <a:ea typeface="Arial"/>
              </a:rPr>
              <a:t>Data bus</a:t>
            </a:r>
            <a:endParaRPr b="0" lang="en-US" sz="1400" spc="-1" strike="noStrike">
              <a:solidFill>
                <a:srgbClr val="ffffff"/>
              </a:solidFill>
              <a:latin typeface="Arial"/>
            </a:endParaRPr>
          </a:p>
        </p:txBody>
      </p:sp>
      <p:sp>
        <p:nvSpPr>
          <p:cNvPr id="104" name="Right Arrow 8"/>
          <p:cNvSpPr/>
          <p:nvPr/>
        </p:nvSpPr>
        <p:spPr>
          <a:xfrm>
            <a:off x="5159160" y="4146480"/>
            <a:ext cx="1361160" cy="407160"/>
          </a:xfrm>
          <a:prstGeom prst="rightArrow">
            <a:avLst>
              <a:gd name="adj1" fmla="val 50000"/>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Calibri"/>
                <a:ea typeface="Arial"/>
              </a:rPr>
              <a:t>Address bus</a:t>
            </a:r>
            <a:endParaRPr b="0" lang="en-US" sz="1400" spc="-1" strike="noStrike">
              <a:solidFill>
                <a:srgbClr val="ffffff"/>
              </a:solidFill>
              <a:latin typeface="Arial"/>
            </a:endParaRPr>
          </a:p>
        </p:txBody>
      </p:sp>
      <p:sp>
        <p:nvSpPr>
          <p:cNvPr id="105" name="Oval 9"/>
          <p:cNvSpPr/>
          <p:nvPr/>
        </p:nvSpPr>
        <p:spPr>
          <a:xfrm>
            <a:off x="5014440" y="3921480"/>
            <a:ext cx="1642320" cy="1701360"/>
          </a:xfrm>
          <a:prstGeom prst="ellipse">
            <a:avLst/>
          </a:prstGeom>
          <a:noFill/>
          <a:ln>
            <a:solidFill>
              <a:srgbClr val="c00000"/>
            </a:solidFill>
            <a:prstDash val="dashDot"/>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Calibri"/>
              <a:ea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200" spc="-1" strike="noStrike">
                <a:solidFill>
                  <a:srgbClr val="c00000"/>
                </a:solidFill>
                <a:latin typeface="Calibri"/>
              </a:rPr>
              <a:t>Computer Architecture: Harvard</a:t>
            </a:r>
            <a:endParaRPr b="0" lang="en-US" sz="3200" spc="-1" strike="noStrike">
              <a:solidFill>
                <a:srgbClr val="000000"/>
              </a:solidFill>
              <a:latin typeface="Arial"/>
            </a:endParaRPr>
          </a:p>
        </p:txBody>
      </p:sp>
      <p:sp>
        <p:nvSpPr>
          <p:cNvPr id="107" name="TextBox 2"/>
          <p:cNvSpPr/>
          <p:nvPr/>
        </p:nvSpPr>
        <p:spPr>
          <a:xfrm>
            <a:off x="716400" y="1161360"/>
            <a:ext cx="7710120" cy="486432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Aft>
                <a:spcPts val="601"/>
              </a:spcAft>
              <a:buClr>
                <a:srgbClr val="000000"/>
              </a:buClr>
              <a:buFont typeface="Arial"/>
              <a:buChar char="•"/>
            </a:pPr>
            <a:r>
              <a:rPr b="0" lang="en-US" sz="2000" spc="-1" strike="noStrike">
                <a:solidFill>
                  <a:srgbClr val="404040"/>
                </a:solidFill>
                <a:latin typeface="Times New Roman"/>
                <a:ea typeface="Arial"/>
              </a:rPr>
              <a:t>Separate program and data memory</a:t>
            </a:r>
            <a:endParaRPr b="0" lang="en-US" sz="2000" spc="-1" strike="noStrike">
              <a:solidFill>
                <a:srgbClr val="000000"/>
              </a:solidFill>
              <a:latin typeface="Arial"/>
            </a:endParaRPr>
          </a:p>
          <a:p>
            <a:pPr marL="343080" indent="-343080">
              <a:lnSpc>
                <a:spcPct val="100000"/>
              </a:lnSpc>
              <a:spcAft>
                <a:spcPts val="601"/>
              </a:spcAft>
              <a:buClr>
                <a:srgbClr val="000000"/>
              </a:buClr>
              <a:buFont typeface="Arial"/>
              <a:buChar char="•"/>
            </a:pPr>
            <a:r>
              <a:rPr b="0" lang="en-US" sz="2000" spc="-1" strike="noStrike">
                <a:solidFill>
                  <a:srgbClr val="404040"/>
                </a:solidFill>
                <a:latin typeface="Times New Roman"/>
                <a:ea typeface="Arial"/>
              </a:rPr>
              <a:t>Separate buses for program and data memory</a:t>
            </a:r>
            <a:endParaRPr b="0" lang="en-US" sz="2000" spc="-1" strike="noStrike">
              <a:solidFill>
                <a:srgbClr val="000000"/>
              </a:solidFill>
              <a:latin typeface="Arial"/>
            </a:endParaRPr>
          </a:p>
          <a:p>
            <a:pPr marL="343080" indent="-343080">
              <a:lnSpc>
                <a:spcPct val="100000"/>
              </a:lnSpc>
              <a:spcAft>
                <a:spcPts val="601"/>
              </a:spcAft>
              <a:buClr>
                <a:srgbClr val="000000"/>
              </a:buClr>
              <a:buFont typeface="Arial"/>
              <a:buChar char="•"/>
            </a:pPr>
            <a:r>
              <a:rPr b="0" lang="en-US" sz="2000" spc="-1" strike="noStrike">
                <a:solidFill>
                  <a:srgbClr val="404040"/>
                </a:solidFill>
                <a:latin typeface="Times New Roman"/>
                <a:ea typeface="Arial"/>
              </a:rPr>
              <a:t>Instruction fetch and data transfer can be same time</a:t>
            </a:r>
            <a:endParaRPr b="0" lang="en-US" sz="2000" spc="-1" strike="noStrike">
              <a:solidFill>
                <a:srgbClr val="000000"/>
              </a:solidFill>
              <a:latin typeface="Arial"/>
            </a:endParaRPr>
          </a:p>
          <a:p>
            <a:pPr marL="343080" indent="-343080">
              <a:lnSpc>
                <a:spcPct val="100000"/>
              </a:lnSpc>
              <a:spcAft>
                <a:spcPts val="601"/>
              </a:spcAft>
              <a:buClr>
                <a:srgbClr val="000000"/>
              </a:buClr>
              <a:buFont typeface="Arial"/>
              <a:buChar char="•"/>
            </a:pPr>
            <a:r>
              <a:rPr b="0" lang="en-US" sz="2000" spc="-1" strike="noStrike">
                <a:solidFill>
                  <a:srgbClr val="404040"/>
                </a:solidFill>
                <a:latin typeface="Times New Roman"/>
                <a:ea typeface="Arial"/>
              </a:rPr>
              <a:t>Modified Harvard: separate cache memory, but same main memory</a:t>
            </a:r>
            <a:endParaRPr b="0" lang="en-US" sz="2000" spc="-1" strike="noStrike">
              <a:solidFill>
                <a:srgbClr val="000000"/>
              </a:solidFill>
              <a:latin typeface="Arial"/>
            </a:endParaRPr>
          </a:p>
          <a:p>
            <a:pPr>
              <a:lnSpc>
                <a:spcPct val="100000"/>
              </a:lnSpc>
              <a:spcAft>
                <a:spcPts val="601"/>
              </a:spcAft>
            </a:pPr>
            <a:endParaRPr b="0" lang="en-US" sz="2000" spc="-1" strike="noStrike">
              <a:solidFill>
                <a:srgbClr val="000000"/>
              </a:solidFill>
              <a:latin typeface="Arial"/>
            </a:endParaRPr>
          </a:p>
        </p:txBody>
      </p:sp>
      <p:sp>
        <p:nvSpPr>
          <p:cNvPr id="108" name="Rectangle 3"/>
          <p:cNvSpPr/>
          <p:nvPr/>
        </p:nvSpPr>
        <p:spPr>
          <a:xfrm>
            <a:off x="3549960" y="3169800"/>
            <a:ext cx="1518480" cy="276084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Calibri"/>
                <a:ea typeface="Arial"/>
              </a:rPr>
              <a:t>Processor</a:t>
            </a:r>
            <a:endParaRPr b="0" lang="en-US" sz="1400" spc="-1" strike="noStrike">
              <a:solidFill>
                <a:srgbClr val="000000"/>
              </a:solidFill>
              <a:latin typeface="Arial"/>
            </a:endParaRPr>
          </a:p>
        </p:txBody>
      </p:sp>
      <p:sp>
        <p:nvSpPr>
          <p:cNvPr id="109" name="Rectangle 4"/>
          <p:cNvSpPr/>
          <p:nvPr/>
        </p:nvSpPr>
        <p:spPr>
          <a:xfrm>
            <a:off x="6444000" y="3169800"/>
            <a:ext cx="1518480" cy="12168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Calibri"/>
                <a:ea typeface="Arial"/>
              </a:rPr>
              <a:t>Program Memory</a:t>
            </a:r>
            <a:endParaRPr b="0" lang="en-US" sz="1400" spc="-1" strike="noStrike">
              <a:solidFill>
                <a:srgbClr val="000000"/>
              </a:solidFill>
              <a:latin typeface="Arial"/>
            </a:endParaRPr>
          </a:p>
        </p:txBody>
      </p:sp>
      <p:sp>
        <p:nvSpPr>
          <p:cNvPr id="110" name="Rectangle 5"/>
          <p:cNvSpPr/>
          <p:nvPr/>
        </p:nvSpPr>
        <p:spPr>
          <a:xfrm>
            <a:off x="983880" y="3795840"/>
            <a:ext cx="1518480" cy="17013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Calibri"/>
                <a:ea typeface="Arial"/>
              </a:rPr>
              <a:t>I/O Unit</a:t>
            </a:r>
            <a:endParaRPr b="0" lang="en-US" sz="1400" spc="-1" strike="noStrike">
              <a:solidFill>
                <a:srgbClr val="000000"/>
              </a:solidFill>
              <a:latin typeface="Arial"/>
            </a:endParaRPr>
          </a:p>
        </p:txBody>
      </p:sp>
      <p:sp>
        <p:nvSpPr>
          <p:cNvPr id="111" name="Left-Right Arrow 6"/>
          <p:cNvSpPr/>
          <p:nvPr/>
        </p:nvSpPr>
        <p:spPr>
          <a:xfrm>
            <a:off x="5069520" y="5418720"/>
            <a:ext cx="1373760" cy="435240"/>
          </a:xfrm>
          <a:prstGeom prst="leftRightArrow">
            <a:avLst>
              <a:gd name="adj1" fmla="val 50000"/>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Calibri"/>
                <a:ea typeface="Arial"/>
              </a:rPr>
              <a:t>Data bus</a:t>
            </a:r>
            <a:endParaRPr b="0" lang="en-US" sz="1400" spc="-1" strike="noStrike">
              <a:solidFill>
                <a:srgbClr val="ffffff"/>
              </a:solidFill>
              <a:latin typeface="Arial"/>
            </a:endParaRPr>
          </a:p>
        </p:txBody>
      </p:sp>
      <p:sp>
        <p:nvSpPr>
          <p:cNvPr id="112" name="Left-Right Arrow 7"/>
          <p:cNvSpPr/>
          <p:nvPr/>
        </p:nvSpPr>
        <p:spPr>
          <a:xfrm>
            <a:off x="2503080" y="4386960"/>
            <a:ext cx="1046160" cy="435240"/>
          </a:xfrm>
          <a:prstGeom prst="leftRightArrow">
            <a:avLst>
              <a:gd name="adj1" fmla="val 50000"/>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Calibri"/>
                <a:ea typeface="Arial"/>
              </a:rPr>
              <a:t>Data bus</a:t>
            </a:r>
            <a:endParaRPr b="0" lang="en-US" sz="1400" spc="-1" strike="noStrike">
              <a:solidFill>
                <a:srgbClr val="ffffff"/>
              </a:solidFill>
              <a:latin typeface="Arial"/>
            </a:endParaRPr>
          </a:p>
        </p:txBody>
      </p:sp>
      <p:sp>
        <p:nvSpPr>
          <p:cNvPr id="113" name="Right Arrow 8"/>
          <p:cNvSpPr/>
          <p:nvPr/>
        </p:nvSpPr>
        <p:spPr>
          <a:xfrm>
            <a:off x="5069520" y="3370320"/>
            <a:ext cx="1361160" cy="407160"/>
          </a:xfrm>
          <a:prstGeom prst="rightArrow">
            <a:avLst>
              <a:gd name="adj1" fmla="val 50000"/>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Calibri"/>
                <a:ea typeface="Arial"/>
              </a:rPr>
              <a:t>Address bus</a:t>
            </a:r>
            <a:endParaRPr b="0" lang="en-US" sz="1400" spc="-1" strike="noStrike">
              <a:solidFill>
                <a:srgbClr val="ffffff"/>
              </a:solidFill>
              <a:latin typeface="Arial"/>
            </a:endParaRPr>
          </a:p>
        </p:txBody>
      </p:sp>
      <p:sp>
        <p:nvSpPr>
          <p:cNvPr id="114" name="Rectangle 10"/>
          <p:cNvSpPr/>
          <p:nvPr/>
        </p:nvSpPr>
        <p:spPr>
          <a:xfrm>
            <a:off x="6444000" y="4713840"/>
            <a:ext cx="1518480" cy="12168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Calibri"/>
                <a:ea typeface="Arial"/>
              </a:rPr>
              <a:t>Data Memory</a:t>
            </a:r>
            <a:endParaRPr b="0" lang="en-US" sz="1400" spc="-1" strike="noStrike">
              <a:solidFill>
                <a:srgbClr val="000000"/>
              </a:solidFill>
              <a:latin typeface="Arial"/>
            </a:endParaRPr>
          </a:p>
        </p:txBody>
      </p:sp>
      <p:sp>
        <p:nvSpPr>
          <p:cNvPr id="115" name="Left Arrow 11"/>
          <p:cNvSpPr/>
          <p:nvPr/>
        </p:nvSpPr>
        <p:spPr>
          <a:xfrm>
            <a:off x="5069520" y="3710520"/>
            <a:ext cx="1361160" cy="676080"/>
          </a:xfrm>
          <a:prstGeom prst="leftArrow">
            <a:avLst>
              <a:gd name="adj1" fmla="val 50000"/>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Calibri"/>
                <a:ea typeface="Arial"/>
              </a:rPr>
              <a:t>Instruction bus</a:t>
            </a:r>
            <a:endParaRPr b="0" lang="en-US" sz="1400" spc="-1" strike="noStrike">
              <a:solidFill>
                <a:srgbClr val="ffffff"/>
              </a:solidFill>
              <a:latin typeface="Arial"/>
            </a:endParaRPr>
          </a:p>
        </p:txBody>
      </p:sp>
      <p:sp>
        <p:nvSpPr>
          <p:cNvPr id="116" name="Right Arrow 12"/>
          <p:cNvSpPr/>
          <p:nvPr/>
        </p:nvSpPr>
        <p:spPr>
          <a:xfrm>
            <a:off x="5069520" y="4902120"/>
            <a:ext cx="1361160" cy="407160"/>
          </a:xfrm>
          <a:prstGeom prst="rightArrow">
            <a:avLst>
              <a:gd name="adj1" fmla="val 50000"/>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chemeClr val="lt1"/>
                </a:solidFill>
                <a:latin typeface="Calibri"/>
                <a:ea typeface="Arial"/>
              </a:rPr>
              <a:t>Address bus</a:t>
            </a:r>
            <a:endParaRPr b="0" lang="en-US" sz="1400" spc="-1" strike="noStrike">
              <a:solidFill>
                <a:srgbClr val="ffffff"/>
              </a:solidFill>
              <a:latin typeface="Arial"/>
            </a:endParaRPr>
          </a:p>
        </p:txBody>
      </p:sp>
      <p:sp>
        <p:nvSpPr>
          <p:cNvPr id="117" name="Oval 13"/>
          <p:cNvSpPr/>
          <p:nvPr/>
        </p:nvSpPr>
        <p:spPr>
          <a:xfrm>
            <a:off x="4998960" y="3235680"/>
            <a:ext cx="1476360" cy="1206720"/>
          </a:xfrm>
          <a:prstGeom prst="ellipse">
            <a:avLst/>
          </a:prstGeom>
          <a:noFill/>
          <a:ln>
            <a:solidFill>
              <a:srgbClr val="c00000"/>
            </a:solidFill>
            <a:prstDash val="dashDot"/>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Calibri"/>
              <a:ea typeface="Arial"/>
            </a:endParaRPr>
          </a:p>
        </p:txBody>
      </p:sp>
      <p:sp>
        <p:nvSpPr>
          <p:cNvPr id="118" name="Oval 14"/>
          <p:cNvSpPr/>
          <p:nvPr/>
        </p:nvSpPr>
        <p:spPr>
          <a:xfrm>
            <a:off x="4984560" y="4757040"/>
            <a:ext cx="1476360" cy="1247040"/>
          </a:xfrm>
          <a:prstGeom prst="ellipse">
            <a:avLst/>
          </a:prstGeom>
          <a:noFill/>
          <a:ln>
            <a:solidFill>
              <a:srgbClr val="c00000"/>
            </a:solidFill>
            <a:prstDash val="dashDot"/>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lt1"/>
              </a:solidFill>
              <a:latin typeface="Calibri"/>
              <a:ea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19" name="Google Shape;47;p1"/>
          <p:cNvSpPr/>
          <p:nvPr/>
        </p:nvSpPr>
        <p:spPr>
          <a:xfrm>
            <a:off x="0" y="838080"/>
            <a:ext cx="9143280" cy="6019200"/>
          </a:xfrm>
          <a:prstGeom prst="rect">
            <a:avLst/>
          </a:prstGeom>
          <a:noFill/>
          <a:ln w="0">
            <a:noFill/>
          </a:ln>
        </p:spPr>
        <p:style>
          <a:lnRef idx="0"/>
          <a:fillRef idx="0"/>
          <a:effectRef idx="0"/>
          <a:fontRef idx="minor"/>
        </p:style>
        <p:txBody>
          <a:bodyPr lIns="90000" rIns="90000" tIns="33120" bIns="45000" anchor="ctr">
            <a:noAutofit/>
          </a:bodyPr>
          <a:p>
            <a:pPr algn="ctr">
              <a:lnSpc>
                <a:spcPct val="100000"/>
              </a:lnSpc>
              <a:tabLst>
                <a:tab algn="l" pos="0"/>
              </a:tabLst>
            </a:pPr>
            <a:r>
              <a:rPr b="0" lang="en-US" sz="3200" spc="-1" strike="noStrike">
                <a:solidFill>
                  <a:srgbClr val="ff0000"/>
                </a:solidFill>
                <a:latin typeface="Arial"/>
                <a:ea typeface="Arial"/>
              </a:rPr>
              <a:t>Central Processing Unit: Introduction, General Register Organization</a:t>
            </a:r>
            <a:endParaRPr b="0" lang="en-US" sz="3200" spc="-1" strike="noStrike">
              <a:solidFill>
                <a:srgbClr val="000000"/>
              </a:solidFill>
              <a:latin typeface="Arial"/>
            </a:endParaRPr>
          </a:p>
          <a:p>
            <a:pPr algn="ctr">
              <a:lnSpc>
                <a:spcPct val="100000"/>
              </a:lnSpc>
              <a:tabLst>
                <a:tab algn="l" pos="0"/>
              </a:tabLst>
            </a:pPr>
            <a:endParaRPr b="0" lang="en-US" sz="3200" spc="-1" strike="noStrike">
              <a:solidFill>
                <a:srgbClr val="000000"/>
              </a:solidFill>
              <a:latin typeface="Arial"/>
            </a:endParaRPr>
          </a:p>
          <a:p>
            <a:pPr algn="ctr">
              <a:lnSpc>
                <a:spcPct val="100000"/>
              </a:lnSpc>
              <a:tabLst>
                <a:tab algn="l" pos="0"/>
              </a:tabLst>
            </a:pPr>
            <a:endParaRPr b="0" lang="en-US" sz="3200" spc="-1" strike="noStrike">
              <a:solidFill>
                <a:srgbClr val="000000"/>
              </a:solidFill>
              <a:latin typeface="Arial"/>
            </a:endParaRPr>
          </a:p>
          <a:p>
            <a:pPr algn="ctr">
              <a:lnSpc>
                <a:spcPct val="100000"/>
              </a:lnSpc>
              <a:tabLst>
                <a:tab algn="l" pos="0"/>
              </a:tabLst>
            </a:pPr>
            <a:endParaRPr b="0" lang="en-US" sz="3200" spc="-1" strike="noStrike">
              <a:solidFill>
                <a:srgbClr val="000000"/>
              </a:solidFill>
              <a:latin typeface="Arial"/>
            </a:endParaRPr>
          </a:p>
          <a:p>
            <a:pPr algn="ctr">
              <a:lnSpc>
                <a:spcPct val="100000"/>
              </a:lnSpc>
              <a:tabLst>
                <a:tab algn="l" pos="0"/>
              </a:tabLst>
            </a:pPr>
            <a:endParaRPr b="0" lang="en-US" sz="2400" spc="-1" strike="noStrike">
              <a:solidFill>
                <a:srgbClr val="000000"/>
              </a:solidFill>
              <a:latin typeface="Arial"/>
            </a:endParaRPr>
          </a:p>
          <a:p>
            <a:pPr algn="ctr">
              <a:lnSpc>
                <a:spcPct val="100000"/>
              </a:lnSpc>
              <a:tabLst>
                <a:tab algn="l" pos="0"/>
              </a:tabLst>
            </a:pPr>
            <a:endParaRPr b="0" lang="en-US" sz="2400" spc="-1" strike="noStrike">
              <a:solidFill>
                <a:srgbClr val="000000"/>
              </a:solidFill>
              <a:latin typeface="Arial"/>
            </a:endParaRPr>
          </a:p>
          <a:p>
            <a:pPr algn="ctr">
              <a:lnSpc>
                <a:spcPct val="100000"/>
              </a:lnSpc>
              <a:tabLst>
                <a:tab algn="l" pos="0"/>
              </a:tabLst>
            </a:pPr>
            <a:endParaRPr b="0" lang="en-US" sz="4000" spc="-1" strike="noStrike">
              <a:solidFill>
                <a:srgbClr val="000000"/>
              </a:solidFill>
              <a:latin typeface="Arial"/>
            </a:endParaRPr>
          </a:p>
          <a:p>
            <a:pPr algn="ctr">
              <a:lnSpc>
                <a:spcPct val="100000"/>
              </a:lnSpc>
              <a:tabLst>
                <a:tab algn="l" pos="0"/>
              </a:tabLst>
            </a:pPr>
            <a:endParaRPr b="0" lang="en-US" sz="4000" spc="-1" strike="noStrike">
              <a:solidFill>
                <a:srgbClr val="000000"/>
              </a:solidFill>
              <a:latin typeface="Arial"/>
            </a:endParaRPr>
          </a:p>
        </p:txBody>
      </p:sp>
      <p:sp>
        <p:nvSpPr>
          <p:cNvPr id="120" name="PlaceHolder 1"/>
          <p:cNvSpPr>
            <a:spLocks noGrp="1"/>
          </p:cNvSpPr>
          <p:nvPr>
            <p:ph type="dt" idx="43"/>
          </p:nvPr>
        </p:nvSpPr>
        <p:spPr>
          <a:xfrm>
            <a:off x="457200" y="6356520"/>
            <a:ext cx="213300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200" spc="-1" strike="noStrike">
                <a:solidFill>
                  <a:schemeClr val="dk1">
                    <a:tint val="75000"/>
                  </a:schemeClr>
                </a:solidFill>
                <a:latin typeface="Arial"/>
                <a:ea typeface="Arial"/>
              </a:defRPr>
            </a:lvl1pPr>
          </a:lstStyle>
          <a:p>
            <a:pPr indent="0">
              <a:lnSpc>
                <a:spcPct val="100000"/>
              </a:lnSpc>
              <a:buNone/>
              <a:tabLst>
                <a:tab algn="l" pos="0"/>
              </a:tabLst>
            </a:pPr>
            <a:r>
              <a:rPr b="0" lang="en-US" sz="1200" spc="-1" strike="noStrike">
                <a:solidFill>
                  <a:schemeClr val="dk1">
                    <a:tint val="75000"/>
                  </a:schemeClr>
                </a:solidFill>
                <a:latin typeface="Arial"/>
                <a:ea typeface="Arial"/>
              </a:rPr>
              <a:t>DELD-EC105</a:t>
            </a:r>
            <a:endParaRPr b="0" lang="en-US" sz="1200" spc="-1" strike="noStrike">
              <a:solidFill>
                <a:srgbClr val="000000"/>
              </a:solidFill>
              <a:latin typeface="Times New Roman"/>
            </a:endParaRPr>
          </a:p>
        </p:txBody>
      </p:sp>
      <p:sp>
        <p:nvSpPr>
          <p:cNvPr id="121" name="PlaceHolder 2"/>
          <p:cNvSpPr>
            <a:spLocks noGrp="1"/>
          </p:cNvSpPr>
          <p:nvPr>
            <p:ph type="sldNum" idx="44"/>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4482E315-41A7-44FB-A9D6-EF74D7A0D6D2}"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0" y="0"/>
            <a:ext cx="6476400" cy="837360"/>
          </a:xfrm>
          <a:prstGeom prst="rect">
            <a:avLst/>
          </a:prstGeom>
          <a:noFill/>
          <a:ln w="0">
            <a:noFill/>
          </a:ln>
        </p:spPr>
        <p:txBody>
          <a:bodyPr lIns="91440" rIns="91440" tIns="45720" bIns="45720" anchor="ctr">
            <a:noAutofit/>
          </a:bodyPr>
          <a:p>
            <a:pPr indent="0" defTabSz="914400">
              <a:lnSpc>
                <a:spcPct val="100000"/>
              </a:lnSpc>
              <a:buNone/>
              <a:tabLst>
                <a:tab algn="l" pos="0"/>
              </a:tabLst>
            </a:pPr>
            <a:r>
              <a:rPr b="1" lang="en-US" sz="3600" spc="-1" strike="noStrike">
                <a:solidFill>
                  <a:schemeClr val="dk1"/>
                </a:solidFill>
                <a:latin typeface="Calibri"/>
                <a:ea typeface="Calibri"/>
              </a:rPr>
              <a:t>Outline</a:t>
            </a:r>
            <a:endParaRPr b="0" lang="en-US" sz="3600" spc="-1" strike="noStrike">
              <a:solidFill>
                <a:srgbClr val="000000"/>
              </a:solidFill>
              <a:latin typeface="Arial"/>
            </a:endParaRPr>
          </a:p>
        </p:txBody>
      </p:sp>
      <p:sp>
        <p:nvSpPr>
          <p:cNvPr id="123" name="PlaceHolder 2"/>
          <p:cNvSpPr>
            <a:spLocks noGrp="1"/>
          </p:cNvSpPr>
          <p:nvPr>
            <p:ph/>
          </p:nvPr>
        </p:nvSpPr>
        <p:spPr>
          <a:xfrm>
            <a:off x="152280" y="1143000"/>
            <a:ext cx="8838360" cy="4753800"/>
          </a:xfrm>
          <a:prstGeom prst="rect">
            <a:avLst/>
          </a:prstGeom>
          <a:noFill/>
          <a:ln w="0">
            <a:noFill/>
          </a:ln>
        </p:spPr>
        <p:txBody>
          <a:bodyPr lIns="91440" rIns="91440" tIns="45720" bIns="45720" anchor="t">
            <a:noAutofit/>
          </a:bodyPr>
          <a:p>
            <a:pPr indent="0" algn="just" defTabSz="914400">
              <a:lnSpc>
                <a:spcPct val="42000"/>
              </a:lnSpc>
              <a:buNone/>
              <a:tabLst>
                <a:tab algn="l" pos="0"/>
              </a:tabLst>
            </a:pPr>
            <a:endParaRPr b="0" lang="en-US" sz="2000" spc="-1" strike="noStrike">
              <a:solidFill>
                <a:srgbClr val="000000"/>
              </a:solidFill>
              <a:latin typeface="Arial"/>
            </a:endParaRPr>
          </a:p>
          <a:p>
            <a:pPr marL="68040" indent="-68040" algn="just" defTabSz="914400">
              <a:lnSpc>
                <a:spcPct val="42000"/>
              </a:lnSpc>
              <a:spcBef>
                <a:spcPts val="561"/>
              </a:spcBef>
              <a:buNone/>
              <a:tabLst>
                <a:tab algn="l" pos="0"/>
              </a:tabLst>
            </a:pPr>
            <a:r>
              <a:rPr b="1" lang="en-US" sz="2000" spc="-1" strike="noStrike">
                <a:solidFill>
                  <a:schemeClr val="dk1"/>
                </a:solidFill>
                <a:latin typeface="Calibri"/>
              </a:rPr>
              <a:t>Central Processing Unit (CPU)</a:t>
            </a:r>
            <a:endParaRPr b="0" lang="en-US" sz="2000" spc="-1" strike="noStrike">
              <a:solidFill>
                <a:srgbClr val="000000"/>
              </a:solidFill>
              <a:latin typeface="Arial"/>
            </a:endParaRPr>
          </a:p>
          <a:p>
            <a:pPr marL="68040" indent="-68040" algn="just" defTabSz="914400">
              <a:lnSpc>
                <a:spcPct val="42000"/>
              </a:lnSpc>
              <a:spcBef>
                <a:spcPts val="561"/>
              </a:spcBef>
              <a:buNone/>
              <a:tabLst>
                <a:tab algn="l" pos="0"/>
              </a:tabLst>
            </a:pPr>
            <a:endParaRPr b="0" lang="en-US" sz="2000" spc="-1" strike="noStrike">
              <a:solidFill>
                <a:srgbClr val="000000"/>
              </a:solidFill>
              <a:latin typeface="Arial"/>
            </a:endParaRPr>
          </a:p>
          <a:p>
            <a:pPr marL="68040" algn="just" defTabSz="914400">
              <a:lnSpc>
                <a:spcPct val="100000"/>
              </a:lnSpc>
              <a:spcBef>
                <a:spcPts val="561"/>
              </a:spcBef>
              <a:buClr>
                <a:srgbClr val="000000"/>
              </a:buClr>
              <a:buFont typeface="Arial"/>
              <a:buChar char="•"/>
              <a:tabLst>
                <a:tab algn="l" pos="0"/>
              </a:tabLst>
            </a:pPr>
            <a:r>
              <a:rPr b="0" lang="en-US" sz="2000" spc="-1" strike="noStrike">
                <a:solidFill>
                  <a:schemeClr val="dk1"/>
                </a:solidFill>
                <a:latin typeface="Calibri"/>
              </a:rPr>
              <a:t> </a:t>
            </a:r>
            <a:r>
              <a:rPr b="0" lang="en-US" sz="2000" spc="-1" strike="noStrike">
                <a:solidFill>
                  <a:schemeClr val="dk1"/>
                </a:solidFill>
                <a:latin typeface="Calibri"/>
              </a:rPr>
              <a:t>Introduction</a:t>
            </a:r>
            <a:endParaRPr b="0" lang="en-US" sz="2000" spc="-1" strike="noStrike">
              <a:solidFill>
                <a:srgbClr val="000000"/>
              </a:solidFill>
              <a:latin typeface="Arial"/>
            </a:endParaRPr>
          </a:p>
          <a:p>
            <a:pPr marL="68040" indent="0" algn="just" defTabSz="914400">
              <a:lnSpc>
                <a:spcPct val="150000"/>
              </a:lnSpc>
              <a:spcBef>
                <a:spcPts val="400"/>
              </a:spcBef>
              <a:buNone/>
              <a:tabLst>
                <a:tab algn="l" pos="0"/>
              </a:tabLst>
            </a:pPr>
            <a:r>
              <a:rPr b="1" lang="en-US" sz="2000" spc="-1" strike="noStrike">
                <a:solidFill>
                  <a:schemeClr val="dk1"/>
                </a:solidFill>
                <a:latin typeface="Calibri"/>
              </a:rPr>
              <a:t>Central processing unit</a:t>
            </a:r>
            <a:endParaRPr b="0" lang="en-US" sz="2000" spc="-1" strike="noStrike">
              <a:solidFill>
                <a:srgbClr val="000000"/>
              </a:solidFill>
              <a:latin typeface="Arial"/>
            </a:endParaRPr>
          </a:p>
          <a:p>
            <a:pPr marL="343080" indent="-343080" algn="just" defTabSz="914400">
              <a:lnSpc>
                <a:spcPct val="150000"/>
              </a:lnSpc>
              <a:spcBef>
                <a:spcPts val="400"/>
              </a:spcBef>
              <a:buClr>
                <a:srgbClr val="000000"/>
              </a:buClr>
              <a:buFont typeface="Arial"/>
              <a:buChar char="•"/>
              <a:tabLst>
                <a:tab algn="l" pos="0"/>
              </a:tabLst>
            </a:pPr>
            <a:r>
              <a:rPr b="0" lang="en-US" sz="2000" spc="-1" strike="noStrike">
                <a:solidFill>
                  <a:srgbClr val="000000"/>
                </a:solidFill>
                <a:latin typeface="Calibri"/>
              </a:rPr>
              <a:t>Central processing unit commonly known as CPU can be referred as an electronic circuitry within a computer that carries out the instructions given by a computer program by performing the basic arithmetic, logical, control and input/output (I/O) operations specified by the instructions.</a:t>
            </a:r>
            <a:endParaRPr b="0" lang="en-US" sz="2000" spc="-1" strike="noStrike">
              <a:solidFill>
                <a:srgbClr val="000000"/>
              </a:solidFill>
              <a:latin typeface="Arial"/>
            </a:endParaRPr>
          </a:p>
          <a:p>
            <a:pPr indent="0" algn="just" defTabSz="914400">
              <a:lnSpc>
                <a:spcPct val="100000"/>
              </a:lnSpc>
              <a:spcBef>
                <a:spcPts val="561"/>
              </a:spcBef>
              <a:buNone/>
              <a:tabLst>
                <a:tab algn="l" pos="0"/>
              </a:tabLst>
            </a:pPr>
            <a:endParaRPr b="0" lang="en-US" sz="2000" spc="-1" strike="noStrike">
              <a:solidFill>
                <a:srgbClr val="000000"/>
              </a:solidFill>
              <a:latin typeface="Arial"/>
            </a:endParaRPr>
          </a:p>
          <a:p>
            <a:pPr indent="0" algn="just" defTabSz="914400">
              <a:lnSpc>
                <a:spcPct val="100000"/>
              </a:lnSpc>
              <a:spcBef>
                <a:spcPts val="561"/>
              </a:spcBef>
              <a:buNone/>
              <a:tabLst>
                <a:tab algn="l" pos="0"/>
              </a:tabLst>
            </a:pPr>
            <a:r>
              <a:rPr b="0" lang="en-US" sz="2000" spc="-1" strike="noStrike">
                <a:solidFill>
                  <a:schemeClr val="dk1"/>
                </a:solidFill>
                <a:latin typeface="Calibri"/>
              </a:rPr>
              <a:t>	</a:t>
            </a:r>
            <a:endParaRPr b="0" lang="en-US" sz="2000" spc="-1" strike="noStrike">
              <a:solidFill>
                <a:srgbClr val="000000"/>
              </a:solidFill>
              <a:latin typeface="Arial"/>
            </a:endParaRPr>
          </a:p>
          <a:p>
            <a:pPr indent="0" algn="just" defTabSz="914400">
              <a:lnSpc>
                <a:spcPct val="100000"/>
              </a:lnSpc>
              <a:spcBef>
                <a:spcPts val="479"/>
              </a:spcBef>
              <a:buNone/>
              <a:tabLst>
                <a:tab algn="l" pos="0"/>
              </a:tabLst>
            </a:pPr>
            <a:endParaRPr b="0" lang="en-US" sz="2000" spc="-1" strike="noStrike">
              <a:solidFill>
                <a:srgbClr val="000000"/>
              </a:solidFill>
              <a:latin typeface="Arial"/>
            </a:endParaRPr>
          </a:p>
        </p:txBody>
      </p:sp>
      <p:sp>
        <p:nvSpPr>
          <p:cNvPr id="124" name="PlaceHolder 3"/>
          <p:cNvSpPr>
            <a:spLocks noGrp="1"/>
          </p:cNvSpPr>
          <p:nvPr>
            <p:ph type="dt" idx="45"/>
          </p:nvPr>
        </p:nvSpPr>
        <p:spPr>
          <a:xfrm>
            <a:off x="457200" y="6356520"/>
            <a:ext cx="213300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200" spc="-1" strike="noStrike">
                <a:solidFill>
                  <a:schemeClr val="dk1">
                    <a:tint val="75000"/>
                  </a:schemeClr>
                </a:solidFill>
                <a:latin typeface="Arial"/>
                <a:ea typeface="Arial"/>
              </a:defRPr>
            </a:lvl1pPr>
          </a:lstStyle>
          <a:p>
            <a:pPr indent="0">
              <a:lnSpc>
                <a:spcPct val="100000"/>
              </a:lnSpc>
              <a:buNone/>
              <a:tabLst>
                <a:tab algn="l" pos="0"/>
              </a:tabLst>
            </a:pPr>
            <a:r>
              <a:rPr b="0" lang="en-US" sz="1200" spc="-1" strike="noStrike">
                <a:solidFill>
                  <a:schemeClr val="dk1">
                    <a:tint val="75000"/>
                  </a:schemeClr>
                </a:solidFill>
                <a:latin typeface="Arial"/>
                <a:ea typeface="Arial"/>
              </a:rPr>
              <a:t>DELD-EC105</a:t>
            </a:r>
            <a:endParaRPr b="0" lang="en-US" sz="1200" spc="-1" strike="noStrike">
              <a:solidFill>
                <a:srgbClr val="000000"/>
              </a:solidFill>
              <a:latin typeface="Times New Roman"/>
            </a:endParaRPr>
          </a:p>
        </p:txBody>
      </p:sp>
      <p:sp>
        <p:nvSpPr>
          <p:cNvPr id="125" name="PlaceHolder 4"/>
          <p:cNvSpPr>
            <a:spLocks noGrp="1"/>
          </p:cNvSpPr>
          <p:nvPr>
            <p:ph type="sldNum" idx="46"/>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CB292EED-4338-41C9-B373-075857626576}"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80880" y="380880"/>
            <a:ext cx="8228880" cy="513720"/>
          </a:xfrm>
          <a:prstGeom prst="rect">
            <a:avLst/>
          </a:prstGeom>
          <a:noFill/>
          <a:ln w="0">
            <a:noFill/>
          </a:ln>
        </p:spPr>
        <p:txBody>
          <a:bodyPr lIns="91440" rIns="91440" tIns="45720" bIns="45720" anchor="ctr">
            <a:noAutofit/>
          </a:bodyPr>
          <a:p>
            <a:pPr indent="0" defTabSz="914400">
              <a:lnSpc>
                <a:spcPct val="100000"/>
              </a:lnSpc>
              <a:buNone/>
              <a:tabLst>
                <a:tab algn="l" pos="0"/>
              </a:tabLst>
            </a:pPr>
            <a:r>
              <a:rPr b="1" lang="en-US" sz="3200" spc="-1" strike="noStrike">
                <a:solidFill>
                  <a:schemeClr val="dk1"/>
                </a:solidFill>
                <a:latin typeface="Calibri"/>
              </a:rPr>
              <a:t>Introduction</a:t>
            </a:r>
            <a:endParaRPr b="0" lang="en-US" sz="3200" spc="-1" strike="noStrike">
              <a:solidFill>
                <a:srgbClr val="000000"/>
              </a:solidFill>
              <a:latin typeface="Arial"/>
            </a:endParaRPr>
          </a:p>
        </p:txBody>
      </p:sp>
      <p:sp>
        <p:nvSpPr>
          <p:cNvPr id="127" name="PlaceHolder 2"/>
          <p:cNvSpPr>
            <a:spLocks noGrp="1"/>
          </p:cNvSpPr>
          <p:nvPr>
            <p:ph/>
          </p:nvPr>
        </p:nvSpPr>
        <p:spPr>
          <a:xfrm>
            <a:off x="380880" y="838080"/>
            <a:ext cx="8228880" cy="5257080"/>
          </a:xfrm>
          <a:prstGeom prst="rect">
            <a:avLst/>
          </a:prstGeom>
          <a:noFill/>
          <a:ln w="0">
            <a:noFill/>
          </a:ln>
        </p:spPr>
        <p:txBody>
          <a:bodyPr lIns="91440" rIns="91440" tIns="45720" bIns="45720" anchor="t">
            <a:noAutofit/>
          </a:bodyPr>
          <a:p>
            <a:pPr marL="343080" indent="-343080" defTabSz="914400">
              <a:lnSpc>
                <a:spcPct val="100000"/>
              </a:lnSpc>
              <a:buClr>
                <a:srgbClr val="000000"/>
              </a:buClr>
              <a:buFont typeface="Arial"/>
              <a:buChar char="•"/>
            </a:pPr>
            <a:r>
              <a:rPr b="0" lang="en-US" sz="2000" spc="-1" strike="noStrike">
                <a:solidFill>
                  <a:schemeClr val="dk1"/>
                </a:solidFill>
                <a:latin typeface="Times New Roman"/>
                <a:ea typeface="Times New Roman"/>
              </a:rPr>
              <a:t>The part of computer that performs the bulk of data-processing operations is called the </a:t>
            </a:r>
            <a:r>
              <a:rPr b="1" i="1" lang="en-US" sz="2000" spc="-1" strike="noStrike">
                <a:solidFill>
                  <a:schemeClr val="dk1"/>
                </a:solidFill>
                <a:latin typeface="Times New Roman"/>
                <a:ea typeface="Times New Roman"/>
              </a:rPr>
              <a:t>central processing unit</a:t>
            </a:r>
            <a:r>
              <a:rPr b="0" lang="en-US" sz="2000" spc="-1" strike="noStrike">
                <a:solidFill>
                  <a:schemeClr val="dk1"/>
                </a:solidFill>
                <a:latin typeface="Times New Roman"/>
                <a:ea typeface="Times New Roman"/>
              </a:rPr>
              <a:t> and is referred to as the </a:t>
            </a:r>
            <a:r>
              <a:rPr b="1" i="1" lang="en-US" sz="2000" spc="-1" strike="noStrike">
                <a:solidFill>
                  <a:schemeClr val="dk1"/>
                </a:solidFill>
                <a:latin typeface="Times New Roman"/>
                <a:ea typeface="Times New Roman"/>
              </a:rPr>
              <a:t>CPU</a:t>
            </a:r>
            <a:r>
              <a:rPr b="0" lang="en-US" sz="2000" spc="-1" strike="noStrike">
                <a:solidFill>
                  <a:schemeClr val="dk1"/>
                </a:solidFill>
                <a:latin typeface="Times New Roman"/>
                <a:ea typeface="Times New Roman"/>
              </a:rPr>
              <a:t>.</a:t>
            </a:r>
            <a:endParaRPr b="0" lang="en-US" sz="2000" spc="-1" strike="noStrike">
              <a:solidFill>
                <a:srgbClr val="000000"/>
              </a:solidFill>
              <a:latin typeface="Arial"/>
            </a:endParaRPr>
          </a:p>
          <a:p>
            <a:pPr marL="343080" indent="-343080" defTabSz="914400">
              <a:lnSpc>
                <a:spcPct val="100000"/>
              </a:lnSpc>
              <a:spcBef>
                <a:spcPts val="400"/>
              </a:spcBef>
              <a:buClr>
                <a:srgbClr val="000000"/>
              </a:buClr>
              <a:buFont typeface="Arial"/>
              <a:buChar char="•"/>
            </a:pPr>
            <a:r>
              <a:rPr b="0" lang="en-US" sz="2000" spc="-1" strike="noStrike">
                <a:solidFill>
                  <a:schemeClr val="dk1"/>
                </a:solidFill>
                <a:latin typeface="Times New Roman"/>
                <a:ea typeface="Times New Roman"/>
              </a:rPr>
              <a:t>The  CPU is made up of three major parts:</a:t>
            </a:r>
            <a:endParaRPr b="0" lang="en-US" sz="2000" spc="-1" strike="noStrike">
              <a:solidFill>
                <a:srgbClr val="000000"/>
              </a:solidFill>
              <a:latin typeface="Arial"/>
            </a:endParaRPr>
          </a:p>
          <a:p>
            <a:pPr marL="514440" indent="-514440" defTabSz="914400">
              <a:lnSpc>
                <a:spcPct val="100000"/>
              </a:lnSpc>
              <a:spcBef>
                <a:spcPts val="400"/>
              </a:spcBef>
              <a:buClr>
                <a:srgbClr val="000000"/>
              </a:buClr>
              <a:buFont typeface="Calibri"/>
              <a:buAutoNum type="arabicPeriod"/>
            </a:pPr>
            <a:r>
              <a:rPr b="0" lang="en-US" sz="2000" spc="-1" strike="noStrike">
                <a:solidFill>
                  <a:schemeClr val="dk1"/>
                </a:solidFill>
                <a:latin typeface="Times New Roman"/>
                <a:ea typeface="Times New Roman"/>
              </a:rPr>
              <a:t>The register set: stores intermediate data used during the execution of the instruction.</a:t>
            </a:r>
            <a:endParaRPr b="0" lang="en-US" sz="2000" spc="-1" strike="noStrike">
              <a:solidFill>
                <a:srgbClr val="000000"/>
              </a:solidFill>
              <a:latin typeface="Arial"/>
            </a:endParaRPr>
          </a:p>
          <a:p>
            <a:pPr marL="514440" indent="-514440" defTabSz="914400">
              <a:lnSpc>
                <a:spcPct val="100000"/>
              </a:lnSpc>
              <a:spcBef>
                <a:spcPts val="400"/>
              </a:spcBef>
              <a:buClr>
                <a:srgbClr val="000000"/>
              </a:buClr>
              <a:buFont typeface="Calibri"/>
              <a:buAutoNum type="arabicPeriod"/>
            </a:pPr>
            <a:r>
              <a:rPr b="0" lang="en-US" sz="2000" spc="-1" strike="noStrike">
                <a:solidFill>
                  <a:schemeClr val="dk1"/>
                </a:solidFill>
                <a:latin typeface="Times New Roman"/>
                <a:ea typeface="Times New Roman"/>
              </a:rPr>
              <a:t>The ALU: performs the required micro-operations for executing the instructions.</a:t>
            </a:r>
            <a:endParaRPr b="0" lang="en-US" sz="2000" spc="-1" strike="noStrike">
              <a:solidFill>
                <a:srgbClr val="000000"/>
              </a:solidFill>
              <a:latin typeface="Arial"/>
            </a:endParaRPr>
          </a:p>
          <a:p>
            <a:pPr marL="514440" indent="-514440" defTabSz="914400">
              <a:lnSpc>
                <a:spcPct val="100000"/>
              </a:lnSpc>
              <a:spcBef>
                <a:spcPts val="400"/>
              </a:spcBef>
              <a:buClr>
                <a:srgbClr val="000000"/>
              </a:buClr>
              <a:buFont typeface="Calibri"/>
              <a:buAutoNum type="arabicPeriod"/>
            </a:pPr>
            <a:r>
              <a:rPr b="0" lang="en-US" sz="2000" spc="-1" strike="noStrike">
                <a:solidFill>
                  <a:schemeClr val="dk1"/>
                </a:solidFill>
                <a:latin typeface="Times New Roman"/>
                <a:ea typeface="Times New Roman"/>
              </a:rPr>
              <a:t>The control unit: supervise the transfer of information among the registers and instruct the ALU as to which operation to perform.</a:t>
            </a:r>
            <a:endParaRPr b="0" lang="en-US" sz="2000" spc="-1" strike="noStrike">
              <a:solidFill>
                <a:srgbClr val="000000"/>
              </a:solidFill>
              <a:latin typeface="Arial"/>
            </a:endParaRPr>
          </a:p>
        </p:txBody>
      </p:sp>
      <p:pic>
        <p:nvPicPr>
          <p:cNvPr id="128" name="Google Shape;64;p3" descr=""/>
          <p:cNvPicPr/>
          <p:nvPr/>
        </p:nvPicPr>
        <p:blipFill>
          <a:blip r:embed="rId1"/>
          <a:stretch/>
        </p:blipFill>
        <p:spPr>
          <a:xfrm>
            <a:off x="2133720" y="4267080"/>
            <a:ext cx="4485600" cy="186624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28"/>
                                        </p:tgtEl>
                                        <p:attrNameLst>
                                          <p:attrName>style.visibility</p:attrName>
                                        </p:attrNameLst>
                                      </p:cBhvr>
                                      <p:to>
                                        <p:strVal val="visible"/>
                                      </p:to>
                                    </p:set>
                                    <p:animEffect filter="fade" transition="in">
                                      <p:cBhvr additive="repl">
                                        <p:cTn id="7"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29" name="PlaceHolder 1"/>
          <p:cNvSpPr>
            <a:spLocks noGrp="1"/>
          </p:cNvSpPr>
          <p:nvPr>
            <p:ph/>
          </p:nvPr>
        </p:nvSpPr>
        <p:spPr>
          <a:xfrm>
            <a:off x="474840" y="1019880"/>
            <a:ext cx="8228880" cy="4525200"/>
          </a:xfrm>
          <a:prstGeom prst="rect">
            <a:avLst/>
          </a:prstGeom>
          <a:noFill/>
          <a:ln w="0">
            <a:noFill/>
          </a:ln>
        </p:spPr>
        <p:txBody>
          <a:bodyPr lIns="91440" rIns="91440" tIns="45720" bIns="45720" anchor="t">
            <a:normAutofit/>
          </a:bodyPr>
          <a:p>
            <a:pPr indent="0" algn="just" defTabSz="914400">
              <a:lnSpc>
                <a:spcPct val="160000"/>
              </a:lnSpc>
              <a:spcBef>
                <a:spcPts val="320"/>
              </a:spcBef>
              <a:buNone/>
              <a:tabLst>
                <a:tab algn="l" pos="0"/>
              </a:tabLst>
            </a:pPr>
            <a:r>
              <a:rPr b="1" lang="en-US" sz="1600" spc="-1" strike="noStrike">
                <a:solidFill>
                  <a:schemeClr val="dk1"/>
                </a:solidFill>
                <a:latin typeface="Times New Roman"/>
              </a:rPr>
              <a:t>Arithmetic &amp; logical unit</a:t>
            </a:r>
            <a:endParaRPr b="0" lang="en-US" sz="1600" spc="-1" strike="noStrike">
              <a:solidFill>
                <a:srgbClr val="000000"/>
              </a:solidFill>
              <a:latin typeface="Arial"/>
            </a:endParaRPr>
          </a:p>
          <a:p>
            <a:pPr marL="343080" indent="-343080" algn="just" defTabSz="914400">
              <a:lnSpc>
                <a:spcPct val="160000"/>
              </a:lnSpc>
              <a:spcBef>
                <a:spcPts val="320"/>
              </a:spcBef>
              <a:buClr>
                <a:srgbClr val="000000"/>
              </a:buClr>
              <a:buFont typeface="Arial"/>
              <a:buChar char="•"/>
              <a:tabLst>
                <a:tab algn="l" pos="0"/>
              </a:tabLst>
            </a:pPr>
            <a:r>
              <a:rPr b="0" lang="en-US" sz="1600" spc="-1" strike="noStrike">
                <a:solidFill>
                  <a:srgbClr val="000000"/>
                </a:solidFill>
                <a:latin typeface="Times New Roman"/>
              </a:rPr>
              <a:t>Most of all the arithmetic and logical operations of a computer are executed in the ALU (Arithmetic and Logical Unit) of the processor. It performs arithmetic operations like addition, subtraction, multiplication, division and also the logical operations like AND, OR, NOT operations.</a:t>
            </a:r>
            <a:endParaRPr b="0" lang="en-US" sz="1600" spc="-1" strike="noStrike">
              <a:solidFill>
                <a:srgbClr val="000000"/>
              </a:solidFill>
              <a:latin typeface="Arial"/>
            </a:endParaRPr>
          </a:p>
          <a:p>
            <a:pPr indent="0" algn="just" defTabSz="914400">
              <a:lnSpc>
                <a:spcPct val="160000"/>
              </a:lnSpc>
              <a:spcBef>
                <a:spcPts val="320"/>
              </a:spcBef>
              <a:buNone/>
              <a:tabLst>
                <a:tab algn="l" pos="0"/>
              </a:tabLst>
            </a:pPr>
            <a:r>
              <a:rPr b="1" lang="en-US" sz="1600" spc="-1" strike="noStrike">
                <a:solidFill>
                  <a:schemeClr val="dk1"/>
                </a:solidFill>
                <a:latin typeface="Times New Roman"/>
              </a:rPr>
              <a:t>Control unit</a:t>
            </a:r>
            <a:endParaRPr b="0" lang="en-US" sz="1600" spc="-1" strike="noStrike">
              <a:solidFill>
                <a:srgbClr val="000000"/>
              </a:solidFill>
              <a:latin typeface="Arial"/>
            </a:endParaRPr>
          </a:p>
          <a:p>
            <a:pPr marL="343080" indent="-343080" algn="just" defTabSz="914400">
              <a:lnSpc>
                <a:spcPct val="160000"/>
              </a:lnSpc>
              <a:spcBef>
                <a:spcPts val="320"/>
              </a:spcBef>
              <a:buClr>
                <a:srgbClr val="000000"/>
              </a:buClr>
              <a:buFont typeface="Arial"/>
              <a:buChar char="•"/>
              <a:tabLst>
                <a:tab algn="l" pos="0"/>
              </a:tabLst>
            </a:pPr>
            <a:r>
              <a:rPr b="0" lang="en-US" sz="1600" spc="-1" strike="noStrike">
                <a:solidFill>
                  <a:srgbClr val="000000"/>
                </a:solidFill>
                <a:latin typeface="Times New Roman"/>
              </a:rPr>
              <a:t>The control unit is a component of a computer's central processing unit that coordinates the operation of the processor. It tells the computer's memory, arithmetic/logic unit and input and output devices how to respond to a program's instructions.</a:t>
            </a:r>
            <a:endParaRPr b="0" lang="en-US" sz="1600" spc="-1" strike="noStrike">
              <a:solidFill>
                <a:srgbClr val="000000"/>
              </a:solidFill>
              <a:latin typeface="Arial"/>
            </a:endParaRPr>
          </a:p>
          <a:p>
            <a:pPr marL="343080" indent="-343080" algn="just" defTabSz="914400">
              <a:lnSpc>
                <a:spcPct val="160000"/>
              </a:lnSpc>
              <a:spcBef>
                <a:spcPts val="320"/>
              </a:spcBef>
              <a:buClr>
                <a:srgbClr val="000000"/>
              </a:buClr>
              <a:buFont typeface="Arial"/>
              <a:buChar char="•"/>
              <a:tabLst>
                <a:tab algn="l" pos="0"/>
              </a:tabLst>
            </a:pPr>
            <a:r>
              <a:rPr b="0" lang="en-US" sz="1600" spc="-1" strike="noStrike">
                <a:solidFill>
                  <a:srgbClr val="000000"/>
                </a:solidFill>
                <a:latin typeface="Times New Roman"/>
              </a:rPr>
              <a:t>The control unit is also known as the nerve center of a computer system.</a:t>
            </a:r>
            <a:endParaRPr b="0" lang="en-US" sz="1600" spc="-1" strike="noStrike">
              <a:solidFill>
                <a:srgbClr val="000000"/>
              </a:solidFill>
              <a:latin typeface="Arial"/>
            </a:endParaRPr>
          </a:p>
          <a:p>
            <a:pPr indent="0" algn="just" defTabSz="914400">
              <a:lnSpc>
                <a:spcPct val="160000"/>
              </a:lnSpc>
              <a:spcBef>
                <a:spcPts val="320"/>
              </a:spcBef>
              <a:buNone/>
              <a:tabLst>
                <a:tab algn="l" pos="0"/>
              </a:tabLst>
            </a:pPr>
            <a:endParaRPr b="0" lang="en-US" sz="1600" spc="-1" strike="noStrike">
              <a:solidFill>
                <a:srgbClr val="000000"/>
              </a:solidFill>
              <a:latin typeface="Arial"/>
            </a:endParaRPr>
          </a:p>
          <a:p>
            <a:pPr indent="0" defTabSz="914400">
              <a:lnSpc>
                <a:spcPct val="100000"/>
              </a:lnSpc>
              <a:spcBef>
                <a:spcPts val="320"/>
              </a:spcBef>
              <a:buNone/>
              <a:tabLst>
                <a:tab algn="l" pos="0"/>
              </a:tabLst>
            </a:pPr>
            <a:endParaRPr b="0" lang="en-US" sz="1600" spc="-1" strike="noStrike">
              <a:solidFill>
                <a:srgbClr val="000000"/>
              </a:solidFill>
              <a:latin typeface="Arial"/>
            </a:endParaRPr>
          </a:p>
        </p:txBody>
      </p:sp>
      <p:sp>
        <p:nvSpPr>
          <p:cNvPr id="130" name="PlaceHolder 2"/>
          <p:cNvSpPr>
            <a:spLocks noGrp="1"/>
          </p:cNvSpPr>
          <p:nvPr>
            <p:ph type="sldNum" idx="47"/>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5DE1D934-FDDB-4508-A2C6-87D7BFE6607A}"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31" name="PlaceHolder 1"/>
          <p:cNvSpPr>
            <a:spLocks noGrp="1"/>
          </p:cNvSpPr>
          <p:nvPr>
            <p:ph/>
          </p:nvPr>
        </p:nvSpPr>
        <p:spPr>
          <a:xfrm>
            <a:off x="457920" y="536400"/>
            <a:ext cx="8228880" cy="5995800"/>
          </a:xfrm>
          <a:prstGeom prst="rect">
            <a:avLst/>
          </a:prstGeom>
          <a:noFill/>
          <a:ln w="0">
            <a:noFill/>
          </a:ln>
        </p:spPr>
        <p:txBody>
          <a:bodyPr lIns="91440" rIns="91440" tIns="45720" bIns="45720" anchor="t">
            <a:normAutofit fontScale="37222" lnSpcReduction="20000"/>
          </a:bodyPr>
          <a:p>
            <a:pPr indent="0" algn="just" defTabSz="914400">
              <a:lnSpc>
                <a:spcPct val="120000"/>
              </a:lnSpc>
              <a:spcBef>
                <a:spcPts val="799"/>
              </a:spcBef>
              <a:buNone/>
              <a:tabLst>
                <a:tab algn="l" pos="0"/>
              </a:tabLst>
            </a:pPr>
            <a:r>
              <a:rPr b="1" lang="en-US" sz="4000" spc="-1" strike="noStrike">
                <a:solidFill>
                  <a:schemeClr val="dk1"/>
                </a:solidFill>
                <a:latin typeface="Times New Roman"/>
              </a:rPr>
              <a:t>Memory unit</a:t>
            </a:r>
            <a:endParaRPr b="0" lang="en-US" sz="4000" spc="-1" strike="noStrike">
              <a:solidFill>
                <a:srgbClr val="000000"/>
              </a:solidFill>
              <a:latin typeface="Arial"/>
            </a:endParaRPr>
          </a:p>
          <a:p>
            <a:pPr marL="343080" indent="-343080" algn="just" defTabSz="914400">
              <a:lnSpc>
                <a:spcPct val="120000"/>
              </a:lnSpc>
              <a:spcBef>
                <a:spcPts val="740"/>
              </a:spcBef>
              <a:buClr>
                <a:srgbClr val="000000"/>
              </a:buClr>
              <a:buFont typeface="Arial"/>
              <a:buChar char="•"/>
              <a:tabLst>
                <a:tab algn="l" pos="0"/>
              </a:tabLst>
            </a:pPr>
            <a:r>
              <a:rPr b="0" lang="en-US" sz="3700" spc="-1" strike="noStrike">
                <a:solidFill>
                  <a:srgbClr val="000000"/>
                </a:solidFill>
                <a:latin typeface="Times New Roman"/>
              </a:rPr>
              <a:t>The memory unit in computer architecture is responsible for storing data and instructions that the CPU (Central Processing Unit) needs to execute tasks.</a:t>
            </a:r>
            <a:endParaRPr b="0" lang="en-US" sz="3700" spc="-1" strike="noStrike">
              <a:solidFill>
                <a:srgbClr val="000000"/>
              </a:solidFill>
              <a:latin typeface="Arial"/>
            </a:endParaRPr>
          </a:p>
          <a:p>
            <a:pPr indent="0" algn="just" defTabSz="914400">
              <a:lnSpc>
                <a:spcPct val="120000"/>
              </a:lnSpc>
              <a:spcBef>
                <a:spcPts val="740"/>
              </a:spcBef>
              <a:buNone/>
              <a:tabLst>
                <a:tab algn="l" pos="0"/>
              </a:tabLst>
            </a:pPr>
            <a:endParaRPr b="0" lang="en-US" sz="3700" spc="-1" strike="noStrike">
              <a:solidFill>
                <a:srgbClr val="000000"/>
              </a:solidFill>
              <a:latin typeface="Arial"/>
            </a:endParaRPr>
          </a:p>
          <a:p>
            <a:pPr indent="0" algn="just" defTabSz="914400">
              <a:lnSpc>
                <a:spcPct val="120000"/>
              </a:lnSpc>
              <a:spcBef>
                <a:spcPts val="740"/>
              </a:spcBef>
              <a:buNone/>
              <a:tabLst>
                <a:tab algn="l" pos="0"/>
              </a:tabLst>
            </a:pPr>
            <a:r>
              <a:rPr b="0" lang="en-US" sz="3700" spc="-1" strike="noStrike">
                <a:solidFill>
                  <a:srgbClr val="000000"/>
                </a:solidFill>
                <a:latin typeface="Times New Roman"/>
              </a:rPr>
              <a:t>Memory units in computer architecture can be categorized into several types based on their speed, volatility, and purpose. Here are the main types:</a:t>
            </a:r>
            <a:endParaRPr b="0" lang="en-US" sz="3700" spc="-1" strike="noStrike">
              <a:solidFill>
                <a:srgbClr val="000000"/>
              </a:solidFill>
              <a:latin typeface="Arial"/>
            </a:endParaRPr>
          </a:p>
          <a:p>
            <a:pPr indent="0" algn="just" defTabSz="914400">
              <a:lnSpc>
                <a:spcPct val="120000"/>
              </a:lnSpc>
              <a:spcBef>
                <a:spcPts val="740"/>
              </a:spcBef>
              <a:buNone/>
              <a:tabLst>
                <a:tab algn="l" pos="0"/>
              </a:tabLst>
            </a:pPr>
            <a:endParaRPr b="0" lang="en-US" sz="3700" spc="-1" strike="noStrike">
              <a:solidFill>
                <a:srgbClr val="000000"/>
              </a:solidFill>
              <a:latin typeface="Arial"/>
            </a:endParaRPr>
          </a:p>
          <a:p>
            <a:pPr indent="0" algn="just" defTabSz="914400">
              <a:lnSpc>
                <a:spcPct val="120000"/>
              </a:lnSpc>
              <a:spcBef>
                <a:spcPts val="740"/>
              </a:spcBef>
              <a:buNone/>
              <a:tabLst>
                <a:tab algn="l" pos="0"/>
              </a:tabLst>
            </a:pPr>
            <a:r>
              <a:rPr b="1" lang="en-US" sz="3700" spc="-1" strike="noStrike">
                <a:solidFill>
                  <a:srgbClr val="000000"/>
                </a:solidFill>
                <a:latin typeface="Times New Roman"/>
              </a:rPr>
              <a:t>Primary Memory (Main Memory)</a:t>
            </a:r>
            <a:endParaRPr b="0" lang="en-US" sz="3700" spc="-1" strike="noStrike">
              <a:solidFill>
                <a:srgbClr val="000000"/>
              </a:solidFill>
              <a:latin typeface="Arial"/>
            </a:endParaRPr>
          </a:p>
          <a:p>
            <a:pPr marL="343080" indent="-343080" algn="just" defTabSz="914400">
              <a:lnSpc>
                <a:spcPct val="120000"/>
              </a:lnSpc>
              <a:spcBef>
                <a:spcPts val="740"/>
              </a:spcBef>
              <a:buClr>
                <a:srgbClr val="000000"/>
              </a:buClr>
              <a:buFont typeface="Wingdings" charset="2"/>
              <a:buChar char=""/>
              <a:tabLst>
                <a:tab algn="l" pos="0"/>
              </a:tabLst>
            </a:pPr>
            <a:r>
              <a:rPr b="0" lang="en-US" sz="3700" spc="-1" strike="noStrike">
                <a:solidFill>
                  <a:srgbClr val="000000"/>
                </a:solidFill>
                <a:latin typeface="Times New Roman"/>
              </a:rPr>
              <a:t>   </a:t>
            </a:r>
            <a:r>
              <a:rPr b="0" lang="en-US" sz="3700" spc="-1" strike="noStrike">
                <a:solidFill>
                  <a:srgbClr val="000000"/>
                </a:solidFill>
                <a:latin typeface="Times New Roman"/>
              </a:rPr>
              <a:t>Random Access Memory (RAM):</a:t>
            </a:r>
            <a:endParaRPr b="0" lang="en-US" sz="3700" spc="-1" strike="noStrike">
              <a:solidFill>
                <a:srgbClr val="000000"/>
              </a:solidFill>
              <a:latin typeface="Arial"/>
            </a:endParaRPr>
          </a:p>
          <a:p>
            <a:pPr marL="343080" indent="-343080" algn="just" defTabSz="914400">
              <a:lnSpc>
                <a:spcPct val="120000"/>
              </a:lnSpc>
              <a:spcBef>
                <a:spcPts val="740"/>
              </a:spcBef>
              <a:buClr>
                <a:srgbClr val="000000"/>
              </a:buClr>
              <a:buFont typeface="Courier New"/>
              <a:buChar char="o"/>
              <a:tabLst>
                <a:tab algn="l" pos="0"/>
              </a:tabLst>
            </a:pPr>
            <a:r>
              <a:rPr b="0" lang="en-US" sz="3700" spc="-1" strike="noStrike">
                <a:solidFill>
                  <a:srgbClr val="000000"/>
                </a:solidFill>
                <a:latin typeface="Times New Roman"/>
              </a:rPr>
              <a:t>Dynamic RAM (DRAM):</a:t>
            </a:r>
            <a:endParaRPr b="0" lang="en-US" sz="3700" spc="-1" strike="noStrike">
              <a:solidFill>
                <a:srgbClr val="000000"/>
              </a:solidFill>
              <a:latin typeface="Arial"/>
            </a:endParaRPr>
          </a:p>
          <a:p>
            <a:pPr indent="0" algn="just" defTabSz="914400">
              <a:lnSpc>
                <a:spcPct val="120000"/>
              </a:lnSpc>
              <a:spcBef>
                <a:spcPts val="740"/>
              </a:spcBef>
              <a:buNone/>
              <a:tabLst>
                <a:tab algn="l" pos="0"/>
              </a:tabLst>
            </a:pPr>
            <a:r>
              <a:rPr b="0" lang="en-US" sz="3700" spc="-1" strike="noStrike">
                <a:solidFill>
                  <a:srgbClr val="000000"/>
                </a:solidFill>
                <a:latin typeface="Times New Roman"/>
              </a:rPr>
              <a:t>       </a:t>
            </a:r>
            <a:r>
              <a:rPr b="0" lang="en-US" sz="3700" spc="-1" strike="noStrike">
                <a:solidFill>
                  <a:srgbClr val="000000"/>
                </a:solidFill>
                <a:latin typeface="Times New Roman"/>
              </a:rPr>
              <a:t>- Slower and cheaper, DRAM needs to be refreshed periodically.</a:t>
            </a:r>
            <a:endParaRPr b="0" lang="en-US" sz="3700" spc="-1" strike="noStrike">
              <a:solidFill>
                <a:srgbClr val="000000"/>
              </a:solidFill>
              <a:latin typeface="Arial"/>
            </a:endParaRPr>
          </a:p>
          <a:p>
            <a:pPr indent="0" algn="just" defTabSz="914400">
              <a:lnSpc>
                <a:spcPct val="120000"/>
              </a:lnSpc>
              <a:spcBef>
                <a:spcPts val="740"/>
              </a:spcBef>
              <a:buNone/>
              <a:tabLst>
                <a:tab algn="l" pos="0"/>
              </a:tabLst>
            </a:pPr>
            <a:r>
              <a:rPr b="0" lang="en-US" sz="3700" spc="-1" strike="noStrike">
                <a:solidFill>
                  <a:srgbClr val="000000"/>
                </a:solidFill>
                <a:latin typeface="Times New Roman"/>
              </a:rPr>
              <a:t>       </a:t>
            </a:r>
            <a:r>
              <a:rPr b="0" lang="en-US" sz="3700" spc="-1" strike="noStrike">
                <a:solidFill>
                  <a:srgbClr val="000000"/>
                </a:solidFill>
                <a:latin typeface="Times New Roman"/>
              </a:rPr>
              <a:t>- Used in the main memory of most computers.</a:t>
            </a:r>
            <a:endParaRPr b="0" lang="en-US" sz="3700" spc="-1" strike="noStrike">
              <a:solidFill>
                <a:srgbClr val="000000"/>
              </a:solidFill>
              <a:latin typeface="Arial"/>
            </a:endParaRPr>
          </a:p>
          <a:p>
            <a:pPr marL="343080" indent="-343080" algn="just" defTabSz="914400">
              <a:lnSpc>
                <a:spcPct val="120000"/>
              </a:lnSpc>
              <a:spcBef>
                <a:spcPts val="740"/>
              </a:spcBef>
              <a:buClr>
                <a:srgbClr val="000000"/>
              </a:buClr>
              <a:buFont typeface="Courier New"/>
              <a:buChar char="o"/>
              <a:tabLst>
                <a:tab algn="l" pos="0"/>
              </a:tabLst>
            </a:pPr>
            <a:r>
              <a:rPr b="0" lang="en-US" sz="3700" spc="-1" strike="noStrike">
                <a:solidFill>
                  <a:srgbClr val="000000"/>
                </a:solidFill>
                <a:latin typeface="Times New Roman"/>
              </a:rPr>
              <a:t>     </a:t>
            </a:r>
            <a:r>
              <a:rPr b="0" lang="en-US" sz="3700" spc="-1" strike="noStrike">
                <a:solidFill>
                  <a:srgbClr val="000000"/>
                </a:solidFill>
                <a:latin typeface="Times New Roman"/>
              </a:rPr>
              <a:t>Static RAM (SRAM):</a:t>
            </a:r>
            <a:endParaRPr b="0" lang="en-US" sz="3700" spc="-1" strike="noStrike">
              <a:solidFill>
                <a:srgbClr val="000000"/>
              </a:solidFill>
              <a:latin typeface="Arial"/>
            </a:endParaRPr>
          </a:p>
          <a:p>
            <a:pPr indent="0" algn="just" defTabSz="914400">
              <a:lnSpc>
                <a:spcPct val="120000"/>
              </a:lnSpc>
              <a:spcBef>
                <a:spcPts val="740"/>
              </a:spcBef>
              <a:buNone/>
              <a:tabLst>
                <a:tab algn="l" pos="0"/>
              </a:tabLst>
            </a:pPr>
            <a:r>
              <a:rPr b="0" lang="en-US" sz="3700" spc="-1" strike="noStrike">
                <a:solidFill>
                  <a:srgbClr val="000000"/>
                </a:solidFill>
                <a:latin typeface="Times New Roman"/>
              </a:rPr>
              <a:t>       </a:t>
            </a:r>
            <a:r>
              <a:rPr b="0" lang="en-US" sz="3700" spc="-1" strike="noStrike">
                <a:solidFill>
                  <a:srgbClr val="000000"/>
                </a:solidFill>
                <a:latin typeface="Times New Roman"/>
              </a:rPr>
              <a:t>- Faster and more expensive, SRAM does not need to be refreshed.</a:t>
            </a:r>
            <a:endParaRPr b="0" lang="en-US" sz="3700" spc="-1" strike="noStrike">
              <a:solidFill>
                <a:srgbClr val="000000"/>
              </a:solidFill>
              <a:latin typeface="Arial"/>
            </a:endParaRPr>
          </a:p>
          <a:p>
            <a:pPr indent="0" algn="just" defTabSz="914400">
              <a:lnSpc>
                <a:spcPct val="120000"/>
              </a:lnSpc>
              <a:spcBef>
                <a:spcPts val="740"/>
              </a:spcBef>
              <a:buNone/>
              <a:tabLst>
                <a:tab algn="l" pos="0"/>
              </a:tabLst>
            </a:pPr>
            <a:r>
              <a:rPr b="0" lang="en-US" sz="3700" spc="-1" strike="noStrike">
                <a:solidFill>
                  <a:srgbClr val="000000"/>
                </a:solidFill>
                <a:latin typeface="Times New Roman"/>
              </a:rPr>
              <a:t>       </a:t>
            </a:r>
            <a:r>
              <a:rPr b="0" lang="en-US" sz="3700" spc="-1" strike="noStrike">
                <a:solidFill>
                  <a:srgbClr val="000000"/>
                </a:solidFill>
                <a:latin typeface="Times New Roman"/>
              </a:rPr>
              <a:t>- Used in cache memory.</a:t>
            </a:r>
            <a:endParaRPr b="0" lang="en-US" sz="3700" spc="-1" strike="noStrike">
              <a:solidFill>
                <a:srgbClr val="000000"/>
              </a:solidFill>
              <a:latin typeface="Arial"/>
            </a:endParaRPr>
          </a:p>
          <a:p>
            <a:pPr marL="343080" indent="-343080" algn="just" defTabSz="914400">
              <a:lnSpc>
                <a:spcPct val="120000"/>
              </a:lnSpc>
              <a:spcBef>
                <a:spcPts val="740"/>
              </a:spcBef>
              <a:buClr>
                <a:srgbClr val="000000"/>
              </a:buClr>
              <a:buFont typeface="Wingdings" charset="2"/>
              <a:buChar char=""/>
              <a:tabLst>
                <a:tab algn="l" pos="0"/>
              </a:tabLst>
            </a:pPr>
            <a:r>
              <a:rPr b="0" lang="en-US" sz="3700" spc="-1" strike="noStrike">
                <a:solidFill>
                  <a:srgbClr val="000000"/>
                </a:solidFill>
                <a:latin typeface="Times New Roman"/>
              </a:rPr>
              <a:t> </a:t>
            </a:r>
            <a:r>
              <a:rPr b="0" lang="en-US" sz="3700" spc="-1" strike="noStrike">
                <a:solidFill>
                  <a:srgbClr val="000000"/>
                </a:solidFill>
                <a:latin typeface="Times New Roman"/>
              </a:rPr>
              <a:t>Read-Only Memory (ROM):</a:t>
            </a:r>
            <a:endParaRPr b="0" lang="en-US" sz="3700" spc="-1" strike="noStrike">
              <a:solidFill>
                <a:srgbClr val="000000"/>
              </a:solidFill>
              <a:latin typeface="Arial"/>
            </a:endParaRPr>
          </a:p>
          <a:p>
            <a:pPr indent="0" algn="just" defTabSz="914400">
              <a:lnSpc>
                <a:spcPct val="120000"/>
              </a:lnSpc>
              <a:spcBef>
                <a:spcPts val="740"/>
              </a:spcBef>
              <a:buNone/>
              <a:tabLst>
                <a:tab algn="l" pos="0"/>
              </a:tabLst>
            </a:pPr>
            <a:r>
              <a:rPr b="0" lang="en-US" sz="3700" spc="-1" strike="noStrike">
                <a:solidFill>
                  <a:srgbClr val="000000"/>
                </a:solidFill>
                <a:latin typeface="Times New Roman"/>
              </a:rPr>
              <a:t>     </a:t>
            </a:r>
            <a:r>
              <a:rPr b="0" lang="en-US" sz="3700" spc="-1" strike="noStrike">
                <a:solidFill>
                  <a:srgbClr val="000000"/>
                </a:solidFill>
                <a:latin typeface="Times New Roman"/>
              </a:rPr>
              <a:t>- Non-volatile memory that is used to store software that is closely tied to specific hardware.</a:t>
            </a:r>
            <a:endParaRPr b="0" lang="en-US" sz="3700" spc="-1" strike="noStrike">
              <a:solidFill>
                <a:srgbClr val="000000"/>
              </a:solidFill>
              <a:latin typeface="Arial"/>
            </a:endParaRPr>
          </a:p>
          <a:p>
            <a:pPr indent="0" algn="just" defTabSz="914400">
              <a:lnSpc>
                <a:spcPct val="120000"/>
              </a:lnSpc>
              <a:spcBef>
                <a:spcPts val="740"/>
              </a:spcBef>
              <a:buNone/>
              <a:tabLst>
                <a:tab algn="l" pos="0"/>
              </a:tabLst>
            </a:pPr>
            <a:r>
              <a:rPr b="0" lang="en-US" sz="3700" spc="-1" strike="noStrike">
                <a:solidFill>
                  <a:srgbClr val="000000"/>
                </a:solidFill>
                <a:latin typeface="Times New Roman"/>
              </a:rPr>
              <a:t>     </a:t>
            </a:r>
            <a:r>
              <a:rPr b="0" lang="en-US" sz="3700" spc="-1" strike="noStrike">
                <a:solidFill>
                  <a:srgbClr val="000000"/>
                </a:solidFill>
                <a:latin typeface="Times New Roman"/>
              </a:rPr>
              <a:t>- Types include:</a:t>
            </a:r>
            <a:endParaRPr b="0" lang="en-US" sz="3700" spc="-1" strike="noStrike">
              <a:solidFill>
                <a:srgbClr val="000000"/>
              </a:solidFill>
              <a:latin typeface="Arial"/>
            </a:endParaRPr>
          </a:p>
          <a:p>
            <a:pPr indent="0" algn="just" defTabSz="914400">
              <a:lnSpc>
                <a:spcPct val="120000"/>
              </a:lnSpc>
              <a:spcBef>
                <a:spcPts val="740"/>
              </a:spcBef>
              <a:buNone/>
              <a:tabLst>
                <a:tab algn="l" pos="0"/>
              </a:tabLst>
            </a:pPr>
            <a:r>
              <a:rPr b="0" lang="en-US" sz="3700" spc="-1" strike="noStrike">
                <a:solidFill>
                  <a:srgbClr val="000000"/>
                </a:solidFill>
                <a:latin typeface="Times New Roman"/>
              </a:rPr>
              <a:t>       </a:t>
            </a:r>
            <a:r>
              <a:rPr b="0" lang="en-US" sz="3700" spc="-1" strike="noStrike">
                <a:solidFill>
                  <a:srgbClr val="000000"/>
                </a:solidFill>
                <a:latin typeface="Times New Roman"/>
              </a:rPr>
              <a:t>- PROM (Programmable ROM):** Can be programmed once after manufacturing.</a:t>
            </a:r>
            <a:endParaRPr b="0" lang="en-US" sz="3700" spc="-1" strike="noStrike">
              <a:solidFill>
                <a:srgbClr val="000000"/>
              </a:solidFill>
              <a:latin typeface="Arial"/>
            </a:endParaRPr>
          </a:p>
          <a:p>
            <a:pPr indent="0" algn="just" defTabSz="914400">
              <a:lnSpc>
                <a:spcPct val="120000"/>
              </a:lnSpc>
              <a:spcBef>
                <a:spcPts val="740"/>
              </a:spcBef>
              <a:buNone/>
              <a:tabLst>
                <a:tab algn="l" pos="0"/>
              </a:tabLst>
            </a:pPr>
            <a:r>
              <a:rPr b="0" lang="en-US" sz="3700" spc="-1" strike="noStrike">
                <a:solidFill>
                  <a:srgbClr val="000000"/>
                </a:solidFill>
                <a:latin typeface="Times New Roman"/>
              </a:rPr>
              <a:t>       </a:t>
            </a:r>
            <a:r>
              <a:rPr b="0" lang="en-US" sz="3700" spc="-1" strike="noStrike">
                <a:solidFill>
                  <a:srgbClr val="000000"/>
                </a:solidFill>
                <a:latin typeface="Times New Roman"/>
              </a:rPr>
              <a:t>-  EPROM (Erasable PROM):** Can be erased and reprogrammed using UV light.</a:t>
            </a:r>
            <a:endParaRPr b="0" lang="en-US" sz="3700" spc="-1" strike="noStrike">
              <a:solidFill>
                <a:srgbClr val="000000"/>
              </a:solidFill>
              <a:latin typeface="Arial"/>
            </a:endParaRPr>
          </a:p>
          <a:p>
            <a:pPr indent="0" algn="just" defTabSz="914400">
              <a:lnSpc>
                <a:spcPct val="120000"/>
              </a:lnSpc>
              <a:spcBef>
                <a:spcPts val="740"/>
              </a:spcBef>
              <a:buNone/>
              <a:tabLst>
                <a:tab algn="l" pos="0"/>
              </a:tabLst>
            </a:pPr>
            <a:r>
              <a:rPr b="0" lang="en-US" sz="3700" spc="-1" strike="noStrike">
                <a:solidFill>
                  <a:srgbClr val="000000"/>
                </a:solidFill>
                <a:latin typeface="Times New Roman"/>
              </a:rPr>
              <a:t>       </a:t>
            </a:r>
            <a:r>
              <a:rPr b="0" lang="en-US" sz="3700" spc="-1" strike="noStrike">
                <a:solidFill>
                  <a:srgbClr val="000000"/>
                </a:solidFill>
                <a:latin typeface="Times New Roman"/>
              </a:rPr>
              <a:t>-  EEPROM (Electrically Erasable PROM):** Can be erased and reprogrammed electronically.</a:t>
            </a:r>
            <a:endParaRPr b="0" lang="en-US" sz="3700" spc="-1" strike="noStrike">
              <a:solidFill>
                <a:srgbClr val="000000"/>
              </a:solidFill>
              <a:latin typeface="Arial"/>
            </a:endParaRPr>
          </a:p>
          <a:p>
            <a:pPr indent="0" algn="just" defTabSz="914400">
              <a:lnSpc>
                <a:spcPct val="120000"/>
              </a:lnSpc>
              <a:spcBef>
                <a:spcPts val="740"/>
              </a:spcBef>
              <a:buNone/>
              <a:tabLst>
                <a:tab algn="l" pos="0"/>
              </a:tabLst>
            </a:pPr>
            <a:endParaRPr b="0" lang="en-US" sz="3700" spc="-1" strike="noStrike">
              <a:solidFill>
                <a:srgbClr val="000000"/>
              </a:solidFill>
              <a:latin typeface="Arial"/>
            </a:endParaRPr>
          </a:p>
          <a:p>
            <a:pPr indent="0" algn="just" defTabSz="914400">
              <a:lnSpc>
                <a:spcPct val="120000"/>
              </a:lnSpc>
              <a:spcBef>
                <a:spcPts val="740"/>
              </a:spcBef>
              <a:buNone/>
              <a:tabLst>
                <a:tab algn="l" pos="0"/>
              </a:tabLst>
            </a:pPr>
            <a:endParaRPr b="0" lang="en-US" sz="3700" spc="-1" strike="noStrike">
              <a:solidFill>
                <a:srgbClr val="000000"/>
              </a:solidFill>
              <a:latin typeface="Arial"/>
            </a:endParaRPr>
          </a:p>
        </p:txBody>
      </p:sp>
      <p:sp>
        <p:nvSpPr>
          <p:cNvPr id="132" name="PlaceHolder 2"/>
          <p:cNvSpPr>
            <a:spLocks noGrp="1"/>
          </p:cNvSpPr>
          <p:nvPr>
            <p:ph type="sldNum" idx="48"/>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155F5D78-17E3-4FA8-9C85-0E56FCACE82C}"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33" name="PlaceHolder 1"/>
          <p:cNvSpPr>
            <a:spLocks noGrp="1"/>
          </p:cNvSpPr>
          <p:nvPr>
            <p:ph/>
          </p:nvPr>
        </p:nvSpPr>
        <p:spPr>
          <a:xfrm>
            <a:off x="457200" y="588960"/>
            <a:ext cx="8228880" cy="5536440"/>
          </a:xfrm>
          <a:prstGeom prst="rect">
            <a:avLst/>
          </a:prstGeom>
          <a:noFill/>
          <a:ln w="0">
            <a:noFill/>
          </a:ln>
        </p:spPr>
        <p:txBody>
          <a:bodyPr lIns="91440" rIns="91440" tIns="45720" bIns="45720" anchor="t">
            <a:normAutofit fontScale="29444"/>
          </a:bodyPr>
          <a:p>
            <a:pPr indent="0" algn="just" defTabSz="914400">
              <a:lnSpc>
                <a:spcPct val="120000"/>
              </a:lnSpc>
              <a:spcBef>
                <a:spcPts val="961"/>
              </a:spcBef>
              <a:buNone/>
              <a:tabLst>
                <a:tab algn="l" pos="0"/>
              </a:tabLst>
            </a:pPr>
            <a:endParaRPr b="0" lang="en-US" sz="4800" spc="-1" strike="noStrike">
              <a:solidFill>
                <a:srgbClr val="000000"/>
              </a:solidFill>
              <a:latin typeface="Arial"/>
            </a:endParaRPr>
          </a:p>
          <a:p>
            <a:pPr indent="0" algn="just" defTabSz="914400">
              <a:lnSpc>
                <a:spcPct val="120000"/>
              </a:lnSpc>
              <a:spcBef>
                <a:spcPts val="961"/>
              </a:spcBef>
              <a:buNone/>
              <a:tabLst>
                <a:tab algn="l" pos="0"/>
              </a:tabLst>
            </a:pPr>
            <a:r>
              <a:rPr b="1" lang="en-US" sz="4800" spc="-1" strike="noStrike">
                <a:solidFill>
                  <a:srgbClr val="000000"/>
                </a:solidFill>
                <a:latin typeface="Times New Roman"/>
              </a:rPr>
              <a:t>Secondary Memory (Storage)</a:t>
            </a:r>
            <a:endParaRPr b="0" lang="en-US" sz="4800" spc="-1" strike="noStrike">
              <a:solidFill>
                <a:srgbClr val="000000"/>
              </a:solidFill>
              <a:latin typeface="Arial"/>
            </a:endParaRPr>
          </a:p>
          <a:p>
            <a:pPr marL="343080" indent="-343080" algn="just" defTabSz="914400">
              <a:lnSpc>
                <a:spcPct val="120000"/>
              </a:lnSpc>
              <a:spcBef>
                <a:spcPts val="641"/>
              </a:spcBef>
              <a:buClr>
                <a:srgbClr val="000000"/>
              </a:buClr>
              <a:buFont typeface="Wingdings" charset="2"/>
              <a:buChar char=""/>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Hard Disk Drive (HDD):</a:t>
            </a:r>
            <a:endParaRPr b="0" lang="en-US" sz="3200" spc="-1" strike="noStrike">
              <a:solidFill>
                <a:srgbClr val="000000"/>
              </a:solidFill>
              <a:latin typeface="Arial"/>
            </a:endParaRPr>
          </a:p>
          <a:p>
            <a:pPr indent="0" algn="just" defTabSz="914400">
              <a:lnSpc>
                <a:spcPct val="120000"/>
              </a:lnSpc>
              <a:spcBef>
                <a:spcPts val="641"/>
              </a:spcBef>
              <a:buNone/>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 Magnetic storage, slower but with large storage capacity.</a:t>
            </a:r>
            <a:endParaRPr b="0" lang="en-US" sz="3200" spc="-1" strike="noStrike">
              <a:solidFill>
                <a:srgbClr val="000000"/>
              </a:solidFill>
              <a:latin typeface="Arial"/>
            </a:endParaRPr>
          </a:p>
          <a:p>
            <a:pPr indent="0" algn="just" defTabSz="914400">
              <a:lnSpc>
                <a:spcPct val="120000"/>
              </a:lnSpc>
              <a:spcBef>
                <a:spcPts val="641"/>
              </a:spcBef>
              <a:buNone/>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 Used for long-term storage of data and programs.</a:t>
            </a:r>
            <a:endParaRPr b="0" lang="en-US" sz="3200" spc="-1" strike="noStrike">
              <a:solidFill>
                <a:srgbClr val="000000"/>
              </a:solidFill>
              <a:latin typeface="Arial"/>
            </a:endParaRPr>
          </a:p>
          <a:p>
            <a:pPr marL="343080" indent="-343080" algn="just" defTabSz="914400">
              <a:lnSpc>
                <a:spcPct val="120000"/>
              </a:lnSpc>
              <a:spcBef>
                <a:spcPts val="641"/>
              </a:spcBef>
              <a:buClr>
                <a:srgbClr val="000000"/>
              </a:buClr>
              <a:buFont typeface="Wingdings" charset="2"/>
              <a:buChar char=""/>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Solid State Drive (SSD):</a:t>
            </a:r>
            <a:endParaRPr b="0" lang="en-US" sz="3200" spc="-1" strike="noStrike">
              <a:solidFill>
                <a:srgbClr val="000000"/>
              </a:solidFill>
              <a:latin typeface="Arial"/>
            </a:endParaRPr>
          </a:p>
          <a:p>
            <a:pPr indent="0" algn="just" defTabSz="914400">
              <a:lnSpc>
                <a:spcPct val="120000"/>
              </a:lnSpc>
              <a:spcBef>
                <a:spcPts val="641"/>
              </a:spcBef>
              <a:buNone/>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 Faster than HDDs, using flash memory.</a:t>
            </a:r>
            <a:endParaRPr b="0" lang="en-US" sz="3200" spc="-1" strike="noStrike">
              <a:solidFill>
                <a:srgbClr val="000000"/>
              </a:solidFill>
              <a:latin typeface="Arial"/>
            </a:endParaRPr>
          </a:p>
          <a:p>
            <a:pPr indent="0" algn="just" defTabSz="914400">
              <a:lnSpc>
                <a:spcPct val="120000"/>
              </a:lnSpc>
              <a:spcBef>
                <a:spcPts val="641"/>
              </a:spcBef>
              <a:buNone/>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 More expensive but with better performance.</a:t>
            </a:r>
            <a:endParaRPr b="0" lang="en-US" sz="3200" spc="-1" strike="noStrike">
              <a:solidFill>
                <a:srgbClr val="000000"/>
              </a:solidFill>
              <a:latin typeface="Arial"/>
            </a:endParaRPr>
          </a:p>
          <a:p>
            <a:pPr marL="343080" indent="-343080" algn="just" defTabSz="914400">
              <a:lnSpc>
                <a:spcPct val="120000"/>
              </a:lnSpc>
              <a:spcBef>
                <a:spcPts val="641"/>
              </a:spcBef>
              <a:buClr>
                <a:srgbClr val="000000"/>
              </a:buClr>
              <a:buFont typeface="Wingdings" charset="2"/>
              <a:buChar char=""/>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Optical Discs:</a:t>
            </a:r>
            <a:endParaRPr b="0" lang="en-US" sz="3200" spc="-1" strike="noStrike">
              <a:solidFill>
                <a:srgbClr val="000000"/>
              </a:solidFill>
              <a:latin typeface="Arial"/>
            </a:endParaRPr>
          </a:p>
          <a:p>
            <a:pPr indent="0" algn="just" defTabSz="914400">
              <a:lnSpc>
                <a:spcPct val="120000"/>
              </a:lnSpc>
              <a:spcBef>
                <a:spcPts val="641"/>
              </a:spcBef>
              <a:buNone/>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 Include CDs, DVDs, and Blue-rays.</a:t>
            </a:r>
            <a:endParaRPr b="0" lang="en-US" sz="3200" spc="-1" strike="noStrike">
              <a:solidFill>
                <a:srgbClr val="000000"/>
              </a:solidFill>
              <a:latin typeface="Arial"/>
            </a:endParaRPr>
          </a:p>
          <a:p>
            <a:pPr indent="0" algn="just" defTabSz="914400">
              <a:lnSpc>
                <a:spcPct val="120000"/>
              </a:lnSpc>
              <a:spcBef>
                <a:spcPts val="641"/>
              </a:spcBef>
              <a:buNone/>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 Used for storing data that can be read by optical drives.</a:t>
            </a:r>
            <a:endParaRPr b="0" lang="en-US" sz="3200" spc="-1" strike="noStrike">
              <a:solidFill>
                <a:srgbClr val="000000"/>
              </a:solidFill>
              <a:latin typeface="Arial"/>
            </a:endParaRPr>
          </a:p>
          <a:p>
            <a:pPr marL="343080" indent="-343080" algn="just" defTabSz="914400">
              <a:lnSpc>
                <a:spcPct val="120000"/>
              </a:lnSpc>
              <a:spcBef>
                <a:spcPts val="641"/>
              </a:spcBef>
              <a:buClr>
                <a:srgbClr val="000000"/>
              </a:buClr>
              <a:buFont typeface="Wingdings" charset="2"/>
              <a:buChar char=""/>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Magnetic Tapes:</a:t>
            </a:r>
            <a:endParaRPr b="0" lang="en-US" sz="3200" spc="-1" strike="noStrike">
              <a:solidFill>
                <a:srgbClr val="000000"/>
              </a:solidFill>
              <a:latin typeface="Arial"/>
            </a:endParaRPr>
          </a:p>
          <a:p>
            <a:pPr indent="0" algn="just" defTabSz="914400">
              <a:lnSpc>
                <a:spcPct val="120000"/>
              </a:lnSpc>
              <a:spcBef>
                <a:spcPts val="641"/>
              </a:spcBef>
              <a:buNone/>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 Used for archival storage, slower access speed, but large capacity.</a:t>
            </a:r>
            <a:endParaRPr b="0" lang="en-US" sz="3200" spc="-1" strike="noStrike">
              <a:solidFill>
                <a:srgbClr val="000000"/>
              </a:solidFill>
              <a:latin typeface="Arial"/>
            </a:endParaRPr>
          </a:p>
          <a:p>
            <a:pPr indent="0" algn="just" defTabSz="914400">
              <a:lnSpc>
                <a:spcPct val="120000"/>
              </a:lnSpc>
              <a:spcBef>
                <a:spcPts val="641"/>
              </a:spcBef>
              <a:buNone/>
              <a:tabLst>
                <a:tab algn="l" pos="0"/>
              </a:tabLst>
            </a:pPr>
            <a:endParaRPr b="0" lang="en-US" sz="3200" spc="-1" strike="noStrike">
              <a:solidFill>
                <a:srgbClr val="000000"/>
              </a:solidFill>
              <a:latin typeface="Arial"/>
            </a:endParaRPr>
          </a:p>
          <a:p>
            <a:pPr indent="0" algn="just" defTabSz="914400">
              <a:lnSpc>
                <a:spcPct val="120000"/>
              </a:lnSpc>
              <a:spcBef>
                <a:spcPts val="961"/>
              </a:spcBef>
              <a:buNone/>
              <a:tabLst>
                <a:tab algn="l" pos="0"/>
              </a:tabLst>
            </a:pPr>
            <a:r>
              <a:rPr b="1" lang="en-US" sz="4800" spc="-1" strike="noStrike">
                <a:solidFill>
                  <a:srgbClr val="000000"/>
                </a:solidFill>
                <a:latin typeface="Times New Roman"/>
              </a:rPr>
              <a:t>Cache Memory</a:t>
            </a:r>
            <a:endParaRPr b="0" lang="en-US" sz="4800" spc="-1" strike="noStrike">
              <a:solidFill>
                <a:srgbClr val="000000"/>
              </a:solidFill>
              <a:latin typeface="Arial"/>
            </a:endParaRPr>
          </a:p>
          <a:p>
            <a:pPr indent="0" algn="just" defTabSz="914400">
              <a:lnSpc>
                <a:spcPct val="120000"/>
              </a:lnSpc>
              <a:spcBef>
                <a:spcPts val="641"/>
              </a:spcBef>
              <a:buNone/>
              <a:tabLst>
                <a:tab algn="l" pos="0"/>
              </a:tabLst>
            </a:pPr>
            <a:r>
              <a:rPr b="0" lang="en-US" sz="3200" spc="-1" strike="noStrike">
                <a:solidFill>
                  <a:srgbClr val="000000"/>
                </a:solidFill>
                <a:latin typeface="Times New Roman"/>
              </a:rPr>
              <a:t>- The smallest and fastest cache, located directly within the CPU or a separate chip close to the CPU.</a:t>
            </a:r>
            <a:endParaRPr b="0" lang="en-US" sz="3200" spc="-1" strike="noStrike">
              <a:solidFill>
                <a:srgbClr val="000000"/>
              </a:solidFill>
              <a:latin typeface="Arial"/>
            </a:endParaRPr>
          </a:p>
          <a:p>
            <a:pPr indent="0" algn="just" defTabSz="914400">
              <a:lnSpc>
                <a:spcPct val="120000"/>
              </a:lnSpc>
              <a:spcBef>
                <a:spcPts val="641"/>
              </a:spcBef>
              <a:buNone/>
              <a:tabLst>
                <a:tab algn="l" pos="0"/>
              </a:tabLst>
            </a:pPr>
            <a:r>
              <a:rPr b="0" lang="en-US" sz="3200" spc="-1" strike="noStrike">
                <a:solidFill>
                  <a:srgbClr val="000000"/>
                </a:solidFill>
                <a:latin typeface="Times New Roman"/>
              </a:rPr>
              <a:t>  </a:t>
            </a:r>
            <a:endParaRPr b="0" lang="en-US" sz="3200" spc="-1" strike="noStrike">
              <a:solidFill>
                <a:srgbClr val="000000"/>
              </a:solidFill>
              <a:latin typeface="Arial"/>
            </a:endParaRPr>
          </a:p>
          <a:p>
            <a:pPr indent="0" algn="just" defTabSz="914400">
              <a:lnSpc>
                <a:spcPct val="120000"/>
              </a:lnSpc>
              <a:spcBef>
                <a:spcPts val="961"/>
              </a:spcBef>
              <a:buNone/>
              <a:tabLst>
                <a:tab algn="l" pos="0"/>
              </a:tabLst>
            </a:pPr>
            <a:r>
              <a:rPr b="1" lang="en-US" sz="4800" spc="-1" strike="noStrike">
                <a:solidFill>
                  <a:srgbClr val="000000"/>
                </a:solidFill>
                <a:latin typeface="Times New Roman"/>
              </a:rPr>
              <a:t>Registers Memory</a:t>
            </a:r>
            <a:endParaRPr b="0" lang="en-US" sz="4800" spc="-1" strike="noStrike">
              <a:solidFill>
                <a:srgbClr val="000000"/>
              </a:solidFill>
              <a:latin typeface="Arial"/>
            </a:endParaRPr>
          </a:p>
          <a:p>
            <a:pPr indent="0" algn="just" defTabSz="914400">
              <a:lnSpc>
                <a:spcPct val="120000"/>
              </a:lnSpc>
              <a:spcBef>
                <a:spcPts val="641"/>
              </a:spcBef>
              <a:buNone/>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 The fastest type of memory, located within the CPU.</a:t>
            </a:r>
            <a:endParaRPr b="0" lang="en-US" sz="3200" spc="-1" strike="noStrike">
              <a:solidFill>
                <a:srgbClr val="000000"/>
              </a:solidFill>
              <a:latin typeface="Arial"/>
            </a:endParaRPr>
          </a:p>
          <a:p>
            <a:pPr indent="0" algn="just" defTabSz="914400">
              <a:lnSpc>
                <a:spcPct val="120000"/>
              </a:lnSpc>
              <a:spcBef>
                <a:spcPts val="641"/>
              </a:spcBef>
              <a:buNone/>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 Used for holding data that the CPU is currently processing, like operands and instructions.</a:t>
            </a:r>
            <a:endParaRPr b="0" lang="en-US" sz="3200" spc="-1" strike="noStrike">
              <a:solidFill>
                <a:srgbClr val="000000"/>
              </a:solidFill>
              <a:latin typeface="Arial"/>
            </a:endParaRPr>
          </a:p>
          <a:p>
            <a:pPr indent="0" algn="just" defTabSz="914400">
              <a:lnSpc>
                <a:spcPct val="120000"/>
              </a:lnSpc>
              <a:spcBef>
                <a:spcPts val="641"/>
              </a:spcBef>
              <a:buNone/>
              <a:tabLst>
                <a:tab algn="l" pos="0"/>
              </a:tabLst>
            </a:pPr>
            <a:endParaRPr b="0" lang="en-US" sz="3200" spc="-1" strike="noStrike">
              <a:solidFill>
                <a:srgbClr val="000000"/>
              </a:solidFill>
              <a:latin typeface="Arial"/>
            </a:endParaRPr>
          </a:p>
        </p:txBody>
      </p:sp>
      <p:sp>
        <p:nvSpPr>
          <p:cNvPr id="134" name="PlaceHolder 2"/>
          <p:cNvSpPr>
            <a:spLocks noGrp="1"/>
          </p:cNvSpPr>
          <p:nvPr>
            <p:ph type="sldNum" idx="49"/>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A3E82429-E50F-468D-AF17-518DC16D1AFF}"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35" name="PlaceHolder 1"/>
          <p:cNvSpPr>
            <a:spLocks noGrp="1"/>
          </p:cNvSpPr>
          <p:nvPr>
            <p:ph/>
          </p:nvPr>
        </p:nvSpPr>
        <p:spPr>
          <a:xfrm>
            <a:off x="457200" y="1151640"/>
            <a:ext cx="8228880" cy="4525200"/>
          </a:xfrm>
          <a:prstGeom prst="rect">
            <a:avLst/>
          </a:prstGeom>
          <a:noFill/>
          <a:ln w="0">
            <a:noFill/>
          </a:ln>
        </p:spPr>
        <p:txBody>
          <a:bodyPr lIns="91440" rIns="91440" tIns="45720" bIns="45720" anchor="t">
            <a:normAutofit fontScale="71666"/>
          </a:bodyPr>
          <a:p>
            <a:pPr indent="0" algn="just" defTabSz="914400">
              <a:lnSpc>
                <a:spcPct val="150000"/>
              </a:lnSpc>
              <a:spcBef>
                <a:spcPts val="641"/>
              </a:spcBef>
              <a:buNone/>
              <a:tabLst>
                <a:tab algn="l" pos="0"/>
              </a:tabLst>
            </a:pPr>
            <a:r>
              <a:rPr b="1" lang="en-US" sz="3200" spc="-1" strike="noStrike">
                <a:solidFill>
                  <a:schemeClr val="dk1"/>
                </a:solidFill>
                <a:latin typeface="Times New Roman"/>
              </a:rPr>
              <a:t>Input unit</a:t>
            </a:r>
            <a:endParaRPr b="0" lang="en-US" sz="3200" spc="-1" strike="noStrike">
              <a:solidFill>
                <a:srgbClr val="000000"/>
              </a:solidFill>
              <a:latin typeface="Arial"/>
            </a:endParaRPr>
          </a:p>
          <a:p>
            <a:pPr marL="343080" indent="-343080" algn="just" defTabSz="914400">
              <a:lnSpc>
                <a:spcPct val="150000"/>
              </a:lnSpc>
              <a:spcBef>
                <a:spcPts val="641"/>
              </a:spcBef>
              <a:buClr>
                <a:srgbClr val="000000"/>
              </a:buClr>
              <a:buFont typeface="Arial"/>
              <a:buChar char="•"/>
              <a:tabLst>
                <a:tab algn="l" pos="0"/>
              </a:tabLst>
            </a:pPr>
            <a:r>
              <a:rPr b="0" lang="en-US" sz="3200" spc="-1" strike="noStrike">
                <a:solidFill>
                  <a:srgbClr val="000000"/>
                </a:solidFill>
                <a:latin typeface="Times New Roman"/>
              </a:rPr>
              <a:t>Input units are used by the computer to read the data. The most commonly used input devices are keyboards, mouse, joysticks, trackballs, microphones, etc.</a:t>
            </a:r>
            <a:endParaRPr b="0" lang="en-US" sz="3200" spc="-1" strike="noStrike">
              <a:solidFill>
                <a:srgbClr val="000000"/>
              </a:solidFill>
              <a:latin typeface="Arial"/>
            </a:endParaRPr>
          </a:p>
          <a:p>
            <a:pPr indent="0" algn="just" defTabSz="914400">
              <a:lnSpc>
                <a:spcPct val="150000"/>
              </a:lnSpc>
              <a:spcBef>
                <a:spcPts val="641"/>
              </a:spcBef>
              <a:buNone/>
              <a:tabLst>
                <a:tab algn="l" pos="0"/>
              </a:tabLst>
            </a:pPr>
            <a:r>
              <a:rPr b="1" lang="en-US" sz="3200" spc="-1" strike="noStrike">
                <a:solidFill>
                  <a:schemeClr val="dk1"/>
                </a:solidFill>
                <a:latin typeface="Times New Roman"/>
              </a:rPr>
              <a:t>Output Unit</a:t>
            </a:r>
            <a:endParaRPr b="0" lang="en-US" sz="3200" spc="-1" strike="noStrike">
              <a:solidFill>
                <a:srgbClr val="000000"/>
              </a:solidFill>
              <a:latin typeface="Arial"/>
            </a:endParaRPr>
          </a:p>
          <a:p>
            <a:pPr marL="343080" indent="-343080" algn="just" defTabSz="914400">
              <a:lnSpc>
                <a:spcPct val="150000"/>
              </a:lnSpc>
              <a:spcBef>
                <a:spcPts val="641"/>
              </a:spcBef>
              <a:buClr>
                <a:srgbClr val="000000"/>
              </a:buClr>
              <a:buFont typeface="Arial"/>
              <a:buChar char="•"/>
              <a:tabLst>
                <a:tab algn="l" pos="0"/>
              </a:tabLst>
            </a:pPr>
            <a:r>
              <a:rPr b="0" lang="en-US" sz="3200" spc="-1" strike="noStrike">
                <a:solidFill>
                  <a:srgbClr val="000000"/>
                </a:solidFill>
                <a:latin typeface="Times New Roman"/>
              </a:rPr>
              <a:t>The primary function of the output unit is to send the processed results to the user. Output devices display information in a way that the user can understand.</a:t>
            </a:r>
            <a:endParaRPr b="0" lang="en-US" sz="3200" spc="-1" strike="noStrike">
              <a:solidFill>
                <a:srgbClr val="000000"/>
              </a:solidFill>
              <a:latin typeface="Arial"/>
            </a:endParaRPr>
          </a:p>
          <a:p>
            <a:pPr indent="0" algn="just" defTabSz="914400">
              <a:lnSpc>
                <a:spcPct val="150000"/>
              </a:lnSpc>
              <a:spcBef>
                <a:spcPts val="641"/>
              </a:spcBef>
              <a:buNone/>
              <a:tabLst>
                <a:tab algn="l" pos="0"/>
              </a:tabLst>
            </a:pPr>
            <a:endParaRPr b="0" lang="en-US" sz="3200" spc="-1" strike="noStrike">
              <a:solidFill>
                <a:srgbClr val="000000"/>
              </a:solidFill>
              <a:latin typeface="Arial"/>
            </a:endParaRPr>
          </a:p>
          <a:p>
            <a:pPr indent="0" defTabSz="914400">
              <a:lnSpc>
                <a:spcPct val="100000"/>
              </a:lnSpc>
              <a:spcBef>
                <a:spcPts val="641"/>
              </a:spcBef>
              <a:buNone/>
              <a:tabLst>
                <a:tab algn="l" pos="0"/>
              </a:tabLst>
            </a:pPr>
            <a:endParaRPr b="0" lang="en-US" sz="3200" spc="-1" strike="noStrike">
              <a:solidFill>
                <a:srgbClr val="000000"/>
              </a:solidFill>
              <a:latin typeface="Arial"/>
            </a:endParaRPr>
          </a:p>
        </p:txBody>
      </p:sp>
      <p:sp>
        <p:nvSpPr>
          <p:cNvPr id="136" name="PlaceHolder 2"/>
          <p:cNvSpPr>
            <a:spLocks noGrp="1"/>
          </p:cNvSpPr>
          <p:nvPr>
            <p:ph type="sldNum" idx="50"/>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363C08A2-8A27-4EC4-BE06-3147A35D408C}"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80880" y="539280"/>
            <a:ext cx="8228880" cy="513720"/>
          </a:xfrm>
          <a:prstGeom prst="rect">
            <a:avLst/>
          </a:prstGeom>
          <a:noFill/>
          <a:ln w="0">
            <a:noFill/>
          </a:ln>
        </p:spPr>
        <p:txBody>
          <a:bodyPr lIns="91440" rIns="91440" tIns="45720" bIns="45720" anchor="ctr">
            <a:noAutofit/>
          </a:bodyPr>
          <a:p>
            <a:pPr indent="0" defTabSz="914400">
              <a:lnSpc>
                <a:spcPct val="100000"/>
              </a:lnSpc>
              <a:buNone/>
              <a:tabLst>
                <a:tab algn="l" pos="0"/>
              </a:tabLst>
            </a:pPr>
            <a:r>
              <a:rPr b="1" lang="en-US" sz="3200" spc="-1" strike="noStrike">
                <a:solidFill>
                  <a:schemeClr val="dk1"/>
                </a:solidFill>
                <a:latin typeface="Calibri"/>
              </a:rPr>
              <a:t>General Register Organization</a:t>
            </a:r>
            <a:endParaRPr b="0" lang="en-US" sz="3200" spc="-1" strike="noStrike">
              <a:solidFill>
                <a:srgbClr val="000000"/>
              </a:solidFill>
              <a:latin typeface="Arial"/>
            </a:endParaRPr>
          </a:p>
        </p:txBody>
      </p:sp>
      <p:sp>
        <p:nvSpPr>
          <p:cNvPr id="138" name="PlaceHolder 2"/>
          <p:cNvSpPr>
            <a:spLocks noGrp="1"/>
          </p:cNvSpPr>
          <p:nvPr>
            <p:ph/>
          </p:nvPr>
        </p:nvSpPr>
        <p:spPr>
          <a:xfrm>
            <a:off x="430920" y="1462320"/>
            <a:ext cx="8193600" cy="5257080"/>
          </a:xfrm>
          <a:prstGeom prst="rect">
            <a:avLst/>
          </a:prstGeom>
          <a:noFill/>
          <a:ln w="0">
            <a:noFill/>
          </a:ln>
        </p:spPr>
        <p:txBody>
          <a:bodyPr lIns="91440" rIns="91440" tIns="45720" bIns="45720" anchor="t">
            <a:noAutofit/>
          </a:bodyPr>
          <a:p>
            <a:pPr indent="0" algn="just" defTabSz="914400">
              <a:lnSpc>
                <a:spcPct val="100000"/>
              </a:lnSpc>
              <a:buNone/>
              <a:tabLst>
                <a:tab algn="l" pos="0"/>
              </a:tabLst>
            </a:pPr>
            <a:r>
              <a:rPr b="0" lang="en-US" sz="2000" spc="-1" strike="noStrike">
                <a:solidFill>
                  <a:schemeClr val="dk1"/>
                </a:solidFill>
                <a:latin typeface="Times New Roman"/>
                <a:ea typeface="Times New Roman"/>
              </a:rPr>
              <a:t>A set of flip-flops forms a register. A register is a unique high-speed storage area in the CPU.</a:t>
            </a:r>
            <a:endParaRPr b="0" lang="en-US" sz="2000" spc="-1" strike="noStrike">
              <a:solidFill>
                <a:srgbClr val="000000"/>
              </a:solidFill>
              <a:latin typeface="Arial"/>
            </a:endParaRPr>
          </a:p>
          <a:p>
            <a:pPr marL="343080" indent="-343080" algn="just" defTabSz="914400">
              <a:lnSpc>
                <a:spcPct val="100000"/>
              </a:lnSpc>
              <a:buClr>
                <a:srgbClr val="000000"/>
              </a:buClr>
              <a:buFont typeface="Arial"/>
              <a:buChar char="•"/>
              <a:tabLst>
                <a:tab algn="l" pos="0"/>
              </a:tabLst>
            </a:pPr>
            <a:r>
              <a:rPr b="0" lang="en-US" sz="2000" spc="-1" strike="noStrike">
                <a:solidFill>
                  <a:schemeClr val="dk1"/>
                </a:solidFill>
                <a:latin typeface="Times New Roman"/>
                <a:ea typeface="Times New Roman"/>
              </a:rPr>
              <a:t>Memory locations are needed for storing data like pointers, counters address, return address, temporary result etc. Having to refer to memory location for such applications is time consuming because </a:t>
            </a:r>
            <a:r>
              <a:rPr b="1" i="1" lang="en-US" sz="2000" spc="-1" strike="noStrike">
                <a:solidFill>
                  <a:schemeClr val="dk1"/>
                </a:solidFill>
                <a:latin typeface="Times New Roman"/>
                <a:ea typeface="Times New Roman"/>
              </a:rPr>
              <a:t>memory access is the most time-consuming operation in the computer.</a:t>
            </a:r>
            <a:r>
              <a:rPr b="0" lang="en-US" sz="2000" spc="-1" strike="noStrike">
                <a:solidFill>
                  <a:schemeClr val="dk1"/>
                </a:solidFill>
                <a:latin typeface="Times New Roman"/>
                <a:ea typeface="Times New Roman"/>
              </a:rPr>
              <a:t> </a:t>
            </a:r>
            <a:endParaRPr b="0" lang="en-US" sz="2000" spc="-1" strike="noStrike">
              <a:solidFill>
                <a:srgbClr val="000000"/>
              </a:solidFill>
              <a:latin typeface="Arial"/>
            </a:endParaRPr>
          </a:p>
          <a:p>
            <a:pPr marL="343080" indent="-343080" algn="just" defTabSz="914400">
              <a:lnSpc>
                <a:spcPct val="100000"/>
              </a:lnSpc>
              <a:spcBef>
                <a:spcPts val="561"/>
              </a:spcBef>
              <a:buClr>
                <a:srgbClr val="000000"/>
              </a:buClr>
              <a:buFont typeface="Arial"/>
              <a:buChar char="•"/>
              <a:tabLst>
                <a:tab algn="l" pos="0"/>
              </a:tabLst>
            </a:pPr>
            <a:r>
              <a:rPr b="0" lang="en-US" sz="2000" spc="-1" strike="noStrike">
                <a:solidFill>
                  <a:schemeClr val="dk1"/>
                </a:solidFill>
                <a:latin typeface="Times New Roman"/>
                <a:ea typeface="Times New Roman"/>
              </a:rPr>
              <a:t>It is more convenient and more efficient to store these intermediate values in processor registers. All of these registers are connect to a common bus system.</a:t>
            </a:r>
            <a:endParaRPr b="0" lang="en-US" sz="2000" spc="-1" strike="noStrike">
              <a:solidFill>
                <a:srgbClr val="000000"/>
              </a:solidFill>
              <a:latin typeface="Arial"/>
            </a:endParaRPr>
          </a:p>
          <a:p>
            <a:pPr marL="343080" indent="-343080" algn="just" defTabSz="914400">
              <a:lnSpc>
                <a:spcPct val="100000"/>
              </a:lnSpc>
              <a:spcBef>
                <a:spcPts val="561"/>
              </a:spcBef>
              <a:buClr>
                <a:srgbClr val="000000"/>
              </a:buClr>
              <a:buFont typeface="Arial"/>
              <a:buChar char="•"/>
              <a:tabLst>
                <a:tab algn="l" pos="0"/>
              </a:tabLst>
            </a:pPr>
            <a:r>
              <a:rPr b="0" lang="en-US" sz="2000" spc="-1" strike="noStrike">
                <a:solidFill>
                  <a:schemeClr val="dk1"/>
                </a:solidFill>
                <a:latin typeface="Times New Roman"/>
                <a:ea typeface="Times New Roman"/>
              </a:rPr>
              <a:t>The register communicate with each other not only for direct data transfer, but also while performing various micro operations.</a:t>
            </a:r>
            <a:endParaRPr b="0" lang="en-US" sz="2000" spc="-1" strike="noStrike">
              <a:solidFill>
                <a:srgbClr val="000000"/>
              </a:solidFill>
              <a:latin typeface="Arial"/>
            </a:endParaRPr>
          </a:p>
          <a:p>
            <a:pPr marL="343080" indent="-343080" algn="just" defTabSz="914400">
              <a:lnSpc>
                <a:spcPct val="100000"/>
              </a:lnSpc>
              <a:spcBef>
                <a:spcPts val="561"/>
              </a:spcBef>
              <a:buClr>
                <a:srgbClr val="000000"/>
              </a:buClr>
              <a:buFont typeface="Arial"/>
              <a:buChar char="•"/>
              <a:tabLst>
                <a:tab algn="l" pos="0"/>
              </a:tabLst>
            </a:pPr>
            <a:r>
              <a:rPr b="0" lang="en-US" sz="2000" spc="-1" strike="noStrike">
                <a:solidFill>
                  <a:schemeClr val="dk1"/>
                </a:solidFill>
                <a:latin typeface="Times New Roman"/>
                <a:ea typeface="Times New Roman"/>
              </a:rPr>
              <a:t>When large number of register included in the CPU then it is more efficient to connect through common bus system. A bus organization for seven CPU registers is shown in Figure below.</a:t>
            </a:r>
            <a:endParaRPr b="0" lang="en-US" sz="2000" spc="-1" strike="noStrike">
              <a:solidFill>
                <a:srgbClr val="000000"/>
              </a:solidFill>
              <a:latin typeface="Arial"/>
            </a:endParaRPr>
          </a:p>
          <a:p>
            <a:pPr indent="0" algn="just" defTabSz="914400">
              <a:lnSpc>
                <a:spcPct val="100000"/>
              </a:lnSpc>
              <a:spcBef>
                <a:spcPts val="561"/>
              </a:spcBef>
              <a:buNone/>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9" name="PlaceHolder 1"/>
          <p:cNvSpPr>
            <a:spLocks noGrp="1"/>
          </p:cNvSpPr>
          <p:nvPr>
            <p:ph type="dt" idx="39"/>
          </p:nvPr>
        </p:nvSpPr>
        <p:spPr>
          <a:xfrm>
            <a:off x="457200" y="6356520"/>
            <a:ext cx="213300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200" spc="-1" strike="noStrike">
                <a:solidFill>
                  <a:schemeClr val="dk1">
                    <a:tint val="75000"/>
                  </a:schemeClr>
                </a:solidFill>
                <a:latin typeface="Arial"/>
                <a:ea typeface="Arial"/>
              </a:defRPr>
            </a:lvl1pPr>
          </a:lstStyle>
          <a:p>
            <a:pPr indent="0">
              <a:lnSpc>
                <a:spcPct val="100000"/>
              </a:lnSpc>
              <a:buNone/>
              <a:tabLst>
                <a:tab algn="l" pos="0"/>
              </a:tabLst>
            </a:pPr>
            <a:r>
              <a:rPr b="0" lang="en-US" sz="1200" spc="-1" strike="noStrike">
                <a:solidFill>
                  <a:schemeClr val="dk1">
                    <a:tint val="75000"/>
                  </a:schemeClr>
                </a:solidFill>
                <a:latin typeface="Arial"/>
                <a:ea typeface="Arial"/>
              </a:rPr>
              <a:t>Shift Registers </a:t>
            </a:r>
            <a:endParaRPr b="0" lang="en-US" sz="1200" spc="-1" strike="noStrike">
              <a:solidFill>
                <a:srgbClr val="000000"/>
              </a:solidFill>
              <a:latin typeface="Times New Roman"/>
            </a:endParaRPr>
          </a:p>
        </p:txBody>
      </p:sp>
      <p:sp>
        <p:nvSpPr>
          <p:cNvPr id="60" name="PlaceHolder 2"/>
          <p:cNvSpPr>
            <a:spLocks noGrp="1"/>
          </p:cNvSpPr>
          <p:nvPr>
            <p:ph type="sldNum" idx="40"/>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D4DEA07A-B0DB-4464-8F2C-CC3C6FB2258A}"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61" name="Google Shape;48;p1"/>
          <p:cNvSpPr/>
          <p:nvPr/>
        </p:nvSpPr>
        <p:spPr>
          <a:xfrm>
            <a:off x="447480" y="1025640"/>
            <a:ext cx="8047080" cy="5200920"/>
          </a:xfrm>
          <a:prstGeom prst="rect">
            <a:avLst/>
          </a:prstGeom>
          <a:noFill/>
          <a:ln w="0">
            <a:noFill/>
          </a:ln>
        </p:spPr>
        <p:style>
          <a:lnRef idx="0"/>
          <a:fillRef idx="0"/>
          <a:effectRef idx="0"/>
          <a:fontRef idx="minor"/>
        </p:style>
        <p:txBody>
          <a:bodyPr lIns="90000" rIns="90000" tIns="33120" bIns="45000" anchor="ctr">
            <a:noAutofit/>
          </a:bodyPr>
          <a:p>
            <a:pPr algn="just">
              <a:lnSpc>
                <a:spcPct val="150000"/>
              </a:lnSpc>
              <a:tabLst>
                <a:tab algn="l" pos="0"/>
              </a:tabLst>
            </a:pPr>
            <a:r>
              <a:rPr b="1" i="1" lang="en-US" sz="2000" spc="-1" strike="noStrike">
                <a:solidFill>
                  <a:srgbClr val="0070c0"/>
                </a:solidFill>
                <a:latin typeface="Times New Roman"/>
                <a:ea typeface="Arial"/>
              </a:rPr>
              <a:t>What is Computer Architecture?</a:t>
            </a:r>
            <a:endParaRPr b="0" lang="en-US" sz="2000" spc="-1" strike="noStrike">
              <a:solidFill>
                <a:srgbClr val="000000"/>
              </a:solidFill>
              <a:latin typeface="Arial"/>
            </a:endParaRPr>
          </a:p>
          <a:p>
            <a:pPr marL="343080" indent="-343080" algn="just">
              <a:lnSpc>
                <a:spcPct val="150000"/>
              </a:lnSpc>
              <a:buClr>
                <a:srgbClr val="000000"/>
              </a:buClr>
              <a:buFont typeface="Wingdings" charset="2"/>
              <a:buChar char=""/>
              <a:tabLst>
                <a:tab algn="l" pos="0"/>
              </a:tabLst>
            </a:pPr>
            <a:r>
              <a:rPr b="0" lang="en-US" sz="2000" spc="-1" strike="noStrike">
                <a:solidFill>
                  <a:srgbClr val="000000"/>
                </a:solidFill>
                <a:latin typeface="Times New Roman"/>
                <a:ea typeface="Arial"/>
              </a:rPr>
              <a:t>Refers to the those attribute of a system visible to a programmer or those attributes that has direct impact on the logical executions of a program. </a:t>
            </a:r>
            <a:endParaRPr b="0" lang="en-US" sz="2000" spc="-1" strike="noStrike">
              <a:solidFill>
                <a:srgbClr val="000000"/>
              </a:solidFill>
              <a:latin typeface="Arial"/>
            </a:endParaRPr>
          </a:p>
          <a:p>
            <a:pPr marL="343080" indent="-343080" algn="just">
              <a:lnSpc>
                <a:spcPct val="150000"/>
              </a:lnSpc>
              <a:buClr>
                <a:srgbClr val="000000"/>
              </a:buClr>
              <a:buFont typeface="Wingdings" charset="2"/>
              <a:buChar char=""/>
              <a:tabLst>
                <a:tab algn="l" pos="0"/>
              </a:tabLst>
            </a:pPr>
            <a:r>
              <a:rPr b="0" lang="en-US" sz="2000" spc="-1" strike="noStrike">
                <a:solidFill>
                  <a:srgbClr val="000000"/>
                </a:solidFill>
                <a:latin typeface="Times New Roman"/>
                <a:ea typeface="Arial"/>
              </a:rPr>
              <a:t>It describes the function of various units of digital computers that store and process information.</a:t>
            </a:r>
            <a:endParaRPr b="0" lang="en-US" sz="2000" spc="-1" strike="noStrike">
              <a:solidFill>
                <a:srgbClr val="000000"/>
              </a:solidFill>
              <a:latin typeface="Arial"/>
            </a:endParaRPr>
          </a:p>
          <a:p>
            <a:pPr marL="343080" indent="-343080" algn="just">
              <a:lnSpc>
                <a:spcPct val="150000"/>
              </a:lnSpc>
              <a:buClr>
                <a:srgbClr val="000000"/>
              </a:buClr>
              <a:buFont typeface="Wingdings" charset="2"/>
              <a:buChar char=""/>
              <a:tabLst>
                <a:tab algn="l" pos="0"/>
              </a:tabLst>
            </a:pPr>
            <a:r>
              <a:rPr b="0" lang="en-US" sz="2000" spc="-1" strike="noStrike">
                <a:solidFill>
                  <a:srgbClr val="000000"/>
                </a:solidFill>
                <a:latin typeface="Times New Roman"/>
                <a:ea typeface="Arial"/>
              </a:rPr>
              <a:t>It is planned, design policy or technology.</a:t>
            </a:r>
            <a:endParaRPr b="0" lang="en-US" sz="2000" spc="-1" strike="noStrike">
              <a:solidFill>
                <a:srgbClr val="000000"/>
              </a:solidFill>
              <a:latin typeface="Arial"/>
            </a:endParaRPr>
          </a:p>
          <a:p>
            <a:pPr algn="just">
              <a:lnSpc>
                <a:spcPct val="150000"/>
              </a:lnSpc>
              <a:tabLst>
                <a:tab algn="l" pos="0"/>
              </a:tabLst>
            </a:pPr>
            <a:r>
              <a:rPr b="1" i="1" lang="en-US" sz="2000" spc="-1" strike="noStrike">
                <a:solidFill>
                  <a:srgbClr val="0070c0"/>
                </a:solidFill>
                <a:latin typeface="Times New Roman"/>
                <a:ea typeface="Arial"/>
              </a:rPr>
              <a:t>What is Computer Organization?</a:t>
            </a:r>
            <a:endParaRPr b="0" lang="en-US" sz="2000" spc="-1" strike="noStrike">
              <a:solidFill>
                <a:srgbClr val="000000"/>
              </a:solidFill>
              <a:latin typeface="Arial"/>
            </a:endParaRPr>
          </a:p>
          <a:p>
            <a:pPr marL="343080" indent="-343080" algn="just">
              <a:lnSpc>
                <a:spcPct val="150000"/>
              </a:lnSpc>
              <a:buClr>
                <a:srgbClr val="000000"/>
              </a:buClr>
              <a:buFont typeface="Wingdings" charset="2"/>
              <a:buChar char=""/>
              <a:tabLst>
                <a:tab algn="l" pos="0"/>
              </a:tabLst>
            </a:pPr>
            <a:r>
              <a:rPr b="0" lang="en-US" sz="2000" spc="-1" strike="noStrike">
                <a:solidFill>
                  <a:srgbClr val="000000"/>
                </a:solidFill>
                <a:latin typeface="Times New Roman"/>
                <a:ea typeface="Arial"/>
              </a:rPr>
              <a:t>Refers to the operational mints or types and their interconnections that realize their architecture specification. </a:t>
            </a:r>
            <a:endParaRPr b="0" lang="en-US" sz="2000" spc="-1" strike="noStrike">
              <a:solidFill>
                <a:srgbClr val="000000"/>
              </a:solidFill>
              <a:latin typeface="Arial"/>
            </a:endParaRPr>
          </a:p>
          <a:p>
            <a:pPr marL="343080" indent="-343080" algn="just">
              <a:lnSpc>
                <a:spcPct val="150000"/>
              </a:lnSpc>
              <a:buClr>
                <a:srgbClr val="000000"/>
              </a:buClr>
              <a:buFont typeface="Wingdings" charset="2"/>
              <a:buChar char=""/>
              <a:tabLst>
                <a:tab algn="l" pos="0"/>
              </a:tabLst>
            </a:pPr>
            <a:r>
              <a:rPr b="0" lang="en-US" sz="2000" spc="-1" strike="noStrike">
                <a:solidFill>
                  <a:srgbClr val="000000"/>
                </a:solidFill>
                <a:latin typeface="Times New Roman"/>
                <a:ea typeface="Arial"/>
              </a:rPr>
              <a:t>It provides deep knowledge of functionality, structuring, internal working, and implementation of a computer system. </a:t>
            </a:r>
            <a:endParaRPr b="0" lang="en-US" sz="2000" spc="-1" strike="noStrike">
              <a:solidFill>
                <a:srgbClr val="000000"/>
              </a:solidFill>
              <a:latin typeface="Arial"/>
            </a:endParaRPr>
          </a:p>
          <a:p>
            <a:pPr marL="343080" indent="-343080" algn="just">
              <a:lnSpc>
                <a:spcPct val="150000"/>
              </a:lnSpc>
              <a:buClr>
                <a:srgbClr val="000000"/>
              </a:buClr>
              <a:buFont typeface="Wingdings" charset="2"/>
              <a:buChar char=""/>
              <a:tabLst>
                <a:tab algn="l" pos="0"/>
              </a:tabLst>
            </a:pPr>
            <a:r>
              <a:rPr b="0" lang="en-US" sz="2000" spc="-1" strike="noStrike">
                <a:solidFill>
                  <a:srgbClr val="000000"/>
                </a:solidFill>
                <a:latin typeface="Times New Roman"/>
                <a:ea typeface="Arial"/>
              </a:rPr>
              <a:t>The role of computer organization comes after Computer architecture.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80880" y="380880"/>
            <a:ext cx="8228880" cy="513720"/>
          </a:xfrm>
          <a:prstGeom prst="rect">
            <a:avLst/>
          </a:prstGeom>
          <a:noFill/>
          <a:ln w="0">
            <a:noFill/>
          </a:ln>
        </p:spPr>
        <p:txBody>
          <a:bodyPr lIns="91440" rIns="91440" tIns="45720" bIns="45720" anchor="ctr">
            <a:noAutofit/>
          </a:bodyPr>
          <a:p>
            <a:pPr indent="0" defTabSz="914400">
              <a:lnSpc>
                <a:spcPct val="100000"/>
              </a:lnSpc>
              <a:buNone/>
              <a:tabLst>
                <a:tab algn="l" pos="0"/>
              </a:tabLst>
            </a:pPr>
            <a:r>
              <a:rPr b="1" lang="en-US" sz="3200" spc="-1" strike="noStrike">
                <a:solidFill>
                  <a:schemeClr val="dk1"/>
                </a:solidFill>
                <a:latin typeface="Calibri"/>
              </a:rPr>
              <a:t>BUS System</a:t>
            </a:r>
            <a:endParaRPr b="0" lang="en-US" sz="3200" spc="-1" strike="noStrike">
              <a:solidFill>
                <a:srgbClr val="000000"/>
              </a:solidFill>
              <a:latin typeface="Arial"/>
            </a:endParaRPr>
          </a:p>
        </p:txBody>
      </p:sp>
      <p:sp>
        <p:nvSpPr>
          <p:cNvPr id="140" name="PlaceHolder 2"/>
          <p:cNvSpPr>
            <a:spLocks noGrp="1"/>
          </p:cNvSpPr>
          <p:nvPr>
            <p:ph/>
          </p:nvPr>
        </p:nvSpPr>
        <p:spPr>
          <a:xfrm>
            <a:off x="457200" y="1066680"/>
            <a:ext cx="8228880" cy="5257080"/>
          </a:xfrm>
          <a:prstGeom prst="rect">
            <a:avLst/>
          </a:prstGeom>
          <a:noFill/>
          <a:ln w="0">
            <a:noFill/>
          </a:ln>
        </p:spPr>
        <p:txBody>
          <a:bodyPr lIns="91440" rIns="91440" tIns="45720" bIns="45720" anchor="t">
            <a:noAutofit/>
          </a:bodyPr>
          <a:p>
            <a:pPr marL="343080" indent="-343080" defTabSz="914400">
              <a:lnSpc>
                <a:spcPct val="100000"/>
              </a:lnSpc>
              <a:buClr>
                <a:srgbClr val="000000"/>
              </a:buClr>
              <a:buFont typeface="Arial"/>
              <a:buChar char="•"/>
            </a:pPr>
            <a:r>
              <a:rPr b="0" lang="en-US" sz="3200" spc="-1" strike="noStrike">
                <a:solidFill>
                  <a:schemeClr val="dk1"/>
                </a:solidFill>
                <a:latin typeface="Times New Roman"/>
                <a:ea typeface="Times New Roman"/>
              </a:rPr>
              <a:t>The bus organization of 7-registers:</a:t>
            </a:r>
            <a:endParaRPr b="0" lang="en-US" sz="3200" spc="-1" strike="noStrike">
              <a:solidFill>
                <a:srgbClr val="000000"/>
              </a:solidFill>
              <a:latin typeface="Arial"/>
            </a:endParaRPr>
          </a:p>
        </p:txBody>
      </p:sp>
      <p:pic>
        <p:nvPicPr>
          <p:cNvPr id="141" name="Picture 4" descr=""/>
          <p:cNvPicPr/>
          <p:nvPr/>
        </p:nvPicPr>
        <p:blipFill>
          <a:blip r:embed="rId1"/>
          <a:srcRect l="0" t="16967" r="0" b="8335"/>
          <a:stretch/>
        </p:blipFill>
        <p:spPr>
          <a:xfrm>
            <a:off x="578520" y="1753200"/>
            <a:ext cx="8214840" cy="46022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80880" y="380880"/>
            <a:ext cx="8228880" cy="513720"/>
          </a:xfrm>
          <a:prstGeom prst="rect">
            <a:avLst/>
          </a:prstGeom>
          <a:noFill/>
          <a:ln w="0">
            <a:noFill/>
          </a:ln>
        </p:spPr>
        <p:txBody>
          <a:bodyPr lIns="91440" rIns="91440" tIns="45720" bIns="45720" anchor="ctr">
            <a:noAutofit/>
          </a:bodyPr>
          <a:p>
            <a:pPr indent="0" defTabSz="914400">
              <a:lnSpc>
                <a:spcPct val="100000"/>
              </a:lnSpc>
              <a:buNone/>
              <a:tabLst>
                <a:tab algn="l" pos="0"/>
              </a:tabLst>
            </a:pPr>
            <a:r>
              <a:rPr b="1" lang="en-US" sz="3200" spc="-1" strike="noStrike">
                <a:solidFill>
                  <a:schemeClr val="dk1"/>
                </a:solidFill>
                <a:latin typeface="Calibri"/>
              </a:rPr>
              <a:t>BUS System</a:t>
            </a:r>
            <a:endParaRPr b="0" lang="en-US" sz="3200" spc="-1" strike="noStrike">
              <a:solidFill>
                <a:srgbClr val="000000"/>
              </a:solidFill>
              <a:latin typeface="Arial"/>
            </a:endParaRPr>
          </a:p>
        </p:txBody>
      </p:sp>
      <p:sp>
        <p:nvSpPr>
          <p:cNvPr id="143" name="PlaceHolder 2"/>
          <p:cNvSpPr>
            <a:spLocks noGrp="1"/>
          </p:cNvSpPr>
          <p:nvPr>
            <p:ph/>
          </p:nvPr>
        </p:nvSpPr>
        <p:spPr>
          <a:xfrm>
            <a:off x="457200" y="1066680"/>
            <a:ext cx="8228880" cy="5257080"/>
          </a:xfrm>
          <a:prstGeom prst="rect">
            <a:avLst/>
          </a:prstGeom>
          <a:noFill/>
          <a:ln w="0">
            <a:noFill/>
          </a:ln>
        </p:spPr>
        <p:txBody>
          <a:bodyPr lIns="91440" rIns="91440" tIns="45720" bIns="45720" anchor="t">
            <a:noAutofit/>
          </a:bodyPr>
          <a:p>
            <a:pPr marL="343080" indent="-343080" defTabSz="914400">
              <a:lnSpc>
                <a:spcPct val="100000"/>
              </a:lnSpc>
              <a:buClr>
                <a:srgbClr val="000000"/>
              </a:buClr>
              <a:buFont typeface="Arial"/>
              <a:buChar char="•"/>
            </a:pPr>
            <a:r>
              <a:rPr b="0" lang="en-US" sz="2400" spc="-1" strike="noStrike">
                <a:solidFill>
                  <a:schemeClr val="dk1"/>
                </a:solidFill>
                <a:latin typeface="Times New Roman"/>
                <a:ea typeface="Times New Roman"/>
              </a:rPr>
              <a:t>To perform operation:</a:t>
            </a:r>
            <a:endParaRPr b="0" lang="en-US" sz="2400" spc="-1" strike="noStrike">
              <a:solidFill>
                <a:srgbClr val="000000"/>
              </a:solidFill>
              <a:latin typeface="Arial"/>
            </a:endParaRPr>
          </a:p>
          <a:p>
            <a:pPr marL="343080" indent="-190440" defTabSz="914400">
              <a:lnSpc>
                <a:spcPct val="100000"/>
              </a:lnSpc>
              <a:spcBef>
                <a:spcPts val="479"/>
              </a:spcBef>
              <a:buNone/>
              <a:tabLst>
                <a:tab algn="l" pos="0"/>
              </a:tabLst>
            </a:pPr>
            <a:endParaRPr b="0" lang="en-US" sz="2400" spc="-1" strike="noStrike">
              <a:solidFill>
                <a:srgbClr val="000000"/>
              </a:solidFill>
              <a:latin typeface="Arial"/>
            </a:endParaRPr>
          </a:p>
          <a:p>
            <a:pPr marL="343080" indent="-343080" defTabSz="914400">
              <a:lnSpc>
                <a:spcPct val="100000"/>
              </a:lnSpc>
              <a:spcBef>
                <a:spcPts val="479"/>
              </a:spcBef>
              <a:buClr>
                <a:srgbClr val="000000"/>
              </a:buClr>
              <a:buFont typeface="Arial"/>
              <a:buChar char="•"/>
              <a:tabLst>
                <a:tab algn="l" pos="0"/>
              </a:tabLst>
            </a:pPr>
            <a:r>
              <a:rPr b="0" lang="en-US" sz="2400" spc="-1" strike="noStrike">
                <a:solidFill>
                  <a:schemeClr val="dk1"/>
                </a:solidFill>
                <a:latin typeface="Times New Roman"/>
                <a:ea typeface="Times New Roman"/>
              </a:rPr>
              <a:t> </a:t>
            </a:r>
            <a:r>
              <a:rPr b="0" lang="en-US" sz="2400" spc="-1" strike="noStrike">
                <a:solidFill>
                  <a:schemeClr val="dk1"/>
                </a:solidFill>
                <a:latin typeface="Times New Roman"/>
                <a:ea typeface="Times New Roman"/>
              </a:rPr>
              <a:t>The control must provide binary selection variables to the following sectors inputs:</a:t>
            </a:r>
            <a:endParaRPr b="0" lang="en-US" sz="2400" spc="-1" strike="noStrike">
              <a:solidFill>
                <a:srgbClr val="000000"/>
              </a:solidFill>
              <a:latin typeface="Arial"/>
            </a:endParaRPr>
          </a:p>
          <a:p>
            <a:pPr marL="514440" indent="-514440" defTabSz="914400">
              <a:lnSpc>
                <a:spcPct val="100000"/>
              </a:lnSpc>
              <a:spcBef>
                <a:spcPts val="479"/>
              </a:spcBef>
              <a:buClr>
                <a:srgbClr val="000000"/>
              </a:buClr>
              <a:buFont typeface="Calibri"/>
              <a:buAutoNum type="arabicPeriod"/>
              <a:tabLst>
                <a:tab algn="l" pos="0"/>
              </a:tabLst>
            </a:pPr>
            <a:r>
              <a:rPr b="0" lang="en-US" sz="2400" spc="-1" strike="noStrike">
                <a:solidFill>
                  <a:schemeClr val="dk1"/>
                </a:solidFill>
                <a:latin typeface="Times New Roman"/>
                <a:ea typeface="Times New Roman"/>
              </a:rPr>
              <a:t>MUX A Sector (SELA): to place the content of R2 into bus A. </a:t>
            </a:r>
            <a:endParaRPr b="0" lang="en-US" sz="2400" spc="-1" strike="noStrike">
              <a:solidFill>
                <a:srgbClr val="000000"/>
              </a:solidFill>
              <a:latin typeface="Arial"/>
            </a:endParaRPr>
          </a:p>
          <a:p>
            <a:pPr marL="514440" indent="-514440" defTabSz="914400">
              <a:lnSpc>
                <a:spcPct val="100000"/>
              </a:lnSpc>
              <a:spcBef>
                <a:spcPts val="479"/>
              </a:spcBef>
              <a:buClr>
                <a:srgbClr val="000000"/>
              </a:buClr>
              <a:buFont typeface="Calibri"/>
              <a:buAutoNum type="arabicPeriod"/>
              <a:tabLst>
                <a:tab algn="l" pos="0"/>
              </a:tabLst>
            </a:pPr>
            <a:r>
              <a:rPr b="0" lang="en-US" sz="2400" spc="-1" strike="noStrike">
                <a:solidFill>
                  <a:schemeClr val="dk1"/>
                </a:solidFill>
                <a:latin typeface="Times New Roman"/>
                <a:ea typeface="Times New Roman"/>
              </a:rPr>
              <a:t>MUX B Sector (SELB): to place the content of R3 into bus B.</a:t>
            </a:r>
            <a:endParaRPr b="0" lang="en-US" sz="2400" spc="-1" strike="noStrike">
              <a:solidFill>
                <a:srgbClr val="000000"/>
              </a:solidFill>
              <a:latin typeface="Arial"/>
            </a:endParaRPr>
          </a:p>
          <a:p>
            <a:pPr marL="514440" indent="-514440" defTabSz="914400">
              <a:lnSpc>
                <a:spcPct val="100000"/>
              </a:lnSpc>
              <a:spcBef>
                <a:spcPts val="479"/>
              </a:spcBef>
              <a:buClr>
                <a:srgbClr val="000000"/>
              </a:buClr>
              <a:buFont typeface="Calibri"/>
              <a:buAutoNum type="arabicPeriod"/>
              <a:tabLst>
                <a:tab algn="l" pos="0"/>
              </a:tabLst>
            </a:pPr>
            <a:r>
              <a:rPr b="0" lang="en-US" sz="2400" spc="-1" strike="noStrike">
                <a:solidFill>
                  <a:schemeClr val="dk1"/>
                </a:solidFill>
                <a:latin typeface="Times New Roman"/>
                <a:ea typeface="Times New Roman"/>
              </a:rPr>
              <a:t>ALU operation Selector (OPR): To provide the arithmetic addition A+B. </a:t>
            </a:r>
            <a:endParaRPr b="0" lang="en-US" sz="2400" spc="-1" strike="noStrike">
              <a:solidFill>
                <a:srgbClr val="000000"/>
              </a:solidFill>
              <a:latin typeface="Arial"/>
            </a:endParaRPr>
          </a:p>
          <a:p>
            <a:pPr marL="514440" indent="-514440" defTabSz="914400">
              <a:lnSpc>
                <a:spcPct val="100000"/>
              </a:lnSpc>
              <a:spcBef>
                <a:spcPts val="479"/>
              </a:spcBef>
              <a:buClr>
                <a:srgbClr val="000000"/>
              </a:buClr>
              <a:buFont typeface="Calibri"/>
              <a:buAutoNum type="arabicPeriod"/>
              <a:tabLst>
                <a:tab algn="l" pos="0"/>
              </a:tabLst>
            </a:pPr>
            <a:r>
              <a:rPr b="0" lang="en-US" sz="2400" spc="-1" strike="noStrike">
                <a:solidFill>
                  <a:schemeClr val="dk1"/>
                </a:solidFill>
                <a:latin typeface="Times New Roman"/>
                <a:ea typeface="Times New Roman"/>
              </a:rPr>
              <a:t>Decoder Destination Selector (SELD): To transfer content of output bus in to R1.</a:t>
            </a:r>
            <a:endParaRPr b="0" lang="en-US" sz="2400" spc="-1" strike="noStrike">
              <a:solidFill>
                <a:srgbClr val="000000"/>
              </a:solidFill>
              <a:latin typeface="Arial"/>
            </a:endParaRPr>
          </a:p>
          <a:p>
            <a:pPr marL="514440" indent="-311040" defTabSz="914400">
              <a:lnSpc>
                <a:spcPct val="100000"/>
              </a:lnSpc>
              <a:spcBef>
                <a:spcPts val="641"/>
              </a:spcBef>
              <a:buNone/>
              <a:tabLst>
                <a:tab algn="l" pos="0"/>
              </a:tabLst>
            </a:pPr>
            <a:endParaRPr b="0" lang="en-US" sz="3200" spc="-1" strike="noStrike">
              <a:solidFill>
                <a:srgbClr val="000000"/>
              </a:solidFill>
              <a:latin typeface="Arial"/>
            </a:endParaRPr>
          </a:p>
        </p:txBody>
      </p:sp>
      <p:pic>
        <p:nvPicPr>
          <p:cNvPr id="144" name="Google Shape;84;p6" descr=""/>
          <p:cNvPicPr/>
          <p:nvPr/>
        </p:nvPicPr>
        <p:blipFill>
          <a:blip r:embed="rId1"/>
          <a:stretch/>
        </p:blipFill>
        <p:spPr>
          <a:xfrm>
            <a:off x="4495680" y="1036800"/>
            <a:ext cx="2208960" cy="486720"/>
          </a:xfrm>
          <a:prstGeom prst="rect">
            <a:avLst/>
          </a:prstGeom>
          <a:ln w="0">
            <a:noFill/>
          </a:ln>
        </p:spPr>
      </p:pic>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10">
                                  <p:stCondLst>
                                    <p:cond delay="0"/>
                                  </p:stCondLst>
                                  <p:childTnLst>
                                    <p:set>
                                      <p:cBhvr>
                                        <p:cTn id="13" dur="1" fill="hold">
                                          <p:stCondLst>
                                            <p:cond delay="0"/>
                                          </p:stCondLst>
                                        </p:cTn>
                                        <p:tgtEl>
                                          <p:spTgt spid="144"/>
                                        </p:tgtEl>
                                        <p:attrNameLst>
                                          <p:attrName>style.visibility</p:attrName>
                                        </p:attrNameLst>
                                      </p:cBhvr>
                                      <p:to>
                                        <p:strVal val="visible"/>
                                      </p:to>
                                    </p:set>
                                    <p:animEffect filter="fade" transition="in">
                                      <p:cBhvr additive="repl">
                                        <p:cTn id="14"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80880" y="380880"/>
            <a:ext cx="8228880" cy="513720"/>
          </a:xfrm>
          <a:prstGeom prst="rect">
            <a:avLst/>
          </a:prstGeom>
          <a:noFill/>
          <a:ln w="0">
            <a:noFill/>
          </a:ln>
        </p:spPr>
        <p:txBody>
          <a:bodyPr lIns="91440" rIns="91440" tIns="45720" bIns="45720" anchor="ctr">
            <a:noAutofit/>
          </a:bodyPr>
          <a:p>
            <a:pPr indent="0" defTabSz="914400">
              <a:lnSpc>
                <a:spcPct val="100000"/>
              </a:lnSpc>
              <a:buNone/>
              <a:tabLst>
                <a:tab algn="l" pos="0"/>
              </a:tabLst>
            </a:pPr>
            <a:r>
              <a:rPr b="1" lang="en-US" sz="3200" spc="-1" strike="noStrike">
                <a:solidFill>
                  <a:schemeClr val="dk1"/>
                </a:solidFill>
                <a:latin typeface="Calibri"/>
              </a:rPr>
              <a:t>BUS System</a:t>
            </a:r>
            <a:endParaRPr b="0" lang="en-US" sz="3200" spc="-1" strike="noStrike">
              <a:solidFill>
                <a:srgbClr val="000000"/>
              </a:solidFill>
              <a:latin typeface="Arial"/>
            </a:endParaRPr>
          </a:p>
        </p:txBody>
      </p:sp>
      <p:sp>
        <p:nvSpPr>
          <p:cNvPr id="146" name="PlaceHolder 2"/>
          <p:cNvSpPr>
            <a:spLocks noGrp="1"/>
          </p:cNvSpPr>
          <p:nvPr>
            <p:ph/>
          </p:nvPr>
        </p:nvSpPr>
        <p:spPr>
          <a:xfrm>
            <a:off x="457200" y="1066680"/>
            <a:ext cx="8228880" cy="5257080"/>
          </a:xfrm>
          <a:prstGeom prst="rect">
            <a:avLst/>
          </a:prstGeom>
          <a:noFill/>
          <a:ln w="0">
            <a:noFill/>
          </a:ln>
        </p:spPr>
        <p:txBody>
          <a:bodyPr lIns="91440" rIns="91440" tIns="45720" bIns="45720" anchor="t">
            <a:noAutofit/>
          </a:bodyPr>
          <a:p>
            <a:pPr marL="343080" indent="-343080" algn="just" defTabSz="914400">
              <a:lnSpc>
                <a:spcPct val="100000"/>
              </a:lnSpc>
              <a:buClr>
                <a:srgbClr val="000000"/>
              </a:buClr>
              <a:buFont typeface="Arial"/>
              <a:buChar char="•"/>
            </a:pPr>
            <a:r>
              <a:rPr b="0" lang="en-US" sz="2800" spc="-1" strike="noStrike">
                <a:solidFill>
                  <a:schemeClr val="dk1"/>
                </a:solidFill>
                <a:latin typeface="Times New Roman"/>
                <a:ea typeface="Times New Roman"/>
              </a:rPr>
              <a:t>The four control selection variables are generated in control unit and must be available at the beginning of clock cycle.</a:t>
            </a:r>
            <a:endParaRPr b="0" lang="en-US" sz="2800" spc="-1" strike="noStrike">
              <a:solidFill>
                <a:srgbClr val="000000"/>
              </a:solidFill>
              <a:latin typeface="Arial"/>
            </a:endParaRPr>
          </a:p>
          <a:p>
            <a:pPr marL="343080" indent="-343080" algn="just" defTabSz="914400">
              <a:lnSpc>
                <a:spcPct val="100000"/>
              </a:lnSpc>
              <a:spcBef>
                <a:spcPts val="561"/>
              </a:spcBef>
              <a:buClr>
                <a:srgbClr val="000000"/>
              </a:buClr>
              <a:buFont typeface="Arial"/>
              <a:buChar char="•"/>
            </a:pPr>
            <a:r>
              <a:rPr b="0" lang="en-US" sz="2800" spc="-1" strike="noStrike">
                <a:solidFill>
                  <a:schemeClr val="dk1"/>
                </a:solidFill>
                <a:latin typeface="Times New Roman"/>
                <a:ea typeface="Times New Roman"/>
              </a:rPr>
              <a:t>The data from two source registers propagates through the gates in the multiplexers and the ALU, to the output bus, and into inputs of the destination register, all during the clock cycle interval.</a:t>
            </a:r>
            <a:endParaRPr b="0" lang="en-US" sz="2800" spc="-1" strike="noStrike">
              <a:solidFill>
                <a:srgbClr val="000000"/>
              </a:solidFill>
              <a:latin typeface="Arial"/>
            </a:endParaRPr>
          </a:p>
          <a:p>
            <a:pPr marL="343080" indent="-343080" algn="just" defTabSz="914400">
              <a:lnSpc>
                <a:spcPct val="100000"/>
              </a:lnSpc>
              <a:spcBef>
                <a:spcPts val="561"/>
              </a:spcBef>
              <a:buClr>
                <a:srgbClr val="000000"/>
              </a:buClr>
              <a:buFont typeface="Arial"/>
              <a:buChar char="•"/>
            </a:pPr>
            <a:r>
              <a:rPr b="0" lang="en-US" sz="2800" spc="-1" strike="noStrike">
                <a:solidFill>
                  <a:schemeClr val="dk1"/>
                </a:solidFill>
                <a:latin typeface="Times New Roman"/>
                <a:ea typeface="Times New Roman"/>
              </a:rPr>
              <a:t>When the next clock transition occurs, the binary information from the output bus is transferred into R1.</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80880" y="380880"/>
            <a:ext cx="8228880" cy="513720"/>
          </a:xfrm>
          <a:prstGeom prst="rect">
            <a:avLst/>
          </a:prstGeom>
          <a:noFill/>
          <a:ln w="0">
            <a:noFill/>
          </a:ln>
        </p:spPr>
        <p:txBody>
          <a:bodyPr lIns="91440" rIns="91440" tIns="45720" bIns="45720" anchor="ctr">
            <a:noAutofit/>
          </a:bodyPr>
          <a:p>
            <a:pPr indent="0" defTabSz="914400">
              <a:lnSpc>
                <a:spcPct val="100000"/>
              </a:lnSpc>
              <a:buNone/>
              <a:tabLst>
                <a:tab algn="l" pos="0"/>
              </a:tabLst>
            </a:pPr>
            <a:r>
              <a:rPr b="1" lang="en-US" sz="3200" spc="-1" strike="noStrike">
                <a:solidFill>
                  <a:schemeClr val="dk1"/>
                </a:solidFill>
                <a:latin typeface="Calibri"/>
              </a:rPr>
              <a:t>Control Word</a:t>
            </a:r>
            <a:endParaRPr b="0" lang="en-US" sz="3200" spc="-1" strike="noStrike">
              <a:solidFill>
                <a:srgbClr val="000000"/>
              </a:solidFill>
              <a:latin typeface="Arial"/>
            </a:endParaRPr>
          </a:p>
        </p:txBody>
      </p:sp>
      <p:sp>
        <p:nvSpPr>
          <p:cNvPr id="148" name="PlaceHolder 2"/>
          <p:cNvSpPr>
            <a:spLocks noGrp="1"/>
          </p:cNvSpPr>
          <p:nvPr>
            <p:ph/>
          </p:nvPr>
        </p:nvSpPr>
        <p:spPr>
          <a:xfrm>
            <a:off x="457200" y="1066680"/>
            <a:ext cx="8228880" cy="5257080"/>
          </a:xfrm>
          <a:prstGeom prst="rect">
            <a:avLst/>
          </a:prstGeom>
          <a:noFill/>
          <a:ln w="0">
            <a:noFill/>
          </a:ln>
        </p:spPr>
        <p:txBody>
          <a:bodyPr lIns="91440" rIns="91440" tIns="45720" bIns="45720" anchor="t">
            <a:noAutofit/>
          </a:bodyPr>
          <a:p>
            <a:pPr marL="343080" indent="-343080" defTabSz="914400">
              <a:lnSpc>
                <a:spcPct val="100000"/>
              </a:lnSpc>
              <a:buClr>
                <a:srgbClr val="000000"/>
              </a:buClr>
              <a:buFont typeface="Arial"/>
              <a:buChar char="•"/>
            </a:pPr>
            <a:r>
              <a:rPr b="0" lang="en-US" sz="2800" spc="-1" strike="noStrike">
                <a:solidFill>
                  <a:schemeClr val="dk1"/>
                </a:solidFill>
                <a:latin typeface="Times New Roman"/>
                <a:ea typeface="Times New Roman"/>
              </a:rPr>
              <a:t>There are 14 binary selection inputs in the unit, and their combined value specifies a </a:t>
            </a:r>
            <a:r>
              <a:rPr b="1" i="1" lang="en-US" sz="2800" spc="-1" strike="noStrike">
                <a:solidFill>
                  <a:schemeClr val="dk1"/>
                </a:solidFill>
                <a:latin typeface="Times New Roman"/>
                <a:ea typeface="Times New Roman"/>
              </a:rPr>
              <a:t>control word</a:t>
            </a:r>
            <a:r>
              <a:rPr b="0" lang="en-US" sz="2800" spc="-1" strike="noStrike">
                <a:solidFill>
                  <a:schemeClr val="dk1"/>
                </a:solidFill>
                <a:latin typeface="Times New Roman"/>
                <a:ea typeface="Times New Roman"/>
              </a:rPr>
              <a:t>. </a:t>
            </a:r>
            <a:endParaRPr b="0" lang="en-US" sz="2800" spc="-1" strike="noStrike">
              <a:solidFill>
                <a:srgbClr val="000000"/>
              </a:solidFill>
              <a:latin typeface="Arial"/>
            </a:endParaRPr>
          </a:p>
          <a:p>
            <a:pPr marL="343080" indent="-165240" defTabSz="914400">
              <a:lnSpc>
                <a:spcPct val="100000"/>
              </a:lnSpc>
              <a:spcBef>
                <a:spcPts val="561"/>
              </a:spcBef>
              <a:buNone/>
              <a:tabLst>
                <a:tab algn="l" pos="0"/>
              </a:tabLst>
            </a:pPr>
            <a:endParaRPr b="0" lang="en-US" sz="2800" spc="-1" strike="noStrike">
              <a:solidFill>
                <a:srgbClr val="000000"/>
              </a:solidFill>
              <a:latin typeface="Arial"/>
            </a:endParaRPr>
          </a:p>
          <a:p>
            <a:pPr marL="343080" indent="-165240" defTabSz="914400">
              <a:lnSpc>
                <a:spcPct val="100000"/>
              </a:lnSpc>
              <a:spcBef>
                <a:spcPts val="561"/>
              </a:spcBef>
              <a:buNone/>
              <a:tabLst>
                <a:tab algn="l" pos="0"/>
              </a:tabLst>
            </a:pPr>
            <a:endParaRPr b="0" lang="en-US" sz="2800" spc="-1" strike="noStrike">
              <a:solidFill>
                <a:srgbClr val="000000"/>
              </a:solidFill>
              <a:latin typeface="Arial"/>
            </a:endParaRPr>
          </a:p>
          <a:p>
            <a:pPr marL="343080" indent="-343080" defTabSz="914400">
              <a:lnSpc>
                <a:spcPct val="100000"/>
              </a:lnSpc>
              <a:spcBef>
                <a:spcPts val="561"/>
              </a:spcBef>
              <a:buClr>
                <a:srgbClr val="000000"/>
              </a:buClr>
              <a:buFont typeface="Arial"/>
              <a:buChar char="•"/>
              <a:tabLst>
                <a:tab algn="l" pos="0"/>
              </a:tabLst>
            </a:pPr>
            <a:r>
              <a:rPr b="0" lang="en-US" sz="2800" spc="-1" strike="noStrike">
                <a:solidFill>
                  <a:schemeClr val="dk1"/>
                </a:solidFill>
                <a:latin typeface="Times New Roman"/>
                <a:ea typeface="Times New Roman"/>
              </a:rPr>
              <a:t>The encoding of register selection field as:</a:t>
            </a:r>
            <a:endParaRPr b="0" lang="en-US" sz="2800" spc="-1" strike="noStrike">
              <a:solidFill>
                <a:srgbClr val="000000"/>
              </a:solidFill>
              <a:latin typeface="Arial"/>
            </a:endParaRPr>
          </a:p>
          <a:p>
            <a:pPr marL="343080" indent="-139680" defTabSz="914400">
              <a:lnSpc>
                <a:spcPct val="100000"/>
              </a:lnSpc>
              <a:spcBef>
                <a:spcPts val="641"/>
              </a:spcBef>
              <a:buNone/>
              <a:tabLst>
                <a:tab algn="l" pos="0"/>
              </a:tabLst>
            </a:pPr>
            <a:endParaRPr b="0" lang="en-US" sz="3200" spc="-1" strike="noStrike">
              <a:solidFill>
                <a:srgbClr val="000000"/>
              </a:solidFill>
              <a:latin typeface="Arial"/>
            </a:endParaRPr>
          </a:p>
        </p:txBody>
      </p:sp>
      <p:pic>
        <p:nvPicPr>
          <p:cNvPr id="149" name="Google Shape;97;p8" descr=""/>
          <p:cNvPicPr/>
          <p:nvPr/>
        </p:nvPicPr>
        <p:blipFill>
          <a:blip r:embed="rId1"/>
          <a:stretch/>
        </p:blipFill>
        <p:spPr>
          <a:xfrm>
            <a:off x="2514600" y="1981080"/>
            <a:ext cx="3351960" cy="859680"/>
          </a:xfrm>
          <a:prstGeom prst="rect">
            <a:avLst/>
          </a:prstGeom>
          <a:ln w="0">
            <a:noFill/>
          </a:ln>
        </p:spPr>
      </p:pic>
      <p:pic>
        <p:nvPicPr>
          <p:cNvPr id="150" name="Google Shape;98;p8" descr=""/>
          <p:cNvPicPr/>
          <p:nvPr/>
        </p:nvPicPr>
        <p:blipFill>
          <a:blip r:embed="rId2"/>
          <a:stretch/>
        </p:blipFill>
        <p:spPr>
          <a:xfrm>
            <a:off x="2743200" y="3581280"/>
            <a:ext cx="4266360" cy="3007440"/>
          </a:xfrm>
          <a:prstGeom prst="rect">
            <a:avLst/>
          </a:prstGeom>
          <a:ln w="0">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0">
                                  <p:stCondLst>
                                    <p:cond delay="0"/>
                                  </p:stCondLst>
                                  <p:childTnLst>
                                    <p:set>
                                      <p:cBhvr>
                                        <p:cTn id="20" dur="1" fill="hold">
                                          <p:stCondLst>
                                            <p:cond delay="0"/>
                                          </p:stCondLst>
                                        </p:cTn>
                                        <p:tgtEl>
                                          <p:spTgt spid="149"/>
                                        </p:tgtEl>
                                        <p:attrNameLst>
                                          <p:attrName>style.visibility</p:attrName>
                                        </p:attrNameLst>
                                      </p:cBhvr>
                                      <p:to>
                                        <p:strVal val="visible"/>
                                      </p:to>
                                    </p:set>
                                    <p:animEffect filter="fade" transition="in">
                                      <p:cBhvr additive="repl">
                                        <p:cTn id="21" dur="500"/>
                                        <p:tgtEl>
                                          <p:spTgt spid="149"/>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10">
                                  <p:stCondLst>
                                    <p:cond delay="0"/>
                                  </p:stCondLst>
                                  <p:childTnLst>
                                    <p:set>
                                      <p:cBhvr>
                                        <p:cTn id="25" dur="1" fill="hold">
                                          <p:stCondLst>
                                            <p:cond delay="0"/>
                                          </p:stCondLst>
                                        </p:cTn>
                                        <p:tgtEl>
                                          <p:spTgt spid="150"/>
                                        </p:tgtEl>
                                        <p:attrNameLst>
                                          <p:attrName>style.visibility</p:attrName>
                                        </p:attrNameLst>
                                      </p:cBhvr>
                                      <p:to>
                                        <p:strVal val="visible"/>
                                      </p:to>
                                    </p:set>
                                    <p:animEffect filter="fade" transition="in">
                                      <p:cBhvr additive="repl">
                                        <p:cTn id="26"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80880" y="380880"/>
            <a:ext cx="8228880" cy="513720"/>
          </a:xfrm>
          <a:prstGeom prst="rect">
            <a:avLst/>
          </a:prstGeom>
          <a:noFill/>
          <a:ln w="0">
            <a:noFill/>
          </a:ln>
        </p:spPr>
        <p:txBody>
          <a:bodyPr lIns="91440" rIns="91440" tIns="45720" bIns="45720" anchor="ctr">
            <a:noAutofit/>
          </a:bodyPr>
          <a:p>
            <a:pPr indent="0" defTabSz="914400">
              <a:lnSpc>
                <a:spcPct val="100000"/>
              </a:lnSpc>
              <a:buNone/>
              <a:tabLst>
                <a:tab algn="l" pos="0"/>
              </a:tabLst>
            </a:pPr>
            <a:r>
              <a:rPr b="1" lang="en-US" sz="3200" spc="-1" strike="noStrike">
                <a:solidFill>
                  <a:schemeClr val="dk1"/>
                </a:solidFill>
                <a:latin typeface="Calibri"/>
              </a:rPr>
              <a:t>Control Word</a:t>
            </a:r>
            <a:endParaRPr b="0" lang="en-US" sz="3200" spc="-1" strike="noStrike">
              <a:solidFill>
                <a:srgbClr val="000000"/>
              </a:solidFill>
              <a:latin typeface="Arial"/>
            </a:endParaRPr>
          </a:p>
        </p:txBody>
      </p:sp>
      <p:sp>
        <p:nvSpPr>
          <p:cNvPr id="152" name="PlaceHolder 2"/>
          <p:cNvSpPr>
            <a:spLocks noGrp="1"/>
          </p:cNvSpPr>
          <p:nvPr>
            <p:ph/>
          </p:nvPr>
        </p:nvSpPr>
        <p:spPr>
          <a:xfrm>
            <a:off x="457200" y="838080"/>
            <a:ext cx="8228880" cy="5257080"/>
          </a:xfrm>
          <a:prstGeom prst="rect">
            <a:avLst/>
          </a:prstGeom>
          <a:noFill/>
          <a:ln w="0">
            <a:noFill/>
          </a:ln>
        </p:spPr>
        <p:txBody>
          <a:bodyPr lIns="91440" rIns="91440" tIns="45720" bIns="45720" anchor="t">
            <a:noAutofit/>
          </a:bodyPr>
          <a:p>
            <a:pPr marL="343080" indent="-343080" defTabSz="914400">
              <a:lnSpc>
                <a:spcPct val="100000"/>
              </a:lnSpc>
              <a:buClr>
                <a:srgbClr val="000000"/>
              </a:buClr>
              <a:buFont typeface="Arial"/>
              <a:buChar char="•"/>
            </a:pPr>
            <a:r>
              <a:rPr b="0" lang="en-US" sz="2400" spc="-1" strike="noStrike">
                <a:solidFill>
                  <a:schemeClr val="dk1"/>
                </a:solidFill>
                <a:latin typeface="Times New Roman"/>
                <a:ea typeface="Times New Roman"/>
              </a:rPr>
              <a:t>The encoding of ALU operation as:</a:t>
            </a:r>
            <a:endParaRPr b="0" lang="en-US" sz="2400" spc="-1" strike="noStrike">
              <a:solidFill>
                <a:srgbClr val="000000"/>
              </a:solidFill>
              <a:latin typeface="Arial"/>
            </a:endParaRPr>
          </a:p>
          <a:p>
            <a:pPr marL="343080" indent="-190440" defTabSz="914400">
              <a:lnSpc>
                <a:spcPct val="100000"/>
              </a:lnSpc>
              <a:spcBef>
                <a:spcPts val="479"/>
              </a:spcBef>
              <a:buNone/>
              <a:tabLst>
                <a:tab algn="l" pos="0"/>
              </a:tabLst>
            </a:pPr>
            <a:endParaRPr b="0" lang="en-US" sz="2400" spc="-1" strike="noStrike">
              <a:solidFill>
                <a:srgbClr val="000000"/>
              </a:solidFill>
              <a:latin typeface="Arial"/>
            </a:endParaRPr>
          </a:p>
          <a:p>
            <a:pPr marL="343080" indent="-190440" defTabSz="914400">
              <a:lnSpc>
                <a:spcPct val="100000"/>
              </a:lnSpc>
              <a:spcBef>
                <a:spcPts val="479"/>
              </a:spcBef>
              <a:buNone/>
              <a:tabLst>
                <a:tab algn="l" pos="0"/>
              </a:tabLst>
            </a:pPr>
            <a:endParaRPr b="0" lang="en-US" sz="2400" spc="-1" strike="noStrike">
              <a:solidFill>
                <a:srgbClr val="000000"/>
              </a:solidFill>
              <a:latin typeface="Arial"/>
            </a:endParaRPr>
          </a:p>
          <a:p>
            <a:pPr marL="343080" indent="-190440" defTabSz="914400">
              <a:lnSpc>
                <a:spcPct val="100000"/>
              </a:lnSpc>
              <a:spcBef>
                <a:spcPts val="479"/>
              </a:spcBef>
              <a:buNone/>
              <a:tabLst>
                <a:tab algn="l" pos="0"/>
              </a:tabLst>
            </a:pPr>
            <a:endParaRPr b="0" lang="en-US" sz="2400" spc="-1" strike="noStrike">
              <a:solidFill>
                <a:srgbClr val="000000"/>
              </a:solidFill>
              <a:latin typeface="Arial"/>
            </a:endParaRPr>
          </a:p>
          <a:p>
            <a:pPr marL="343080" indent="-190440" defTabSz="914400">
              <a:lnSpc>
                <a:spcPct val="100000"/>
              </a:lnSpc>
              <a:spcBef>
                <a:spcPts val="479"/>
              </a:spcBef>
              <a:buNone/>
              <a:tabLst>
                <a:tab algn="l" pos="0"/>
              </a:tabLst>
            </a:pPr>
            <a:endParaRPr b="0" lang="en-US" sz="2400" spc="-1" strike="noStrike">
              <a:solidFill>
                <a:srgbClr val="000000"/>
              </a:solidFill>
              <a:latin typeface="Arial"/>
            </a:endParaRPr>
          </a:p>
          <a:p>
            <a:pPr marL="343080" indent="-190440" defTabSz="914400">
              <a:lnSpc>
                <a:spcPct val="100000"/>
              </a:lnSpc>
              <a:spcBef>
                <a:spcPts val="479"/>
              </a:spcBef>
              <a:buNone/>
              <a:tabLst>
                <a:tab algn="l" pos="0"/>
              </a:tabLst>
            </a:pPr>
            <a:endParaRPr b="0" lang="en-US" sz="2400" spc="-1" strike="noStrike">
              <a:solidFill>
                <a:srgbClr val="000000"/>
              </a:solidFill>
              <a:latin typeface="Arial"/>
            </a:endParaRPr>
          </a:p>
          <a:p>
            <a:pPr marL="343080" indent="-190440" defTabSz="914400">
              <a:lnSpc>
                <a:spcPct val="100000"/>
              </a:lnSpc>
              <a:spcBef>
                <a:spcPts val="479"/>
              </a:spcBef>
              <a:buNone/>
              <a:tabLst>
                <a:tab algn="l" pos="0"/>
              </a:tabLst>
            </a:pPr>
            <a:endParaRPr b="0" lang="en-US" sz="2400" spc="-1" strike="noStrike">
              <a:solidFill>
                <a:srgbClr val="000000"/>
              </a:solidFill>
              <a:latin typeface="Arial"/>
            </a:endParaRPr>
          </a:p>
          <a:p>
            <a:pPr marL="343080" indent="-190440" defTabSz="914400">
              <a:lnSpc>
                <a:spcPct val="100000"/>
              </a:lnSpc>
              <a:spcBef>
                <a:spcPts val="479"/>
              </a:spcBef>
              <a:buNone/>
              <a:tabLst>
                <a:tab algn="l" pos="0"/>
              </a:tabLst>
            </a:pPr>
            <a:endParaRPr b="0" lang="en-US" sz="2400" spc="-1" strike="noStrike">
              <a:solidFill>
                <a:srgbClr val="000000"/>
              </a:solidFill>
              <a:latin typeface="Arial"/>
            </a:endParaRPr>
          </a:p>
          <a:p>
            <a:pPr marL="343080" indent="-190440" defTabSz="914400">
              <a:lnSpc>
                <a:spcPct val="100000"/>
              </a:lnSpc>
              <a:spcBef>
                <a:spcPts val="479"/>
              </a:spcBef>
              <a:buNone/>
              <a:tabLst>
                <a:tab algn="l" pos="0"/>
              </a:tabLst>
            </a:pPr>
            <a:endParaRPr b="0" lang="en-US" sz="2400" spc="-1" strike="noStrike">
              <a:solidFill>
                <a:srgbClr val="000000"/>
              </a:solidFill>
              <a:latin typeface="Arial"/>
            </a:endParaRPr>
          </a:p>
          <a:p>
            <a:pPr marL="343080" indent="-343080" defTabSz="914400">
              <a:lnSpc>
                <a:spcPct val="100000"/>
              </a:lnSpc>
              <a:spcBef>
                <a:spcPts val="400"/>
              </a:spcBef>
              <a:buClr>
                <a:srgbClr val="000000"/>
              </a:buClr>
              <a:buFont typeface="Arial"/>
              <a:buChar char="•"/>
              <a:tabLst>
                <a:tab algn="l" pos="0"/>
              </a:tabLst>
            </a:pPr>
            <a:r>
              <a:rPr b="0" lang="en-US" sz="2000" spc="-1" strike="noStrike">
                <a:solidFill>
                  <a:schemeClr val="dk1"/>
                </a:solidFill>
                <a:latin typeface="Times New Roman"/>
                <a:ea typeface="Times New Roman"/>
              </a:rPr>
              <a:t>ALU provides arithmetic and logic operations. In addition, the CPU must provide shift operations.</a:t>
            </a:r>
            <a:endParaRPr b="0" lang="en-US" sz="2000" spc="-1" strike="noStrike">
              <a:solidFill>
                <a:srgbClr val="000000"/>
              </a:solidFill>
              <a:latin typeface="Arial"/>
            </a:endParaRPr>
          </a:p>
          <a:p>
            <a:pPr marL="343080" indent="-343080" defTabSz="914400">
              <a:lnSpc>
                <a:spcPct val="100000"/>
              </a:lnSpc>
              <a:spcBef>
                <a:spcPts val="400"/>
              </a:spcBef>
              <a:buClr>
                <a:srgbClr val="000000"/>
              </a:buClr>
              <a:buFont typeface="Arial"/>
              <a:buChar char="•"/>
              <a:tabLst>
                <a:tab algn="l" pos="0"/>
              </a:tabLst>
            </a:pPr>
            <a:r>
              <a:rPr b="0" lang="en-US" sz="2000" spc="-1" strike="noStrike">
                <a:solidFill>
                  <a:schemeClr val="dk1"/>
                </a:solidFill>
                <a:latin typeface="Times New Roman"/>
                <a:ea typeface="Times New Roman"/>
              </a:rPr>
              <a:t>The shifter may be placed in the input of the ALU to provide preshift capability, or at the output of ALU to provide postshift capability. Some times it included in ALU.</a:t>
            </a:r>
            <a:endParaRPr b="0" lang="en-US" sz="2000" spc="-1" strike="noStrike">
              <a:solidFill>
                <a:srgbClr val="000000"/>
              </a:solidFill>
              <a:latin typeface="Arial"/>
            </a:endParaRPr>
          </a:p>
          <a:p>
            <a:pPr marL="343080" indent="-190440" defTabSz="914400">
              <a:lnSpc>
                <a:spcPct val="100000"/>
              </a:lnSpc>
              <a:spcBef>
                <a:spcPts val="479"/>
              </a:spcBef>
              <a:buNone/>
              <a:tabLst>
                <a:tab algn="l" pos="0"/>
              </a:tabLst>
            </a:pPr>
            <a:endParaRPr b="0" lang="en-US" sz="2400" spc="-1" strike="noStrike">
              <a:solidFill>
                <a:srgbClr val="000000"/>
              </a:solidFill>
              <a:latin typeface="Arial"/>
            </a:endParaRPr>
          </a:p>
        </p:txBody>
      </p:sp>
      <p:pic>
        <p:nvPicPr>
          <p:cNvPr id="153" name="Google Shape;105;p9" descr=""/>
          <p:cNvPicPr/>
          <p:nvPr/>
        </p:nvPicPr>
        <p:blipFill>
          <a:blip r:embed="rId1"/>
          <a:stretch/>
        </p:blipFill>
        <p:spPr>
          <a:xfrm>
            <a:off x="2612520" y="1295280"/>
            <a:ext cx="4182840" cy="3321360"/>
          </a:xfrm>
          <a:prstGeom prst="rect">
            <a:avLst/>
          </a:prstGeom>
          <a:ln w="0">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10">
                                  <p:stCondLst>
                                    <p:cond delay="0"/>
                                  </p:stCondLst>
                                  <p:childTnLst>
                                    <p:set>
                                      <p:cBhvr>
                                        <p:cTn id="32" dur="1" fill="hold">
                                          <p:stCondLst>
                                            <p:cond delay="0"/>
                                          </p:stCondLst>
                                        </p:cTn>
                                        <p:tgtEl>
                                          <p:spTgt spid="152">
                                            <p:txEl>
                                              <p:pRg st="0" end="0"/>
                                            </p:txEl>
                                          </p:spTgt>
                                        </p:tgtEl>
                                        <p:attrNameLst>
                                          <p:attrName>style.visibility</p:attrName>
                                        </p:attrNameLst>
                                      </p:cBhvr>
                                      <p:to>
                                        <p:strVal val="visible"/>
                                      </p:to>
                                    </p:set>
                                    <p:animEffect filter="fade" transition="in">
                                      <p:cBhvr additive="repl">
                                        <p:cTn id="33" dur="500"/>
                                        <p:tgtEl>
                                          <p:spTgt spid="152">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10">
                                  <p:stCondLst>
                                    <p:cond delay="0"/>
                                  </p:stCondLst>
                                  <p:childTnLst>
                                    <p:set>
                                      <p:cBhvr>
                                        <p:cTn id="37" dur="1" fill="hold">
                                          <p:stCondLst>
                                            <p:cond delay="0"/>
                                          </p:stCondLst>
                                        </p:cTn>
                                        <p:tgtEl>
                                          <p:spTgt spid="152">
                                            <p:txEl>
                                              <p:pRg st="1" end="1"/>
                                            </p:txEl>
                                          </p:spTgt>
                                        </p:tgtEl>
                                        <p:attrNameLst>
                                          <p:attrName>style.visibility</p:attrName>
                                        </p:attrNameLst>
                                      </p:cBhvr>
                                      <p:to>
                                        <p:strVal val="visible"/>
                                      </p:to>
                                    </p:set>
                                    <p:animEffect filter="fade" transition="in">
                                      <p:cBhvr additive="repl">
                                        <p:cTn id="38" dur="500"/>
                                        <p:tgtEl>
                                          <p:spTgt spid="152">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0">
                                  <p:stCondLst>
                                    <p:cond delay="0"/>
                                  </p:stCondLst>
                                  <p:childTnLst>
                                    <p:set>
                                      <p:cBhvr>
                                        <p:cTn id="42" dur="1" fill="hold">
                                          <p:stCondLst>
                                            <p:cond delay="0"/>
                                          </p:stCondLst>
                                        </p:cTn>
                                        <p:tgtEl>
                                          <p:spTgt spid="152">
                                            <p:txEl>
                                              <p:pRg st="2" end="2"/>
                                            </p:txEl>
                                          </p:spTgt>
                                        </p:tgtEl>
                                        <p:attrNameLst>
                                          <p:attrName>style.visibility</p:attrName>
                                        </p:attrNameLst>
                                      </p:cBhvr>
                                      <p:to>
                                        <p:strVal val="visible"/>
                                      </p:to>
                                    </p:set>
                                    <p:animEffect filter="fade" transition="in">
                                      <p:cBhvr additive="repl">
                                        <p:cTn id="43" dur="500"/>
                                        <p:tgtEl>
                                          <p:spTgt spid="152">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10">
                                  <p:stCondLst>
                                    <p:cond delay="0"/>
                                  </p:stCondLst>
                                  <p:childTnLst>
                                    <p:set>
                                      <p:cBhvr>
                                        <p:cTn id="47" dur="1" fill="hold">
                                          <p:stCondLst>
                                            <p:cond delay="0"/>
                                          </p:stCondLst>
                                        </p:cTn>
                                        <p:tgtEl>
                                          <p:spTgt spid="152">
                                            <p:txEl>
                                              <p:pRg st="3" end="3"/>
                                            </p:txEl>
                                          </p:spTgt>
                                        </p:tgtEl>
                                        <p:attrNameLst>
                                          <p:attrName>style.visibility</p:attrName>
                                        </p:attrNameLst>
                                      </p:cBhvr>
                                      <p:to>
                                        <p:strVal val="visible"/>
                                      </p:to>
                                    </p:set>
                                    <p:animEffect filter="fade" transition="in">
                                      <p:cBhvr additive="repl">
                                        <p:cTn id="48" dur="500"/>
                                        <p:tgtEl>
                                          <p:spTgt spid="15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0">
                                  <p:stCondLst>
                                    <p:cond delay="0"/>
                                  </p:stCondLst>
                                  <p:childTnLst>
                                    <p:set>
                                      <p:cBhvr>
                                        <p:cTn id="52" dur="1" fill="hold">
                                          <p:stCondLst>
                                            <p:cond delay="0"/>
                                          </p:stCondLst>
                                        </p:cTn>
                                        <p:tgtEl>
                                          <p:spTgt spid="152">
                                            <p:txEl>
                                              <p:pRg st="4" end="4"/>
                                            </p:txEl>
                                          </p:spTgt>
                                        </p:tgtEl>
                                        <p:attrNameLst>
                                          <p:attrName>style.visibility</p:attrName>
                                        </p:attrNameLst>
                                      </p:cBhvr>
                                      <p:to>
                                        <p:strVal val="visible"/>
                                      </p:to>
                                    </p:set>
                                    <p:animEffect filter="fade" transition="in">
                                      <p:cBhvr additive="repl">
                                        <p:cTn id="53" dur="500"/>
                                        <p:tgtEl>
                                          <p:spTgt spid="152">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10">
                                  <p:stCondLst>
                                    <p:cond delay="0"/>
                                  </p:stCondLst>
                                  <p:childTnLst>
                                    <p:set>
                                      <p:cBhvr>
                                        <p:cTn id="57" dur="1" fill="hold">
                                          <p:stCondLst>
                                            <p:cond delay="0"/>
                                          </p:stCondLst>
                                        </p:cTn>
                                        <p:tgtEl>
                                          <p:spTgt spid="152">
                                            <p:txEl>
                                              <p:pRg st="5" end="5"/>
                                            </p:txEl>
                                          </p:spTgt>
                                        </p:tgtEl>
                                        <p:attrNameLst>
                                          <p:attrName>style.visibility</p:attrName>
                                        </p:attrNameLst>
                                      </p:cBhvr>
                                      <p:to>
                                        <p:strVal val="visible"/>
                                      </p:to>
                                    </p:set>
                                    <p:animEffect filter="fade" transition="in">
                                      <p:cBhvr additive="repl">
                                        <p:cTn id="58" dur="500"/>
                                        <p:tgtEl>
                                          <p:spTgt spid="152">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0">
                                  <p:stCondLst>
                                    <p:cond delay="0"/>
                                  </p:stCondLst>
                                  <p:childTnLst>
                                    <p:set>
                                      <p:cBhvr>
                                        <p:cTn id="62" dur="1" fill="hold">
                                          <p:stCondLst>
                                            <p:cond delay="0"/>
                                          </p:stCondLst>
                                        </p:cTn>
                                        <p:tgtEl>
                                          <p:spTgt spid="152">
                                            <p:txEl>
                                              <p:pRg st="6" end="6"/>
                                            </p:txEl>
                                          </p:spTgt>
                                        </p:tgtEl>
                                        <p:attrNameLst>
                                          <p:attrName>style.visibility</p:attrName>
                                        </p:attrNameLst>
                                      </p:cBhvr>
                                      <p:to>
                                        <p:strVal val="visible"/>
                                      </p:to>
                                    </p:set>
                                    <p:animEffect filter="fade" transition="in">
                                      <p:cBhvr additive="repl">
                                        <p:cTn id="63" dur="500"/>
                                        <p:tgtEl>
                                          <p:spTgt spid="152">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10">
                                  <p:stCondLst>
                                    <p:cond delay="0"/>
                                  </p:stCondLst>
                                  <p:childTnLst>
                                    <p:set>
                                      <p:cBhvr>
                                        <p:cTn id="67" dur="1" fill="hold">
                                          <p:stCondLst>
                                            <p:cond delay="0"/>
                                          </p:stCondLst>
                                        </p:cTn>
                                        <p:tgtEl>
                                          <p:spTgt spid="152">
                                            <p:txEl>
                                              <p:pRg st="7" end="7"/>
                                            </p:txEl>
                                          </p:spTgt>
                                        </p:tgtEl>
                                        <p:attrNameLst>
                                          <p:attrName>style.visibility</p:attrName>
                                        </p:attrNameLst>
                                      </p:cBhvr>
                                      <p:to>
                                        <p:strVal val="visible"/>
                                      </p:to>
                                    </p:set>
                                    <p:animEffect filter="fade" transition="in">
                                      <p:cBhvr additive="repl">
                                        <p:cTn id="68" dur="500"/>
                                        <p:tgtEl>
                                          <p:spTgt spid="152">
                                            <p:txEl>
                                              <p:pRg st="7" end="7"/>
                                            </p:txEl>
                                          </p:spTgt>
                                        </p:tgtEl>
                                      </p:cBhvr>
                                    </p:animEffec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0">
                                  <p:stCondLst>
                                    <p:cond delay="0"/>
                                  </p:stCondLst>
                                  <p:childTnLst>
                                    <p:set>
                                      <p:cBhvr>
                                        <p:cTn id="72" dur="1" fill="hold">
                                          <p:stCondLst>
                                            <p:cond delay="0"/>
                                          </p:stCondLst>
                                        </p:cTn>
                                        <p:tgtEl>
                                          <p:spTgt spid="152">
                                            <p:txEl>
                                              <p:pRg st="8" end="8"/>
                                            </p:txEl>
                                          </p:spTgt>
                                        </p:tgtEl>
                                        <p:attrNameLst>
                                          <p:attrName>style.visibility</p:attrName>
                                        </p:attrNameLst>
                                      </p:cBhvr>
                                      <p:to>
                                        <p:strVal val="visible"/>
                                      </p:to>
                                    </p:set>
                                    <p:animEffect filter="fade" transition="in">
                                      <p:cBhvr additive="repl">
                                        <p:cTn id="73" dur="500"/>
                                        <p:tgtEl>
                                          <p:spTgt spid="152">
                                            <p:txEl>
                                              <p:pRg st="8" end="8"/>
                                            </p:txEl>
                                          </p:spTgt>
                                        </p:tgtEl>
                                      </p:cBhvr>
                                    </p:animEffect>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10">
                                  <p:stCondLst>
                                    <p:cond delay="0"/>
                                  </p:stCondLst>
                                  <p:childTnLst>
                                    <p:set>
                                      <p:cBhvr>
                                        <p:cTn id="77" dur="1" fill="hold">
                                          <p:stCondLst>
                                            <p:cond delay="0"/>
                                          </p:stCondLst>
                                        </p:cTn>
                                        <p:tgtEl>
                                          <p:spTgt spid="152">
                                            <p:txEl>
                                              <p:pRg st="9" end="9"/>
                                            </p:txEl>
                                          </p:spTgt>
                                        </p:tgtEl>
                                        <p:attrNameLst>
                                          <p:attrName>style.visibility</p:attrName>
                                        </p:attrNameLst>
                                      </p:cBhvr>
                                      <p:to>
                                        <p:strVal val="visible"/>
                                      </p:to>
                                    </p:set>
                                    <p:animEffect filter="fade" transition="in">
                                      <p:cBhvr additive="repl">
                                        <p:cTn id="78" dur="500"/>
                                        <p:tgtEl>
                                          <p:spTgt spid="152">
                                            <p:txEl>
                                              <p:pRg st="9" end="9"/>
                                            </p:txEl>
                                          </p:spTgt>
                                        </p:tgtEl>
                                      </p:cBhvr>
                                    </p:animEffec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0">
                                  <p:stCondLst>
                                    <p:cond delay="0"/>
                                  </p:stCondLst>
                                  <p:childTnLst>
                                    <p:set>
                                      <p:cBhvr>
                                        <p:cTn id="82" dur="1" fill="hold">
                                          <p:stCondLst>
                                            <p:cond delay="0"/>
                                          </p:stCondLst>
                                        </p:cTn>
                                        <p:tgtEl>
                                          <p:spTgt spid="152">
                                            <p:txEl>
                                              <p:pRg st="10" end="10"/>
                                            </p:txEl>
                                          </p:spTgt>
                                        </p:tgtEl>
                                        <p:attrNameLst>
                                          <p:attrName>style.visibility</p:attrName>
                                        </p:attrNameLst>
                                      </p:cBhvr>
                                      <p:to>
                                        <p:strVal val="visible"/>
                                      </p:to>
                                    </p:set>
                                    <p:animEffect filter="fade" transition="in">
                                      <p:cBhvr additive="repl">
                                        <p:cTn id="83" dur="500"/>
                                        <p:tgtEl>
                                          <p:spTgt spid="152">
                                            <p:txEl>
                                              <p:pRg st="10" end="10"/>
                                            </p:txEl>
                                          </p:spTgt>
                                        </p:tgtEl>
                                      </p:cBhvr>
                                    </p:animEffec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10">
                                  <p:stCondLst>
                                    <p:cond delay="0"/>
                                  </p:stCondLst>
                                  <p:childTnLst>
                                    <p:set>
                                      <p:cBhvr>
                                        <p:cTn id="87" dur="1" fill="hold">
                                          <p:stCondLst>
                                            <p:cond delay="0"/>
                                          </p:stCondLst>
                                        </p:cTn>
                                        <p:tgtEl>
                                          <p:spTgt spid="152">
                                            <p:txEl>
                                              <p:pRg st="11" end="11"/>
                                            </p:txEl>
                                          </p:spTgt>
                                        </p:tgtEl>
                                        <p:attrNameLst>
                                          <p:attrName>style.visibility</p:attrName>
                                        </p:attrNameLst>
                                      </p:cBhvr>
                                      <p:to>
                                        <p:strVal val="visible"/>
                                      </p:to>
                                    </p:set>
                                    <p:animEffect filter="fade" transition="in">
                                      <p:cBhvr additive="repl">
                                        <p:cTn id="88" dur="500"/>
                                        <p:tgtEl>
                                          <p:spTgt spid="152">
                                            <p:txEl>
                                              <p:pRg st="11" end="11"/>
                                            </p:txEl>
                                          </p:spTgt>
                                        </p:tgtEl>
                                      </p:cBhvr>
                                    </p:animEffec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0">
                                  <p:stCondLst>
                                    <p:cond delay="0"/>
                                  </p:stCondLst>
                                  <p:childTnLst>
                                    <p:set>
                                      <p:cBhvr>
                                        <p:cTn id="92" dur="1" fill="hold">
                                          <p:stCondLst>
                                            <p:cond delay="0"/>
                                          </p:stCondLst>
                                        </p:cTn>
                                        <p:tgtEl>
                                          <p:spTgt spid="152">
                                            <p:txEl>
                                              <p:pRg st="12" end="12"/>
                                            </p:txEl>
                                          </p:spTgt>
                                        </p:tgtEl>
                                        <p:attrNameLst>
                                          <p:attrName>style.visibility</p:attrName>
                                        </p:attrNameLst>
                                      </p:cBhvr>
                                      <p:to>
                                        <p:strVal val="visible"/>
                                      </p:to>
                                    </p:set>
                                    <p:animEffect filter="fade" transition="in">
                                      <p:cBhvr additive="repl">
                                        <p:cTn id="93" dur="500"/>
                                        <p:tgtEl>
                                          <p:spTgt spid="152">
                                            <p:txEl>
                                              <p:pRg st="12" end="12"/>
                                            </p:txEl>
                                          </p:spTgt>
                                        </p:tgtEl>
                                      </p:cBhvr>
                                    </p:animEffect>
                                  </p:childTnLst>
                                </p:cTn>
                              </p:par>
                            </p:childTnLst>
                          </p:cTn>
                        </p:par>
                      </p:childTnLst>
                    </p:cTn>
                  </p:par>
                  <p:par>
                    <p:cTn id="94" fill="hold">
                      <p:stCondLst>
                        <p:cond delay="indefinite"/>
                      </p:stCondLst>
                      <p:childTnLst>
                        <p:par>
                          <p:cTn id="95" fill="hold">
                            <p:stCondLst>
                              <p:cond delay="0"/>
                            </p:stCondLst>
                            <p:childTnLst>
                              <p:par>
                                <p:cTn id="96" nodeType="clickEffect" fill="hold" presetClass="entr" presetID="10">
                                  <p:stCondLst>
                                    <p:cond delay="0"/>
                                  </p:stCondLst>
                                  <p:childTnLst>
                                    <p:set>
                                      <p:cBhvr>
                                        <p:cTn id="97" dur="1" fill="hold">
                                          <p:stCondLst>
                                            <p:cond delay="0"/>
                                          </p:stCondLst>
                                        </p:cTn>
                                        <p:tgtEl>
                                          <p:spTgt spid="153"/>
                                        </p:tgtEl>
                                        <p:attrNameLst>
                                          <p:attrName>style.visibility</p:attrName>
                                        </p:attrNameLst>
                                      </p:cBhvr>
                                      <p:to>
                                        <p:strVal val="visible"/>
                                      </p:to>
                                    </p:set>
                                    <p:animEffect filter="fade" transition="in">
                                      <p:cBhvr additive="repl">
                                        <p:cTn id="98"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380880" y="380880"/>
            <a:ext cx="8228880" cy="513720"/>
          </a:xfrm>
          <a:prstGeom prst="rect">
            <a:avLst/>
          </a:prstGeom>
          <a:noFill/>
          <a:ln w="0">
            <a:noFill/>
          </a:ln>
        </p:spPr>
        <p:txBody>
          <a:bodyPr lIns="91440" rIns="91440" tIns="45720" bIns="45720" anchor="ctr">
            <a:noAutofit/>
          </a:bodyPr>
          <a:p>
            <a:pPr indent="0" defTabSz="914400">
              <a:lnSpc>
                <a:spcPct val="100000"/>
              </a:lnSpc>
              <a:buNone/>
              <a:tabLst>
                <a:tab algn="l" pos="0"/>
              </a:tabLst>
            </a:pPr>
            <a:r>
              <a:rPr b="1" lang="en-US" sz="3200" spc="-1" strike="noStrike">
                <a:solidFill>
                  <a:schemeClr val="dk1"/>
                </a:solidFill>
                <a:latin typeface="Calibri"/>
              </a:rPr>
              <a:t>Microoperations</a:t>
            </a:r>
            <a:endParaRPr b="0" lang="en-US" sz="3200" spc="-1" strike="noStrike">
              <a:solidFill>
                <a:srgbClr val="000000"/>
              </a:solidFill>
              <a:latin typeface="Arial"/>
            </a:endParaRPr>
          </a:p>
        </p:txBody>
      </p:sp>
      <p:sp>
        <p:nvSpPr>
          <p:cNvPr id="155" name="PlaceHolder 2"/>
          <p:cNvSpPr>
            <a:spLocks noGrp="1"/>
          </p:cNvSpPr>
          <p:nvPr>
            <p:ph/>
          </p:nvPr>
        </p:nvSpPr>
        <p:spPr>
          <a:xfrm>
            <a:off x="457200" y="1066680"/>
            <a:ext cx="8228880" cy="5257080"/>
          </a:xfrm>
          <a:prstGeom prst="rect">
            <a:avLst/>
          </a:prstGeom>
          <a:noFill/>
          <a:ln w="0">
            <a:noFill/>
          </a:ln>
        </p:spPr>
        <p:txBody>
          <a:bodyPr lIns="91440" rIns="91440" tIns="45720" bIns="45720" anchor="t">
            <a:noAutofit/>
          </a:bodyPr>
          <a:p>
            <a:pPr marL="343080" indent="-343080" defTabSz="914400">
              <a:lnSpc>
                <a:spcPct val="100000"/>
              </a:lnSpc>
              <a:buClr>
                <a:srgbClr val="000000"/>
              </a:buClr>
              <a:buFont typeface="Arial"/>
              <a:buChar char="•"/>
            </a:pPr>
            <a:r>
              <a:rPr b="0" lang="en-US" sz="2400" spc="-1" strike="noStrike">
                <a:solidFill>
                  <a:schemeClr val="dk1"/>
                </a:solidFill>
                <a:latin typeface="Times New Roman"/>
                <a:ea typeface="Times New Roman"/>
              </a:rPr>
              <a:t>A control word of 14 bits is needed to specify a microoperations in the CPU.</a:t>
            </a:r>
            <a:endParaRPr b="0" lang="en-US" sz="2400" spc="-1" strike="noStrike">
              <a:solidFill>
                <a:srgbClr val="000000"/>
              </a:solidFill>
              <a:latin typeface="Arial"/>
            </a:endParaRPr>
          </a:p>
          <a:p>
            <a:pPr marL="343080" indent="-343080" defTabSz="914400">
              <a:lnSpc>
                <a:spcPct val="100000"/>
              </a:lnSpc>
              <a:spcBef>
                <a:spcPts val="479"/>
              </a:spcBef>
              <a:buNone/>
              <a:tabLst>
                <a:tab algn="l" pos="0"/>
              </a:tabLst>
            </a:pPr>
            <a:r>
              <a:rPr b="1" lang="en-US" sz="2400" spc="-1" strike="noStrike">
                <a:solidFill>
                  <a:schemeClr val="dk1"/>
                </a:solidFill>
                <a:latin typeface="Times New Roman"/>
                <a:ea typeface="Times New Roman"/>
              </a:rPr>
              <a:t>E.g. </a:t>
            </a:r>
            <a:endParaRPr b="0" lang="en-US" sz="2400" spc="-1" strike="noStrike">
              <a:solidFill>
                <a:srgbClr val="000000"/>
              </a:solidFill>
              <a:latin typeface="Arial"/>
            </a:endParaRPr>
          </a:p>
        </p:txBody>
      </p:sp>
      <p:pic>
        <p:nvPicPr>
          <p:cNvPr id="156" name="Google Shape;112;p10" descr=""/>
          <p:cNvPicPr/>
          <p:nvPr/>
        </p:nvPicPr>
        <p:blipFill>
          <a:blip r:embed="rId1"/>
          <a:stretch/>
        </p:blipFill>
        <p:spPr>
          <a:xfrm>
            <a:off x="2438280" y="2057400"/>
            <a:ext cx="2056680" cy="524880"/>
          </a:xfrm>
          <a:prstGeom prst="rect">
            <a:avLst/>
          </a:prstGeom>
          <a:ln w="0">
            <a:noFill/>
          </a:ln>
        </p:spPr>
      </p:pic>
      <p:pic>
        <p:nvPicPr>
          <p:cNvPr id="157" name="Google Shape;113;p10" descr=""/>
          <p:cNvPicPr/>
          <p:nvPr/>
        </p:nvPicPr>
        <p:blipFill>
          <a:blip r:embed="rId2"/>
          <a:stretch/>
        </p:blipFill>
        <p:spPr>
          <a:xfrm>
            <a:off x="1447920" y="2590920"/>
            <a:ext cx="5423760" cy="1099440"/>
          </a:xfrm>
          <a:prstGeom prst="rect">
            <a:avLst/>
          </a:prstGeom>
          <a:ln w="0">
            <a:noFill/>
          </a:ln>
        </p:spPr>
      </p:pic>
      <p:sp>
        <p:nvSpPr>
          <p:cNvPr id="158" name="Google Shape;114;p10"/>
          <p:cNvSpPr/>
          <p:nvPr/>
        </p:nvSpPr>
        <p:spPr>
          <a:xfrm>
            <a:off x="457200" y="4267080"/>
            <a:ext cx="7907760" cy="2115720"/>
          </a:xfrm>
          <a:prstGeom prst="rect">
            <a:avLst/>
          </a:prstGeom>
          <a:noFill/>
          <a:ln w="0">
            <a:noFill/>
          </a:ln>
        </p:spPr>
        <p:style>
          <a:lnRef idx="0"/>
          <a:fillRef idx="0"/>
          <a:effectRef idx="0"/>
          <a:fontRef idx="minor"/>
        </p:style>
        <p:txBody>
          <a:bodyPr lIns="90000" rIns="90000" tIns="45000" bIns="45000" anchor="t">
            <a:spAutoFit/>
          </a:bodyPr>
          <a:p>
            <a:pPr marL="216000" indent="-120600" algn="just">
              <a:lnSpc>
                <a:spcPct val="100000"/>
              </a:lnSpc>
              <a:buClr>
                <a:srgbClr val="000000"/>
              </a:buClr>
              <a:buFont typeface="Noto Sans Symbols"/>
              <a:buChar char="⮚"/>
            </a:pPr>
            <a:r>
              <a:rPr b="0" lang="en-US" sz="1900" spc="-1" strike="noStrike">
                <a:solidFill>
                  <a:schemeClr val="dk1"/>
                </a:solidFill>
                <a:latin typeface="Times New Roman"/>
                <a:ea typeface="Times New Roman"/>
              </a:rPr>
              <a:t>A memory unit that stores control word is referred to as a CONTROL MEMORY.</a:t>
            </a:r>
            <a:endParaRPr b="0" lang="en-US" sz="1900" spc="-1" strike="noStrike">
              <a:solidFill>
                <a:srgbClr val="000000"/>
              </a:solidFill>
              <a:latin typeface="Arial"/>
            </a:endParaRPr>
          </a:p>
          <a:p>
            <a:pPr algn="just">
              <a:lnSpc>
                <a:spcPct val="100000"/>
              </a:lnSpc>
              <a:tabLst>
                <a:tab algn="l" pos="0"/>
              </a:tabLst>
            </a:pPr>
            <a:endParaRPr b="0" lang="en-US" sz="1900" spc="-1" strike="noStrike">
              <a:solidFill>
                <a:srgbClr val="000000"/>
              </a:solidFill>
              <a:latin typeface="Arial"/>
            </a:endParaRPr>
          </a:p>
          <a:p>
            <a:pPr marL="216000" indent="-120600" algn="just">
              <a:lnSpc>
                <a:spcPct val="100000"/>
              </a:lnSpc>
              <a:buClr>
                <a:srgbClr val="000000"/>
              </a:buClr>
              <a:buFont typeface="Noto Sans Symbols"/>
              <a:buChar char="⮚"/>
              <a:tabLst>
                <a:tab algn="l" pos="0"/>
              </a:tabLst>
            </a:pPr>
            <a:r>
              <a:rPr b="0" lang="en-US" sz="1900" spc="-1" strike="noStrike">
                <a:solidFill>
                  <a:schemeClr val="dk1"/>
                </a:solidFill>
                <a:latin typeface="Times New Roman"/>
                <a:ea typeface="Times New Roman"/>
              </a:rPr>
              <a:t>By reading consecutive control words from memory, it is possible to initiate the desire sequence of microoperations for the CPU. This type of control is referred As micro-programmed control.</a:t>
            </a:r>
            <a:endParaRPr b="0" lang="en-US" sz="1900" spc="-1" strike="noStrike">
              <a:solidFill>
                <a:srgbClr val="000000"/>
              </a:solidFill>
              <a:latin typeface="Arial"/>
            </a:endParaRPr>
          </a:p>
          <a:p>
            <a:pPr>
              <a:lnSpc>
                <a:spcPct val="100000"/>
              </a:lnSpc>
              <a:tabLst>
                <a:tab algn="l" pos="0"/>
              </a:tabLst>
            </a:pP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99" dur="indefinite" restart="never" nodeType="tmRoot">
          <p:childTnLst>
            <p:seq>
              <p:cTn id="100" dur="indefinite" nodeType="mainSeq">
                <p:childTnLst>
                  <p:par>
                    <p:cTn id="101" fill="hold">
                      <p:stCondLst>
                        <p:cond delay="indefinite"/>
                      </p:stCondLst>
                      <p:childTnLst>
                        <p:par>
                          <p:cTn id="102" fill="hold">
                            <p:stCondLst>
                              <p:cond delay="0"/>
                            </p:stCondLst>
                            <p:childTnLst>
                              <p:par>
                                <p:cTn id="103" nodeType="clickEffect" fill="hold" presetClass="entr" presetID="10">
                                  <p:stCondLst>
                                    <p:cond delay="0"/>
                                  </p:stCondLst>
                                  <p:childTnLst>
                                    <p:set>
                                      <p:cBhvr>
                                        <p:cTn id="104" dur="1" fill="hold">
                                          <p:stCondLst>
                                            <p:cond delay="0"/>
                                          </p:stCondLst>
                                        </p:cTn>
                                        <p:tgtEl>
                                          <p:spTgt spid="156"/>
                                        </p:tgtEl>
                                        <p:attrNameLst>
                                          <p:attrName>style.visibility</p:attrName>
                                        </p:attrNameLst>
                                      </p:cBhvr>
                                      <p:to>
                                        <p:strVal val="visible"/>
                                      </p:to>
                                    </p:set>
                                    <p:animEffect filter="fade" transition="in">
                                      <p:cBhvr additive="repl">
                                        <p:cTn id="105" dur="500"/>
                                        <p:tgtEl>
                                          <p:spTgt spid="156"/>
                                        </p:tgtEl>
                                      </p:cBhvr>
                                    </p:animEffect>
                                  </p:childTnLst>
                                </p:cTn>
                              </p:par>
                            </p:childTnLst>
                          </p:cTn>
                        </p:par>
                      </p:childTnLst>
                    </p:cTn>
                  </p:par>
                  <p:par>
                    <p:cTn id="106" fill="hold">
                      <p:stCondLst>
                        <p:cond delay="indefinite"/>
                      </p:stCondLst>
                      <p:childTnLst>
                        <p:par>
                          <p:cTn id="107" fill="hold">
                            <p:stCondLst>
                              <p:cond delay="0"/>
                            </p:stCondLst>
                            <p:childTnLst>
                              <p:par>
                                <p:cTn id="108" nodeType="clickEffect" fill="hold" presetClass="entr" presetID="10">
                                  <p:stCondLst>
                                    <p:cond delay="0"/>
                                  </p:stCondLst>
                                  <p:childTnLst>
                                    <p:set>
                                      <p:cBhvr>
                                        <p:cTn id="109" dur="1" fill="hold">
                                          <p:stCondLst>
                                            <p:cond delay="0"/>
                                          </p:stCondLst>
                                        </p:cTn>
                                        <p:tgtEl>
                                          <p:spTgt spid="157"/>
                                        </p:tgtEl>
                                        <p:attrNameLst>
                                          <p:attrName>style.visibility</p:attrName>
                                        </p:attrNameLst>
                                      </p:cBhvr>
                                      <p:to>
                                        <p:strVal val="visible"/>
                                      </p:to>
                                    </p:set>
                                    <p:animEffect filter="fade" transition="in">
                                      <p:cBhvr additive="repl">
                                        <p:cTn id="110" dur="500"/>
                                        <p:tgtEl>
                                          <p:spTgt spid="157"/>
                                        </p:tgtEl>
                                      </p:cBhvr>
                                    </p:animEffec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0">
                                  <p:stCondLst>
                                    <p:cond delay="0"/>
                                  </p:stCondLst>
                                  <p:childTnLst>
                                    <p:set>
                                      <p:cBhvr>
                                        <p:cTn id="114" dur="1" fill="hold">
                                          <p:stCondLst>
                                            <p:cond delay="0"/>
                                          </p:stCondLst>
                                        </p:cTn>
                                        <p:tgtEl>
                                          <p:spTgt spid="158"/>
                                        </p:tgtEl>
                                        <p:attrNameLst>
                                          <p:attrName>style.visibility</p:attrName>
                                        </p:attrNameLst>
                                      </p:cBhvr>
                                      <p:to>
                                        <p:strVal val="visible"/>
                                      </p:to>
                                    </p:set>
                                    <p:animEffect filter="fade" transition="in">
                                      <p:cBhvr additive="repl">
                                        <p:cTn id="115" dur="5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59" name="PlaceHolder 1"/>
          <p:cNvSpPr>
            <a:spLocks noGrp="1"/>
          </p:cNvSpPr>
          <p:nvPr>
            <p:ph type="sldNum" idx="51"/>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47BB5880-B337-4548-BD22-A2E26A3D0D18}"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160" name="Google Shape;42;p10"/>
          <p:cNvSpPr/>
          <p:nvPr/>
        </p:nvSpPr>
        <p:spPr>
          <a:xfrm>
            <a:off x="0" y="838080"/>
            <a:ext cx="9143280" cy="5517360"/>
          </a:xfrm>
          <a:prstGeom prst="rect">
            <a:avLst/>
          </a:prstGeom>
          <a:noFill/>
          <a:ln w="0">
            <a:noFill/>
          </a:ln>
        </p:spPr>
        <p:style>
          <a:lnRef idx="0"/>
          <a:fillRef idx="0"/>
          <a:effectRef idx="0"/>
          <a:fontRef idx="minor"/>
        </p:style>
        <p:txBody>
          <a:bodyPr lIns="90000" rIns="90000" tIns="33120" bIns="45000" anchor="ctr">
            <a:noAutofit/>
          </a:bodyPr>
          <a:p>
            <a:pPr algn="ctr">
              <a:lnSpc>
                <a:spcPct val="100000"/>
              </a:lnSpc>
              <a:tabLst>
                <a:tab algn="l" pos="0"/>
              </a:tabLst>
            </a:pPr>
            <a:endParaRPr b="0" lang="en-US" sz="3200" spc="-1" strike="noStrike">
              <a:solidFill>
                <a:srgbClr val="000000"/>
              </a:solidFill>
              <a:latin typeface="Arial"/>
            </a:endParaRPr>
          </a:p>
          <a:p>
            <a:pPr algn="ctr">
              <a:lnSpc>
                <a:spcPct val="100000"/>
              </a:lnSpc>
              <a:tabLst>
                <a:tab algn="l" pos="0"/>
              </a:tabLst>
            </a:pPr>
            <a:endParaRPr b="0" lang="en-US" sz="3200" spc="-1" strike="noStrike">
              <a:solidFill>
                <a:srgbClr val="000000"/>
              </a:solidFill>
              <a:latin typeface="Arial"/>
            </a:endParaRPr>
          </a:p>
          <a:p>
            <a:pPr algn="ctr">
              <a:lnSpc>
                <a:spcPct val="100000"/>
              </a:lnSpc>
              <a:tabLst>
                <a:tab algn="l" pos="0"/>
              </a:tabLst>
            </a:pPr>
            <a:endParaRPr b="0" lang="en-US" sz="3200" spc="-1" strike="noStrike">
              <a:solidFill>
                <a:srgbClr val="000000"/>
              </a:solidFill>
              <a:latin typeface="Arial"/>
            </a:endParaRPr>
          </a:p>
          <a:p>
            <a:pPr algn="ctr">
              <a:lnSpc>
                <a:spcPct val="100000"/>
              </a:lnSpc>
              <a:tabLst>
                <a:tab algn="l" pos="0"/>
              </a:tabLst>
            </a:pPr>
            <a:r>
              <a:rPr b="1" lang="en-US" sz="3200" spc="-1" strike="noStrike">
                <a:solidFill>
                  <a:srgbClr val="ff0000"/>
                </a:solidFill>
                <a:latin typeface="Candara"/>
                <a:ea typeface="Candara"/>
              </a:rPr>
              <a:t>TOPIC: </a:t>
            </a:r>
            <a:endParaRPr b="0" lang="en-US" sz="3200" spc="-1" strike="noStrike">
              <a:solidFill>
                <a:srgbClr val="000000"/>
              </a:solidFill>
              <a:latin typeface="Arial"/>
            </a:endParaRPr>
          </a:p>
          <a:p>
            <a:pPr algn="ctr">
              <a:lnSpc>
                <a:spcPct val="100000"/>
              </a:lnSpc>
              <a:tabLst>
                <a:tab algn="l" pos="0"/>
              </a:tabLst>
            </a:pPr>
            <a:endParaRPr b="0" lang="en-US" sz="2800" spc="-1" strike="noStrike">
              <a:solidFill>
                <a:srgbClr val="000000"/>
              </a:solidFill>
              <a:latin typeface="Arial"/>
            </a:endParaRPr>
          </a:p>
          <a:p>
            <a:pPr algn="ctr">
              <a:lnSpc>
                <a:spcPct val="100000"/>
              </a:lnSpc>
              <a:tabLst>
                <a:tab algn="l" pos="0"/>
              </a:tabLst>
            </a:pPr>
            <a:endParaRPr b="0" lang="en-US" sz="2800" spc="-1" strike="noStrike">
              <a:solidFill>
                <a:srgbClr val="000000"/>
              </a:solidFill>
              <a:latin typeface="Arial"/>
            </a:endParaRPr>
          </a:p>
          <a:p>
            <a:pPr algn="ctr">
              <a:lnSpc>
                <a:spcPct val="100000"/>
              </a:lnSpc>
              <a:tabLst>
                <a:tab algn="l" pos="0"/>
              </a:tabLst>
            </a:pPr>
            <a:endParaRPr b="0" lang="en-US" sz="2800" spc="-1" strike="noStrike">
              <a:solidFill>
                <a:srgbClr val="000000"/>
              </a:solidFill>
              <a:latin typeface="Arial"/>
            </a:endParaRPr>
          </a:p>
          <a:p>
            <a:pPr algn="ctr">
              <a:lnSpc>
                <a:spcPct val="100000"/>
              </a:lnSpc>
              <a:tabLst>
                <a:tab algn="l" pos="0"/>
              </a:tabLst>
            </a:pPr>
            <a:r>
              <a:rPr b="0" lang="en-US" sz="2800" spc="-1" strike="noStrike">
                <a:solidFill>
                  <a:srgbClr val="000000"/>
                </a:solidFill>
                <a:latin typeface="Times New Roman"/>
                <a:ea typeface="Times New Roman"/>
              </a:rPr>
              <a:t>Computer Organization and Architecture</a:t>
            </a:r>
            <a:endParaRPr b="0" lang="en-US" sz="2800" spc="-1" strike="noStrike">
              <a:solidFill>
                <a:srgbClr val="000000"/>
              </a:solidFill>
              <a:latin typeface="Arial"/>
            </a:endParaRPr>
          </a:p>
          <a:p>
            <a:pPr algn="ctr">
              <a:lnSpc>
                <a:spcPct val="100000"/>
              </a:lnSpc>
              <a:tabLst>
                <a:tab algn="l" pos="0"/>
              </a:tabLst>
            </a:pPr>
            <a:endParaRPr b="0" lang="en-US" sz="2800" spc="-1" strike="noStrike">
              <a:solidFill>
                <a:srgbClr val="000000"/>
              </a:solidFill>
              <a:latin typeface="Arial"/>
            </a:endParaRPr>
          </a:p>
          <a:p>
            <a:pPr algn="ctr">
              <a:lnSpc>
                <a:spcPct val="100000"/>
              </a:lnSpc>
              <a:tabLst>
                <a:tab algn="l" pos="0"/>
              </a:tabLst>
            </a:pPr>
            <a:r>
              <a:rPr b="0" lang="en-US" sz="2000" spc="-1" strike="noStrike">
                <a:solidFill>
                  <a:schemeClr val="accent4"/>
                </a:solidFill>
                <a:latin typeface="Times New Roman"/>
                <a:ea typeface="Times New Roman"/>
              </a:rPr>
              <a:t>Basic Computer Organization:  Instruction Codes</a:t>
            </a:r>
            <a:endParaRPr b="0" lang="en-US" sz="2000" spc="-1" strike="noStrike">
              <a:solidFill>
                <a:srgbClr val="000000"/>
              </a:solidFill>
              <a:latin typeface="Arial"/>
            </a:endParaRPr>
          </a:p>
          <a:p>
            <a:pPr algn="ctr">
              <a:lnSpc>
                <a:spcPct val="100000"/>
              </a:lnSpc>
              <a:tabLst>
                <a:tab algn="l" pos="0"/>
              </a:tabLst>
            </a:pPr>
            <a:r>
              <a:rPr b="0" lang="en-US" sz="2000" spc="-1" strike="noStrike">
                <a:solidFill>
                  <a:schemeClr val="accent4"/>
                </a:solidFill>
                <a:latin typeface="Times New Roman"/>
                <a:ea typeface="Times New Roman"/>
              </a:rPr>
              <a:t>(Lectures 7-9)</a:t>
            </a:r>
            <a:endParaRPr b="0" lang="en-US" sz="2000" spc="-1" strike="noStrike">
              <a:solidFill>
                <a:srgbClr val="000000"/>
              </a:solidFill>
              <a:latin typeface="Arial"/>
            </a:endParaRPr>
          </a:p>
          <a:p>
            <a:pPr algn="ctr">
              <a:lnSpc>
                <a:spcPct val="100000"/>
              </a:lnSpc>
              <a:tabLst>
                <a:tab algn="l" pos="0"/>
              </a:tabLst>
            </a:pPr>
            <a:endParaRPr b="0" lang="en-US" sz="3200" spc="-1" strike="noStrike">
              <a:solidFill>
                <a:srgbClr val="000000"/>
              </a:solidFill>
              <a:latin typeface="Arial"/>
            </a:endParaRPr>
          </a:p>
          <a:p>
            <a:pPr algn="ctr">
              <a:lnSpc>
                <a:spcPct val="100000"/>
              </a:lnSpc>
              <a:tabLst>
                <a:tab algn="l" pos="0"/>
              </a:tabLst>
            </a:pPr>
            <a:endParaRPr b="0" lang="en-US" sz="3200" spc="-1" strike="noStrike">
              <a:solidFill>
                <a:srgbClr val="000000"/>
              </a:solidFill>
              <a:latin typeface="Arial"/>
            </a:endParaRPr>
          </a:p>
          <a:p>
            <a:pPr algn="ctr">
              <a:lnSpc>
                <a:spcPct val="100000"/>
              </a:lnSpc>
              <a:tabLst>
                <a:tab algn="l" pos="0"/>
              </a:tabLst>
            </a:pPr>
            <a:endParaRPr b="0" lang="en-US" sz="3200" spc="-1" strike="noStrike">
              <a:solidFill>
                <a:srgbClr val="000000"/>
              </a:solidFill>
              <a:latin typeface="Arial"/>
            </a:endParaRPr>
          </a:p>
          <a:p>
            <a:pPr algn="ctr">
              <a:lnSpc>
                <a:spcPct val="100000"/>
              </a:lnSpc>
              <a:tabLst>
                <a:tab algn="l" pos="0"/>
              </a:tabLst>
            </a:pPr>
            <a:endParaRPr b="0" lang="en-US" sz="4000" spc="-1" strike="noStrike">
              <a:solidFill>
                <a:srgbClr val="000000"/>
              </a:solidFill>
              <a:latin typeface="Arial"/>
            </a:endParaRPr>
          </a:p>
          <a:p>
            <a:pPr algn="ctr">
              <a:lnSpc>
                <a:spcPct val="100000"/>
              </a:lnSpc>
              <a:tabLst>
                <a:tab algn="l" pos="0"/>
              </a:tabLst>
            </a:pP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149400" y="297000"/>
            <a:ext cx="8808480" cy="434160"/>
          </a:xfrm>
          <a:prstGeom prst="rect">
            <a:avLst/>
          </a:prstGeom>
          <a:noFill/>
          <a:ln w="0">
            <a:noFill/>
          </a:ln>
        </p:spPr>
        <p:txBody>
          <a:bodyPr lIns="91440" rIns="91440" tIns="45720" bIns="45720" anchor="ctr">
            <a:normAutofit fontScale="46666"/>
          </a:bodyPr>
          <a:p>
            <a:pPr indent="0" algn="ctr" defTabSz="914400">
              <a:lnSpc>
                <a:spcPct val="90000"/>
              </a:lnSpc>
              <a:buNone/>
              <a:tabLst>
                <a:tab algn="l" pos="0"/>
              </a:tabLst>
            </a:pPr>
            <a:r>
              <a:rPr b="0" lang="en-GB" sz="2800" spc="-1" strike="noStrike">
                <a:solidFill>
                  <a:schemeClr val="dk1"/>
                </a:solidFill>
                <a:latin typeface="Calibri"/>
              </a:rPr>
              <a:t>INTRODUCTION</a:t>
            </a:r>
            <a:br>
              <a:rPr sz="2800"/>
            </a:br>
            <a:r>
              <a:rPr b="0" lang="en-GB" sz="2800" spc="-1" strike="noStrike">
                <a:solidFill>
                  <a:schemeClr val="dk1"/>
                </a:solidFill>
                <a:latin typeface="Calibri"/>
              </a:rPr>
              <a:t>Design of Processor</a:t>
            </a:r>
            <a:endParaRPr b="0" lang="en-US" sz="2800" spc="-1" strike="noStrike">
              <a:solidFill>
                <a:srgbClr val="000000"/>
              </a:solidFill>
              <a:latin typeface="Arial"/>
            </a:endParaRPr>
          </a:p>
        </p:txBody>
      </p:sp>
      <p:sp>
        <p:nvSpPr>
          <p:cNvPr id="162" name="PlaceHolder 2"/>
          <p:cNvSpPr>
            <a:spLocks noGrp="1"/>
          </p:cNvSpPr>
          <p:nvPr>
            <p:ph/>
          </p:nvPr>
        </p:nvSpPr>
        <p:spPr>
          <a:xfrm>
            <a:off x="314280" y="1009800"/>
            <a:ext cx="8228880" cy="5277600"/>
          </a:xfrm>
          <a:prstGeom prst="rect">
            <a:avLst/>
          </a:prstGeom>
          <a:noFill/>
          <a:ln w="0">
            <a:noFill/>
          </a:ln>
        </p:spPr>
        <p:txBody>
          <a:bodyPr lIns="90000" rIns="90000" tIns="46800" bIns="46800" anchor="t">
            <a:noAutofit/>
          </a:bodyPr>
          <a:p>
            <a:pPr marL="343080" indent="-343080" defTabSz="914400">
              <a:lnSpc>
                <a:spcPct val="90000"/>
              </a:lnSpc>
              <a:spcBef>
                <a:spcPts val="751"/>
              </a:spcBef>
              <a:buClr>
                <a:srgbClr val="000000"/>
              </a:buClr>
              <a:buFont typeface="Arial"/>
              <a:buChar char="•"/>
              <a:tabLst>
                <a:tab algn="l" pos="758880"/>
                <a:tab algn="l" pos="1521000"/>
                <a:tab algn="l" pos="2282760"/>
                <a:tab algn="l" pos="3044880"/>
                <a:tab algn="l" pos="3807000"/>
                <a:tab algn="l" pos="4568760"/>
                <a:tab algn="l" pos="5330880"/>
                <a:tab algn="l" pos="6093000"/>
                <a:tab algn="l" pos="6854760"/>
                <a:tab algn="l" pos="7616880"/>
                <a:tab algn="l" pos="8379000"/>
                <a:tab algn="l" pos="9140760"/>
                <a:tab algn="l" pos="9902880"/>
                <a:tab algn="l" pos="10665000"/>
              </a:tabLst>
            </a:pPr>
            <a:r>
              <a:rPr b="0" lang="en-GB" sz="2000" spc="-1" strike="noStrike">
                <a:solidFill>
                  <a:schemeClr val="dk1"/>
                </a:solidFill>
                <a:latin typeface="Calibri"/>
              </a:rPr>
              <a:t>Every different processor type has its own design (different registers, buses, micro-operations, machine instructions, etc.)</a:t>
            </a:r>
            <a:r>
              <a:rPr b="0" lang="en-GB" sz="2000" spc="-1" strike="noStrike">
                <a:solidFill>
                  <a:schemeClr val="dk1"/>
                </a:solidFill>
                <a:latin typeface="Calibri"/>
              </a:rPr>
              <a:t>‏</a:t>
            </a:r>
            <a:endParaRPr b="0" lang="en-US" sz="2000" spc="-1" strike="noStrike">
              <a:solidFill>
                <a:srgbClr val="000000"/>
              </a:solidFill>
              <a:latin typeface="Arial"/>
            </a:endParaRPr>
          </a:p>
          <a:p>
            <a:pPr marL="343080" indent="-343080" defTabSz="914400">
              <a:lnSpc>
                <a:spcPct val="90000"/>
              </a:lnSpc>
              <a:spcBef>
                <a:spcPts val="751"/>
              </a:spcBef>
              <a:buClr>
                <a:srgbClr val="000000"/>
              </a:buClr>
              <a:buFont typeface="Arial"/>
              <a:buChar char="•"/>
              <a:tabLst>
                <a:tab algn="l" pos="758880"/>
                <a:tab algn="l" pos="1521000"/>
                <a:tab algn="l" pos="2282760"/>
                <a:tab algn="l" pos="3044880"/>
                <a:tab algn="l" pos="3807000"/>
                <a:tab algn="l" pos="4568760"/>
                <a:tab algn="l" pos="5330880"/>
                <a:tab algn="l" pos="6093000"/>
                <a:tab algn="l" pos="6854760"/>
                <a:tab algn="l" pos="7616880"/>
                <a:tab algn="l" pos="8379000"/>
                <a:tab algn="l" pos="9140760"/>
                <a:tab algn="l" pos="9902880"/>
                <a:tab algn="l" pos="10665000"/>
              </a:tabLst>
            </a:pPr>
            <a:r>
              <a:rPr b="0" lang="en-GB" sz="2000" spc="-1" strike="noStrike">
                <a:solidFill>
                  <a:schemeClr val="dk1"/>
                </a:solidFill>
                <a:latin typeface="Calibri"/>
              </a:rPr>
              <a:t>Modern processor is a very complex device</a:t>
            </a:r>
            <a:endParaRPr b="0" lang="en-US" sz="2000" spc="-1" strike="noStrike">
              <a:solidFill>
                <a:srgbClr val="000000"/>
              </a:solidFill>
              <a:latin typeface="Arial"/>
            </a:endParaRPr>
          </a:p>
          <a:p>
            <a:pPr marL="343080" indent="-343080" defTabSz="914400">
              <a:lnSpc>
                <a:spcPct val="90000"/>
              </a:lnSpc>
              <a:spcBef>
                <a:spcPts val="751"/>
              </a:spcBef>
              <a:buClr>
                <a:srgbClr val="000000"/>
              </a:buClr>
              <a:buFont typeface="Arial"/>
              <a:buChar char="•"/>
              <a:tabLst>
                <a:tab algn="l" pos="758880"/>
                <a:tab algn="l" pos="1521000"/>
                <a:tab algn="l" pos="2282760"/>
                <a:tab algn="l" pos="3044880"/>
                <a:tab algn="l" pos="3807000"/>
                <a:tab algn="l" pos="4568760"/>
                <a:tab algn="l" pos="5330880"/>
                <a:tab algn="l" pos="6093000"/>
                <a:tab algn="l" pos="6854760"/>
                <a:tab algn="l" pos="7616880"/>
                <a:tab algn="l" pos="8379000"/>
                <a:tab algn="l" pos="9140760"/>
                <a:tab algn="l" pos="9902880"/>
                <a:tab algn="l" pos="10665000"/>
              </a:tabLst>
            </a:pPr>
            <a:r>
              <a:rPr b="0" lang="en-GB" sz="2000" spc="-1" strike="noStrike">
                <a:solidFill>
                  <a:schemeClr val="dk1"/>
                </a:solidFill>
                <a:latin typeface="Calibri"/>
              </a:rPr>
              <a:t>It contains</a:t>
            </a:r>
            <a:endParaRPr b="0" lang="en-US" sz="2000" spc="-1" strike="noStrike">
              <a:solidFill>
                <a:srgbClr val="000000"/>
              </a:solidFill>
              <a:latin typeface="Arial"/>
            </a:endParaRPr>
          </a:p>
          <a:p>
            <a:pPr lvl="1" marL="743040" indent="-285840" defTabSz="914400">
              <a:lnSpc>
                <a:spcPct val="90000"/>
              </a:lnSpc>
              <a:spcBef>
                <a:spcPts val="601"/>
              </a:spcBef>
              <a:buClr>
                <a:srgbClr val="000000"/>
              </a:buClr>
              <a:buFont typeface="Arial"/>
              <a:buChar char="–"/>
              <a:tabLst>
                <a:tab algn="l" pos="758880"/>
                <a:tab algn="l" pos="1521000"/>
                <a:tab algn="l" pos="2282760"/>
                <a:tab algn="l" pos="3044880"/>
                <a:tab algn="l" pos="3807000"/>
                <a:tab algn="l" pos="4568760"/>
                <a:tab algn="l" pos="5330880"/>
                <a:tab algn="l" pos="6093000"/>
                <a:tab algn="l" pos="6854760"/>
                <a:tab algn="l" pos="7616880"/>
                <a:tab algn="l" pos="8379000"/>
                <a:tab algn="l" pos="9140760"/>
                <a:tab algn="l" pos="9902880"/>
                <a:tab algn="l" pos="10665000"/>
              </a:tabLst>
            </a:pPr>
            <a:r>
              <a:rPr b="0" lang="en-GB" sz="1600" spc="-1" strike="noStrike">
                <a:solidFill>
                  <a:schemeClr val="dk1"/>
                </a:solidFill>
                <a:latin typeface="Calibri"/>
              </a:rPr>
              <a:t>Many registers</a:t>
            </a:r>
            <a:endParaRPr b="0" lang="en-US" sz="1600" spc="-1" strike="noStrike">
              <a:solidFill>
                <a:srgbClr val="000000"/>
              </a:solidFill>
              <a:latin typeface="Arial"/>
            </a:endParaRPr>
          </a:p>
          <a:p>
            <a:pPr lvl="1" marL="743040" indent="-285840" defTabSz="914400">
              <a:lnSpc>
                <a:spcPct val="90000"/>
              </a:lnSpc>
              <a:spcBef>
                <a:spcPts val="601"/>
              </a:spcBef>
              <a:buClr>
                <a:srgbClr val="000000"/>
              </a:buClr>
              <a:buFont typeface="Arial"/>
              <a:buChar char="–"/>
              <a:tabLst>
                <a:tab algn="l" pos="758880"/>
                <a:tab algn="l" pos="1521000"/>
                <a:tab algn="l" pos="2282760"/>
                <a:tab algn="l" pos="3044880"/>
                <a:tab algn="l" pos="3807000"/>
                <a:tab algn="l" pos="4568760"/>
                <a:tab algn="l" pos="5330880"/>
                <a:tab algn="l" pos="6093000"/>
                <a:tab algn="l" pos="6854760"/>
                <a:tab algn="l" pos="7616880"/>
                <a:tab algn="l" pos="8379000"/>
                <a:tab algn="l" pos="9140760"/>
                <a:tab algn="l" pos="9902880"/>
                <a:tab algn="l" pos="10665000"/>
              </a:tabLst>
            </a:pPr>
            <a:r>
              <a:rPr b="0" lang="en-GB" sz="1600" spc="-1" strike="noStrike">
                <a:solidFill>
                  <a:schemeClr val="dk1"/>
                </a:solidFill>
                <a:latin typeface="Calibri"/>
              </a:rPr>
              <a:t>Multiple arithmetic units, for both integer and floating point calculations</a:t>
            </a:r>
            <a:endParaRPr b="0" lang="en-US" sz="1600" spc="-1" strike="noStrike">
              <a:solidFill>
                <a:srgbClr val="000000"/>
              </a:solidFill>
              <a:latin typeface="Arial"/>
            </a:endParaRPr>
          </a:p>
          <a:p>
            <a:pPr lvl="1" marL="743040" indent="-285840" defTabSz="914400">
              <a:lnSpc>
                <a:spcPct val="90000"/>
              </a:lnSpc>
              <a:spcBef>
                <a:spcPts val="601"/>
              </a:spcBef>
              <a:buClr>
                <a:srgbClr val="000000"/>
              </a:buClr>
              <a:buFont typeface="Arial"/>
              <a:buChar char="–"/>
              <a:tabLst>
                <a:tab algn="l" pos="758880"/>
                <a:tab algn="l" pos="1521000"/>
                <a:tab algn="l" pos="2282760"/>
                <a:tab algn="l" pos="3044880"/>
                <a:tab algn="l" pos="3807000"/>
                <a:tab algn="l" pos="4568760"/>
                <a:tab algn="l" pos="5330880"/>
                <a:tab algn="l" pos="6093000"/>
                <a:tab algn="l" pos="6854760"/>
                <a:tab algn="l" pos="7616880"/>
                <a:tab algn="l" pos="8379000"/>
                <a:tab algn="l" pos="9140760"/>
                <a:tab algn="l" pos="9902880"/>
                <a:tab algn="l" pos="10665000"/>
              </a:tabLst>
            </a:pPr>
            <a:r>
              <a:rPr b="0" lang="en-GB" sz="1600" spc="-1" strike="noStrike">
                <a:solidFill>
                  <a:schemeClr val="dk1"/>
                </a:solidFill>
                <a:latin typeface="Calibri"/>
              </a:rPr>
              <a:t>The ability to pipeline several consecutive instructions to speed execution etc.</a:t>
            </a:r>
            <a:endParaRPr b="0" lang="en-US" sz="1600" spc="-1" strike="noStrike">
              <a:solidFill>
                <a:srgbClr val="000000"/>
              </a:solidFill>
              <a:latin typeface="Arial"/>
            </a:endParaRPr>
          </a:p>
          <a:p>
            <a:pPr marL="343080" indent="-343080" defTabSz="914400">
              <a:lnSpc>
                <a:spcPct val="90000"/>
              </a:lnSpc>
              <a:spcBef>
                <a:spcPts val="751"/>
              </a:spcBef>
              <a:buClr>
                <a:srgbClr val="000000"/>
              </a:buClr>
              <a:buFont typeface="Arial"/>
              <a:buChar char="•"/>
              <a:tabLst>
                <a:tab algn="l" pos="758880"/>
                <a:tab algn="l" pos="1521000"/>
                <a:tab algn="l" pos="2282760"/>
                <a:tab algn="l" pos="3044880"/>
                <a:tab algn="l" pos="3807000"/>
                <a:tab algn="l" pos="4568760"/>
                <a:tab algn="l" pos="5330880"/>
                <a:tab algn="l" pos="6093000"/>
                <a:tab algn="l" pos="6854760"/>
                <a:tab algn="l" pos="7616880"/>
                <a:tab algn="l" pos="8379000"/>
                <a:tab algn="l" pos="9140760"/>
                <a:tab algn="l" pos="9902880"/>
                <a:tab algn="l" pos="10665000"/>
              </a:tabLst>
            </a:pPr>
            <a:r>
              <a:rPr b="0" lang="en-GB" sz="2000" spc="-1" strike="noStrike">
                <a:solidFill>
                  <a:schemeClr val="dk1"/>
                </a:solidFill>
                <a:latin typeface="Calibri"/>
              </a:rPr>
              <a:t>However, to understand how processors work, we will start with a simplified processor model</a:t>
            </a:r>
            <a:endParaRPr b="0" lang="en-US" sz="2000" spc="-1" strike="noStrike">
              <a:solidFill>
                <a:srgbClr val="000000"/>
              </a:solidFill>
              <a:latin typeface="Arial"/>
            </a:endParaRPr>
          </a:p>
          <a:p>
            <a:pPr marL="343080" indent="-343080" defTabSz="914400">
              <a:lnSpc>
                <a:spcPct val="90000"/>
              </a:lnSpc>
              <a:spcBef>
                <a:spcPts val="751"/>
              </a:spcBef>
              <a:buClr>
                <a:srgbClr val="000000"/>
              </a:buClr>
              <a:buFont typeface="Arial"/>
              <a:buChar char="•"/>
              <a:tabLst>
                <a:tab algn="l" pos="758880"/>
                <a:tab algn="l" pos="1521000"/>
                <a:tab algn="l" pos="2282760"/>
                <a:tab algn="l" pos="3044880"/>
                <a:tab algn="l" pos="3807000"/>
                <a:tab algn="l" pos="4568760"/>
                <a:tab algn="l" pos="5330880"/>
                <a:tab algn="l" pos="6093000"/>
                <a:tab algn="l" pos="6854760"/>
                <a:tab algn="l" pos="7616880"/>
                <a:tab algn="l" pos="8379000"/>
                <a:tab algn="l" pos="9140760"/>
                <a:tab algn="l" pos="9902880"/>
                <a:tab algn="l" pos="10665000"/>
              </a:tabLst>
            </a:pPr>
            <a:r>
              <a:rPr b="0" lang="en-GB" sz="2000" spc="-1" strike="noStrike">
                <a:solidFill>
                  <a:schemeClr val="dk1"/>
                </a:solidFill>
                <a:latin typeface="Calibri"/>
              </a:rPr>
              <a:t>This is similar to what real processors were like ~25 years ago</a:t>
            </a:r>
            <a:endParaRPr b="0" lang="en-US" sz="2000" spc="-1" strike="noStrike">
              <a:solidFill>
                <a:srgbClr val="000000"/>
              </a:solidFill>
              <a:latin typeface="Arial"/>
            </a:endParaRPr>
          </a:p>
          <a:p>
            <a:pPr marL="343080" indent="-343080" defTabSz="914400">
              <a:lnSpc>
                <a:spcPct val="90000"/>
              </a:lnSpc>
              <a:spcBef>
                <a:spcPts val="751"/>
              </a:spcBef>
              <a:buClr>
                <a:srgbClr val="000000"/>
              </a:buClr>
              <a:buFont typeface="Arial"/>
              <a:buChar char="•"/>
              <a:tabLst>
                <a:tab algn="l" pos="758880"/>
                <a:tab algn="l" pos="1521000"/>
                <a:tab algn="l" pos="2282760"/>
                <a:tab algn="l" pos="3044880"/>
                <a:tab algn="l" pos="3807000"/>
                <a:tab algn="l" pos="4568760"/>
                <a:tab algn="l" pos="5330880"/>
                <a:tab algn="l" pos="6093000"/>
                <a:tab algn="l" pos="6854760"/>
                <a:tab algn="l" pos="7616880"/>
                <a:tab algn="l" pos="8379000"/>
                <a:tab algn="l" pos="9140760"/>
                <a:tab algn="l" pos="9902880"/>
                <a:tab algn="l" pos="10665000"/>
              </a:tabLst>
            </a:pPr>
            <a:r>
              <a:rPr b="0" lang="en-GB" sz="2000" spc="-1" strike="noStrike">
                <a:solidFill>
                  <a:schemeClr val="dk1"/>
                </a:solidFill>
                <a:latin typeface="Calibri"/>
              </a:rPr>
              <a:t>M. Morris Mano introduces a simple processor model he calls the </a:t>
            </a:r>
            <a:r>
              <a:rPr b="0" i="1" lang="en-GB" sz="2000" spc="-1" strike="noStrike">
                <a:solidFill>
                  <a:srgbClr val="008011"/>
                </a:solidFill>
                <a:latin typeface="Calibri"/>
              </a:rPr>
              <a:t>Basic Computer</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149400" y="297000"/>
            <a:ext cx="8808480" cy="434160"/>
          </a:xfrm>
          <a:prstGeom prst="rect">
            <a:avLst/>
          </a:prstGeom>
          <a:noFill/>
          <a:ln w="0">
            <a:noFill/>
          </a:ln>
        </p:spPr>
        <p:txBody>
          <a:bodyPr lIns="91440" rIns="91440" tIns="45720" bIns="45720" anchor="ctr">
            <a:normAutofit fontScale="93333"/>
          </a:bodyPr>
          <a:p>
            <a:pPr indent="0" algn="ctr" defTabSz="914400">
              <a:lnSpc>
                <a:spcPct val="90000"/>
              </a:lnSpc>
              <a:buNone/>
              <a:tabLst>
                <a:tab algn="l" pos="0"/>
              </a:tabLst>
            </a:pPr>
            <a:r>
              <a:rPr b="0" lang="en-GB" sz="2800" spc="-1" strike="noStrike">
                <a:solidFill>
                  <a:schemeClr val="dk1"/>
                </a:solidFill>
                <a:latin typeface="Calibri"/>
              </a:rPr>
              <a:t>THE BASIC COMPUTER</a:t>
            </a:r>
            <a:endParaRPr b="0" lang="en-US" sz="2800" spc="-1" strike="noStrike">
              <a:solidFill>
                <a:srgbClr val="000000"/>
              </a:solidFill>
              <a:latin typeface="Arial"/>
            </a:endParaRPr>
          </a:p>
        </p:txBody>
      </p:sp>
      <p:sp>
        <p:nvSpPr>
          <p:cNvPr id="164" name="PlaceHolder 2"/>
          <p:cNvSpPr>
            <a:spLocks noGrp="1"/>
          </p:cNvSpPr>
          <p:nvPr>
            <p:ph/>
          </p:nvPr>
        </p:nvSpPr>
        <p:spPr>
          <a:xfrm>
            <a:off x="276120" y="1533600"/>
            <a:ext cx="8228880" cy="1986840"/>
          </a:xfrm>
          <a:prstGeom prst="rect">
            <a:avLst/>
          </a:prstGeom>
          <a:noFill/>
          <a:ln w="0">
            <a:noFill/>
          </a:ln>
        </p:spPr>
        <p:txBody>
          <a:bodyPr lIns="90000" rIns="90000" tIns="46800" bIns="46800" anchor="t">
            <a:noAutofit/>
          </a:bodyPr>
          <a:p>
            <a:pPr marL="343080" indent="-343080" defTabSz="914400">
              <a:lnSpc>
                <a:spcPct val="90000"/>
              </a:lnSpc>
              <a:spcBef>
                <a:spcPts val="751"/>
              </a:spcBef>
              <a:buClr>
                <a:srgbClr val="000000"/>
              </a:buClr>
              <a:buFont typeface="Arial"/>
              <a:buChar char="•"/>
              <a:tabLst>
                <a:tab algn="l" pos="758880"/>
                <a:tab algn="l" pos="1521000"/>
                <a:tab algn="l" pos="2282760"/>
                <a:tab algn="l" pos="3044880"/>
                <a:tab algn="l" pos="3807000"/>
                <a:tab algn="l" pos="4568760"/>
                <a:tab algn="l" pos="5330880"/>
                <a:tab algn="l" pos="6093000"/>
                <a:tab algn="l" pos="6854760"/>
                <a:tab algn="l" pos="7616880"/>
                <a:tab algn="l" pos="8379000"/>
                <a:tab algn="l" pos="9140760"/>
                <a:tab algn="l" pos="9902880"/>
                <a:tab algn="l" pos="10665000"/>
              </a:tabLst>
            </a:pPr>
            <a:r>
              <a:rPr b="0" lang="en-GB" sz="2000" spc="-1" strike="noStrike">
                <a:solidFill>
                  <a:schemeClr val="dk1"/>
                </a:solidFill>
                <a:latin typeface="Calibri"/>
              </a:rPr>
              <a:t>The Basic Computer has two components, a processor and memory</a:t>
            </a:r>
            <a:endParaRPr b="0" lang="en-US" sz="2000" spc="-1" strike="noStrike">
              <a:solidFill>
                <a:srgbClr val="000000"/>
              </a:solidFill>
              <a:latin typeface="Arial"/>
            </a:endParaRPr>
          </a:p>
          <a:p>
            <a:pPr marL="343080" indent="-343080" defTabSz="914400">
              <a:lnSpc>
                <a:spcPct val="90000"/>
              </a:lnSpc>
              <a:spcBef>
                <a:spcPts val="751"/>
              </a:spcBef>
              <a:buClr>
                <a:srgbClr val="000000"/>
              </a:buClr>
              <a:buFont typeface="Arial"/>
              <a:buChar char="•"/>
              <a:tabLst>
                <a:tab algn="l" pos="758880"/>
                <a:tab algn="l" pos="1521000"/>
                <a:tab algn="l" pos="2282760"/>
                <a:tab algn="l" pos="3044880"/>
                <a:tab algn="l" pos="3807000"/>
                <a:tab algn="l" pos="4568760"/>
                <a:tab algn="l" pos="5330880"/>
                <a:tab algn="l" pos="6093000"/>
                <a:tab algn="l" pos="6854760"/>
                <a:tab algn="l" pos="7616880"/>
                <a:tab algn="l" pos="8379000"/>
                <a:tab algn="l" pos="9140760"/>
                <a:tab algn="l" pos="9902880"/>
                <a:tab algn="l" pos="10665000"/>
              </a:tabLst>
            </a:pPr>
            <a:r>
              <a:rPr b="0" lang="en-GB" sz="2000" spc="-1" strike="noStrike">
                <a:solidFill>
                  <a:schemeClr val="dk1"/>
                </a:solidFill>
                <a:latin typeface="Calibri"/>
              </a:rPr>
              <a:t>The memory has 4096 words in it</a:t>
            </a:r>
            <a:endParaRPr b="0" lang="en-US" sz="2000" spc="-1" strike="noStrike">
              <a:solidFill>
                <a:srgbClr val="000000"/>
              </a:solidFill>
              <a:latin typeface="Arial"/>
            </a:endParaRPr>
          </a:p>
          <a:p>
            <a:pPr lvl="1" marL="743040" indent="-285840" defTabSz="914400">
              <a:lnSpc>
                <a:spcPct val="90000"/>
              </a:lnSpc>
              <a:spcBef>
                <a:spcPts val="601"/>
              </a:spcBef>
              <a:buClr>
                <a:srgbClr val="000000"/>
              </a:buClr>
              <a:buFont typeface="Arial"/>
              <a:buChar char="–"/>
              <a:tabLst>
                <a:tab algn="l" pos="758880"/>
                <a:tab algn="l" pos="1521000"/>
                <a:tab algn="l" pos="2282760"/>
                <a:tab algn="l" pos="3044880"/>
                <a:tab algn="l" pos="3807000"/>
                <a:tab algn="l" pos="4568760"/>
                <a:tab algn="l" pos="5330880"/>
                <a:tab algn="l" pos="6093000"/>
                <a:tab algn="l" pos="6854760"/>
                <a:tab algn="l" pos="7616880"/>
                <a:tab algn="l" pos="8379000"/>
                <a:tab algn="l" pos="9140760"/>
                <a:tab algn="l" pos="9902880"/>
                <a:tab algn="l" pos="10665000"/>
              </a:tabLst>
            </a:pPr>
            <a:r>
              <a:rPr b="0" lang="en-GB" sz="1600" spc="-1" strike="noStrike">
                <a:solidFill>
                  <a:schemeClr val="dk1"/>
                </a:solidFill>
                <a:latin typeface="Calibri"/>
              </a:rPr>
              <a:t>4096 = 2</a:t>
            </a:r>
            <a:r>
              <a:rPr b="0" lang="en-GB" sz="1600" spc="-1" strike="noStrike" baseline="30000">
                <a:solidFill>
                  <a:schemeClr val="dk1"/>
                </a:solidFill>
                <a:latin typeface="Calibri"/>
              </a:rPr>
              <a:t>12</a:t>
            </a:r>
            <a:r>
              <a:rPr b="0" lang="en-GB" sz="1600" spc="-1" strike="noStrike">
                <a:solidFill>
                  <a:schemeClr val="dk1"/>
                </a:solidFill>
                <a:latin typeface="Calibri"/>
              </a:rPr>
              <a:t>, so it takes 12 bits to select a word in memory</a:t>
            </a:r>
            <a:endParaRPr b="0" lang="en-US" sz="1600" spc="-1" strike="noStrike">
              <a:solidFill>
                <a:srgbClr val="000000"/>
              </a:solidFill>
              <a:latin typeface="Arial"/>
            </a:endParaRPr>
          </a:p>
          <a:p>
            <a:pPr marL="343080" indent="-343080" defTabSz="914400">
              <a:lnSpc>
                <a:spcPct val="90000"/>
              </a:lnSpc>
              <a:spcBef>
                <a:spcPts val="751"/>
              </a:spcBef>
              <a:buClr>
                <a:srgbClr val="000000"/>
              </a:buClr>
              <a:buFont typeface="Arial"/>
              <a:buChar char="•"/>
              <a:tabLst>
                <a:tab algn="l" pos="758880"/>
                <a:tab algn="l" pos="1521000"/>
                <a:tab algn="l" pos="2282760"/>
                <a:tab algn="l" pos="3044880"/>
                <a:tab algn="l" pos="3807000"/>
                <a:tab algn="l" pos="4568760"/>
                <a:tab algn="l" pos="5330880"/>
                <a:tab algn="l" pos="6093000"/>
                <a:tab algn="l" pos="6854760"/>
                <a:tab algn="l" pos="7616880"/>
                <a:tab algn="l" pos="8379000"/>
                <a:tab algn="l" pos="9140760"/>
                <a:tab algn="l" pos="9902880"/>
                <a:tab algn="l" pos="10665000"/>
              </a:tabLst>
            </a:pPr>
            <a:r>
              <a:rPr b="0" lang="en-GB" sz="2000" spc="-1" strike="noStrike">
                <a:solidFill>
                  <a:schemeClr val="dk1"/>
                </a:solidFill>
                <a:latin typeface="Calibri"/>
              </a:rPr>
              <a:t>Each word is 16 bits long</a:t>
            </a:r>
            <a:endParaRPr b="0" lang="en-US" sz="2000" spc="-1" strike="noStrike">
              <a:solidFill>
                <a:srgbClr val="000000"/>
              </a:solidFill>
              <a:latin typeface="Arial"/>
            </a:endParaRPr>
          </a:p>
        </p:txBody>
      </p:sp>
      <p:sp>
        <p:nvSpPr>
          <p:cNvPr id="165" name="Rectangle 3"/>
          <p:cNvSpPr/>
          <p:nvPr/>
        </p:nvSpPr>
        <p:spPr>
          <a:xfrm>
            <a:off x="5219640" y="3789360"/>
            <a:ext cx="637560" cy="513720"/>
          </a:xfrm>
          <a:prstGeom prst="rect">
            <a:avLst/>
          </a:prstGeom>
          <a:noFill/>
          <a:ln w="936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0" lang="en-IN" sz="1400" spc="-1" strike="noStrike">
              <a:solidFill>
                <a:srgbClr val="000000"/>
              </a:solidFill>
              <a:latin typeface="Arial"/>
              <a:ea typeface="Arial"/>
            </a:endParaRPr>
          </a:p>
        </p:txBody>
      </p:sp>
      <p:sp>
        <p:nvSpPr>
          <p:cNvPr id="166" name="Rectangle 4"/>
          <p:cNvSpPr/>
          <p:nvPr/>
        </p:nvSpPr>
        <p:spPr>
          <a:xfrm>
            <a:off x="6443640" y="3789360"/>
            <a:ext cx="791280" cy="2374200"/>
          </a:xfrm>
          <a:prstGeom prst="rect">
            <a:avLst/>
          </a:prstGeom>
          <a:noFill/>
          <a:ln w="936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0" lang="en-IN" sz="1400" spc="-1" strike="noStrike">
              <a:solidFill>
                <a:srgbClr val="000000"/>
              </a:solidFill>
              <a:latin typeface="Arial"/>
              <a:ea typeface="Arial"/>
            </a:endParaRPr>
          </a:p>
        </p:txBody>
      </p:sp>
      <p:sp>
        <p:nvSpPr>
          <p:cNvPr id="167" name="Text Box 5"/>
          <p:cNvSpPr/>
          <p:nvPr/>
        </p:nvSpPr>
        <p:spPr>
          <a:xfrm>
            <a:off x="5235480" y="3422520"/>
            <a:ext cx="607320" cy="312480"/>
          </a:xfrm>
          <a:prstGeom prst="rect">
            <a:avLst/>
          </a:prstGeom>
          <a:noFill/>
          <a:ln w="0">
            <a:noFill/>
          </a:ln>
        </p:spPr>
        <p:style>
          <a:lnRef idx="0"/>
          <a:fillRef idx="0"/>
          <a:effectRef idx="0"/>
          <a:fontRef idx="minor"/>
        </p:style>
        <p:txBody>
          <a:bodyPr wrap="none" lIns="90000" rIns="90000" tIns="46800" bIns="4680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00"/>
                </a:solidFill>
                <a:latin typeface="Arial"/>
                <a:ea typeface="굴림"/>
              </a:rPr>
              <a:t>CPU</a:t>
            </a:r>
            <a:endParaRPr b="0" lang="en-US" sz="1600" spc="-1" strike="noStrike">
              <a:solidFill>
                <a:srgbClr val="000000"/>
              </a:solidFill>
              <a:latin typeface="Arial"/>
            </a:endParaRPr>
          </a:p>
        </p:txBody>
      </p:sp>
      <p:sp>
        <p:nvSpPr>
          <p:cNvPr id="168" name="Text Box 7"/>
          <p:cNvSpPr/>
          <p:nvPr/>
        </p:nvSpPr>
        <p:spPr>
          <a:xfrm>
            <a:off x="7219080" y="3679920"/>
            <a:ext cx="264600" cy="257760"/>
          </a:xfrm>
          <a:prstGeom prst="rect">
            <a:avLst/>
          </a:prstGeom>
          <a:noFill/>
          <a:ln w="0">
            <a:noFill/>
          </a:ln>
        </p:spPr>
        <p:style>
          <a:lnRef idx="0"/>
          <a:fillRef idx="0"/>
          <a:effectRef idx="0"/>
          <a:fontRef idx="minor"/>
        </p:style>
        <p:txBody>
          <a:bodyPr wrap="none" lIns="90000" rIns="90000" tIns="46800" bIns="4680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200" spc="-1" strike="noStrike">
                <a:solidFill>
                  <a:srgbClr val="000000"/>
                </a:solidFill>
                <a:latin typeface="Arial"/>
                <a:ea typeface="굴림"/>
              </a:rPr>
              <a:t>0</a:t>
            </a:r>
            <a:endParaRPr b="0" lang="en-US" sz="1200" spc="-1" strike="noStrike">
              <a:solidFill>
                <a:srgbClr val="000000"/>
              </a:solidFill>
              <a:latin typeface="Arial"/>
            </a:endParaRPr>
          </a:p>
        </p:txBody>
      </p:sp>
      <p:sp>
        <p:nvSpPr>
          <p:cNvPr id="169" name="Text Box 8"/>
          <p:cNvSpPr/>
          <p:nvPr/>
        </p:nvSpPr>
        <p:spPr>
          <a:xfrm>
            <a:off x="7216920" y="5950080"/>
            <a:ext cx="519120" cy="257760"/>
          </a:xfrm>
          <a:prstGeom prst="rect">
            <a:avLst/>
          </a:prstGeom>
          <a:noFill/>
          <a:ln w="0">
            <a:noFill/>
          </a:ln>
        </p:spPr>
        <p:style>
          <a:lnRef idx="0"/>
          <a:fillRef idx="0"/>
          <a:effectRef idx="0"/>
          <a:fontRef idx="minor"/>
        </p:style>
        <p:txBody>
          <a:bodyPr wrap="none" lIns="90000" rIns="90000" tIns="46800" bIns="4680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200" spc="-1" strike="noStrike">
                <a:solidFill>
                  <a:srgbClr val="000000"/>
                </a:solidFill>
                <a:latin typeface="Arial"/>
                <a:ea typeface="굴림"/>
              </a:rPr>
              <a:t>4095</a:t>
            </a:r>
            <a:endParaRPr b="0" lang="en-US" sz="1200" spc="-1" strike="noStrike">
              <a:solidFill>
                <a:srgbClr val="000000"/>
              </a:solidFill>
              <a:latin typeface="Arial"/>
            </a:endParaRPr>
          </a:p>
        </p:txBody>
      </p:sp>
      <p:sp>
        <p:nvSpPr>
          <p:cNvPr id="170" name="Line 9"/>
          <p:cNvSpPr/>
          <p:nvPr/>
        </p:nvSpPr>
        <p:spPr>
          <a:xfrm>
            <a:off x="6443640" y="5281560"/>
            <a:ext cx="792000" cy="1440"/>
          </a:xfrm>
          <a:prstGeom prst="line">
            <a:avLst/>
          </a:prstGeom>
          <a:ln w="9360">
            <a:solidFill>
              <a:srgbClr val="000000"/>
            </a:solidFill>
            <a:miter/>
          </a:ln>
        </p:spPr>
        <p:style>
          <a:lnRef idx="0"/>
          <a:fillRef idx="0"/>
          <a:effectRef idx="0"/>
          <a:fontRef idx="minor"/>
        </p:style>
        <p:txBody>
          <a:bodyPr lIns="90000" rIns="90000" tIns="-43560" bIns="-43560" anchor="t">
            <a:noAutofit/>
          </a:bodyPr>
          <a:p>
            <a:endParaRPr b="0" lang="en-IN" sz="1400" spc="-1" strike="noStrike">
              <a:solidFill>
                <a:srgbClr val="000000"/>
              </a:solidFill>
              <a:latin typeface="Arial"/>
              <a:ea typeface="Arial"/>
            </a:endParaRPr>
          </a:p>
        </p:txBody>
      </p:sp>
      <p:sp>
        <p:nvSpPr>
          <p:cNvPr id="171" name="Line 10"/>
          <p:cNvSpPr/>
          <p:nvPr/>
        </p:nvSpPr>
        <p:spPr>
          <a:xfrm>
            <a:off x="6443640" y="5445000"/>
            <a:ext cx="792000" cy="1440"/>
          </a:xfrm>
          <a:prstGeom prst="line">
            <a:avLst/>
          </a:prstGeom>
          <a:ln w="9360">
            <a:solidFill>
              <a:srgbClr val="000000"/>
            </a:solidFill>
            <a:miter/>
          </a:ln>
        </p:spPr>
        <p:style>
          <a:lnRef idx="0"/>
          <a:fillRef idx="0"/>
          <a:effectRef idx="0"/>
          <a:fontRef idx="minor"/>
        </p:style>
        <p:txBody>
          <a:bodyPr lIns="90000" rIns="90000" tIns="-43560" bIns="-43560" anchor="t">
            <a:noAutofit/>
          </a:bodyPr>
          <a:p>
            <a:endParaRPr b="0" lang="en-IN" sz="1400" spc="-1" strike="noStrike">
              <a:solidFill>
                <a:srgbClr val="000000"/>
              </a:solidFill>
              <a:latin typeface="Arial"/>
              <a:ea typeface="Arial"/>
            </a:endParaRPr>
          </a:p>
        </p:txBody>
      </p:sp>
      <p:sp>
        <p:nvSpPr>
          <p:cNvPr id="172" name="Text Box 11"/>
          <p:cNvSpPr/>
          <p:nvPr/>
        </p:nvSpPr>
        <p:spPr>
          <a:xfrm>
            <a:off x="7022160" y="5229360"/>
            <a:ext cx="264600" cy="257760"/>
          </a:xfrm>
          <a:prstGeom prst="rect">
            <a:avLst/>
          </a:prstGeom>
          <a:noFill/>
          <a:ln w="0">
            <a:noFill/>
          </a:ln>
        </p:spPr>
        <p:style>
          <a:lnRef idx="0"/>
          <a:fillRef idx="0"/>
          <a:effectRef idx="0"/>
          <a:fontRef idx="minor"/>
        </p:style>
        <p:txBody>
          <a:bodyPr wrap="none" lIns="90000" rIns="90000" tIns="46800" bIns="4680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200" spc="-1" strike="noStrike">
                <a:solidFill>
                  <a:srgbClr val="000000"/>
                </a:solidFill>
                <a:latin typeface="Arial"/>
                <a:ea typeface="굴림"/>
              </a:rPr>
              <a:t>0</a:t>
            </a:r>
            <a:endParaRPr b="0" lang="en-US" sz="1200" spc="-1" strike="noStrike">
              <a:solidFill>
                <a:srgbClr val="000000"/>
              </a:solidFill>
              <a:latin typeface="Arial"/>
            </a:endParaRPr>
          </a:p>
        </p:txBody>
      </p:sp>
      <p:sp>
        <p:nvSpPr>
          <p:cNvPr id="173" name="Text Box 12"/>
          <p:cNvSpPr/>
          <p:nvPr/>
        </p:nvSpPr>
        <p:spPr>
          <a:xfrm>
            <a:off x="6373080" y="5229360"/>
            <a:ext cx="349920" cy="257760"/>
          </a:xfrm>
          <a:prstGeom prst="rect">
            <a:avLst/>
          </a:prstGeom>
          <a:noFill/>
          <a:ln w="0">
            <a:noFill/>
          </a:ln>
        </p:spPr>
        <p:style>
          <a:lnRef idx="0"/>
          <a:fillRef idx="0"/>
          <a:effectRef idx="0"/>
          <a:fontRef idx="minor"/>
        </p:style>
        <p:txBody>
          <a:bodyPr wrap="none" lIns="90000" rIns="90000" tIns="46800" bIns="4680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200" spc="-1" strike="noStrike">
                <a:solidFill>
                  <a:srgbClr val="000000"/>
                </a:solidFill>
                <a:latin typeface="Arial"/>
                <a:ea typeface="굴림"/>
              </a:rPr>
              <a:t>15</a:t>
            </a:r>
            <a:endParaRPr b="0" lang="en-US" sz="1200" spc="-1" strike="noStrike">
              <a:solidFill>
                <a:srgbClr val="000000"/>
              </a:solidFill>
              <a:latin typeface="Arial"/>
            </a:endParaRPr>
          </a:p>
        </p:txBody>
      </p:sp>
      <p:sp>
        <p:nvSpPr>
          <p:cNvPr id="174" name="Rectangle 1"/>
          <p:cNvSpPr/>
          <p:nvPr/>
        </p:nvSpPr>
        <p:spPr>
          <a:xfrm>
            <a:off x="492480" y="3810600"/>
            <a:ext cx="4571280" cy="19224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751"/>
              </a:spcBef>
              <a:tabLst>
                <a:tab algn="l" pos="758880"/>
                <a:tab algn="l" pos="1521000"/>
                <a:tab algn="l" pos="2282760"/>
                <a:tab algn="l" pos="3044880"/>
                <a:tab algn="l" pos="3807000"/>
                <a:tab algn="l" pos="4568760"/>
                <a:tab algn="l" pos="5330880"/>
                <a:tab algn="l" pos="6093000"/>
                <a:tab algn="l" pos="6854760"/>
                <a:tab algn="l" pos="7616880"/>
                <a:tab algn="l" pos="8379000"/>
                <a:tab algn="l" pos="9140760"/>
                <a:tab algn="l" pos="9902880"/>
                <a:tab algn="l" pos="10665000"/>
              </a:tabLst>
            </a:pPr>
            <a:r>
              <a:rPr b="0" lang="en-GB" sz="2000" spc="-1" strike="noStrike">
                <a:solidFill>
                  <a:srgbClr val="000000"/>
                </a:solidFill>
                <a:latin typeface="Arial"/>
                <a:ea typeface="Arial"/>
              </a:rPr>
              <a:t>Program</a:t>
            </a:r>
            <a:endParaRPr b="0" lang="en-US" sz="2000" spc="-1" strike="noStrike">
              <a:solidFill>
                <a:srgbClr val="000000"/>
              </a:solidFill>
              <a:latin typeface="Arial"/>
            </a:endParaRPr>
          </a:p>
          <a:p>
            <a:pPr>
              <a:lnSpc>
                <a:spcPct val="100000"/>
              </a:lnSpc>
              <a:spcBef>
                <a:spcPts val="601"/>
              </a:spcBef>
              <a:tabLst>
                <a:tab algn="l" pos="758880"/>
                <a:tab algn="l" pos="1521000"/>
                <a:tab algn="l" pos="2282760"/>
                <a:tab algn="l" pos="3044880"/>
                <a:tab algn="l" pos="3807000"/>
                <a:tab algn="l" pos="4568760"/>
                <a:tab algn="l" pos="5330880"/>
                <a:tab algn="l" pos="6093000"/>
                <a:tab algn="l" pos="6854760"/>
                <a:tab algn="l" pos="7616880"/>
                <a:tab algn="l" pos="8379000"/>
                <a:tab algn="l" pos="9140760"/>
                <a:tab algn="l" pos="9902880"/>
                <a:tab algn="l" pos="10665000"/>
              </a:tabLst>
            </a:pPr>
            <a:r>
              <a:rPr b="0" lang="en-GB" sz="1600" spc="-1" strike="noStrike">
                <a:solidFill>
                  <a:srgbClr val="000000"/>
                </a:solidFill>
                <a:latin typeface="Arial"/>
                <a:ea typeface="Arial"/>
              </a:rPr>
              <a:t>A sequence of (machine) instructions </a:t>
            </a:r>
            <a:endParaRPr b="0" lang="en-US" sz="1600" spc="-1" strike="noStrike">
              <a:solidFill>
                <a:srgbClr val="000000"/>
              </a:solidFill>
              <a:latin typeface="Arial"/>
            </a:endParaRPr>
          </a:p>
          <a:p>
            <a:pPr>
              <a:lnSpc>
                <a:spcPct val="100000"/>
              </a:lnSpc>
              <a:spcBef>
                <a:spcPts val="751"/>
              </a:spcBef>
              <a:tabLst>
                <a:tab algn="l" pos="758880"/>
                <a:tab algn="l" pos="1521000"/>
                <a:tab algn="l" pos="2282760"/>
                <a:tab algn="l" pos="3044880"/>
                <a:tab algn="l" pos="3807000"/>
                <a:tab algn="l" pos="4568760"/>
                <a:tab algn="l" pos="5330880"/>
                <a:tab algn="l" pos="6093000"/>
                <a:tab algn="l" pos="6854760"/>
                <a:tab algn="l" pos="7616880"/>
                <a:tab algn="l" pos="8379000"/>
                <a:tab algn="l" pos="9140760"/>
                <a:tab algn="l" pos="9902880"/>
                <a:tab algn="l" pos="10665000"/>
              </a:tabLst>
            </a:pPr>
            <a:r>
              <a:rPr b="0" lang="en-GB" sz="2000" spc="-1" strike="noStrike">
                <a:solidFill>
                  <a:srgbClr val="000000"/>
                </a:solidFill>
                <a:latin typeface="Arial"/>
                <a:ea typeface="Arial"/>
              </a:rPr>
              <a:t>(Machine) Instruction</a:t>
            </a:r>
            <a:endParaRPr b="0" lang="en-US" sz="2000" spc="-1" strike="noStrike">
              <a:solidFill>
                <a:srgbClr val="000000"/>
              </a:solidFill>
              <a:latin typeface="Arial"/>
            </a:endParaRPr>
          </a:p>
          <a:p>
            <a:pPr>
              <a:lnSpc>
                <a:spcPct val="100000"/>
              </a:lnSpc>
              <a:spcBef>
                <a:spcPts val="601"/>
              </a:spcBef>
              <a:tabLst>
                <a:tab algn="l" pos="758880"/>
                <a:tab algn="l" pos="1521000"/>
                <a:tab algn="l" pos="2282760"/>
                <a:tab algn="l" pos="3044880"/>
                <a:tab algn="l" pos="3807000"/>
                <a:tab algn="l" pos="4568760"/>
                <a:tab algn="l" pos="5330880"/>
                <a:tab algn="l" pos="6093000"/>
                <a:tab algn="l" pos="6854760"/>
                <a:tab algn="l" pos="7616880"/>
                <a:tab algn="l" pos="8379000"/>
                <a:tab algn="l" pos="9140760"/>
                <a:tab algn="l" pos="9902880"/>
                <a:tab algn="l" pos="10665000"/>
              </a:tabLst>
            </a:pPr>
            <a:r>
              <a:rPr b="0" lang="en-GB" sz="1600" spc="-1" strike="noStrike">
                <a:solidFill>
                  <a:srgbClr val="000000"/>
                </a:solidFill>
                <a:latin typeface="Arial"/>
                <a:ea typeface="Arial"/>
              </a:rPr>
              <a:t>A group of bits that tell the computer to </a:t>
            </a:r>
            <a:r>
              <a:rPr b="0" i="1" lang="en-GB" sz="1600" spc="-1" strike="noStrike">
                <a:solidFill>
                  <a:srgbClr val="000000"/>
                </a:solidFill>
                <a:latin typeface="Arial"/>
                <a:ea typeface="Arial"/>
              </a:rPr>
              <a:t>perform a specific operation</a:t>
            </a:r>
            <a:r>
              <a:rPr b="0" lang="en-GB" sz="1600" spc="-1" strike="noStrike">
                <a:solidFill>
                  <a:srgbClr val="000000"/>
                </a:solidFill>
                <a:latin typeface="Arial"/>
                <a:ea typeface="Arial"/>
              </a:rPr>
              <a:t> (a sequence of micro-operation) </a:t>
            </a:r>
            <a:endParaRPr b="0" lang="en-US" sz="1600" spc="-1" strike="noStrike">
              <a:solidFill>
                <a:srgbClr val="000000"/>
              </a:solidFill>
              <a:latin typeface="Arial"/>
            </a:endParaRPr>
          </a:p>
        </p:txBody>
      </p:sp>
      <p:sp>
        <p:nvSpPr>
          <p:cNvPr id="175" name="Text Box 6"/>
          <p:cNvSpPr/>
          <p:nvPr/>
        </p:nvSpPr>
        <p:spPr>
          <a:xfrm>
            <a:off x="7223760" y="4650480"/>
            <a:ext cx="1407600" cy="312480"/>
          </a:xfrm>
          <a:prstGeom prst="rect">
            <a:avLst/>
          </a:prstGeom>
          <a:noFill/>
          <a:ln w="0">
            <a:noFill/>
          </a:ln>
        </p:spPr>
        <p:style>
          <a:lnRef idx="0"/>
          <a:fillRef idx="0"/>
          <a:effectRef idx="0"/>
          <a:fontRef idx="minor"/>
        </p:style>
        <p:txBody>
          <a:bodyPr wrap="none" lIns="90000" rIns="90000" tIns="46800" bIns="4680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00"/>
                </a:solidFill>
                <a:latin typeface="Arial"/>
                <a:ea typeface="굴림"/>
              </a:rPr>
              <a:t>Memory Unit</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76" name="PlaceHolder 1"/>
          <p:cNvSpPr>
            <a:spLocks noGrp="1"/>
          </p:cNvSpPr>
          <p:nvPr>
            <p:ph type="sldNum" idx="52"/>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4E2E2EFD-4E3B-4142-B7F2-3BDBFD11FF0F}"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177" name="Google Shape;49;p11"/>
          <p:cNvSpPr/>
          <p:nvPr/>
        </p:nvSpPr>
        <p:spPr>
          <a:xfrm>
            <a:off x="517680" y="2644560"/>
            <a:ext cx="8047080" cy="2081160"/>
          </a:xfrm>
          <a:prstGeom prst="rect">
            <a:avLst/>
          </a:prstGeom>
          <a:noFill/>
          <a:ln w="0">
            <a:noFill/>
          </a:ln>
        </p:spPr>
        <p:style>
          <a:lnRef idx="0"/>
          <a:fillRef idx="0"/>
          <a:effectRef idx="0"/>
          <a:fontRef idx="minor"/>
        </p:style>
        <p:txBody>
          <a:bodyPr lIns="90000" rIns="90000" tIns="33120" bIns="45000" anchor="ctr">
            <a:noAutofit/>
          </a:bodyPr>
          <a:p>
            <a:pPr algn="ctr">
              <a:lnSpc>
                <a:spcPct val="150000"/>
              </a:lnSpc>
              <a:tabLst>
                <a:tab algn="l" pos="0"/>
              </a:tabLst>
            </a:pPr>
            <a:r>
              <a:rPr b="1" lang="en-US" sz="5400" spc="-1" strike="noStrike">
                <a:solidFill>
                  <a:srgbClr val="000000"/>
                </a:solidFill>
                <a:latin typeface="Times New Roman"/>
                <a:ea typeface="Times New Roman"/>
              </a:rPr>
              <a:t>Instruction Codes</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2" name="PlaceHolder 1"/>
          <p:cNvSpPr>
            <a:spLocks noGrp="1"/>
          </p:cNvSpPr>
          <p:nvPr>
            <p:ph type="dt" idx="41"/>
          </p:nvPr>
        </p:nvSpPr>
        <p:spPr>
          <a:xfrm>
            <a:off x="457200" y="6356520"/>
            <a:ext cx="213300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200" spc="-1" strike="noStrike">
                <a:solidFill>
                  <a:schemeClr val="dk1">
                    <a:tint val="75000"/>
                  </a:schemeClr>
                </a:solidFill>
                <a:latin typeface="Arial"/>
                <a:ea typeface="Arial"/>
              </a:defRPr>
            </a:lvl1pPr>
          </a:lstStyle>
          <a:p>
            <a:pPr indent="0">
              <a:lnSpc>
                <a:spcPct val="100000"/>
              </a:lnSpc>
              <a:buNone/>
              <a:tabLst>
                <a:tab algn="l" pos="0"/>
              </a:tabLst>
            </a:pPr>
            <a:r>
              <a:rPr b="0" lang="en-US" sz="1200" spc="-1" strike="noStrike">
                <a:solidFill>
                  <a:schemeClr val="dk1">
                    <a:tint val="75000"/>
                  </a:schemeClr>
                </a:solidFill>
                <a:latin typeface="Arial"/>
                <a:ea typeface="Arial"/>
              </a:rPr>
              <a:t>Shift Registers </a:t>
            </a:r>
            <a:endParaRPr b="0" lang="en-US" sz="1200" spc="-1" strike="noStrike">
              <a:solidFill>
                <a:srgbClr val="000000"/>
              </a:solidFill>
              <a:latin typeface="Times New Roman"/>
            </a:endParaRPr>
          </a:p>
        </p:txBody>
      </p:sp>
      <p:sp>
        <p:nvSpPr>
          <p:cNvPr id="63" name="PlaceHolder 2"/>
          <p:cNvSpPr>
            <a:spLocks noGrp="1"/>
          </p:cNvSpPr>
          <p:nvPr>
            <p:ph type="sldNum" idx="42"/>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B4BC40BA-A956-42B2-8A2A-90E583F8FAB8}"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64" name="Google Shape;48;p1"/>
          <p:cNvSpPr/>
          <p:nvPr/>
        </p:nvSpPr>
        <p:spPr>
          <a:xfrm>
            <a:off x="447480" y="1025640"/>
            <a:ext cx="8047080" cy="517320"/>
          </a:xfrm>
          <a:prstGeom prst="rect">
            <a:avLst/>
          </a:prstGeom>
          <a:noFill/>
          <a:ln w="0">
            <a:noFill/>
          </a:ln>
        </p:spPr>
        <p:style>
          <a:lnRef idx="0"/>
          <a:fillRef idx="0"/>
          <a:effectRef idx="0"/>
          <a:fontRef idx="minor"/>
        </p:style>
        <p:txBody>
          <a:bodyPr lIns="90000" rIns="90000" tIns="33120" bIns="45000" anchor="ctr">
            <a:noAutofit/>
          </a:bodyPr>
          <a:p>
            <a:pPr algn="just">
              <a:lnSpc>
                <a:spcPct val="150000"/>
              </a:lnSpc>
              <a:tabLst>
                <a:tab algn="l" pos="0"/>
              </a:tabLst>
            </a:pPr>
            <a:r>
              <a:rPr b="1" lang="en-US" sz="2000" spc="-1" strike="noStrike">
                <a:solidFill>
                  <a:srgbClr val="0070c0"/>
                </a:solidFill>
                <a:latin typeface="Times New Roman"/>
                <a:ea typeface="Arial"/>
              </a:rPr>
              <a:t>Difference between Computer Architecture and Computer Organisation</a:t>
            </a:r>
            <a:endParaRPr b="0" lang="en-US" sz="2000" spc="-1" strike="noStrike">
              <a:solidFill>
                <a:srgbClr val="000000"/>
              </a:solidFill>
              <a:latin typeface="Arial"/>
            </a:endParaRPr>
          </a:p>
        </p:txBody>
      </p:sp>
      <p:graphicFrame>
        <p:nvGraphicFramePr>
          <p:cNvPr id="65" name="Table 3"/>
          <p:cNvGraphicFramePr/>
          <p:nvPr/>
        </p:nvGraphicFramePr>
        <p:xfrm>
          <a:off x="521280" y="1672560"/>
          <a:ext cx="7972920" cy="4448160"/>
        </p:xfrm>
        <a:graphic>
          <a:graphicData uri="http://schemas.openxmlformats.org/drawingml/2006/table">
            <a:tbl>
              <a:tblPr/>
              <a:tblGrid>
                <a:gridCol w="1073880"/>
                <a:gridCol w="3340440"/>
                <a:gridCol w="3558960"/>
              </a:tblGrid>
              <a:tr h="549360">
                <a:tc>
                  <a:txBody>
                    <a:bodyPr anchor="ctr">
                      <a:noAutofit/>
                    </a:bodyPr>
                    <a:p>
                      <a:pPr algn="ctr" defTabSz="914400">
                        <a:lnSpc>
                          <a:spcPct val="100000"/>
                        </a:lnSpc>
                      </a:pPr>
                      <a:r>
                        <a:rPr b="1" lang="en-IN" sz="1800" spc="-1" strike="noStrike">
                          <a:solidFill>
                            <a:schemeClr val="lt1"/>
                          </a:solidFill>
                          <a:latin typeface="Times New Roman"/>
                        </a:rPr>
                        <a:t>S. No.</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ctr">
                      <a:noAutofit/>
                    </a:bodyPr>
                    <a:p>
                      <a:pPr defTabSz="914400">
                        <a:lnSpc>
                          <a:spcPct val="100000"/>
                        </a:lnSpc>
                      </a:pPr>
                      <a:r>
                        <a:rPr b="1" lang="en-IN" sz="1800" spc="-1" strike="noStrike">
                          <a:solidFill>
                            <a:schemeClr val="lt1"/>
                          </a:solidFill>
                          <a:latin typeface="Times New Roman"/>
                        </a:rPr>
                        <a:t>Computer Architecture</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ctr">
                      <a:noAutofit/>
                    </a:bodyPr>
                    <a:p>
                      <a:pPr defTabSz="914400">
                        <a:lnSpc>
                          <a:spcPct val="100000"/>
                        </a:lnSpc>
                      </a:pPr>
                      <a:r>
                        <a:rPr b="1" lang="en-IN" sz="1800" spc="-1" strike="noStrike">
                          <a:solidFill>
                            <a:schemeClr val="lt1"/>
                          </a:solidFill>
                          <a:latin typeface="Times New Roman"/>
                        </a:rPr>
                        <a:t>Computer Organisation</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732240">
                <a:tc>
                  <a:txBody>
                    <a:bodyPr anchor="ctr">
                      <a:noAutofit/>
                    </a:bodyPr>
                    <a:p>
                      <a:pPr algn="ctr" defTabSz="914400">
                        <a:lnSpc>
                          <a:spcPct val="100000"/>
                        </a:lnSpc>
                      </a:pPr>
                      <a:r>
                        <a:rPr b="1" lang="en-IN" sz="1800" spc="-1" strike="noStrike">
                          <a:solidFill>
                            <a:schemeClr val="dk1"/>
                          </a:solidFill>
                          <a:latin typeface="Times New Roman"/>
                        </a:rPr>
                        <a:t>1.</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just" defTabSz="914400">
                        <a:lnSpc>
                          <a:spcPct val="100000"/>
                        </a:lnSpc>
                      </a:pPr>
                      <a:r>
                        <a:rPr b="0" lang="en-US" sz="1800" spc="-1" strike="noStrike">
                          <a:solidFill>
                            <a:schemeClr val="dk1"/>
                          </a:solidFill>
                          <a:latin typeface="Times New Roman"/>
                        </a:rPr>
                        <a:t>They explain </a:t>
                      </a:r>
                      <a:r>
                        <a:rPr b="1" i="1" lang="en-US" sz="1800" spc="-1" strike="noStrike">
                          <a:solidFill>
                            <a:srgbClr val="ff0000"/>
                          </a:solidFill>
                          <a:latin typeface="Times New Roman"/>
                        </a:rPr>
                        <a:t>what</a:t>
                      </a:r>
                      <a:r>
                        <a:rPr b="0" lang="en-US" sz="1800" spc="-1" strike="noStrike">
                          <a:solidFill>
                            <a:schemeClr val="dk1"/>
                          </a:solidFill>
                          <a:latin typeface="Times New Roman"/>
                        </a:rPr>
                        <a:t> a computer does.</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just" defTabSz="914400">
                        <a:lnSpc>
                          <a:spcPct val="100000"/>
                        </a:lnSpc>
                      </a:pPr>
                      <a:r>
                        <a:rPr b="0" lang="en-US" sz="1800" spc="-1" strike="noStrike">
                          <a:solidFill>
                            <a:schemeClr val="dk1"/>
                          </a:solidFill>
                          <a:latin typeface="Times New Roman"/>
                        </a:rPr>
                        <a:t>They explain </a:t>
                      </a:r>
                      <a:r>
                        <a:rPr b="1" i="1" lang="en-US" sz="1800" spc="-1" strike="noStrike">
                          <a:solidFill>
                            <a:srgbClr val="ff0000"/>
                          </a:solidFill>
                          <a:latin typeface="Times New Roman"/>
                        </a:rPr>
                        <a:t>how</a:t>
                      </a:r>
                      <a:r>
                        <a:rPr b="0" lang="en-US" sz="1800" spc="-1" strike="noStrike">
                          <a:solidFill>
                            <a:schemeClr val="dk1"/>
                          </a:solidFill>
                          <a:latin typeface="Times New Roman"/>
                        </a:rPr>
                        <a:t> a computer actually does it.</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732240">
                <a:tc>
                  <a:txBody>
                    <a:bodyPr anchor="ctr">
                      <a:noAutofit/>
                    </a:bodyPr>
                    <a:p>
                      <a:pPr algn="ctr" defTabSz="914400">
                        <a:lnSpc>
                          <a:spcPct val="100000"/>
                        </a:lnSpc>
                      </a:pPr>
                      <a:r>
                        <a:rPr b="1" lang="en-IN" sz="1800" spc="-1" strike="noStrike">
                          <a:solidFill>
                            <a:schemeClr val="dk1"/>
                          </a:solidFill>
                          <a:latin typeface="Times New Roman"/>
                        </a:rPr>
                        <a:t>2.</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just" defTabSz="914400">
                        <a:lnSpc>
                          <a:spcPct val="100000"/>
                        </a:lnSpc>
                      </a:pPr>
                      <a:r>
                        <a:rPr b="0" lang="en-US" sz="1800" spc="-1" strike="noStrike">
                          <a:solidFill>
                            <a:schemeClr val="dk1"/>
                          </a:solidFill>
                          <a:latin typeface="Times New Roman"/>
                        </a:rPr>
                        <a:t>They majorly focus on the functional behavior of computer systems.</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just" defTabSz="914400">
                        <a:lnSpc>
                          <a:spcPct val="100000"/>
                        </a:lnSpc>
                      </a:pPr>
                      <a:r>
                        <a:rPr b="0" lang="en-US" sz="1800" spc="-1" strike="noStrike">
                          <a:solidFill>
                            <a:schemeClr val="dk1"/>
                          </a:solidFill>
                          <a:latin typeface="Times New Roman"/>
                        </a:rPr>
                        <a:t>They majorly focus on the structural relationship and deep knowledge of the internal working of a system.</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732240">
                <a:tc>
                  <a:txBody>
                    <a:bodyPr anchor="ctr">
                      <a:noAutofit/>
                    </a:bodyPr>
                    <a:p>
                      <a:pPr algn="ctr" defTabSz="914400">
                        <a:lnSpc>
                          <a:spcPct val="100000"/>
                        </a:lnSpc>
                      </a:pPr>
                      <a:r>
                        <a:rPr b="1" lang="en-IN" sz="1800" spc="-1" strike="noStrike">
                          <a:solidFill>
                            <a:schemeClr val="dk1"/>
                          </a:solidFill>
                          <a:latin typeface="Times New Roman"/>
                        </a:rPr>
                        <a:t>3.</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just" defTabSz="914400">
                        <a:lnSpc>
                          <a:spcPct val="100000"/>
                        </a:lnSpc>
                      </a:pPr>
                      <a:r>
                        <a:rPr b="0" lang="en-US" sz="1800" spc="-1" strike="noStrike">
                          <a:solidFill>
                            <a:schemeClr val="dk1"/>
                          </a:solidFill>
                          <a:latin typeface="Times New Roman"/>
                        </a:rPr>
                        <a:t>Computer architectures deal with high-level design matters.</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just" defTabSz="914400">
                        <a:lnSpc>
                          <a:spcPct val="100000"/>
                        </a:lnSpc>
                      </a:pPr>
                      <a:r>
                        <a:rPr b="0" lang="en-US" sz="1800" spc="-1" strike="noStrike">
                          <a:solidFill>
                            <a:schemeClr val="dk1"/>
                          </a:solidFill>
                          <a:latin typeface="Times New Roman"/>
                        </a:rPr>
                        <a:t>They deal with low-level design matters.</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732240">
                <a:tc>
                  <a:txBody>
                    <a:bodyPr anchor="ctr">
                      <a:noAutofit/>
                    </a:bodyPr>
                    <a:p>
                      <a:pPr algn="ctr" defTabSz="914400">
                        <a:lnSpc>
                          <a:spcPct val="100000"/>
                        </a:lnSpc>
                      </a:pPr>
                      <a:r>
                        <a:rPr b="1" lang="en-IN" sz="1800" spc="-1" strike="noStrike">
                          <a:solidFill>
                            <a:schemeClr val="dk1"/>
                          </a:solidFill>
                          <a:latin typeface="Times New Roman"/>
                        </a:rPr>
                        <a:t>4.</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just" defTabSz="914400">
                        <a:lnSpc>
                          <a:spcPct val="100000"/>
                        </a:lnSpc>
                      </a:pPr>
                      <a:r>
                        <a:rPr b="0" lang="en-US" sz="1800" spc="-1" strike="noStrike">
                          <a:solidFill>
                            <a:schemeClr val="dk1"/>
                          </a:solidFill>
                          <a:latin typeface="Times New Roman"/>
                        </a:rPr>
                        <a:t>It comes before computer organisation.</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algn="just" defTabSz="914400">
                        <a:lnSpc>
                          <a:spcPct val="100000"/>
                        </a:lnSpc>
                      </a:pPr>
                      <a:r>
                        <a:rPr b="0" lang="en-US" sz="1800" spc="-1" strike="noStrike">
                          <a:solidFill>
                            <a:schemeClr val="dk1"/>
                          </a:solidFill>
                          <a:latin typeface="Times New Roman"/>
                        </a:rPr>
                        <a:t>It comes after the architecture part.</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732240">
                <a:tc>
                  <a:txBody>
                    <a:bodyPr anchor="ctr">
                      <a:noAutofit/>
                    </a:bodyPr>
                    <a:p>
                      <a:pPr algn="ctr" defTabSz="914400">
                        <a:lnSpc>
                          <a:spcPct val="100000"/>
                        </a:lnSpc>
                      </a:pPr>
                      <a:r>
                        <a:rPr b="1" lang="en-IN" sz="1800" spc="-1" strike="noStrike">
                          <a:solidFill>
                            <a:schemeClr val="dk1"/>
                          </a:solidFill>
                          <a:latin typeface="Times New Roman"/>
                        </a:rPr>
                        <a:t>5.</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just" defTabSz="914400">
                        <a:lnSpc>
                          <a:spcPct val="100000"/>
                        </a:lnSpc>
                      </a:pPr>
                      <a:r>
                        <a:rPr b="0" lang="en-US" sz="1800" spc="-1" strike="noStrike">
                          <a:solidFill>
                            <a:schemeClr val="dk1"/>
                          </a:solidFill>
                          <a:latin typeface="Times New Roman"/>
                        </a:rPr>
                        <a:t>It covers logical functions, such as registers, data types, instruction sets, and addressing modes.</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algn="just" defTabSz="914400">
                        <a:lnSpc>
                          <a:spcPct val="100000"/>
                        </a:lnSpc>
                      </a:pPr>
                      <a:r>
                        <a:rPr b="0" lang="en-US" sz="1800" spc="-1" strike="noStrike">
                          <a:solidFill>
                            <a:schemeClr val="dk1"/>
                          </a:solidFill>
                          <a:latin typeface="Times New Roman"/>
                        </a:rPr>
                        <a:t>It covers physical units like peripherals, circuit designs, and adders.</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78" name="PlaceHolder 1"/>
          <p:cNvSpPr>
            <a:spLocks noGrp="1"/>
          </p:cNvSpPr>
          <p:nvPr>
            <p:ph type="sldNum" idx="53"/>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3BFC8F3D-5650-48AA-A724-23C6074F745F}"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179" name="Google Shape;56;p12"/>
          <p:cNvSpPr/>
          <p:nvPr/>
        </p:nvSpPr>
        <p:spPr>
          <a:xfrm>
            <a:off x="192240" y="498240"/>
            <a:ext cx="8047080" cy="5346360"/>
          </a:xfrm>
          <a:prstGeom prst="rect">
            <a:avLst/>
          </a:prstGeom>
          <a:noFill/>
          <a:ln w="0">
            <a:noFill/>
          </a:ln>
        </p:spPr>
        <p:style>
          <a:lnRef idx="0"/>
          <a:fillRef idx="0"/>
          <a:effectRef idx="0"/>
          <a:fontRef idx="minor"/>
        </p:style>
        <p:txBody>
          <a:bodyPr lIns="90000" rIns="90000" tIns="33120" bIns="45000" anchor="ctr">
            <a:noAutofit/>
          </a:bodyPr>
          <a:p>
            <a:pPr algn="just">
              <a:lnSpc>
                <a:spcPct val="150000"/>
              </a:lnSpc>
              <a:tabLst>
                <a:tab algn="l" pos="0"/>
              </a:tabLst>
            </a:pPr>
            <a:endParaRPr b="1" lang="en-US" sz="2000" spc="-1" strike="noStrike">
              <a:solidFill>
                <a:schemeClr val="dk1"/>
              </a:solidFill>
              <a:latin typeface="Times New Roman"/>
              <a:ea typeface="Times New Roman"/>
            </a:endParaRPr>
          </a:p>
        </p:txBody>
      </p:sp>
      <p:sp>
        <p:nvSpPr>
          <p:cNvPr id="180" name="Google Shape;58;p12"/>
          <p:cNvSpPr/>
          <p:nvPr/>
        </p:nvSpPr>
        <p:spPr>
          <a:xfrm>
            <a:off x="629640" y="1492560"/>
            <a:ext cx="7835040" cy="4116240"/>
          </a:xfrm>
          <a:prstGeom prst="rect">
            <a:avLst/>
          </a:prstGeom>
          <a:noFill/>
          <a:ln w="0">
            <a:noFill/>
          </a:ln>
        </p:spPr>
        <p:style>
          <a:lnRef idx="0"/>
          <a:fillRef idx="0"/>
          <a:effectRef idx="0"/>
          <a:fontRef idx="minor"/>
        </p:style>
        <p:txBody>
          <a:bodyPr lIns="90000" rIns="90000" tIns="45000" bIns="45000" anchor="t">
            <a:spAutoFit/>
          </a:bodyPr>
          <a:p>
            <a:pPr marL="457200" indent="-317520">
              <a:lnSpc>
                <a:spcPct val="100000"/>
              </a:lnSpc>
              <a:buClr>
                <a:srgbClr val="4bacc6"/>
              </a:buClr>
              <a:buFont typeface="Ubuntu"/>
              <a:buChar char="●"/>
            </a:pPr>
            <a:r>
              <a:rPr b="0" lang="en-US" sz="1600" spc="-1" strike="noStrike">
                <a:solidFill>
                  <a:srgbClr val="000000"/>
                </a:solidFill>
                <a:latin typeface="Times New Roman"/>
                <a:ea typeface="Times New Roman"/>
              </a:rPr>
              <a:t>The organization of the computer is defined by its internal registers, the timing and control structure, and the set of instructions that it uses.</a:t>
            </a:r>
            <a:endParaRPr b="0" lang="en-US" sz="1600" spc="-1" strike="noStrike">
              <a:solidFill>
                <a:srgbClr val="000000"/>
              </a:solidFill>
              <a:latin typeface="Arial"/>
            </a:endParaRPr>
          </a:p>
          <a:p>
            <a:pPr marL="457200" indent="-317520">
              <a:lnSpc>
                <a:spcPct val="100000"/>
              </a:lnSpc>
              <a:spcBef>
                <a:spcPts val="1001"/>
              </a:spcBef>
              <a:tabLst>
                <a:tab algn="l" pos="0"/>
              </a:tabLst>
            </a:pPr>
            <a:endParaRPr b="0" lang="en-US" sz="1600" spc="-1" strike="noStrike">
              <a:solidFill>
                <a:srgbClr val="000000"/>
              </a:solidFill>
              <a:latin typeface="Arial"/>
            </a:endParaRPr>
          </a:p>
          <a:p>
            <a:pPr marL="457200" indent="-317520">
              <a:lnSpc>
                <a:spcPct val="100000"/>
              </a:lnSpc>
              <a:buClr>
                <a:srgbClr val="4bacc6"/>
              </a:buClr>
              <a:buFont typeface="Ubuntu"/>
              <a:buChar char="●"/>
              <a:tabLst>
                <a:tab algn="l" pos="0"/>
              </a:tabLst>
            </a:pPr>
            <a:r>
              <a:rPr b="0" lang="en-US" sz="1600" spc="-1" strike="noStrike">
                <a:solidFill>
                  <a:srgbClr val="000000"/>
                </a:solidFill>
                <a:latin typeface="Times New Roman"/>
                <a:ea typeface="Times New Roman"/>
              </a:rPr>
              <a:t>A </a:t>
            </a:r>
            <a:r>
              <a:rPr b="1" lang="en-US" sz="1600" spc="-1" strike="noStrike">
                <a:solidFill>
                  <a:srgbClr val="000000"/>
                </a:solidFill>
                <a:latin typeface="Times New Roman"/>
                <a:ea typeface="Times New Roman"/>
              </a:rPr>
              <a:t>computer instruction</a:t>
            </a:r>
            <a:r>
              <a:rPr b="0" lang="en-US" sz="1600" spc="-1" strike="noStrike">
                <a:solidFill>
                  <a:srgbClr val="000000"/>
                </a:solidFill>
                <a:latin typeface="Times New Roman"/>
                <a:ea typeface="Times New Roman"/>
              </a:rPr>
              <a:t> is a binary code that specifies a sequence of micro-operations for the computer. </a:t>
            </a:r>
            <a:endParaRPr b="0" lang="en-US" sz="1600" spc="-1" strike="noStrike">
              <a:solidFill>
                <a:srgbClr val="000000"/>
              </a:solidFill>
              <a:latin typeface="Arial"/>
            </a:endParaRPr>
          </a:p>
          <a:p>
            <a:pPr marL="457200" indent="-317520">
              <a:lnSpc>
                <a:spcPct val="100000"/>
              </a:lnSpc>
              <a:tabLst>
                <a:tab algn="l" pos="0"/>
              </a:tabLst>
            </a:pPr>
            <a:endParaRPr b="0" lang="en-US" sz="1600" spc="-1" strike="noStrike">
              <a:solidFill>
                <a:srgbClr val="000000"/>
              </a:solidFill>
              <a:latin typeface="Arial"/>
            </a:endParaRPr>
          </a:p>
          <a:p>
            <a:pPr marL="457200" indent="-317520">
              <a:lnSpc>
                <a:spcPct val="100000"/>
              </a:lnSpc>
              <a:buClr>
                <a:srgbClr val="4bacc6"/>
              </a:buClr>
              <a:buFont typeface="Ubuntu"/>
              <a:buChar char="●"/>
              <a:tabLst>
                <a:tab algn="l" pos="0"/>
              </a:tabLst>
            </a:pPr>
            <a:r>
              <a:rPr b="0" lang="en-US" sz="1600" spc="-1" strike="noStrike">
                <a:solidFill>
                  <a:srgbClr val="000000"/>
                </a:solidFill>
                <a:latin typeface="Times New Roman"/>
                <a:ea typeface="Times New Roman"/>
              </a:rPr>
              <a:t>An </a:t>
            </a:r>
            <a:r>
              <a:rPr b="1" lang="en-US" sz="1600" spc="-1" strike="noStrike">
                <a:solidFill>
                  <a:srgbClr val="000000"/>
                </a:solidFill>
                <a:latin typeface="Times New Roman"/>
                <a:ea typeface="Times New Roman"/>
              </a:rPr>
              <a:t>instruction code</a:t>
            </a:r>
            <a:r>
              <a:rPr b="0" lang="en-US" sz="1600" spc="-1" strike="noStrike">
                <a:solidFill>
                  <a:srgbClr val="000000"/>
                </a:solidFill>
                <a:latin typeface="Times New Roman"/>
                <a:ea typeface="Times New Roman"/>
              </a:rPr>
              <a:t> is a group of bits that instruct the computer to perform a specific operation.</a:t>
            </a:r>
            <a:endParaRPr b="0" lang="en-US" sz="1600" spc="-1" strike="noStrike">
              <a:solidFill>
                <a:srgbClr val="000000"/>
              </a:solidFill>
              <a:latin typeface="Arial"/>
            </a:endParaRPr>
          </a:p>
          <a:p>
            <a:pPr marL="457200" indent="-317520">
              <a:lnSpc>
                <a:spcPct val="100000"/>
              </a:lnSpc>
              <a:tabLst>
                <a:tab algn="l" pos="0"/>
              </a:tabLst>
            </a:pPr>
            <a:endParaRPr b="0" lang="en-US" sz="1600" spc="-1" strike="noStrike">
              <a:solidFill>
                <a:srgbClr val="000000"/>
              </a:solidFill>
              <a:latin typeface="Arial"/>
            </a:endParaRPr>
          </a:p>
          <a:p>
            <a:pPr marL="457200" indent="-317520">
              <a:lnSpc>
                <a:spcPct val="100000"/>
              </a:lnSpc>
              <a:buClr>
                <a:srgbClr val="4bacc6"/>
              </a:buClr>
              <a:buFont typeface="Ubuntu"/>
              <a:buChar char="●"/>
              <a:tabLst>
                <a:tab algn="l" pos="0"/>
              </a:tabLst>
            </a:pPr>
            <a:r>
              <a:rPr b="0" lang="en-US" sz="1600" spc="-1" strike="noStrike">
                <a:solidFill>
                  <a:srgbClr val="000000"/>
                </a:solidFill>
                <a:latin typeface="Times New Roman"/>
                <a:ea typeface="Times New Roman"/>
              </a:rPr>
              <a:t>Instruction code is usually divided into two parts.</a:t>
            </a:r>
            <a:endParaRPr b="0" lang="en-US" sz="1600" spc="-1" strike="noStrike">
              <a:solidFill>
                <a:srgbClr val="000000"/>
              </a:solidFill>
              <a:latin typeface="Arial"/>
            </a:endParaRPr>
          </a:p>
          <a:p>
            <a:pPr lvl="1" marL="914400" indent="-317520">
              <a:lnSpc>
                <a:spcPct val="100000"/>
              </a:lnSpc>
              <a:buClr>
                <a:srgbClr val="4bacc6"/>
              </a:buClr>
              <a:buFont typeface="Ubuntu"/>
              <a:buChar char="○"/>
              <a:tabLst>
                <a:tab algn="l" pos="0"/>
              </a:tabLst>
            </a:pPr>
            <a:r>
              <a:rPr b="1" lang="en-US" sz="1600" spc="-1" strike="noStrike">
                <a:solidFill>
                  <a:srgbClr val="000000"/>
                </a:solidFill>
                <a:latin typeface="Times New Roman"/>
                <a:ea typeface="Times New Roman"/>
              </a:rPr>
              <a:t>Operation part</a:t>
            </a:r>
            <a:r>
              <a:rPr b="0" lang="en-US" sz="1600" spc="-1" strike="noStrike">
                <a:solidFill>
                  <a:srgbClr val="000000"/>
                </a:solidFill>
                <a:latin typeface="Times New Roman"/>
                <a:ea typeface="Times New Roman"/>
              </a:rPr>
              <a:t> - Group of bits that define such operations as add, subtract, multiply, shift, and complement.</a:t>
            </a:r>
            <a:endParaRPr b="0" lang="en-US" sz="1600" spc="-1" strike="noStrike">
              <a:solidFill>
                <a:srgbClr val="000000"/>
              </a:solidFill>
              <a:latin typeface="Arial"/>
            </a:endParaRPr>
          </a:p>
          <a:p>
            <a:pPr lvl="1" marL="914400" indent="-317520">
              <a:lnSpc>
                <a:spcPct val="100000"/>
              </a:lnSpc>
              <a:buClr>
                <a:srgbClr val="4bacc6"/>
              </a:buClr>
              <a:buFont typeface="Ubuntu"/>
              <a:buChar char="○"/>
              <a:tabLst>
                <a:tab algn="l" pos="0"/>
              </a:tabLst>
            </a:pPr>
            <a:r>
              <a:rPr b="1" lang="en-US" sz="1600" spc="-1" strike="noStrike">
                <a:solidFill>
                  <a:srgbClr val="000000"/>
                </a:solidFill>
                <a:latin typeface="Times New Roman"/>
                <a:ea typeface="Times New Roman"/>
              </a:rPr>
              <a:t>Address part</a:t>
            </a:r>
            <a:r>
              <a:rPr b="0" lang="en-US" sz="1600" spc="-1" strike="noStrike">
                <a:solidFill>
                  <a:srgbClr val="000000"/>
                </a:solidFill>
                <a:latin typeface="Times New Roman"/>
                <a:ea typeface="Times New Roman"/>
              </a:rPr>
              <a:t> - Contains registers or memory words where the address of operand is found or the result is to be stored.</a:t>
            </a:r>
            <a:endParaRPr b="0" lang="en-US" sz="1600" spc="-1" strike="noStrike">
              <a:solidFill>
                <a:srgbClr val="000000"/>
              </a:solidFill>
              <a:latin typeface="Arial"/>
            </a:endParaRPr>
          </a:p>
          <a:p>
            <a:pPr marL="914400" indent="-317520">
              <a:lnSpc>
                <a:spcPct val="100000"/>
              </a:lnSpc>
              <a:tabLst>
                <a:tab algn="l" pos="0"/>
              </a:tabLst>
            </a:pPr>
            <a:endParaRPr b="0" lang="en-US" sz="1600" spc="-1" strike="noStrike">
              <a:solidFill>
                <a:srgbClr val="000000"/>
              </a:solidFill>
              <a:latin typeface="Arial"/>
            </a:endParaRPr>
          </a:p>
          <a:p>
            <a:pPr marL="457200" indent="-317520">
              <a:lnSpc>
                <a:spcPct val="100000"/>
              </a:lnSpc>
              <a:buClr>
                <a:srgbClr val="4bacc6"/>
              </a:buClr>
              <a:buFont typeface="Ubuntu"/>
              <a:buChar char="●"/>
              <a:tabLst>
                <a:tab algn="l" pos="0"/>
              </a:tabLst>
            </a:pPr>
            <a:r>
              <a:rPr b="0" lang="en-US" sz="1600" spc="-1" strike="noStrike">
                <a:solidFill>
                  <a:srgbClr val="000000"/>
                </a:solidFill>
                <a:latin typeface="Times New Roman"/>
                <a:ea typeface="Times New Roman"/>
              </a:rPr>
              <a:t>Each computer has its own instruction code format. </a:t>
            </a:r>
            <a:endParaRPr b="0" lang="en-US" sz="1600" spc="-1" strike="noStrike">
              <a:solidFill>
                <a:srgbClr val="000000"/>
              </a:solidFill>
              <a:latin typeface="Arial"/>
            </a:endParaRPr>
          </a:p>
        </p:txBody>
      </p:sp>
      <p:sp>
        <p:nvSpPr>
          <p:cNvPr id="181" name="Google Shape;59;p12"/>
          <p:cNvSpPr/>
          <p:nvPr/>
        </p:nvSpPr>
        <p:spPr>
          <a:xfrm>
            <a:off x="2981160" y="600480"/>
            <a:ext cx="2928240" cy="5166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tabLst>
                <a:tab algn="l" pos="0"/>
              </a:tabLst>
            </a:pPr>
            <a:r>
              <a:rPr b="1" lang="en-US" sz="2800" spc="-1" strike="noStrike">
                <a:solidFill>
                  <a:srgbClr val="000000"/>
                </a:solidFill>
                <a:latin typeface="Times New Roman"/>
                <a:ea typeface="Times New Roman"/>
              </a:rPr>
              <a:t>Instruction Codes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82" name="PlaceHolder 1"/>
          <p:cNvSpPr>
            <a:spLocks noGrp="1"/>
          </p:cNvSpPr>
          <p:nvPr>
            <p:ph type="sldNum" idx="54"/>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2BC0F36E-D1FA-4698-9929-8E9C55E3D139}"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183" name="Google Shape;65;p13"/>
          <p:cNvSpPr/>
          <p:nvPr/>
        </p:nvSpPr>
        <p:spPr>
          <a:xfrm>
            <a:off x="447480" y="1025640"/>
            <a:ext cx="8047080" cy="5346360"/>
          </a:xfrm>
          <a:prstGeom prst="rect">
            <a:avLst/>
          </a:prstGeom>
          <a:noFill/>
          <a:ln w="0">
            <a:noFill/>
          </a:ln>
        </p:spPr>
        <p:style>
          <a:lnRef idx="0"/>
          <a:fillRef idx="0"/>
          <a:effectRef idx="0"/>
          <a:fontRef idx="minor"/>
        </p:style>
        <p:txBody>
          <a:bodyPr lIns="90000" rIns="90000" tIns="33120" bIns="45000" anchor="ctr">
            <a:noAutofit/>
          </a:bodyPr>
          <a:p>
            <a:pPr algn="just">
              <a:lnSpc>
                <a:spcPct val="150000"/>
              </a:lnSpc>
              <a:tabLst>
                <a:tab algn="l" pos="0"/>
              </a:tabLst>
            </a:pPr>
            <a:endParaRPr b="1" lang="en-US" sz="2000" spc="-1" strike="noStrike">
              <a:solidFill>
                <a:schemeClr val="dk1"/>
              </a:solidFill>
              <a:latin typeface="Times New Roman"/>
              <a:ea typeface="Times New Roman"/>
            </a:endParaRPr>
          </a:p>
        </p:txBody>
      </p:sp>
      <p:sp>
        <p:nvSpPr>
          <p:cNvPr id="184" name="Google Shape;67;p13"/>
          <p:cNvSpPr/>
          <p:nvPr/>
        </p:nvSpPr>
        <p:spPr>
          <a:xfrm>
            <a:off x="787680" y="2011320"/>
            <a:ext cx="7835040" cy="2975400"/>
          </a:xfrm>
          <a:prstGeom prst="rect">
            <a:avLst/>
          </a:prstGeom>
          <a:noFill/>
          <a:ln w="0">
            <a:noFill/>
          </a:ln>
        </p:spPr>
        <p:style>
          <a:lnRef idx="0"/>
          <a:fillRef idx="0"/>
          <a:effectRef idx="0"/>
          <a:fontRef idx="minor"/>
        </p:style>
        <p:txBody>
          <a:bodyPr lIns="90000" rIns="90000" tIns="45000" bIns="45000" anchor="t">
            <a:spAutoFit/>
          </a:bodyPr>
          <a:p>
            <a:pPr marL="457200" indent="-317520">
              <a:lnSpc>
                <a:spcPct val="100000"/>
              </a:lnSpc>
              <a:buClr>
                <a:srgbClr val="4bacc6"/>
              </a:buClr>
              <a:buFont typeface="Noto Sans Symbols"/>
              <a:buChar char="▪"/>
            </a:pPr>
            <a:r>
              <a:rPr b="0" lang="en-US" sz="1800" spc="-1" strike="noStrike">
                <a:solidFill>
                  <a:srgbClr val="000000"/>
                </a:solidFill>
                <a:latin typeface="Times New Roman"/>
                <a:ea typeface="Times New Roman"/>
              </a:rPr>
              <a:t>The </a:t>
            </a:r>
            <a:r>
              <a:rPr b="1" lang="en-US" sz="1800" spc="-1" strike="noStrike">
                <a:solidFill>
                  <a:srgbClr val="000000"/>
                </a:solidFill>
                <a:latin typeface="Times New Roman"/>
                <a:ea typeface="Times New Roman"/>
              </a:rPr>
              <a:t>operation code (op-code)</a:t>
            </a:r>
            <a:r>
              <a:rPr b="0" lang="en-US" sz="1800" spc="-1" strike="noStrike">
                <a:solidFill>
                  <a:srgbClr val="000000"/>
                </a:solidFill>
                <a:latin typeface="Times New Roman"/>
                <a:ea typeface="Times New Roman"/>
              </a:rPr>
              <a:t> of an instruction is a group of bits that define such operations as add, subtract, multiply, shift, and complement.</a:t>
            </a:r>
            <a:endParaRPr b="0" lang="en-US" sz="1800" spc="-1" strike="noStrike">
              <a:solidFill>
                <a:srgbClr val="000000"/>
              </a:solidFill>
              <a:latin typeface="Arial"/>
            </a:endParaRPr>
          </a:p>
          <a:p>
            <a:pPr marL="457200" indent="-317520">
              <a:lnSpc>
                <a:spcPct val="100000"/>
              </a:lnSpc>
              <a:spcBef>
                <a:spcPts val="1001"/>
              </a:spcBef>
              <a:tabLst>
                <a:tab algn="l" pos="0"/>
              </a:tabLst>
            </a:pPr>
            <a:endParaRPr b="0" lang="en-US" sz="1800" spc="-1" strike="noStrike">
              <a:solidFill>
                <a:srgbClr val="000000"/>
              </a:solidFill>
              <a:latin typeface="Arial"/>
            </a:endParaRPr>
          </a:p>
          <a:p>
            <a:pPr marL="457200" indent="-317520">
              <a:lnSpc>
                <a:spcPct val="100000"/>
              </a:lnSpc>
              <a:spcBef>
                <a:spcPts val="1001"/>
              </a:spcBef>
              <a:buClr>
                <a:srgbClr val="4bacc6"/>
              </a:buClr>
              <a:buFont typeface="Noto Sans Symbols"/>
              <a:buChar char="▪"/>
              <a:tabLst>
                <a:tab algn="l" pos="0"/>
              </a:tabLst>
            </a:pPr>
            <a:r>
              <a:rPr b="0" lang="en-US" sz="1800" spc="-1" strike="noStrike">
                <a:solidFill>
                  <a:srgbClr val="000000"/>
                </a:solidFill>
                <a:latin typeface="Times New Roman"/>
                <a:ea typeface="Times New Roman"/>
              </a:rPr>
              <a:t>The number of bits required for the operation code of an instruction depends on the total number of operations available in the computer (</a:t>
            </a:r>
            <a:r>
              <a:rPr b="1" lang="en-US" sz="1800" spc="-1" strike="noStrike">
                <a:solidFill>
                  <a:srgbClr val="000000"/>
                </a:solidFill>
                <a:latin typeface="Times New Roman"/>
                <a:ea typeface="Times New Roman"/>
              </a:rPr>
              <a:t>n bits for 2</a:t>
            </a:r>
            <a:r>
              <a:rPr b="1" lang="en-US" sz="1800" spc="-1" strike="noStrike" baseline="30000">
                <a:solidFill>
                  <a:srgbClr val="000000"/>
                </a:solidFill>
                <a:latin typeface="Times New Roman"/>
                <a:ea typeface="Times New Roman"/>
              </a:rPr>
              <a:t>n</a:t>
            </a:r>
            <a:r>
              <a:rPr b="1" lang="en-US" sz="1800" spc="-1" strike="noStrike">
                <a:solidFill>
                  <a:srgbClr val="000000"/>
                </a:solidFill>
                <a:latin typeface="Times New Roman"/>
                <a:ea typeface="Times New Roman"/>
              </a:rPr>
              <a:t> operations).</a:t>
            </a:r>
            <a:endParaRPr b="0" lang="en-US" sz="1800" spc="-1" strike="noStrike">
              <a:solidFill>
                <a:srgbClr val="000000"/>
              </a:solidFill>
              <a:latin typeface="Arial"/>
            </a:endParaRPr>
          </a:p>
          <a:p>
            <a:pPr marL="457200" indent="-317520">
              <a:lnSpc>
                <a:spcPct val="100000"/>
              </a:lnSpc>
              <a:spcBef>
                <a:spcPts val="1001"/>
              </a:spcBef>
              <a:tabLst>
                <a:tab algn="l" pos="0"/>
              </a:tabLst>
            </a:pPr>
            <a:endParaRPr b="0" lang="en-US" sz="1800" spc="-1" strike="noStrike">
              <a:solidFill>
                <a:srgbClr val="000000"/>
              </a:solidFill>
              <a:latin typeface="Arial"/>
            </a:endParaRPr>
          </a:p>
          <a:p>
            <a:pPr marL="457200">
              <a:lnSpc>
                <a:spcPct val="100000"/>
              </a:lnSpc>
              <a:spcBef>
                <a:spcPts val="1001"/>
              </a:spcBef>
              <a:tabLst>
                <a:tab algn="l" pos="0"/>
              </a:tabLst>
            </a:pPr>
            <a:endParaRPr b="0" lang="en-US" sz="1400" spc="-1" strike="noStrike">
              <a:solidFill>
                <a:srgbClr val="000000"/>
              </a:solidFill>
              <a:latin typeface="Arial"/>
            </a:endParaRPr>
          </a:p>
          <a:p>
            <a:pPr marL="457200" indent="-228600">
              <a:lnSpc>
                <a:spcPct val="100000"/>
              </a:lnSpc>
              <a:tabLst>
                <a:tab algn="l" pos="0"/>
              </a:tabLst>
            </a:pPr>
            <a:endParaRPr b="0" lang="en-US" sz="1600" spc="-1" strike="noStrike">
              <a:solidFill>
                <a:srgbClr val="000000"/>
              </a:solidFill>
              <a:latin typeface="Arial"/>
            </a:endParaRPr>
          </a:p>
        </p:txBody>
      </p:sp>
      <p:sp>
        <p:nvSpPr>
          <p:cNvPr id="185" name="Google Shape;68;p13"/>
          <p:cNvSpPr/>
          <p:nvPr/>
        </p:nvSpPr>
        <p:spPr>
          <a:xfrm>
            <a:off x="3262680" y="1207080"/>
            <a:ext cx="2647800" cy="5166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tabLst>
                <a:tab algn="l" pos="0"/>
              </a:tabLst>
            </a:pPr>
            <a:r>
              <a:rPr b="1" lang="en-US" sz="2800" spc="-1" strike="noStrike">
                <a:solidFill>
                  <a:srgbClr val="000000"/>
                </a:solidFill>
                <a:latin typeface="Times New Roman"/>
                <a:ea typeface="Times New Roman"/>
              </a:rPr>
              <a:t>Operation Code</a:t>
            </a:r>
            <a:endParaRPr b="0" lang="en-US" sz="2800" spc="-1" strike="noStrike">
              <a:solidFill>
                <a:srgbClr val="000000"/>
              </a:solidFill>
              <a:latin typeface="Arial"/>
            </a:endParaRPr>
          </a:p>
        </p:txBody>
      </p:sp>
      <p:grpSp>
        <p:nvGrpSpPr>
          <p:cNvPr id="186" name="Group 4"/>
          <p:cNvGrpSpPr/>
          <p:nvPr/>
        </p:nvGrpSpPr>
        <p:grpSpPr>
          <a:xfrm>
            <a:off x="2718000" y="4156200"/>
            <a:ext cx="2643480" cy="1474560"/>
            <a:chOff x="2718000" y="4156200"/>
            <a:chExt cx="2643480" cy="1474560"/>
          </a:xfrm>
        </p:grpSpPr>
        <p:sp>
          <p:nvSpPr>
            <p:cNvPr id="187" name="Rectangle 5"/>
            <p:cNvSpPr/>
            <p:nvPr/>
          </p:nvSpPr>
          <p:spPr>
            <a:xfrm>
              <a:off x="2822400" y="4765680"/>
              <a:ext cx="2488320" cy="239040"/>
            </a:xfrm>
            <a:prstGeom prst="rect">
              <a:avLst/>
            </a:prstGeom>
            <a:noFill/>
            <a:ln w="2556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0" lang="en-IN" sz="1400" spc="-1" strike="noStrike">
                <a:solidFill>
                  <a:srgbClr val="000000"/>
                </a:solidFill>
                <a:latin typeface="Arial"/>
                <a:ea typeface="Arial"/>
              </a:endParaRPr>
            </a:p>
          </p:txBody>
        </p:sp>
        <p:sp>
          <p:nvSpPr>
            <p:cNvPr id="188" name="Rectangle 6"/>
            <p:cNvSpPr/>
            <p:nvPr/>
          </p:nvSpPr>
          <p:spPr>
            <a:xfrm>
              <a:off x="2968920" y="4756320"/>
              <a:ext cx="844560" cy="280440"/>
            </a:xfrm>
            <a:prstGeom prst="rect">
              <a:avLst/>
            </a:prstGeom>
            <a:noFill/>
            <a:ln w="0">
              <a:noFill/>
            </a:ln>
          </p:spPr>
          <p:style>
            <a:lnRef idx="0"/>
            <a:fillRef idx="0"/>
            <a:effectRef idx="0"/>
            <a:fontRef idx="minor"/>
          </p:style>
          <p:txBody>
            <a:bodyPr wrap="none" lIns="90360" rIns="90360" tIns="44280" bIns="4428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400" spc="-1" strike="noStrike">
                  <a:solidFill>
                    <a:srgbClr val="000000"/>
                  </a:solidFill>
                  <a:latin typeface="Arial"/>
                  <a:ea typeface="Arial"/>
                </a:rPr>
                <a:t>Opcode</a:t>
              </a:r>
              <a:endParaRPr b="0" lang="en-US" sz="1400" spc="-1" strike="noStrike">
                <a:solidFill>
                  <a:srgbClr val="000000"/>
                </a:solidFill>
                <a:latin typeface="Arial"/>
              </a:endParaRPr>
            </a:p>
          </p:txBody>
        </p:sp>
        <p:sp>
          <p:nvSpPr>
            <p:cNvPr id="189" name="Rectangle 7"/>
            <p:cNvSpPr/>
            <p:nvPr/>
          </p:nvSpPr>
          <p:spPr>
            <a:xfrm>
              <a:off x="4009680" y="4761000"/>
              <a:ext cx="790920" cy="252720"/>
            </a:xfrm>
            <a:prstGeom prst="rect">
              <a:avLst/>
            </a:prstGeom>
            <a:noFill/>
            <a:ln w="0">
              <a:noFill/>
            </a:ln>
          </p:spPr>
          <p:style>
            <a:lnRef idx="0"/>
            <a:fillRef idx="0"/>
            <a:effectRef idx="0"/>
            <a:fontRef idx="minor"/>
          </p:style>
          <p:txBody>
            <a:bodyPr wrap="none" lIns="90360" rIns="90360" tIns="44280" bIns="4428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200" spc="-1" strike="noStrike">
                  <a:solidFill>
                    <a:srgbClr val="000000"/>
                  </a:solidFill>
                  <a:latin typeface="Arial"/>
                  <a:ea typeface="Arial"/>
                </a:rPr>
                <a:t>Address</a:t>
              </a:r>
              <a:endParaRPr b="0" lang="en-US" sz="1200" spc="-1" strike="noStrike">
                <a:solidFill>
                  <a:srgbClr val="000000"/>
                </a:solidFill>
                <a:latin typeface="Arial"/>
              </a:endParaRPr>
            </a:p>
          </p:txBody>
        </p:sp>
        <p:sp>
          <p:nvSpPr>
            <p:cNvPr id="190" name="Rectangle 8"/>
            <p:cNvSpPr/>
            <p:nvPr/>
          </p:nvSpPr>
          <p:spPr>
            <a:xfrm>
              <a:off x="3133800" y="4156200"/>
              <a:ext cx="1970640" cy="307440"/>
            </a:xfrm>
            <a:prstGeom prst="rect">
              <a:avLst/>
            </a:prstGeom>
            <a:noFill/>
            <a:ln w="0">
              <a:noFill/>
            </a:ln>
          </p:spPr>
          <p:style>
            <a:lnRef idx="0"/>
            <a:fillRef idx="0"/>
            <a:effectRef idx="0"/>
            <a:fontRef idx="minor"/>
          </p:style>
          <p:txBody>
            <a:bodyPr wrap="none" lIns="90360" rIns="90360" tIns="44280" bIns="4428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00"/>
                  </a:solidFill>
                  <a:latin typeface="Arial"/>
                  <a:ea typeface="Arial"/>
                </a:rPr>
                <a:t>Instruction Format</a:t>
              </a:r>
              <a:endParaRPr b="0" lang="en-US" sz="1600" spc="-1" strike="noStrike">
                <a:solidFill>
                  <a:srgbClr val="000000"/>
                </a:solidFill>
                <a:latin typeface="Arial"/>
              </a:endParaRPr>
            </a:p>
          </p:txBody>
        </p:sp>
        <p:sp>
          <p:nvSpPr>
            <p:cNvPr id="191" name="Line 9"/>
            <p:cNvSpPr/>
            <p:nvPr/>
          </p:nvSpPr>
          <p:spPr>
            <a:xfrm>
              <a:off x="3814560" y="4765320"/>
              <a:ext cx="1440" cy="230400"/>
            </a:xfrm>
            <a:prstGeom prst="line">
              <a:avLst/>
            </a:prstGeom>
            <a:ln w="25560">
              <a:solidFill>
                <a:srgbClr val="000000"/>
              </a:solidFill>
              <a:miter/>
            </a:ln>
          </p:spPr>
          <p:style>
            <a:lnRef idx="0"/>
            <a:fillRef idx="0"/>
            <a:effectRef idx="0"/>
            <a:fontRef idx="minor"/>
          </p:style>
          <p:txBody>
            <a:bodyPr lIns="90000" rIns="90000" tIns="45000" bIns="45000" anchor="t">
              <a:noAutofit/>
            </a:bodyPr>
            <a:p>
              <a:endParaRPr b="0" lang="en-IN" sz="1400" spc="-1" strike="noStrike">
                <a:solidFill>
                  <a:srgbClr val="000000"/>
                </a:solidFill>
                <a:latin typeface="Arial"/>
                <a:ea typeface="Arial"/>
              </a:endParaRPr>
            </a:p>
          </p:txBody>
        </p:sp>
        <p:sp>
          <p:nvSpPr>
            <p:cNvPr id="192" name="Rectangle 10"/>
            <p:cNvSpPr/>
            <p:nvPr/>
          </p:nvSpPr>
          <p:spPr>
            <a:xfrm>
              <a:off x="2718000" y="4560840"/>
              <a:ext cx="350640" cy="252720"/>
            </a:xfrm>
            <a:prstGeom prst="rect">
              <a:avLst/>
            </a:prstGeom>
            <a:noFill/>
            <a:ln w="0">
              <a:noFill/>
            </a:ln>
          </p:spPr>
          <p:style>
            <a:lnRef idx="0"/>
            <a:fillRef idx="0"/>
            <a:effectRef idx="0"/>
            <a:fontRef idx="minor"/>
          </p:style>
          <p:txBody>
            <a:bodyPr wrap="none" lIns="90360" rIns="90360" tIns="44280" bIns="4428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200" spc="-1" strike="noStrike">
                  <a:solidFill>
                    <a:srgbClr val="000000"/>
                  </a:solidFill>
                  <a:latin typeface="Arial"/>
                  <a:ea typeface="Arial"/>
                </a:rPr>
                <a:t>15</a:t>
              </a:r>
              <a:endParaRPr b="0" lang="en-US" sz="1200" spc="-1" strike="noStrike">
                <a:solidFill>
                  <a:srgbClr val="000000"/>
                </a:solidFill>
                <a:latin typeface="Arial"/>
              </a:endParaRPr>
            </a:p>
          </p:txBody>
        </p:sp>
        <p:sp>
          <p:nvSpPr>
            <p:cNvPr id="193" name="Rectangle 11"/>
            <p:cNvSpPr/>
            <p:nvPr/>
          </p:nvSpPr>
          <p:spPr>
            <a:xfrm>
              <a:off x="2985480" y="4560840"/>
              <a:ext cx="350640" cy="252720"/>
            </a:xfrm>
            <a:prstGeom prst="rect">
              <a:avLst/>
            </a:prstGeom>
            <a:noFill/>
            <a:ln w="0">
              <a:noFill/>
            </a:ln>
          </p:spPr>
          <p:style>
            <a:lnRef idx="0"/>
            <a:fillRef idx="0"/>
            <a:effectRef idx="0"/>
            <a:fontRef idx="minor"/>
          </p:style>
          <p:txBody>
            <a:bodyPr wrap="none" lIns="90360" rIns="90360" tIns="44280" bIns="4428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200" spc="-1" strike="noStrike">
                  <a:solidFill>
                    <a:srgbClr val="000000"/>
                  </a:solidFill>
                  <a:latin typeface="Arial"/>
                  <a:ea typeface="Arial"/>
                </a:rPr>
                <a:t>14</a:t>
              </a:r>
              <a:endParaRPr b="0" lang="en-US" sz="1200" spc="-1" strike="noStrike">
                <a:solidFill>
                  <a:srgbClr val="000000"/>
                </a:solidFill>
                <a:latin typeface="Arial"/>
              </a:endParaRPr>
            </a:p>
          </p:txBody>
        </p:sp>
        <p:sp>
          <p:nvSpPr>
            <p:cNvPr id="194" name="Rectangle 12"/>
            <p:cNvSpPr/>
            <p:nvPr/>
          </p:nvSpPr>
          <p:spPr>
            <a:xfrm>
              <a:off x="3463920" y="4560840"/>
              <a:ext cx="350280" cy="252720"/>
            </a:xfrm>
            <a:prstGeom prst="rect">
              <a:avLst/>
            </a:prstGeom>
            <a:noFill/>
            <a:ln w="0">
              <a:noFill/>
            </a:ln>
          </p:spPr>
          <p:style>
            <a:lnRef idx="0"/>
            <a:fillRef idx="0"/>
            <a:effectRef idx="0"/>
            <a:fontRef idx="minor"/>
          </p:style>
          <p:txBody>
            <a:bodyPr wrap="none" lIns="90360" rIns="90360" tIns="44280" bIns="4428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200" spc="-1" strike="noStrike">
                  <a:solidFill>
                    <a:srgbClr val="000000"/>
                  </a:solidFill>
                  <a:latin typeface="Arial"/>
                  <a:ea typeface="Arial"/>
                </a:rPr>
                <a:t>12</a:t>
              </a:r>
              <a:endParaRPr b="0" lang="en-US" sz="1200" spc="-1" strike="noStrike">
                <a:solidFill>
                  <a:srgbClr val="000000"/>
                </a:solidFill>
                <a:latin typeface="Arial"/>
              </a:endParaRPr>
            </a:p>
          </p:txBody>
        </p:sp>
        <p:sp>
          <p:nvSpPr>
            <p:cNvPr id="195" name="Rectangle 13"/>
            <p:cNvSpPr/>
            <p:nvPr/>
          </p:nvSpPr>
          <p:spPr>
            <a:xfrm>
              <a:off x="5096160" y="4560840"/>
              <a:ext cx="265320" cy="252720"/>
            </a:xfrm>
            <a:prstGeom prst="rect">
              <a:avLst/>
            </a:prstGeom>
            <a:noFill/>
            <a:ln w="0">
              <a:noFill/>
            </a:ln>
          </p:spPr>
          <p:style>
            <a:lnRef idx="0"/>
            <a:fillRef idx="0"/>
            <a:effectRef idx="0"/>
            <a:fontRef idx="minor"/>
          </p:style>
          <p:txBody>
            <a:bodyPr wrap="none" lIns="90360" rIns="90360" tIns="44280" bIns="4428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200" spc="-1" strike="noStrike">
                  <a:solidFill>
                    <a:srgbClr val="000000"/>
                  </a:solidFill>
                  <a:latin typeface="Arial"/>
                  <a:ea typeface="Arial"/>
                </a:rPr>
                <a:t>0</a:t>
              </a:r>
              <a:endParaRPr b="0" lang="en-US" sz="1200" spc="-1" strike="noStrike">
                <a:solidFill>
                  <a:srgbClr val="000000"/>
                </a:solidFill>
                <a:latin typeface="Arial"/>
              </a:endParaRPr>
            </a:p>
          </p:txBody>
        </p:sp>
        <p:sp>
          <p:nvSpPr>
            <p:cNvPr id="196" name="Rectangle 14"/>
            <p:cNvSpPr/>
            <p:nvPr/>
          </p:nvSpPr>
          <p:spPr>
            <a:xfrm>
              <a:off x="2804760" y="4772160"/>
              <a:ext cx="222480" cy="252720"/>
            </a:xfrm>
            <a:prstGeom prst="rect">
              <a:avLst/>
            </a:prstGeom>
            <a:noFill/>
            <a:ln w="0">
              <a:noFill/>
            </a:ln>
          </p:spPr>
          <p:style>
            <a:lnRef idx="0"/>
            <a:fillRef idx="0"/>
            <a:effectRef idx="0"/>
            <a:fontRef idx="minor"/>
          </p:style>
          <p:txBody>
            <a:bodyPr wrap="none" lIns="90360" rIns="90360" tIns="44280" bIns="4428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200" spc="-1" strike="noStrike">
                  <a:solidFill>
                    <a:srgbClr val="000000"/>
                  </a:solidFill>
                  <a:latin typeface="Arial"/>
                  <a:ea typeface="Arial"/>
                </a:rPr>
                <a:t>I</a:t>
              </a:r>
              <a:endParaRPr b="0" lang="en-US" sz="1200" spc="-1" strike="noStrike">
                <a:solidFill>
                  <a:srgbClr val="000000"/>
                </a:solidFill>
                <a:latin typeface="Arial"/>
              </a:endParaRPr>
            </a:p>
          </p:txBody>
        </p:sp>
        <p:sp>
          <p:nvSpPr>
            <p:cNvPr id="197" name="Line 15"/>
            <p:cNvSpPr/>
            <p:nvPr/>
          </p:nvSpPr>
          <p:spPr>
            <a:xfrm>
              <a:off x="3011400" y="4765320"/>
              <a:ext cx="1440" cy="239760"/>
            </a:xfrm>
            <a:prstGeom prst="line">
              <a:avLst/>
            </a:prstGeom>
            <a:ln w="25560">
              <a:solidFill>
                <a:srgbClr val="000000"/>
              </a:solidFill>
              <a:miter/>
            </a:ln>
          </p:spPr>
          <p:style>
            <a:lnRef idx="0"/>
            <a:fillRef idx="0"/>
            <a:effectRef idx="0"/>
            <a:fontRef idx="minor"/>
          </p:style>
          <p:txBody>
            <a:bodyPr lIns="90000" rIns="90000" tIns="45000" bIns="45000" anchor="t">
              <a:noAutofit/>
            </a:bodyPr>
            <a:p>
              <a:endParaRPr b="0" lang="en-IN" sz="1400" spc="-1" strike="noStrike">
                <a:solidFill>
                  <a:srgbClr val="000000"/>
                </a:solidFill>
                <a:latin typeface="Arial"/>
                <a:ea typeface="Arial"/>
              </a:endParaRPr>
            </a:p>
          </p:txBody>
        </p:sp>
        <p:sp>
          <p:nvSpPr>
            <p:cNvPr id="198" name="Rectangle 16"/>
            <p:cNvSpPr/>
            <p:nvPr/>
          </p:nvSpPr>
          <p:spPr>
            <a:xfrm>
              <a:off x="3708720" y="4560840"/>
              <a:ext cx="341640" cy="252720"/>
            </a:xfrm>
            <a:prstGeom prst="rect">
              <a:avLst/>
            </a:prstGeom>
            <a:noFill/>
            <a:ln w="0">
              <a:noFill/>
            </a:ln>
          </p:spPr>
          <p:style>
            <a:lnRef idx="0"/>
            <a:fillRef idx="0"/>
            <a:effectRef idx="0"/>
            <a:fontRef idx="minor"/>
          </p:style>
          <p:txBody>
            <a:bodyPr wrap="none" lIns="90360" rIns="90360" tIns="44280" bIns="4428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200" spc="-1" strike="noStrike">
                  <a:solidFill>
                    <a:srgbClr val="000000"/>
                  </a:solidFill>
                  <a:latin typeface="Arial"/>
                  <a:ea typeface="Arial"/>
                </a:rPr>
                <a:t>11</a:t>
              </a:r>
              <a:endParaRPr b="0" lang="en-US" sz="1200" spc="-1" strike="noStrike">
                <a:solidFill>
                  <a:srgbClr val="000000"/>
                </a:solidFill>
                <a:latin typeface="Arial"/>
              </a:endParaRPr>
            </a:p>
          </p:txBody>
        </p:sp>
        <p:sp>
          <p:nvSpPr>
            <p:cNvPr id="199" name="Text Box 17"/>
            <p:cNvSpPr/>
            <p:nvPr/>
          </p:nvSpPr>
          <p:spPr>
            <a:xfrm>
              <a:off x="2735280" y="5208480"/>
              <a:ext cx="1060200" cy="422280"/>
            </a:xfrm>
            <a:prstGeom prst="rect">
              <a:avLst/>
            </a:prstGeom>
            <a:noFill/>
            <a:ln w="0">
              <a:noFill/>
            </a:ln>
          </p:spPr>
          <p:style>
            <a:lnRef idx="0"/>
            <a:fillRef idx="0"/>
            <a:effectRef idx="0"/>
            <a:fontRef idx="minor"/>
          </p:style>
          <p:txBody>
            <a:bodyPr wrap="none" lIns="90000" rIns="90000" tIns="46800" bIns="46800" anchor="t">
              <a:spAutoFit/>
            </a:bodyPr>
            <a:p>
              <a:pPr algn="ct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200" spc="-1" strike="noStrike">
                  <a:solidFill>
                    <a:srgbClr val="000000"/>
                  </a:solidFill>
                  <a:latin typeface="Arial"/>
                  <a:ea typeface="굴림"/>
                </a:rPr>
                <a:t>Addressing </a:t>
              </a:r>
              <a:endParaRPr b="0" lang="en-US" sz="1200" spc="-1" strike="noStrike">
                <a:solidFill>
                  <a:srgbClr val="000000"/>
                </a:solidFill>
                <a:latin typeface="Arial"/>
              </a:endParaRPr>
            </a:p>
            <a:p>
              <a:pPr algn="ct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200" spc="-1" strike="noStrike">
                  <a:solidFill>
                    <a:srgbClr val="000000"/>
                  </a:solidFill>
                  <a:latin typeface="Arial"/>
                  <a:ea typeface="굴림"/>
                </a:rPr>
                <a:t>mode</a:t>
              </a:r>
              <a:endParaRPr b="0" lang="en-US" sz="1200" spc="-1" strike="noStrike">
                <a:solidFill>
                  <a:srgbClr val="000000"/>
                </a:solidFill>
                <a:latin typeface="Arial"/>
              </a:endParaRPr>
            </a:p>
          </p:txBody>
        </p:sp>
        <p:sp>
          <p:nvSpPr>
            <p:cNvPr id="200" name="Line 18"/>
            <p:cNvSpPr/>
            <p:nvPr/>
          </p:nvSpPr>
          <p:spPr>
            <a:xfrm flipH="1" flipV="1">
              <a:off x="2917800" y="5016240"/>
              <a:ext cx="117360" cy="184320"/>
            </a:xfrm>
            <a:prstGeom prst="line">
              <a:avLst/>
            </a:prstGeom>
            <a:ln w="9360">
              <a:solidFill>
                <a:srgbClr val="000000"/>
              </a:solidFill>
              <a:miter/>
              <a:tailEnd len="med" type="triangle" w="med"/>
            </a:ln>
          </p:spPr>
          <p:style>
            <a:lnRef idx="0"/>
            <a:fillRef idx="0"/>
            <a:effectRef idx="0"/>
            <a:fontRef idx="minor"/>
          </p:style>
          <p:txBody>
            <a:bodyPr lIns="90000" rIns="90000" tIns="45000" bIns="45000" anchor="t">
              <a:noAutofit/>
            </a:bodyPr>
            <a:p>
              <a:endParaRPr b="0" lang="en-IN" sz="1400" spc="-1" strike="noStrike">
                <a:solidFill>
                  <a:srgbClr val="000000"/>
                </a:solidFill>
                <a:latin typeface="Arial"/>
                <a:ea typeface="Arial"/>
              </a:endParaRPr>
            </a:p>
          </p:txBody>
        </p:sp>
      </p:gr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01" name="PlaceHolder 1"/>
          <p:cNvSpPr>
            <a:spLocks noGrp="1"/>
          </p:cNvSpPr>
          <p:nvPr>
            <p:ph type="sldNum" idx="55"/>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1520995A-EEF9-4D30-BC3F-6A66DA75E0EE}"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202" name="Google Shape;74;p14"/>
          <p:cNvSpPr/>
          <p:nvPr/>
        </p:nvSpPr>
        <p:spPr>
          <a:xfrm>
            <a:off x="447480" y="1025640"/>
            <a:ext cx="8047080" cy="5346360"/>
          </a:xfrm>
          <a:prstGeom prst="rect">
            <a:avLst/>
          </a:prstGeom>
          <a:noFill/>
          <a:ln w="0">
            <a:noFill/>
          </a:ln>
        </p:spPr>
        <p:style>
          <a:lnRef idx="0"/>
          <a:fillRef idx="0"/>
          <a:effectRef idx="0"/>
          <a:fontRef idx="minor"/>
        </p:style>
        <p:txBody>
          <a:bodyPr lIns="90000" rIns="90000" tIns="33120" bIns="45000" anchor="ctr">
            <a:noAutofit/>
          </a:bodyPr>
          <a:p>
            <a:pPr algn="just">
              <a:lnSpc>
                <a:spcPct val="150000"/>
              </a:lnSpc>
              <a:tabLst>
                <a:tab algn="l" pos="0"/>
              </a:tabLst>
            </a:pPr>
            <a:endParaRPr b="1" lang="en-US" sz="2000" spc="-1" strike="noStrike">
              <a:solidFill>
                <a:schemeClr val="dk1"/>
              </a:solidFill>
              <a:latin typeface="Times New Roman"/>
              <a:ea typeface="Times New Roman"/>
            </a:endParaRPr>
          </a:p>
        </p:txBody>
      </p:sp>
      <p:sp>
        <p:nvSpPr>
          <p:cNvPr id="203" name="Google Shape;76;p14"/>
          <p:cNvSpPr/>
          <p:nvPr/>
        </p:nvSpPr>
        <p:spPr>
          <a:xfrm>
            <a:off x="773640" y="2363040"/>
            <a:ext cx="7835040" cy="3234240"/>
          </a:xfrm>
          <a:prstGeom prst="rect">
            <a:avLst/>
          </a:prstGeom>
          <a:noFill/>
          <a:ln w="0">
            <a:noFill/>
          </a:ln>
        </p:spPr>
        <p:style>
          <a:lnRef idx="0"/>
          <a:fillRef idx="0"/>
          <a:effectRef idx="0"/>
          <a:fontRef idx="minor"/>
        </p:style>
        <p:txBody>
          <a:bodyPr lIns="90000" rIns="90000" tIns="45000" bIns="45000" anchor="t">
            <a:spAutoFit/>
          </a:bodyPr>
          <a:p>
            <a:pPr marL="457200" indent="-317520" algn="just">
              <a:lnSpc>
                <a:spcPct val="100000"/>
              </a:lnSpc>
              <a:buClr>
                <a:srgbClr val="000000"/>
              </a:buClr>
              <a:buFont typeface="Courier New"/>
              <a:buChar char="o"/>
            </a:pPr>
            <a:r>
              <a:rPr b="0" lang="en-US" sz="1800" spc="-1" strike="noStrike">
                <a:solidFill>
                  <a:srgbClr val="000000"/>
                </a:solidFill>
                <a:highlight>
                  <a:srgbClr val="ffffff"/>
                </a:highlight>
                <a:latin typeface="Times New Roman"/>
                <a:ea typeface="Times New Roman"/>
              </a:rPr>
              <a:t>Simplest way to organize computer is to have one processor register (Accumulator AC) and an instruction code format with two parts:</a:t>
            </a:r>
            <a:endParaRPr b="0" lang="en-US" sz="1800" spc="-1" strike="noStrike">
              <a:solidFill>
                <a:srgbClr val="000000"/>
              </a:solidFill>
              <a:latin typeface="Arial"/>
            </a:endParaRPr>
          </a:p>
          <a:p>
            <a:pPr marL="457200" indent="-317520" algn="just">
              <a:lnSpc>
                <a:spcPct val="100000"/>
              </a:lnSpc>
              <a:spcBef>
                <a:spcPts val="1001"/>
              </a:spcBef>
              <a:tabLst>
                <a:tab algn="l" pos="0"/>
              </a:tabLst>
            </a:pPr>
            <a:endParaRPr b="0" lang="en-US" sz="1800" spc="-1" strike="noStrike">
              <a:solidFill>
                <a:srgbClr val="000000"/>
              </a:solidFill>
              <a:latin typeface="Arial"/>
            </a:endParaRPr>
          </a:p>
          <a:p>
            <a:pPr lvl="1" marL="914400" indent="-317520" algn="just">
              <a:lnSpc>
                <a:spcPct val="100000"/>
              </a:lnSpc>
              <a:buClr>
                <a:srgbClr val="000000"/>
              </a:buClr>
              <a:buFont typeface="Arial"/>
              <a:buChar char="○"/>
              <a:tabLst>
                <a:tab algn="l" pos="0"/>
              </a:tabLst>
            </a:pPr>
            <a:r>
              <a:rPr b="1" lang="en-US" sz="1800" spc="-1" strike="noStrike">
                <a:solidFill>
                  <a:srgbClr val="000000"/>
                </a:solidFill>
                <a:highlight>
                  <a:srgbClr val="ffffff"/>
                </a:highlight>
                <a:latin typeface="Times New Roman"/>
                <a:ea typeface="Times New Roman"/>
              </a:rPr>
              <a:t>First</a:t>
            </a:r>
            <a:r>
              <a:rPr b="0" lang="en-US" sz="1800" spc="-1" strike="noStrike">
                <a:solidFill>
                  <a:srgbClr val="000000"/>
                </a:solidFill>
                <a:highlight>
                  <a:srgbClr val="ffffff"/>
                </a:highlight>
                <a:latin typeface="Times New Roman"/>
                <a:ea typeface="Times New Roman"/>
              </a:rPr>
              <a:t>-Operation to be performed</a:t>
            </a:r>
            <a:endParaRPr b="0" lang="en-US" sz="1800" spc="-1" strike="noStrike">
              <a:solidFill>
                <a:srgbClr val="000000"/>
              </a:solidFill>
              <a:latin typeface="Arial"/>
            </a:endParaRPr>
          </a:p>
          <a:p>
            <a:pPr lvl="1" marL="914400" indent="-317520" algn="just">
              <a:lnSpc>
                <a:spcPct val="100000"/>
              </a:lnSpc>
              <a:buClr>
                <a:srgbClr val="000000"/>
              </a:buClr>
              <a:buFont typeface="Arial"/>
              <a:buChar char="○"/>
              <a:tabLst>
                <a:tab algn="l" pos="0"/>
              </a:tabLst>
            </a:pPr>
            <a:r>
              <a:rPr b="1" lang="en-US" sz="1800" spc="-1" strike="noStrike">
                <a:solidFill>
                  <a:srgbClr val="000000"/>
                </a:solidFill>
                <a:highlight>
                  <a:srgbClr val="ffffff"/>
                </a:highlight>
                <a:latin typeface="Times New Roman"/>
                <a:ea typeface="Times New Roman"/>
              </a:rPr>
              <a:t>Second </a:t>
            </a:r>
            <a:r>
              <a:rPr b="0" lang="en-US" sz="1800" spc="-1" strike="noStrike">
                <a:solidFill>
                  <a:srgbClr val="000000"/>
                </a:solidFill>
                <a:highlight>
                  <a:srgbClr val="ffffff"/>
                </a:highlight>
                <a:latin typeface="Times New Roman"/>
                <a:ea typeface="Times New Roman"/>
              </a:rPr>
              <a:t>– Address</a:t>
            </a:r>
            <a:endParaRPr b="0" lang="en-US" sz="1800" spc="-1" strike="noStrike">
              <a:solidFill>
                <a:srgbClr val="000000"/>
              </a:solidFill>
              <a:latin typeface="Arial"/>
            </a:endParaRPr>
          </a:p>
          <a:p>
            <a:pPr marL="914400" indent="-317520" algn="just">
              <a:lnSpc>
                <a:spcPct val="100000"/>
              </a:lnSpc>
              <a:tabLst>
                <a:tab algn="l" pos="0"/>
              </a:tabLst>
            </a:pPr>
            <a:endParaRPr b="0" lang="en-US" sz="1800" spc="-1" strike="noStrike">
              <a:solidFill>
                <a:srgbClr val="000000"/>
              </a:solidFill>
              <a:latin typeface="Arial"/>
            </a:endParaRPr>
          </a:p>
          <a:p>
            <a:pPr marL="457200" indent="-317520" algn="just">
              <a:lnSpc>
                <a:spcPct val="100000"/>
              </a:lnSpc>
              <a:buClr>
                <a:srgbClr val="000000"/>
              </a:buClr>
              <a:buFont typeface="Courier New"/>
              <a:buChar char="o"/>
              <a:tabLst>
                <a:tab algn="l" pos="0"/>
              </a:tabLst>
            </a:pPr>
            <a:r>
              <a:rPr b="0" lang="en-US" sz="1800" spc="-1" strike="noStrike">
                <a:solidFill>
                  <a:srgbClr val="000000"/>
                </a:solidFill>
                <a:highlight>
                  <a:srgbClr val="ffffff"/>
                </a:highlight>
                <a:latin typeface="Times New Roman"/>
                <a:ea typeface="Times New Roman"/>
              </a:rPr>
              <a:t>The memory address tells the control where to find an operand in memory.</a:t>
            </a:r>
            <a:endParaRPr b="0" lang="en-US" sz="1800" spc="-1" strike="noStrike">
              <a:solidFill>
                <a:srgbClr val="000000"/>
              </a:solidFill>
              <a:latin typeface="Arial"/>
            </a:endParaRPr>
          </a:p>
          <a:p>
            <a:pPr marL="457200" indent="-317520" algn="just">
              <a:lnSpc>
                <a:spcPct val="100000"/>
              </a:lnSpc>
              <a:tabLst>
                <a:tab algn="l" pos="0"/>
              </a:tabLst>
            </a:pPr>
            <a:endParaRPr b="0" lang="en-US" sz="1800" spc="-1" strike="noStrike">
              <a:solidFill>
                <a:srgbClr val="000000"/>
              </a:solidFill>
              <a:latin typeface="Arial"/>
            </a:endParaRPr>
          </a:p>
          <a:p>
            <a:pPr marL="457200" indent="-317520" algn="just">
              <a:lnSpc>
                <a:spcPct val="100000"/>
              </a:lnSpc>
              <a:buClr>
                <a:srgbClr val="000000"/>
              </a:buClr>
              <a:buFont typeface="Courier New"/>
              <a:buChar char="o"/>
              <a:tabLst>
                <a:tab algn="l" pos="0"/>
              </a:tabLst>
            </a:pPr>
            <a:r>
              <a:rPr b="0" lang="en-US" sz="1800" spc="-1" strike="noStrike">
                <a:solidFill>
                  <a:srgbClr val="000000"/>
                </a:solidFill>
                <a:highlight>
                  <a:srgbClr val="ffffff"/>
                </a:highlight>
                <a:latin typeface="Times New Roman"/>
                <a:ea typeface="Times New Roman"/>
              </a:rPr>
              <a:t>Computers that have a single-processor register usually assign to it the name  accumulator (AC). </a:t>
            </a:r>
            <a:endParaRPr b="0" lang="en-US" sz="1800" spc="-1" strike="noStrike">
              <a:solidFill>
                <a:srgbClr val="000000"/>
              </a:solidFill>
              <a:latin typeface="Arial"/>
            </a:endParaRPr>
          </a:p>
          <a:p>
            <a:pPr marL="457200" indent="-317520" algn="just">
              <a:lnSpc>
                <a:spcPct val="100000"/>
              </a:lnSpc>
              <a:buClr>
                <a:srgbClr val="000000"/>
              </a:buClr>
              <a:buFont typeface="Courier New"/>
              <a:buChar char="o"/>
              <a:tabLst>
                <a:tab algn="l" pos="0"/>
              </a:tabLst>
            </a:pPr>
            <a:r>
              <a:rPr b="0" lang="en-US" sz="1800" spc="-1" strike="noStrike">
                <a:solidFill>
                  <a:srgbClr val="000000"/>
                </a:solidFill>
                <a:highlight>
                  <a:srgbClr val="ffffff"/>
                </a:highlight>
                <a:latin typeface="Times New Roman"/>
                <a:ea typeface="Times New Roman"/>
              </a:rPr>
              <a:t>The operation is performed with the memory operand and the content of AC.</a:t>
            </a:r>
            <a:endParaRPr b="0" lang="en-US" sz="1800" spc="-1" strike="noStrike">
              <a:solidFill>
                <a:srgbClr val="000000"/>
              </a:solidFill>
              <a:latin typeface="Arial"/>
            </a:endParaRPr>
          </a:p>
        </p:txBody>
      </p:sp>
      <p:sp>
        <p:nvSpPr>
          <p:cNvPr id="204" name="Google Shape;77;p14"/>
          <p:cNvSpPr/>
          <p:nvPr/>
        </p:nvSpPr>
        <p:spPr>
          <a:xfrm>
            <a:off x="2193480" y="1263600"/>
            <a:ext cx="4790880" cy="5166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tabLst>
                <a:tab algn="l" pos="0"/>
              </a:tabLst>
            </a:pPr>
            <a:r>
              <a:rPr b="1" lang="en-US" sz="2800" spc="-1" strike="noStrike">
                <a:solidFill>
                  <a:srgbClr val="000000"/>
                </a:solidFill>
                <a:latin typeface="Times New Roman"/>
                <a:ea typeface="Times New Roman"/>
              </a:rPr>
              <a:t>Stored Program Organization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05" name="PlaceHolder 1"/>
          <p:cNvSpPr>
            <a:spLocks noGrp="1"/>
          </p:cNvSpPr>
          <p:nvPr>
            <p:ph type="sldNum" idx="56"/>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9908B01E-5B39-4097-BB92-0BA4C86D2BF8}"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206" name="Google Shape;83;p15"/>
          <p:cNvSpPr/>
          <p:nvPr/>
        </p:nvSpPr>
        <p:spPr>
          <a:xfrm>
            <a:off x="447480" y="1025640"/>
            <a:ext cx="8047080" cy="5346360"/>
          </a:xfrm>
          <a:prstGeom prst="rect">
            <a:avLst/>
          </a:prstGeom>
          <a:noFill/>
          <a:ln w="0">
            <a:noFill/>
          </a:ln>
        </p:spPr>
        <p:style>
          <a:lnRef idx="0"/>
          <a:fillRef idx="0"/>
          <a:effectRef idx="0"/>
          <a:fontRef idx="minor"/>
        </p:style>
        <p:txBody>
          <a:bodyPr lIns="90000" rIns="90000" tIns="33120" bIns="45000" anchor="ctr">
            <a:noAutofit/>
          </a:bodyPr>
          <a:p>
            <a:pPr algn="just">
              <a:lnSpc>
                <a:spcPct val="150000"/>
              </a:lnSpc>
              <a:tabLst>
                <a:tab algn="l" pos="0"/>
              </a:tabLst>
            </a:pPr>
            <a:endParaRPr b="1" lang="en-US" sz="2000" spc="-1" strike="noStrike">
              <a:solidFill>
                <a:schemeClr val="dk1"/>
              </a:solidFill>
              <a:latin typeface="Times New Roman"/>
              <a:ea typeface="Times New Roman"/>
            </a:endParaRPr>
          </a:p>
        </p:txBody>
      </p:sp>
      <p:sp>
        <p:nvSpPr>
          <p:cNvPr id="207" name="Google Shape;85;p15"/>
          <p:cNvSpPr/>
          <p:nvPr/>
        </p:nvSpPr>
        <p:spPr>
          <a:xfrm>
            <a:off x="2306160" y="1263600"/>
            <a:ext cx="4790880" cy="5166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tabLst>
                <a:tab algn="l" pos="0"/>
              </a:tabLst>
            </a:pPr>
            <a:r>
              <a:rPr b="1" lang="en-US" sz="2800" spc="-1" strike="noStrike">
                <a:solidFill>
                  <a:srgbClr val="000000"/>
                </a:solidFill>
                <a:latin typeface="Times New Roman"/>
                <a:ea typeface="Times New Roman"/>
              </a:rPr>
              <a:t>Stored Program Organization</a:t>
            </a:r>
            <a:endParaRPr b="0" lang="en-US" sz="2800" spc="-1" strike="noStrike">
              <a:solidFill>
                <a:srgbClr val="000000"/>
              </a:solidFill>
              <a:latin typeface="Arial"/>
            </a:endParaRPr>
          </a:p>
        </p:txBody>
      </p:sp>
      <p:pic>
        <p:nvPicPr>
          <p:cNvPr id="208" name="Google Shape;86;p15" descr=""/>
          <p:cNvPicPr/>
          <p:nvPr/>
        </p:nvPicPr>
        <p:blipFill>
          <a:blip r:embed="rId1"/>
          <a:srcRect l="797" t="0" r="787" b="0"/>
          <a:stretch/>
        </p:blipFill>
        <p:spPr>
          <a:xfrm>
            <a:off x="559080" y="1997640"/>
            <a:ext cx="4068360" cy="4402440"/>
          </a:xfrm>
          <a:prstGeom prst="rect">
            <a:avLst/>
          </a:prstGeom>
          <a:ln w="0">
            <a:noFill/>
          </a:ln>
        </p:spPr>
      </p:pic>
      <p:sp>
        <p:nvSpPr>
          <p:cNvPr id="209" name="Google Shape;87;p15"/>
          <p:cNvSpPr/>
          <p:nvPr/>
        </p:nvSpPr>
        <p:spPr>
          <a:xfrm>
            <a:off x="4572000" y="2532240"/>
            <a:ext cx="4404240" cy="2558520"/>
          </a:xfrm>
          <a:prstGeom prst="rect">
            <a:avLst/>
          </a:prstGeom>
          <a:noFill/>
          <a:ln w="0">
            <a:noFill/>
          </a:ln>
        </p:spPr>
        <p:style>
          <a:lnRef idx="0"/>
          <a:fillRef idx="0"/>
          <a:effectRef idx="0"/>
          <a:fontRef idx="minor"/>
        </p:style>
        <p:txBody>
          <a:bodyPr lIns="90000" rIns="90000" tIns="45000" bIns="45000" anchor="t">
            <a:spAutoFit/>
          </a:bodyPr>
          <a:p>
            <a:pPr marL="457200" indent="-317520">
              <a:lnSpc>
                <a:spcPct val="100000"/>
              </a:lnSpc>
              <a:buClr>
                <a:srgbClr val="4bacc6"/>
              </a:buClr>
              <a:buFont typeface="Ubuntu"/>
              <a:buChar char="●"/>
            </a:pPr>
            <a:r>
              <a:rPr b="0" lang="en-US" sz="1800" spc="-1" strike="noStrike">
                <a:solidFill>
                  <a:srgbClr val="000000"/>
                </a:solidFill>
                <a:latin typeface="Times New Roman"/>
                <a:ea typeface="Times New Roman"/>
              </a:rPr>
              <a:t>Instructions are stored in one section of the memory and data in another.</a:t>
            </a:r>
            <a:endParaRPr b="0" lang="en-US" sz="1800" spc="-1" strike="noStrike">
              <a:solidFill>
                <a:srgbClr val="000000"/>
              </a:solidFill>
              <a:latin typeface="Arial"/>
            </a:endParaRPr>
          </a:p>
          <a:p>
            <a:pPr marL="457200" indent="-317520">
              <a:lnSpc>
                <a:spcPct val="100000"/>
              </a:lnSpc>
              <a:tabLst>
                <a:tab algn="l" pos="0"/>
              </a:tabLst>
            </a:pPr>
            <a:endParaRPr b="0" lang="en-US" sz="1800" spc="-1" strike="noStrike">
              <a:solidFill>
                <a:srgbClr val="000000"/>
              </a:solidFill>
              <a:latin typeface="Arial"/>
            </a:endParaRPr>
          </a:p>
          <a:p>
            <a:pPr marL="457200" indent="-317520">
              <a:lnSpc>
                <a:spcPct val="100000"/>
              </a:lnSpc>
              <a:buClr>
                <a:srgbClr val="4bacc6"/>
              </a:buClr>
              <a:buFont typeface="Ubuntu"/>
              <a:buChar char="●"/>
              <a:tabLst>
                <a:tab algn="l" pos="0"/>
              </a:tabLst>
            </a:pPr>
            <a:r>
              <a:rPr b="0" lang="en-US" sz="1800" spc="-1" strike="noStrike">
                <a:solidFill>
                  <a:srgbClr val="000000"/>
                </a:solidFill>
                <a:latin typeface="Times New Roman"/>
                <a:ea typeface="Times New Roman"/>
              </a:rPr>
              <a:t>For a memory unit with 4096 words we need 12 bits to specify an address since 2</a:t>
            </a:r>
            <a:r>
              <a:rPr b="0" lang="en-US" sz="1800" spc="-1" strike="noStrike" baseline="30000">
                <a:solidFill>
                  <a:srgbClr val="000000"/>
                </a:solidFill>
                <a:latin typeface="Times New Roman"/>
                <a:ea typeface="Times New Roman"/>
              </a:rPr>
              <a:t>12</a:t>
            </a:r>
            <a:r>
              <a:rPr b="0" lang="en-US" sz="1800" spc="-1" strike="noStrike">
                <a:solidFill>
                  <a:srgbClr val="000000"/>
                </a:solidFill>
                <a:latin typeface="Times New Roman"/>
                <a:ea typeface="Times New Roman"/>
              </a:rPr>
              <a:t>=4096.</a:t>
            </a:r>
            <a:endParaRPr b="0" lang="en-US" sz="1800" spc="-1" strike="noStrike">
              <a:solidFill>
                <a:srgbClr val="000000"/>
              </a:solidFill>
              <a:latin typeface="Arial"/>
            </a:endParaRPr>
          </a:p>
          <a:p>
            <a:pPr marL="457200" indent="-317520">
              <a:lnSpc>
                <a:spcPct val="100000"/>
              </a:lnSpc>
              <a:tabLst>
                <a:tab algn="l" pos="0"/>
              </a:tabLst>
            </a:pPr>
            <a:endParaRPr b="0" lang="en-US" sz="1800" spc="-1" strike="noStrike">
              <a:solidFill>
                <a:srgbClr val="000000"/>
              </a:solidFill>
              <a:latin typeface="Arial"/>
            </a:endParaRPr>
          </a:p>
          <a:p>
            <a:pPr marL="457200" indent="-317520">
              <a:lnSpc>
                <a:spcPct val="100000"/>
              </a:lnSpc>
              <a:buClr>
                <a:srgbClr val="4bacc6"/>
              </a:buClr>
              <a:buFont typeface="Ubuntu"/>
              <a:buChar char="●"/>
              <a:tabLst>
                <a:tab algn="l" pos="0"/>
              </a:tabLst>
            </a:pPr>
            <a:r>
              <a:rPr b="0" lang="en-US" sz="1800" spc="-1" strike="noStrike">
                <a:solidFill>
                  <a:srgbClr val="000000"/>
                </a:solidFill>
                <a:latin typeface="Times New Roman"/>
                <a:ea typeface="Times New Roman"/>
              </a:rPr>
              <a:t>4 bits are available for opcode to specify one out of 16 possible operations.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10" name="PlaceHolder 1"/>
          <p:cNvSpPr>
            <a:spLocks noGrp="1"/>
          </p:cNvSpPr>
          <p:nvPr>
            <p:ph type="sldNum" idx="57"/>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A27E0A99-D6A2-4440-A2C0-0ABA6CF1D2AC}"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211" name="Google Shape;102;p17"/>
          <p:cNvSpPr/>
          <p:nvPr/>
        </p:nvSpPr>
        <p:spPr>
          <a:xfrm>
            <a:off x="447480" y="1025640"/>
            <a:ext cx="8047080" cy="5346360"/>
          </a:xfrm>
          <a:prstGeom prst="rect">
            <a:avLst/>
          </a:prstGeom>
          <a:noFill/>
          <a:ln w="0">
            <a:noFill/>
          </a:ln>
        </p:spPr>
        <p:style>
          <a:lnRef idx="0"/>
          <a:fillRef idx="0"/>
          <a:effectRef idx="0"/>
          <a:fontRef idx="minor"/>
        </p:style>
        <p:txBody>
          <a:bodyPr lIns="90000" rIns="90000" tIns="33120" bIns="45000" anchor="ctr">
            <a:noAutofit/>
          </a:bodyPr>
          <a:p>
            <a:pPr algn="just">
              <a:lnSpc>
                <a:spcPct val="150000"/>
              </a:lnSpc>
              <a:tabLst>
                <a:tab algn="l" pos="0"/>
              </a:tabLst>
            </a:pPr>
            <a:endParaRPr b="1" lang="en-US" sz="2000" spc="-1" strike="noStrike">
              <a:solidFill>
                <a:schemeClr val="dk1"/>
              </a:solidFill>
              <a:latin typeface="Times New Roman"/>
              <a:ea typeface="Times New Roman"/>
            </a:endParaRPr>
          </a:p>
        </p:txBody>
      </p:sp>
      <p:sp>
        <p:nvSpPr>
          <p:cNvPr id="212" name="Google Shape;104;p17"/>
          <p:cNvSpPr/>
          <p:nvPr/>
        </p:nvSpPr>
        <p:spPr>
          <a:xfrm>
            <a:off x="787680" y="2011320"/>
            <a:ext cx="7835040" cy="337680"/>
          </a:xfrm>
          <a:prstGeom prst="rect">
            <a:avLst/>
          </a:prstGeom>
          <a:noFill/>
          <a:ln w="0">
            <a:noFill/>
          </a:ln>
        </p:spPr>
        <p:style>
          <a:lnRef idx="0"/>
          <a:fillRef idx="0"/>
          <a:effectRef idx="0"/>
          <a:fontRef idx="minor"/>
        </p:style>
        <p:txBody>
          <a:bodyPr lIns="90000" rIns="90000" tIns="45000" bIns="45000" anchor="t">
            <a:spAutoFit/>
          </a:bodyPr>
          <a:p>
            <a:pPr marL="457200" indent="-228600">
              <a:lnSpc>
                <a:spcPct val="100000"/>
              </a:lnSpc>
              <a:tabLst>
                <a:tab algn="l" pos="0"/>
              </a:tabLst>
            </a:pPr>
            <a:endParaRPr b="0" lang="en-US" sz="1600" spc="-1" strike="noStrike">
              <a:solidFill>
                <a:srgbClr val="000000"/>
              </a:solidFill>
              <a:latin typeface="Times New Roman"/>
              <a:ea typeface="Times New Roman"/>
            </a:endParaRPr>
          </a:p>
        </p:txBody>
      </p:sp>
      <p:sp>
        <p:nvSpPr>
          <p:cNvPr id="213" name="Google Shape;105;p17"/>
          <p:cNvSpPr/>
          <p:nvPr/>
        </p:nvSpPr>
        <p:spPr>
          <a:xfrm>
            <a:off x="1644840" y="1150920"/>
            <a:ext cx="6067080" cy="5166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tabLst>
                <a:tab algn="l" pos="0"/>
              </a:tabLst>
            </a:pPr>
            <a:r>
              <a:rPr b="1" lang="en-US" sz="2800" spc="-1" strike="noStrike">
                <a:solidFill>
                  <a:srgbClr val="000000"/>
                </a:solidFill>
                <a:latin typeface="Times New Roman"/>
                <a:ea typeface="Times New Roman"/>
              </a:rPr>
              <a:t>Direct and Indirect Addressing Modes</a:t>
            </a:r>
            <a:endParaRPr b="0" lang="en-US" sz="2800" spc="-1" strike="noStrike">
              <a:solidFill>
                <a:srgbClr val="000000"/>
              </a:solidFill>
              <a:latin typeface="Arial"/>
            </a:endParaRPr>
          </a:p>
        </p:txBody>
      </p:sp>
      <p:sp>
        <p:nvSpPr>
          <p:cNvPr id="214" name="Google Shape;106;p17"/>
          <p:cNvSpPr/>
          <p:nvPr/>
        </p:nvSpPr>
        <p:spPr>
          <a:xfrm>
            <a:off x="4086720" y="2194560"/>
            <a:ext cx="4571280" cy="3508560"/>
          </a:xfrm>
          <a:prstGeom prst="rect">
            <a:avLst/>
          </a:prstGeom>
          <a:noFill/>
          <a:ln w="0">
            <a:noFill/>
          </a:ln>
        </p:spPr>
        <p:style>
          <a:lnRef idx="0"/>
          <a:fillRef idx="0"/>
          <a:effectRef idx="0"/>
          <a:fontRef idx="minor"/>
        </p:style>
        <p:txBody>
          <a:bodyPr lIns="90000" rIns="90000" tIns="45000" bIns="45000" anchor="t">
            <a:spAutoFit/>
          </a:bodyPr>
          <a:p>
            <a:pPr marL="457200" indent="-317520">
              <a:lnSpc>
                <a:spcPct val="100000"/>
              </a:lnSpc>
              <a:buClr>
                <a:srgbClr val="000000"/>
              </a:buClr>
              <a:buFont typeface="Noto Sans Symbols"/>
              <a:buChar char="❑"/>
            </a:pPr>
            <a:r>
              <a:rPr b="0" lang="en-US" sz="1800" spc="-1" strike="noStrike">
                <a:solidFill>
                  <a:srgbClr val="000000"/>
                </a:solidFill>
                <a:highlight>
                  <a:srgbClr val="ffffff"/>
                </a:highlight>
                <a:latin typeface="Times New Roman"/>
                <a:ea typeface="Times New Roman"/>
              </a:rPr>
              <a:t>Following </a:t>
            </a:r>
            <a:r>
              <a:rPr b="1" lang="en-US" sz="1800" spc="-1" strike="noStrike">
                <a:solidFill>
                  <a:srgbClr val="000000"/>
                </a:solidFill>
                <a:highlight>
                  <a:srgbClr val="ffffff"/>
                </a:highlight>
                <a:latin typeface="Times New Roman"/>
                <a:ea typeface="Times New Roman"/>
              </a:rPr>
              <a:t>Addressing Modes</a:t>
            </a:r>
            <a:r>
              <a:rPr b="0" lang="en-US" sz="1800" spc="-1" strike="noStrike">
                <a:solidFill>
                  <a:srgbClr val="000000"/>
                </a:solidFill>
                <a:highlight>
                  <a:srgbClr val="ffffff"/>
                </a:highlight>
                <a:latin typeface="Times New Roman"/>
                <a:ea typeface="Times New Roman"/>
              </a:rPr>
              <a:t> are used for address portion of the instruction code.</a:t>
            </a:r>
            <a:endParaRPr b="0" lang="en-US" sz="1800" spc="-1" strike="noStrike">
              <a:solidFill>
                <a:srgbClr val="000000"/>
              </a:solidFill>
              <a:latin typeface="Arial"/>
            </a:endParaRPr>
          </a:p>
          <a:p>
            <a:pPr marL="457200" indent="-317520">
              <a:lnSpc>
                <a:spcPct val="100000"/>
              </a:lnSpc>
              <a:spcBef>
                <a:spcPts val="1001"/>
              </a:spcBef>
              <a:tabLst>
                <a:tab algn="l" pos="0"/>
              </a:tabLst>
            </a:pPr>
            <a:endParaRPr b="0" lang="en-US" sz="1800" spc="-1" strike="noStrike">
              <a:solidFill>
                <a:srgbClr val="000000"/>
              </a:solidFill>
              <a:latin typeface="Arial"/>
            </a:endParaRPr>
          </a:p>
          <a:p>
            <a:pPr lvl="1" marL="914400" indent="-317520">
              <a:lnSpc>
                <a:spcPct val="100000"/>
              </a:lnSpc>
              <a:buClr>
                <a:srgbClr val="000000"/>
              </a:buClr>
              <a:buFont typeface="Arial"/>
              <a:buChar char="○"/>
              <a:tabLst>
                <a:tab algn="l" pos="0"/>
              </a:tabLst>
            </a:pPr>
            <a:r>
              <a:rPr b="1" lang="en-US" sz="1800" spc="-1" strike="noStrike">
                <a:solidFill>
                  <a:srgbClr val="000000"/>
                </a:solidFill>
                <a:highlight>
                  <a:srgbClr val="ffffff"/>
                </a:highlight>
                <a:latin typeface="Times New Roman"/>
                <a:ea typeface="Times New Roman"/>
              </a:rPr>
              <a:t>Direct</a:t>
            </a:r>
            <a:r>
              <a:rPr b="0" lang="en-US" sz="1800" spc="-1" strike="noStrike">
                <a:solidFill>
                  <a:srgbClr val="000000"/>
                </a:solidFill>
                <a:highlight>
                  <a:srgbClr val="ffffff"/>
                </a:highlight>
                <a:latin typeface="Times New Roman"/>
                <a:ea typeface="Times New Roman"/>
              </a:rPr>
              <a:t>- The address part specifies the address of an operand.</a:t>
            </a:r>
            <a:endParaRPr b="0" lang="en-US" sz="1800" spc="-1" strike="noStrike">
              <a:solidFill>
                <a:srgbClr val="000000"/>
              </a:solidFill>
              <a:latin typeface="Arial"/>
            </a:endParaRPr>
          </a:p>
          <a:p>
            <a:pPr lvl="1" marL="914400" indent="-317520">
              <a:lnSpc>
                <a:spcPct val="100000"/>
              </a:lnSpc>
              <a:buClr>
                <a:srgbClr val="000000"/>
              </a:buClr>
              <a:buFont typeface="Arial"/>
              <a:buChar char="○"/>
              <a:tabLst>
                <a:tab algn="l" pos="0"/>
              </a:tabLst>
            </a:pPr>
            <a:r>
              <a:rPr b="1" lang="en-US" sz="1800" spc="-1" strike="noStrike">
                <a:solidFill>
                  <a:srgbClr val="000000"/>
                </a:solidFill>
                <a:highlight>
                  <a:srgbClr val="ffffff"/>
                </a:highlight>
                <a:latin typeface="Times New Roman"/>
                <a:ea typeface="Times New Roman"/>
              </a:rPr>
              <a:t>Indirect</a:t>
            </a:r>
            <a:r>
              <a:rPr b="0" lang="en-US" sz="1800" spc="-1" strike="noStrike">
                <a:solidFill>
                  <a:srgbClr val="000000"/>
                </a:solidFill>
                <a:highlight>
                  <a:srgbClr val="ffffff"/>
                </a:highlight>
                <a:latin typeface="Times New Roman"/>
                <a:ea typeface="Times New Roman"/>
              </a:rPr>
              <a:t>-  The address part specifies a pointer(another address) where the address of the operand can be found.</a:t>
            </a:r>
            <a:endParaRPr b="0" lang="en-US" sz="1800" spc="-1" strike="noStrike">
              <a:solidFill>
                <a:srgbClr val="000000"/>
              </a:solidFill>
              <a:latin typeface="Arial"/>
            </a:endParaRPr>
          </a:p>
          <a:p>
            <a:pPr marL="914400" indent="-317520">
              <a:lnSpc>
                <a:spcPct val="100000"/>
              </a:lnSpc>
              <a:tabLst>
                <a:tab algn="l" pos="0"/>
              </a:tabLst>
            </a:pPr>
            <a:endParaRPr b="0" lang="en-US" sz="1800" spc="-1" strike="noStrike">
              <a:solidFill>
                <a:srgbClr val="000000"/>
              </a:solidFill>
              <a:latin typeface="Arial"/>
            </a:endParaRPr>
          </a:p>
          <a:p>
            <a:pPr marL="457200" indent="-317520">
              <a:lnSpc>
                <a:spcPct val="100000"/>
              </a:lnSpc>
              <a:buClr>
                <a:srgbClr val="000000"/>
              </a:buClr>
              <a:buFont typeface="Noto Sans Symbols"/>
              <a:buChar char="❑"/>
              <a:tabLst>
                <a:tab algn="l" pos="0"/>
              </a:tabLst>
            </a:pPr>
            <a:r>
              <a:rPr b="0" lang="en-US" sz="1800" spc="-1" strike="noStrike">
                <a:solidFill>
                  <a:srgbClr val="000000"/>
                </a:solidFill>
                <a:highlight>
                  <a:srgbClr val="ffffff"/>
                </a:highlight>
                <a:latin typeface="Times New Roman"/>
                <a:ea typeface="Times New Roman"/>
              </a:rPr>
              <a:t>One bit of the instruction code(</a:t>
            </a:r>
            <a:r>
              <a:rPr b="1" lang="en-US" sz="1800" spc="-1" strike="noStrike">
                <a:solidFill>
                  <a:srgbClr val="000000"/>
                </a:solidFill>
                <a:highlight>
                  <a:srgbClr val="ffffff"/>
                </a:highlight>
                <a:latin typeface="Times New Roman"/>
                <a:ea typeface="Times New Roman"/>
              </a:rPr>
              <a:t>I</a:t>
            </a:r>
            <a:r>
              <a:rPr b="0" lang="en-US" sz="1800" spc="-1" strike="noStrike">
                <a:solidFill>
                  <a:srgbClr val="000000"/>
                </a:solidFill>
                <a:highlight>
                  <a:srgbClr val="ffffff"/>
                </a:highlight>
                <a:latin typeface="Times New Roman"/>
                <a:ea typeface="Times New Roman"/>
              </a:rPr>
              <a:t>) can be used to distinguish between a direct and an indirect address.</a:t>
            </a:r>
            <a:endParaRPr b="0" lang="en-US" sz="1800" spc="-1" strike="noStrike">
              <a:solidFill>
                <a:srgbClr val="000000"/>
              </a:solidFill>
              <a:latin typeface="Arial"/>
            </a:endParaRPr>
          </a:p>
        </p:txBody>
      </p:sp>
      <p:pic>
        <p:nvPicPr>
          <p:cNvPr id="215" name="Google Shape;107;p17" descr=""/>
          <p:cNvPicPr/>
          <p:nvPr/>
        </p:nvPicPr>
        <p:blipFill>
          <a:blip r:embed="rId1"/>
          <a:stretch/>
        </p:blipFill>
        <p:spPr>
          <a:xfrm>
            <a:off x="305640" y="1786680"/>
            <a:ext cx="3956040" cy="486684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16" name="PlaceHolder 1"/>
          <p:cNvSpPr>
            <a:spLocks noGrp="1"/>
          </p:cNvSpPr>
          <p:nvPr>
            <p:ph type="sldNum" idx="58"/>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AE809735-8204-4A6C-A934-831A87C4F339}"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217" name="Google Shape;93;p16"/>
          <p:cNvSpPr/>
          <p:nvPr/>
        </p:nvSpPr>
        <p:spPr>
          <a:xfrm>
            <a:off x="447480" y="1025640"/>
            <a:ext cx="8047080" cy="5346360"/>
          </a:xfrm>
          <a:prstGeom prst="rect">
            <a:avLst/>
          </a:prstGeom>
          <a:noFill/>
          <a:ln w="0">
            <a:noFill/>
          </a:ln>
        </p:spPr>
        <p:style>
          <a:lnRef idx="0"/>
          <a:fillRef idx="0"/>
          <a:effectRef idx="0"/>
          <a:fontRef idx="minor"/>
        </p:style>
        <p:txBody>
          <a:bodyPr lIns="90000" rIns="90000" tIns="33120" bIns="45000" anchor="ctr">
            <a:noAutofit/>
          </a:bodyPr>
          <a:p>
            <a:pPr algn="just">
              <a:lnSpc>
                <a:spcPct val="150000"/>
              </a:lnSpc>
              <a:tabLst>
                <a:tab algn="l" pos="0"/>
              </a:tabLst>
            </a:pPr>
            <a:endParaRPr b="1" lang="en-US" sz="2000" spc="-1" strike="noStrike">
              <a:solidFill>
                <a:schemeClr val="dk1"/>
              </a:solidFill>
              <a:latin typeface="Times New Roman"/>
              <a:ea typeface="Times New Roman"/>
            </a:endParaRPr>
          </a:p>
        </p:txBody>
      </p:sp>
      <p:sp>
        <p:nvSpPr>
          <p:cNvPr id="218" name="Google Shape;95;p16"/>
          <p:cNvSpPr/>
          <p:nvPr/>
        </p:nvSpPr>
        <p:spPr>
          <a:xfrm>
            <a:off x="801720" y="2306880"/>
            <a:ext cx="7835040" cy="3595320"/>
          </a:xfrm>
          <a:prstGeom prst="rect">
            <a:avLst/>
          </a:prstGeom>
          <a:noFill/>
          <a:ln w="0">
            <a:noFill/>
          </a:ln>
        </p:spPr>
        <p:style>
          <a:lnRef idx="0"/>
          <a:fillRef idx="0"/>
          <a:effectRef idx="0"/>
          <a:fontRef idx="minor"/>
        </p:style>
        <p:txBody>
          <a:bodyPr lIns="90000" rIns="90000" tIns="45000" bIns="45000" anchor="t">
            <a:spAutoFit/>
          </a:bodyPr>
          <a:p>
            <a:pPr marL="457200" indent="-317520" algn="just">
              <a:lnSpc>
                <a:spcPct val="100000"/>
              </a:lnSpc>
              <a:buClr>
                <a:srgbClr val="4bacc6"/>
              </a:buClr>
              <a:buFont typeface="Noto Sans Symbols"/>
              <a:buChar char="▪"/>
            </a:pPr>
            <a:r>
              <a:rPr b="0" lang="en-US" sz="1800" spc="-1" strike="noStrike">
                <a:solidFill>
                  <a:srgbClr val="000000"/>
                </a:solidFill>
                <a:highlight>
                  <a:srgbClr val="ffffff"/>
                </a:highlight>
                <a:latin typeface="Times New Roman"/>
                <a:ea typeface="Times New Roman"/>
              </a:rPr>
              <a:t>The control unit reads a 16-bit instruction from the program portion of memory.</a:t>
            </a:r>
            <a:endParaRPr b="0" lang="en-US" sz="1800" spc="-1" strike="noStrike">
              <a:solidFill>
                <a:srgbClr val="000000"/>
              </a:solidFill>
              <a:latin typeface="Arial"/>
            </a:endParaRPr>
          </a:p>
          <a:p>
            <a:pPr marL="457200" indent="-317520" algn="just">
              <a:lnSpc>
                <a:spcPct val="100000"/>
              </a:lnSpc>
              <a:spcBef>
                <a:spcPts val="1001"/>
              </a:spcBef>
              <a:tabLst>
                <a:tab algn="l" pos="0"/>
              </a:tabLst>
            </a:pPr>
            <a:endParaRPr b="0" lang="en-US" sz="1800" spc="-1" strike="noStrike">
              <a:solidFill>
                <a:srgbClr val="000000"/>
              </a:solidFill>
              <a:latin typeface="Arial"/>
            </a:endParaRPr>
          </a:p>
          <a:p>
            <a:pPr marL="457200" indent="-317520" algn="just">
              <a:lnSpc>
                <a:spcPct val="100000"/>
              </a:lnSpc>
              <a:spcBef>
                <a:spcPts val="1001"/>
              </a:spcBef>
              <a:buClr>
                <a:srgbClr val="4bacc6"/>
              </a:buClr>
              <a:buFont typeface="Noto Sans Symbols"/>
              <a:buChar char="▪"/>
              <a:tabLst>
                <a:tab algn="l" pos="0"/>
              </a:tabLst>
            </a:pPr>
            <a:r>
              <a:rPr b="0" lang="en-US" sz="1800" spc="-1" strike="noStrike">
                <a:solidFill>
                  <a:srgbClr val="000000"/>
                </a:solidFill>
                <a:highlight>
                  <a:srgbClr val="ffffff"/>
                </a:highlight>
                <a:latin typeface="Times New Roman"/>
                <a:ea typeface="Times New Roman"/>
              </a:rPr>
              <a:t>It uses the 12-bit address part of the instruction to read a 16-bit operand from the data portion of memory. </a:t>
            </a:r>
            <a:endParaRPr b="0" lang="en-US" sz="1800" spc="-1" strike="noStrike">
              <a:solidFill>
                <a:srgbClr val="000000"/>
              </a:solidFill>
              <a:latin typeface="Arial"/>
            </a:endParaRPr>
          </a:p>
          <a:p>
            <a:pPr marL="457200" indent="-317520" algn="just">
              <a:lnSpc>
                <a:spcPct val="100000"/>
              </a:lnSpc>
              <a:spcBef>
                <a:spcPts val="1001"/>
              </a:spcBef>
              <a:tabLst>
                <a:tab algn="l" pos="0"/>
              </a:tabLst>
            </a:pPr>
            <a:endParaRPr b="0" lang="en-US" sz="1800" spc="-1" strike="noStrike">
              <a:solidFill>
                <a:srgbClr val="000000"/>
              </a:solidFill>
              <a:latin typeface="Arial"/>
            </a:endParaRPr>
          </a:p>
          <a:p>
            <a:pPr marL="457200" indent="-317520" algn="just">
              <a:lnSpc>
                <a:spcPct val="100000"/>
              </a:lnSpc>
              <a:spcBef>
                <a:spcPts val="1001"/>
              </a:spcBef>
              <a:buClr>
                <a:srgbClr val="4bacc6"/>
              </a:buClr>
              <a:buFont typeface="Noto Sans Symbols"/>
              <a:buChar char="▪"/>
              <a:tabLst>
                <a:tab algn="l" pos="0"/>
              </a:tabLst>
            </a:pPr>
            <a:r>
              <a:rPr b="0" lang="en-US" sz="1800" spc="-1" strike="noStrike">
                <a:solidFill>
                  <a:srgbClr val="000000"/>
                </a:solidFill>
                <a:highlight>
                  <a:srgbClr val="ffffff"/>
                </a:highlight>
                <a:latin typeface="Times New Roman"/>
                <a:ea typeface="Times New Roman"/>
              </a:rPr>
              <a:t>It then executes the operation specified by the operation code.</a:t>
            </a:r>
            <a:endParaRPr b="0" lang="en-US" sz="1800" spc="-1" strike="noStrike">
              <a:solidFill>
                <a:srgbClr val="000000"/>
              </a:solidFill>
              <a:latin typeface="Arial"/>
            </a:endParaRPr>
          </a:p>
          <a:p>
            <a:pPr marL="457200" indent="-317520" algn="just">
              <a:lnSpc>
                <a:spcPct val="100000"/>
              </a:lnSpc>
              <a:spcBef>
                <a:spcPts val="1001"/>
              </a:spcBef>
              <a:tabLst>
                <a:tab algn="l" pos="0"/>
              </a:tabLst>
            </a:pPr>
            <a:endParaRPr b="0" lang="en-US" sz="1800" spc="-1" strike="noStrike">
              <a:solidFill>
                <a:srgbClr val="000000"/>
              </a:solidFill>
              <a:latin typeface="Arial"/>
            </a:endParaRPr>
          </a:p>
          <a:p>
            <a:pPr marL="457200" indent="-317520" algn="just">
              <a:lnSpc>
                <a:spcPct val="100000"/>
              </a:lnSpc>
              <a:spcBef>
                <a:spcPts val="1001"/>
              </a:spcBef>
              <a:buClr>
                <a:srgbClr val="4bacc6"/>
              </a:buClr>
              <a:buFont typeface="Noto Sans Symbols"/>
              <a:buChar char="▪"/>
              <a:tabLst>
                <a:tab algn="l" pos="0"/>
              </a:tabLst>
            </a:pPr>
            <a:r>
              <a:rPr b="0" lang="en-US" sz="1800" spc="-1" strike="noStrike">
                <a:solidFill>
                  <a:srgbClr val="000000"/>
                </a:solidFill>
                <a:highlight>
                  <a:srgbClr val="ffffff"/>
                </a:highlight>
                <a:latin typeface="Times New Roman"/>
                <a:ea typeface="Times New Roman"/>
              </a:rPr>
              <a:t>The operation is performed with the memory operand and the content of AC.</a:t>
            </a:r>
            <a:endParaRPr b="0" lang="en-US" sz="1800" spc="-1" strike="noStrike">
              <a:solidFill>
                <a:srgbClr val="000000"/>
              </a:solidFill>
              <a:latin typeface="Arial"/>
            </a:endParaRPr>
          </a:p>
          <a:p>
            <a:pPr marL="457200" indent="-317520" algn="just">
              <a:lnSpc>
                <a:spcPct val="100000"/>
              </a:lnSpc>
              <a:tabLst>
                <a:tab algn="l" pos="0"/>
              </a:tabLst>
            </a:pPr>
            <a:r>
              <a:rPr b="0" lang="en-US" sz="1800" spc="-1" strike="noStrike">
                <a:solidFill>
                  <a:srgbClr val="000000"/>
                </a:solidFill>
                <a:latin typeface="Times New Roman"/>
                <a:ea typeface="Times New Roman"/>
              </a:rPr>
              <a:t> </a:t>
            </a:r>
            <a:endParaRPr b="0" lang="en-US" sz="1800" spc="-1" strike="noStrike">
              <a:solidFill>
                <a:srgbClr val="000000"/>
              </a:solidFill>
              <a:latin typeface="Arial"/>
            </a:endParaRPr>
          </a:p>
        </p:txBody>
      </p:sp>
      <p:sp>
        <p:nvSpPr>
          <p:cNvPr id="219" name="Google Shape;96;p16"/>
          <p:cNvSpPr/>
          <p:nvPr/>
        </p:nvSpPr>
        <p:spPr>
          <a:xfrm>
            <a:off x="4036320" y="1319760"/>
            <a:ext cx="1002960" cy="5166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tabLst>
                <a:tab algn="l" pos="0"/>
              </a:tabLst>
            </a:pPr>
            <a:r>
              <a:rPr b="1" lang="en-US" sz="2800" spc="-1" strike="noStrike">
                <a:solidFill>
                  <a:srgbClr val="000000"/>
                </a:solidFill>
                <a:latin typeface="Times New Roman"/>
                <a:ea typeface="Times New Roman"/>
              </a:rPr>
              <a:t>Steps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20" name="PlaceHolder 1"/>
          <p:cNvSpPr>
            <a:spLocks noGrp="1"/>
          </p:cNvSpPr>
          <p:nvPr>
            <p:ph type="sldNum" idx="59"/>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E2CF3157-1FB6-4F2F-8814-65D591632453}"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221" name="Google Shape;113;p18"/>
          <p:cNvSpPr/>
          <p:nvPr/>
        </p:nvSpPr>
        <p:spPr>
          <a:xfrm>
            <a:off x="447480" y="1025640"/>
            <a:ext cx="8047080" cy="5346360"/>
          </a:xfrm>
          <a:prstGeom prst="rect">
            <a:avLst/>
          </a:prstGeom>
          <a:noFill/>
          <a:ln w="0">
            <a:noFill/>
          </a:ln>
        </p:spPr>
        <p:style>
          <a:lnRef idx="0"/>
          <a:fillRef idx="0"/>
          <a:effectRef idx="0"/>
          <a:fontRef idx="minor"/>
        </p:style>
        <p:txBody>
          <a:bodyPr lIns="90000" rIns="90000" tIns="33120" bIns="45000" anchor="ctr">
            <a:noAutofit/>
          </a:bodyPr>
          <a:p>
            <a:pPr algn="just">
              <a:lnSpc>
                <a:spcPct val="150000"/>
              </a:lnSpc>
              <a:tabLst>
                <a:tab algn="l" pos="0"/>
              </a:tabLst>
            </a:pPr>
            <a:endParaRPr b="1" lang="en-US" sz="2000" spc="-1" strike="noStrike">
              <a:solidFill>
                <a:schemeClr val="dk1"/>
              </a:solidFill>
              <a:latin typeface="Times New Roman"/>
              <a:ea typeface="Times New Roman"/>
            </a:endParaRPr>
          </a:p>
        </p:txBody>
      </p:sp>
      <p:pic>
        <p:nvPicPr>
          <p:cNvPr id="222" name="Google Shape;114;p18" descr=""/>
          <p:cNvPicPr/>
          <p:nvPr/>
        </p:nvPicPr>
        <p:blipFill>
          <a:blip r:embed="rId1"/>
          <a:stretch/>
        </p:blipFill>
        <p:spPr>
          <a:xfrm>
            <a:off x="521280" y="173520"/>
            <a:ext cx="1720080" cy="722520"/>
          </a:xfrm>
          <a:prstGeom prst="rect">
            <a:avLst/>
          </a:prstGeom>
          <a:ln w="0">
            <a:noFill/>
          </a:ln>
        </p:spPr>
      </p:pic>
      <p:sp>
        <p:nvSpPr>
          <p:cNvPr id="223" name="Google Shape;115;p18"/>
          <p:cNvSpPr/>
          <p:nvPr/>
        </p:nvSpPr>
        <p:spPr>
          <a:xfrm>
            <a:off x="4361040" y="2475720"/>
            <a:ext cx="4360320" cy="21063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US" sz="1800" spc="-1" strike="noStrike">
                <a:solidFill>
                  <a:srgbClr val="000000"/>
                </a:solidFill>
                <a:latin typeface="Times New Roman"/>
                <a:ea typeface="Times New Roman"/>
              </a:rPr>
              <a:t>It is the address of the operand in a computation-type instruction or the target address in a branch-type instruction.</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US" sz="1800" spc="-1" strike="noStrike">
                <a:solidFill>
                  <a:srgbClr val="000000"/>
                </a:solidFill>
                <a:latin typeface="Times New Roman"/>
                <a:ea typeface="Times New Roman"/>
              </a:rPr>
              <a:t>The effective address in the instruction of the figures are </a:t>
            </a:r>
            <a:r>
              <a:rPr b="1" lang="en-US" sz="1800" spc="-1" strike="noStrike">
                <a:solidFill>
                  <a:srgbClr val="000000"/>
                </a:solidFill>
                <a:latin typeface="Times New Roman"/>
                <a:ea typeface="Times New Roman"/>
              </a:rPr>
              <a:t>457 </a:t>
            </a:r>
            <a:r>
              <a:rPr b="0" lang="en-US" sz="1800" spc="-1" strike="noStrike">
                <a:solidFill>
                  <a:srgbClr val="000000"/>
                </a:solidFill>
                <a:latin typeface="Times New Roman"/>
                <a:ea typeface="Times New Roman"/>
              </a:rPr>
              <a:t>and</a:t>
            </a:r>
            <a:r>
              <a:rPr b="1" lang="en-US" sz="1800" spc="-1" strike="noStrike">
                <a:solidFill>
                  <a:srgbClr val="000000"/>
                </a:solidFill>
                <a:latin typeface="Times New Roman"/>
                <a:ea typeface="Times New Roman"/>
              </a:rPr>
              <a:t> 1350.</a:t>
            </a:r>
            <a:endParaRPr b="0" lang="en-US" sz="1800" spc="-1" strike="noStrike">
              <a:solidFill>
                <a:srgbClr val="000000"/>
              </a:solidFill>
              <a:latin typeface="Arial"/>
            </a:endParaRPr>
          </a:p>
          <a:p>
            <a:pPr marL="457200" indent="-317520">
              <a:lnSpc>
                <a:spcPct val="100000"/>
              </a:lnSpc>
              <a:spcBef>
                <a:spcPts val="1001"/>
              </a:spcBef>
              <a:tabLst>
                <a:tab algn="l" pos="0"/>
              </a:tabLst>
            </a:pPr>
            <a:endParaRPr b="0" lang="en-US" sz="1600" spc="-1" strike="noStrike">
              <a:solidFill>
                <a:srgbClr val="000000"/>
              </a:solidFill>
              <a:latin typeface="Arial"/>
            </a:endParaRPr>
          </a:p>
        </p:txBody>
      </p:sp>
      <p:sp>
        <p:nvSpPr>
          <p:cNvPr id="224" name="Google Shape;116;p18"/>
          <p:cNvSpPr/>
          <p:nvPr/>
        </p:nvSpPr>
        <p:spPr>
          <a:xfrm>
            <a:off x="3262680" y="1207080"/>
            <a:ext cx="2885040" cy="5166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tabLst>
                <a:tab algn="l" pos="0"/>
              </a:tabLst>
            </a:pPr>
            <a:r>
              <a:rPr b="1" lang="en-US" sz="2800" spc="-1" strike="noStrike">
                <a:solidFill>
                  <a:srgbClr val="000000"/>
                </a:solidFill>
                <a:latin typeface="Times New Roman"/>
                <a:ea typeface="Times New Roman"/>
              </a:rPr>
              <a:t>Effective Address</a:t>
            </a:r>
            <a:endParaRPr b="0" lang="en-US" sz="2800" spc="-1" strike="noStrike">
              <a:solidFill>
                <a:srgbClr val="000000"/>
              </a:solidFill>
              <a:latin typeface="Arial"/>
            </a:endParaRPr>
          </a:p>
        </p:txBody>
      </p:sp>
      <p:pic>
        <p:nvPicPr>
          <p:cNvPr id="225" name="Google Shape;117;p18" descr=""/>
          <p:cNvPicPr/>
          <p:nvPr/>
        </p:nvPicPr>
        <p:blipFill>
          <a:blip r:embed="rId2"/>
          <a:stretch/>
        </p:blipFill>
        <p:spPr>
          <a:xfrm>
            <a:off x="305640" y="1786680"/>
            <a:ext cx="3956040" cy="486684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0" y="0"/>
            <a:ext cx="8545320" cy="83736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CA" sz="4400" spc="-1" strike="noStrike">
                <a:solidFill>
                  <a:schemeClr val="dk1"/>
                </a:solidFill>
                <a:latin typeface="Calibri"/>
              </a:rPr>
              <a:t>Basic Computer Instruction Formats</a:t>
            </a:r>
            <a:endParaRPr b="0" lang="en-US" sz="4400" spc="-1" strike="noStrike">
              <a:solidFill>
                <a:srgbClr val="000000"/>
              </a:solidFill>
              <a:latin typeface="Arial"/>
            </a:endParaRPr>
          </a:p>
        </p:txBody>
      </p:sp>
      <p:sp>
        <p:nvSpPr>
          <p:cNvPr id="227" name="PlaceHolder 2"/>
          <p:cNvSpPr>
            <a:spLocks noGrp="1"/>
          </p:cNvSpPr>
          <p:nvPr>
            <p:ph type="ftr" idx="60"/>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CA" sz="1200" spc="-1" strike="noStrike">
                <a:solidFill>
                  <a:schemeClr val="dk1">
                    <a:tint val="75000"/>
                  </a:schemeClr>
                </a:solidFill>
                <a:latin typeface="Arial"/>
                <a:ea typeface="Arial"/>
              </a:defRPr>
            </a:lvl1pPr>
          </a:lstStyle>
          <a:p>
            <a:pPr indent="0" algn="ctr">
              <a:lnSpc>
                <a:spcPct val="100000"/>
              </a:lnSpc>
              <a:buNone/>
              <a:tabLst>
                <a:tab algn="l" pos="0"/>
              </a:tabLst>
            </a:pPr>
            <a:r>
              <a:rPr b="0" lang="en-CA" sz="1200" spc="-1" strike="noStrike">
                <a:solidFill>
                  <a:schemeClr val="dk1">
                    <a:tint val="75000"/>
                  </a:schemeClr>
                </a:solidFill>
                <a:latin typeface="Arial"/>
                <a:ea typeface="Arial"/>
              </a:rPr>
              <a:t>Computer System Architecture,  Dr. Geetanjali  </a:t>
            </a:r>
            <a:endParaRPr b="0" lang="en-US" sz="1200" spc="-1" strike="noStrike">
              <a:solidFill>
                <a:srgbClr val="000000"/>
              </a:solidFill>
              <a:latin typeface="Times New Roman"/>
            </a:endParaRPr>
          </a:p>
        </p:txBody>
      </p:sp>
      <p:sp>
        <p:nvSpPr>
          <p:cNvPr id="228" name="PlaceHolder 3"/>
          <p:cNvSpPr>
            <a:spLocks noGrp="1"/>
          </p:cNvSpPr>
          <p:nvPr>
            <p:ph type="sldNum" idx="61"/>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CA" sz="1200" spc="-1" strike="noStrike">
                <a:solidFill>
                  <a:schemeClr val="dk1">
                    <a:tint val="75000"/>
                  </a:schemeClr>
                </a:solidFill>
                <a:latin typeface="Arial"/>
                <a:ea typeface="Arial"/>
              </a:defRPr>
            </a:lvl1pPr>
          </a:lstStyle>
          <a:p>
            <a:pPr indent="0" algn="r">
              <a:lnSpc>
                <a:spcPct val="100000"/>
              </a:lnSpc>
              <a:buNone/>
              <a:tabLst>
                <a:tab algn="l" pos="0"/>
              </a:tabLst>
            </a:pPr>
            <a:fld id="{0CE113FC-A180-4C4D-8A22-D7E34AE4CC69}" type="slidenum">
              <a:rPr b="0" lang="en-CA"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229" name="PlaceHolder 4"/>
          <p:cNvSpPr>
            <a:spLocks noGrp="1"/>
          </p:cNvSpPr>
          <p:nvPr>
            <p:ph/>
          </p:nvPr>
        </p:nvSpPr>
        <p:spPr>
          <a:xfrm>
            <a:off x="285840" y="928800"/>
            <a:ext cx="8543160" cy="4525200"/>
          </a:xfrm>
          <a:prstGeom prst="rect">
            <a:avLst/>
          </a:prstGeom>
          <a:noFill/>
          <a:ln w="0">
            <a:noFill/>
          </a:ln>
        </p:spPr>
        <p:txBody>
          <a:bodyPr lIns="91440" rIns="91440" tIns="45720" bIns="45720" anchor="t">
            <a:noAutofit/>
          </a:bodyPr>
          <a:p>
            <a:pPr marL="343080" indent="-343080" algn="just" defTabSz="914400">
              <a:lnSpc>
                <a:spcPct val="150000"/>
              </a:lnSpc>
              <a:buClr>
                <a:srgbClr val="000000"/>
              </a:buClr>
              <a:buFont typeface="Arial"/>
              <a:buChar char="•"/>
            </a:pPr>
            <a:r>
              <a:rPr b="0" lang="en-CA" sz="1800" spc="-1" strike="noStrike">
                <a:solidFill>
                  <a:schemeClr val="dk1"/>
                </a:solidFill>
                <a:latin typeface="Calibri"/>
              </a:rPr>
              <a:t>The basic computer has three instruction code formats, as shown in Figure.</a:t>
            </a:r>
            <a:endParaRPr b="0" lang="en-US" sz="1800" spc="-1" strike="noStrike">
              <a:solidFill>
                <a:srgbClr val="000000"/>
              </a:solidFill>
              <a:latin typeface="Arial"/>
            </a:endParaRPr>
          </a:p>
          <a:p>
            <a:pPr marL="343080" indent="-228600" algn="just" defTabSz="914400">
              <a:lnSpc>
                <a:spcPct val="150000"/>
              </a:lnSpc>
              <a:spcBef>
                <a:spcPts val="360"/>
              </a:spcBef>
              <a:buNone/>
              <a:tabLst>
                <a:tab algn="l" pos="0"/>
              </a:tabLst>
            </a:pPr>
            <a:endParaRPr b="0" lang="en-US" sz="1800" spc="-1" strike="noStrike">
              <a:solidFill>
                <a:srgbClr val="000000"/>
              </a:solidFill>
              <a:latin typeface="Arial"/>
            </a:endParaRPr>
          </a:p>
          <a:p>
            <a:pPr marL="343080" indent="-228600" algn="just" defTabSz="914400">
              <a:lnSpc>
                <a:spcPct val="150000"/>
              </a:lnSpc>
              <a:spcBef>
                <a:spcPts val="360"/>
              </a:spcBef>
              <a:buNone/>
              <a:tabLst>
                <a:tab algn="l" pos="0"/>
              </a:tabLst>
            </a:pPr>
            <a:endParaRPr b="0" lang="en-US" sz="1800" spc="-1" strike="noStrike">
              <a:solidFill>
                <a:srgbClr val="000000"/>
              </a:solidFill>
              <a:latin typeface="Arial"/>
            </a:endParaRPr>
          </a:p>
          <a:p>
            <a:pPr marL="343080" indent="-228600" algn="just" defTabSz="914400">
              <a:lnSpc>
                <a:spcPct val="150000"/>
              </a:lnSpc>
              <a:spcBef>
                <a:spcPts val="360"/>
              </a:spcBef>
              <a:buNone/>
              <a:tabLst>
                <a:tab algn="l" pos="0"/>
              </a:tabLst>
            </a:pPr>
            <a:endParaRPr b="0" lang="en-US" sz="1800" spc="-1" strike="noStrike">
              <a:solidFill>
                <a:srgbClr val="000000"/>
              </a:solidFill>
              <a:latin typeface="Arial"/>
            </a:endParaRPr>
          </a:p>
          <a:p>
            <a:pPr marL="343080" indent="-228600" algn="just" defTabSz="914400">
              <a:lnSpc>
                <a:spcPct val="150000"/>
              </a:lnSpc>
              <a:spcBef>
                <a:spcPts val="360"/>
              </a:spcBef>
              <a:buNone/>
              <a:tabLst>
                <a:tab algn="l" pos="0"/>
              </a:tabLst>
            </a:pPr>
            <a:endParaRPr b="0" lang="en-US" sz="1800" spc="-1" strike="noStrike">
              <a:solidFill>
                <a:srgbClr val="000000"/>
              </a:solidFill>
              <a:latin typeface="Arial"/>
            </a:endParaRPr>
          </a:p>
          <a:p>
            <a:pPr marL="343080" indent="-228600" algn="just" defTabSz="914400">
              <a:lnSpc>
                <a:spcPct val="150000"/>
              </a:lnSpc>
              <a:spcBef>
                <a:spcPts val="360"/>
              </a:spcBef>
              <a:buNone/>
              <a:tabLst>
                <a:tab algn="l" pos="0"/>
              </a:tabLst>
            </a:pPr>
            <a:endParaRPr b="0" lang="en-US" sz="1800" spc="-1" strike="noStrike">
              <a:solidFill>
                <a:srgbClr val="000000"/>
              </a:solidFill>
              <a:latin typeface="Arial"/>
            </a:endParaRPr>
          </a:p>
          <a:p>
            <a:pPr marL="343080" indent="-228600" algn="just" defTabSz="914400">
              <a:lnSpc>
                <a:spcPct val="150000"/>
              </a:lnSpc>
              <a:spcBef>
                <a:spcPts val="360"/>
              </a:spcBef>
              <a:buNone/>
              <a:tabLst>
                <a:tab algn="l" pos="0"/>
              </a:tabLst>
            </a:pPr>
            <a:endParaRPr b="0" lang="en-US" sz="1800" spc="-1" strike="noStrike">
              <a:solidFill>
                <a:srgbClr val="000000"/>
              </a:solidFill>
              <a:latin typeface="Arial"/>
            </a:endParaRPr>
          </a:p>
          <a:p>
            <a:pPr marL="343080" indent="-343080" algn="just" defTabSz="914400">
              <a:lnSpc>
                <a:spcPct val="150000"/>
              </a:lnSpc>
              <a:spcBef>
                <a:spcPts val="360"/>
              </a:spcBef>
              <a:buClr>
                <a:srgbClr val="000000"/>
              </a:buClr>
              <a:buFont typeface="Arial"/>
              <a:buChar char="•"/>
              <a:tabLst>
                <a:tab algn="l" pos="0"/>
              </a:tabLst>
            </a:pPr>
            <a:r>
              <a:rPr b="0" lang="en-CA" sz="1800" spc="-1" strike="noStrike">
                <a:solidFill>
                  <a:schemeClr val="dk1"/>
                </a:solidFill>
                <a:latin typeface="Calibri"/>
              </a:rPr>
              <a:t>Each format has 16 bits. The operation code (opcode) part of the instruction contains three bits and the meaning of the remaining 13 bits depends on the operation code encountered. A memory-reference instruction uses 12 bits to specify an address and one bit to specify the addressing mode </a:t>
            </a:r>
            <a:r>
              <a:rPr b="1" lang="en-CA" sz="1800" spc="-1" strike="noStrike">
                <a:solidFill>
                  <a:schemeClr val="dk1"/>
                </a:solidFill>
                <a:latin typeface="Calibri"/>
              </a:rPr>
              <a:t>I</a:t>
            </a:r>
            <a:r>
              <a:rPr b="0" i="1" lang="en-CA" sz="1800" spc="-1" strike="noStrike">
                <a:solidFill>
                  <a:schemeClr val="dk1"/>
                </a:solidFill>
                <a:latin typeface="Calibri"/>
              </a:rPr>
              <a:t>. </a:t>
            </a:r>
            <a:endParaRPr b="0" lang="en-US" sz="1800" spc="-1" strike="noStrike">
              <a:solidFill>
                <a:srgbClr val="000000"/>
              </a:solidFill>
              <a:latin typeface="Arial"/>
            </a:endParaRPr>
          </a:p>
          <a:p>
            <a:pPr marL="343080" indent="-343080" algn="just" defTabSz="914400">
              <a:lnSpc>
                <a:spcPct val="150000"/>
              </a:lnSpc>
              <a:spcBef>
                <a:spcPts val="360"/>
              </a:spcBef>
              <a:buClr>
                <a:srgbClr val="000000"/>
              </a:buClr>
              <a:buFont typeface="Arial"/>
              <a:buChar char="•"/>
              <a:tabLst>
                <a:tab algn="l" pos="0"/>
              </a:tabLst>
            </a:pPr>
            <a:r>
              <a:rPr b="1" lang="en-CA" sz="1800" spc="-1" strike="noStrike">
                <a:solidFill>
                  <a:schemeClr val="dk1"/>
                </a:solidFill>
                <a:latin typeface="Calibri"/>
              </a:rPr>
              <a:t>I</a:t>
            </a:r>
            <a:r>
              <a:rPr b="0" i="1" lang="en-CA" sz="1800" spc="-1" strike="noStrike">
                <a:solidFill>
                  <a:schemeClr val="dk1"/>
                </a:solidFill>
                <a:latin typeface="Calibri"/>
              </a:rPr>
              <a:t> </a:t>
            </a:r>
            <a:r>
              <a:rPr b="0" lang="en-CA" sz="1800" spc="-1" strike="noStrike">
                <a:solidFill>
                  <a:schemeClr val="dk1"/>
                </a:solidFill>
                <a:latin typeface="Calibri"/>
              </a:rPr>
              <a:t>is equal to 0 for direct address and to 1 for indirect address. </a:t>
            </a:r>
            <a:endParaRPr b="0" lang="en-US" sz="1800" spc="-1" strike="noStrike">
              <a:solidFill>
                <a:srgbClr val="000000"/>
              </a:solidFill>
              <a:latin typeface="Arial"/>
            </a:endParaRPr>
          </a:p>
          <a:p>
            <a:pPr marL="343080" indent="-139680" defTabSz="914400">
              <a:lnSpc>
                <a:spcPct val="100000"/>
              </a:lnSpc>
              <a:spcBef>
                <a:spcPts val="641"/>
              </a:spcBef>
              <a:buNone/>
              <a:tabLst>
                <a:tab algn="l" pos="0"/>
              </a:tabLst>
            </a:pPr>
            <a:endParaRPr b="0" lang="en-US" sz="3200" spc="-1" strike="noStrike">
              <a:solidFill>
                <a:srgbClr val="000000"/>
              </a:solidFill>
              <a:latin typeface="Arial"/>
            </a:endParaRPr>
          </a:p>
        </p:txBody>
      </p:sp>
      <p:pic>
        <p:nvPicPr>
          <p:cNvPr id="230" name="Google Shape;378;p40" descr=""/>
          <p:cNvPicPr/>
          <p:nvPr/>
        </p:nvPicPr>
        <p:blipFill>
          <a:blip r:embed="rId1"/>
          <a:stretch/>
        </p:blipFill>
        <p:spPr>
          <a:xfrm>
            <a:off x="1785960" y="1672920"/>
            <a:ext cx="5714280" cy="232704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p:nvPr>
        </p:nvSpPr>
        <p:spPr>
          <a:xfrm>
            <a:off x="457200" y="1371600"/>
            <a:ext cx="8228880" cy="4525200"/>
          </a:xfrm>
          <a:prstGeom prst="rect">
            <a:avLst/>
          </a:prstGeom>
          <a:noFill/>
          <a:ln w="0">
            <a:noFill/>
          </a:ln>
        </p:spPr>
        <p:txBody>
          <a:bodyPr lIns="91440" rIns="91440" tIns="45720" bIns="45720" anchor="t">
            <a:noAutofit/>
          </a:bodyPr>
          <a:p>
            <a:pPr marL="343080" indent="-343080" algn="just" defTabSz="914400">
              <a:lnSpc>
                <a:spcPct val="150000"/>
              </a:lnSpc>
              <a:buClr>
                <a:srgbClr val="000000"/>
              </a:buClr>
              <a:buFont typeface="Arial"/>
              <a:buChar char="•"/>
            </a:pPr>
            <a:r>
              <a:rPr b="0" lang="en-CA" sz="2000" spc="-1" strike="noStrike">
                <a:solidFill>
                  <a:schemeClr val="dk1"/>
                </a:solidFill>
                <a:latin typeface="Calibri"/>
              </a:rPr>
              <a:t>The register-reference instructions are recognized by the operation code 111 with a 0 in the leftmost bit (bit 15) of the instruction. </a:t>
            </a:r>
            <a:endParaRPr b="0" lang="en-US" sz="2000" spc="-1" strike="noStrike">
              <a:solidFill>
                <a:srgbClr val="000000"/>
              </a:solidFill>
              <a:latin typeface="Arial"/>
            </a:endParaRPr>
          </a:p>
          <a:p>
            <a:pPr marL="343080" indent="-343080" algn="just" defTabSz="914400">
              <a:lnSpc>
                <a:spcPct val="150000"/>
              </a:lnSpc>
              <a:spcBef>
                <a:spcPts val="400"/>
              </a:spcBef>
              <a:buClr>
                <a:srgbClr val="000000"/>
              </a:buClr>
              <a:buFont typeface="Arial"/>
              <a:buChar char="•"/>
            </a:pPr>
            <a:r>
              <a:rPr b="0" lang="en-CA" sz="2000" spc="-1" strike="noStrike">
                <a:solidFill>
                  <a:schemeClr val="dk1"/>
                </a:solidFill>
                <a:latin typeface="Calibri"/>
              </a:rPr>
              <a:t>A register-reference instruction specifies an operation on or a test of the </a:t>
            </a:r>
            <a:r>
              <a:rPr b="0" i="1" lang="en-CA" sz="2000" spc="-1" strike="noStrike">
                <a:solidFill>
                  <a:schemeClr val="dk1"/>
                </a:solidFill>
                <a:latin typeface="Calibri"/>
              </a:rPr>
              <a:t>AC </a:t>
            </a:r>
            <a:r>
              <a:rPr b="0" lang="en-CA" sz="2000" spc="-1" strike="noStrike">
                <a:solidFill>
                  <a:schemeClr val="dk1"/>
                </a:solidFill>
                <a:latin typeface="Calibri"/>
              </a:rPr>
              <a:t>register. An operand from memory is not needed; therefore, the other 12 bits are used to specify the operation or test to be executed. </a:t>
            </a:r>
            <a:endParaRPr b="0" lang="en-US" sz="2000" spc="-1" strike="noStrike">
              <a:solidFill>
                <a:srgbClr val="000000"/>
              </a:solidFill>
              <a:latin typeface="Arial"/>
            </a:endParaRPr>
          </a:p>
          <a:p>
            <a:pPr marL="343080" indent="-343080" algn="just" defTabSz="914400">
              <a:lnSpc>
                <a:spcPct val="150000"/>
              </a:lnSpc>
              <a:spcBef>
                <a:spcPts val="400"/>
              </a:spcBef>
              <a:buClr>
                <a:srgbClr val="000000"/>
              </a:buClr>
              <a:buFont typeface="Arial"/>
              <a:buChar char="•"/>
            </a:pPr>
            <a:r>
              <a:rPr b="0" lang="en-CA" sz="2000" spc="-1" strike="noStrike">
                <a:solidFill>
                  <a:schemeClr val="dk1"/>
                </a:solidFill>
                <a:latin typeface="Calibri"/>
              </a:rPr>
              <a:t>Similarly, an input—output instruction does not need a reference to memory and is recognized by the operation code 111 with a 1 in the leftmost bit of the instruction. The remaining 12 bits are used to specify the type of input—output operation or test performed.</a:t>
            </a:r>
            <a:endParaRPr b="0" lang="en-US" sz="2000" spc="-1" strike="noStrike">
              <a:solidFill>
                <a:srgbClr val="000000"/>
              </a:solidFill>
              <a:latin typeface="Arial"/>
            </a:endParaRPr>
          </a:p>
        </p:txBody>
      </p:sp>
      <p:sp>
        <p:nvSpPr>
          <p:cNvPr id="232" name="PlaceHolder 2"/>
          <p:cNvSpPr>
            <a:spLocks noGrp="1"/>
          </p:cNvSpPr>
          <p:nvPr>
            <p:ph type="ftr" idx="62"/>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CA" sz="1200" spc="-1" strike="noStrike">
                <a:solidFill>
                  <a:schemeClr val="dk1">
                    <a:tint val="75000"/>
                  </a:schemeClr>
                </a:solidFill>
                <a:latin typeface="Arial"/>
                <a:ea typeface="Arial"/>
              </a:defRPr>
            </a:lvl1pPr>
          </a:lstStyle>
          <a:p>
            <a:pPr indent="0" algn="ctr">
              <a:lnSpc>
                <a:spcPct val="100000"/>
              </a:lnSpc>
              <a:buNone/>
              <a:tabLst>
                <a:tab algn="l" pos="0"/>
              </a:tabLst>
            </a:pPr>
            <a:r>
              <a:rPr b="0" lang="en-CA" sz="1200" spc="-1" strike="noStrike">
                <a:solidFill>
                  <a:schemeClr val="dk1">
                    <a:tint val="75000"/>
                  </a:schemeClr>
                </a:solidFill>
                <a:latin typeface="Arial"/>
                <a:ea typeface="Arial"/>
              </a:rPr>
              <a:t>Computer System Architecture,  Dr. Geetanjali  </a:t>
            </a:r>
            <a:endParaRPr b="0" lang="en-US" sz="1200" spc="-1" strike="noStrike">
              <a:solidFill>
                <a:srgbClr val="000000"/>
              </a:solidFill>
              <a:latin typeface="Times New Roman"/>
            </a:endParaRPr>
          </a:p>
        </p:txBody>
      </p:sp>
      <p:sp>
        <p:nvSpPr>
          <p:cNvPr id="233" name="PlaceHolder 3"/>
          <p:cNvSpPr>
            <a:spLocks noGrp="1"/>
          </p:cNvSpPr>
          <p:nvPr>
            <p:ph type="sldNum" idx="63"/>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CA" sz="1200" spc="-1" strike="noStrike">
                <a:solidFill>
                  <a:schemeClr val="dk1">
                    <a:tint val="75000"/>
                  </a:schemeClr>
                </a:solidFill>
                <a:latin typeface="Arial"/>
                <a:ea typeface="Arial"/>
              </a:defRPr>
            </a:lvl1pPr>
          </a:lstStyle>
          <a:p>
            <a:pPr indent="0" algn="r">
              <a:lnSpc>
                <a:spcPct val="100000"/>
              </a:lnSpc>
              <a:buNone/>
              <a:tabLst>
                <a:tab algn="l" pos="0"/>
              </a:tabLst>
            </a:pPr>
            <a:fld id="{34455063-1143-4233-9B03-20741D703195}" type="slidenum">
              <a:rPr b="0" lang="en-CA"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0" y="0"/>
            <a:ext cx="6476400" cy="83736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CA" sz="4400" spc="-1" strike="noStrike">
                <a:solidFill>
                  <a:schemeClr val="dk1"/>
                </a:solidFill>
                <a:latin typeface="Calibri"/>
              </a:rPr>
              <a:t>Instruction format</a:t>
            </a:r>
            <a:endParaRPr b="0" lang="en-US" sz="4400" spc="-1" strike="noStrike">
              <a:solidFill>
                <a:srgbClr val="000000"/>
              </a:solidFill>
              <a:latin typeface="Arial"/>
            </a:endParaRPr>
          </a:p>
        </p:txBody>
      </p:sp>
      <p:sp>
        <p:nvSpPr>
          <p:cNvPr id="235" name="PlaceHolder 2"/>
          <p:cNvSpPr>
            <a:spLocks noGrp="1"/>
          </p:cNvSpPr>
          <p:nvPr>
            <p:ph type="ftr" idx="64"/>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CA" sz="1200" spc="-1" strike="noStrike">
                <a:solidFill>
                  <a:schemeClr val="dk1">
                    <a:tint val="75000"/>
                  </a:schemeClr>
                </a:solidFill>
                <a:latin typeface="Arial"/>
                <a:ea typeface="Arial"/>
              </a:defRPr>
            </a:lvl1pPr>
          </a:lstStyle>
          <a:p>
            <a:pPr indent="0" algn="ctr">
              <a:lnSpc>
                <a:spcPct val="100000"/>
              </a:lnSpc>
              <a:buNone/>
              <a:tabLst>
                <a:tab algn="l" pos="0"/>
              </a:tabLst>
            </a:pPr>
            <a:r>
              <a:rPr b="0" lang="en-CA" sz="1200" spc="-1" strike="noStrike">
                <a:solidFill>
                  <a:schemeClr val="dk1">
                    <a:tint val="75000"/>
                  </a:schemeClr>
                </a:solidFill>
                <a:latin typeface="Arial"/>
                <a:ea typeface="Arial"/>
              </a:rPr>
              <a:t>Computer System Architecture,  Dr. Geetanjali  </a:t>
            </a:r>
            <a:endParaRPr b="0" lang="en-US" sz="1200" spc="-1" strike="noStrike">
              <a:solidFill>
                <a:srgbClr val="000000"/>
              </a:solidFill>
              <a:latin typeface="Times New Roman"/>
            </a:endParaRPr>
          </a:p>
        </p:txBody>
      </p:sp>
      <p:sp>
        <p:nvSpPr>
          <p:cNvPr id="236" name="PlaceHolder 3"/>
          <p:cNvSpPr>
            <a:spLocks noGrp="1"/>
          </p:cNvSpPr>
          <p:nvPr>
            <p:ph type="sldNum" idx="65"/>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CA" sz="1200" spc="-1" strike="noStrike">
                <a:solidFill>
                  <a:schemeClr val="dk1">
                    <a:tint val="75000"/>
                  </a:schemeClr>
                </a:solidFill>
                <a:latin typeface="Arial"/>
                <a:ea typeface="Arial"/>
              </a:defRPr>
            </a:lvl1pPr>
          </a:lstStyle>
          <a:p>
            <a:pPr indent="0" algn="r">
              <a:lnSpc>
                <a:spcPct val="100000"/>
              </a:lnSpc>
              <a:buNone/>
              <a:tabLst>
                <a:tab algn="l" pos="0"/>
              </a:tabLst>
            </a:pPr>
            <a:fld id="{2C6BAE9B-8C62-43C1-8B0A-60950AA990A1}" type="slidenum">
              <a:rPr b="0" lang="en-CA"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237" name="PlaceHolder 4"/>
          <p:cNvSpPr>
            <a:spLocks noGrp="1"/>
          </p:cNvSpPr>
          <p:nvPr>
            <p:ph/>
          </p:nvPr>
        </p:nvSpPr>
        <p:spPr>
          <a:xfrm>
            <a:off x="457200" y="1371600"/>
            <a:ext cx="8228880" cy="4525200"/>
          </a:xfrm>
          <a:prstGeom prst="rect">
            <a:avLst/>
          </a:prstGeom>
          <a:noFill/>
          <a:ln w="0">
            <a:noFill/>
          </a:ln>
        </p:spPr>
        <p:txBody>
          <a:bodyPr lIns="91440" rIns="91440" tIns="45720" bIns="45720" anchor="t">
            <a:noAutofit/>
          </a:bodyPr>
          <a:p>
            <a:pPr marL="343080" indent="-343080" algn="just" defTabSz="914400">
              <a:lnSpc>
                <a:spcPct val="150000"/>
              </a:lnSpc>
              <a:buClr>
                <a:srgbClr val="000000"/>
              </a:buClr>
              <a:buFont typeface="Arial"/>
              <a:buChar char="•"/>
            </a:pPr>
            <a:r>
              <a:rPr b="0" lang="en-CA" sz="1800" spc="-1" strike="noStrike">
                <a:solidFill>
                  <a:schemeClr val="dk1"/>
                </a:solidFill>
                <a:latin typeface="Calibri"/>
              </a:rPr>
              <a:t>The type of instruction is recognized by the computer control from the four bits in positions 12 through 15 of the instruction. </a:t>
            </a:r>
            <a:endParaRPr b="0" lang="en-US" sz="1800" spc="-1" strike="noStrike">
              <a:solidFill>
                <a:srgbClr val="000000"/>
              </a:solidFill>
              <a:latin typeface="Arial"/>
            </a:endParaRPr>
          </a:p>
          <a:p>
            <a:pPr marL="343080" indent="-343080" algn="just" defTabSz="914400">
              <a:lnSpc>
                <a:spcPct val="150000"/>
              </a:lnSpc>
              <a:spcBef>
                <a:spcPts val="360"/>
              </a:spcBef>
              <a:buClr>
                <a:srgbClr val="000000"/>
              </a:buClr>
              <a:buFont typeface="Arial"/>
              <a:buChar char="•"/>
            </a:pPr>
            <a:r>
              <a:rPr b="0" lang="en-CA" sz="1800" spc="-1" strike="noStrike">
                <a:solidFill>
                  <a:schemeClr val="dk1"/>
                </a:solidFill>
                <a:latin typeface="Calibri"/>
              </a:rPr>
              <a:t>If the three opcode bits in positions 12 though 14 are not equal to 111, the instruction is a memory-reference type and the bit in position 15 is taken as the addressing mode </a:t>
            </a:r>
            <a:r>
              <a:rPr b="0" i="1" lang="en-CA" sz="1800" spc="-1" strike="noStrike">
                <a:solidFill>
                  <a:schemeClr val="dk1"/>
                </a:solidFill>
                <a:latin typeface="Calibri"/>
              </a:rPr>
              <a:t>I. </a:t>
            </a:r>
            <a:endParaRPr b="0" lang="en-US" sz="1800" spc="-1" strike="noStrike">
              <a:solidFill>
                <a:srgbClr val="000000"/>
              </a:solidFill>
              <a:latin typeface="Arial"/>
            </a:endParaRPr>
          </a:p>
          <a:p>
            <a:pPr marL="343080" indent="-343080" algn="just" defTabSz="914400">
              <a:lnSpc>
                <a:spcPct val="150000"/>
              </a:lnSpc>
              <a:spcBef>
                <a:spcPts val="360"/>
              </a:spcBef>
              <a:buClr>
                <a:srgbClr val="000000"/>
              </a:buClr>
              <a:buFont typeface="Arial"/>
              <a:buChar char="•"/>
            </a:pPr>
            <a:r>
              <a:rPr b="0" lang="en-CA" sz="1800" spc="-1" strike="noStrike">
                <a:solidFill>
                  <a:schemeClr val="dk1"/>
                </a:solidFill>
                <a:latin typeface="Calibri"/>
              </a:rPr>
              <a:t>If the 3-bit opcode is equal to 111, control then inspects the bit in position 15. If this bit is 0, the instruction is a register-reference type. If the bit is 1, the instruction is an input—output type. </a:t>
            </a:r>
            <a:endParaRPr b="0" lang="en-US" sz="1800" spc="-1" strike="noStrike">
              <a:solidFill>
                <a:srgbClr val="000000"/>
              </a:solidFill>
              <a:latin typeface="Arial"/>
            </a:endParaRPr>
          </a:p>
          <a:p>
            <a:pPr marL="343080" indent="-343080" algn="just" defTabSz="914400">
              <a:lnSpc>
                <a:spcPct val="150000"/>
              </a:lnSpc>
              <a:spcBef>
                <a:spcPts val="360"/>
              </a:spcBef>
              <a:buClr>
                <a:srgbClr val="000000"/>
              </a:buClr>
              <a:buFont typeface="Arial"/>
              <a:buChar char="•"/>
            </a:pPr>
            <a:r>
              <a:rPr b="0" lang="en-CA" sz="1800" spc="-1" strike="noStrike">
                <a:solidFill>
                  <a:schemeClr val="dk1"/>
                </a:solidFill>
                <a:latin typeface="Calibri"/>
              </a:rPr>
              <a:t>Note that the bit in position 15 of the instruction code is designated by the symbol </a:t>
            </a:r>
            <a:r>
              <a:rPr b="0" i="1" lang="en-CA" sz="1800" spc="-1" strike="noStrike">
                <a:solidFill>
                  <a:schemeClr val="dk1"/>
                </a:solidFill>
                <a:latin typeface="Calibri"/>
              </a:rPr>
              <a:t>I </a:t>
            </a:r>
            <a:r>
              <a:rPr b="0" lang="en-CA" sz="1800" spc="-1" strike="noStrike">
                <a:solidFill>
                  <a:schemeClr val="dk1"/>
                </a:solidFill>
                <a:latin typeface="Calibri"/>
              </a:rPr>
              <a:t>but is not used as a mode bit when the operation code is equal to 111.</a:t>
            </a:r>
            <a:endParaRPr b="0" lang="en-US" sz="1800" spc="-1" strike="noStrike">
              <a:solidFill>
                <a:srgbClr val="000000"/>
              </a:solidFill>
              <a:latin typeface="Arial"/>
            </a:endParaRPr>
          </a:p>
          <a:p>
            <a:pPr marL="343080" indent="-228600" defTabSz="914400">
              <a:lnSpc>
                <a:spcPct val="100000"/>
              </a:lnSpc>
              <a:spcBef>
                <a:spcPts val="360"/>
              </a:spcBef>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200" spc="-1" strike="noStrike">
                <a:solidFill>
                  <a:srgbClr val="c00000"/>
                </a:solidFill>
                <a:latin typeface="Calibri"/>
              </a:rPr>
              <a:t>Historical Perspective</a:t>
            </a:r>
            <a:endParaRPr b="0" lang="en-US" sz="3200" spc="-1" strike="noStrike">
              <a:solidFill>
                <a:srgbClr val="000000"/>
              </a:solidFill>
              <a:latin typeface="Arial"/>
            </a:endParaRPr>
          </a:p>
        </p:txBody>
      </p:sp>
      <p:sp>
        <p:nvSpPr>
          <p:cNvPr id="67" name="TextBox 2"/>
          <p:cNvSpPr/>
          <p:nvPr/>
        </p:nvSpPr>
        <p:spPr>
          <a:xfrm>
            <a:off x="716400" y="1161360"/>
            <a:ext cx="7710120" cy="4864320"/>
          </a:xfrm>
          <a:prstGeom prst="rect">
            <a:avLst/>
          </a:prstGeom>
          <a:noFill/>
          <a:ln w="0">
            <a:noFill/>
          </a:ln>
        </p:spPr>
        <p:style>
          <a:lnRef idx="0"/>
          <a:fillRef idx="0"/>
          <a:effectRef idx="0"/>
          <a:fontRef idx="minor"/>
        </p:style>
        <p:txBody>
          <a:bodyPr lIns="90000" rIns="90000" tIns="45000" bIns="45000" anchor="t">
            <a:noAutofit/>
          </a:bodyPr>
          <a:p>
            <a:pPr marL="343080" indent="-343080" algn="just">
              <a:lnSpc>
                <a:spcPct val="100000"/>
              </a:lnSpc>
              <a:spcAft>
                <a:spcPts val="601"/>
              </a:spcAft>
              <a:buClr>
                <a:srgbClr val="000000"/>
              </a:buClr>
              <a:buFont typeface="Arial"/>
              <a:buChar char="•"/>
            </a:pPr>
            <a:r>
              <a:rPr b="0" lang="en-US" sz="2400" spc="-1" strike="noStrike">
                <a:solidFill>
                  <a:srgbClr val="404040"/>
                </a:solidFill>
                <a:latin typeface="Times New Roman"/>
                <a:ea typeface="Arial"/>
              </a:rPr>
              <a:t>Computers of today developed over past 85 years</a:t>
            </a:r>
            <a:endParaRPr b="0" lang="en-US" sz="2400" spc="-1" strike="noStrike">
              <a:solidFill>
                <a:srgbClr val="000000"/>
              </a:solidFill>
              <a:latin typeface="Arial"/>
            </a:endParaRPr>
          </a:p>
          <a:p>
            <a:pPr marL="343080" indent="-343080" algn="just">
              <a:lnSpc>
                <a:spcPct val="100000"/>
              </a:lnSpc>
              <a:spcAft>
                <a:spcPts val="601"/>
              </a:spcAft>
              <a:buClr>
                <a:srgbClr val="000000"/>
              </a:buClr>
              <a:buFont typeface="Arial"/>
              <a:buChar char="•"/>
            </a:pPr>
            <a:r>
              <a:rPr b="0" lang="en-US" sz="2400" spc="-1" strike="noStrike">
                <a:solidFill>
                  <a:srgbClr val="404040"/>
                </a:solidFill>
                <a:latin typeface="Times New Roman"/>
                <a:ea typeface="Arial"/>
              </a:rPr>
              <a:t>1930’s: Slow mechanical calculating devices</a:t>
            </a:r>
            <a:endParaRPr b="0" lang="en-US" sz="2400" spc="-1" strike="noStrike">
              <a:solidFill>
                <a:srgbClr val="000000"/>
              </a:solidFill>
              <a:latin typeface="Arial"/>
            </a:endParaRPr>
          </a:p>
          <a:p>
            <a:pPr marL="343080" indent="-343080" algn="just">
              <a:lnSpc>
                <a:spcPct val="100000"/>
              </a:lnSpc>
              <a:spcAft>
                <a:spcPts val="601"/>
              </a:spcAft>
              <a:buClr>
                <a:srgbClr val="000000"/>
              </a:buClr>
              <a:buFont typeface="Arial"/>
              <a:buChar char="•"/>
            </a:pPr>
            <a:r>
              <a:rPr b="0" lang="en-US" sz="2400" spc="-1" strike="noStrike">
                <a:solidFill>
                  <a:srgbClr val="404040"/>
                </a:solidFill>
                <a:latin typeface="Times New Roman"/>
                <a:ea typeface="Arial"/>
              </a:rPr>
              <a:t>1940’s: Electromechanical devices</a:t>
            </a:r>
            <a:endParaRPr b="0" lang="en-US" sz="2400" spc="-1" strike="noStrike">
              <a:solidFill>
                <a:srgbClr val="000000"/>
              </a:solidFill>
              <a:latin typeface="Arial"/>
            </a:endParaRPr>
          </a:p>
          <a:p>
            <a:pPr marL="343080" indent="-343080" algn="just">
              <a:lnSpc>
                <a:spcPct val="100000"/>
              </a:lnSpc>
              <a:spcAft>
                <a:spcPts val="601"/>
              </a:spcAft>
              <a:buClr>
                <a:srgbClr val="000000"/>
              </a:buClr>
              <a:buFont typeface="Arial"/>
              <a:buChar char="•"/>
            </a:pPr>
            <a:r>
              <a:rPr b="0" lang="en-US" sz="2400" spc="-1" strike="noStrike">
                <a:solidFill>
                  <a:srgbClr val="404040"/>
                </a:solidFill>
                <a:latin typeface="Times New Roman"/>
                <a:ea typeface="Arial"/>
              </a:rPr>
              <a:t>First electronic computer using vacuum tubes: University of Pennsylvania</a:t>
            </a:r>
            <a:endParaRPr b="0" lang="en-US" sz="2400" spc="-1" strike="noStrike">
              <a:solidFill>
                <a:srgbClr val="000000"/>
              </a:solidFill>
              <a:latin typeface="Arial"/>
            </a:endParaRPr>
          </a:p>
          <a:p>
            <a:pPr marL="343080" indent="-343080" algn="just">
              <a:lnSpc>
                <a:spcPct val="100000"/>
              </a:lnSpc>
              <a:spcAft>
                <a:spcPts val="601"/>
              </a:spcAft>
              <a:buClr>
                <a:srgbClr val="000000"/>
              </a:buClr>
              <a:buFont typeface="Arial"/>
              <a:buChar char="•"/>
            </a:pPr>
            <a:r>
              <a:rPr b="0" lang="en-US" sz="2400" spc="-1" strike="noStrike">
                <a:solidFill>
                  <a:srgbClr val="404040"/>
                </a:solidFill>
                <a:latin typeface="Times New Roman"/>
                <a:ea typeface="Arial"/>
              </a:rPr>
              <a:t>Development of technology used to fabricate processor, I/O, memory divided into 4 generations: </a:t>
            </a:r>
            <a:endParaRPr b="0" lang="en-US" sz="2400" spc="-1" strike="noStrike">
              <a:solidFill>
                <a:srgbClr val="000000"/>
              </a:solidFill>
              <a:latin typeface="Arial"/>
            </a:endParaRPr>
          </a:p>
          <a:p>
            <a:pPr lvl="4" marL="2171880" indent="-343080" algn="just">
              <a:lnSpc>
                <a:spcPct val="100000"/>
              </a:lnSpc>
              <a:spcAft>
                <a:spcPts val="601"/>
              </a:spcAft>
              <a:buClr>
                <a:srgbClr val="000000"/>
              </a:buClr>
              <a:buFont typeface="Arial"/>
              <a:buChar char="•"/>
            </a:pPr>
            <a:r>
              <a:rPr b="0" lang="en-US" sz="2400" spc="-1" strike="noStrike">
                <a:solidFill>
                  <a:srgbClr val="404040"/>
                </a:solidFill>
                <a:latin typeface="Times New Roman"/>
                <a:ea typeface="Arial"/>
              </a:rPr>
              <a:t>First generation (1945-1955)</a:t>
            </a:r>
            <a:endParaRPr b="0" lang="en-US" sz="2400" spc="-1" strike="noStrike">
              <a:solidFill>
                <a:srgbClr val="000000"/>
              </a:solidFill>
              <a:latin typeface="Arial"/>
            </a:endParaRPr>
          </a:p>
          <a:p>
            <a:pPr lvl="4" marL="2171880" indent="-343080" algn="just">
              <a:lnSpc>
                <a:spcPct val="100000"/>
              </a:lnSpc>
              <a:spcAft>
                <a:spcPts val="601"/>
              </a:spcAft>
              <a:buClr>
                <a:srgbClr val="000000"/>
              </a:buClr>
              <a:buFont typeface="Arial"/>
              <a:buChar char="•"/>
            </a:pPr>
            <a:r>
              <a:rPr b="0" lang="en-US" sz="2400" spc="-1" strike="noStrike">
                <a:solidFill>
                  <a:srgbClr val="404040"/>
                </a:solidFill>
                <a:latin typeface="Times New Roman"/>
                <a:ea typeface="Arial"/>
              </a:rPr>
              <a:t>Second generation (1955-1965)</a:t>
            </a:r>
            <a:endParaRPr b="0" lang="en-US" sz="2400" spc="-1" strike="noStrike">
              <a:solidFill>
                <a:srgbClr val="000000"/>
              </a:solidFill>
              <a:latin typeface="Arial"/>
            </a:endParaRPr>
          </a:p>
          <a:p>
            <a:pPr lvl="4" marL="2171880" indent="-343080" algn="just">
              <a:lnSpc>
                <a:spcPct val="100000"/>
              </a:lnSpc>
              <a:spcAft>
                <a:spcPts val="601"/>
              </a:spcAft>
              <a:buClr>
                <a:srgbClr val="000000"/>
              </a:buClr>
              <a:buFont typeface="Arial"/>
              <a:buChar char="•"/>
            </a:pPr>
            <a:r>
              <a:rPr b="0" lang="en-US" sz="2400" spc="-1" strike="noStrike">
                <a:solidFill>
                  <a:srgbClr val="404040"/>
                </a:solidFill>
                <a:latin typeface="Times New Roman"/>
                <a:ea typeface="Arial"/>
              </a:rPr>
              <a:t>Third generation (1965-1975)</a:t>
            </a:r>
            <a:endParaRPr b="0" lang="en-US" sz="2400" spc="-1" strike="noStrike">
              <a:solidFill>
                <a:srgbClr val="000000"/>
              </a:solidFill>
              <a:latin typeface="Arial"/>
            </a:endParaRPr>
          </a:p>
          <a:p>
            <a:pPr lvl="4" marL="2171880" indent="-343080" algn="just">
              <a:lnSpc>
                <a:spcPct val="100000"/>
              </a:lnSpc>
              <a:spcAft>
                <a:spcPts val="601"/>
              </a:spcAft>
              <a:buClr>
                <a:srgbClr val="000000"/>
              </a:buClr>
              <a:buFont typeface="Arial"/>
              <a:buChar char="•"/>
            </a:pPr>
            <a:r>
              <a:rPr b="0" lang="en-US" sz="2400" spc="-1" strike="noStrike">
                <a:solidFill>
                  <a:srgbClr val="404040"/>
                </a:solidFill>
                <a:latin typeface="Times New Roman"/>
                <a:ea typeface="Arial"/>
              </a:rPr>
              <a:t>Fourth generation (1975-present day)</a:t>
            </a:r>
            <a:endParaRPr b="0" lang="en-US" sz="2400" spc="-1" strike="noStrike">
              <a:solidFill>
                <a:srgbClr val="000000"/>
              </a:solidFill>
              <a:latin typeface="Arial"/>
            </a:endParaRPr>
          </a:p>
          <a:p>
            <a:pPr algn="just">
              <a:lnSpc>
                <a:spcPct val="100000"/>
              </a:lnSpc>
              <a:spcAft>
                <a:spcPts val="601"/>
              </a:spcAft>
            </a:pPr>
            <a:endParaRPr b="0" lang="en-US" sz="2400" spc="-1" strike="noStrike">
              <a:solidFill>
                <a:srgbClr val="000000"/>
              </a:solidFill>
              <a:latin typeface="Arial"/>
            </a:endParaRPr>
          </a:p>
          <a:p>
            <a:pPr algn="just">
              <a:lnSpc>
                <a:spcPct val="100000"/>
              </a:lnSpc>
              <a:spcAft>
                <a:spcPts val="601"/>
              </a:spcAft>
            </a:pPr>
            <a:endParaRPr b="0" lang="en-US" sz="2400" spc="-1" strike="noStrike">
              <a:solidFill>
                <a:srgbClr val="000000"/>
              </a:solidFill>
              <a:latin typeface="Arial"/>
            </a:endParaRPr>
          </a:p>
          <a:p>
            <a:pPr algn="just">
              <a:lnSpc>
                <a:spcPct val="100000"/>
              </a:lnSpc>
              <a:spcAft>
                <a:spcPts val="601"/>
              </a:spcAf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0" y="0"/>
            <a:ext cx="6476400" cy="83736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CA" sz="4400" spc="-1" strike="noStrike">
                <a:solidFill>
                  <a:schemeClr val="dk1"/>
                </a:solidFill>
                <a:latin typeface="Calibri"/>
              </a:rPr>
              <a:t>Instruction Set</a:t>
            </a:r>
            <a:endParaRPr b="0" lang="en-US" sz="4400" spc="-1" strike="noStrike">
              <a:solidFill>
                <a:srgbClr val="000000"/>
              </a:solidFill>
              <a:latin typeface="Arial"/>
            </a:endParaRPr>
          </a:p>
        </p:txBody>
      </p:sp>
      <p:sp>
        <p:nvSpPr>
          <p:cNvPr id="239" name="PlaceHolder 2"/>
          <p:cNvSpPr>
            <a:spLocks noGrp="1"/>
          </p:cNvSpPr>
          <p:nvPr>
            <p:ph type="ftr" idx="66"/>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CA" sz="1200" spc="-1" strike="noStrike">
                <a:solidFill>
                  <a:schemeClr val="dk1">
                    <a:tint val="75000"/>
                  </a:schemeClr>
                </a:solidFill>
                <a:latin typeface="Arial"/>
                <a:ea typeface="Arial"/>
              </a:defRPr>
            </a:lvl1pPr>
          </a:lstStyle>
          <a:p>
            <a:pPr indent="0" algn="ctr">
              <a:lnSpc>
                <a:spcPct val="100000"/>
              </a:lnSpc>
              <a:buNone/>
              <a:tabLst>
                <a:tab algn="l" pos="0"/>
              </a:tabLst>
            </a:pPr>
            <a:r>
              <a:rPr b="0" lang="en-CA" sz="1200" spc="-1" strike="noStrike">
                <a:solidFill>
                  <a:schemeClr val="dk1">
                    <a:tint val="75000"/>
                  </a:schemeClr>
                </a:solidFill>
                <a:latin typeface="Arial"/>
                <a:ea typeface="Arial"/>
              </a:rPr>
              <a:t>Computer System Architecture,  Dr. Geetanjali  </a:t>
            </a:r>
            <a:endParaRPr b="0" lang="en-US" sz="1200" spc="-1" strike="noStrike">
              <a:solidFill>
                <a:srgbClr val="000000"/>
              </a:solidFill>
              <a:latin typeface="Times New Roman"/>
            </a:endParaRPr>
          </a:p>
        </p:txBody>
      </p:sp>
      <p:sp>
        <p:nvSpPr>
          <p:cNvPr id="240" name="PlaceHolder 3"/>
          <p:cNvSpPr>
            <a:spLocks noGrp="1"/>
          </p:cNvSpPr>
          <p:nvPr>
            <p:ph type="sldNum" idx="67"/>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CA" sz="1200" spc="-1" strike="noStrike">
                <a:solidFill>
                  <a:schemeClr val="dk1">
                    <a:tint val="75000"/>
                  </a:schemeClr>
                </a:solidFill>
                <a:latin typeface="Arial"/>
                <a:ea typeface="Arial"/>
              </a:defRPr>
            </a:lvl1pPr>
          </a:lstStyle>
          <a:p>
            <a:pPr indent="0" algn="r">
              <a:lnSpc>
                <a:spcPct val="100000"/>
              </a:lnSpc>
              <a:buNone/>
              <a:tabLst>
                <a:tab algn="l" pos="0"/>
              </a:tabLst>
            </a:pPr>
            <a:fld id="{863CCA7D-0B1B-458F-B3EF-C3452703A68E}" type="slidenum">
              <a:rPr b="0" lang="en-CA"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241" name="PlaceHolder 4"/>
          <p:cNvSpPr>
            <a:spLocks noGrp="1"/>
          </p:cNvSpPr>
          <p:nvPr>
            <p:ph/>
          </p:nvPr>
        </p:nvSpPr>
        <p:spPr>
          <a:xfrm>
            <a:off x="457200" y="1371600"/>
            <a:ext cx="8228880" cy="4525200"/>
          </a:xfrm>
          <a:prstGeom prst="rect">
            <a:avLst/>
          </a:prstGeom>
          <a:noFill/>
          <a:ln w="0">
            <a:noFill/>
          </a:ln>
        </p:spPr>
        <p:txBody>
          <a:bodyPr lIns="91440" rIns="91440" tIns="45720" bIns="45720" anchor="t">
            <a:noAutofit/>
          </a:bodyPr>
          <a:p>
            <a:pPr marL="343080" indent="-343080" algn="just" defTabSz="914400">
              <a:lnSpc>
                <a:spcPct val="150000"/>
              </a:lnSpc>
              <a:buClr>
                <a:srgbClr val="000000"/>
              </a:buClr>
              <a:buFont typeface="Arial"/>
              <a:buChar char="•"/>
            </a:pPr>
            <a:r>
              <a:rPr b="0" lang="en-CA" sz="1800" spc="-1" strike="noStrike">
                <a:solidFill>
                  <a:schemeClr val="dk1"/>
                </a:solidFill>
                <a:latin typeface="Calibri"/>
              </a:rPr>
              <a:t>A computer should have a set of instructions so that the user can construct machine language programs to evaluate any function that is known to be computable. The set of instructions are said to be complete if the computer includes a sufficient number of instructions in each of the following categories:</a:t>
            </a:r>
            <a:endParaRPr b="0" lang="en-US" sz="1800" spc="-1" strike="noStrike">
              <a:solidFill>
                <a:srgbClr val="000000"/>
              </a:solidFill>
              <a:latin typeface="Arial"/>
            </a:endParaRPr>
          </a:p>
          <a:p>
            <a:pPr marL="343080" indent="-343080" algn="just" defTabSz="914400">
              <a:lnSpc>
                <a:spcPct val="150000"/>
              </a:lnSpc>
              <a:spcBef>
                <a:spcPts val="360"/>
              </a:spcBef>
              <a:buNone/>
              <a:tabLst>
                <a:tab algn="l" pos="0"/>
              </a:tabLst>
            </a:pPr>
            <a:r>
              <a:rPr b="0" lang="en-CA" sz="1800" spc="-1" strike="noStrike">
                <a:solidFill>
                  <a:schemeClr val="dk1"/>
                </a:solidFill>
                <a:latin typeface="Calibri"/>
              </a:rPr>
              <a:t>1. Arithmetic, logical, and shift instructions</a:t>
            </a:r>
            <a:endParaRPr b="0" lang="en-US" sz="1800" spc="-1" strike="noStrike">
              <a:solidFill>
                <a:srgbClr val="000000"/>
              </a:solidFill>
              <a:latin typeface="Arial"/>
            </a:endParaRPr>
          </a:p>
          <a:p>
            <a:pPr marL="343080" indent="-343080" algn="just" defTabSz="914400">
              <a:lnSpc>
                <a:spcPct val="150000"/>
              </a:lnSpc>
              <a:spcBef>
                <a:spcPts val="360"/>
              </a:spcBef>
              <a:buNone/>
              <a:tabLst>
                <a:tab algn="l" pos="0"/>
              </a:tabLst>
            </a:pPr>
            <a:r>
              <a:rPr b="0" lang="en-CA" sz="1800" spc="-1" strike="noStrike">
                <a:solidFill>
                  <a:schemeClr val="dk1"/>
                </a:solidFill>
                <a:latin typeface="Calibri"/>
              </a:rPr>
              <a:t>2. Instructions for moving information to and from memory and processor registers</a:t>
            </a:r>
            <a:endParaRPr b="0" lang="en-US" sz="1800" spc="-1" strike="noStrike">
              <a:solidFill>
                <a:srgbClr val="000000"/>
              </a:solidFill>
              <a:latin typeface="Arial"/>
            </a:endParaRPr>
          </a:p>
          <a:p>
            <a:pPr marL="343080" indent="-343080" algn="just" defTabSz="914400">
              <a:lnSpc>
                <a:spcPct val="150000"/>
              </a:lnSpc>
              <a:spcBef>
                <a:spcPts val="360"/>
              </a:spcBef>
              <a:buNone/>
              <a:tabLst>
                <a:tab algn="l" pos="0"/>
              </a:tabLst>
            </a:pPr>
            <a:r>
              <a:rPr b="0" lang="en-CA" sz="1800" spc="-1" strike="noStrike">
                <a:solidFill>
                  <a:schemeClr val="dk1"/>
                </a:solidFill>
                <a:latin typeface="Calibri"/>
              </a:rPr>
              <a:t>3. Program control instructions together with instructions that check status conditions</a:t>
            </a:r>
            <a:endParaRPr b="0" lang="en-US" sz="1800" spc="-1" strike="noStrike">
              <a:solidFill>
                <a:srgbClr val="000000"/>
              </a:solidFill>
              <a:latin typeface="Arial"/>
            </a:endParaRPr>
          </a:p>
          <a:p>
            <a:pPr marL="343080" indent="-343080" algn="just" defTabSz="914400">
              <a:lnSpc>
                <a:spcPct val="150000"/>
              </a:lnSpc>
              <a:spcBef>
                <a:spcPts val="360"/>
              </a:spcBef>
              <a:buNone/>
              <a:tabLst>
                <a:tab algn="l" pos="0"/>
              </a:tabLst>
            </a:pPr>
            <a:r>
              <a:rPr b="0" lang="en-CA" sz="1800" spc="-1" strike="noStrike">
                <a:solidFill>
                  <a:schemeClr val="dk1"/>
                </a:solidFill>
                <a:latin typeface="Calibri"/>
              </a:rPr>
              <a:t>4.  Input and output instructions</a:t>
            </a:r>
            <a:endParaRPr b="0" lang="en-US" sz="1800" spc="-1" strike="noStrike">
              <a:solidFill>
                <a:srgbClr val="000000"/>
              </a:solidFill>
              <a:latin typeface="Arial"/>
            </a:endParaRPr>
          </a:p>
          <a:p>
            <a:pPr marL="343080" indent="-190440" defTabSz="914400">
              <a:lnSpc>
                <a:spcPct val="100000"/>
              </a:lnSpc>
              <a:spcBef>
                <a:spcPts val="479"/>
              </a:spcBef>
              <a:buNone/>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0" y="0"/>
            <a:ext cx="6476400" cy="83736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CA" sz="4400" spc="-1" strike="noStrike">
                <a:solidFill>
                  <a:schemeClr val="dk1"/>
                </a:solidFill>
                <a:latin typeface="Calibri"/>
              </a:rPr>
              <a:t>Basic Computer Instructions</a:t>
            </a:r>
            <a:endParaRPr b="0" lang="en-US" sz="4400" spc="-1" strike="noStrike">
              <a:solidFill>
                <a:srgbClr val="000000"/>
              </a:solidFill>
              <a:latin typeface="Arial"/>
            </a:endParaRPr>
          </a:p>
        </p:txBody>
      </p:sp>
      <p:sp>
        <p:nvSpPr>
          <p:cNvPr id="243" name="PlaceHolder 2"/>
          <p:cNvSpPr>
            <a:spLocks noGrp="1"/>
          </p:cNvSpPr>
          <p:nvPr>
            <p:ph type="ftr" idx="68"/>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CA" sz="1200" spc="-1" strike="noStrike">
                <a:solidFill>
                  <a:schemeClr val="dk1">
                    <a:tint val="75000"/>
                  </a:schemeClr>
                </a:solidFill>
                <a:latin typeface="Arial"/>
                <a:ea typeface="Arial"/>
              </a:defRPr>
            </a:lvl1pPr>
          </a:lstStyle>
          <a:p>
            <a:pPr indent="0" algn="ctr">
              <a:lnSpc>
                <a:spcPct val="100000"/>
              </a:lnSpc>
              <a:buNone/>
              <a:tabLst>
                <a:tab algn="l" pos="0"/>
              </a:tabLst>
            </a:pPr>
            <a:r>
              <a:rPr b="0" lang="en-CA" sz="1200" spc="-1" strike="noStrike">
                <a:solidFill>
                  <a:schemeClr val="dk1">
                    <a:tint val="75000"/>
                  </a:schemeClr>
                </a:solidFill>
                <a:latin typeface="Arial"/>
                <a:ea typeface="Arial"/>
              </a:rPr>
              <a:t>Computer System Architecture,  Dr. Geetanjali  </a:t>
            </a:r>
            <a:endParaRPr b="0" lang="en-US" sz="1200" spc="-1" strike="noStrike">
              <a:solidFill>
                <a:srgbClr val="000000"/>
              </a:solidFill>
              <a:latin typeface="Times New Roman"/>
            </a:endParaRPr>
          </a:p>
        </p:txBody>
      </p:sp>
      <p:sp>
        <p:nvSpPr>
          <p:cNvPr id="244" name="PlaceHolder 3"/>
          <p:cNvSpPr>
            <a:spLocks noGrp="1"/>
          </p:cNvSpPr>
          <p:nvPr>
            <p:ph type="sldNum" idx="69"/>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CA" sz="1200" spc="-1" strike="noStrike">
                <a:solidFill>
                  <a:schemeClr val="dk1">
                    <a:tint val="75000"/>
                  </a:schemeClr>
                </a:solidFill>
                <a:latin typeface="Arial"/>
                <a:ea typeface="Arial"/>
              </a:defRPr>
            </a:lvl1pPr>
          </a:lstStyle>
          <a:p>
            <a:pPr indent="0" algn="r">
              <a:lnSpc>
                <a:spcPct val="100000"/>
              </a:lnSpc>
              <a:buNone/>
              <a:tabLst>
                <a:tab algn="l" pos="0"/>
              </a:tabLst>
            </a:pPr>
            <a:fld id="{44F84D45-581C-42F5-A8F3-C4BE4182FAFC}" type="slidenum">
              <a:rPr b="0" lang="en-CA"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pic>
        <p:nvPicPr>
          <p:cNvPr id="245" name="Google Shape;410;p44" descr=""/>
          <p:cNvPicPr/>
          <p:nvPr/>
        </p:nvPicPr>
        <p:blipFill>
          <a:blip r:embed="rId1"/>
          <a:stretch/>
        </p:blipFill>
        <p:spPr>
          <a:xfrm>
            <a:off x="1857240" y="928800"/>
            <a:ext cx="5285520" cy="534276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988920" y="220680"/>
            <a:ext cx="7384320" cy="58032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0" lang="en-GB" sz="2800" spc="-1" strike="noStrike">
                <a:solidFill>
                  <a:schemeClr val="dk1"/>
                </a:solidFill>
                <a:latin typeface="Calibri"/>
              </a:rPr>
              <a:t>Addressing Mode</a:t>
            </a:r>
            <a:endParaRPr b="0" lang="en-US" sz="2800" spc="-1" strike="noStrike">
              <a:solidFill>
                <a:srgbClr val="000000"/>
              </a:solidFill>
              <a:latin typeface="Arial"/>
            </a:endParaRPr>
          </a:p>
        </p:txBody>
      </p:sp>
      <p:sp>
        <p:nvSpPr>
          <p:cNvPr id="247" name="Rectangle 2"/>
          <p:cNvSpPr/>
          <p:nvPr/>
        </p:nvSpPr>
        <p:spPr>
          <a:xfrm>
            <a:off x="615960" y="1258920"/>
            <a:ext cx="8213040" cy="1105560"/>
          </a:xfrm>
          <a:prstGeom prst="rect">
            <a:avLst/>
          </a:prstGeom>
          <a:noFill/>
          <a:ln w="0">
            <a:noFill/>
          </a:ln>
        </p:spPr>
        <p:style>
          <a:lnRef idx="0"/>
          <a:fillRef idx="0"/>
          <a:effectRef idx="0"/>
          <a:fontRef idx="minor"/>
        </p:style>
        <p:txBody>
          <a:bodyPr lIns="63360" rIns="63360" tIns="25560" bIns="25560" anchor="t">
            <a:spAutoFit/>
          </a:bodyPr>
          <a:p>
            <a:pPr marL="1522440" indent="-1522440">
              <a:lnSpc>
                <a:spcPct val="92000"/>
              </a:lnSpc>
              <a:spcBef>
                <a:spcPts val="1026"/>
              </a:spcBef>
              <a:tabLst>
                <a:tab algn="l" pos="0"/>
              </a:tabLst>
            </a:pPr>
            <a:r>
              <a:rPr b="1" lang="en-GB" sz="1800" spc="-1" strike="noStrike">
                <a:solidFill>
                  <a:srgbClr val="000000"/>
                </a:solidFill>
                <a:latin typeface="Arial"/>
                <a:ea typeface="Arial"/>
              </a:rPr>
              <a:t>OP-code field - specifies the operation to be performed</a:t>
            </a:r>
            <a:endParaRPr b="0" lang="en-US" sz="1800" spc="-1" strike="noStrike">
              <a:solidFill>
                <a:srgbClr val="000000"/>
              </a:solidFill>
              <a:latin typeface="Arial"/>
            </a:endParaRPr>
          </a:p>
          <a:p>
            <a:pPr marL="1522440" indent="-1522440">
              <a:lnSpc>
                <a:spcPct val="50000"/>
              </a:lnSpc>
              <a:spcBef>
                <a:spcPts val="1026"/>
              </a:spcBef>
              <a:tabLst>
                <a:tab algn="l" pos="0"/>
              </a:tabLst>
            </a:pPr>
            <a:r>
              <a:rPr b="1" lang="en-GB" sz="1800" spc="-1" strike="noStrike">
                <a:solidFill>
                  <a:srgbClr val="000000"/>
                </a:solidFill>
                <a:latin typeface="Arial"/>
                <a:ea typeface="Arial"/>
              </a:rPr>
              <a:t>Address field - designates memory address(es) or a processor register(s)</a:t>
            </a:r>
            <a:r>
              <a:rPr b="1" lang="en-GB" sz="1800" spc="-1" strike="noStrike">
                <a:solidFill>
                  <a:srgbClr val="000000"/>
                </a:solidFill>
                <a:latin typeface="Arial"/>
                <a:ea typeface="Arial"/>
              </a:rPr>
              <a:t>‏</a:t>
            </a:r>
            <a:endParaRPr b="0" lang="en-US" sz="1800" spc="-1" strike="noStrike">
              <a:solidFill>
                <a:srgbClr val="000000"/>
              </a:solidFill>
              <a:latin typeface="Arial"/>
            </a:endParaRPr>
          </a:p>
          <a:p>
            <a:pPr marL="1522440" indent="-1522440">
              <a:lnSpc>
                <a:spcPct val="50000"/>
              </a:lnSpc>
              <a:spcBef>
                <a:spcPts val="1026"/>
              </a:spcBef>
              <a:tabLst>
                <a:tab algn="l" pos="0"/>
              </a:tabLst>
            </a:pPr>
            <a:r>
              <a:rPr b="1" lang="en-GB" sz="1800" spc="-1" strike="noStrike">
                <a:solidFill>
                  <a:srgbClr val="000000"/>
                </a:solidFill>
                <a:latin typeface="Arial"/>
                <a:ea typeface="Arial"/>
              </a:rPr>
              <a:t>Mode field      - determines how the address field is to be interpreted (to </a:t>
            </a:r>
            <a:endParaRPr b="0" lang="en-US" sz="1800" spc="-1" strike="noStrike">
              <a:solidFill>
                <a:srgbClr val="000000"/>
              </a:solidFill>
              <a:latin typeface="Arial"/>
            </a:endParaRPr>
          </a:p>
          <a:p>
            <a:pPr marL="1522440" indent="-1522440">
              <a:lnSpc>
                <a:spcPct val="50000"/>
              </a:lnSpc>
              <a:spcBef>
                <a:spcPts val="1026"/>
              </a:spcBef>
              <a:tabLst>
                <a:tab algn="l" pos="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get effective address or the operand)</a:t>
            </a:r>
            <a:r>
              <a:rPr b="1" lang="en-GB" sz="1800" spc="-1" strike="noStrike">
                <a:solidFill>
                  <a:srgbClr val="000000"/>
                </a:solidFill>
                <a:latin typeface="Arial"/>
                <a:ea typeface="Arial"/>
              </a:rPr>
              <a:t>‏</a:t>
            </a:r>
            <a:endParaRPr b="0" lang="en-US" sz="1800" spc="-1" strike="noStrike">
              <a:solidFill>
                <a:srgbClr val="000000"/>
              </a:solidFill>
              <a:latin typeface="Arial"/>
            </a:endParaRPr>
          </a:p>
        </p:txBody>
      </p:sp>
      <p:sp>
        <p:nvSpPr>
          <p:cNvPr id="248" name="Rectangle 3"/>
          <p:cNvSpPr/>
          <p:nvPr/>
        </p:nvSpPr>
        <p:spPr>
          <a:xfrm>
            <a:off x="104040" y="2158560"/>
            <a:ext cx="5293440" cy="1532160"/>
          </a:xfrm>
          <a:prstGeom prst="rect">
            <a:avLst/>
          </a:prstGeom>
          <a:noFill/>
          <a:ln w="0">
            <a:noFill/>
          </a:ln>
        </p:spPr>
        <p:style>
          <a:lnRef idx="0"/>
          <a:fillRef idx="0"/>
          <a:effectRef idx="0"/>
          <a:fontRef idx="minor"/>
        </p:style>
        <p:txBody>
          <a:bodyPr lIns="63360" rIns="63360" tIns="25560" bIns="2556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endParaRPr b="0" lang="en-US" sz="1800" spc="-1" strike="noStrike">
              <a:solidFill>
                <a:srgbClr val="000000"/>
              </a:solidFill>
              <a:latin typeface="Arial"/>
            </a:endParaRPr>
          </a:p>
          <a:p>
            <a:pPr marL="216000" indent="-216000">
              <a:lnSpc>
                <a:spcPct val="90000"/>
              </a:lnSpc>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The number of address fields in the instruction format depends on the internal organization of CPU</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marL="216000" indent="-216000">
              <a:lnSpc>
                <a:spcPct val="90000"/>
              </a:lnSpc>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The three most common CPU organizations:</a:t>
            </a:r>
            <a:endParaRPr b="0" lang="en-US" sz="1800" spc="-1" strike="noStrike">
              <a:solidFill>
                <a:srgbClr val="000000"/>
              </a:solidFill>
              <a:latin typeface="Arial"/>
            </a:endParaRPr>
          </a:p>
        </p:txBody>
      </p:sp>
      <p:sp>
        <p:nvSpPr>
          <p:cNvPr id="249" name="Rectangle 4"/>
          <p:cNvSpPr/>
          <p:nvPr/>
        </p:nvSpPr>
        <p:spPr>
          <a:xfrm>
            <a:off x="7343640" y="0"/>
            <a:ext cx="1805760" cy="280440"/>
          </a:xfrm>
          <a:prstGeom prst="rect">
            <a:avLst/>
          </a:prstGeom>
          <a:noFill/>
          <a:ln w="0">
            <a:noFill/>
          </a:ln>
        </p:spPr>
        <p:style>
          <a:lnRef idx="0"/>
          <a:fillRef idx="0"/>
          <a:effectRef idx="0"/>
          <a:fontRef idx="minor"/>
        </p:style>
        <p:txBody>
          <a:bodyPr wrap="none" lIns="90360" rIns="90360" tIns="44280" bIns="44280" anchor="t">
            <a:spAutoFit/>
          </a:bodyPr>
          <a:p>
            <a:pPr algn="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1400" spc="-1" strike="noStrike">
                <a:solidFill>
                  <a:srgbClr val="000000"/>
                </a:solidFill>
                <a:latin typeface="Arial"/>
                <a:ea typeface="Arial"/>
              </a:rPr>
              <a:t>Instruction Format </a:t>
            </a:r>
            <a:endParaRPr b="0" lang="en-US" sz="1400" spc="-1" strike="noStrike">
              <a:solidFill>
                <a:srgbClr val="000000"/>
              </a:solidFill>
              <a:latin typeface="Arial"/>
            </a:endParaRPr>
          </a:p>
        </p:txBody>
      </p:sp>
      <p:sp>
        <p:nvSpPr>
          <p:cNvPr id="250" name="Rectangle 5"/>
          <p:cNvSpPr/>
          <p:nvPr/>
        </p:nvSpPr>
        <p:spPr>
          <a:xfrm>
            <a:off x="-131760" y="3661920"/>
            <a:ext cx="8274960" cy="2846880"/>
          </a:xfrm>
          <a:prstGeom prst="rect">
            <a:avLst/>
          </a:prstGeom>
          <a:noFill/>
          <a:ln w="0">
            <a:noFill/>
          </a:ln>
        </p:spPr>
        <p:style>
          <a:lnRef idx="0"/>
          <a:fillRef idx="0"/>
          <a:effectRef idx="0"/>
          <a:fontRef idx="minor"/>
        </p:style>
        <p:txBody>
          <a:bodyPr lIns="90360" rIns="90360" tIns="44280" bIns="44280" anchor="t">
            <a:spAutoFit/>
          </a:bodyPr>
          <a:p>
            <a:pPr marL="569880">
              <a:lnSpc>
                <a:spcPct val="119000"/>
              </a:lnSpc>
              <a:spcBef>
                <a:spcPts val="1199"/>
              </a:spcBef>
              <a:tabLst>
                <a:tab algn="l" pos="569880"/>
                <a:tab algn="l" pos="1484280"/>
                <a:tab algn="l" pos="2398680"/>
                <a:tab algn="l" pos="3313080"/>
                <a:tab algn="l" pos="4227480"/>
                <a:tab algn="l" pos="5141880"/>
                <a:tab algn="l" pos="6056280"/>
                <a:tab algn="l" pos="6970680"/>
                <a:tab algn="l" pos="7885080"/>
                <a:tab algn="l" pos="8799480"/>
                <a:tab algn="l" pos="9713880"/>
                <a:tab algn="l" pos="10628280"/>
              </a:tabLst>
            </a:pPr>
            <a:r>
              <a:rPr b="1" lang="en-GB" sz="1600" spc="-1" strike="noStrike">
                <a:solidFill>
                  <a:srgbClr val="000000"/>
                </a:solidFill>
                <a:latin typeface="Arial"/>
                <a:ea typeface="Arial"/>
              </a:rPr>
              <a:t>Single accumulator organization (One address field):</a:t>
            </a:r>
            <a:endParaRPr b="0" lang="en-US" sz="1600" spc="-1" strike="noStrike">
              <a:solidFill>
                <a:srgbClr val="000000"/>
              </a:solidFill>
              <a:latin typeface="Arial"/>
            </a:endParaRPr>
          </a:p>
          <a:p>
            <a:pPr marL="569880">
              <a:lnSpc>
                <a:spcPct val="50000"/>
              </a:lnSpc>
              <a:spcBef>
                <a:spcPts val="1199"/>
              </a:spcBef>
              <a:tabLst>
                <a:tab algn="l" pos="569880"/>
                <a:tab algn="l" pos="1484280"/>
                <a:tab algn="l" pos="2398680"/>
                <a:tab algn="l" pos="3313080"/>
                <a:tab algn="l" pos="4227480"/>
                <a:tab algn="l" pos="5141880"/>
                <a:tab algn="l" pos="6056280"/>
                <a:tab algn="l" pos="6970680"/>
                <a:tab algn="l" pos="7885080"/>
                <a:tab algn="l" pos="8799480"/>
                <a:tab algn="l" pos="9713880"/>
                <a:tab algn="l" pos="10628280"/>
              </a:tabLst>
            </a:pPr>
            <a:r>
              <a:rPr b="1" lang="en-GB" sz="1600" spc="-1" strike="noStrike">
                <a:solidFill>
                  <a:srgbClr val="000000"/>
                </a:solidFill>
                <a:latin typeface="Arial"/>
                <a:ea typeface="Arial"/>
              </a:rPr>
              <a:t>	</a:t>
            </a:r>
            <a:r>
              <a:rPr b="1" lang="en-GB" sz="1600" spc="-1" strike="noStrike">
                <a:solidFill>
                  <a:srgbClr val="000000"/>
                </a:solidFill>
                <a:latin typeface="Arial"/>
                <a:ea typeface="Arial"/>
              </a:rPr>
              <a:t>ADD</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X</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                /* AC  ← AC + M[X]  */</a:t>
            </a:r>
            <a:endParaRPr b="0" lang="en-US" sz="1600" spc="-1" strike="noStrike">
              <a:solidFill>
                <a:srgbClr val="000000"/>
              </a:solidFill>
              <a:latin typeface="Arial"/>
            </a:endParaRPr>
          </a:p>
          <a:p>
            <a:pPr marL="569880">
              <a:lnSpc>
                <a:spcPct val="50000"/>
              </a:lnSpc>
              <a:spcBef>
                <a:spcPts val="1199"/>
              </a:spcBef>
              <a:tabLst>
                <a:tab algn="l" pos="569880"/>
                <a:tab algn="l" pos="1484280"/>
                <a:tab algn="l" pos="2398680"/>
                <a:tab algn="l" pos="3313080"/>
                <a:tab algn="l" pos="4227480"/>
                <a:tab algn="l" pos="5141880"/>
                <a:tab algn="l" pos="6056280"/>
                <a:tab algn="l" pos="6970680"/>
                <a:tab algn="l" pos="7885080"/>
                <a:tab algn="l" pos="8799480"/>
                <a:tab algn="l" pos="9713880"/>
                <a:tab algn="l" pos="10628280"/>
              </a:tabLst>
            </a:pPr>
            <a:r>
              <a:rPr b="1" lang="en-GB" sz="1600" spc="-1" strike="noStrike">
                <a:solidFill>
                  <a:srgbClr val="000000"/>
                </a:solidFill>
                <a:latin typeface="Arial"/>
                <a:ea typeface="Arial"/>
              </a:rPr>
              <a:t>General register organization (two/three address field):</a:t>
            </a:r>
            <a:endParaRPr b="0" lang="en-US" sz="1600" spc="-1" strike="noStrike">
              <a:solidFill>
                <a:srgbClr val="000000"/>
              </a:solidFill>
              <a:latin typeface="Arial"/>
            </a:endParaRPr>
          </a:p>
          <a:p>
            <a:pPr marL="569880">
              <a:lnSpc>
                <a:spcPct val="50000"/>
              </a:lnSpc>
              <a:spcBef>
                <a:spcPts val="1199"/>
              </a:spcBef>
              <a:tabLst>
                <a:tab algn="l" pos="569880"/>
                <a:tab algn="l" pos="1484280"/>
                <a:tab algn="l" pos="2398680"/>
                <a:tab algn="l" pos="3313080"/>
                <a:tab algn="l" pos="4227480"/>
                <a:tab algn="l" pos="5141880"/>
                <a:tab algn="l" pos="6056280"/>
                <a:tab algn="l" pos="6970680"/>
                <a:tab algn="l" pos="7885080"/>
                <a:tab algn="l" pos="8799480"/>
                <a:tab algn="l" pos="9713880"/>
                <a:tab algn="l" pos="10628280"/>
              </a:tabLst>
            </a:pPr>
            <a:r>
              <a:rPr b="1" lang="en-GB" sz="1600" spc="-1" strike="noStrike">
                <a:solidFill>
                  <a:srgbClr val="000000"/>
                </a:solidFill>
                <a:latin typeface="Arial"/>
                <a:ea typeface="Arial"/>
              </a:rPr>
              <a:t>	</a:t>
            </a:r>
            <a:r>
              <a:rPr b="1" lang="en-GB" sz="1600" spc="-1" strike="noStrike">
                <a:solidFill>
                  <a:srgbClr val="000000"/>
                </a:solidFill>
                <a:latin typeface="Arial"/>
                <a:ea typeface="Arial"/>
              </a:rPr>
              <a:t>ADD</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R1, R2, R3</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    /* R1 ← R2 + R3  */</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	</a:t>
            </a:r>
            <a:endParaRPr b="0" lang="en-US" sz="1600" spc="-1" strike="noStrike">
              <a:solidFill>
                <a:srgbClr val="000000"/>
              </a:solidFill>
              <a:latin typeface="Arial"/>
            </a:endParaRPr>
          </a:p>
          <a:p>
            <a:pPr marL="569880">
              <a:lnSpc>
                <a:spcPct val="50000"/>
              </a:lnSpc>
              <a:spcBef>
                <a:spcPts val="1199"/>
              </a:spcBef>
              <a:tabLst>
                <a:tab algn="l" pos="569880"/>
                <a:tab algn="l" pos="1484280"/>
                <a:tab algn="l" pos="2398680"/>
                <a:tab algn="l" pos="3313080"/>
                <a:tab algn="l" pos="4227480"/>
                <a:tab algn="l" pos="5141880"/>
                <a:tab algn="l" pos="6056280"/>
                <a:tab algn="l" pos="6970680"/>
                <a:tab algn="l" pos="7885080"/>
                <a:tab algn="l" pos="8799480"/>
                <a:tab algn="l" pos="9713880"/>
                <a:tab algn="l" pos="10628280"/>
              </a:tabLst>
            </a:pPr>
            <a:r>
              <a:rPr b="1" lang="en-GB" sz="1600" spc="-1" strike="noStrike">
                <a:solidFill>
                  <a:srgbClr val="000000"/>
                </a:solidFill>
                <a:latin typeface="Arial"/>
                <a:ea typeface="Arial"/>
              </a:rPr>
              <a:t>    </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ADD</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R1, R2</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                /* R1 ←  R1 + R2  */</a:t>
            </a:r>
            <a:r>
              <a:rPr b="1" lang="en-GB" sz="1600" spc="-1" strike="noStrike">
                <a:solidFill>
                  <a:srgbClr val="000000"/>
                </a:solidFill>
                <a:latin typeface="Arial"/>
                <a:ea typeface="Arial"/>
              </a:rPr>
              <a:t>	</a:t>
            </a:r>
            <a:endParaRPr b="0" lang="en-US" sz="1600" spc="-1" strike="noStrike">
              <a:solidFill>
                <a:srgbClr val="000000"/>
              </a:solidFill>
              <a:latin typeface="Arial"/>
            </a:endParaRPr>
          </a:p>
          <a:p>
            <a:pPr marL="569880">
              <a:lnSpc>
                <a:spcPct val="50000"/>
              </a:lnSpc>
              <a:spcBef>
                <a:spcPts val="1199"/>
              </a:spcBef>
              <a:tabLst>
                <a:tab algn="l" pos="569880"/>
                <a:tab algn="l" pos="1484280"/>
                <a:tab algn="l" pos="2398680"/>
                <a:tab algn="l" pos="3313080"/>
                <a:tab algn="l" pos="4227480"/>
                <a:tab algn="l" pos="5141880"/>
                <a:tab algn="l" pos="6056280"/>
                <a:tab algn="l" pos="6970680"/>
                <a:tab algn="l" pos="7885080"/>
                <a:tab algn="l" pos="8799480"/>
                <a:tab algn="l" pos="9713880"/>
                <a:tab algn="l" pos="10628280"/>
              </a:tabLst>
            </a:pPr>
            <a:r>
              <a:rPr b="1" lang="en-GB" sz="1600" spc="-1" strike="noStrike">
                <a:solidFill>
                  <a:srgbClr val="000000"/>
                </a:solidFill>
                <a:latin typeface="Arial"/>
                <a:ea typeface="Arial"/>
              </a:rPr>
              <a:t>	</a:t>
            </a:r>
            <a:r>
              <a:rPr b="1" lang="en-GB" sz="1600" spc="-1" strike="noStrike">
                <a:solidFill>
                  <a:srgbClr val="000000"/>
                </a:solidFill>
                <a:latin typeface="Arial"/>
                <a:ea typeface="Arial"/>
              </a:rPr>
              <a:t>MOV</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R1, R2</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                /* R1 ←  R2  */</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	</a:t>
            </a:r>
            <a:endParaRPr b="0" lang="en-US" sz="1600" spc="-1" strike="noStrike">
              <a:solidFill>
                <a:srgbClr val="000000"/>
              </a:solidFill>
              <a:latin typeface="Arial"/>
            </a:endParaRPr>
          </a:p>
          <a:p>
            <a:pPr marL="569880">
              <a:lnSpc>
                <a:spcPct val="50000"/>
              </a:lnSpc>
              <a:spcBef>
                <a:spcPts val="1199"/>
              </a:spcBef>
              <a:tabLst>
                <a:tab algn="l" pos="569880"/>
                <a:tab algn="l" pos="1484280"/>
                <a:tab algn="l" pos="2398680"/>
                <a:tab algn="l" pos="3313080"/>
                <a:tab algn="l" pos="4227480"/>
                <a:tab algn="l" pos="5141880"/>
                <a:tab algn="l" pos="6056280"/>
                <a:tab algn="l" pos="6970680"/>
                <a:tab algn="l" pos="7885080"/>
                <a:tab algn="l" pos="8799480"/>
                <a:tab algn="l" pos="9713880"/>
                <a:tab algn="l" pos="10628280"/>
              </a:tabLst>
            </a:pPr>
            <a:r>
              <a:rPr b="1" lang="en-GB" sz="1600" spc="-1" strike="noStrike">
                <a:solidFill>
                  <a:srgbClr val="000000"/>
                </a:solidFill>
                <a:latin typeface="Arial"/>
                <a:ea typeface="Arial"/>
              </a:rPr>
              <a:t>   </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ADD</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R1, X</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                /* R1 ←  R1 + M[X]  */</a:t>
            </a:r>
            <a:endParaRPr b="0" lang="en-US" sz="1600" spc="-1" strike="noStrike">
              <a:solidFill>
                <a:srgbClr val="000000"/>
              </a:solidFill>
              <a:latin typeface="Arial"/>
            </a:endParaRPr>
          </a:p>
          <a:p>
            <a:pPr marL="569880">
              <a:lnSpc>
                <a:spcPct val="50000"/>
              </a:lnSpc>
              <a:spcBef>
                <a:spcPts val="1199"/>
              </a:spcBef>
              <a:tabLst>
                <a:tab algn="l" pos="569880"/>
                <a:tab algn="l" pos="1484280"/>
                <a:tab algn="l" pos="2398680"/>
                <a:tab algn="l" pos="3313080"/>
                <a:tab algn="l" pos="4227480"/>
                <a:tab algn="l" pos="5141880"/>
                <a:tab algn="l" pos="6056280"/>
                <a:tab algn="l" pos="6970680"/>
                <a:tab algn="l" pos="7885080"/>
                <a:tab algn="l" pos="8799480"/>
                <a:tab algn="l" pos="9713880"/>
                <a:tab algn="l" pos="10628280"/>
              </a:tabLst>
            </a:pPr>
            <a:r>
              <a:rPr b="1" lang="en-GB" sz="1600" spc="-1" strike="noStrike">
                <a:solidFill>
                  <a:srgbClr val="000000"/>
                </a:solidFill>
                <a:latin typeface="Arial"/>
                <a:ea typeface="Arial"/>
              </a:rPr>
              <a:t>Stack organization (Push and Pop instruction and single address field):</a:t>
            </a:r>
            <a:endParaRPr b="0" lang="en-US" sz="1600" spc="-1" strike="noStrike">
              <a:solidFill>
                <a:srgbClr val="000000"/>
              </a:solidFill>
              <a:latin typeface="Arial"/>
            </a:endParaRPr>
          </a:p>
          <a:p>
            <a:pPr marL="569880">
              <a:lnSpc>
                <a:spcPct val="50000"/>
              </a:lnSpc>
              <a:spcBef>
                <a:spcPts val="1199"/>
              </a:spcBef>
              <a:tabLst>
                <a:tab algn="l" pos="569880"/>
                <a:tab algn="l" pos="1484280"/>
                <a:tab algn="l" pos="2398680"/>
                <a:tab algn="l" pos="3313080"/>
                <a:tab algn="l" pos="4227480"/>
                <a:tab algn="l" pos="5141880"/>
                <a:tab algn="l" pos="6056280"/>
                <a:tab algn="l" pos="6970680"/>
                <a:tab algn="l" pos="7885080"/>
                <a:tab algn="l" pos="8799480"/>
                <a:tab algn="l" pos="9713880"/>
                <a:tab algn="l" pos="10628280"/>
              </a:tabLst>
            </a:pPr>
            <a:r>
              <a:rPr b="1" lang="en-GB" sz="1600" spc="-1" strike="noStrike">
                <a:solidFill>
                  <a:srgbClr val="000000"/>
                </a:solidFill>
                <a:latin typeface="Arial"/>
                <a:ea typeface="Arial"/>
              </a:rPr>
              <a:t>	</a:t>
            </a:r>
            <a:r>
              <a:rPr b="1" lang="en-GB" sz="1600" spc="-1" strike="noStrike">
                <a:solidFill>
                  <a:srgbClr val="000000"/>
                </a:solidFill>
                <a:latin typeface="Arial"/>
                <a:ea typeface="Arial"/>
              </a:rPr>
              <a:t>PUSH</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X</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                /* TOS ← M[X]  */</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	</a:t>
            </a:r>
            <a:endParaRPr b="0" lang="en-US" sz="1600" spc="-1" strike="noStrike">
              <a:solidFill>
                <a:srgbClr val="000000"/>
              </a:solidFill>
              <a:latin typeface="Arial"/>
            </a:endParaRPr>
          </a:p>
          <a:p>
            <a:pPr marL="569880">
              <a:lnSpc>
                <a:spcPct val="50000"/>
              </a:lnSpc>
              <a:spcBef>
                <a:spcPts val="1199"/>
              </a:spcBef>
              <a:tabLst>
                <a:tab algn="l" pos="569880"/>
                <a:tab algn="l" pos="1484280"/>
                <a:tab algn="l" pos="2398680"/>
                <a:tab algn="l" pos="3313080"/>
                <a:tab algn="l" pos="4227480"/>
                <a:tab algn="l" pos="5141880"/>
                <a:tab algn="l" pos="6056280"/>
                <a:tab algn="l" pos="6970680"/>
                <a:tab algn="l" pos="7885080"/>
                <a:tab algn="l" pos="8799480"/>
                <a:tab algn="l" pos="9713880"/>
                <a:tab algn="l" pos="10628280"/>
              </a:tabLst>
            </a:pPr>
            <a:r>
              <a:rPr b="1" lang="en-GB" sz="1600" spc="-1" strike="noStrike">
                <a:solidFill>
                  <a:srgbClr val="000000"/>
                </a:solidFill>
                <a:latin typeface="Arial"/>
                <a:ea typeface="Arial"/>
              </a:rPr>
              <a:t>                 </a:t>
            </a:r>
            <a:r>
              <a:rPr b="1" lang="en-GB" sz="1600" spc="-1" strike="noStrike">
                <a:solidFill>
                  <a:srgbClr val="000000"/>
                </a:solidFill>
                <a:latin typeface="Arial"/>
                <a:ea typeface="Arial"/>
              </a:rPr>
              <a:t>ADD</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	</a:t>
            </a:r>
            <a:r>
              <a:rPr b="1" lang="en-GB" sz="1600" spc="-1" strike="noStrike">
                <a:solidFill>
                  <a:srgbClr val="000000"/>
                </a:solidFill>
                <a:latin typeface="Arial"/>
                <a:ea typeface="Arial"/>
              </a:rPr>
              <a:t>(No Address field)</a:t>
            </a:r>
            <a:endParaRPr b="0" lang="en-US" sz="1600" spc="-1" strike="noStrike">
              <a:solidFill>
                <a:srgbClr val="000000"/>
              </a:solidFill>
              <a:latin typeface="Arial"/>
            </a:endParaRPr>
          </a:p>
        </p:txBody>
      </p:sp>
      <p:sp>
        <p:nvSpPr>
          <p:cNvPr id="251" name="Rectangle 6"/>
          <p:cNvSpPr/>
          <p:nvPr/>
        </p:nvSpPr>
        <p:spPr>
          <a:xfrm>
            <a:off x="125640" y="878040"/>
            <a:ext cx="2586600" cy="362520"/>
          </a:xfrm>
          <a:prstGeom prst="rect">
            <a:avLst/>
          </a:prstGeom>
          <a:noFill/>
          <a:ln w="0">
            <a:noFill/>
          </a:ln>
        </p:spPr>
        <p:style>
          <a:lnRef idx="0"/>
          <a:fillRef idx="0"/>
          <a:effectRef idx="0"/>
          <a:fontRef idx="minor"/>
        </p:style>
        <p:txBody>
          <a:bodyPr wrap="none" lIns="90360" rIns="90360" tIns="44280" bIns="44280" anchor="t">
            <a:spAutoFit/>
          </a:bodyPr>
          <a:p>
            <a:pPr marL="216000" indent="-216000">
              <a:lnSpc>
                <a:spcPct val="90000"/>
              </a:lnSpc>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Arial"/>
                <a:ea typeface="Arial"/>
              </a:rPr>
              <a:t> </a:t>
            </a:r>
            <a:r>
              <a:rPr b="1" lang="en-GB" sz="2000" spc="-1" strike="noStrike">
                <a:solidFill>
                  <a:srgbClr val="000000"/>
                </a:solidFill>
                <a:latin typeface="Arial"/>
                <a:ea typeface="Arial"/>
              </a:rPr>
              <a:t>Instruction Fields</a:t>
            </a:r>
            <a:endParaRPr b="0" lang="en-US" sz="2000" spc="-1" strike="noStrike">
              <a:solidFill>
                <a:srgbClr val="000000"/>
              </a:solidFill>
              <a:latin typeface="Arial"/>
            </a:endParaRPr>
          </a:p>
        </p:txBody>
      </p:sp>
      <p:pic>
        <p:nvPicPr>
          <p:cNvPr id="252" name="Picture 7" descr=""/>
          <p:cNvPicPr/>
          <p:nvPr/>
        </p:nvPicPr>
        <p:blipFill>
          <a:blip r:embed="rId1"/>
          <a:srcRect l="3741" t="4131" r="2385" b="6973"/>
          <a:stretch/>
        </p:blipFill>
        <p:spPr>
          <a:xfrm>
            <a:off x="5631840" y="2452320"/>
            <a:ext cx="3197160" cy="151200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Rectangle 1"/>
          <p:cNvSpPr/>
          <p:nvPr/>
        </p:nvSpPr>
        <p:spPr>
          <a:xfrm>
            <a:off x="-106920" y="987480"/>
            <a:ext cx="10184760" cy="5466960"/>
          </a:xfrm>
          <a:prstGeom prst="rect">
            <a:avLst/>
          </a:prstGeom>
          <a:noFill/>
          <a:ln w="0">
            <a:noFill/>
          </a:ln>
        </p:spPr>
        <p:style>
          <a:lnRef idx="0"/>
          <a:fillRef idx="0"/>
          <a:effectRef idx="0"/>
          <a:fontRef idx="minor"/>
        </p:style>
        <p:txBody>
          <a:bodyPr wrap="none" lIns="63360" rIns="63360" tIns="25560" bIns="25560" anchor="t">
            <a:spAutoFit/>
          </a:bodyPr>
          <a:p>
            <a:pPr marL="216000" indent="-216000">
              <a:lnSpc>
                <a:spcPct val="85000"/>
              </a:lnSpc>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Arial"/>
                <a:ea typeface="굴림"/>
              </a:rPr>
              <a:t> </a:t>
            </a:r>
            <a:r>
              <a:rPr b="1" lang="en-GB" sz="2000" spc="-1" strike="noStrike">
                <a:solidFill>
                  <a:srgbClr val="000000"/>
                </a:solidFill>
                <a:latin typeface="Arial"/>
                <a:ea typeface="굴림"/>
              </a:rPr>
              <a:t>Three-Address Instructions</a:t>
            </a:r>
            <a:endParaRPr b="0" lang="en-US" sz="20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a:t>
            </a:r>
            <a:r>
              <a:rPr b="1" lang="en-GB" sz="1800" spc="-1" strike="noStrike">
                <a:solidFill>
                  <a:srgbClr val="000000"/>
                </a:solidFill>
                <a:latin typeface="Arial"/>
                <a:ea typeface="굴림"/>
              </a:rPr>
              <a:t>Program to evaluate  X = (A + B) * (C + D) :</a:t>
            </a:r>
            <a:endParaRPr b="0" lang="en-US" sz="1800" spc="-1" strike="noStrike">
              <a:solidFill>
                <a:srgbClr val="000000"/>
              </a:solidFill>
              <a:latin typeface="Arial"/>
            </a:endParaRPr>
          </a:p>
          <a:p>
            <a:pPr>
              <a:lnSpc>
                <a:spcPct val="50000"/>
              </a:lnSpc>
              <a:spcBef>
                <a:spcPts val="12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ADD</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R1, A, B</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R1 </a:t>
            </a:r>
            <a:r>
              <a:rPr b="1" lang="en-GB" sz="1800" spc="-1" strike="noStrike">
                <a:solidFill>
                  <a:srgbClr val="000000"/>
                </a:solidFill>
                <a:latin typeface="Arial"/>
                <a:ea typeface="Arial"/>
              </a:rPr>
              <a:t>← </a:t>
            </a:r>
            <a:r>
              <a:rPr b="1" lang="en-GB" sz="1800" spc="-1" strike="noStrike">
                <a:solidFill>
                  <a:srgbClr val="000000"/>
                </a:solidFill>
                <a:latin typeface="Arial"/>
                <a:ea typeface="굴림"/>
              </a:rPr>
              <a:t>M[A] + M[B]</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endParaRPr b="0" lang="en-US" sz="1800" spc="-1" strike="noStrike">
              <a:solidFill>
                <a:srgbClr val="000000"/>
              </a:solidFill>
              <a:latin typeface="Arial"/>
            </a:endParaRPr>
          </a:p>
          <a:p>
            <a:pPr>
              <a:lnSpc>
                <a:spcPct val="50000"/>
              </a:lnSpc>
              <a:spcBef>
                <a:spcPts val="12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ADD</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R2, C, D</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R2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M[C] + M[D]</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endParaRPr b="0" lang="en-US" sz="1800" spc="-1" strike="noStrike">
              <a:solidFill>
                <a:srgbClr val="000000"/>
              </a:solidFill>
              <a:latin typeface="Arial"/>
            </a:endParaRPr>
          </a:p>
          <a:p>
            <a:pPr>
              <a:lnSpc>
                <a:spcPct val="50000"/>
              </a:lnSpc>
              <a:spcBef>
                <a:spcPts val="12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MUL</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X, R1, R2</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  M[X]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R1 * R2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t>
            </a:r>
            <a:endParaRPr b="0" lang="en-US" sz="1800" spc="-1" strike="noStrike">
              <a:solidFill>
                <a:srgbClr val="000000"/>
              </a:solidFill>
              <a:latin typeface="Arial"/>
            </a:endParaRPr>
          </a:p>
          <a:p>
            <a:pPr>
              <a:lnSpc>
                <a:spcPct val="50000"/>
              </a:lnSpc>
              <a:spcBef>
                <a:spcPts val="12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Results in short programs </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Instruction becomes long (many bits)</a:t>
            </a:r>
            <a:r>
              <a:rPr b="1" lang="en-GB" sz="1800" spc="-1" strike="noStrike">
                <a:solidFill>
                  <a:srgbClr val="000000"/>
                </a:solidFill>
                <a:latin typeface="Arial"/>
                <a:ea typeface="Arial"/>
              </a:rPr>
              <a:t>‏</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marL="216000" indent="-216000">
              <a:lnSpc>
                <a:spcPct val="85000"/>
              </a:lnSpc>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Arial"/>
                <a:ea typeface="굴림"/>
              </a:rPr>
              <a:t> </a:t>
            </a:r>
            <a:r>
              <a:rPr b="1" lang="en-GB" sz="2000" spc="-1" strike="noStrike">
                <a:solidFill>
                  <a:srgbClr val="000000"/>
                </a:solidFill>
                <a:latin typeface="Arial"/>
                <a:ea typeface="굴림"/>
              </a:rPr>
              <a:t>Two-Address Instructions</a:t>
            </a:r>
            <a:endParaRPr b="0" lang="en-US" sz="2000" spc="-1" strike="noStrike">
              <a:solidFill>
                <a:srgbClr val="000000"/>
              </a:solidFill>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Program to evaluate  X = (A + B) * (C + D) :</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MOV    R1, A               /* R1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M[A]           */</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ADD     R1, B               /* R1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R1 + M[A]  */</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MOV    R2, C               /* R2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M[C]           */</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ADD     R2, D               /* R2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R2 + M[D]  */</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MUL     R1, R2             /* R1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R1 * R2      */</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MOV     X, R1               /* M[X]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R1           */</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254" name="Rectangle 2"/>
          <p:cNvSpPr/>
          <p:nvPr/>
        </p:nvSpPr>
        <p:spPr>
          <a:xfrm>
            <a:off x="824040" y="1287360"/>
            <a:ext cx="317880" cy="297720"/>
          </a:xfrm>
          <a:prstGeom prst="rect">
            <a:avLst/>
          </a:prstGeom>
          <a:noFill/>
          <a:ln w="0">
            <a:noFill/>
          </a:ln>
        </p:spPr>
        <p:style>
          <a:lnRef idx="0"/>
          <a:fillRef idx="0"/>
          <a:effectRef idx="0"/>
          <a:fontRef idx="minor"/>
        </p:style>
        <p:txBody>
          <a:bodyPr wrap="none" lIns="63360" rIns="63360" tIns="25560" bIns="2556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a:t>
            </a:r>
            <a:endParaRPr b="0" lang="en-US" sz="1800" spc="-1" strike="noStrike">
              <a:solidFill>
                <a:srgbClr val="000000"/>
              </a:solidFill>
              <a:latin typeface="Arial"/>
            </a:endParaRPr>
          </a:p>
        </p:txBody>
      </p:sp>
      <p:sp>
        <p:nvSpPr>
          <p:cNvPr id="255" name="Rectangle 3"/>
          <p:cNvSpPr/>
          <p:nvPr/>
        </p:nvSpPr>
        <p:spPr>
          <a:xfrm>
            <a:off x="1052640" y="1440000"/>
            <a:ext cx="7736760" cy="624240"/>
          </a:xfrm>
          <a:prstGeom prst="rect">
            <a:avLst/>
          </a:prstGeom>
          <a:noFill/>
          <a:ln w="0">
            <a:noFill/>
          </a:ln>
        </p:spPr>
        <p:style>
          <a:lnRef idx="0"/>
          <a:fillRef idx="0"/>
          <a:effectRef idx="0"/>
          <a:fontRef idx="minor"/>
        </p:style>
        <p:txBody>
          <a:bodyPr lIns="63360" rIns="63360" tIns="25560" bIns="25560" anchor="t">
            <a:spAutoFit/>
          </a:bodyPr>
          <a:p>
            <a:pPr>
              <a:lnSpc>
                <a:spcPct val="50000"/>
              </a:lnSpc>
              <a:spcBef>
                <a:spcPts val="12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nSpc>
                <a:spcPct val="50000"/>
              </a:lnSpc>
              <a:spcBef>
                <a:spcPts val="12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a:t>
            </a:r>
            <a:endParaRPr b="0" lang="en-US" sz="1800" spc="-1" strike="noStrike">
              <a:solidFill>
                <a:srgbClr val="000000"/>
              </a:solidFill>
              <a:latin typeface="Arial"/>
            </a:endParaRPr>
          </a:p>
        </p:txBody>
      </p:sp>
      <p:sp>
        <p:nvSpPr>
          <p:cNvPr id="256" name="Rectangle 4"/>
          <p:cNvSpPr/>
          <p:nvPr/>
        </p:nvSpPr>
        <p:spPr>
          <a:xfrm>
            <a:off x="852480" y="2746440"/>
            <a:ext cx="317880" cy="297720"/>
          </a:xfrm>
          <a:prstGeom prst="rect">
            <a:avLst/>
          </a:prstGeom>
          <a:noFill/>
          <a:ln w="0">
            <a:noFill/>
          </a:ln>
        </p:spPr>
        <p:style>
          <a:lnRef idx="0"/>
          <a:fillRef idx="0"/>
          <a:effectRef idx="0"/>
          <a:fontRef idx="minor"/>
        </p:style>
        <p:txBody>
          <a:bodyPr wrap="none" lIns="63360" rIns="63360" tIns="25560" bIns="2556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a:t>
            </a:r>
            <a:endParaRPr b="0" lang="en-US" sz="1800" spc="-1" strike="noStrike">
              <a:solidFill>
                <a:srgbClr val="000000"/>
              </a:solidFill>
              <a:latin typeface="Arial"/>
            </a:endParaRPr>
          </a:p>
        </p:txBody>
      </p:sp>
      <p:sp>
        <p:nvSpPr>
          <p:cNvPr id="257" name="Rectangle 5"/>
          <p:cNvSpPr/>
          <p:nvPr/>
        </p:nvSpPr>
        <p:spPr>
          <a:xfrm>
            <a:off x="825480" y="3754440"/>
            <a:ext cx="317880" cy="297720"/>
          </a:xfrm>
          <a:prstGeom prst="rect">
            <a:avLst/>
          </a:prstGeom>
          <a:noFill/>
          <a:ln w="0">
            <a:noFill/>
          </a:ln>
        </p:spPr>
        <p:style>
          <a:lnRef idx="0"/>
          <a:fillRef idx="0"/>
          <a:effectRef idx="0"/>
          <a:fontRef idx="minor"/>
        </p:style>
        <p:txBody>
          <a:bodyPr wrap="none" lIns="63360" rIns="63360" tIns="25560" bIns="2556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a:t>
            </a:r>
            <a:endParaRPr b="0" lang="en-US" sz="1800" spc="-1" strike="noStrike">
              <a:solidFill>
                <a:srgbClr val="000000"/>
              </a:solidFill>
              <a:latin typeface="Arial"/>
            </a:endParaRPr>
          </a:p>
        </p:txBody>
      </p:sp>
      <p:sp>
        <p:nvSpPr>
          <p:cNvPr id="258" name="Rectangle 6"/>
          <p:cNvSpPr/>
          <p:nvPr/>
        </p:nvSpPr>
        <p:spPr>
          <a:xfrm>
            <a:off x="4216320" y="2544840"/>
            <a:ext cx="253440" cy="62640"/>
          </a:xfrm>
          <a:prstGeom prst="rect">
            <a:avLst/>
          </a:prstGeom>
          <a:noFill/>
          <a:ln w="0">
            <a:noFill/>
          </a:ln>
        </p:spPr>
        <p:style>
          <a:lnRef idx="0"/>
          <a:fillRef idx="0"/>
          <a:effectRef idx="0"/>
          <a:fontRef idx="minor"/>
        </p:style>
        <p:txBody>
          <a:bodyPr wrap="none" lIns="90000" rIns="90000" tIns="18360" bIns="18360" anchor="ctr">
            <a:noAutofit/>
          </a:bodyPr>
          <a:p>
            <a:pPr>
              <a:lnSpc>
                <a:spcPct val="100000"/>
              </a:lnSpc>
            </a:pPr>
            <a:endParaRPr b="0" lang="en-IN" sz="1400" spc="-1" strike="noStrike">
              <a:solidFill>
                <a:srgbClr val="000000"/>
              </a:solidFill>
              <a:latin typeface="Arial"/>
              <a:ea typeface="Arial"/>
            </a:endParaRPr>
          </a:p>
        </p:txBody>
      </p:sp>
      <p:sp>
        <p:nvSpPr>
          <p:cNvPr id="259" name="Rectangle 7"/>
          <p:cNvSpPr/>
          <p:nvPr/>
        </p:nvSpPr>
        <p:spPr>
          <a:xfrm>
            <a:off x="7343640" y="0"/>
            <a:ext cx="1805760" cy="280440"/>
          </a:xfrm>
          <a:prstGeom prst="rect">
            <a:avLst/>
          </a:prstGeom>
          <a:noFill/>
          <a:ln w="0">
            <a:noFill/>
          </a:ln>
        </p:spPr>
        <p:style>
          <a:lnRef idx="0"/>
          <a:fillRef idx="0"/>
          <a:effectRef idx="0"/>
          <a:fontRef idx="minor"/>
        </p:style>
        <p:txBody>
          <a:bodyPr wrap="none" lIns="90360" rIns="90360" tIns="44280" bIns="44280" anchor="t">
            <a:spAutoFit/>
          </a:bodyPr>
          <a:p>
            <a:pPr algn="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1400" spc="-1" strike="noStrike">
                <a:solidFill>
                  <a:srgbClr val="000000"/>
                </a:solidFill>
                <a:latin typeface="Arial"/>
                <a:ea typeface="굴림"/>
              </a:rPr>
              <a:t>Instruction Format </a:t>
            </a:r>
            <a:endParaRPr b="0" lang="en-US" sz="1400" spc="-1" strike="noStrike">
              <a:solidFill>
                <a:srgbClr val="000000"/>
              </a:solidFill>
              <a:latin typeface="Arial"/>
            </a:endParaRPr>
          </a:p>
        </p:txBody>
      </p:sp>
      <p:sp>
        <p:nvSpPr>
          <p:cNvPr id="260" name="PlaceHolder 1"/>
          <p:cNvSpPr>
            <a:spLocks noGrp="1"/>
          </p:cNvSpPr>
          <p:nvPr>
            <p:ph type="title"/>
          </p:nvPr>
        </p:nvSpPr>
        <p:spPr>
          <a:xfrm>
            <a:off x="-520200" y="140400"/>
            <a:ext cx="8046360" cy="81828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0" lang="en-GB" sz="2800" spc="-1" strike="noStrike">
                <a:solidFill>
                  <a:schemeClr val="dk1"/>
                </a:solidFill>
                <a:latin typeface="Calibri"/>
              </a:rPr>
              <a:t>THREE,  AND  TWO-ADDRESS INSTRUCTIONS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0" y="264960"/>
            <a:ext cx="9143280" cy="49788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0" lang="en-GB" sz="2800" spc="-1" strike="noStrike">
                <a:solidFill>
                  <a:schemeClr val="dk1"/>
                </a:solidFill>
                <a:latin typeface="Calibri"/>
              </a:rPr>
              <a:t>ONE,  AND  ZERO-ADDRESS INSTRUCTIONS</a:t>
            </a:r>
            <a:endParaRPr b="0" lang="en-US" sz="2800" spc="-1" strike="noStrike">
              <a:solidFill>
                <a:srgbClr val="000000"/>
              </a:solidFill>
              <a:latin typeface="Arial"/>
            </a:endParaRPr>
          </a:p>
        </p:txBody>
      </p:sp>
      <p:sp>
        <p:nvSpPr>
          <p:cNvPr id="262" name="Rectangle 2"/>
          <p:cNvSpPr/>
          <p:nvPr/>
        </p:nvSpPr>
        <p:spPr>
          <a:xfrm>
            <a:off x="237240" y="847800"/>
            <a:ext cx="3536640" cy="309960"/>
          </a:xfrm>
          <a:prstGeom prst="rect">
            <a:avLst/>
          </a:prstGeom>
          <a:noFill/>
          <a:ln w="0">
            <a:noFill/>
          </a:ln>
        </p:spPr>
        <p:style>
          <a:lnRef idx="0"/>
          <a:fillRef idx="0"/>
          <a:effectRef idx="0"/>
          <a:fontRef idx="minor"/>
        </p:style>
        <p:txBody>
          <a:bodyPr wrap="none" lIns="63360" rIns="63360" tIns="25560" bIns="25560" anchor="t">
            <a:spAutoFit/>
          </a:bodyPr>
          <a:p>
            <a:pPr marL="216000" indent="-216000">
              <a:lnSpc>
                <a:spcPct val="85000"/>
              </a:lnSpc>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Arial"/>
                <a:ea typeface="굴림"/>
              </a:rPr>
              <a:t> </a:t>
            </a:r>
            <a:r>
              <a:rPr b="1" lang="en-GB" sz="2000" spc="-1" strike="noStrike">
                <a:solidFill>
                  <a:srgbClr val="000000"/>
                </a:solidFill>
                <a:latin typeface="Arial"/>
                <a:ea typeface="굴림"/>
              </a:rPr>
              <a:t>One-Address Instructions</a:t>
            </a:r>
            <a:endParaRPr b="0" lang="en-US" sz="2000" spc="-1" strike="noStrike">
              <a:solidFill>
                <a:srgbClr val="000000"/>
              </a:solidFill>
              <a:latin typeface="Arial"/>
            </a:endParaRPr>
          </a:p>
        </p:txBody>
      </p:sp>
      <p:sp>
        <p:nvSpPr>
          <p:cNvPr id="263" name="Rectangle 4"/>
          <p:cNvSpPr/>
          <p:nvPr/>
        </p:nvSpPr>
        <p:spPr>
          <a:xfrm>
            <a:off x="720720" y="1378080"/>
            <a:ext cx="4836240" cy="297720"/>
          </a:xfrm>
          <a:prstGeom prst="rect">
            <a:avLst/>
          </a:prstGeom>
          <a:noFill/>
          <a:ln w="0">
            <a:noFill/>
          </a:ln>
        </p:spPr>
        <p:style>
          <a:lnRef idx="0"/>
          <a:fillRef idx="0"/>
          <a:effectRef idx="0"/>
          <a:fontRef idx="minor"/>
        </p:style>
        <p:txBody>
          <a:bodyPr wrap="none" lIns="63360" rIns="63360" tIns="25560" bIns="2556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Program to evaluate  X = (A + B) * (C + D) :</a:t>
            </a:r>
            <a:endParaRPr b="0" lang="en-US" sz="1800" spc="-1" strike="noStrike">
              <a:solidFill>
                <a:srgbClr val="000000"/>
              </a:solidFill>
              <a:latin typeface="Arial"/>
            </a:endParaRPr>
          </a:p>
        </p:txBody>
      </p:sp>
      <p:sp>
        <p:nvSpPr>
          <p:cNvPr id="264" name="Rectangle 5"/>
          <p:cNvSpPr/>
          <p:nvPr/>
        </p:nvSpPr>
        <p:spPr>
          <a:xfrm>
            <a:off x="7219800" y="0"/>
            <a:ext cx="1805760" cy="280440"/>
          </a:xfrm>
          <a:prstGeom prst="rect">
            <a:avLst/>
          </a:prstGeom>
          <a:noFill/>
          <a:ln w="0">
            <a:noFill/>
          </a:ln>
        </p:spPr>
        <p:style>
          <a:lnRef idx="0"/>
          <a:fillRef idx="0"/>
          <a:effectRef idx="0"/>
          <a:fontRef idx="minor"/>
        </p:style>
        <p:txBody>
          <a:bodyPr wrap="none" lIns="90360" rIns="90360" tIns="44280" bIns="44280" anchor="t">
            <a:spAutoFit/>
          </a:bodyPr>
          <a:p>
            <a:pPr algn="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1400" spc="-1" strike="noStrike">
                <a:solidFill>
                  <a:srgbClr val="000000"/>
                </a:solidFill>
                <a:latin typeface="Arial"/>
                <a:ea typeface="굴림"/>
              </a:rPr>
              <a:t>Instruction Format </a:t>
            </a:r>
            <a:endParaRPr b="0" lang="en-US" sz="1400" spc="-1" strike="noStrike">
              <a:solidFill>
                <a:srgbClr val="000000"/>
              </a:solidFill>
              <a:latin typeface="Arial"/>
            </a:endParaRPr>
          </a:p>
        </p:txBody>
      </p:sp>
      <p:sp>
        <p:nvSpPr>
          <p:cNvPr id="265" name="Rectangle 6"/>
          <p:cNvSpPr/>
          <p:nvPr/>
        </p:nvSpPr>
        <p:spPr>
          <a:xfrm>
            <a:off x="1663560" y="1658880"/>
            <a:ext cx="6520680" cy="18169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 algn="l" pos="760320"/>
                <a:tab algn="l" pos="1522440"/>
                <a:tab algn="l" pos="2286000"/>
                <a:tab algn="l" pos="3046320"/>
                <a:tab algn="l" pos="3808440"/>
                <a:tab algn="l" pos="4572000"/>
                <a:tab algn="l" pos="5332320"/>
                <a:tab algn="l" pos="6094440"/>
                <a:tab algn="l" pos="6858000"/>
                <a:tab algn="l" pos="7618320"/>
                <a:tab algn="l" pos="8380440"/>
                <a:tab algn="l" pos="9144000"/>
                <a:tab algn="l" pos="9904320"/>
                <a:tab algn="l" pos="10666440"/>
              </a:tabLst>
            </a:pPr>
            <a:r>
              <a:rPr b="1" lang="en-GB" sz="1800" spc="-1" strike="noStrike">
                <a:solidFill>
                  <a:srgbClr val="000000"/>
                </a:solidFill>
                <a:latin typeface="Arial"/>
                <a:ea typeface="굴림"/>
              </a:rPr>
              <a:t>LOAD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           /*  AC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M[A]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t>
            </a:r>
            <a:endParaRPr b="0" lang="en-US" sz="1800" spc="-1" strike="noStrike">
              <a:solidFill>
                <a:srgbClr val="000000"/>
              </a:solidFill>
              <a:latin typeface="Arial"/>
            </a:endParaRPr>
          </a:p>
          <a:p>
            <a:pPr>
              <a:lnSpc>
                <a:spcPct val="90000"/>
              </a:lnSpc>
              <a:tabLst>
                <a:tab algn="l" pos="0"/>
                <a:tab algn="l" pos="760320"/>
                <a:tab algn="l" pos="1522440"/>
                <a:tab algn="l" pos="2286000"/>
                <a:tab algn="l" pos="3046320"/>
                <a:tab algn="l" pos="3808440"/>
                <a:tab algn="l" pos="4572000"/>
                <a:tab algn="l" pos="5332320"/>
                <a:tab algn="l" pos="6094440"/>
                <a:tab algn="l" pos="6858000"/>
                <a:tab algn="l" pos="7618320"/>
                <a:tab algn="l" pos="8380440"/>
                <a:tab algn="l" pos="9144000"/>
                <a:tab algn="l" pos="9904320"/>
                <a:tab algn="l" pos="10666440"/>
              </a:tabLst>
            </a:pPr>
            <a:r>
              <a:rPr b="1" lang="en-GB" sz="1800" spc="-1" strike="noStrike">
                <a:solidFill>
                  <a:srgbClr val="000000"/>
                </a:solidFill>
                <a:latin typeface="Arial"/>
                <a:ea typeface="굴림"/>
              </a:rPr>
              <a:t>ADD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B           /*  AC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AC + M[B]  */</a:t>
            </a:r>
            <a:endParaRPr b="0" lang="en-US" sz="1800" spc="-1" strike="noStrike">
              <a:solidFill>
                <a:srgbClr val="000000"/>
              </a:solidFill>
              <a:latin typeface="Arial"/>
            </a:endParaRPr>
          </a:p>
          <a:p>
            <a:pPr>
              <a:lnSpc>
                <a:spcPct val="90000"/>
              </a:lnSpc>
              <a:tabLst>
                <a:tab algn="l" pos="0"/>
                <a:tab algn="l" pos="760320"/>
                <a:tab algn="l" pos="1522440"/>
                <a:tab algn="l" pos="2286000"/>
                <a:tab algn="l" pos="3046320"/>
                <a:tab algn="l" pos="3808440"/>
                <a:tab algn="l" pos="4572000"/>
                <a:tab algn="l" pos="5332320"/>
                <a:tab algn="l" pos="6094440"/>
                <a:tab algn="l" pos="6858000"/>
                <a:tab algn="l" pos="7618320"/>
                <a:tab algn="l" pos="8380440"/>
                <a:tab algn="l" pos="9144000"/>
                <a:tab algn="l" pos="9904320"/>
                <a:tab algn="l" pos="10666440"/>
              </a:tabLst>
            </a:pPr>
            <a:r>
              <a:rPr b="1" lang="en-GB" sz="1800" spc="-1" strike="noStrike">
                <a:solidFill>
                  <a:srgbClr val="000000"/>
                </a:solidFill>
                <a:latin typeface="Arial"/>
                <a:ea typeface="굴림"/>
              </a:rPr>
              <a:t>STORE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T            /*  M[T]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AC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t>
            </a:r>
            <a:endParaRPr b="0" lang="en-US" sz="1800" spc="-1" strike="noStrike">
              <a:solidFill>
                <a:srgbClr val="000000"/>
              </a:solidFill>
              <a:latin typeface="Arial"/>
            </a:endParaRPr>
          </a:p>
          <a:p>
            <a:pPr>
              <a:lnSpc>
                <a:spcPct val="90000"/>
              </a:lnSpc>
              <a:tabLst>
                <a:tab algn="l" pos="0"/>
                <a:tab algn="l" pos="760320"/>
                <a:tab algn="l" pos="1522440"/>
                <a:tab algn="l" pos="2286000"/>
                <a:tab algn="l" pos="3046320"/>
                <a:tab algn="l" pos="3808440"/>
                <a:tab algn="l" pos="4572000"/>
                <a:tab algn="l" pos="5332320"/>
                <a:tab algn="l" pos="6094440"/>
                <a:tab algn="l" pos="6858000"/>
                <a:tab algn="l" pos="7618320"/>
                <a:tab algn="l" pos="8380440"/>
                <a:tab algn="l" pos="9144000"/>
                <a:tab algn="l" pos="9904320"/>
                <a:tab algn="l" pos="10666440"/>
              </a:tabLst>
            </a:pPr>
            <a:r>
              <a:rPr b="1" lang="en-GB" sz="1800" spc="-1" strike="noStrike">
                <a:solidFill>
                  <a:srgbClr val="000000"/>
                </a:solidFill>
                <a:latin typeface="Arial"/>
                <a:ea typeface="굴림"/>
              </a:rPr>
              <a:t>LOAD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C           /*  AC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M[C]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t>
            </a:r>
            <a:endParaRPr b="0" lang="en-US" sz="1800" spc="-1" strike="noStrike">
              <a:solidFill>
                <a:srgbClr val="000000"/>
              </a:solidFill>
              <a:latin typeface="Arial"/>
            </a:endParaRPr>
          </a:p>
          <a:p>
            <a:pPr>
              <a:lnSpc>
                <a:spcPct val="90000"/>
              </a:lnSpc>
              <a:tabLst>
                <a:tab algn="l" pos="0"/>
                <a:tab algn="l" pos="760320"/>
                <a:tab algn="l" pos="1522440"/>
                <a:tab algn="l" pos="2286000"/>
                <a:tab algn="l" pos="3046320"/>
                <a:tab algn="l" pos="3808440"/>
                <a:tab algn="l" pos="4572000"/>
                <a:tab algn="l" pos="5332320"/>
                <a:tab algn="l" pos="6094440"/>
                <a:tab algn="l" pos="6858000"/>
                <a:tab algn="l" pos="7618320"/>
                <a:tab algn="l" pos="8380440"/>
                <a:tab algn="l" pos="9144000"/>
                <a:tab algn="l" pos="9904320"/>
                <a:tab algn="l" pos="10666440"/>
              </a:tabLst>
            </a:pPr>
            <a:r>
              <a:rPr b="1" lang="en-GB" sz="1800" spc="-1" strike="noStrike">
                <a:solidFill>
                  <a:srgbClr val="000000"/>
                </a:solidFill>
                <a:latin typeface="Arial"/>
                <a:ea typeface="굴림"/>
              </a:rPr>
              <a:t>ADD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D           /*  AC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AC + M[D]</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t>
            </a:r>
            <a:endParaRPr b="0" lang="en-US" sz="1800" spc="-1" strike="noStrike">
              <a:solidFill>
                <a:srgbClr val="000000"/>
              </a:solidFill>
              <a:latin typeface="Arial"/>
            </a:endParaRPr>
          </a:p>
          <a:p>
            <a:pPr>
              <a:lnSpc>
                <a:spcPct val="90000"/>
              </a:lnSpc>
              <a:tabLst>
                <a:tab algn="l" pos="0"/>
                <a:tab algn="l" pos="760320"/>
                <a:tab algn="l" pos="1522440"/>
                <a:tab algn="l" pos="2286000"/>
                <a:tab algn="l" pos="3046320"/>
                <a:tab algn="l" pos="3808440"/>
                <a:tab algn="l" pos="4572000"/>
                <a:tab algn="l" pos="5332320"/>
                <a:tab algn="l" pos="6094440"/>
                <a:tab algn="l" pos="6858000"/>
                <a:tab algn="l" pos="7618320"/>
                <a:tab algn="l" pos="8380440"/>
                <a:tab algn="l" pos="9144000"/>
                <a:tab algn="l" pos="9904320"/>
                <a:tab algn="l" pos="10666440"/>
              </a:tabLst>
            </a:pPr>
            <a:r>
              <a:rPr b="1" lang="en-GB" sz="1800" spc="-1" strike="noStrike">
                <a:solidFill>
                  <a:srgbClr val="000000"/>
                </a:solidFill>
                <a:latin typeface="Arial"/>
                <a:ea typeface="굴림"/>
              </a:rPr>
              <a:t>MUL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T            /*  AC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AC * M[T]</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t>
            </a:r>
            <a:endParaRPr b="0" lang="en-US" sz="1800" spc="-1" strike="noStrike">
              <a:solidFill>
                <a:srgbClr val="000000"/>
              </a:solidFill>
              <a:latin typeface="Arial"/>
            </a:endParaRPr>
          </a:p>
          <a:p>
            <a:pPr>
              <a:lnSpc>
                <a:spcPct val="90000"/>
              </a:lnSpc>
              <a:tabLst>
                <a:tab algn="l" pos="0"/>
                <a:tab algn="l" pos="760320"/>
                <a:tab algn="l" pos="1522440"/>
                <a:tab algn="l" pos="2286000"/>
                <a:tab algn="l" pos="3046320"/>
                <a:tab algn="l" pos="3808440"/>
                <a:tab algn="l" pos="4572000"/>
                <a:tab algn="l" pos="5332320"/>
                <a:tab algn="l" pos="6094440"/>
                <a:tab algn="l" pos="6858000"/>
                <a:tab algn="l" pos="7618320"/>
                <a:tab algn="l" pos="8380440"/>
                <a:tab algn="l" pos="9144000"/>
                <a:tab algn="l" pos="9904320"/>
                <a:tab algn="l" pos="10666440"/>
              </a:tabLst>
            </a:pPr>
            <a:r>
              <a:rPr b="1" lang="en-GB" sz="1800" spc="-1" strike="noStrike">
                <a:solidFill>
                  <a:srgbClr val="000000"/>
                </a:solidFill>
                <a:latin typeface="Arial"/>
                <a:ea typeface="굴림"/>
              </a:rPr>
              <a:t>STORE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X           /*  M[X]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AC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t>
            </a:r>
            <a:endParaRPr b="0" lang="en-US" sz="1800" spc="-1" strike="noStrike">
              <a:solidFill>
                <a:srgbClr val="000000"/>
              </a:solidFill>
              <a:latin typeface="Arial"/>
            </a:endParaRPr>
          </a:p>
        </p:txBody>
      </p:sp>
      <p:sp>
        <p:nvSpPr>
          <p:cNvPr id="266" name="Rectangle 7"/>
          <p:cNvSpPr/>
          <p:nvPr/>
        </p:nvSpPr>
        <p:spPr>
          <a:xfrm>
            <a:off x="237960" y="3584520"/>
            <a:ext cx="3593160" cy="309960"/>
          </a:xfrm>
          <a:prstGeom prst="rect">
            <a:avLst/>
          </a:prstGeom>
          <a:noFill/>
          <a:ln w="0">
            <a:noFill/>
          </a:ln>
        </p:spPr>
        <p:style>
          <a:lnRef idx="0"/>
          <a:fillRef idx="0"/>
          <a:effectRef idx="0"/>
          <a:fontRef idx="minor"/>
        </p:style>
        <p:txBody>
          <a:bodyPr wrap="none" lIns="63360" rIns="63360" tIns="25560" bIns="25560" anchor="t">
            <a:spAutoFit/>
          </a:bodyPr>
          <a:p>
            <a:pPr marL="216000" indent="-216000">
              <a:lnSpc>
                <a:spcPct val="85000"/>
              </a:lnSpc>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Arial"/>
                <a:ea typeface="굴림"/>
              </a:rPr>
              <a:t> </a:t>
            </a:r>
            <a:r>
              <a:rPr b="1" lang="en-GB" sz="2000" spc="-1" strike="noStrike">
                <a:solidFill>
                  <a:srgbClr val="000000"/>
                </a:solidFill>
                <a:latin typeface="Arial"/>
                <a:ea typeface="굴림"/>
              </a:rPr>
              <a:t>Zero-Address Instructions</a:t>
            </a:r>
            <a:endParaRPr b="0" lang="en-US" sz="2000" spc="-1" strike="noStrike">
              <a:solidFill>
                <a:srgbClr val="000000"/>
              </a:solidFill>
              <a:latin typeface="Arial"/>
            </a:endParaRPr>
          </a:p>
        </p:txBody>
      </p:sp>
      <p:sp>
        <p:nvSpPr>
          <p:cNvPr id="267" name="Rectangle 8"/>
          <p:cNvSpPr/>
          <p:nvPr/>
        </p:nvSpPr>
        <p:spPr>
          <a:xfrm>
            <a:off x="716400" y="3863880"/>
            <a:ext cx="5091480" cy="297720"/>
          </a:xfrm>
          <a:prstGeom prst="rect">
            <a:avLst/>
          </a:prstGeom>
          <a:noFill/>
          <a:ln w="0">
            <a:noFill/>
          </a:ln>
        </p:spPr>
        <p:style>
          <a:lnRef idx="0"/>
          <a:fillRef idx="0"/>
          <a:effectRef idx="0"/>
          <a:fontRef idx="minor"/>
        </p:style>
        <p:txBody>
          <a:bodyPr wrap="none" lIns="63360" rIns="63360" tIns="25560" bIns="2556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Can be found in a stack-organized computer</a:t>
            </a:r>
            <a:endParaRPr b="0" lang="en-US" sz="1800" spc="-1" strike="noStrike">
              <a:solidFill>
                <a:srgbClr val="000000"/>
              </a:solidFill>
              <a:latin typeface="Arial"/>
            </a:endParaRPr>
          </a:p>
        </p:txBody>
      </p:sp>
      <p:sp>
        <p:nvSpPr>
          <p:cNvPr id="268" name="Rectangle 9"/>
          <p:cNvSpPr/>
          <p:nvPr/>
        </p:nvSpPr>
        <p:spPr>
          <a:xfrm>
            <a:off x="720720" y="4103640"/>
            <a:ext cx="4836240" cy="297720"/>
          </a:xfrm>
          <a:prstGeom prst="rect">
            <a:avLst/>
          </a:prstGeom>
          <a:noFill/>
          <a:ln w="0">
            <a:noFill/>
          </a:ln>
        </p:spPr>
        <p:style>
          <a:lnRef idx="0"/>
          <a:fillRef idx="0"/>
          <a:effectRef idx="0"/>
          <a:fontRef idx="minor"/>
        </p:style>
        <p:txBody>
          <a:bodyPr wrap="none" lIns="63360" rIns="63360" tIns="25560" bIns="2556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굴림"/>
              </a:rPr>
              <a:t>- Program to evaluate  X = (A + B) * (C + D) :</a:t>
            </a:r>
            <a:endParaRPr b="0" lang="en-US" sz="1800" spc="-1" strike="noStrike">
              <a:solidFill>
                <a:srgbClr val="000000"/>
              </a:solidFill>
              <a:latin typeface="Arial"/>
            </a:endParaRPr>
          </a:p>
        </p:txBody>
      </p:sp>
      <p:sp>
        <p:nvSpPr>
          <p:cNvPr id="269" name="Rectangle 10"/>
          <p:cNvSpPr/>
          <p:nvPr/>
        </p:nvSpPr>
        <p:spPr>
          <a:xfrm>
            <a:off x="1663560" y="4646520"/>
            <a:ext cx="6395400" cy="1811520"/>
          </a:xfrm>
          <a:prstGeom prst="rect">
            <a:avLst/>
          </a:prstGeom>
          <a:noFill/>
          <a:ln w="0">
            <a:noFill/>
          </a:ln>
        </p:spPr>
        <p:style>
          <a:lnRef idx="0"/>
          <a:fillRef idx="0"/>
          <a:effectRef idx="0"/>
          <a:fontRef idx="minor"/>
        </p:style>
        <p:txBody>
          <a:bodyPr lIns="63360" rIns="63360" tIns="25560" bIns="25560" anchor="t">
            <a:spAutoFit/>
          </a:bodyPr>
          <a:p>
            <a:pPr>
              <a:lnSpc>
                <a:spcPct val="30000"/>
              </a:lnSpc>
              <a:spcBef>
                <a:spcPts val="1239"/>
              </a:spcBef>
              <a:tabLst>
                <a:tab algn="l" pos="0"/>
                <a:tab algn="l" pos="379440"/>
                <a:tab algn="l" pos="1166760"/>
                <a:tab algn="l" pos="2360520"/>
                <a:tab algn="l" pos="4557600"/>
                <a:tab algn="l" pos="4572000"/>
                <a:tab algn="l" pos="4722840"/>
                <a:tab algn="l" pos="4875120"/>
                <a:tab algn="l" pos="5029200"/>
                <a:tab algn="l" pos="5180040"/>
                <a:tab algn="l" pos="5332320"/>
                <a:tab algn="l" pos="5486400"/>
                <a:tab algn="l" pos="5637240"/>
                <a:tab algn="l" pos="5789520"/>
                <a:tab algn="l" pos="5943600"/>
                <a:tab algn="l" pos="6094440"/>
                <a:tab algn="l" pos="6246720"/>
                <a:tab algn="l" pos="6400800"/>
                <a:tab algn="l" pos="6551640"/>
                <a:tab algn="l" pos="6703920"/>
                <a:tab algn="l" pos="6858000"/>
                <a:tab algn="l" pos="7008840"/>
                <a:tab algn="l" pos="7161120"/>
                <a:tab algn="l" pos="7315200"/>
                <a:tab algn="l" pos="7466040"/>
              </a:tabLst>
            </a:pPr>
            <a:r>
              <a:rPr b="1" lang="en-GB" sz="1800" spc="-1" strike="noStrike">
                <a:solidFill>
                  <a:srgbClr val="000000"/>
                </a:solidFill>
                <a:latin typeface="Arial"/>
                <a:ea typeface="굴림"/>
              </a:rPr>
              <a:t>PUSH</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TOS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A</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endParaRPr b="0" lang="en-US" sz="1800" spc="-1" strike="noStrike">
              <a:solidFill>
                <a:srgbClr val="000000"/>
              </a:solidFill>
              <a:latin typeface="Arial"/>
            </a:endParaRPr>
          </a:p>
          <a:p>
            <a:pPr>
              <a:lnSpc>
                <a:spcPct val="30000"/>
              </a:lnSpc>
              <a:spcBef>
                <a:spcPts val="1239"/>
              </a:spcBef>
              <a:tabLst>
                <a:tab algn="l" pos="0"/>
                <a:tab algn="l" pos="379440"/>
                <a:tab algn="l" pos="1166760"/>
                <a:tab algn="l" pos="2360520"/>
                <a:tab algn="l" pos="4557600"/>
                <a:tab algn="l" pos="4572000"/>
                <a:tab algn="l" pos="4722840"/>
                <a:tab algn="l" pos="4875120"/>
                <a:tab algn="l" pos="5029200"/>
                <a:tab algn="l" pos="5180040"/>
                <a:tab algn="l" pos="5332320"/>
                <a:tab algn="l" pos="5486400"/>
                <a:tab algn="l" pos="5637240"/>
                <a:tab algn="l" pos="5789520"/>
                <a:tab algn="l" pos="5943600"/>
                <a:tab algn="l" pos="6094440"/>
                <a:tab algn="l" pos="6246720"/>
                <a:tab algn="l" pos="6400800"/>
                <a:tab algn="l" pos="6551640"/>
                <a:tab algn="l" pos="6703920"/>
                <a:tab algn="l" pos="6858000"/>
                <a:tab algn="l" pos="7008840"/>
                <a:tab algn="l" pos="7161120"/>
                <a:tab algn="l" pos="7315200"/>
                <a:tab algn="l" pos="7466040"/>
              </a:tabLst>
            </a:pPr>
            <a:r>
              <a:rPr b="1" lang="en-GB" sz="1800" spc="-1" strike="noStrike">
                <a:solidFill>
                  <a:srgbClr val="000000"/>
                </a:solidFill>
                <a:latin typeface="Arial"/>
                <a:ea typeface="굴림"/>
              </a:rPr>
              <a:t>PUSH</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B</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TOS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B</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endParaRPr b="0" lang="en-US" sz="1800" spc="-1" strike="noStrike">
              <a:solidFill>
                <a:srgbClr val="000000"/>
              </a:solidFill>
              <a:latin typeface="Arial"/>
            </a:endParaRPr>
          </a:p>
          <a:p>
            <a:pPr>
              <a:lnSpc>
                <a:spcPct val="30000"/>
              </a:lnSpc>
              <a:spcBef>
                <a:spcPts val="1239"/>
              </a:spcBef>
              <a:tabLst>
                <a:tab algn="l" pos="0"/>
                <a:tab algn="l" pos="379440"/>
                <a:tab algn="l" pos="1166760"/>
                <a:tab algn="l" pos="2360520"/>
                <a:tab algn="l" pos="4557600"/>
                <a:tab algn="l" pos="4572000"/>
                <a:tab algn="l" pos="4722840"/>
                <a:tab algn="l" pos="4875120"/>
                <a:tab algn="l" pos="5029200"/>
                <a:tab algn="l" pos="5180040"/>
                <a:tab algn="l" pos="5332320"/>
                <a:tab algn="l" pos="5486400"/>
                <a:tab algn="l" pos="5637240"/>
                <a:tab algn="l" pos="5789520"/>
                <a:tab algn="l" pos="5943600"/>
                <a:tab algn="l" pos="6094440"/>
                <a:tab algn="l" pos="6246720"/>
                <a:tab algn="l" pos="6400800"/>
                <a:tab algn="l" pos="6551640"/>
                <a:tab algn="l" pos="6703920"/>
                <a:tab algn="l" pos="6858000"/>
                <a:tab algn="l" pos="7008840"/>
                <a:tab algn="l" pos="7161120"/>
                <a:tab algn="l" pos="7315200"/>
                <a:tab algn="l" pos="7466040"/>
              </a:tabLst>
            </a:pPr>
            <a:r>
              <a:rPr b="1" lang="en-GB" sz="1800" spc="-1" strike="noStrike">
                <a:solidFill>
                  <a:srgbClr val="dd0806"/>
                </a:solidFill>
                <a:latin typeface="Arial"/>
                <a:ea typeface="굴림"/>
              </a:rPr>
              <a:t>ADD</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TOS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(A + B)</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endParaRPr b="0" lang="en-US" sz="1800" spc="-1" strike="noStrike">
              <a:solidFill>
                <a:srgbClr val="000000"/>
              </a:solidFill>
              <a:latin typeface="Arial"/>
            </a:endParaRPr>
          </a:p>
          <a:p>
            <a:pPr>
              <a:lnSpc>
                <a:spcPct val="30000"/>
              </a:lnSpc>
              <a:spcBef>
                <a:spcPts val="1239"/>
              </a:spcBef>
              <a:tabLst>
                <a:tab algn="l" pos="0"/>
                <a:tab algn="l" pos="379440"/>
                <a:tab algn="l" pos="1166760"/>
                <a:tab algn="l" pos="2360520"/>
                <a:tab algn="l" pos="4557600"/>
                <a:tab algn="l" pos="4572000"/>
                <a:tab algn="l" pos="4722840"/>
                <a:tab algn="l" pos="4875120"/>
                <a:tab algn="l" pos="5029200"/>
                <a:tab algn="l" pos="5180040"/>
                <a:tab algn="l" pos="5332320"/>
                <a:tab algn="l" pos="5486400"/>
                <a:tab algn="l" pos="5637240"/>
                <a:tab algn="l" pos="5789520"/>
                <a:tab algn="l" pos="5943600"/>
                <a:tab algn="l" pos="6094440"/>
                <a:tab algn="l" pos="6246720"/>
                <a:tab algn="l" pos="6400800"/>
                <a:tab algn="l" pos="6551640"/>
                <a:tab algn="l" pos="6703920"/>
                <a:tab algn="l" pos="6858000"/>
                <a:tab algn="l" pos="7008840"/>
                <a:tab algn="l" pos="7161120"/>
                <a:tab algn="l" pos="7315200"/>
                <a:tab algn="l" pos="7466040"/>
              </a:tabLst>
            </a:pPr>
            <a:r>
              <a:rPr b="1" lang="en-GB" sz="1800" spc="-1" strike="noStrike">
                <a:solidFill>
                  <a:srgbClr val="000000"/>
                </a:solidFill>
                <a:latin typeface="Arial"/>
                <a:ea typeface="굴림"/>
              </a:rPr>
              <a:t>PUSH</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C</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TOS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C</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endParaRPr b="0" lang="en-US" sz="1800" spc="-1" strike="noStrike">
              <a:solidFill>
                <a:srgbClr val="000000"/>
              </a:solidFill>
              <a:latin typeface="Arial"/>
            </a:endParaRPr>
          </a:p>
          <a:p>
            <a:pPr>
              <a:lnSpc>
                <a:spcPct val="30000"/>
              </a:lnSpc>
              <a:spcBef>
                <a:spcPts val="1239"/>
              </a:spcBef>
              <a:tabLst>
                <a:tab algn="l" pos="0"/>
                <a:tab algn="l" pos="379440"/>
                <a:tab algn="l" pos="1166760"/>
                <a:tab algn="l" pos="2360520"/>
                <a:tab algn="l" pos="4557600"/>
                <a:tab algn="l" pos="4572000"/>
                <a:tab algn="l" pos="4722840"/>
                <a:tab algn="l" pos="4875120"/>
                <a:tab algn="l" pos="5029200"/>
                <a:tab algn="l" pos="5180040"/>
                <a:tab algn="l" pos="5332320"/>
                <a:tab algn="l" pos="5486400"/>
                <a:tab algn="l" pos="5637240"/>
                <a:tab algn="l" pos="5789520"/>
                <a:tab algn="l" pos="5943600"/>
                <a:tab algn="l" pos="6094440"/>
                <a:tab algn="l" pos="6246720"/>
                <a:tab algn="l" pos="6400800"/>
                <a:tab algn="l" pos="6551640"/>
                <a:tab algn="l" pos="6703920"/>
                <a:tab algn="l" pos="6858000"/>
                <a:tab algn="l" pos="7008840"/>
                <a:tab algn="l" pos="7161120"/>
                <a:tab algn="l" pos="7315200"/>
                <a:tab algn="l" pos="7466040"/>
              </a:tabLst>
            </a:pPr>
            <a:r>
              <a:rPr b="1" lang="en-GB" sz="1800" spc="-1" strike="noStrike">
                <a:solidFill>
                  <a:srgbClr val="000000"/>
                </a:solidFill>
                <a:latin typeface="Arial"/>
                <a:ea typeface="굴림"/>
              </a:rPr>
              <a:t>PUSH</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D</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TOS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D</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endParaRPr b="0" lang="en-US" sz="1800" spc="-1" strike="noStrike">
              <a:solidFill>
                <a:srgbClr val="000000"/>
              </a:solidFill>
              <a:latin typeface="Arial"/>
            </a:endParaRPr>
          </a:p>
          <a:p>
            <a:pPr>
              <a:lnSpc>
                <a:spcPct val="30000"/>
              </a:lnSpc>
              <a:spcBef>
                <a:spcPts val="1239"/>
              </a:spcBef>
              <a:tabLst>
                <a:tab algn="l" pos="0"/>
                <a:tab algn="l" pos="379440"/>
                <a:tab algn="l" pos="1166760"/>
                <a:tab algn="l" pos="2360520"/>
                <a:tab algn="l" pos="4557600"/>
                <a:tab algn="l" pos="4572000"/>
                <a:tab algn="l" pos="4722840"/>
                <a:tab algn="l" pos="4875120"/>
                <a:tab algn="l" pos="5029200"/>
                <a:tab algn="l" pos="5180040"/>
                <a:tab algn="l" pos="5332320"/>
                <a:tab algn="l" pos="5486400"/>
                <a:tab algn="l" pos="5637240"/>
                <a:tab algn="l" pos="5789520"/>
                <a:tab algn="l" pos="5943600"/>
                <a:tab algn="l" pos="6094440"/>
                <a:tab algn="l" pos="6246720"/>
                <a:tab algn="l" pos="6400800"/>
                <a:tab algn="l" pos="6551640"/>
                <a:tab algn="l" pos="6703920"/>
                <a:tab algn="l" pos="6858000"/>
                <a:tab algn="l" pos="7008840"/>
                <a:tab algn="l" pos="7161120"/>
                <a:tab algn="l" pos="7315200"/>
                <a:tab algn="l" pos="7466040"/>
              </a:tabLst>
            </a:pPr>
            <a:r>
              <a:rPr b="1" lang="en-GB" sz="1800" spc="-1" strike="noStrike">
                <a:solidFill>
                  <a:srgbClr val="dd0806"/>
                </a:solidFill>
                <a:latin typeface="Arial"/>
                <a:ea typeface="굴림"/>
              </a:rPr>
              <a:t>ADD</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TOS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(C + D)</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endParaRPr b="0" lang="en-US" sz="1800" spc="-1" strike="noStrike">
              <a:solidFill>
                <a:srgbClr val="000000"/>
              </a:solidFill>
              <a:latin typeface="Arial"/>
            </a:endParaRPr>
          </a:p>
          <a:p>
            <a:pPr>
              <a:lnSpc>
                <a:spcPct val="30000"/>
              </a:lnSpc>
              <a:spcBef>
                <a:spcPts val="1239"/>
              </a:spcBef>
              <a:tabLst>
                <a:tab algn="l" pos="0"/>
                <a:tab algn="l" pos="379440"/>
                <a:tab algn="l" pos="1166760"/>
                <a:tab algn="l" pos="2360520"/>
                <a:tab algn="l" pos="4557600"/>
                <a:tab algn="l" pos="4572000"/>
                <a:tab algn="l" pos="4722840"/>
                <a:tab algn="l" pos="4875120"/>
                <a:tab algn="l" pos="5029200"/>
                <a:tab algn="l" pos="5180040"/>
                <a:tab algn="l" pos="5332320"/>
                <a:tab algn="l" pos="5486400"/>
                <a:tab algn="l" pos="5637240"/>
                <a:tab algn="l" pos="5789520"/>
                <a:tab algn="l" pos="5943600"/>
                <a:tab algn="l" pos="6094440"/>
                <a:tab algn="l" pos="6246720"/>
                <a:tab algn="l" pos="6400800"/>
                <a:tab algn="l" pos="6551640"/>
                <a:tab algn="l" pos="6703920"/>
                <a:tab algn="l" pos="6858000"/>
                <a:tab algn="l" pos="7008840"/>
                <a:tab algn="l" pos="7161120"/>
                <a:tab algn="l" pos="7315200"/>
                <a:tab algn="l" pos="7466040"/>
              </a:tabLst>
            </a:pPr>
            <a:r>
              <a:rPr b="1" lang="en-GB" sz="1800" spc="-1" strike="noStrike">
                <a:solidFill>
                  <a:srgbClr val="dd0806"/>
                </a:solidFill>
                <a:latin typeface="Arial"/>
                <a:ea typeface="굴림"/>
              </a:rPr>
              <a:t>MUL</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TOS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(C + D) * (A + B)  */  </a:t>
            </a:r>
            <a:endParaRPr b="0" lang="en-US" sz="1800" spc="-1" strike="noStrike">
              <a:solidFill>
                <a:srgbClr val="000000"/>
              </a:solidFill>
              <a:latin typeface="Arial"/>
            </a:endParaRPr>
          </a:p>
          <a:p>
            <a:pPr>
              <a:lnSpc>
                <a:spcPct val="30000"/>
              </a:lnSpc>
              <a:spcBef>
                <a:spcPts val="1239"/>
              </a:spcBef>
              <a:tabLst>
                <a:tab algn="l" pos="0"/>
                <a:tab algn="l" pos="379440"/>
                <a:tab algn="l" pos="1166760"/>
                <a:tab algn="l" pos="2360520"/>
                <a:tab algn="l" pos="4557600"/>
                <a:tab algn="l" pos="4572000"/>
                <a:tab algn="l" pos="4722840"/>
                <a:tab algn="l" pos="4875120"/>
                <a:tab algn="l" pos="5029200"/>
                <a:tab algn="l" pos="5180040"/>
                <a:tab algn="l" pos="5332320"/>
                <a:tab algn="l" pos="5486400"/>
                <a:tab algn="l" pos="5637240"/>
                <a:tab algn="l" pos="5789520"/>
                <a:tab algn="l" pos="5943600"/>
                <a:tab algn="l" pos="6094440"/>
                <a:tab algn="l" pos="6246720"/>
                <a:tab algn="l" pos="6400800"/>
                <a:tab algn="l" pos="6551640"/>
                <a:tab algn="l" pos="6703920"/>
                <a:tab algn="l" pos="6858000"/>
                <a:tab algn="l" pos="7008840"/>
                <a:tab algn="l" pos="7161120"/>
                <a:tab algn="l" pos="7315200"/>
                <a:tab algn="l" pos="7466040"/>
              </a:tabLst>
            </a:pPr>
            <a:r>
              <a:rPr b="1" lang="en-GB" sz="1800" spc="-1" strike="noStrike">
                <a:solidFill>
                  <a:srgbClr val="000000"/>
                </a:solidFill>
                <a:latin typeface="Arial"/>
                <a:ea typeface="굴림"/>
              </a:rPr>
              <a:t>POP</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X</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  M[X] </a:t>
            </a:r>
            <a:r>
              <a:rPr b="1" lang="en-GB" sz="1800" spc="-1" strike="noStrike">
                <a:solidFill>
                  <a:srgbClr val="000000"/>
                </a:solidFill>
                <a:latin typeface="Arial"/>
                <a:ea typeface="Arial"/>
              </a:rPr>
              <a:t>←</a:t>
            </a:r>
            <a:r>
              <a:rPr b="1" lang="en-GB" sz="1800" spc="-1" strike="noStrike">
                <a:solidFill>
                  <a:srgbClr val="000000"/>
                </a:solidFill>
                <a:latin typeface="Arial"/>
                <a:ea typeface="굴림"/>
              </a:rPr>
              <a:t> TOS</a:t>
            </a:r>
            <a:r>
              <a:rPr b="1" lang="en-GB" sz="1800" spc="-1" strike="noStrike">
                <a:solidFill>
                  <a:srgbClr val="000000"/>
                </a:solidFill>
                <a:latin typeface="Arial"/>
                <a:ea typeface="굴림"/>
              </a:rPr>
              <a:t>	</a:t>
            </a:r>
            <a:r>
              <a:rPr b="1" lang="en-GB" sz="1800" spc="-1" strike="noStrike">
                <a:solidFill>
                  <a:srgbClr val="000000"/>
                </a:solidFill>
                <a:latin typeface="Arial"/>
                <a:ea typeface="굴림"/>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Num" idx="70"/>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DF4F447F-28AA-4753-A31D-0C5C9895E7F7}"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271" name="Google Shape;49;p11"/>
          <p:cNvSpPr/>
          <p:nvPr/>
        </p:nvSpPr>
        <p:spPr>
          <a:xfrm>
            <a:off x="456120" y="488520"/>
            <a:ext cx="8047080" cy="722520"/>
          </a:xfrm>
          <a:prstGeom prst="rect">
            <a:avLst/>
          </a:prstGeom>
          <a:noFill/>
          <a:ln w="0">
            <a:noFill/>
          </a:ln>
        </p:spPr>
        <p:style>
          <a:lnRef idx="0"/>
          <a:fillRef idx="0"/>
          <a:effectRef idx="0"/>
          <a:fontRef idx="minor"/>
        </p:style>
        <p:txBody>
          <a:bodyPr lIns="90000" rIns="90000" tIns="33120" bIns="45000" anchor="ctr">
            <a:noAutofit/>
          </a:bodyPr>
          <a:p>
            <a:pPr>
              <a:lnSpc>
                <a:spcPct val="150000"/>
              </a:lnSpc>
              <a:tabLst>
                <a:tab algn="l" pos="0"/>
              </a:tabLst>
            </a:pPr>
            <a:r>
              <a:rPr b="1" lang="en-US" sz="1800" spc="-1" strike="noStrike">
                <a:solidFill>
                  <a:srgbClr val="000000"/>
                </a:solidFill>
                <a:latin typeface="Tahoma"/>
                <a:ea typeface="Tahoma"/>
              </a:rPr>
              <a:t>Addressing Modes</a:t>
            </a:r>
            <a:endParaRPr b="0" lang="en-US" sz="1800" spc="-1" strike="noStrike">
              <a:solidFill>
                <a:srgbClr val="000000"/>
              </a:solidFill>
              <a:latin typeface="Arial"/>
            </a:endParaRPr>
          </a:p>
        </p:txBody>
      </p:sp>
      <p:sp>
        <p:nvSpPr>
          <p:cNvPr id="272" name="Google Shape;49;p11"/>
          <p:cNvSpPr/>
          <p:nvPr/>
        </p:nvSpPr>
        <p:spPr>
          <a:xfrm>
            <a:off x="517680" y="1157760"/>
            <a:ext cx="8047080" cy="5297400"/>
          </a:xfrm>
          <a:prstGeom prst="rect">
            <a:avLst/>
          </a:prstGeom>
          <a:noFill/>
          <a:ln w="0">
            <a:noFill/>
          </a:ln>
        </p:spPr>
        <p:style>
          <a:lnRef idx="0"/>
          <a:fillRef idx="0"/>
          <a:effectRef idx="0"/>
          <a:fontRef idx="minor"/>
        </p:style>
        <p:txBody>
          <a:bodyPr lIns="90000" rIns="90000" tIns="33120" bIns="45000" anchor="ctr">
            <a:noAutofit/>
          </a:bodyPr>
          <a:p>
            <a:pPr algn="just">
              <a:lnSpc>
                <a:spcPct val="150000"/>
              </a:lnSpc>
              <a:tabLst>
                <a:tab algn="l" pos="0"/>
              </a:tabLst>
            </a:pPr>
            <a:r>
              <a:rPr b="1" lang="en-US" sz="1600" spc="-1" strike="noStrike">
                <a:solidFill>
                  <a:srgbClr val="000000"/>
                </a:solidFill>
                <a:latin typeface="Arial"/>
                <a:ea typeface="Arial"/>
              </a:rPr>
              <a:t>Addressing Modes</a:t>
            </a:r>
            <a:r>
              <a:rPr b="0" lang="en-US" sz="1600" spc="-1" strike="noStrike">
                <a:solidFill>
                  <a:srgbClr val="000000"/>
                </a:solidFill>
                <a:latin typeface="Arial"/>
                <a:ea typeface="Arial"/>
              </a:rPr>
              <a:t>– The term addressing modes refers to the way in which the operand of an instruction is specified. The addressing mode specifies a rule for interpreting or modifying the address field of the instruction before the operand is actually executed.</a:t>
            </a:r>
            <a:endParaRPr b="0" lang="en-US" sz="1600" spc="-1" strike="noStrike">
              <a:solidFill>
                <a:srgbClr val="000000"/>
              </a:solidFill>
              <a:latin typeface="Arial"/>
            </a:endParaRPr>
          </a:p>
          <a:p>
            <a:pPr algn="just">
              <a:lnSpc>
                <a:spcPct val="150000"/>
              </a:lnSpc>
              <a:tabLst>
                <a:tab algn="l" pos="0"/>
              </a:tabLst>
            </a:pPr>
            <a:r>
              <a:rPr b="0" lang="en-IN" sz="1600" spc="-1" strike="noStrike">
                <a:solidFill>
                  <a:schemeClr val="dk1"/>
                </a:solidFill>
                <a:latin typeface="Tahoma"/>
                <a:ea typeface="Tahoma"/>
              </a:rPr>
              <a:t>The various kind of addressing modes:</a:t>
            </a:r>
            <a:endParaRPr b="0" lang="en-US" sz="1600" spc="-1" strike="noStrike">
              <a:solidFill>
                <a:srgbClr val="000000"/>
              </a:solidFill>
              <a:latin typeface="Arial"/>
            </a:endParaRPr>
          </a:p>
          <a:p>
            <a:pPr marL="285840" indent="-285840" algn="just">
              <a:lnSpc>
                <a:spcPct val="150000"/>
              </a:lnSpc>
              <a:buClr>
                <a:srgbClr val="000000"/>
              </a:buClr>
              <a:buFont typeface="Arial"/>
              <a:buChar char="•"/>
              <a:tabLst>
                <a:tab algn="l" pos="0"/>
              </a:tabLst>
            </a:pPr>
            <a:r>
              <a:rPr b="0" lang="en-IN" sz="1600" spc="-1" strike="noStrike">
                <a:solidFill>
                  <a:schemeClr val="dk1"/>
                </a:solidFill>
                <a:latin typeface="Tahoma"/>
                <a:ea typeface="Tahoma"/>
              </a:rPr>
              <a:t>Implied Mode</a:t>
            </a:r>
            <a:endParaRPr b="0" lang="en-US" sz="1600" spc="-1" strike="noStrike">
              <a:solidFill>
                <a:srgbClr val="000000"/>
              </a:solidFill>
              <a:latin typeface="Arial"/>
            </a:endParaRPr>
          </a:p>
          <a:p>
            <a:pPr marL="285840" indent="-285840" algn="just">
              <a:lnSpc>
                <a:spcPct val="150000"/>
              </a:lnSpc>
              <a:buClr>
                <a:srgbClr val="000000"/>
              </a:buClr>
              <a:buFont typeface="Arial"/>
              <a:buChar char="•"/>
              <a:tabLst>
                <a:tab algn="l" pos="0"/>
              </a:tabLst>
            </a:pPr>
            <a:r>
              <a:rPr b="0" lang="en-IN" sz="1600" spc="-1" strike="noStrike">
                <a:solidFill>
                  <a:schemeClr val="dk1"/>
                </a:solidFill>
                <a:latin typeface="Tahoma"/>
                <a:ea typeface="Tahoma"/>
              </a:rPr>
              <a:t>Immediate Mode</a:t>
            </a:r>
            <a:endParaRPr b="0" lang="en-US" sz="1600" spc="-1" strike="noStrike">
              <a:solidFill>
                <a:srgbClr val="000000"/>
              </a:solidFill>
              <a:latin typeface="Arial"/>
            </a:endParaRPr>
          </a:p>
          <a:p>
            <a:pPr marL="285840" indent="-285840" algn="just">
              <a:lnSpc>
                <a:spcPct val="150000"/>
              </a:lnSpc>
              <a:buClr>
                <a:srgbClr val="000000"/>
              </a:buClr>
              <a:buFont typeface="Arial"/>
              <a:buChar char="•"/>
              <a:tabLst>
                <a:tab algn="l" pos="0"/>
              </a:tabLst>
            </a:pPr>
            <a:r>
              <a:rPr b="0" lang="en-IN" sz="1600" spc="-1" strike="noStrike">
                <a:solidFill>
                  <a:schemeClr val="dk1"/>
                </a:solidFill>
                <a:latin typeface="Tahoma"/>
                <a:ea typeface="Tahoma"/>
              </a:rPr>
              <a:t>Register Mode</a:t>
            </a:r>
            <a:endParaRPr b="0" lang="en-US" sz="1600" spc="-1" strike="noStrike">
              <a:solidFill>
                <a:srgbClr val="000000"/>
              </a:solidFill>
              <a:latin typeface="Arial"/>
            </a:endParaRPr>
          </a:p>
          <a:p>
            <a:pPr marL="285840" indent="-285840" algn="just">
              <a:lnSpc>
                <a:spcPct val="150000"/>
              </a:lnSpc>
              <a:buClr>
                <a:srgbClr val="000000"/>
              </a:buClr>
              <a:buFont typeface="Arial"/>
              <a:buChar char="•"/>
              <a:tabLst>
                <a:tab algn="l" pos="0"/>
              </a:tabLst>
            </a:pPr>
            <a:r>
              <a:rPr b="0" lang="en-IN" sz="1600" spc="-1" strike="noStrike">
                <a:solidFill>
                  <a:schemeClr val="dk1"/>
                </a:solidFill>
                <a:latin typeface="Tahoma"/>
                <a:ea typeface="Tahoma"/>
              </a:rPr>
              <a:t>Register Indirect Mode</a:t>
            </a:r>
            <a:endParaRPr b="0" lang="en-US" sz="1600" spc="-1" strike="noStrike">
              <a:solidFill>
                <a:srgbClr val="000000"/>
              </a:solidFill>
              <a:latin typeface="Arial"/>
            </a:endParaRPr>
          </a:p>
          <a:p>
            <a:pPr marL="285840" indent="-285840" algn="just">
              <a:lnSpc>
                <a:spcPct val="150000"/>
              </a:lnSpc>
              <a:buClr>
                <a:srgbClr val="000000"/>
              </a:buClr>
              <a:buFont typeface="Arial"/>
              <a:buChar char="•"/>
              <a:tabLst>
                <a:tab algn="l" pos="0"/>
              </a:tabLst>
            </a:pPr>
            <a:r>
              <a:rPr b="0" lang="en-IN" sz="1600" spc="-1" strike="noStrike">
                <a:solidFill>
                  <a:schemeClr val="dk1"/>
                </a:solidFill>
                <a:latin typeface="Tahoma"/>
                <a:ea typeface="Tahoma"/>
              </a:rPr>
              <a:t>Autodecrement Mode</a:t>
            </a:r>
            <a:endParaRPr b="0" lang="en-US" sz="1600" spc="-1" strike="noStrike">
              <a:solidFill>
                <a:srgbClr val="000000"/>
              </a:solidFill>
              <a:latin typeface="Arial"/>
            </a:endParaRPr>
          </a:p>
          <a:p>
            <a:pPr marL="285840" indent="-285840" algn="just">
              <a:lnSpc>
                <a:spcPct val="150000"/>
              </a:lnSpc>
              <a:buClr>
                <a:srgbClr val="000000"/>
              </a:buClr>
              <a:buFont typeface="Arial"/>
              <a:buChar char="•"/>
              <a:tabLst>
                <a:tab algn="l" pos="0"/>
              </a:tabLst>
            </a:pPr>
            <a:r>
              <a:rPr b="0" lang="en-IN" sz="1600" spc="-1" strike="noStrike">
                <a:solidFill>
                  <a:schemeClr val="dk1"/>
                </a:solidFill>
                <a:latin typeface="Tahoma"/>
                <a:ea typeface="Tahoma"/>
              </a:rPr>
              <a:t>Autoincrement Mode</a:t>
            </a:r>
            <a:endParaRPr b="0" lang="en-US" sz="1600" spc="-1" strike="noStrike">
              <a:solidFill>
                <a:srgbClr val="000000"/>
              </a:solidFill>
              <a:latin typeface="Arial"/>
            </a:endParaRPr>
          </a:p>
          <a:p>
            <a:pPr marL="285840" indent="-285840" algn="just">
              <a:lnSpc>
                <a:spcPct val="150000"/>
              </a:lnSpc>
              <a:buClr>
                <a:srgbClr val="000000"/>
              </a:buClr>
              <a:buFont typeface="Arial"/>
              <a:buChar char="•"/>
              <a:tabLst>
                <a:tab algn="l" pos="0"/>
              </a:tabLst>
            </a:pPr>
            <a:r>
              <a:rPr b="0" lang="en-IN" sz="1600" spc="-1" strike="noStrike">
                <a:solidFill>
                  <a:schemeClr val="dk1"/>
                </a:solidFill>
                <a:latin typeface="Tahoma"/>
                <a:ea typeface="Tahoma"/>
              </a:rPr>
              <a:t>Direct Address Mode</a:t>
            </a:r>
            <a:endParaRPr b="0" lang="en-US" sz="1600" spc="-1" strike="noStrike">
              <a:solidFill>
                <a:srgbClr val="000000"/>
              </a:solidFill>
              <a:latin typeface="Arial"/>
            </a:endParaRPr>
          </a:p>
          <a:p>
            <a:pPr marL="285840" indent="-285840" algn="just">
              <a:lnSpc>
                <a:spcPct val="150000"/>
              </a:lnSpc>
              <a:buClr>
                <a:srgbClr val="000000"/>
              </a:buClr>
              <a:buFont typeface="Arial"/>
              <a:buChar char="•"/>
              <a:tabLst>
                <a:tab algn="l" pos="0"/>
              </a:tabLst>
            </a:pPr>
            <a:r>
              <a:rPr b="0" lang="en-IN" sz="1600" spc="-1" strike="noStrike">
                <a:solidFill>
                  <a:schemeClr val="dk1"/>
                </a:solidFill>
                <a:latin typeface="Tahoma"/>
                <a:ea typeface="Tahoma"/>
              </a:rPr>
              <a:t>Indirect Address Mode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968400" y="254160"/>
            <a:ext cx="7403400" cy="55980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0" lang="en-GB" sz="2800" spc="-1" strike="noStrike">
                <a:solidFill>
                  <a:schemeClr val="dk1"/>
                </a:solidFill>
                <a:latin typeface="Calibri"/>
              </a:rPr>
              <a:t>TYPES  OF  ADDRESSING  MODES</a:t>
            </a:r>
            <a:endParaRPr b="0" lang="en-US" sz="2800" spc="-1" strike="noStrike">
              <a:solidFill>
                <a:srgbClr val="000000"/>
              </a:solidFill>
              <a:latin typeface="Arial"/>
            </a:endParaRPr>
          </a:p>
        </p:txBody>
      </p:sp>
      <p:sp>
        <p:nvSpPr>
          <p:cNvPr id="274" name="Rectangle 2"/>
          <p:cNvSpPr/>
          <p:nvPr/>
        </p:nvSpPr>
        <p:spPr>
          <a:xfrm>
            <a:off x="590400" y="1343160"/>
            <a:ext cx="7927200" cy="5028120"/>
          </a:xfrm>
          <a:prstGeom prst="rect">
            <a:avLst/>
          </a:prstGeom>
          <a:noFill/>
          <a:ln w="0">
            <a:noFill/>
          </a:ln>
        </p:spPr>
        <p:style>
          <a:lnRef idx="0"/>
          <a:fillRef idx="0"/>
          <a:effectRef idx="0"/>
          <a:fontRef idx="minor"/>
        </p:style>
        <p:txBody>
          <a:bodyPr lIns="63360" rIns="63360" tIns="25560" bIns="25560" anchor="t">
            <a:spAutoFit/>
          </a:bodyPr>
          <a:p>
            <a:pPr marL="216000" indent="-216000">
              <a:lnSpc>
                <a:spcPct val="85000"/>
              </a:lnSpc>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Arial"/>
                <a:ea typeface="Arial"/>
              </a:rPr>
              <a:t> </a:t>
            </a:r>
            <a:r>
              <a:rPr b="1" lang="en-GB" sz="2000" spc="-1" strike="noStrike">
                <a:solidFill>
                  <a:srgbClr val="000000"/>
                </a:solidFill>
                <a:latin typeface="Arial"/>
                <a:ea typeface="Arial"/>
              </a:rPr>
              <a:t>Implied Mode</a:t>
            </a:r>
            <a:endParaRPr b="0" lang="en-US" sz="20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Address of the operands are specified implicitly in the definition of the instruction</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No need to specify address in the instruction</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EA = AC, or EA = Stack[SP]</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Examples from Basic Computer</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CLA, CME, INP</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marL="216000" indent="-216000">
              <a:lnSpc>
                <a:spcPct val="90000"/>
              </a:lnSpc>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Arial"/>
                <a:ea typeface="Arial"/>
              </a:rPr>
              <a:t> </a:t>
            </a:r>
            <a:r>
              <a:rPr b="1" lang="en-GB" sz="2000" spc="-1" strike="noStrike">
                <a:solidFill>
                  <a:srgbClr val="000000"/>
                </a:solidFill>
                <a:latin typeface="Arial"/>
                <a:ea typeface="Arial"/>
              </a:rPr>
              <a:t>Immediate Mode</a:t>
            </a:r>
            <a:endParaRPr b="0" lang="en-US" sz="20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Instead of specifying the address of the operand, operand itself is specified</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No need to specify address in the instruction</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However, operand itself needs to be specified</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Sometimes, require more bits than the address</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Fast to acquire an operand</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-Examples from Basic Computer</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MOV 25H</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275" name="Rectangle 3"/>
          <p:cNvSpPr/>
          <p:nvPr/>
        </p:nvSpPr>
        <p:spPr>
          <a:xfrm>
            <a:off x="7324560" y="0"/>
            <a:ext cx="1824840" cy="280440"/>
          </a:xfrm>
          <a:prstGeom prst="rect">
            <a:avLst/>
          </a:prstGeom>
          <a:noFill/>
          <a:ln w="0">
            <a:noFill/>
          </a:ln>
        </p:spPr>
        <p:style>
          <a:lnRef idx="0"/>
          <a:fillRef idx="0"/>
          <a:effectRef idx="0"/>
          <a:fontRef idx="minor"/>
        </p:style>
        <p:txBody>
          <a:bodyPr wrap="none" lIns="90360" rIns="90360" tIns="44280" bIns="44280" anchor="t">
            <a:spAutoFit/>
          </a:bodyPr>
          <a:p>
            <a:pPr algn="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1400" spc="-1" strike="noStrike">
                <a:solidFill>
                  <a:srgbClr val="000000"/>
                </a:solidFill>
                <a:latin typeface="Arial"/>
                <a:ea typeface="Arial"/>
              </a:rPr>
              <a:t>Addressing Modes </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968400" y="254160"/>
            <a:ext cx="7403400" cy="55980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0" lang="en-GB" sz="2800" spc="-1" strike="noStrike">
                <a:solidFill>
                  <a:schemeClr val="dk1"/>
                </a:solidFill>
                <a:latin typeface="Calibri"/>
              </a:rPr>
              <a:t>TYPES  OF  ADDRESSING  MODES</a:t>
            </a:r>
            <a:endParaRPr b="0" lang="en-US" sz="2800" spc="-1" strike="noStrike">
              <a:solidFill>
                <a:srgbClr val="000000"/>
              </a:solidFill>
              <a:latin typeface="Arial"/>
            </a:endParaRPr>
          </a:p>
        </p:txBody>
      </p:sp>
      <p:sp>
        <p:nvSpPr>
          <p:cNvPr id="277" name="Rectangle 2"/>
          <p:cNvSpPr/>
          <p:nvPr/>
        </p:nvSpPr>
        <p:spPr>
          <a:xfrm>
            <a:off x="492480" y="1215720"/>
            <a:ext cx="8208000" cy="5319000"/>
          </a:xfrm>
          <a:prstGeom prst="rect">
            <a:avLst/>
          </a:prstGeom>
          <a:noFill/>
          <a:ln w="0">
            <a:noFill/>
          </a:ln>
        </p:spPr>
        <p:style>
          <a:lnRef idx="0"/>
          <a:fillRef idx="0"/>
          <a:effectRef idx="0"/>
          <a:fontRef idx="minor"/>
        </p:style>
        <p:txBody>
          <a:bodyPr lIns="63360" rIns="63360" tIns="25560" bIns="25560" anchor="t">
            <a:spAutoFit/>
          </a:bodyPr>
          <a:p>
            <a:pPr marL="216000" indent="-216000">
              <a:lnSpc>
                <a:spcPct val="90000"/>
              </a:lnSpc>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Arial"/>
                <a:ea typeface="Arial"/>
              </a:rPr>
              <a:t> </a:t>
            </a:r>
            <a:r>
              <a:rPr b="1" lang="en-GB" sz="2000" spc="-1" strike="noStrike">
                <a:solidFill>
                  <a:srgbClr val="000000"/>
                </a:solidFill>
                <a:latin typeface="Arial"/>
                <a:ea typeface="Arial"/>
              </a:rPr>
              <a:t>Register Mode</a:t>
            </a:r>
            <a:endParaRPr b="0" lang="en-US" sz="20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In this mode the operands are in the register that resides in the CPU. Address specified in the instruction is the register address.</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Designated operand need to be in a register</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Shorter address than the memory address</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Saving address field in the instruction</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 Faster to acquire an operand than the memory addressing</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Examples from Basic Computer</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MOV R2</a:t>
            </a:r>
            <a:endParaRPr b="0" lang="en-US" sz="1800" spc="-1" strike="noStrike">
              <a:solidFill>
                <a:srgbClr val="000000"/>
              </a:solidFill>
              <a:latin typeface="Arial"/>
            </a:endParaRPr>
          </a:p>
          <a:p>
            <a:pPr marL="216000" indent="-216000">
              <a:lnSpc>
                <a:spcPct val="90000"/>
              </a:lnSpc>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400" spc="-1" strike="noStrike">
                <a:solidFill>
                  <a:srgbClr val="000000"/>
                </a:solidFill>
                <a:latin typeface="Arial"/>
                <a:ea typeface="Arial"/>
              </a:rPr>
              <a:t> </a:t>
            </a:r>
            <a:r>
              <a:rPr b="1" lang="en-GB" sz="2000" spc="-1" strike="noStrike">
                <a:solidFill>
                  <a:srgbClr val="000000"/>
                </a:solidFill>
                <a:latin typeface="Arial"/>
                <a:ea typeface="Arial"/>
              </a:rPr>
              <a:t>Register Indirect Mode</a:t>
            </a:r>
            <a:endParaRPr b="0" lang="en-US" sz="20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400" spc="-1" strike="noStrike">
                <a:solidFill>
                  <a:srgbClr val="000000"/>
                </a:solidFill>
                <a:latin typeface="Arial"/>
                <a:ea typeface="Arial"/>
              </a:rPr>
              <a:t>	</a:t>
            </a:r>
            <a:r>
              <a:rPr b="1" lang="en-GB" sz="1800" spc="-1" strike="noStrike">
                <a:solidFill>
                  <a:srgbClr val="000000"/>
                </a:solidFill>
                <a:latin typeface="Arial"/>
                <a:ea typeface="Arial"/>
              </a:rPr>
              <a:t>Instruction specifies a register which contains the memory address of the operand.</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Saving instruction bits since register address is shorter than the memory address</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More Faster than others</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US" sz="1800" spc="-1" strike="noStrike">
                <a:solidFill>
                  <a:srgbClr val="000000"/>
                </a:solidFill>
                <a:latin typeface="Arial"/>
                <a:ea typeface="Arial"/>
              </a:rPr>
              <a:t>-Examples from Basic Computer</a:t>
            </a:r>
            <a:endParaRPr b="0" lang="en-US" sz="1800" spc="-1" strike="noStrike">
              <a:solidFill>
                <a:srgbClr val="000000"/>
              </a:solidFill>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ea typeface="Arial"/>
              </a:rPr>
              <a:t>	</a:t>
            </a:r>
            <a:r>
              <a:rPr b="1" lang="en-US" sz="1800" spc="-1" strike="noStrike">
                <a:solidFill>
                  <a:srgbClr val="000000"/>
                </a:solidFill>
                <a:latin typeface="Arial"/>
                <a:ea typeface="Arial"/>
              </a:rPr>
              <a:t>	</a:t>
            </a:r>
            <a:r>
              <a:rPr b="1" lang="en-US" sz="1800" spc="-1" strike="noStrike">
                <a:solidFill>
                  <a:srgbClr val="000000"/>
                </a:solidFill>
                <a:latin typeface="Arial"/>
                <a:ea typeface="Arial"/>
              </a:rPr>
              <a:t>MOV DR,R2</a:t>
            </a:r>
            <a:endParaRPr b="0" lang="en-US" sz="1800" spc="-1" strike="noStrike">
              <a:solidFill>
                <a:srgbClr val="000000"/>
              </a:solidFill>
              <a:latin typeface="Arial"/>
            </a:endParaRPr>
          </a:p>
          <a:p>
            <a:pPr marL="216000" indent="-216000">
              <a:lnSpc>
                <a:spcPct val="90000"/>
              </a:lnSpc>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Arial"/>
                <a:ea typeface="Arial"/>
              </a:rPr>
              <a:t> </a:t>
            </a:r>
            <a:r>
              <a:rPr b="1" lang="en-GB" sz="2000" spc="-1" strike="noStrike">
                <a:solidFill>
                  <a:srgbClr val="000000"/>
                </a:solidFill>
                <a:latin typeface="Arial"/>
                <a:ea typeface="Arial"/>
              </a:rPr>
              <a:t>Autoincrement or Autodecrement Mode</a:t>
            </a:r>
            <a:endParaRPr b="0" lang="en-US" sz="2000" spc="-1" strike="noStrike">
              <a:solidFill>
                <a:srgbClr val="000000"/>
              </a:solidFill>
              <a:latin typeface="Arial"/>
            </a:endParaRPr>
          </a:p>
          <a:p>
            <a:pPr algn="just">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400" spc="-1" strike="noStrike">
                <a:solidFill>
                  <a:srgbClr val="000000"/>
                </a:solidFill>
                <a:latin typeface="Arial"/>
                <a:ea typeface="Arial"/>
              </a:rPr>
              <a:t> </a:t>
            </a:r>
            <a:r>
              <a:rPr b="1" lang="en-GB" sz="1400" spc="-1" strike="noStrike">
                <a:solidFill>
                  <a:srgbClr val="000000"/>
                </a:solidFill>
                <a:latin typeface="Arial"/>
                <a:ea typeface="Arial"/>
              </a:rPr>
              <a:t>	</a:t>
            </a:r>
            <a:r>
              <a:rPr b="1" lang="en-GB" sz="1400" spc="-1" strike="noStrike">
                <a:solidFill>
                  <a:srgbClr val="000000"/>
                </a:solidFill>
                <a:latin typeface="Arial"/>
                <a:ea typeface="Arial"/>
              </a:rPr>
              <a:t>- </a:t>
            </a:r>
            <a:r>
              <a:rPr b="1" lang="en-GB" sz="1800" spc="-1" strike="noStrike">
                <a:solidFill>
                  <a:srgbClr val="000000"/>
                </a:solidFill>
                <a:latin typeface="Arial"/>
                <a:ea typeface="Arial"/>
              </a:rPr>
              <a:t>This is similar to register indirect mode except that the address in the register is incremented or decremented by 1 automatically after its value is used to access memory.</a:t>
            </a:r>
            <a:endParaRPr b="0" lang="en-US" sz="1800" spc="-1" strike="noStrike">
              <a:solidFill>
                <a:srgbClr val="000000"/>
              </a:solidFill>
              <a:latin typeface="Arial"/>
            </a:endParaRPr>
          </a:p>
        </p:txBody>
      </p:sp>
      <p:sp>
        <p:nvSpPr>
          <p:cNvPr id="278" name="Rectangle 3"/>
          <p:cNvSpPr/>
          <p:nvPr/>
        </p:nvSpPr>
        <p:spPr>
          <a:xfrm>
            <a:off x="7324560" y="0"/>
            <a:ext cx="1824840" cy="280440"/>
          </a:xfrm>
          <a:prstGeom prst="rect">
            <a:avLst/>
          </a:prstGeom>
          <a:noFill/>
          <a:ln w="0">
            <a:noFill/>
          </a:ln>
        </p:spPr>
        <p:style>
          <a:lnRef idx="0"/>
          <a:fillRef idx="0"/>
          <a:effectRef idx="0"/>
          <a:fontRef idx="minor"/>
        </p:style>
        <p:txBody>
          <a:bodyPr wrap="none" lIns="90360" rIns="90360" tIns="44280" bIns="44280" anchor="t">
            <a:spAutoFit/>
          </a:bodyPr>
          <a:p>
            <a:pPr algn="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1400" spc="-1" strike="noStrike">
                <a:solidFill>
                  <a:srgbClr val="000000"/>
                </a:solidFill>
                <a:latin typeface="Arial"/>
                <a:ea typeface="Arial"/>
              </a:rPr>
              <a:t>Addressing Modes </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958680" y="254160"/>
            <a:ext cx="7374960" cy="53748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0" lang="en-GB" sz="2800" spc="-1" strike="noStrike">
                <a:solidFill>
                  <a:schemeClr val="dk1"/>
                </a:solidFill>
                <a:latin typeface="Calibri"/>
              </a:rPr>
              <a:t>TYPES  OF  ADDRESSING  MODES</a:t>
            </a:r>
            <a:endParaRPr b="0" lang="en-US" sz="2800" spc="-1" strike="noStrike">
              <a:solidFill>
                <a:srgbClr val="000000"/>
              </a:solidFill>
              <a:latin typeface="Arial"/>
            </a:endParaRPr>
          </a:p>
        </p:txBody>
      </p:sp>
      <p:sp>
        <p:nvSpPr>
          <p:cNvPr id="280" name="Rectangle 2"/>
          <p:cNvSpPr/>
          <p:nvPr/>
        </p:nvSpPr>
        <p:spPr>
          <a:xfrm>
            <a:off x="7324560" y="0"/>
            <a:ext cx="1824840" cy="280440"/>
          </a:xfrm>
          <a:prstGeom prst="rect">
            <a:avLst/>
          </a:prstGeom>
          <a:noFill/>
          <a:ln w="0">
            <a:noFill/>
          </a:ln>
        </p:spPr>
        <p:style>
          <a:lnRef idx="0"/>
          <a:fillRef idx="0"/>
          <a:effectRef idx="0"/>
          <a:fontRef idx="minor"/>
        </p:style>
        <p:txBody>
          <a:bodyPr wrap="none" lIns="90360" rIns="90360" tIns="44280" bIns="44280" anchor="t">
            <a:spAutoFit/>
          </a:bodyPr>
          <a:p>
            <a:pPr algn="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1400" spc="-1" strike="noStrike">
                <a:solidFill>
                  <a:srgbClr val="000000"/>
                </a:solidFill>
                <a:latin typeface="Arial"/>
                <a:ea typeface="Arial"/>
              </a:rPr>
              <a:t>Addressing Modes </a:t>
            </a:r>
            <a:endParaRPr b="0" lang="en-US" sz="1400" spc="-1" strike="noStrike">
              <a:solidFill>
                <a:srgbClr val="000000"/>
              </a:solidFill>
              <a:latin typeface="Arial"/>
            </a:endParaRPr>
          </a:p>
        </p:txBody>
      </p:sp>
      <p:sp>
        <p:nvSpPr>
          <p:cNvPr id="281" name="Rectangle 3"/>
          <p:cNvSpPr/>
          <p:nvPr/>
        </p:nvSpPr>
        <p:spPr>
          <a:xfrm>
            <a:off x="341280" y="1181160"/>
            <a:ext cx="8659080" cy="3846600"/>
          </a:xfrm>
          <a:prstGeom prst="rect">
            <a:avLst/>
          </a:prstGeom>
          <a:noFill/>
          <a:ln w="0">
            <a:noFill/>
          </a:ln>
        </p:spPr>
        <p:style>
          <a:lnRef idx="0"/>
          <a:fillRef idx="0"/>
          <a:effectRef idx="0"/>
          <a:fontRef idx="minor"/>
        </p:style>
        <p:txBody>
          <a:bodyPr lIns="90360" rIns="90360" tIns="44280" bIns="44280" anchor="t">
            <a:spAutoFit/>
          </a:bodyPr>
          <a:p>
            <a:pPr marL="216000" indent="-216000" algn="just">
              <a:lnSpc>
                <a:spcPct val="90000"/>
              </a:lnSpc>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Arial"/>
                <a:ea typeface="Arial"/>
              </a:rPr>
              <a:t> </a:t>
            </a:r>
            <a:r>
              <a:rPr b="1" lang="en-GB" sz="2000" spc="-1" strike="noStrike">
                <a:solidFill>
                  <a:srgbClr val="000000"/>
                </a:solidFill>
                <a:latin typeface="Arial"/>
                <a:ea typeface="Arial"/>
              </a:rPr>
              <a:t>Direct Address Mode</a:t>
            </a:r>
            <a:endParaRPr b="0" lang="en-US" sz="2000" spc="-1" strike="noStrike">
              <a:solidFill>
                <a:srgbClr val="000000"/>
              </a:solidFill>
              <a:latin typeface="Arial"/>
            </a:endParaRPr>
          </a:p>
          <a:p>
            <a:pPr algn="just">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a:t>
            </a:r>
            <a:r>
              <a:rPr b="1" lang="en-GB" sz="1800" spc="-1" strike="noStrike">
                <a:solidFill>
                  <a:srgbClr val="000000"/>
                </a:solidFill>
                <a:latin typeface="Arial"/>
                <a:ea typeface="Arial"/>
              </a:rPr>
              <a:t>In this mode the effective address is equal to the address part of the instruction. Instruction specifies the memory address which can be used directly to access the memory. </a:t>
            </a:r>
            <a:endParaRPr b="0" lang="en-US" sz="1800" spc="-1" strike="noStrike">
              <a:solidFill>
                <a:srgbClr val="000000"/>
              </a:solidFill>
              <a:latin typeface="Arial"/>
            </a:endParaRPr>
          </a:p>
          <a:p>
            <a:pPr algn="just">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US" sz="1800" spc="-1" strike="noStrike">
                <a:solidFill>
                  <a:srgbClr val="000000"/>
                </a:solidFill>
                <a:latin typeface="Arial"/>
                <a:ea typeface="Arial"/>
              </a:rPr>
              <a:t>Examples from Basic Computer</a:t>
            </a:r>
            <a:endParaRPr b="0" lang="en-US" sz="1800" spc="-1" strike="noStrike">
              <a:solidFill>
                <a:srgbClr val="000000"/>
              </a:solidFill>
              <a:latin typeface="Arial"/>
            </a:endParaRPr>
          </a:p>
          <a:p>
            <a:pPr algn="just">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ea typeface="Arial"/>
              </a:rPr>
              <a:t>	</a:t>
            </a:r>
            <a:r>
              <a:rPr b="1" lang="en-US" sz="1800" spc="-1" strike="noStrike">
                <a:solidFill>
                  <a:srgbClr val="000000"/>
                </a:solidFill>
                <a:latin typeface="Arial"/>
                <a:ea typeface="Arial"/>
              </a:rPr>
              <a:t>	</a:t>
            </a:r>
            <a:r>
              <a:rPr b="1" lang="en-US" sz="1800" spc="-1" strike="noStrike">
                <a:solidFill>
                  <a:srgbClr val="000000"/>
                </a:solidFill>
                <a:latin typeface="Arial"/>
                <a:ea typeface="Arial"/>
              </a:rPr>
              <a:t>MOV M[X]</a:t>
            </a:r>
            <a:endParaRPr b="0" lang="en-US" sz="1800" spc="-1" strike="noStrike">
              <a:solidFill>
                <a:srgbClr val="000000"/>
              </a:solidFill>
              <a:latin typeface="Arial"/>
            </a:endParaRPr>
          </a:p>
          <a:p>
            <a:pPr algn="just">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marL="216000" indent="-216000" algn="just">
              <a:lnSpc>
                <a:spcPct val="90000"/>
              </a:lnSpc>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Arial"/>
                <a:ea typeface="Arial"/>
              </a:rPr>
              <a:t> </a:t>
            </a:r>
            <a:r>
              <a:rPr b="1" lang="en-GB" sz="2000" spc="-1" strike="noStrike">
                <a:solidFill>
                  <a:srgbClr val="000000"/>
                </a:solidFill>
                <a:latin typeface="Arial"/>
                <a:ea typeface="Arial"/>
              </a:rPr>
              <a:t>Indirect Addressing Mode</a:t>
            </a:r>
            <a:endParaRPr b="0" lang="en-US" sz="2000" spc="-1" strike="noStrike">
              <a:solidFill>
                <a:srgbClr val="000000"/>
              </a:solidFill>
              <a:latin typeface="Arial"/>
            </a:endParaRPr>
          </a:p>
          <a:p>
            <a:pPr algn="just">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In this mode the address field of the instruction gives the address where the effective address is stored in memory. The address field of an instruction specifies the address of a memory location that contains the address of the operand.</a:t>
            </a:r>
            <a:endParaRPr b="0" lang="en-US" sz="1800" spc="-1" strike="noStrike">
              <a:solidFill>
                <a:srgbClr val="000000"/>
              </a:solidFill>
              <a:latin typeface="Arial"/>
            </a:endParaRPr>
          </a:p>
          <a:p>
            <a:pPr algn="just">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Slow to acquire an operand because of an additional memory access</a:t>
            </a:r>
            <a:endParaRPr b="0" lang="en-US" sz="1800" spc="-1" strike="noStrike">
              <a:solidFill>
                <a:srgbClr val="000000"/>
              </a:solidFill>
              <a:latin typeface="Arial"/>
            </a:endParaRPr>
          </a:p>
          <a:p>
            <a:pPr algn="just">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000000"/>
                </a:solidFill>
                <a:latin typeface="Arial"/>
                <a:ea typeface="Arial"/>
              </a:rPr>
              <a:t>           </a:t>
            </a:r>
            <a:r>
              <a:rPr b="1" lang="en-GB" sz="1800" spc="-1" strike="noStrike">
                <a:solidFill>
                  <a:srgbClr val="000000"/>
                </a:solidFill>
                <a:latin typeface="Arial"/>
                <a:ea typeface="Arial"/>
              </a:rPr>
              <a:t>- EA = M[IR(address)]</a:t>
            </a:r>
            <a:endParaRPr b="0" lang="en-US" sz="1800" spc="-1" strike="noStrike">
              <a:solidFill>
                <a:srgbClr val="000000"/>
              </a:solidFill>
              <a:latin typeface="Arial"/>
            </a:endParaRPr>
          </a:p>
          <a:p>
            <a:pPr algn="just">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Num" idx="71"/>
          </p:nvPr>
        </p:nvSpPr>
        <p:spPr>
          <a:xfrm>
            <a:off x="6553080" y="6356520"/>
            <a:ext cx="2133000" cy="36432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1">
                    <a:tint val="75000"/>
                  </a:schemeClr>
                </a:solidFill>
                <a:latin typeface="Arial"/>
                <a:ea typeface="Arial"/>
              </a:defRPr>
            </a:lvl1pPr>
          </a:lstStyle>
          <a:p>
            <a:pPr indent="0" algn="r">
              <a:lnSpc>
                <a:spcPct val="100000"/>
              </a:lnSpc>
              <a:buNone/>
              <a:tabLst>
                <a:tab algn="l" pos="0"/>
              </a:tabLst>
            </a:pPr>
            <a:fld id="{E54AAD88-E0AD-49E5-84C0-8920275ABE34}" type="slidenum">
              <a:rPr b="0" lang="en-US" sz="1200" spc="-1" strike="noStrike">
                <a:solidFill>
                  <a:schemeClr val="dk1">
                    <a:tint val="75000"/>
                  </a:schemeClr>
                </a:solidFill>
                <a:latin typeface="Arial"/>
                <a:ea typeface="Arial"/>
              </a:rPr>
              <a:t>&lt;number&gt;</a:t>
            </a:fld>
            <a:endParaRPr b="0" lang="en-US" sz="1200" spc="-1" strike="noStrike">
              <a:solidFill>
                <a:srgbClr val="000000"/>
              </a:solidFill>
              <a:latin typeface="Times New Roman"/>
            </a:endParaRPr>
          </a:p>
        </p:txBody>
      </p:sp>
      <p:sp>
        <p:nvSpPr>
          <p:cNvPr id="283" name="Google Shape;49;p11"/>
          <p:cNvSpPr/>
          <p:nvPr/>
        </p:nvSpPr>
        <p:spPr>
          <a:xfrm>
            <a:off x="517680" y="963360"/>
            <a:ext cx="8047080" cy="722520"/>
          </a:xfrm>
          <a:prstGeom prst="rect">
            <a:avLst/>
          </a:prstGeom>
          <a:noFill/>
          <a:ln w="0">
            <a:noFill/>
          </a:ln>
        </p:spPr>
        <p:style>
          <a:lnRef idx="0"/>
          <a:fillRef idx="0"/>
          <a:effectRef idx="0"/>
          <a:fontRef idx="minor"/>
        </p:style>
        <p:txBody>
          <a:bodyPr lIns="90000" rIns="90000" tIns="33120" bIns="45000" anchor="ctr">
            <a:noAutofit/>
          </a:bodyPr>
          <a:p>
            <a:pPr>
              <a:lnSpc>
                <a:spcPct val="150000"/>
              </a:lnSpc>
              <a:tabLst>
                <a:tab algn="l" pos="0"/>
              </a:tabLst>
            </a:pPr>
            <a:r>
              <a:rPr b="1" lang="en-US" sz="1800" spc="-1" strike="noStrike">
                <a:solidFill>
                  <a:srgbClr val="000000"/>
                </a:solidFill>
                <a:latin typeface="Tahoma"/>
                <a:ea typeface="Tahoma"/>
              </a:rPr>
              <a:t>Addressing Modes (Cont..)</a:t>
            </a:r>
            <a:endParaRPr b="0" lang="en-US" sz="1800" spc="-1" strike="noStrike">
              <a:solidFill>
                <a:srgbClr val="000000"/>
              </a:solidFill>
              <a:latin typeface="Arial"/>
            </a:endParaRPr>
          </a:p>
        </p:txBody>
      </p:sp>
      <p:pic>
        <p:nvPicPr>
          <p:cNvPr id="284" name="Google Shape;50;p11" descr=""/>
          <p:cNvPicPr/>
          <p:nvPr/>
        </p:nvPicPr>
        <p:blipFill>
          <a:blip r:embed="rId1"/>
          <a:stretch/>
        </p:blipFill>
        <p:spPr>
          <a:xfrm>
            <a:off x="521280" y="173520"/>
            <a:ext cx="1720080" cy="722520"/>
          </a:xfrm>
          <a:prstGeom prst="rect">
            <a:avLst/>
          </a:prstGeom>
          <a:ln w="0">
            <a:noFill/>
          </a:ln>
        </p:spPr>
      </p:pic>
      <p:sp>
        <p:nvSpPr>
          <p:cNvPr id="285" name="Google Shape;49;p11"/>
          <p:cNvSpPr/>
          <p:nvPr/>
        </p:nvSpPr>
        <p:spPr>
          <a:xfrm>
            <a:off x="517680" y="1386360"/>
            <a:ext cx="8047080" cy="864720"/>
          </a:xfrm>
          <a:prstGeom prst="rect">
            <a:avLst/>
          </a:prstGeom>
          <a:noFill/>
          <a:ln w="0">
            <a:noFill/>
          </a:ln>
        </p:spPr>
        <p:style>
          <a:lnRef idx="0"/>
          <a:fillRef idx="0"/>
          <a:effectRef idx="0"/>
          <a:fontRef idx="minor"/>
        </p:style>
        <p:txBody>
          <a:bodyPr lIns="90000" rIns="90000" tIns="33120" bIns="45000" anchor="ctr">
            <a:noAutofit/>
          </a:bodyPr>
          <a:p>
            <a:pPr>
              <a:lnSpc>
                <a:spcPct val="107000"/>
              </a:lnSpc>
              <a:spcBef>
                <a:spcPts val="201"/>
              </a:spcBef>
            </a:pPr>
            <a:r>
              <a:rPr b="1" lang="en-IN" sz="1800" spc="-1" strike="noStrike">
                <a:solidFill>
                  <a:srgbClr val="000000"/>
                </a:solidFill>
                <a:latin typeface="Times New Roman"/>
                <a:ea typeface="Times New Roman"/>
              </a:rPr>
              <a:t>Numerical Example for addressing Mode</a:t>
            </a:r>
            <a:endParaRPr b="0" lang="en-US" sz="1800" spc="-1" strike="noStrike">
              <a:solidFill>
                <a:srgbClr val="000000"/>
              </a:solidFill>
              <a:latin typeface="Arial"/>
            </a:endParaRPr>
          </a:p>
        </p:txBody>
      </p:sp>
      <p:pic>
        <p:nvPicPr>
          <p:cNvPr id="286" name="Picture 2" descr="Central Processing Unit"/>
          <p:cNvPicPr/>
          <p:nvPr/>
        </p:nvPicPr>
        <p:blipFill>
          <a:blip r:embed="rId2"/>
          <a:stretch/>
        </p:blipFill>
        <p:spPr>
          <a:xfrm>
            <a:off x="496800" y="2453760"/>
            <a:ext cx="3489120" cy="3267720"/>
          </a:xfrm>
          <a:prstGeom prst="rect">
            <a:avLst/>
          </a:prstGeom>
          <a:ln w="0">
            <a:noFill/>
          </a:ln>
        </p:spPr>
      </p:pic>
      <p:pic>
        <p:nvPicPr>
          <p:cNvPr id="287" name="Picture 3" descr="Central Processing Unit"/>
          <p:cNvPicPr/>
          <p:nvPr/>
        </p:nvPicPr>
        <p:blipFill>
          <a:blip r:embed="rId3"/>
          <a:stretch/>
        </p:blipFill>
        <p:spPr>
          <a:xfrm>
            <a:off x="4572000" y="2510280"/>
            <a:ext cx="4114080" cy="31539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200" spc="-1" strike="noStrike">
                <a:solidFill>
                  <a:srgbClr val="c00000"/>
                </a:solidFill>
                <a:latin typeface="Calibri"/>
              </a:rPr>
              <a:t>First generation computers</a:t>
            </a:r>
            <a:endParaRPr b="0" lang="en-US" sz="3200" spc="-1" strike="noStrike">
              <a:solidFill>
                <a:srgbClr val="000000"/>
              </a:solidFill>
              <a:latin typeface="Arial"/>
            </a:endParaRPr>
          </a:p>
        </p:txBody>
      </p:sp>
      <p:sp>
        <p:nvSpPr>
          <p:cNvPr id="69" name="TextBox 2"/>
          <p:cNvSpPr/>
          <p:nvPr/>
        </p:nvSpPr>
        <p:spPr>
          <a:xfrm>
            <a:off x="716400" y="1438200"/>
            <a:ext cx="7710120" cy="4864320"/>
          </a:xfrm>
          <a:prstGeom prst="rect">
            <a:avLst/>
          </a:prstGeom>
          <a:noFill/>
          <a:ln w="0">
            <a:noFill/>
          </a:ln>
        </p:spPr>
        <p:style>
          <a:lnRef idx="0"/>
          <a:fillRef idx="0"/>
          <a:effectRef idx="0"/>
          <a:fontRef idx="minor"/>
        </p:style>
        <p:txBody>
          <a:bodyPr lIns="90000" rIns="90000" tIns="45000" bIns="45000" anchor="t">
            <a:noAutofit/>
          </a:bodyPr>
          <a:p>
            <a:pPr marL="343080" indent="-343080" algn="just">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Idea of storing programs in memory: Von Neumann</a:t>
            </a:r>
            <a:endParaRPr b="0" lang="en-US" sz="3200" spc="-1" strike="noStrike">
              <a:solidFill>
                <a:srgbClr val="000000"/>
              </a:solidFill>
              <a:latin typeface="Arial"/>
            </a:endParaRPr>
          </a:p>
          <a:p>
            <a:pPr marL="343080" indent="-343080" algn="just">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Program and data stored in the same memory </a:t>
            </a:r>
            <a:endParaRPr b="0" lang="en-US" sz="3200" spc="-1" strike="noStrike">
              <a:solidFill>
                <a:srgbClr val="000000"/>
              </a:solidFill>
              <a:latin typeface="Arial"/>
            </a:endParaRPr>
          </a:p>
          <a:p>
            <a:pPr marL="343080" indent="-343080" algn="just">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Assembly language used to prepare program, translated into machine language instruction for program execution</a:t>
            </a:r>
            <a:endParaRPr b="0" lang="en-US" sz="3200" spc="-1" strike="noStrike">
              <a:solidFill>
                <a:srgbClr val="000000"/>
              </a:solidFill>
              <a:latin typeface="Arial"/>
            </a:endParaRPr>
          </a:p>
          <a:p>
            <a:pPr marL="343080" indent="-343080" algn="just">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Magnetic core memory &amp; magnetic tape storage devices developed</a:t>
            </a:r>
            <a:endParaRPr b="0" lang="en-US" sz="3200" spc="-1" strike="noStrike">
              <a:solidFill>
                <a:srgbClr val="000000"/>
              </a:solidFill>
              <a:latin typeface="Arial"/>
            </a:endParaRPr>
          </a:p>
          <a:p>
            <a:pPr algn="just">
              <a:lnSpc>
                <a:spcPct val="100000"/>
              </a:lnSpc>
              <a:spcAft>
                <a:spcPts val="601"/>
              </a:spcAft>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0" y="0"/>
            <a:ext cx="5485680" cy="9136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3000" spc="-1" strike="noStrike">
                <a:solidFill>
                  <a:srgbClr val="000000"/>
                </a:solidFill>
                <a:latin typeface="Calibri"/>
                <a:ea typeface="Calibri"/>
              </a:rPr>
              <a:t> </a:t>
            </a:r>
            <a:endParaRPr b="0" lang="en-US" sz="3000" spc="-1" strike="noStrike">
              <a:solidFill>
                <a:srgbClr val="000000"/>
              </a:solidFill>
              <a:latin typeface="Arial"/>
            </a:endParaRPr>
          </a:p>
        </p:txBody>
      </p:sp>
      <p:pic>
        <p:nvPicPr>
          <p:cNvPr id="289" name="Google Shape;205;p21" descr=""/>
          <p:cNvPicPr/>
          <p:nvPr/>
        </p:nvPicPr>
        <p:blipFill>
          <a:blip r:embed="rId1"/>
          <a:stretch/>
        </p:blipFill>
        <p:spPr>
          <a:xfrm>
            <a:off x="7137360" y="6014880"/>
            <a:ext cx="2005920" cy="842400"/>
          </a:xfrm>
          <a:prstGeom prst="rect">
            <a:avLst/>
          </a:prstGeom>
          <a:ln w="0">
            <a:noFill/>
          </a:ln>
        </p:spPr>
      </p:pic>
      <p:sp>
        <p:nvSpPr>
          <p:cNvPr id="290" name="Google Shape;206;p21"/>
          <p:cNvSpPr/>
          <p:nvPr/>
        </p:nvSpPr>
        <p:spPr>
          <a:xfrm>
            <a:off x="-465120" y="239760"/>
            <a:ext cx="8808480" cy="434880"/>
          </a:xfrm>
          <a:prstGeom prst="rect">
            <a:avLst/>
          </a:prstGeom>
          <a:noFill/>
          <a:ln w="0">
            <a:noFill/>
          </a:ln>
        </p:spPr>
        <p:style>
          <a:lnRef idx="0"/>
          <a:fillRef idx="0"/>
          <a:effectRef idx="0"/>
          <a:fontRef idx="minor"/>
        </p:style>
        <p:txBody>
          <a:bodyPr lIns="63360" rIns="63360" tIns="25560" bIns="25560" anchor="t">
            <a:spAutoFit/>
          </a:bodyPr>
          <a:p>
            <a:pPr algn="ctr">
              <a:lnSpc>
                <a:spcPct val="90000"/>
              </a:lnSpc>
              <a:tabLst>
                <a:tab algn="l" pos="0"/>
              </a:tabLst>
            </a:pPr>
            <a:r>
              <a:rPr b="1" lang="en-US" sz="2800" spc="-1" strike="noStrike">
                <a:solidFill>
                  <a:srgbClr val="008011"/>
                </a:solidFill>
                <a:latin typeface="Arial"/>
                <a:ea typeface="Arial"/>
              </a:rPr>
              <a:t>INSTRUCTION  CYCLE</a:t>
            </a:r>
            <a:endParaRPr b="0" lang="en-US" sz="2800" spc="-1" strike="noStrike">
              <a:solidFill>
                <a:srgbClr val="000000"/>
              </a:solidFill>
              <a:latin typeface="Arial"/>
            </a:endParaRPr>
          </a:p>
        </p:txBody>
      </p:sp>
      <p:sp>
        <p:nvSpPr>
          <p:cNvPr id="291" name="Google Shape;207;p21"/>
          <p:cNvSpPr/>
          <p:nvPr/>
        </p:nvSpPr>
        <p:spPr>
          <a:xfrm>
            <a:off x="457200" y="1209600"/>
            <a:ext cx="8009640" cy="4525200"/>
          </a:xfrm>
          <a:prstGeom prst="rect">
            <a:avLst/>
          </a:prstGeom>
          <a:noFill/>
          <a:ln w="0">
            <a:noFill/>
          </a:ln>
        </p:spPr>
        <p:style>
          <a:lnRef idx="0"/>
          <a:fillRef idx="0"/>
          <a:effectRef idx="0"/>
          <a:fontRef idx="minor"/>
        </p:style>
        <p:txBody>
          <a:bodyPr lIns="90000" rIns="90000" tIns="45000" bIns="45000" anchor="t">
            <a:noAutofit/>
          </a:bodyPr>
          <a:p>
            <a:pPr marL="457200" indent="-457200">
              <a:lnSpc>
                <a:spcPct val="90000"/>
              </a:lnSpc>
              <a:buClr>
                <a:srgbClr val="000000"/>
              </a:buClr>
              <a:buFont typeface="Arial"/>
              <a:buChar char="•"/>
            </a:pPr>
            <a:r>
              <a:rPr b="1" lang="en-US" sz="2000" spc="-1" strike="noStrike">
                <a:solidFill>
                  <a:srgbClr val="000000"/>
                </a:solidFill>
                <a:latin typeface="Arial"/>
                <a:ea typeface="Arial"/>
              </a:rPr>
              <a:t>In Basic Computer, a machine instruction is executed in the following cycle:</a:t>
            </a:r>
            <a:endParaRPr b="0" lang="en-US" sz="2000" spc="-1" strike="noStrike">
              <a:solidFill>
                <a:srgbClr val="000000"/>
              </a:solidFill>
              <a:latin typeface="Arial"/>
            </a:endParaRPr>
          </a:p>
          <a:p>
            <a:pPr lvl="1" marL="800280" indent="-343080">
              <a:lnSpc>
                <a:spcPct val="90000"/>
              </a:lnSpc>
              <a:spcBef>
                <a:spcPts val="479"/>
              </a:spcBef>
              <a:buClr>
                <a:srgbClr val="4c4cff"/>
              </a:buClr>
              <a:buFont typeface="Arial"/>
              <a:buAutoNum type="arabicPeriod"/>
            </a:pPr>
            <a:r>
              <a:rPr b="1" lang="en-US" sz="1600" spc="-1" strike="noStrike">
                <a:solidFill>
                  <a:srgbClr val="4c4cff"/>
                </a:solidFill>
                <a:latin typeface="Arial"/>
                <a:ea typeface="Arial"/>
              </a:rPr>
              <a:t>Fetch an instruction </a:t>
            </a:r>
            <a:r>
              <a:rPr b="1" lang="en-US" sz="1600" spc="-1" strike="noStrike">
                <a:solidFill>
                  <a:srgbClr val="000000"/>
                </a:solidFill>
                <a:latin typeface="Arial"/>
                <a:ea typeface="Arial"/>
              </a:rPr>
              <a:t>from memory</a:t>
            </a:r>
            <a:endParaRPr b="0" lang="en-US" sz="1600" spc="-1" strike="noStrike">
              <a:solidFill>
                <a:srgbClr val="000000"/>
              </a:solidFill>
              <a:latin typeface="Arial"/>
            </a:endParaRPr>
          </a:p>
          <a:p>
            <a:pPr lvl="1" marL="800280" indent="-343080">
              <a:lnSpc>
                <a:spcPct val="90000"/>
              </a:lnSpc>
              <a:spcBef>
                <a:spcPts val="479"/>
              </a:spcBef>
              <a:buClr>
                <a:srgbClr val="4c4cff"/>
              </a:buClr>
              <a:buFont typeface="Arial"/>
              <a:buAutoNum type="arabicPeriod"/>
            </a:pPr>
            <a:r>
              <a:rPr b="1" lang="en-US" sz="1600" spc="-1" strike="noStrike">
                <a:solidFill>
                  <a:srgbClr val="4c4cff"/>
                </a:solidFill>
                <a:latin typeface="Arial"/>
                <a:ea typeface="Arial"/>
              </a:rPr>
              <a:t>Decode</a:t>
            </a:r>
            <a:r>
              <a:rPr b="1" lang="en-US" sz="1600" spc="-1" strike="noStrike">
                <a:solidFill>
                  <a:srgbClr val="000000"/>
                </a:solidFill>
                <a:latin typeface="Arial"/>
                <a:ea typeface="Arial"/>
              </a:rPr>
              <a:t> the instruction and calculate effective</a:t>
            </a:r>
            <a:r>
              <a:rPr b="1" lang="en-US" sz="1600" spc="-1" strike="noStrike">
                <a:solidFill>
                  <a:srgbClr val="4c4cff"/>
                </a:solidFill>
                <a:latin typeface="Arial"/>
                <a:ea typeface="Arial"/>
              </a:rPr>
              <a:t> address </a:t>
            </a:r>
            <a:r>
              <a:rPr b="1" lang="en-US" sz="1600" spc="-1" strike="noStrike">
                <a:solidFill>
                  <a:srgbClr val="000000"/>
                </a:solidFill>
                <a:latin typeface="Arial"/>
                <a:ea typeface="Arial"/>
              </a:rPr>
              <a:t>(EA)</a:t>
            </a:r>
            <a:endParaRPr b="0" lang="en-US" sz="1600" spc="-1" strike="noStrike">
              <a:solidFill>
                <a:srgbClr val="000000"/>
              </a:solidFill>
              <a:latin typeface="Arial"/>
            </a:endParaRPr>
          </a:p>
          <a:p>
            <a:pPr lvl="1" marL="800280" indent="-343080">
              <a:lnSpc>
                <a:spcPct val="90000"/>
              </a:lnSpc>
              <a:spcBef>
                <a:spcPts val="479"/>
              </a:spcBef>
              <a:buClr>
                <a:srgbClr val="4c4cff"/>
              </a:buClr>
              <a:buFont typeface="Arial"/>
              <a:buAutoNum type="arabicPeriod"/>
            </a:pPr>
            <a:r>
              <a:rPr b="1" lang="en-US" sz="1600" spc="-1" strike="noStrike">
                <a:solidFill>
                  <a:srgbClr val="000000"/>
                </a:solidFill>
                <a:latin typeface="Arial"/>
                <a:ea typeface="Arial"/>
              </a:rPr>
              <a:t>Read the EA from memory if the instruction has an indirect address </a:t>
            </a:r>
            <a:r>
              <a:rPr b="1" lang="en-US" sz="1400" spc="-1" strike="noStrike">
                <a:solidFill>
                  <a:srgbClr val="000000"/>
                </a:solidFill>
                <a:latin typeface="Arial"/>
                <a:ea typeface="Arial"/>
              </a:rPr>
              <a:t>(</a:t>
            </a:r>
            <a:r>
              <a:rPr b="1" lang="en-US" sz="1400" spc="-1" strike="noStrike">
                <a:solidFill>
                  <a:srgbClr val="4c4cff"/>
                </a:solidFill>
                <a:latin typeface="Arial"/>
                <a:ea typeface="Arial"/>
              </a:rPr>
              <a:t>Fetch operand</a:t>
            </a:r>
            <a:r>
              <a:rPr b="1" lang="en-US" sz="1400" spc="-1" strike="noStrike">
                <a:solidFill>
                  <a:srgbClr val="000000"/>
                </a:solidFill>
                <a:latin typeface="Arial"/>
                <a:ea typeface="Arial"/>
              </a:rPr>
              <a:t>)</a:t>
            </a:r>
            <a:endParaRPr b="0" lang="en-US" sz="1400" spc="-1" strike="noStrike">
              <a:solidFill>
                <a:srgbClr val="000000"/>
              </a:solidFill>
              <a:latin typeface="Arial"/>
            </a:endParaRPr>
          </a:p>
          <a:p>
            <a:pPr lvl="1" marL="800280" indent="-343080">
              <a:lnSpc>
                <a:spcPct val="90000"/>
              </a:lnSpc>
              <a:spcBef>
                <a:spcPts val="479"/>
              </a:spcBef>
              <a:buClr>
                <a:srgbClr val="4c4cff"/>
              </a:buClr>
              <a:buFont typeface="Arial"/>
              <a:buAutoNum type="arabicPeriod"/>
            </a:pPr>
            <a:r>
              <a:rPr b="1" lang="en-US" sz="1600" spc="-1" strike="noStrike">
                <a:solidFill>
                  <a:srgbClr val="4c4cff"/>
                </a:solidFill>
                <a:latin typeface="Arial"/>
                <a:ea typeface="Arial"/>
              </a:rPr>
              <a:t>Execute </a:t>
            </a:r>
            <a:r>
              <a:rPr b="1" lang="en-US" sz="1600" spc="-1" strike="noStrike">
                <a:solidFill>
                  <a:srgbClr val="000000"/>
                </a:solidFill>
                <a:latin typeface="Arial"/>
                <a:ea typeface="Arial"/>
              </a:rPr>
              <a:t>the instruction</a:t>
            </a:r>
            <a:endParaRPr b="0" lang="en-US" sz="1600" spc="-1" strike="noStrike">
              <a:solidFill>
                <a:srgbClr val="000000"/>
              </a:solidFill>
              <a:latin typeface="Arial"/>
            </a:endParaRPr>
          </a:p>
          <a:p>
            <a:pPr marL="800280" indent="-241200">
              <a:lnSpc>
                <a:spcPct val="90000"/>
              </a:lnSpc>
              <a:spcBef>
                <a:spcPts val="479"/>
              </a:spcBef>
              <a:tabLst>
                <a:tab algn="l" pos="0"/>
              </a:tabLst>
            </a:pPr>
            <a:endParaRPr b="0" lang="en-US" sz="1600" spc="-1" strike="noStrike">
              <a:solidFill>
                <a:srgbClr val="000000"/>
              </a:solidFill>
              <a:latin typeface="Arial"/>
            </a:endParaRPr>
          </a:p>
          <a:p>
            <a:pPr marL="457200" indent="-457200">
              <a:lnSpc>
                <a:spcPct val="90000"/>
              </a:lnSpc>
              <a:spcBef>
                <a:spcPts val="601"/>
              </a:spcBef>
              <a:buClr>
                <a:srgbClr val="000000"/>
              </a:buClr>
              <a:buFont typeface="Arial"/>
              <a:buChar char="•"/>
              <a:tabLst>
                <a:tab algn="l" pos="0"/>
              </a:tabLst>
            </a:pPr>
            <a:r>
              <a:rPr b="1" lang="en-US" sz="2000" spc="-1" strike="noStrike">
                <a:solidFill>
                  <a:srgbClr val="000000"/>
                </a:solidFill>
                <a:latin typeface="Arial"/>
                <a:ea typeface="Arial"/>
              </a:rPr>
              <a:t>After an instruction is executed, the cycle starts again at step 1, for the next instruction</a:t>
            </a:r>
            <a:endParaRPr b="0" lang="en-US" sz="2000" spc="-1" strike="noStrike">
              <a:solidFill>
                <a:srgbClr val="000000"/>
              </a:solidFill>
              <a:latin typeface="Arial"/>
            </a:endParaRPr>
          </a:p>
          <a:p>
            <a:pPr marL="457200" indent="-330120">
              <a:lnSpc>
                <a:spcPct val="90000"/>
              </a:lnSpc>
              <a:spcBef>
                <a:spcPts val="601"/>
              </a:spcBef>
              <a:tabLst>
                <a:tab algn="l" pos="0"/>
              </a:tabLst>
            </a:pPr>
            <a:endParaRPr b="0" lang="en-US" sz="2000" spc="-1" strike="noStrike">
              <a:solidFill>
                <a:srgbClr val="000000"/>
              </a:solidFill>
              <a:latin typeface="Arial"/>
            </a:endParaRPr>
          </a:p>
          <a:p>
            <a:pPr marL="457200" indent="-457200">
              <a:lnSpc>
                <a:spcPct val="90000"/>
              </a:lnSpc>
              <a:spcBef>
                <a:spcPts val="601"/>
              </a:spcBef>
              <a:buClr>
                <a:srgbClr val="000000"/>
              </a:buClr>
              <a:buFont typeface="Arial"/>
              <a:buChar char="•"/>
              <a:tabLst>
                <a:tab algn="l" pos="0"/>
              </a:tabLst>
            </a:pPr>
            <a:r>
              <a:rPr b="1" i="1" lang="en-US" sz="2000" spc="-1" strike="noStrike">
                <a:solidFill>
                  <a:srgbClr val="000000"/>
                </a:solidFill>
                <a:latin typeface="Arial"/>
                <a:ea typeface="Arial"/>
              </a:rPr>
              <a:t>Note</a:t>
            </a:r>
            <a:r>
              <a:rPr b="1" lang="en-US" sz="2000" spc="-1" strike="noStrike">
                <a:solidFill>
                  <a:srgbClr val="000000"/>
                </a:solidFill>
                <a:latin typeface="Arial"/>
                <a:ea typeface="Arial"/>
              </a:rPr>
              <a:t>: Every different processor has its own (different) </a:t>
            </a:r>
            <a:r>
              <a:rPr b="1" lang="en-US" sz="2000" spc="-1" strike="noStrike">
                <a:solidFill>
                  <a:srgbClr val="000000"/>
                </a:solidFill>
                <a:latin typeface="Arial"/>
                <a:ea typeface="Arial"/>
              </a:rPr>
              <a:t>	</a:t>
            </a:r>
            <a:r>
              <a:rPr b="1" lang="en-US" sz="2000" spc="-1" strike="noStrike">
                <a:solidFill>
                  <a:srgbClr val="000000"/>
                </a:solidFill>
                <a:latin typeface="Arial"/>
                <a:ea typeface="Arial"/>
              </a:rPr>
              <a:t>	</a:t>
            </a:r>
            <a:r>
              <a:rPr b="1" lang="en-US" sz="2000" spc="-1" strike="noStrike">
                <a:solidFill>
                  <a:srgbClr val="000000"/>
                </a:solidFill>
                <a:latin typeface="Arial"/>
                <a:ea typeface="Arial"/>
              </a:rPr>
              <a:t>	</a:t>
            </a:r>
            <a:r>
              <a:rPr b="1" lang="en-US" sz="2000" spc="-1" strike="noStrike">
                <a:solidFill>
                  <a:srgbClr val="000000"/>
                </a:solidFill>
                <a:latin typeface="Arial"/>
                <a:ea typeface="Arial"/>
              </a:rPr>
              <a:t>instruction cycle </a:t>
            </a:r>
            <a:endParaRPr b="0" lang="en-US" sz="2000" spc="-1" strike="noStrike">
              <a:solidFill>
                <a:srgbClr val="000000"/>
              </a:solidFill>
              <a:latin typeface="Arial"/>
            </a:endParaRPr>
          </a:p>
          <a:p>
            <a:pPr marL="457200" indent="-330120">
              <a:lnSpc>
                <a:spcPct val="90000"/>
              </a:lnSpc>
              <a:spcBef>
                <a:spcPts val="601"/>
              </a:spcBef>
              <a:tabLst>
                <a:tab algn="l" pos="0"/>
              </a:tabLst>
            </a:pPr>
            <a:endParaRPr b="0" lang="en-US" sz="2000" spc="-1" strike="noStrike">
              <a:solidFill>
                <a:srgbClr val="000000"/>
              </a:solidFill>
              <a:latin typeface="Arial"/>
            </a:endParaRPr>
          </a:p>
          <a:p>
            <a:pPr marL="457200">
              <a:lnSpc>
                <a:spcPct val="100000"/>
              </a:lnSpc>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0" y="0"/>
            <a:ext cx="5485680" cy="91368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3000" spc="-1" strike="noStrike">
                <a:solidFill>
                  <a:srgbClr val="000000"/>
                </a:solidFill>
                <a:latin typeface="Calibri"/>
                <a:ea typeface="Calibri"/>
              </a:rPr>
              <a:t> </a:t>
            </a:r>
            <a:endParaRPr b="0" lang="en-US" sz="3000" spc="-1" strike="noStrike">
              <a:solidFill>
                <a:srgbClr val="000000"/>
              </a:solidFill>
              <a:latin typeface="Arial"/>
            </a:endParaRPr>
          </a:p>
        </p:txBody>
      </p:sp>
      <p:sp>
        <p:nvSpPr>
          <p:cNvPr id="293" name="Google Shape;214;p23"/>
          <p:cNvSpPr/>
          <p:nvPr/>
        </p:nvSpPr>
        <p:spPr>
          <a:xfrm>
            <a:off x="781200" y="309600"/>
            <a:ext cx="5501520" cy="316080"/>
          </a:xfrm>
          <a:prstGeom prst="rect">
            <a:avLst/>
          </a:prstGeom>
          <a:noFill/>
          <a:ln w="0">
            <a:noFill/>
          </a:ln>
        </p:spPr>
        <p:style>
          <a:lnRef idx="0"/>
          <a:fillRef idx="0"/>
          <a:effectRef idx="0"/>
          <a:fontRef idx="minor"/>
        </p:style>
        <p:txBody>
          <a:bodyPr lIns="63360" rIns="63360" tIns="25560" bIns="25560" anchor="t">
            <a:spAutoFit/>
          </a:bodyPr>
          <a:p>
            <a:pPr algn="ctr">
              <a:lnSpc>
                <a:spcPct val="87000"/>
              </a:lnSpc>
              <a:tabLst>
                <a:tab algn="l" pos="0"/>
              </a:tabLst>
            </a:pPr>
            <a:r>
              <a:rPr b="1" lang="en-US" sz="2000" spc="-1" strike="noStrike">
                <a:solidFill>
                  <a:srgbClr val="008011"/>
                </a:solidFill>
                <a:latin typeface="Arial"/>
                <a:ea typeface="Arial"/>
              </a:rPr>
              <a:t>DETERMINE  THE  TYPE  OF  INSTRUCTION</a:t>
            </a:r>
            <a:endParaRPr b="0" lang="en-US" sz="2000" spc="-1" strike="noStrike">
              <a:solidFill>
                <a:srgbClr val="000000"/>
              </a:solidFill>
              <a:latin typeface="Arial"/>
            </a:endParaRPr>
          </a:p>
        </p:txBody>
      </p:sp>
      <p:sp>
        <p:nvSpPr>
          <p:cNvPr id="294" name="Google Shape;215;p23"/>
          <p:cNvSpPr/>
          <p:nvPr/>
        </p:nvSpPr>
        <p:spPr>
          <a:xfrm>
            <a:off x="1389240" y="5548320"/>
            <a:ext cx="34200" cy="15660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sp>
        <p:nvSpPr>
          <p:cNvPr id="295" name="Google Shape;216;p23"/>
          <p:cNvSpPr/>
          <p:nvPr/>
        </p:nvSpPr>
        <p:spPr>
          <a:xfrm>
            <a:off x="6283440" y="3427560"/>
            <a:ext cx="95508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 0 (direct)</a:t>
            </a:r>
            <a:endParaRPr b="0" lang="en-US" sz="1200" spc="-1" strike="noStrike">
              <a:solidFill>
                <a:srgbClr val="000000"/>
              </a:solidFill>
              <a:latin typeface="Arial"/>
            </a:endParaRPr>
          </a:p>
        </p:txBody>
      </p:sp>
      <p:sp>
        <p:nvSpPr>
          <p:cNvPr id="296" name="Google Shape;217;p23"/>
          <p:cNvSpPr/>
          <p:nvPr/>
        </p:nvSpPr>
        <p:spPr>
          <a:xfrm>
            <a:off x="952560" y="5533920"/>
            <a:ext cx="7103520" cy="905760"/>
          </a:xfrm>
          <a:prstGeom prst="rect">
            <a:avLst/>
          </a:prstGeom>
          <a:noFill/>
          <a:ln w="0">
            <a:noFill/>
          </a:ln>
        </p:spPr>
        <p:style>
          <a:lnRef idx="0"/>
          <a:fillRef idx="0"/>
          <a:effectRef idx="0"/>
          <a:fontRef idx="minor"/>
        </p:style>
        <p:txBody>
          <a:bodyPr lIns="63360" rIns="63360" tIns="25560" bIns="25560" anchor="t">
            <a:spAutoFit/>
          </a:bodyPr>
          <a:p>
            <a:pPr>
              <a:lnSpc>
                <a:spcPct val="66000"/>
              </a:lnSpc>
              <a:tabLst>
                <a:tab algn="l" pos="0"/>
              </a:tabLst>
            </a:pPr>
            <a:r>
              <a:rPr b="1" lang="en-US" sz="1800" spc="-1" strike="noStrike">
                <a:solidFill>
                  <a:srgbClr val="000000"/>
                </a:solidFill>
                <a:latin typeface="Arial"/>
                <a:ea typeface="Arial"/>
              </a:rPr>
              <a:t>D'</a:t>
            </a:r>
            <a:r>
              <a:rPr b="1" lang="en-US" sz="1200" spc="-1" strike="noStrike">
                <a:solidFill>
                  <a:srgbClr val="000000"/>
                </a:solidFill>
                <a:latin typeface="Arial"/>
                <a:ea typeface="Arial"/>
              </a:rPr>
              <a:t>7</a:t>
            </a:r>
            <a:r>
              <a:rPr b="1" lang="en-US" sz="1800" spc="-1" strike="noStrike">
                <a:solidFill>
                  <a:srgbClr val="000000"/>
                </a:solidFill>
                <a:latin typeface="Arial"/>
                <a:ea typeface="Arial"/>
              </a:rPr>
              <a:t>IT</a:t>
            </a:r>
            <a:r>
              <a:rPr b="1" lang="en-US" sz="1400" spc="-1" strike="noStrike">
                <a:solidFill>
                  <a:srgbClr val="000000"/>
                </a:solidFill>
                <a:latin typeface="Arial"/>
                <a:ea typeface="Arial"/>
              </a:rPr>
              <a:t>3</a:t>
            </a:r>
            <a:r>
              <a:rPr b="1" lang="en-US" sz="1800" spc="-1" strike="noStrike">
                <a:solidFill>
                  <a:srgbClr val="000000"/>
                </a:solidFill>
                <a:latin typeface="Arial"/>
                <a:ea typeface="Arial"/>
              </a:rPr>
              <a:t>:</a:t>
            </a:r>
            <a:r>
              <a:rPr b="1" lang="en-US" sz="1800" spc="-1" strike="noStrike">
                <a:solidFill>
                  <a:srgbClr val="000000"/>
                </a:solidFill>
                <a:latin typeface="Arial"/>
                <a:ea typeface="Arial"/>
              </a:rPr>
              <a:t>	</a:t>
            </a:r>
            <a:r>
              <a:rPr b="1" lang="en-US" sz="1800" spc="-1" strike="noStrike">
                <a:solidFill>
                  <a:srgbClr val="000000"/>
                </a:solidFill>
                <a:latin typeface="Arial"/>
                <a:ea typeface="Arial"/>
              </a:rPr>
              <a:t>AR </a:t>
            </a:r>
            <a:r>
              <a:rPr b="1" lang="en-US" sz="1800" spc="-1" strike="noStrike">
                <a:solidFill>
                  <a:srgbClr val="000000"/>
                </a:solidFill>
                <a:latin typeface="Noto Sans Symbols"/>
                <a:ea typeface="Noto Sans Symbols"/>
              </a:rPr>
              <a:t>← </a:t>
            </a:r>
            <a:r>
              <a:rPr b="1" lang="en-US" sz="1800" spc="-1" strike="noStrike">
                <a:solidFill>
                  <a:srgbClr val="000000"/>
                </a:solidFill>
                <a:latin typeface="Arial"/>
                <a:ea typeface="Arial"/>
              </a:rPr>
              <a:t>M[AR]</a:t>
            </a:r>
            <a:endParaRPr b="0" lang="en-US" sz="1800" spc="-1" strike="noStrike">
              <a:solidFill>
                <a:srgbClr val="000000"/>
              </a:solidFill>
              <a:latin typeface="Arial"/>
            </a:endParaRPr>
          </a:p>
          <a:p>
            <a:pPr>
              <a:lnSpc>
                <a:spcPct val="66000"/>
              </a:lnSpc>
              <a:spcBef>
                <a:spcPts val="343"/>
              </a:spcBef>
              <a:tabLst>
                <a:tab algn="l" pos="0"/>
              </a:tabLst>
            </a:pPr>
            <a:r>
              <a:rPr b="1" lang="en-US" sz="1800" spc="-1" strike="noStrike">
                <a:solidFill>
                  <a:srgbClr val="000000"/>
                </a:solidFill>
                <a:latin typeface="Arial"/>
                <a:ea typeface="Arial"/>
              </a:rPr>
              <a:t>D'</a:t>
            </a:r>
            <a:r>
              <a:rPr b="1" lang="en-US" sz="1400" spc="-1" strike="noStrike">
                <a:solidFill>
                  <a:srgbClr val="000000"/>
                </a:solidFill>
                <a:latin typeface="Arial"/>
                <a:ea typeface="Arial"/>
              </a:rPr>
              <a:t>7</a:t>
            </a:r>
            <a:r>
              <a:rPr b="1" lang="en-US" sz="1800" spc="-1" strike="noStrike">
                <a:solidFill>
                  <a:srgbClr val="000000"/>
                </a:solidFill>
                <a:latin typeface="Arial"/>
                <a:ea typeface="Arial"/>
              </a:rPr>
              <a:t>I'T</a:t>
            </a:r>
            <a:r>
              <a:rPr b="1" lang="en-US" sz="1400" spc="-1" strike="noStrike">
                <a:solidFill>
                  <a:srgbClr val="000000"/>
                </a:solidFill>
                <a:latin typeface="Arial"/>
                <a:ea typeface="Arial"/>
              </a:rPr>
              <a:t>3</a:t>
            </a:r>
            <a:r>
              <a:rPr b="1" lang="en-US" sz="1800" spc="-1" strike="noStrike">
                <a:solidFill>
                  <a:srgbClr val="000000"/>
                </a:solidFill>
                <a:latin typeface="Arial"/>
                <a:ea typeface="Arial"/>
              </a:rPr>
              <a:t>:</a:t>
            </a:r>
            <a:r>
              <a:rPr b="1" lang="en-US" sz="1800" spc="-1" strike="noStrike">
                <a:solidFill>
                  <a:srgbClr val="000000"/>
                </a:solidFill>
                <a:latin typeface="Arial"/>
                <a:ea typeface="Arial"/>
              </a:rPr>
              <a:t>	</a:t>
            </a:r>
            <a:r>
              <a:rPr b="1" lang="en-US" sz="1800" spc="-1" strike="noStrike">
                <a:solidFill>
                  <a:srgbClr val="000000"/>
                </a:solidFill>
                <a:latin typeface="Arial"/>
                <a:ea typeface="Arial"/>
              </a:rPr>
              <a:t>Nothing</a:t>
            </a:r>
            <a:endParaRPr b="0" lang="en-US" sz="1800" spc="-1" strike="noStrike">
              <a:solidFill>
                <a:srgbClr val="000000"/>
              </a:solidFill>
              <a:latin typeface="Arial"/>
            </a:endParaRPr>
          </a:p>
          <a:p>
            <a:pPr>
              <a:lnSpc>
                <a:spcPct val="66000"/>
              </a:lnSpc>
              <a:spcBef>
                <a:spcPts val="343"/>
              </a:spcBef>
              <a:tabLst>
                <a:tab algn="l" pos="0"/>
              </a:tabLst>
            </a:pPr>
            <a:r>
              <a:rPr b="1" lang="en-US" sz="1800" spc="-1" strike="noStrike">
                <a:solidFill>
                  <a:srgbClr val="000000"/>
                </a:solidFill>
                <a:latin typeface="Arial"/>
                <a:ea typeface="Arial"/>
              </a:rPr>
              <a:t>D</a:t>
            </a:r>
            <a:r>
              <a:rPr b="1" lang="en-US" sz="1400" spc="-1" strike="noStrike">
                <a:solidFill>
                  <a:srgbClr val="000000"/>
                </a:solidFill>
                <a:latin typeface="Arial"/>
                <a:ea typeface="Arial"/>
              </a:rPr>
              <a:t>7</a:t>
            </a:r>
            <a:r>
              <a:rPr b="1" lang="en-US" sz="1800" spc="-1" strike="noStrike">
                <a:solidFill>
                  <a:srgbClr val="000000"/>
                </a:solidFill>
                <a:latin typeface="Arial"/>
                <a:ea typeface="Arial"/>
              </a:rPr>
              <a:t>I'T</a:t>
            </a:r>
            <a:r>
              <a:rPr b="1" lang="en-US" sz="1400" spc="-1" strike="noStrike">
                <a:solidFill>
                  <a:srgbClr val="000000"/>
                </a:solidFill>
                <a:latin typeface="Arial"/>
                <a:ea typeface="Arial"/>
              </a:rPr>
              <a:t>3</a:t>
            </a:r>
            <a:r>
              <a:rPr b="1" lang="en-US" sz="1800" spc="-1" strike="noStrike">
                <a:solidFill>
                  <a:srgbClr val="000000"/>
                </a:solidFill>
                <a:latin typeface="Arial"/>
                <a:ea typeface="Arial"/>
              </a:rPr>
              <a:t>:</a:t>
            </a:r>
            <a:r>
              <a:rPr b="1" lang="en-US" sz="1800" spc="-1" strike="noStrike">
                <a:solidFill>
                  <a:srgbClr val="000000"/>
                </a:solidFill>
                <a:latin typeface="Arial"/>
                <a:ea typeface="Arial"/>
              </a:rPr>
              <a:t>	</a:t>
            </a:r>
            <a:r>
              <a:rPr b="1" lang="en-US" sz="1800" spc="-1" strike="noStrike">
                <a:solidFill>
                  <a:srgbClr val="000000"/>
                </a:solidFill>
                <a:latin typeface="Arial"/>
                <a:ea typeface="Arial"/>
              </a:rPr>
              <a:t>Execute a register-reference instr.</a:t>
            </a:r>
            <a:endParaRPr b="0" lang="en-US" sz="1800" spc="-1" strike="noStrike">
              <a:solidFill>
                <a:srgbClr val="000000"/>
              </a:solidFill>
              <a:latin typeface="Arial"/>
            </a:endParaRPr>
          </a:p>
          <a:p>
            <a:pPr>
              <a:lnSpc>
                <a:spcPct val="66000"/>
              </a:lnSpc>
              <a:spcBef>
                <a:spcPts val="343"/>
              </a:spcBef>
              <a:tabLst>
                <a:tab algn="l" pos="0"/>
              </a:tabLst>
            </a:pPr>
            <a:r>
              <a:rPr b="1" lang="en-US" sz="1800" spc="-1" strike="noStrike">
                <a:solidFill>
                  <a:srgbClr val="000000"/>
                </a:solidFill>
                <a:latin typeface="Arial"/>
                <a:ea typeface="Arial"/>
              </a:rPr>
              <a:t>D</a:t>
            </a:r>
            <a:r>
              <a:rPr b="1" lang="en-US" sz="1400" spc="-1" strike="noStrike">
                <a:solidFill>
                  <a:srgbClr val="000000"/>
                </a:solidFill>
                <a:latin typeface="Arial"/>
                <a:ea typeface="Arial"/>
              </a:rPr>
              <a:t>7</a:t>
            </a:r>
            <a:r>
              <a:rPr b="1" lang="en-US" sz="1800" spc="-1" strike="noStrike">
                <a:solidFill>
                  <a:srgbClr val="000000"/>
                </a:solidFill>
                <a:latin typeface="Arial"/>
                <a:ea typeface="Arial"/>
              </a:rPr>
              <a:t>IT</a:t>
            </a:r>
            <a:r>
              <a:rPr b="1" lang="en-US" sz="1400" spc="-1" strike="noStrike">
                <a:solidFill>
                  <a:srgbClr val="000000"/>
                </a:solidFill>
                <a:latin typeface="Arial"/>
                <a:ea typeface="Arial"/>
              </a:rPr>
              <a:t>3</a:t>
            </a:r>
            <a:r>
              <a:rPr b="1" lang="en-US" sz="1800" spc="-1" strike="noStrike">
                <a:solidFill>
                  <a:srgbClr val="000000"/>
                </a:solidFill>
                <a:latin typeface="Arial"/>
                <a:ea typeface="Arial"/>
              </a:rPr>
              <a:t>:</a:t>
            </a:r>
            <a:r>
              <a:rPr b="1" lang="en-US" sz="1800" spc="-1" strike="noStrike">
                <a:solidFill>
                  <a:srgbClr val="000000"/>
                </a:solidFill>
                <a:latin typeface="Arial"/>
                <a:ea typeface="Arial"/>
              </a:rPr>
              <a:t>	</a:t>
            </a:r>
            <a:r>
              <a:rPr b="1" lang="en-US" sz="1800" spc="-1" strike="noStrike">
                <a:solidFill>
                  <a:srgbClr val="000000"/>
                </a:solidFill>
                <a:latin typeface="Arial"/>
                <a:ea typeface="Arial"/>
              </a:rPr>
              <a:t>Execute an input-output instr.</a:t>
            </a:r>
            <a:endParaRPr b="0" lang="en-US" sz="1800" spc="-1" strike="noStrike">
              <a:solidFill>
                <a:srgbClr val="000000"/>
              </a:solidFill>
              <a:latin typeface="Arial"/>
            </a:endParaRPr>
          </a:p>
        </p:txBody>
      </p:sp>
      <p:sp>
        <p:nvSpPr>
          <p:cNvPr id="297" name="Google Shape;218;p23"/>
          <p:cNvSpPr/>
          <p:nvPr/>
        </p:nvSpPr>
        <p:spPr>
          <a:xfrm>
            <a:off x="3687840" y="813240"/>
            <a:ext cx="877320" cy="344520"/>
          </a:xfrm>
          <a:prstGeom prst="rect">
            <a:avLst/>
          </a:prstGeom>
          <a:noFill/>
          <a:ln w="0">
            <a:noFill/>
          </a:ln>
        </p:spPr>
        <p:style>
          <a:lnRef idx="0"/>
          <a:fillRef idx="0"/>
          <a:effectRef idx="0"/>
          <a:fontRef idx="minor"/>
        </p:style>
        <p:txBody>
          <a:bodyPr lIns="90360" rIns="90360" tIns="44280" bIns="44280" anchor="t">
            <a:spAutoFit/>
          </a:bodyPr>
          <a:p>
            <a:pPr>
              <a:lnSpc>
                <a:spcPct val="70000"/>
              </a:lnSpc>
              <a:tabLst>
                <a:tab algn="l" pos="0"/>
              </a:tabLst>
            </a:pPr>
            <a:r>
              <a:rPr b="1" lang="en-US" sz="1200" spc="-1" strike="noStrike">
                <a:solidFill>
                  <a:srgbClr val="000000"/>
                </a:solidFill>
                <a:latin typeface="Arial"/>
                <a:ea typeface="Arial"/>
              </a:rPr>
              <a:t>Start</a:t>
            </a:r>
            <a:endParaRPr b="0" lang="en-US" sz="1200" spc="-1" strike="noStrike">
              <a:solidFill>
                <a:srgbClr val="000000"/>
              </a:solidFill>
              <a:latin typeface="Arial"/>
            </a:endParaRPr>
          </a:p>
          <a:p>
            <a:pPr>
              <a:lnSpc>
                <a:spcPct val="70000"/>
              </a:lnSpc>
              <a:tabLst>
                <a:tab algn="l" pos="0"/>
              </a:tabLst>
            </a:pPr>
            <a:r>
              <a:rPr b="1" lang="en-US" sz="1200" spc="-1" strike="noStrike">
                <a:solidFill>
                  <a:srgbClr val="000000"/>
                </a:solidFill>
                <a:latin typeface="Arial"/>
                <a:ea typeface="Arial"/>
              </a:rPr>
              <a:t>SC </a:t>
            </a:r>
            <a:r>
              <a:rPr b="1" lang="en-US" sz="1200" spc="-1" strike="noStrike">
                <a:solidFill>
                  <a:srgbClr val="000000"/>
                </a:solidFill>
                <a:latin typeface="Noto Sans Symbols"/>
                <a:ea typeface="Noto Sans Symbols"/>
              </a:rPr>
              <a:t>← 0</a:t>
            </a:r>
            <a:endParaRPr b="0" lang="en-US" sz="1200" spc="-1" strike="noStrike">
              <a:solidFill>
                <a:srgbClr val="000000"/>
              </a:solidFill>
              <a:latin typeface="Arial"/>
            </a:endParaRPr>
          </a:p>
        </p:txBody>
      </p:sp>
      <p:sp>
        <p:nvSpPr>
          <p:cNvPr id="298" name="Google Shape;219;p23"/>
          <p:cNvSpPr/>
          <p:nvPr/>
        </p:nvSpPr>
        <p:spPr>
          <a:xfrm>
            <a:off x="3589200" y="820800"/>
            <a:ext cx="914400" cy="289800"/>
          </a:xfrm>
          <a:prstGeom prst="rect">
            <a:avLst/>
          </a:prstGeom>
          <a:noFill/>
          <a:ln w="25400">
            <a:solidFill>
              <a:srgbClr val="000000"/>
            </a:solidFill>
            <a:miter/>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sp>
        <p:nvSpPr>
          <p:cNvPr id="299" name="Google Shape;220;p23"/>
          <p:cNvSpPr/>
          <p:nvPr/>
        </p:nvSpPr>
        <p:spPr>
          <a:xfrm>
            <a:off x="3489480" y="1432080"/>
            <a:ext cx="399240" cy="41724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AR</a:t>
            </a:r>
            <a:endParaRPr b="0" lang="en-US" sz="1200" spc="-1" strike="noStrike">
              <a:solidFill>
                <a:srgbClr val="000000"/>
              </a:solidFill>
              <a:latin typeface="Arial"/>
            </a:endParaRPr>
          </a:p>
        </p:txBody>
      </p:sp>
      <p:sp>
        <p:nvSpPr>
          <p:cNvPr id="300" name="Google Shape;221;p23"/>
          <p:cNvSpPr/>
          <p:nvPr/>
        </p:nvSpPr>
        <p:spPr>
          <a:xfrm>
            <a:off x="3797280" y="1432080"/>
            <a:ext cx="331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Noto Sans Symbols"/>
                <a:ea typeface="Noto Sans Symbols"/>
              </a:rPr>
              <a:t>←</a:t>
            </a:r>
            <a:endParaRPr b="0" lang="en-US" sz="1200" spc="-1" strike="noStrike">
              <a:solidFill>
                <a:srgbClr val="000000"/>
              </a:solidFill>
              <a:latin typeface="Arial"/>
            </a:endParaRPr>
          </a:p>
        </p:txBody>
      </p:sp>
      <p:sp>
        <p:nvSpPr>
          <p:cNvPr id="301" name="Google Shape;222;p23"/>
          <p:cNvSpPr/>
          <p:nvPr/>
        </p:nvSpPr>
        <p:spPr>
          <a:xfrm>
            <a:off x="4041720" y="1432080"/>
            <a:ext cx="39132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PC</a:t>
            </a:r>
            <a:endParaRPr b="0" lang="en-US" sz="1200" spc="-1" strike="noStrike">
              <a:solidFill>
                <a:srgbClr val="000000"/>
              </a:solidFill>
              <a:latin typeface="Arial"/>
            </a:endParaRPr>
          </a:p>
        </p:txBody>
      </p:sp>
      <p:sp>
        <p:nvSpPr>
          <p:cNvPr id="302" name="Google Shape;223;p23"/>
          <p:cNvSpPr/>
          <p:nvPr/>
        </p:nvSpPr>
        <p:spPr>
          <a:xfrm>
            <a:off x="3454560" y="1444680"/>
            <a:ext cx="1018440" cy="202320"/>
          </a:xfrm>
          <a:prstGeom prst="rect">
            <a:avLst/>
          </a:prstGeom>
          <a:noFill/>
          <a:ln w="25400">
            <a:solidFill>
              <a:srgbClr val="000000"/>
            </a:solidFill>
            <a:miter/>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sp>
        <p:nvSpPr>
          <p:cNvPr id="303" name="Google Shape;224;p23"/>
          <p:cNvSpPr/>
          <p:nvPr/>
        </p:nvSpPr>
        <p:spPr>
          <a:xfrm>
            <a:off x="3954600" y="1335240"/>
            <a:ext cx="92880" cy="96120"/>
          </a:xfrm>
          <a:custGeom>
            <a:avLst/>
            <a:gdLst>
              <a:gd name="textAreaLeft" fmla="*/ 0 w 92880"/>
              <a:gd name="textAreaRight" fmla="*/ 93600 w 92880"/>
              <a:gd name="textAreaTop" fmla="*/ 0 h 96120"/>
              <a:gd name="textAreaBottom" fmla="*/ 96840 h 96120"/>
            </a:gdLst>
            <a:ahLst/>
            <a:rect l="textAreaLeft" t="textAreaTop" r="textAreaRight" b="textAreaBottom"/>
            <a:pathLst>
              <a:path fill="none" w="17255" h="21600">
                <a:moveTo>
                  <a:pt x="-1" y="1849"/>
                </a:moveTo>
                <a:cubicBezTo>
                  <a:pt x="2754" y="630"/>
                  <a:pt x="5733" y="-1"/>
                  <a:pt x="8746" y="0"/>
                </a:cubicBezTo>
                <a:cubicBezTo>
                  <a:pt x="11671" y="0"/>
                  <a:pt x="14566" y="594"/>
                  <a:pt x="17254" y="1746"/>
                </a:cubicBezTo>
              </a:path>
              <a:path w="17255" h="2160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cxnSp>
        <p:nvCxnSpPr>
          <p:cNvPr id="304" name="Google Shape;225;p23"/>
          <p:cNvCxnSpPr/>
          <p:nvPr/>
        </p:nvCxnSpPr>
        <p:spPr>
          <a:xfrm>
            <a:off x="4000320" y="1152360"/>
            <a:ext cx="720" cy="192960"/>
          </a:xfrm>
          <a:prstGeom prst="straightConnector1">
            <a:avLst/>
          </a:prstGeom>
          <a:ln w="25400">
            <a:solidFill>
              <a:srgbClr val="000000"/>
            </a:solidFill>
            <a:miter/>
          </a:ln>
        </p:spPr>
      </p:cxnSp>
      <p:sp>
        <p:nvSpPr>
          <p:cNvPr id="305" name="Google Shape;226;p23"/>
          <p:cNvSpPr/>
          <p:nvPr/>
        </p:nvSpPr>
        <p:spPr>
          <a:xfrm>
            <a:off x="3537000" y="1335240"/>
            <a:ext cx="92880" cy="96120"/>
          </a:xfrm>
          <a:custGeom>
            <a:avLst/>
            <a:gdLst>
              <a:gd name="textAreaLeft" fmla="*/ 0 w 92880"/>
              <a:gd name="textAreaRight" fmla="*/ 93600 w 92880"/>
              <a:gd name="textAreaTop" fmla="*/ 0 h 96120"/>
              <a:gd name="textAreaBottom" fmla="*/ 96840 h 96120"/>
            </a:gdLst>
            <a:ahLst/>
            <a:rect l="textAreaLeft" t="textAreaTop" r="textAreaRight" b="textAreaBottom"/>
            <a:pathLst>
              <a:path fill="none" w="17255" h="21600">
                <a:moveTo>
                  <a:pt x="-1" y="1849"/>
                </a:moveTo>
                <a:cubicBezTo>
                  <a:pt x="2754" y="630"/>
                  <a:pt x="5733" y="-1"/>
                  <a:pt x="8746" y="0"/>
                </a:cubicBezTo>
                <a:cubicBezTo>
                  <a:pt x="11671" y="0"/>
                  <a:pt x="14566" y="594"/>
                  <a:pt x="17254" y="1746"/>
                </a:cubicBezTo>
              </a:path>
              <a:path w="17255" h="2160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cxnSp>
        <p:nvCxnSpPr>
          <p:cNvPr id="306" name="Google Shape;227;p23"/>
          <p:cNvCxnSpPr/>
          <p:nvPr/>
        </p:nvCxnSpPr>
        <p:spPr>
          <a:xfrm flipV="1">
            <a:off x="3582720" y="1252440"/>
            <a:ext cx="720" cy="113400"/>
          </a:xfrm>
          <a:prstGeom prst="straightConnector1">
            <a:avLst/>
          </a:prstGeom>
          <a:ln w="25400">
            <a:solidFill>
              <a:srgbClr val="000000"/>
            </a:solidFill>
            <a:miter/>
          </a:ln>
        </p:spPr>
      </p:cxnSp>
      <p:sp>
        <p:nvSpPr>
          <p:cNvPr id="307" name="Google Shape;228;p23"/>
          <p:cNvSpPr/>
          <p:nvPr/>
        </p:nvSpPr>
        <p:spPr>
          <a:xfrm>
            <a:off x="4435560" y="1320840"/>
            <a:ext cx="358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T0</a:t>
            </a:r>
            <a:endParaRPr b="0" lang="en-US" sz="1200" spc="-1" strike="noStrike">
              <a:solidFill>
                <a:srgbClr val="000000"/>
              </a:solidFill>
              <a:latin typeface="Arial"/>
            </a:endParaRPr>
          </a:p>
        </p:txBody>
      </p:sp>
      <p:sp>
        <p:nvSpPr>
          <p:cNvPr id="308" name="Google Shape;229;p23"/>
          <p:cNvSpPr/>
          <p:nvPr/>
        </p:nvSpPr>
        <p:spPr>
          <a:xfrm>
            <a:off x="2935440" y="1886040"/>
            <a:ext cx="332640" cy="41724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IR</a:t>
            </a:r>
            <a:endParaRPr b="0" lang="en-US" sz="1200" spc="-1" strike="noStrike">
              <a:solidFill>
                <a:srgbClr val="000000"/>
              </a:solidFill>
              <a:latin typeface="Arial"/>
            </a:endParaRPr>
          </a:p>
        </p:txBody>
      </p:sp>
      <p:sp>
        <p:nvSpPr>
          <p:cNvPr id="309" name="Google Shape;230;p23"/>
          <p:cNvSpPr/>
          <p:nvPr/>
        </p:nvSpPr>
        <p:spPr>
          <a:xfrm>
            <a:off x="3168720" y="1887480"/>
            <a:ext cx="331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Noto Sans Symbols"/>
                <a:ea typeface="Noto Sans Symbols"/>
              </a:rPr>
              <a:t>←</a:t>
            </a:r>
            <a:endParaRPr b="0" lang="en-US" sz="1200" spc="-1" strike="noStrike">
              <a:solidFill>
                <a:srgbClr val="000000"/>
              </a:solidFill>
              <a:latin typeface="Arial"/>
            </a:endParaRPr>
          </a:p>
        </p:txBody>
      </p:sp>
      <p:sp>
        <p:nvSpPr>
          <p:cNvPr id="310" name="Google Shape;231;p23"/>
          <p:cNvSpPr/>
          <p:nvPr/>
        </p:nvSpPr>
        <p:spPr>
          <a:xfrm>
            <a:off x="3414600" y="1886040"/>
            <a:ext cx="670680" cy="41724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M[AR],</a:t>
            </a:r>
            <a:endParaRPr b="0" lang="en-US" sz="1200" spc="-1" strike="noStrike">
              <a:solidFill>
                <a:srgbClr val="000000"/>
              </a:solidFill>
              <a:latin typeface="Arial"/>
            </a:endParaRPr>
          </a:p>
        </p:txBody>
      </p:sp>
      <p:sp>
        <p:nvSpPr>
          <p:cNvPr id="311" name="Google Shape;232;p23"/>
          <p:cNvSpPr/>
          <p:nvPr/>
        </p:nvSpPr>
        <p:spPr>
          <a:xfrm>
            <a:off x="3981600" y="1886040"/>
            <a:ext cx="39132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PC</a:t>
            </a:r>
            <a:endParaRPr b="0" lang="en-US" sz="1200" spc="-1" strike="noStrike">
              <a:solidFill>
                <a:srgbClr val="000000"/>
              </a:solidFill>
              <a:latin typeface="Arial"/>
            </a:endParaRPr>
          </a:p>
        </p:txBody>
      </p:sp>
      <p:sp>
        <p:nvSpPr>
          <p:cNvPr id="312" name="Google Shape;233;p23"/>
          <p:cNvSpPr/>
          <p:nvPr/>
        </p:nvSpPr>
        <p:spPr>
          <a:xfrm>
            <a:off x="4233960" y="1887480"/>
            <a:ext cx="331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Noto Sans Symbols"/>
                <a:ea typeface="Noto Sans Symbols"/>
              </a:rPr>
              <a:t>←</a:t>
            </a:r>
            <a:endParaRPr b="0" lang="en-US" sz="1200" spc="-1" strike="noStrike">
              <a:solidFill>
                <a:srgbClr val="000000"/>
              </a:solidFill>
              <a:latin typeface="Arial"/>
            </a:endParaRPr>
          </a:p>
        </p:txBody>
      </p:sp>
      <p:sp>
        <p:nvSpPr>
          <p:cNvPr id="313" name="Google Shape;234;p23"/>
          <p:cNvSpPr/>
          <p:nvPr/>
        </p:nvSpPr>
        <p:spPr>
          <a:xfrm>
            <a:off x="4460760" y="1886040"/>
            <a:ext cx="65016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PC + 1</a:t>
            </a:r>
            <a:endParaRPr b="0" lang="en-US" sz="1200" spc="-1" strike="noStrike">
              <a:solidFill>
                <a:srgbClr val="000000"/>
              </a:solidFill>
              <a:latin typeface="Arial"/>
            </a:endParaRPr>
          </a:p>
        </p:txBody>
      </p:sp>
      <p:sp>
        <p:nvSpPr>
          <p:cNvPr id="314" name="Google Shape;235;p23"/>
          <p:cNvSpPr/>
          <p:nvPr/>
        </p:nvSpPr>
        <p:spPr>
          <a:xfrm>
            <a:off x="2962440" y="1898640"/>
            <a:ext cx="2199600" cy="213480"/>
          </a:xfrm>
          <a:prstGeom prst="rect">
            <a:avLst/>
          </a:prstGeom>
          <a:noFill/>
          <a:ln w="25400">
            <a:solidFill>
              <a:srgbClr val="000000"/>
            </a:solidFill>
            <a:miter/>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sp>
        <p:nvSpPr>
          <p:cNvPr id="315" name="Google Shape;236;p23"/>
          <p:cNvSpPr/>
          <p:nvPr/>
        </p:nvSpPr>
        <p:spPr>
          <a:xfrm>
            <a:off x="3954600" y="1789200"/>
            <a:ext cx="92880" cy="96120"/>
          </a:xfrm>
          <a:custGeom>
            <a:avLst/>
            <a:gdLst>
              <a:gd name="textAreaLeft" fmla="*/ 0 w 92880"/>
              <a:gd name="textAreaRight" fmla="*/ 93600 w 92880"/>
              <a:gd name="textAreaTop" fmla="*/ 0 h 96120"/>
              <a:gd name="textAreaBottom" fmla="*/ 96840 h 96120"/>
            </a:gdLst>
            <a:ahLst/>
            <a:rect l="textAreaLeft" t="textAreaTop" r="textAreaRight" b="textAreaBottom"/>
            <a:pathLst>
              <a:path fill="none" w="17255" h="21600">
                <a:moveTo>
                  <a:pt x="-1" y="1849"/>
                </a:moveTo>
                <a:cubicBezTo>
                  <a:pt x="2754" y="630"/>
                  <a:pt x="5733" y="-1"/>
                  <a:pt x="8746" y="0"/>
                </a:cubicBezTo>
                <a:cubicBezTo>
                  <a:pt x="11671" y="0"/>
                  <a:pt x="14566" y="594"/>
                  <a:pt x="17254" y="1746"/>
                </a:cubicBezTo>
              </a:path>
              <a:path w="17255" h="2160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cxnSp>
        <p:nvCxnSpPr>
          <p:cNvPr id="316" name="Google Shape;237;p23"/>
          <p:cNvCxnSpPr/>
          <p:nvPr/>
        </p:nvCxnSpPr>
        <p:spPr>
          <a:xfrm>
            <a:off x="4000320" y="1666800"/>
            <a:ext cx="720" cy="132480"/>
          </a:xfrm>
          <a:prstGeom prst="straightConnector1">
            <a:avLst/>
          </a:prstGeom>
          <a:ln w="25400">
            <a:solidFill>
              <a:srgbClr val="000000"/>
            </a:solidFill>
            <a:miter/>
          </a:ln>
        </p:spPr>
      </p:cxnSp>
      <p:sp>
        <p:nvSpPr>
          <p:cNvPr id="317" name="Google Shape;238;p23"/>
          <p:cNvSpPr/>
          <p:nvPr/>
        </p:nvSpPr>
        <p:spPr>
          <a:xfrm>
            <a:off x="5100480" y="1714680"/>
            <a:ext cx="358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T1</a:t>
            </a:r>
            <a:endParaRPr b="0" lang="en-US" sz="1200" spc="-1" strike="noStrike">
              <a:solidFill>
                <a:srgbClr val="000000"/>
              </a:solidFill>
              <a:latin typeface="Arial"/>
            </a:endParaRPr>
          </a:p>
        </p:txBody>
      </p:sp>
      <p:sp>
        <p:nvSpPr>
          <p:cNvPr id="318" name="Google Shape;239;p23"/>
          <p:cNvSpPr/>
          <p:nvPr/>
        </p:nvSpPr>
        <p:spPr>
          <a:xfrm>
            <a:off x="2935440" y="2514600"/>
            <a:ext cx="399240" cy="41724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AR</a:t>
            </a:r>
            <a:endParaRPr b="0" lang="en-US" sz="1200" spc="-1" strike="noStrike">
              <a:solidFill>
                <a:srgbClr val="000000"/>
              </a:solidFill>
              <a:latin typeface="Arial"/>
            </a:endParaRPr>
          </a:p>
        </p:txBody>
      </p:sp>
      <p:sp>
        <p:nvSpPr>
          <p:cNvPr id="319" name="Google Shape;240;p23"/>
          <p:cNvSpPr/>
          <p:nvPr/>
        </p:nvSpPr>
        <p:spPr>
          <a:xfrm>
            <a:off x="3206880" y="2514600"/>
            <a:ext cx="331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Noto Sans Symbols"/>
                <a:ea typeface="Noto Sans Symbols"/>
              </a:rPr>
              <a:t>←</a:t>
            </a:r>
            <a:endParaRPr b="0" lang="en-US" sz="1200" spc="-1" strike="noStrike">
              <a:solidFill>
                <a:srgbClr val="000000"/>
              </a:solidFill>
              <a:latin typeface="Arial"/>
            </a:endParaRPr>
          </a:p>
        </p:txBody>
      </p:sp>
      <p:sp>
        <p:nvSpPr>
          <p:cNvPr id="320" name="Google Shape;241;p23"/>
          <p:cNvSpPr/>
          <p:nvPr/>
        </p:nvSpPr>
        <p:spPr>
          <a:xfrm>
            <a:off x="3414600" y="2514600"/>
            <a:ext cx="78048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IR(0-11),</a:t>
            </a:r>
            <a:endParaRPr b="0" lang="en-US" sz="1200" spc="-1" strike="noStrike">
              <a:solidFill>
                <a:srgbClr val="000000"/>
              </a:solidFill>
              <a:latin typeface="Arial"/>
            </a:endParaRPr>
          </a:p>
        </p:txBody>
      </p:sp>
      <p:sp>
        <p:nvSpPr>
          <p:cNvPr id="321" name="Google Shape;242;p23"/>
          <p:cNvSpPr/>
          <p:nvPr/>
        </p:nvSpPr>
        <p:spPr>
          <a:xfrm>
            <a:off x="4176720" y="2514600"/>
            <a:ext cx="223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I</a:t>
            </a:r>
            <a:endParaRPr b="0" lang="en-US" sz="1200" spc="-1" strike="noStrike">
              <a:solidFill>
                <a:srgbClr val="000000"/>
              </a:solidFill>
              <a:latin typeface="Arial"/>
            </a:endParaRPr>
          </a:p>
        </p:txBody>
      </p:sp>
      <p:sp>
        <p:nvSpPr>
          <p:cNvPr id="322" name="Google Shape;243;p23"/>
          <p:cNvSpPr/>
          <p:nvPr/>
        </p:nvSpPr>
        <p:spPr>
          <a:xfrm>
            <a:off x="4259160" y="2505240"/>
            <a:ext cx="331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Noto Sans Symbols"/>
                <a:ea typeface="Noto Sans Symbols"/>
              </a:rPr>
              <a:t>←</a:t>
            </a:r>
            <a:endParaRPr b="0" lang="en-US" sz="1200" spc="-1" strike="noStrike">
              <a:solidFill>
                <a:srgbClr val="000000"/>
              </a:solidFill>
              <a:latin typeface="Arial"/>
            </a:endParaRPr>
          </a:p>
        </p:txBody>
      </p:sp>
      <p:sp>
        <p:nvSpPr>
          <p:cNvPr id="323" name="Google Shape;244;p23"/>
          <p:cNvSpPr/>
          <p:nvPr/>
        </p:nvSpPr>
        <p:spPr>
          <a:xfrm>
            <a:off x="4460760" y="2514600"/>
            <a:ext cx="602640" cy="41724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IR(15)</a:t>
            </a:r>
            <a:endParaRPr b="0" lang="en-US" sz="1200" spc="-1" strike="noStrike">
              <a:solidFill>
                <a:srgbClr val="000000"/>
              </a:solidFill>
              <a:latin typeface="Arial"/>
            </a:endParaRPr>
          </a:p>
        </p:txBody>
      </p:sp>
      <p:sp>
        <p:nvSpPr>
          <p:cNvPr id="324" name="Google Shape;245;p23"/>
          <p:cNvSpPr/>
          <p:nvPr/>
        </p:nvSpPr>
        <p:spPr>
          <a:xfrm>
            <a:off x="2800440" y="2352600"/>
            <a:ext cx="224712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Decode Opcode in IR(12-14),</a:t>
            </a:r>
            <a:endParaRPr b="0" lang="en-US" sz="1200" spc="-1" strike="noStrike">
              <a:solidFill>
                <a:srgbClr val="000000"/>
              </a:solidFill>
              <a:latin typeface="Arial"/>
            </a:endParaRPr>
          </a:p>
        </p:txBody>
      </p:sp>
      <p:sp>
        <p:nvSpPr>
          <p:cNvPr id="325" name="Google Shape;246;p23"/>
          <p:cNvSpPr/>
          <p:nvPr/>
        </p:nvSpPr>
        <p:spPr>
          <a:xfrm>
            <a:off x="2752560" y="2355840"/>
            <a:ext cx="2556720" cy="381960"/>
          </a:xfrm>
          <a:prstGeom prst="rect">
            <a:avLst/>
          </a:prstGeom>
          <a:noFill/>
          <a:ln w="25400">
            <a:solidFill>
              <a:srgbClr val="000000"/>
            </a:solidFill>
            <a:miter/>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sp>
        <p:nvSpPr>
          <p:cNvPr id="326" name="Google Shape;247;p23"/>
          <p:cNvSpPr/>
          <p:nvPr/>
        </p:nvSpPr>
        <p:spPr>
          <a:xfrm>
            <a:off x="3954600" y="2244600"/>
            <a:ext cx="92880" cy="96120"/>
          </a:xfrm>
          <a:custGeom>
            <a:avLst/>
            <a:gdLst>
              <a:gd name="textAreaLeft" fmla="*/ 0 w 92880"/>
              <a:gd name="textAreaRight" fmla="*/ 93600 w 92880"/>
              <a:gd name="textAreaTop" fmla="*/ 0 h 96120"/>
              <a:gd name="textAreaBottom" fmla="*/ 96840 h 96120"/>
            </a:gdLst>
            <a:ahLst/>
            <a:rect l="textAreaLeft" t="textAreaTop" r="textAreaRight" b="textAreaBottom"/>
            <a:pathLst>
              <a:path fill="none" w="17255" h="21600">
                <a:moveTo>
                  <a:pt x="-1" y="1849"/>
                </a:moveTo>
                <a:cubicBezTo>
                  <a:pt x="2754" y="630"/>
                  <a:pt x="5733" y="-1"/>
                  <a:pt x="8746" y="0"/>
                </a:cubicBezTo>
                <a:cubicBezTo>
                  <a:pt x="11671" y="0"/>
                  <a:pt x="14566" y="594"/>
                  <a:pt x="17254" y="1746"/>
                </a:cubicBezTo>
              </a:path>
              <a:path w="17255" h="2160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cxnSp>
        <p:nvCxnSpPr>
          <p:cNvPr id="327" name="Google Shape;248;p23"/>
          <p:cNvCxnSpPr/>
          <p:nvPr/>
        </p:nvCxnSpPr>
        <p:spPr>
          <a:xfrm>
            <a:off x="4000320" y="2133360"/>
            <a:ext cx="720" cy="121320"/>
          </a:xfrm>
          <a:prstGeom prst="straightConnector1">
            <a:avLst/>
          </a:prstGeom>
          <a:ln w="25400">
            <a:solidFill>
              <a:srgbClr val="000000"/>
            </a:solidFill>
            <a:miter/>
          </a:ln>
        </p:spPr>
      </p:cxnSp>
      <p:sp>
        <p:nvSpPr>
          <p:cNvPr id="328" name="Google Shape;249;p23"/>
          <p:cNvSpPr/>
          <p:nvPr/>
        </p:nvSpPr>
        <p:spPr>
          <a:xfrm>
            <a:off x="5235480" y="2171880"/>
            <a:ext cx="358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T2</a:t>
            </a:r>
            <a:endParaRPr b="0" lang="en-US" sz="1200" spc="-1" strike="noStrike">
              <a:solidFill>
                <a:srgbClr val="000000"/>
              </a:solidFill>
              <a:latin typeface="Arial"/>
            </a:endParaRPr>
          </a:p>
        </p:txBody>
      </p:sp>
      <p:sp>
        <p:nvSpPr>
          <p:cNvPr id="329" name="Google Shape;250;p23"/>
          <p:cNvSpPr/>
          <p:nvPr/>
        </p:nvSpPr>
        <p:spPr>
          <a:xfrm>
            <a:off x="3967200" y="2932200"/>
            <a:ext cx="92880" cy="96120"/>
          </a:xfrm>
          <a:custGeom>
            <a:avLst/>
            <a:gdLst>
              <a:gd name="textAreaLeft" fmla="*/ 0 w 92880"/>
              <a:gd name="textAreaRight" fmla="*/ 93600 w 92880"/>
              <a:gd name="textAreaTop" fmla="*/ 0 h 96120"/>
              <a:gd name="textAreaBottom" fmla="*/ 96840 h 96120"/>
            </a:gdLst>
            <a:ahLst/>
            <a:rect l="textAreaLeft" t="textAreaTop" r="textAreaRight" b="textAreaBottom"/>
            <a:pathLst>
              <a:path fill="none" w="17255" h="21600">
                <a:moveTo>
                  <a:pt x="-1" y="1849"/>
                </a:moveTo>
                <a:cubicBezTo>
                  <a:pt x="2754" y="630"/>
                  <a:pt x="5733" y="-1"/>
                  <a:pt x="8746" y="0"/>
                </a:cubicBezTo>
                <a:cubicBezTo>
                  <a:pt x="11671" y="0"/>
                  <a:pt x="14566" y="594"/>
                  <a:pt x="17254" y="1746"/>
                </a:cubicBezTo>
              </a:path>
              <a:path w="17255" h="2160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cxnSp>
        <p:nvCxnSpPr>
          <p:cNvPr id="330" name="Google Shape;251;p23"/>
          <p:cNvCxnSpPr/>
          <p:nvPr/>
        </p:nvCxnSpPr>
        <p:spPr>
          <a:xfrm>
            <a:off x="4012920" y="2749320"/>
            <a:ext cx="720" cy="213480"/>
          </a:xfrm>
          <a:prstGeom prst="straightConnector1">
            <a:avLst/>
          </a:prstGeom>
          <a:ln w="25400">
            <a:solidFill>
              <a:srgbClr val="000000"/>
            </a:solidFill>
            <a:miter/>
          </a:ln>
        </p:spPr>
      </p:cxnSp>
      <p:grpSp>
        <p:nvGrpSpPr>
          <p:cNvPr id="331" name="Google Shape;252;p23"/>
          <p:cNvGrpSpPr/>
          <p:nvPr/>
        </p:nvGrpSpPr>
        <p:grpSpPr>
          <a:xfrm>
            <a:off x="3730320" y="3006720"/>
            <a:ext cx="516600" cy="420840"/>
            <a:chOff x="3730320" y="3006720"/>
            <a:chExt cx="516600" cy="420840"/>
          </a:xfrm>
        </p:grpSpPr>
        <p:cxnSp>
          <p:nvCxnSpPr>
            <p:cNvPr id="332" name="Google Shape;253;p23"/>
            <p:cNvCxnSpPr/>
            <p:nvPr/>
          </p:nvCxnSpPr>
          <p:spPr>
            <a:xfrm flipH="1">
              <a:off x="3730320" y="3006720"/>
              <a:ext cx="286200" cy="192600"/>
            </a:xfrm>
            <a:prstGeom prst="straightConnector1">
              <a:avLst/>
            </a:prstGeom>
            <a:ln w="25400">
              <a:solidFill>
                <a:srgbClr val="000000"/>
              </a:solidFill>
              <a:miter/>
            </a:ln>
          </p:spPr>
        </p:cxnSp>
        <p:cxnSp>
          <p:nvCxnSpPr>
            <p:cNvPr id="333" name="Google Shape;254;p23"/>
            <p:cNvCxnSpPr/>
            <p:nvPr/>
          </p:nvCxnSpPr>
          <p:spPr>
            <a:xfrm>
              <a:off x="4005000" y="3006720"/>
              <a:ext cx="242280" cy="192600"/>
            </a:xfrm>
            <a:prstGeom prst="straightConnector1">
              <a:avLst/>
            </a:prstGeom>
            <a:ln w="25400">
              <a:solidFill>
                <a:srgbClr val="000000"/>
              </a:solidFill>
              <a:miter/>
            </a:ln>
          </p:spPr>
        </p:cxnSp>
        <p:cxnSp>
          <p:nvCxnSpPr>
            <p:cNvPr id="334" name="Google Shape;255;p23"/>
            <p:cNvCxnSpPr/>
            <p:nvPr/>
          </p:nvCxnSpPr>
          <p:spPr>
            <a:xfrm flipH="1" flipV="1">
              <a:off x="3730320" y="3189600"/>
              <a:ext cx="286200" cy="238320"/>
            </a:xfrm>
            <a:prstGeom prst="straightConnector1">
              <a:avLst/>
            </a:prstGeom>
            <a:ln w="25400">
              <a:solidFill>
                <a:srgbClr val="000000"/>
              </a:solidFill>
              <a:miter/>
            </a:ln>
          </p:spPr>
        </p:cxnSp>
        <p:cxnSp>
          <p:nvCxnSpPr>
            <p:cNvPr id="335" name="Google Shape;256;p23"/>
            <p:cNvCxnSpPr/>
            <p:nvPr/>
          </p:nvCxnSpPr>
          <p:spPr>
            <a:xfrm flipV="1">
              <a:off x="4005000" y="3189600"/>
              <a:ext cx="242280" cy="238320"/>
            </a:xfrm>
            <a:prstGeom prst="straightConnector1">
              <a:avLst/>
            </a:prstGeom>
            <a:ln w="25400">
              <a:solidFill>
                <a:srgbClr val="000000"/>
              </a:solidFill>
              <a:miter/>
            </a:ln>
          </p:spPr>
        </p:cxnSp>
      </p:grpSp>
      <p:sp>
        <p:nvSpPr>
          <p:cNvPr id="336" name="Google Shape;257;p23"/>
          <p:cNvSpPr/>
          <p:nvPr/>
        </p:nvSpPr>
        <p:spPr>
          <a:xfrm>
            <a:off x="3797280" y="3100320"/>
            <a:ext cx="37728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D</a:t>
            </a:r>
            <a:r>
              <a:rPr b="1" lang="en-US" sz="1200" spc="-1" strike="noStrike">
                <a:solidFill>
                  <a:srgbClr val="ff0000"/>
                </a:solidFill>
                <a:latin typeface="Arial"/>
                <a:ea typeface="Arial"/>
              </a:rPr>
              <a:t>7</a:t>
            </a:r>
            <a:endParaRPr b="0" lang="en-US" sz="1200" spc="-1" strike="noStrike">
              <a:solidFill>
                <a:srgbClr val="000000"/>
              </a:solidFill>
              <a:latin typeface="Arial"/>
            </a:endParaRPr>
          </a:p>
        </p:txBody>
      </p:sp>
      <p:cxnSp>
        <p:nvCxnSpPr>
          <p:cNvPr id="337" name="Google Shape;258;p23"/>
          <p:cNvCxnSpPr/>
          <p:nvPr/>
        </p:nvCxnSpPr>
        <p:spPr>
          <a:xfrm flipV="1">
            <a:off x="4252680" y="3205080"/>
            <a:ext cx="1747080" cy="5400"/>
          </a:xfrm>
          <a:prstGeom prst="straightConnector1">
            <a:avLst/>
          </a:prstGeom>
          <a:ln w="25400">
            <a:solidFill>
              <a:srgbClr val="000000"/>
            </a:solidFill>
            <a:miter/>
          </a:ln>
        </p:spPr>
      </p:cxnSp>
      <p:cxnSp>
        <p:nvCxnSpPr>
          <p:cNvPr id="338" name="Google Shape;259;p23"/>
          <p:cNvCxnSpPr/>
          <p:nvPr/>
        </p:nvCxnSpPr>
        <p:spPr>
          <a:xfrm>
            <a:off x="3035160" y="3209760"/>
            <a:ext cx="702360" cy="3960"/>
          </a:xfrm>
          <a:prstGeom prst="straightConnector1">
            <a:avLst/>
          </a:prstGeom>
          <a:ln w="25400">
            <a:solidFill>
              <a:srgbClr val="000000"/>
            </a:solidFill>
            <a:miter/>
          </a:ln>
        </p:spPr>
      </p:cxnSp>
      <p:sp>
        <p:nvSpPr>
          <p:cNvPr id="339" name="Google Shape;260;p23"/>
          <p:cNvSpPr/>
          <p:nvPr/>
        </p:nvSpPr>
        <p:spPr>
          <a:xfrm>
            <a:off x="4262400" y="2979720"/>
            <a:ext cx="305352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 0 (Memory-reference) =&gt;opcode ≠ </a:t>
            </a:r>
            <a:r>
              <a:rPr b="1" lang="en-US" sz="1200" spc="-1" strike="noStrike">
                <a:solidFill>
                  <a:srgbClr val="ff0000"/>
                </a:solidFill>
                <a:latin typeface="Arial"/>
                <a:ea typeface="Arial"/>
              </a:rPr>
              <a:t>111</a:t>
            </a:r>
            <a:endParaRPr b="0" lang="en-US" sz="1200" spc="-1" strike="noStrike">
              <a:solidFill>
                <a:srgbClr val="000000"/>
              </a:solidFill>
              <a:latin typeface="Arial"/>
            </a:endParaRPr>
          </a:p>
        </p:txBody>
      </p:sp>
      <p:sp>
        <p:nvSpPr>
          <p:cNvPr id="340" name="Google Shape;261;p23"/>
          <p:cNvSpPr/>
          <p:nvPr/>
        </p:nvSpPr>
        <p:spPr>
          <a:xfrm>
            <a:off x="2098800" y="2979720"/>
            <a:ext cx="159156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(Register or I/O) = 1</a:t>
            </a:r>
            <a:endParaRPr b="0" lang="en-US" sz="1200" spc="-1" strike="noStrike">
              <a:solidFill>
                <a:srgbClr val="000000"/>
              </a:solidFill>
              <a:latin typeface="Arial"/>
            </a:endParaRPr>
          </a:p>
        </p:txBody>
      </p:sp>
      <p:cxnSp>
        <p:nvCxnSpPr>
          <p:cNvPr id="341" name="Google Shape;262;p23"/>
          <p:cNvCxnSpPr/>
          <p:nvPr/>
        </p:nvCxnSpPr>
        <p:spPr>
          <a:xfrm flipH="1">
            <a:off x="5729040" y="3446280"/>
            <a:ext cx="307080" cy="224640"/>
          </a:xfrm>
          <a:prstGeom prst="straightConnector1">
            <a:avLst/>
          </a:prstGeom>
          <a:ln w="25400">
            <a:solidFill>
              <a:srgbClr val="000000"/>
            </a:solidFill>
            <a:miter/>
          </a:ln>
        </p:spPr>
      </p:cxnSp>
      <p:cxnSp>
        <p:nvCxnSpPr>
          <p:cNvPr id="342" name="Google Shape;263;p23"/>
          <p:cNvCxnSpPr/>
          <p:nvPr/>
        </p:nvCxnSpPr>
        <p:spPr>
          <a:xfrm>
            <a:off x="6024240" y="3446280"/>
            <a:ext cx="270720" cy="224640"/>
          </a:xfrm>
          <a:prstGeom prst="straightConnector1">
            <a:avLst/>
          </a:prstGeom>
          <a:ln w="25400">
            <a:solidFill>
              <a:srgbClr val="000000"/>
            </a:solidFill>
            <a:miter/>
          </a:ln>
        </p:spPr>
      </p:cxnSp>
      <p:cxnSp>
        <p:nvCxnSpPr>
          <p:cNvPr id="343" name="Google Shape;264;p23"/>
          <p:cNvCxnSpPr/>
          <p:nvPr/>
        </p:nvCxnSpPr>
        <p:spPr>
          <a:xfrm flipH="1" flipV="1">
            <a:off x="5729040" y="3659040"/>
            <a:ext cx="307080" cy="254520"/>
          </a:xfrm>
          <a:prstGeom prst="straightConnector1">
            <a:avLst/>
          </a:prstGeom>
          <a:ln w="25400">
            <a:solidFill>
              <a:srgbClr val="000000"/>
            </a:solidFill>
            <a:miter/>
          </a:ln>
        </p:spPr>
      </p:cxnSp>
      <p:cxnSp>
        <p:nvCxnSpPr>
          <p:cNvPr id="344" name="Google Shape;265;p23"/>
          <p:cNvCxnSpPr/>
          <p:nvPr/>
        </p:nvCxnSpPr>
        <p:spPr>
          <a:xfrm flipV="1">
            <a:off x="6024240" y="3659040"/>
            <a:ext cx="270720" cy="254520"/>
          </a:xfrm>
          <a:prstGeom prst="straightConnector1">
            <a:avLst/>
          </a:prstGeom>
          <a:ln w="25400">
            <a:solidFill>
              <a:srgbClr val="000000"/>
            </a:solidFill>
            <a:miter/>
          </a:ln>
        </p:spPr>
      </p:cxnSp>
      <p:sp>
        <p:nvSpPr>
          <p:cNvPr id="345" name="Google Shape;266;p23"/>
          <p:cNvSpPr/>
          <p:nvPr/>
        </p:nvSpPr>
        <p:spPr>
          <a:xfrm>
            <a:off x="5880240" y="3571920"/>
            <a:ext cx="223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I</a:t>
            </a:r>
            <a:endParaRPr b="0" lang="en-US" sz="1200" spc="-1" strike="noStrike">
              <a:solidFill>
                <a:srgbClr val="000000"/>
              </a:solidFill>
              <a:latin typeface="Arial"/>
            </a:endParaRPr>
          </a:p>
        </p:txBody>
      </p:sp>
      <p:cxnSp>
        <p:nvCxnSpPr>
          <p:cNvPr id="346" name="Google Shape;267;p23"/>
          <p:cNvCxnSpPr/>
          <p:nvPr/>
        </p:nvCxnSpPr>
        <p:spPr>
          <a:xfrm flipH="1">
            <a:off x="2727000" y="3446280"/>
            <a:ext cx="321480" cy="224640"/>
          </a:xfrm>
          <a:prstGeom prst="straightConnector1">
            <a:avLst/>
          </a:prstGeom>
          <a:ln w="25400">
            <a:solidFill>
              <a:srgbClr val="000000"/>
            </a:solidFill>
            <a:miter/>
          </a:ln>
        </p:spPr>
      </p:cxnSp>
      <p:cxnSp>
        <p:nvCxnSpPr>
          <p:cNvPr id="347" name="Google Shape;268;p23"/>
          <p:cNvCxnSpPr/>
          <p:nvPr/>
        </p:nvCxnSpPr>
        <p:spPr>
          <a:xfrm>
            <a:off x="3035160" y="3446280"/>
            <a:ext cx="259560" cy="224640"/>
          </a:xfrm>
          <a:prstGeom prst="straightConnector1">
            <a:avLst/>
          </a:prstGeom>
          <a:ln w="25400">
            <a:solidFill>
              <a:srgbClr val="000000"/>
            </a:solidFill>
            <a:miter/>
          </a:ln>
        </p:spPr>
      </p:cxnSp>
      <p:cxnSp>
        <p:nvCxnSpPr>
          <p:cNvPr id="348" name="Google Shape;269;p23"/>
          <p:cNvCxnSpPr/>
          <p:nvPr/>
        </p:nvCxnSpPr>
        <p:spPr>
          <a:xfrm flipH="1" flipV="1">
            <a:off x="2727000" y="3659040"/>
            <a:ext cx="321480" cy="254520"/>
          </a:xfrm>
          <a:prstGeom prst="straightConnector1">
            <a:avLst/>
          </a:prstGeom>
          <a:ln w="25400">
            <a:solidFill>
              <a:srgbClr val="000000"/>
            </a:solidFill>
            <a:miter/>
          </a:ln>
        </p:spPr>
      </p:cxnSp>
      <p:cxnSp>
        <p:nvCxnSpPr>
          <p:cNvPr id="349" name="Google Shape;270;p23"/>
          <p:cNvCxnSpPr/>
          <p:nvPr/>
        </p:nvCxnSpPr>
        <p:spPr>
          <a:xfrm flipV="1">
            <a:off x="3035160" y="3659040"/>
            <a:ext cx="259560" cy="254520"/>
          </a:xfrm>
          <a:prstGeom prst="straightConnector1">
            <a:avLst/>
          </a:prstGeom>
          <a:ln w="25400">
            <a:solidFill>
              <a:srgbClr val="000000"/>
            </a:solidFill>
            <a:miter/>
          </a:ln>
        </p:spPr>
      </p:cxnSp>
      <p:sp>
        <p:nvSpPr>
          <p:cNvPr id="350" name="Google Shape;271;p23"/>
          <p:cNvSpPr/>
          <p:nvPr/>
        </p:nvSpPr>
        <p:spPr>
          <a:xfrm>
            <a:off x="2905200" y="3575160"/>
            <a:ext cx="223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I</a:t>
            </a:r>
            <a:endParaRPr b="0" lang="en-US" sz="1200" spc="-1" strike="noStrike">
              <a:solidFill>
                <a:srgbClr val="000000"/>
              </a:solidFill>
              <a:latin typeface="Arial"/>
            </a:endParaRPr>
          </a:p>
        </p:txBody>
      </p:sp>
      <p:sp>
        <p:nvSpPr>
          <p:cNvPr id="351" name="Google Shape;272;p23"/>
          <p:cNvSpPr/>
          <p:nvPr/>
        </p:nvSpPr>
        <p:spPr>
          <a:xfrm>
            <a:off x="3562200" y="4071960"/>
            <a:ext cx="762840" cy="6001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Execute</a:t>
            </a:r>
            <a:endParaRPr b="0" lang="en-US" sz="1200" spc="-1" strike="noStrike">
              <a:solidFill>
                <a:srgbClr val="000000"/>
              </a:solidFill>
              <a:latin typeface="Arial"/>
            </a:endParaRPr>
          </a:p>
          <a:p>
            <a:pPr>
              <a:lnSpc>
                <a:spcPct val="100000"/>
              </a:lnSpc>
              <a:tabLst>
                <a:tab algn="l" pos="0"/>
              </a:tabLst>
            </a:pPr>
            <a:endParaRPr b="0" lang="en-US" sz="1200" spc="-1" strike="noStrike">
              <a:solidFill>
                <a:srgbClr val="000000"/>
              </a:solidFill>
              <a:latin typeface="Arial"/>
            </a:endParaRPr>
          </a:p>
        </p:txBody>
      </p:sp>
      <p:sp>
        <p:nvSpPr>
          <p:cNvPr id="352" name="Google Shape;273;p23"/>
          <p:cNvSpPr/>
          <p:nvPr/>
        </p:nvSpPr>
        <p:spPr>
          <a:xfrm>
            <a:off x="3168720" y="4211640"/>
            <a:ext cx="1470960" cy="6001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register-reference</a:t>
            </a:r>
            <a:endParaRPr b="0" lang="en-US" sz="1200" spc="-1" strike="noStrike">
              <a:solidFill>
                <a:srgbClr val="000000"/>
              </a:solidFill>
              <a:latin typeface="Arial"/>
            </a:endParaRPr>
          </a:p>
          <a:p>
            <a:pPr>
              <a:lnSpc>
                <a:spcPct val="100000"/>
              </a:lnSpc>
              <a:tabLst>
                <a:tab algn="l" pos="0"/>
              </a:tabLst>
            </a:pPr>
            <a:endParaRPr b="0" lang="en-US" sz="1200" spc="-1" strike="noStrike">
              <a:solidFill>
                <a:srgbClr val="000000"/>
              </a:solidFill>
              <a:latin typeface="Arial"/>
            </a:endParaRPr>
          </a:p>
        </p:txBody>
      </p:sp>
      <p:sp>
        <p:nvSpPr>
          <p:cNvPr id="353" name="Google Shape;274;p23"/>
          <p:cNvSpPr/>
          <p:nvPr/>
        </p:nvSpPr>
        <p:spPr>
          <a:xfrm>
            <a:off x="3463920" y="4354560"/>
            <a:ext cx="969120" cy="43560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instruction</a:t>
            </a:r>
            <a:endParaRPr b="0" lang="en-US" sz="1200" spc="-1" strike="noStrike">
              <a:solidFill>
                <a:srgbClr val="000000"/>
              </a:solidFill>
              <a:latin typeface="Arial"/>
            </a:endParaRPr>
          </a:p>
          <a:p>
            <a:pPr>
              <a:lnSpc>
                <a:spcPct val="100000"/>
              </a:lnSpc>
              <a:tabLst>
                <a:tab algn="l" pos="0"/>
              </a:tabLst>
            </a:pPr>
            <a:endParaRPr b="0" lang="en-US" sz="1200" spc="-1" strike="noStrike">
              <a:solidFill>
                <a:srgbClr val="000000"/>
              </a:solidFill>
              <a:latin typeface="Arial"/>
            </a:endParaRPr>
          </a:p>
        </p:txBody>
      </p:sp>
      <p:sp>
        <p:nvSpPr>
          <p:cNvPr id="354" name="Google Shape;275;p23"/>
          <p:cNvSpPr/>
          <p:nvPr/>
        </p:nvSpPr>
        <p:spPr>
          <a:xfrm>
            <a:off x="3549600" y="4525920"/>
            <a:ext cx="39456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ff0000"/>
                </a:solidFill>
                <a:latin typeface="Arial"/>
                <a:ea typeface="Arial"/>
              </a:rPr>
              <a:t>SC</a:t>
            </a:r>
            <a:endParaRPr b="0" lang="en-US" sz="1200" spc="-1" strike="noStrike">
              <a:solidFill>
                <a:srgbClr val="000000"/>
              </a:solidFill>
              <a:latin typeface="Arial"/>
            </a:endParaRPr>
          </a:p>
        </p:txBody>
      </p:sp>
      <p:sp>
        <p:nvSpPr>
          <p:cNvPr id="355" name="Google Shape;276;p23"/>
          <p:cNvSpPr/>
          <p:nvPr/>
        </p:nvSpPr>
        <p:spPr>
          <a:xfrm>
            <a:off x="3841920" y="4525920"/>
            <a:ext cx="331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Noto Sans Symbols"/>
                <a:ea typeface="Noto Sans Symbols"/>
              </a:rPr>
              <a:t>←</a:t>
            </a:r>
            <a:endParaRPr b="0" lang="en-US" sz="1200" spc="-1" strike="noStrike">
              <a:solidFill>
                <a:srgbClr val="000000"/>
              </a:solidFill>
              <a:latin typeface="Arial"/>
            </a:endParaRPr>
          </a:p>
        </p:txBody>
      </p:sp>
      <p:sp>
        <p:nvSpPr>
          <p:cNvPr id="356" name="Google Shape;277;p23"/>
          <p:cNvSpPr/>
          <p:nvPr/>
        </p:nvSpPr>
        <p:spPr>
          <a:xfrm>
            <a:off x="4116240" y="4525920"/>
            <a:ext cx="26424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0</a:t>
            </a:r>
            <a:endParaRPr b="0" lang="en-US" sz="1200" spc="-1" strike="noStrike">
              <a:solidFill>
                <a:srgbClr val="000000"/>
              </a:solidFill>
              <a:latin typeface="Arial"/>
            </a:endParaRPr>
          </a:p>
        </p:txBody>
      </p:sp>
      <p:sp>
        <p:nvSpPr>
          <p:cNvPr id="357" name="Google Shape;278;p23"/>
          <p:cNvSpPr/>
          <p:nvPr/>
        </p:nvSpPr>
        <p:spPr>
          <a:xfrm>
            <a:off x="2038320" y="4071960"/>
            <a:ext cx="762840" cy="6001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Execute</a:t>
            </a:r>
            <a:endParaRPr b="0" lang="en-US" sz="1200" spc="-1" strike="noStrike">
              <a:solidFill>
                <a:srgbClr val="000000"/>
              </a:solidFill>
              <a:latin typeface="Arial"/>
            </a:endParaRPr>
          </a:p>
          <a:p>
            <a:pPr>
              <a:lnSpc>
                <a:spcPct val="100000"/>
              </a:lnSpc>
              <a:tabLst>
                <a:tab algn="l" pos="0"/>
              </a:tabLst>
            </a:pPr>
            <a:endParaRPr b="0" lang="en-US" sz="1200" spc="-1" strike="noStrike">
              <a:solidFill>
                <a:srgbClr val="000000"/>
              </a:solidFill>
              <a:latin typeface="Arial"/>
            </a:endParaRPr>
          </a:p>
        </p:txBody>
      </p:sp>
      <p:sp>
        <p:nvSpPr>
          <p:cNvPr id="358" name="Google Shape;279;p23"/>
          <p:cNvSpPr/>
          <p:nvPr/>
        </p:nvSpPr>
        <p:spPr>
          <a:xfrm>
            <a:off x="1878120" y="4211640"/>
            <a:ext cx="1081800" cy="43560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input-output</a:t>
            </a:r>
            <a:endParaRPr b="0" lang="en-US" sz="1200" spc="-1" strike="noStrike">
              <a:solidFill>
                <a:srgbClr val="000000"/>
              </a:solidFill>
              <a:latin typeface="Arial"/>
            </a:endParaRPr>
          </a:p>
          <a:p>
            <a:pPr>
              <a:lnSpc>
                <a:spcPct val="100000"/>
              </a:lnSpc>
              <a:tabLst>
                <a:tab algn="l" pos="0"/>
              </a:tabLst>
            </a:pPr>
            <a:endParaRPr b="0" lang="en-US" sz="1200" spc="-1" strike="noStrike">
              <a:solidFill>
                <a:srgbClr val="000000"/>
              </a:solidFill>
              <a:latin typeface="Arial"/>
            </a:endParaRPr>
          </a:p>
        </p:txBody>
      </p:sp>
      <p:sp>
        <p:nvSpPr>
          <p:cNvPr id="359" name="Google Shape;280;p23"/>
          <p:cNvSpPr/>
          <p:nvPr/>
        </p:nvSpPr>
        <p:spPr>
          <a:xfrm>
            <a:off x="1940040" y="4354560"/>
            <a:ext cx="969120" cy="43560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instruction</a:t>
            </a:r>
            <a:endParaRPr b="0" lang="en-US" sz="1200" spc="-1" strike="noStrike">
              <a:solidFill>
                <a:srgbClr val="000000"/>
              </a:solidFill>
              <a:latin typeface="Arial"/>
            </a:endParaRPr>
          </a:p>
          <a:p>
            <a:pPr>
              <a:lnSpc>
                <a:spcPct val="100000"/>
              </a:lnSpc>
              <a:tabLst>
                <a:tab algn="l" pos="0"/>
              </a:tabLst>
            </a:pPr>
            <a:endParaRPr b="0" lang="en-US" sz="1200" spc="-1" strike="noStrike">
              <a:solidFill>
                <a:srgbClr val="000000"/>
              </a:solidFill>
              <a:latin typeface="Arial"/>
            </a:endParaRPr>
          </a:p>
        </p:txBody>
      </p:sp>
      <p:sp>
        <p:nvSpPr>
          <p:cNvPr id="360" name="Google Shape;281;p23"/>
          <p:cNvSpPr/>
          <p:nvPr/>
        </p:nvSpPr>
        <p:spPr>
          <a:xfrm>
            <a:off x="2023920" y="4525920"/>
            <a:ext cx="39456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ff0000"/>
                </a:solidFill>
                <a:latin typeface="Arial"/>
                <a:ea typeface="Arial"/>
              </a:rPr>
              <a:t>SC</a:t>
            </a:r>
            <a:endParaRPr b="0" lang="en-US" sz="1200" spc="-1" strike="noStrike">
              <a:solidFill>
                <a:srgbClr val="000000"/>
              </a:solidFill>
              <a:latin typeface="Arial"/>
            </a:endParaRPr>
          </a:p>
        </p:txBody>
      </p:sp>
      <p:sp>
        <p:nvSpPr>
          <p:cNvPr id="361" name="Google Shape;282;p23"/>
          <p:cNvSpPr/>
          <p:nvPr/>
        </p:nvSpPr>
        <p:spPr>
          <a:xfrm>
            <a:off x="2303640" y="4525920"/>
            <a:ext cx="331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Noto Sans Symbols"/>
                <a:ea typeface="Noto Sans Symbols"/>
              </a:rPr>
              <a:t>←</a:t>
            </a:r>
            <a:endParaRPr b="0" lang="en-US" sz="1200" spc="-1" strike="noStrike">
              <a:solidFill>
                <a:srgbClr val="000000"/>
              </a:solidFill>
              <a:latin typeface="Arial"/>
            </a:endParaRPr>
          </a:p>
        </p:txBody>
      </p:sp>
      <p:sp>
        <p:nvSpPr>
          <p:cNvPr id="362" name="Google Shape;283;p23"/>
          <p:cNvSpPr/>
          <p:nvPr/>
        </p:nvSpPr>
        <p:spPr>
          <a:xfrm>
            <a:off x="2577960" y="4525920"/>
            <a:ext cx="26424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0</a:t>
            </a:r>
            <a:endParaRPr b="0" lang="en-US" sz="1200" spc="-1" strike="noStrike">
              <a:solidFill>
                <a:srgbClr val="000000"/>
              </a:solidFill>
              <a:latin typeface="Arial"/>
            </a:endParaRPr>
          </a:p>
        </p:txBody>
      </p:sp>
      <p:sp>
        <p:nvSpPr>
          <p:cNvPr id="363" name="Google Shape;284;p23"/>
          <p:cNvSpPr/>
          <p:nvPr/>
        </p:nvSpPr>
        <p:spPr>
          <a:xfrm>
            <a:off x="5334120" y="4071960"/>
            <a:ext cx="627840" cy="41724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M[AR]</a:t>
            </a:r>
            <a:endParaRPr b="0" lang="en-US" sz="1200" spc="-1" strike="noStrike">
              <a:solidFill>
                <a:srgbClr val="000000"/>
              </a:solidFill>
              <a:latin typeface="Arial"/>
            </a:endParaRPr>
          </a:p>
        </p:txBody>
      </p:sp>
      <p:sp>
        <p:nvSpPr>
          <p:cNvPr id="364" name="Google Shape;285;p23"/>
          <p:cNvSpPr/>
          <p:nvPr/>
        </p:nvSpPr>
        <p:spPr>
          <a:xfrm>
            <a:off x="5141880" y="4071960"/>
            <a:ext cx="331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Noto Sans Symbols"/>
                <a:ea typeface="Noto Sans Symbols"/>
              </a:rPr>
              <a:t>←</a:t>
            </a:r>
            <a:endParaRPr b="0" lang="en-US" sz="1200" spc="-1" strike="noStrike">
              <a:solidFill>
                <a:srgbClr val="000000"/>
              </a:solidFill>
              <a:latin typeface="Arial"/>
            </a:endParaRPr>
          </a:p>
        </p:txBody>
      </p:sp>
      <p:sp>
        <p:nvSpPr>
          <p:cNvPr id="365" name="Google Shape;286;p23"/>
          <p:cNvSpPr/>
          <p:nvPr/>
        </p:nvSpPr>
        <p:spPr>
          <a:xfrm>
            <a:off x="4878360" y="4071960"/>
            <a:ext cx="399240" cy="41724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AR</a:t>
            </a:r>
            <a:endParaRPr b="0" lang="en-US" sz="1200" spc="-1" strike="noStrike">
              <a:solidFill>
                <a:srgbClr val="000000"/>
              </a:solidFill>
              <a:latin typeface="Arial"/>
            </a:endParaRPr>
          </a:p>
        </p:txBody>
      </p:sp>
      <p:sp>
        <p:nvSpPr>
          <p:cNvPr id="366" name="Google Shape;287;p23"/>
          <p:cNvSpPr/>
          <p:nvPr/>
        </p:nvSpPr>
        <p:spPr>
          <a:xfrm>
            <a:off x="6199200" y="4062240"/>
            <a:ext cx="75816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Nothing</a:t>
            </a:r>
            <a:endParaRPr b="0" lang="en-US" sz="1200" spc="-1" strike="noStrike">
              <a:solidFill>
                <a:srgbClr val="000000"/>
              </a:solidFill>
              <a:latin typeface="Arial"/>
            </a:endParaRPr>
          </a:p>
        </p:txBody>
      </p:sp>
      <p:sp>
        <p:nvSpPr>
          <p:cNvPr id="367" name="Google Shape;288;p23"/>
          <p:cNvSpPr/>
          <p:nvPr/>
        </p:nvSpPr>
        <p:spPr>
          <a:xfrm>
            <a:off x="2982960" y="3381480"/>
            <a:ext cx="92880" cy="96120"/>
          </a:xfrm>
          <a:custGeom>
            <a:avLst/>
            <a:gdLst>
              <a:gd name="textAreaLeft" fmla="*/ 0 w 92880"/>
              <a:gd name="textAreaRight" fmla="*/ 93600 w 92880"/>
              <a:gd name="textAreaTop" fmla="*/ 0 h 96120"/>
              <a:gd name="textAreaBottom" fmla="*/ 96840 h 96120"/>
            </a:gdLst>
            <a:ahLst/>
            <a:rect l="textAreaLeft" t="textAreaTop" r="textAreaRight" b="textAreaBottom"/>
            <a:pathLst>
              <a:path fill="none" w="17255" h="21600">
                <a:moveTo>
                  <a:pt x="-1" y="1849"/>
                </a:moveTo>
                <a:cubicBezTo>
                  <a:pt x="2754" y="630"/>
                  <a:pt x="5733" y="-1"/>
                  <a:pt x="8746" y="0"/>
                </a:cubicBezTo>
                <a:cubicBezTo>
                  <a:pt x="11671" y="0"/>
                  <a:pt x="14566" y="594"/>
                  <a:pt x="17254" y="1746"/>
                </a:cubicBezTo>
              </a:path>
              <a:path w="17255" h="2160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cxnSp>
        <p:nvCxnSpPr>
          <p:cNvPr id="368" name="Google Shape;289;p23"/>
          <p:cNvCxnSpPr/>
          <p:nvPr/>
        </p:nvCxnSpPr>
        <p:spPr>
          <a:xfrm flipV="1">
            <a:off x="3035160" y="3224160"/>
            <a:ext cx="720" cy="172080"/>
          </a:xfrm>
          <a:prstGeom prst="straightConnector1">
            <a:avLst/>
          </a:prstGeom>
          <a:ln w="25400">
            <a:solidFill>
              <a:srgbClr val="000000"/>
            </a:solidFill>
            <a:miter/>
          </a:ln>
        </p:spPr>
      </p:cxnSp>
      <p:sp>
        <p:nvSpPr>
          <p:cNvPr id="369" name="Google Shape;290;p23"/>
          <p:cNvSpPr/>
          <p:nvPr/>
        </p:nvSpPr>
        <p:spPr>
          <a:xfrm>
            <a:off x="5972040" y="3357720"/>
            <a:ext cx="92880" cy="94680"/>
          </a:xfrm>
          <a:custGeom>
            <a:avLst/>
            <a:gdLst>
              <a:gd name="textAreaLeft" fmla="*/ 0 w 92880"/>
              <a:gd name="textAreaRight" fmla="*/ 93600 w 92880"/>
              <a:gd name="textAreaTop" fmla="*/ 0 h 94680"/>
              <a:gd name="textAreaBottom" fmla="*/ 95400 h 94680"/>
            </a:gdLst>
            <a:ahLst/>
            <a:rect l="textAreaLeft" t="textAreaTop" r="textAreaRight" b="textAreaBottom"/>
            <a:pathLst>
              <a:path fill="none" w="17255" h="21600">
                <a:moveTo>
                  <a:pt x="-1" y="1849"/>
                </a:moveTo>
                <a:cubicBezTo>
                  <a:pt x="2754" y="630"/>
                  <a:pt x="5733" y="-1"/>
                  <a:pt x="8746" y="0"/>
                </a:cubicBezTo>
                <a:cubicBezTo>
                  <a:pt x="11671" y="0"/>
                  <a:pt x="14566" y="594"/>
                  <a:pt x="17254" y="1746"/>
                </a:cubicBezTo>
              </a:path>
              <a:path w="17255" h="2160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cxnSp>
        <p:nvCxnSpPr>
          <p:cNvPr id="370" name="Google Shape;291;p23"/>
          <p:cNvCxnSpPr/>
          <p:nvPr/>
        </p:nvCxnSpPr>
        <p:spPr>
          <a:xfrm flipV="1">
            <a:off x="6011640" y="3198600"/>
            <a:ext cx="720" cy="172080"/>
          </a:xfrm>
          <a:prstGeom prst="straightConnector1">
            <a:avLst/>
          </a:prstGeom>
          <a:ln w="25400">
            <a:solidFill>
              <a:srgbClr val="000000"/>
            </a:solidFill>
            <a:miter/>
          </a:ln>
        </p:spPr>
      </p:cxnSp>
      <p:sp>
        <p:nvSpPr>
          <p:cNvPr id="371" name="Google Shape;292;p23"/>
          <p:cNvSpPr/>
          <p:nvPr/>
        </p:nvSpPr>
        <p:spPr>
          <a:xfrm>
            <a:off x="1916280" y="4073400"/>
            <a:ext cx="1019880" cy="681840"/>
          </a:xfrm>
          <a:prstGeom prst="rect">
            <a:avLst/>
          </a:prstGeom>
          <a:noFill/>
          <a:ln w="25400">
            <a:solidFill>
              <a:srgbClr val="000000"/>
            </a:solidFill>
            <a:miter/>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sp>
        <p:nvSpPr>
          <p:cNvPr id="372" name="Google Shape;293;p23"/>
          <p:cNvSpPr/>
          <p:nvPr/>
        </p:nvSpPr>
        <p:spPr>
          <a:xfrm>
            <a:off x="3170160" y="4073400"/>
            <a:ext cx="1512000" cy="672480"/>
          </a:xfrm>
          <a:prstGeom prst="rect">
            <a:avLst/>
          </a:prstGeom>
          <a:noFill/>
          <a:ln w="25400">
            <a:solidFill>
              <a:srgbClr val="000000"/>
            </a:solidFill>
            <a:miter/>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sp>
        <p:nvSpPr>
          <p:cNvPr id="373" name="Google Shape;294;p23"/>
          <p:cNvSpPr/>
          <p:nvPr/>
        </p:nvSpPr>
        <p:spPr>
          <a:xfrm>
            <a:off x="4916520" y="4073400"/>
            <a:ext cx="1019880" cy="210240"/>
          </a:xfrm>
          <a:prstGeom prst="rect">
            <a:avLst/>
          </a:prstGeom>
          <a:noFill/>
          <a:ln w="25400">
            <a:solidFill>
              <a:srgbClr val="000000"/>
            </a:solidFill>
            <a:miter/>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sp>
        <p:nvSpPr>
          <p:cNvPr id="374" name="Google Shape;295;p23"/>
          <p:cNvSpPr/>
          <p:nvPr/>
        </p:nvSpPr>
        <p:spPr>
          <a:xfrm>
            <a:off x="6172200" y="4073400"/>
            <a:ext cx="810360" cy="210240"/>
          </a:xfrm>
          <a:prstGeom prst="rect">
            <a:avLst/>
          </a:prstGeom>
          <a:noFill/>
          <a:ln w="25400">
            <a:solidFill>
              <a:srgbClr val="000000"/>
            </a:solidFill>
            <a:miter/>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sp>
        <p:nvSpPr>
          <p:cNvPr id="375" name="Google Shape;296;p23"/>
          <p:cNvSpPr/>
          <p:nvPr/>
        </p:nvSpPr>
        <p:spPr>
          <a:xfrm>
            <a:off x="2355840" y="3963960"/>
            <a:ext cx="92880" cy="96120"/>
          </a:xfrm>
          <a:custGeom>
            <a:avLst/>
            <a:gdLst>
              <a:gd name="textAreaLeft" fmla="*/ 0 w 92880"/>
              <a:gd name="textAreaRight" fmla="*/ 93600 w 92880"/>
              <a:gd name="textAreaTop" fmla="*/ 0 h 96120"/>
              <a:gd name="textAreaBottom" fmla="*/ 96840 h 96120"/>
            </a:gdLst>
            <a:ahLst/>
            <a:rect l="textAreaLeft" t="textAreaTop" r="textAreaRight" b="textAreaBottom"/>
            <a:pathLst>
              <a:path fill="none" w="17255" h="21600">
                <a:moveTo>
                  <a:pt x="-1" y="1849"/>
                </a:moveTo>
                <a:cubicBezTo>
                  <a:pt x="2754" y="630"/>
                  <a:pt x="5733" y="-1"/>
                  <a:pt x="8746" y="0"/>
                </a:cubicBezTo>
                <a:cubicBezTo>
                  <a:pt x="11671" y="0"/>
                  <a:pt x="14566" y="594"/>
                  <a:pt x="17254" y="1746"/>
                </a:cubicBezTo>
              </a:path>
              <a:path w="17255" h="2160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cxnSp>
        <p:nvCxnSpPr>
          <p:cNvPr id="376" name="Google Shape;297;p23"/>
          <p:cNvCxnSpPr/>
          <p:nvPr/>
        </p:nvCxnSpPr>
        <p:spPr>
          <a:xfrm flipV="1">
            <a:off x="2401560" y="3668400"/>
            <a:ext cx="720" cy="324720"/>
          </a:xfrm>
          <a:prstGeom prst="straightConnector1">
            <a:avLst/>
          </a:prstGeom>
          <a:ln w="25400">
            <a:solidFill>
              <a:srgbClr val="000000"/>
            </a:solidFill>
            <a:miter/>
          </a:ln>
        </p:spPr>
      </p:cxnSp>
      <p:sp>
        <p:nvSpPr>
          <p:cNvPr id="377" name="Google Shape;298;p23"/>
          <p:cNvSpPr/>
          <p:nvPr/>
        </p:nvSpPr>
        <p:spPr>
          <a:xfrm>
            <a:off x="3954600" y="3963960"/>
            <a:ext cx="92880" cy="96120"/>
          </a:xfrm>
          <a:custGeom>
            <a:avLst/>
            <a:gdLst>
              <a:gd name="textAreaLeft" fmla="*/ 0 w 92880"/>
              <a:gd name="textAreaRight" fmla="*/ 93600 w 92880"/>
              <a:gd name="textAreaTop" fmla="*/ 0 h 96120"/>
              <a:gd name="textAreaBottom" fmla="*/ 96840 h 96120"/>
            </a:gdLst>
            <a:ahLst/>
            <a:rect l="textAreaLeft" t="textAreaTop" r="textAreaRight" b="textAreaBottom"/>
            <a:pathLst>
              <a:path fill="none" w="17255" h="21600">
                <a:moveTo>
                  <a:pt x="-1" y="1849"/>
                </a:moveTo>
                <a:cubicBezTo>
                  <a:pt x="2754" y="630"/>
                  <a:pt x="5733" y="-1"/>
                  <a:pt x="8746" y="0"/>
                </a:cubicBezTo>
                <a:cubicBezTo>
                  <a:pt x="11671" y="0"/>
                  <a:pt x="14566" y="594"/>
                  <a:pt x="17254" y="1746"/>
                </a:cubicBezTo>
              </a:path>
              <a:path w="17255" h="2160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cxnSp>
        <p:nvCxnSpPr>
          <p:cNvPr id="378" name="Google Shape;299;p23"/>
          <p:cNvCxnSpPr/>
          <p:nvPr/>
        </p:nvCxnSpPr>
        <p:spPr>
          <a:xfrm flipV="1">
            <a:off x="4000320" y="3678120"/>
            <a:ext cx="720" cy="315000"/>
          </a:xfrm>
          <a:prstGeom prst="straightConnector1">
            <a:avLst/>
          </a:prstGeom>
          <a:ln w="25400">
            <a:solidFill>
              <a:srgbClr val="000000"/>
            </a:solidFill>
            <a:miter/>
          </a:ln>
        </p:spPr>
      </p:cxnSp>
      <p:sp>
        <p:nvSpPr>
          <p:cNvPr id="379" name="Google Shape;300;p23"/>
          <p:cNvSpPr/>
          <p:nvPr/>
        </p:nvSpPr>
        <p:spPr>
          <a:xfrm>
            <a:off x="5345280" y="3963960"/>
            <a:ext cx="91440" cy="96120"/>
          </a:xfrm>
          <a:custGeom>
            <a:avLst/>
            <a:gdLst>
              <a:gd name="textAreaLeft" fmla="*/ 0 w 91440"/>
              <a:gd name="textAreaRight" fmla="*/ 92160 w 91440"/>
              <a:gd name="textAreaTop" fmla="*/ 0 h 96120"/>
              <a:gd name="textAreaBottom" fmla="*/ 96840 h 96120"/>
            </a:gdLst>
            <a:ahLst/>
            <a:rect l="textAreaLeft" t="textAreaTop" r="textAreaRight" b="textAreaBottom"/>
            <a:pathLst>
              <a:path fill="none" w="17255" h="21600">
                <a:moveTo>
                  <a:pt x="-1" y="1849"/>
                </a:moveTo>
                <a:cubicBezTo>
                  <a:pt x="2754" y="630"/>
                  <a:pt x="5733" y="-1"/>
                  <a:pt x="8746" y="0"/>
                </a:cubicBezTo>
                <a:cubicBezTo>
                  <a:pt x="11671" y="0"/>
                  <a:pt x="14566" y="594"/>
                  <a:pt x="17254" y="1746"/>
                </a:cubicBezTo>
              </a:path>
              <a:path w="17255" h="2160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cxnSp>
        <p:nvCxnSpPr>
          <p:cNvPr id="380" name="Google Shape;301;p23"/>
          <p:cNvCxnSpPr/>
          <p:nvPr/>
        </p:nvCxnSpPr>
        <p:spPr>
          <a:xfrm flipV="1">
            <a:off x="5389560" y="3678120"/>
            <a:ext cx="720" cy="315000"/>
          </a:xfrm>
          <a:prstGeom prst="straightConnector1">
            <a:avLst/>
          </a:prstGeom>
          <a:ln w="25400">
            <a:solidFill>
              <a:srgbClr val="000000"/>
            </a:solidFill>
            <a:miter/>
          </a:ln>
        </p:spPr>
      </p:cxnSp>
      <p:sp>
        <p:nvSpPr>
          <p:cNvPr id="381" name="Google Shape;302;p23"/>
          <p:cNvSpPr/>
          <p:nvPr/>
        </p:nvSpPr>
        <p:spPr>
          <a:xfrm>
            <a:off x="6611760" y="3963960"/>
            <a:ext cx="91440" cy="96120"/>
          </a:xfrm>
          <a:custGeom>
            <a:avLst/>
            <a:gdLst>
              <a:gd name="textAreaLeft" fmla="*/ 0 w 91440"/>
              <a:gd name="textAreaRight" fmla="*/ 92160 w 91440"/>
              <a:gd name="textAreaTop" fmla="*/ 0 h 96120"/>
              <a:gd name="textAreaBottom" fmla="*/ 96840 h 96120"/>
            </a:gdLst>
            <a:ahLst/>
            <a:rect l="textAreaLeft" t="textAreaTop" r="textAreaRight" b="textAreaBottom"/>
            <a:pathLst>
              <a:path fill="none" w="17255" h="21600">
                <a:moveTo>
                  <a:pt x="-1" y="1849"/>
                </a:moveTo>
                <a:cubicBezTo>
                  <a:pt x="2754" y="630"/>
                  <a:pt x="5733" y="-1"/>
                  <a:pt x="8746" y="0"/>
                </a:cubicBezTo>
                <a:cubicBezTo>
                  <a:pt x="11671" y="0"/>
                  <a:pt x="14566" y="594"/>
                  <a:pt x="17254" y="1746"/>
                </a:cubicBezTo>
              </a:path>
              <a:path w="17255" h="2160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cxnSp>
        <p:nvCxnSpPr>
          <p:cNvPr id="382" name="Google Shape;303;p23"/>
          <p:cNvCxnSpPr/>
          <p:nvPr/>
        </p:nvCxnSpPr>
        <p:spPr>
          <a:xfrm flipV="1">
            <a:off x="6656040" y="3659040"/>
            <a:ext cx="720" cy="334080"/>
          </a:xfrm>
          <a:prstGeom prst="straightConnector1">
            <a:avLst/>
          </a:prstGeom>
          <a:ln w="25400">
            <a:solidFill>
              <a:srgbClr val="000000"/>
            </a:solidFill>
            <a:miter/>
          </a:ln>
        </p:spPr>
      </p:cxnSp>
      <p:cxnSp>
        <p:nvCxnSpPr>
          <p:cNvPr id="383" name="Google Shape;304;p23"/>
          <p:cNvCxnSpPr/>
          <p:nvPr/>
        </p:nvCxnSpPr>
        <p:spPr>
          <a:xfrm>
            <a:off x="2408040" y="3673440"/>
            <a:ext cx="338760" cy="720"/>
          </a:xfrm>
          <a:prstGeom prst="straightConnector1">
            <a:avLst/>
          </a:prstGeom>
          <a:ln w="25400">
            <a:solidFill>
              <a:srgbClr val="000000"/>
            </a:solidFill>
            <a:miter/>
          </a:ln>
        </p:spPr>
      </p:cxnSp>
      <p:cxnSp>
        <p:nvCxnSpPr>
          <p:cNvPr id="384" name="Google Shape;305;p23"/>
          <p:cNvCxnSpPr/>
          <p:nvPr/>
        </p:nvCxnSpPr>
        <p:spPr>
          <a:xfrm>
            <a:off x="3287520" y="3673440"/>
            <a:ext cx="714960" cy="720"/>
          </a:xfrm>
          <a:prstGeom prst="straightConnector1">
            <a:avLst/>
          </a:prstGeom>
          <a:ln w="25400">
            <a:solidFill>
              <a:srgbClr val="000000"/>
            </a:solidFill>
            <a:miter/>
          </a:ln>
        </p:spPr>
      </p:cxnSp>
      <p:cxnSp>
        <p:nvCxnSpPr>
          <p:cNvPr id="385" name="Google Shape;306;p23"/>
          <p:cNvCxnSpPr/>
          <p:nvPr/>
        </p:nvCxnSpPr>
        <p:spPr>
          <a:xfrm>
            <a:off x="5397480" y="3673440"/>
            <a:ext cx="332280" cy="720"/>
          </a:xfrm>
          <a:prstGeom prst="straightConnector1">
            <a:avLst/>
          </a:prstGeom>
          <a:ln w="25400">
            <a:solidFill>
              <a:srgbClr val="000000"/>
            </a:solidFill>
            <a:miter/>
          </a:ln>
        </p:spPr>
      </p:cxnSp>
      <p:cxnSp>
        <p:nvCxnSpPr>
          <p:cNvPr id="386" name="Google Shape;307;p23"/>
          <p:cNvCxnSpPr/>
          <p:nvPr/>
        </p:nvCxnSpPr>
        <p:spPr>
          <a:xfrm>
            <a:off x="6287760" y="3663720"/>
            <a:ext cx="388080" cy="720"/>
          </a:xfrm>
          <a:prstGeom prst="straightConnector1">
            <a:avLst/>
          </a:prstGeom>
          <a:ln w="25400">
            <a:solidFill>
              <a:srgbClr val="000000"/>
            </a:solidFill>
            <a:miter/>
          </a:ln>
        </p:spPr>
      </p:cxnSp>
      <p:sp>
        <p:nvSpPr>
          <p:cNvPr id="387" name="Google Shape;308;p23"/>
          <p:cNvSpPr/>
          <p:nvPr/>
        </p:nvSpPr>
        <p:spPr>
          <a:xfrm>
            <a:off x="3289320" y="3446640"/>
            <a:ext cx="1098000" cy="41724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 0 (register)</a:t>
            </a:r>
            <a:endParaRPr b="0" lang="en-US" sz="1200" spc="-1" strike="noStrike">
              <a:solidFill>
                <a:srgbClr val="000000"/>
              </a:solidFill>
              <a:latin typeface="Arial"/>
            </a:endParaRPr>
          </a:p>
        </p:txBody>
      </p:sp>
      <p:sp>
        <p:nvSpPr>
          <p:cNvPr id="388" name="Google Shape;309;p23"/>
          <p:cNvSpPr/>
          <p:nvPr/>
        </p:nvSpPr>
        <p:spPr>
          <a:xfrm>
            <a:off x="2033640" y="3436920"/>
            <a:ext cx="74556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(I/O) = 1</a:t>
            </a:r>
            <a:endParaRPr b="0" lang="en-US" sz="1200" spc="-1" strike="noStrike">
              <a:solidFill>
                <a:srgbClr val="000000"/>
              </a:solidFill>
              <a:latin typeface="Arial"/>
            </a:endParaRPr>
          </a:p>
        </p:txBody>
      </p:sp>
      <p:sp>
        <p:nvSpPr>
          <p:cNvPr id="389" name="Google Shape;310;p23"/>
          <p:cNvSpPr/>
          <p:nvPr/>
        </p:nvSpPr>
        <p:spPr>
          <a:xfrm>
            <a:off x="4681440" y="3446640"/>
            <a:ext cx="109152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(indirect) = 1</a:t>
            </a:r>
            <a:endParaRPr b="0" lang="en-US" sz="1200" spc="-1" strike="noStrike">
              <a:solidFill>
                <a:srgbClr val="000000"/>
              </a:solidFill>
              <a:latin typeface="Arial"/>
            </a:endParaRPr>
          </a:p>
        </p:txBody>
      </p:sp>
      <p:sp>
        <p:nvSpPr>
          <p:cNvPr id="390" name="Google Shape;311;p23"/>
          <p:cNvSpPr/>
          <p:nvPr/>
        </p:nvSpPr>
        <p:spPr>
          <a:xfrm>
            <a:off x="2652840" y="3881520"/>
            <a:ext cx="358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T3</a:t>
            </a:r>
            <a:endParaRPr b="0" lang="en-US" sz="1200" spc="-1" strike="noStrike">
              <a:solidFill>
                <a:srgbClr val="000000"/>
              </a:solidFill>
              <a:latin typeface="Arial"/>
            </a:endParaRPr>
          </a:p>
        </p:txBody>
      </p:sp>
      <p:sp>
        <p:nvSpPr>
          <p:cNvPr id="391" name="Google Shape;312;p23"/>
          <p:cNvSpPr/>
          <p:nvPr/>
        </p:nvSpPr>
        <p:spPr>
          <a:xfrm>
            <a:off x="4398840" y="3881520"/>
            <a:ext cx="358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T3</a:t>
            </a:r>
            <a:endParaRPr b="0" lang="en-US" sz="1200" spc="-1" strike="noStrike">
              <a:solidFill>
                <a:srgbClr val="000000"/>
              </a:solidFill>
              <a:latin typeface="Arial"/>
            </a:endParaRPr>
          </a:p>
        </p:txBody>
      </p:sp>
      <p:sp>
        <p:nvSpPr>
          <p:cNvPr id="392" name="Google Shape;313;p23"/>
          <p:cNvSpPr/>
          <p:nvPr/>
        </p:nvSpPr>
        <p:spPr>
          <a:xfrm>
            <a:off x="5653080" y="3881520"/>
            <a:ext cx="358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T3</a:t>
            </a:r>
            <a:endParaRPr b="0" lang="en-US" sz="1200" spc="-1" strike="noStrike">
              <a:solidFill>
                <a:srgbClr val="000000"/>
              </a:solidFill>
              <a:latin typeface="Arial"/>
            </a:endParaRPr>
          </a:p>
        </p:txBody>
      </p:sp>
      <p:sp>
        <p:nvSpPr>
          <p:cNvPr id="393" name="Google Shape;314;p23"/>
          <p:cNvSpPr/>
          <p:nvPr/>
        </p:nvSpPr>
        <p:spPr>
          <a:xfrm>
            <a:off x="6772320" y="3881520"/>
            <a:ext cx="358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T3</a:t>
            </a:r>
            <a:endParaRPr b="0" lang="en-US" sz="1200" spc="-1" strike="noStrike">
              <a:solidFill>
                <a:srgbClr val="000000"/>
              </a:solidFill>
              <a:latin typeface="Arial"/>
            </a:endParaRPr>
          </a:p>
        </p:txBody>
      </p:sp>
      <p:sp>
        <p:nvSpPr>
          <p:cNvPr id="394" name="Google Shape;315;p23"/>
          <p:cNvSpPr/>
          <p:nvPr/>
        </p:nvSpPr>
        <p:spPr>
          <a:xfrm>
            <a:off x="5653080" y="4525920"/>
            <a:ext cx="762840" cy="6001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Execute</a:t>
            </a:r>
            <a:endParaRPr b="0" lang="en-US" sz="1200" spc="-1" strike="noStrike">
              <a:solidFill>
                <a:srgbClr val="000000"/>
              </a:solidFill>
              <a:latin typeface="Arial"/>
            </a:endParaRPr>
          </a:p>
          <a:p>
            <a:pPr>
              <a:lnSpc>
                <a:spcPct val="100000"/>
              </a:lnSpc>
              <a:tabLst>
                <a:tab algn="l" pos="0"/>
              </a:tabLst>
            </a:pPr>
            <a:endParaRPr b="0" lang="en-US" sz="1200" spc="-1" strike="noStrike">
              <a:solidFill>
                <a:srgbClr val="000000"/>
              </a:solidFill>
              <a:latin typeface="Arial"/>
            </a:endParaRPr>
          </a:p>
        </p:txBody>
      </p:sp>
      <p:sp>
        <p:nvSpPr>
          <p:cNvPr id="395" name="Google Shape;316;p23"/>
          <p:cNvSpPr/>
          <p:nvPr/>
        </p:nvSpPr>
        <p:spPr>
          <a:xfrm>
            <a:off x="5248440" y="4668840"/>
            <a:ext cx="1504080" cy="6001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memory-reference</a:t>
            </a:r>
            <a:endParaRPr b="0" lang="en-US" sz="1200" spc="-1" strike="noStrike">
              <a:solidFill>
                <a:srgbClr val="000000"/>
              </a:solidFill>
              <a:latin typeface="Arial"/>
            </a:endParaRPr>
          </a:p>
          <a:p>
            <a:pPr>
              <a:lnSpc>
                <a:spcPct val="100000"/>
              </a:lnSpc>
              <a:tabLst>
                <a:tab algn="l" pos="0"/>
              </a:tabLst>
            </a:pPr>
            <a:endParaRPr b="0" lang="en-US" sz="1200" spc="-1" strike="noStrike">
              <a:solidFill>
                <a:srgbClr val="000000"/>
              </a:solidFill>
              <a:latin typeface="Arial"/>
            </a:endParaRPr>
          </a:p>
        </p:txBody>
      </p:sp>
      <p:sp>
        <p:nvSpPr>
          <p:cNvPr id="396" name="Google Shape;317;p23"/>
          <p:cNvSpPr/>
          <p:nvPr/>
        </p:nvSpPr>
        <p:spPr>
          <a:xfrm>
            <a:off x="5554800" y="4808520"/>
            <a:ext cx="96912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instruction</a:t>
            </a:r>
            <a:endParaRPr b="0" lang="en-US" sz="1200" spc="-1" strike="noStrike">
              <a:solidFill>
                <a:srgbClr val="000000"/>
              </a:solidFill>
              <a:latin typeface="Arial"/>
            </a:endParaRPr>
          </a:p>
        </p:txBody>
      </p:sp>
      <p:sp>
        <p:nvSpPr>
          <p:cNvPr id="397" name="Google Shape;318;p23"/>
          <p:cNvSpPr/>
          <p:nvPr/>
        </p:nvSpPr>
        <p:spPr>
          <a:xfrm>
            <a:off x="5640480" y="4970520"/>
            <a:ext cx="39456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ff0000"/>
                </a:solidFill>
                <a:latin typeface="Arial"/>
                <a:ea typeface="Arial"/>
              </a:rPr>
              <a:t>SC</a:t>
            </a:r>
            <a:endParaRPr b="0" lang="en-US" sz="1200" spc="-1" strike="noStrike">
              <a:solidFill>
                <a:srgbClr val="000000"/>
              </a:solidFill>
              <a:latin typeface="Arial"/>
            </a:endParaRPr>
          </a:p>
        </p:txBody>
      </p:sp>
      <p:sp>
        <p:nvSpPr>
          <p:cNvPr id="398" name="Google Shape;319;p23"/>
          <p:cNvSpPr/>
          <p:nvPr/>
        </p:nvSpPr>
        <p:spPr>
          <a:xfrm>
            <a:off x="5961240" y="4970520"/>
            <a:ext cx="331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Noto Sans Symbols"/>
                <a:ea typeface="Noto Sans Symbols"/>
              </a:rPr>
              <a:t>←</a:t>
            </a:r>
            <a:endParaRPr b="0" lang="en-US" sz="1200" spc="-1" strike="noStrike">
              <a:solidFill>
                <a:srgbClr val="000000"/>
              </a:solidFill>
              <a:latin typeface="Arial"/>
            </a:endParaRPr>
          </a:p>
        </p:txBody>
      </p:sp>
      <p:sp>
        <p:nvSpPr>
          <p:cNvPr id="399" name="Google Shape;320;p23"/>
          <p:cNvSpPr/>
          <p:nvPr/>
        </p:nvSpPr>
        <p:spPr>
          <a:xfrm>
            <a:off x="6207120" y="4970520"/>
            <a:ext cx="26424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0</a:t>
            </a:r>
            <a:endParaRPr b="0" lang="en-US" sz="1200" spc="-1" strike="noStrike">
              <a:solidFill>
                <a:srgbClr val="000000"/>
              </a:solidFill>
              <a:latin typeface="Arial"/>
            </a:endParaRPr>
          </a:p>
        </p:txBody>
      </p:sp>
      <p:sp>
        <p:nvSpPr>
          <p:cNvPr id="400" name="Google Shape;321;p23"/>
          <p:cNvSpPr/>
          <p:nvPr/>
        </p:nvSpPr>
        <p:spPr>
          <a:xfrm>
            <a:off x="5187960" y="4538520"/>
            <a:ext cx="1669320" cy="662760"/>
          </a:xfrm>
          <a:prstGeom prst="rect">
            <a:avLst/>
          </a:prstGeom>
          <a:noFill/>
          <a:ln w="25400">
            <a:solidFill>
              <a:srgbClr val="000000"/>
            </a:solidFill>
            <a:miter/>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sp>
        <p:nvSpPr>
          <p:cNvPr id="401" name="Google Shape;322;p23"/>
          <p:cNvSpPr/>
          <p:nvPr/>
        </p:nvSpPr>
        <p:spPr>
          <a:xfrm>
            <a:off x="5345280" y="4429080"/>
            <a:ext cx="91440" cy="94680"/>
          </a:xfrm>
          <a:custGeom>
            <a:avLst/>
            <a:gdLst>
              <a:gd name="textAreaLeft" fmla="*/ 0 w 91440"/>
              <a:gd name="textAreaRight" fmla="*/ 92160 w 91440"/>
              <a:gd name="textAreaTop" fmla="*/ 0 h 94680"/>
              <a:gd name="textAreaBottom" fmla="*/ 95400 h 94680"/>
            </a:gdLst>
            <a:ahLst/>
            <a:rect l="textAreaLeft" t="textAreaTop" r="textAreaRight" b="textAreaBottom"/>
            <a:pathLst>
              <a:path fill="none" w="17255" h="21600">
                <a:moveTo>
                  <a:pt x="-1" y="1849"/>
                </a:moveTo>
                <a:cubicBezTo>
                  <a:pt x="2754" y="630"/>
                  <a:pt x="5733" y="-1"/>
                  <a:pt x="8746" y="0"/>
                </a:cubicBezTo>
                <a:cubicBezTo>
                  <a:pt x="11671" y="0"/>
                  <a:pt x="14566" y="594"/>
                  <a:pt x="17254" y="1746"/>
                </a:cubicBezTo>
              </a:path>
              <a:path w="17255" h="2160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cxnSp>
        <p:nvCxnSpPr>
          <p:cNvPr id="402" name="Google Shape;323;p23"/>
          <p:cNvCxnSpPr/>
          <p:nvPr/>
        </p:nvCxnSpPr>
        <p:spPr>
          <a:xfrm flipV="1">
            <a:off x="5389560" y="4284360"/>
            <a:ext cx="720" cy="173880"/>
          </a:xfrm>
          <a:prstGeom prst="straightConnector1">
            <a:avLst/>
          </a:prstGeom>
          <a:ln w="25400">
            <a:solidFill>
              <a:srgbClr val="000000"/>
            </a:solidFill>
            <a:miter/>
          </a:ln>
        </p:spPr>
      </p:cxnSp>
      <p:sp>
        <p:nvSpPr>
          <p:cNvPr id="403" name="Google Shape;324;p23"/>
          <p:cNvSpPr/>
          <p:nvPr/>
        </p:nvSpPr>
        <p:spPr>
          <a:xfrm>
            <a:off x="6611760" y="4429080"/>
            <a:ext cx="91440" cy="94680"/>
          </a:xfrm>
          <a:custGeom>
            <a:avLst/>
            <a:gdLst>
              <a:gd name="textAreaLeft" fmla="*/ 0 w 91440"/>
              <a:gd name="textAreaRight" fmla="*/ 92160 w 91440"/>
              <a:gd name="textAreaTop" fmla="*/ 0 h 94680"/>
              <a:gd name="textAreaBottom" fmla="*/ 95400 h 94680"/>
            </a:gdLst>
            <a:ahLst/>
            <a:rect l="textAreaLeft" t="textAreaTop" r="textAreaRight" b="textAreaBottom"/>
            <a:pathLst>
              <a:path fill="none" w="17255" h="21600">
                <a:moveTo>
                  <a:pt x="-1" y="1849"/>
                </a:moveTo>
                <a:cubicBezTo>
                  <a:pt x="2754" y="630"/>
                  <a:pt x="5733" y="-1"/>
                  <a:pt x="8746" y="0"/>
                </a:cubicBezTo>
                <a:cubicBezTo>
                  <a:pt x="11671" y="0"/>
                  <a:pt x="14566" y="594"/>
                  <a:pt x="17254" y="1746"/>
                </a:cubicBezTo>
              </a:path>
              <a:path w="17255" h="2160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cxnSp>
        <p:nvCxnSpPr>
          <p:cNvPr id="404" name="Google Shape;325;p23"/>
          <p:cNvCxnSpPr/>
          <p:nvPr/>
        </p:nvCxnSpPr>
        <p:spPr>
          <a:xfrm flipV="1">
            <a:off x="6656040" y="4284360"/>
            <a:ext cx="720" cy="173880"/>
          </a:xfrm>
          <a:prstGeom prst="straightConnector1">
            <a:avLst/>
          </a:prstGeom>
          <a:ln w="25400">
            <a:solidFill>
              <a:srgbClr val="000000"/>
            </a:solidFill>
            <a:miter/>
          </a:ln>
        </p:spPr>
      </p:cxnSp>
      <p:sp>
        <p:nvSpPr>
          <p:cNvPr id="405" name="Google Shape;326;p23"/>
          <p:cNvSpPr/>
          <p:nvPr/>
        </p:nvSpPr>
        <p:spPr>
          <a:xfrm>
            <a:off x="5972040" y="5286240"/>
            <a:ext cx="92880" cy="96120"/>
          </a:xfrm>
          <a:custGeom>
            <a:avLst/>
            <a:gdLst>
              <a:gd name="textAreaLeft" fmla="*/ 0 w 92880"/>
              <a:gd name="textAreaRight" fmla="*/ 93600 w 92880"/>
              <a:gd name="textAreaTop" fmla="*/ 0 h 96120"/>
              <a:gd name="textAreaBottom" fmla="*/ 96840 h 96120"/>
            </a:gdLst>
            <a:ahLst/>
            <a:rect l="textAreaLeft" t="textAreaTop" r="textAreaRight" b="textAreaBottom"/>
            <a:pathLst>
              <a:path fill="none" w="17255" h="21600">
                <a:moveTo>
                  <a:pt x="-1" y="1849"/>
                </a:moveTo>
                <a:cubicBezTo>
                  <a:pt x="2754" y="630"/>
                  <a:pt x="5733" y="-1"/>
                  <a:pt x="8746" y="0"/>
                </a:cubicBezTo>
                <a:cubicBezTo>
                  <a:pt x="11671" y="0"/>
                  <a:pt x="14566" y="594"/>
                  <a:pt x="17254" y="1746"/>
                </a:cubicBezTo>
              </a:path>
              <a:path w="17255" h="2160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cxnSp>
        <p:nvCxnSpPr>
          <p:cNvPr id="406" name="Google Shape;327;p23"/>
          <p:cNvCxnSpPr/>
          <p:nvPr/>
        </p:nvCxnSpPr>
        <p:spPr>
          <a:xfrm flipV="1">
            <a:off x="6018120" y="5211720"/>
            <a:ext cx="720" cy="105480"/>
          </a:xfrm>
          <a:prstGeom prst="straightConnector1">
            <a:avLst/>
          </a:prstGeom>
          <a:ln w="25400">
            <a:solidFill>
              <a:srgbClr val="000000"/>
            </a:solidFill>
            <a:miter/>
          </a:ln>
        </p:spPr>
      </p:cxnSp>
      <p:cxnSp>
        <p:nvCxnSpPr>
          <p:cNvPr id="407" name="Google Shape;328;p23"/>
          <p:cNvCxnSpPr/>
          <p:nvPr/>
        </p:nvCxnSpPr>
        <p:spPr>
          <a:xfrm flipH="1">
            <a:off x="1682640" y="5392440"/>
            <a:ext cx="4342320" cy="720"/>
          </a:xfrm>
          <a:prstGeom prst="straightConnector1">
            <a:avLst/>
          </a:prstGeom>
          <a:ln w="25400">
            <a:solidFill>
              <a:srgbClr val="000000"/>
            </a:solidFill>
            <a:miter/>
          </a:ln>
        </p:spPr>
      </p:cxnSp>
      <p:sp>
        <p:nvSpPr>
          <p:cNvPr id="408" name="Google Shape;329;p23"/>
          <p:cNvSpPr/>
          <p:nvPr/>
        </p:nvSpPr>
        <p:spPr>
          <a:xfrm>
            <a:off x="2355840" y="5286240"/>
            <a:ext cx="92880" cy="96120"/>
          </a:xfrm>
          <a:custGeom>
            <a:avLst/>
            <a:gdLst>
              <a:gd name="textAreaLeft" fmla="*/ 0 w 92880"/>
              <a:gd name="textAreaRight" fmla="*/ 93600 w 92880"/>
              <a:gd name="textAreaTop" fmla="*/ 0 h 96120"/>
              <a:gd name="textAreaBottom" fmla="*/ 96840 h 96120"/>
            </a:gdLst>
            <a:ahLst/>
            <a:rect l="textAreaLeft" t="textAreaTop" r="textAreaRight" b="textAreaBottom"/>
            <a:pathLst>
              <a:path fill="none" w="17255" h="21600">
                <a:moveTo>
                  <a:pt x="-1" y="1849"/>
                </a:moveTo>
                <a:cubicBezTo>
                  <a:pt x="2754" y="630"/>
                  <a:pt x="5733" y="-1"/>
                  <a:pt x="8746" y="0"/>
                </a:cubicBezTo>
                <a:cubicBezTo>
                  <a:pt x="11671" y="0"/>
                  <a:pt x="14566" y="594"/>
                  <a:pt x="17254" y="1746"/>
                </a:cubicBezTo>
              </a:path>
              <a:path w="17255" h="2160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cxnSp>
        <p:nvCxnSpPr>
          <p:cNvPr id="409" name="Google Shape;330;p23"/>
          <p:cNvCxnSpPr/>
          <p:nvPr/>
        </p:nvCxnSpPr>
        <p:spPr>
          <a:xfrm flipV="1">
            <a:off x="2401560" y="4765320"/>
            <a:ext cx="720" cy="551880"/>
          </a:xfrm>
          <a:prstGeom prst="straightConnector1">
            <a:avLst/>
          </a:prstGeom>
          <a:ln w="25400">
            <a:solidFill>
              <a:srgbClr val="000000"/>
            </a:solidFill>
            <a:miter/>
          </a:ln>
        </p:spPr>
      </p:cxnSp>
      <p:sp>
        <p:nvSpPr>
          <p:cNvPr id="410" name="Google Shape;331;p23"/>
          <p:cNvSpPr/>
          <p:nvPr/>
        </p:nvSpPr>
        <p:spPr>
          <a:xfrm>
            <a:off x="3881520" y="5286240"/>
            <a:ext cx="92880" cy="96120"/>
          </a:xfrm>
          <a:custGeom>
            <a:avLst/>
            <a:gdLst>
              <a:gd name="textAreaLeft" fmla="*/ 0 w 92880"/>
              <a:gd name="textAreaRight" fmla="*/ 93600 w 92880"/>
              <a:gd name="textAreaTop" fmla="*/ 0 h 96120"/>
              <a:gd name="textAreaBottom" fmla="*/ 96840 h 96120"/>
            </a:gdLst>
            <a:ahLst/>
            <a:rect l="textAreaLeft" t="textAreaTop" r="textAreaRight" b="textAreaBottom"/>
            <a:pathLst>
              <a:path fill="none" w="17255" h="21600">
                <a:moveTo>
                  <a:pt x="-1" y="1849"/>
                </a:moveTo>
                <a:cubicBezTo>
                  <a:pt x="2754" y="630"/>
                  <a:pt x="5733" y="-1"/>
                  <a:pt x="8746" y="0"/>
                </a:cubicBezTo>
                <a:cubicBezTo>
                  <a:pt x="11671" y="0"/>
                  <a:pt x="14566" y="594"/>
                  <a:pt x="17254" y="1746"/>
                </a:cubicBezTo>
              </a:path>
              <a:path w="17255" h="2160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w="0">
            <a:noFill/>
          </a:ln>
        </p:spPr>
        <p:style>
          <a:lnRef idx="0"/>
          <a:fillRef idx="0"/>
          <a:effectRef idx="0"/>
          <a:fontRef idx="minor"/>
        </p:style>
        <p:txBody>
          <a:bodyPr lIns="90000" rIns="90000" tIns="45000" bIns="45000" anchor="ctr">
            <a:noAutofit/>
          </a:bodyPr>
          <a:p>
            <a:pPr>
              <a:lnSpc>
                <a:spcPct val="100000"/>
              </a:lnSpc>
              <a:tabLst>
                <a:tab algn="l" pos="0"/>
              </a:tabLst>
            </a:pPr>
            <a:endParaRPr b="1" lang="en-US" sz="1200" spc="-1" strike="noStrike">
              <a:solidFill>
                <a:schemeClr val="dk1"/>
              </a:solidFill>
              <a:latin typeface="Arial"/>
              <a:ea typeface="Arial"/>
            </a:endParaRPr>
          </a:p>
        </p:txBody>
      </p:sp>
      <p:cxnSp>
        <p:nvCxnSpPr>
          <p:cNvPr id="411" name="Google Shape;332;p23"/>
          <p:cNvCxnSpPr/>
          <p:nvPr/>
        </p:nvCxnSpPr>
        <p:spPr>
          <a:xfrm flipV="1">
            <a:off x="3927240" y="4746600"/>
            <a:ext cx="720" cy="570600"/>
          </a:xfrm>
          <a:prstGeom prst="straightConnector1">
            <a:avLst/>
          </a:prstGeom>
          <a:ln w="25400">
            <a:solidFill>
              <a:srgbClr val="000000"/>
            </a:solidFill>
            <a:miter/>
          </a:ln>
        </p:spPr>
      </p:cxnSp>
      <p:cxnSp>
        <p:nvCxnSpPr>
          <p:cNvPr id="412" name="Google Shape;333;p23"/>
          <p:cNvCxnSpPr/>
          <p:nvPr/>
        </p:nvCxnSpPr>
        <p:spPr>
          <a:xfrm>
            <a:off x="1699920" y="1272960"/>
            <a:ext cx="720" cy="4106160"/>
          </a:xfrm>
          <a:prstGeom prst="straightConnector1">
            <a:avLst/>
          </a:prstGeom>
          <a:ln w="25400">
            <a:solidFill>
              <a:srgbClr val="000000"/>
            </a:solidFill>
            <a:miter/>
          </a:ln>
        </p:spPr>
      </p:cxnSp>
      <p:cxnSp>
        <p:nvCxnSpPr>
          <p:cNvPr id="413" name="Google Shape;334;p23"/>
          <p:cNvCxnSpPr/>
          <p:nvPr/>
        </p:nvCxnSpPr>
        <p:spPr>
          <a:xfrm flipH="1">
            <a:off x="1682640" y="1258560"/>
            <a:ext cx="1907280" cy="720"/>
          </a:xfrm>
          <a:prstGeom prst="straightConnector1">
            <a:avLst/>
          </a:prstGeom>
          <a:ln w="25400">
            <a:solidFill>
              <a:srgbClr val="000000"/>
            </a:solidFill>
            <a:miter/>
          </a:ln>
        </p:spPr>
      </p:cxnSp>
      <p:sp>
        <p:nvSpPr>
          <p:cNvPr id="414" name="Google Shape;335;p23"/>
          <p:cNvSpPr/>
          <p:nvPr/>
        </p:nvSpPr>
        <p:spPr>
          <a:xfrm>
            <a:off x="6883560" y="4525920"/>
            <a:ext cx="358200" cy="252720"/>
          </a:xfrm>
          <a:prstGeom prst="rect">
            <a:avLst/>
          </a:prstGeom>
          <a:noFill/>
          <a:ln w="0">
            <a:noFill/>
          </a:ln>
        </p:spPr>
        <p:style>
          <a:lnRef idx="0"/>
          <a:fillRef idx="0"/>
          <a:effectRef idx="0"/>
          <a:fontRef idx="minor"/>
        </p:style>
        <p:txBody>
          <a:bodyPr lIns="90360" rIns="90360" tIns="44280" bIns="44280" anchor="t">
            <a:spAutoFit/>
          </a:bodyPr>
          <a:p>
            <a:pPr>
              <a:lnSpc>
                <a:spcPct val="90000"/>
              </a:lnSpc>
              <a:tabLst>
                <a:tab algn="l" pos="0"/>
              </a:tabLst>
            </a:pPr>
            <a:r>
              <a:rPr b="1" lang="en-US" sz="1200" spc="-1" strike="noStrike">
                <a:solidFill>
                  <a:srgbClr val="000000"/>
                </a:solidFill>
                <a:latin typeface="Arial"/>
                <a:ea typeface="Arial"/>
              </a:rPr>
              <a:t>T4</a:t>
            </a:r>
            <a:endParaRPr b="0" lang="en-US" sz="1200" spc="-1" strike="noStrike">
              <a:solidFill>
                <a:srgbClr val="000000"/>
              </a:solidFill>
              <a:latin typeface="Arial"/>
            </a:endParaRPr>
          </a:p>
        </p:txBody>
      </p:sp>
      <p:sp>
        <p:nvSpPr>
          <p:cNvPr id="415" name=""/>
          <p:cNvSpPr/>
          <p:nvPr/>
        </p:nvSpPr>
        <p:spPr>
          <a:xfrm>
            <a:off x="6220080" y="1371600"/>
            <a:ext cx="2466360" cy="111384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n-US" sz="1800" spc="-1" strike="noStrike">
                <a:solidFill>
                  <a:srgbClr val="000000"/>
                </a:solidFill>
                <a:latin typeface="Arial"/>
              </a:rPr>
              <a:t>AR: Address Register</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PC: Program Counter</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IR:Instruction Register</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SC:Sequence Counter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200" spc="-1" strike="noStrike">
                <a:solidFill>
                  <a:srgbClr val="c00000"/>
                </a:solidFill>
                <a:latin typeface="Calibri"/>
              </a:rPr>
              <a:t>Second generation computers</a:t>
            </a:r>
            <a:endParaRPr b="0" lang="en-US" sz="3200" spc="-1" strike="noStrike">
              <a:solidFill>
                <a:srgbClr val="000000"/>
              </a:solidFill>
              <a:latin typeface="Arial"/>
            </a:endParaRPr>
          </a:p>
        </p:txBody>
      </p:sp>
      <p:sp>
        <p:nvSpPr>
          <p:cNvPr id="71" name="TextBox 2"/>
          <p:cNvSpPr/>
          <p:nvPr/>
        </p:nvSpPr>
        <p:spPr>
          <a:xfrm>
            <a:off x="716400" y="1161360"/>
            <a:ext cx="7710120" cy="4864320"/>
          </a:xfrm>
          <a:prstGeom prst="rect">
            <a:avLst/>
          </a:prstGeom>
          <a:noFill/>
          <a:ln w="0">
            <a:noFill/>
          </a:ln>
        </p:spPr>
        <p:style>
          <a:lnRef idx="0"/>
          <a:fillRef idx="0"/>
          <a:effectRef idx="0"/>
          <a:fontRef idx="minor"/>
        </p:style>
        <p:txBody>
          <a:bodyPr lIns="90000" rIns="90000" tIns="45000" bIns="45000" anchor="t">
            <a:noAutofit/>
          </a:bodyPr>
          <a:p>
            <a:pPr marL="343080" indent="-343080" algn="just">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Transistors replaced vacuum tubes</a:t>
            </a:r>
            <a:endParaRPr b="0" lang="en-US" sz="3200" spc="-1" strike="noStrike">
              <a:solidFill>
                <a:srgbClr val="000000"/>
              </a:solidFill>
              <a:latin typeface="Arial"/>
            </a:endParaRPr>
          </a:p>
          <a:p>
            <a:pPr marL="343080" indent="-343080" algn="just">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Magnetic core memory</a:t>
            </a:r>
            <a:endParaRPr b="0" lang="en-US" sz="3200" spc="-1" strike="noStrike">
              <a:solidFill>
                <a:srgbClr val="000000"/>
              </a:solidFill>
              <a:latin typeface="Arial"/>
            </a:endParaRPr>
          </a:p>
          <a:p>
            <a:pPr marL="343080" indent="-343080" algn="just">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Magnetic disc storage devices developed</a:t>
            </a:r>
            <a:endParaRPr b="0" lang="en-US" sz="3200" spc="-1" strike="noStrike">
              <a:solidFill>
                <a:srgbClr val="000000"/>
              </a:solidFill>
              <a:latin typeface="Arial"/>
            </a:endParaRPr>
          </a:p>
          <a:p>
            <a:pPr marL="343080" indent="-343080" algn="just">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High level language developed: easy to prepare program</a:t>
            </a:r>
            <a:endParaRPr b="0" lang="en-US" sz="3200" spc="-1" strike="noStrike">
              <a:solidFill>
                <a:srgbClr val="000000"/>
              </a:solidFill>
              <a:latin typeface="Arial"/>
            </a:endParaRPr>
          </a:p>
          <a:p>
            <a:pPr marL="343080" indent="-343080" algn="just">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Compilers or Interprator developed to translate high level language program to assembly and to machine language instructions </a:t>
            </a:r>
            <a:endParaRPr b="0" lang="en-US" sz="3200" spc="-1" strike="noStrike">
              <a:solidFill>
                <a:srgbClr val="000000"/>
              </a:solidFill>
              <a:latin typeface="Arial"/>
            </a:endParaRPr>
          </a:p>
          <a:p>
            <a:pPr algn="just">
              <a:lnSpc>
                <a:spcPct val="100000"/>
              </a:lnSpc>
              <a:spcAft>
                <a:spcPts val="601"/>
              </a:spcAft>
            </a:pPr>
            <a:endParaRPr b="0" lang="en-US" sz="3200" spc="-1" strike="noStrike">
              <a:solidFill>
                <a:srgbClr val="000000"/>
              </a:solidFill>
              <a:latin typeface="Arial"/>
            </a:endParaRPr>
          </a:p>
          <a:p>
            <a:pPr algn="just">
              <a:lnSpc>
                <a:spcPct val="100000"/>
              </a:lnSpc>
              <a:spcAft>
                <a:spcPts val="601"/>
              </a:spcAft>
            </a:pPr>
            <a:endParaRPr b="0" lang="en-US" sz="3200" spc="-1" strike="noStrike">
              <a:solidFill>
                <a:srgbClr val="000000"/>
              </a:solidFill>
              <a:latin typeface="Arial"/>
            </a:endParaRPr>
          </a:p>
          <a:p>
            <a:pPr algn="just">
              <a:lnSpc>
                <a:spcPct val="100000"/>
              </a:lnSpc>
              <a:spcAft>
                <a:spcPts val="601"/>
              </a:spcAft>
            </a:pPr>
            <a:endParaRPr b="0" lang="en-US" sz="3200" spc="-1" strike="noStrike">
              <a:solidFill>
                <a:srgbClr val="000000"/>
              </a:solidFill>
              <a:latin typeface="Arial"/>
            </a:endParaRPr>
          </a:p>
          <a:p>
            <a:pPr algn="just">
              <a:lnSpc>
                <a:spcPct val="100000"/>
              </a:lnSpc>
              <a:spcAft>
                <a:spcPts val="601"/>
              </a:spcAf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200" spc="-1" strike="noStrike">
                <a:solidFill>
                  <a:srgbClr val="c00000"/>
                </a:solidFill>
                <a:latin typeface="Calibri"/>
              </a:rPr>
              <a:t>Third generation computers</a:t>
            </a:r>
            <a:endParaRPr b="0" lang="en-US" sz="3200" spc="-1" strike="noStrike">
              <a:solidFill>
                <a:srgbClr val="000000"/>
              </a:solidFill>
              <a:latin typeface="Arial"/>
            </a:endParaRPr>
          </a:p>
        </p:txBody>
      </p:sp>
      <p:sp>
        <p:nvSpPr>
          <p:cNvPr id="73" name="TextBox 2"/>
          <p:cNvSpPr/>
          <p:nvPr/>
        </p:nvSpPr>
        <p:spPr>
          <a:xfrm>
            <a:off x="716400" y="1161360"/>
            <a:ext cx="7973280" cy="486432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Aft>
                <a:spcPts val="601"/>
              </a:spcAft>
              <a:buClr>
                <a:srgbClr val="000000"/>
              </a:buClr>
              <a:buFont typeface="Arial"/>
              <a:buChar char="•"/>
            </a:pPr>
            <a:r>
              <a:rPr b="0" lang="en-US" sz="3200" spc="-1" strike="noStrike">
                <a:solidFill>
                  <a:srgbClr val="404040"/>
                </a:solidFill>
                <a:latin typeface="Segoe UI"/>
                <a:ea typeface="Arial"/>
              </a:rPr>
              <a:t>Invention of IC</a:t>
            </a:r>
            <a:endParaRPr b="0" lang="en-US" sz="3200" spc="-1" strike="noStrike">
              <a:solidFill>
                <a:srgbClr val="000000"/>
              </a:solidFill>
              <a:latin typeface="Arial"/>
            </a:endParaRPr>
          </a:p>
          <a:p>
            <a:pPr marL="343080" indent="-343080">
              <a:lnSpc>
                <a:spcPct val="100000"/>
              </a:lnSpc>
              <a:spcAft>
                <a:spcPts val="601"/>
              </a:spcAft>
              <a:buClr>
                <a:srgbClr val="000000"/>
              </a:buClr>
              <a:buFont typeface="Arial"/>
              <a:buChar char="•"/>
            </a:pPr>
            <a:r>
              <a:rPr b="0" lang="en-US" sz="3200" spc="-1" strike="noStrike">
                <a:solidFill>
                  <a:srgbClr val="404040"/>
                </a:solidFill>
                <a:latin typeface="Segoe UI"/>
                <a:ea typeface="Arial"/>
              </a:rPr>
              <a:t>Cheap and fast processor and memory elements</a:t>
            </a:r>
            <a:endParaRPr b="0" lang="en-US" sz="3200" spc="-1" strike="noStrike">
              <a:solidFill>
                <a:srgbClr val="000000"/>
              </a:solidFill>
              <a:latin typeface="Arial"/>
            </a:endParaRPr>
          </a:p>
          <a:p>
            <a:pPr marL="343080" indent="-343080">
              <a:lnSpc>
                <a:spcPct val="100000"/>
              </a:lnSpc>
              <a:spcAft>
                <a:spcPts val="601"/>
              </a:spcAft>
              <a:buClr>
                <a:srgbClr val="000000"/>
              </a:buClr>
              <a:buFont typeface="Arial"/>
              <a:buChar char="•"/>
            </a:pPr>
            <a:r>
              <a:rPr b="0" lang="en-US" sz="3200" spc="-1" strike="noStrike">
                <a:solidFill>
                  <a:srgbClr val="404040"/>
                </a:solidFill>
                <a:latin typeface="Segoe UI"/>
                <a:ea typeface="Arial"/>
              </a:rPr>
              <a:t>IC memory replaced magnetic core memory</a:t>
            </a:r>
            <a:endParaRPr b="0" lang="en-US" sz="3200" spc="-1" strike="noStrike">
              <a:solidFill>
                <a:srgbClr val="000000"/>
              </a:solidFill>
              <a:latin typeface="Arial"/>
            </a:endParaRPr>
          </a:p>
          <a:p>
            <a:pPr marL="343080" indent="-343080">
              <a:lnSpc>
                <a:spcPct val="100000"/>
              </a:lnSpc>
              <a:spcAft>
                <a:spcPts val="601"/>
              </a:spcAft>
              <a:buClr>
                <a:srgbClr val="000000"/>
              </a:buClr>
              <a:buFont typeface="Arial"/>
              <a:buChar char="•"/>
            </a:pPr>
            <a:r>
              <a:rPr b="0" lang="en-US" sz="3200" spc="-1" strike="noStrike">
                <a:solidFill>
                  <a:srgbClr val="404040"/>
                </a:solidFill>
                <a:latin typeface="Segoe UI"/>
                <a:ea typeface="Arial"/>
              </a:rPr>
              <a:t>Introduction of cache memory, virtual memory</a:t>
            </a:r>
            <a:endParaRPr b="0" lang="en-US" sz="3200" spc="-1" strike="noStrike">
              <a:solidFill>
                <a:srgbClr val="000000"/>
              </a:solidFill>
              <a:latin typeface="Arial"/>
            </a:endParaRPr>
          </a:p>
          <a:p>
            <a:pPr>
              <a:lnSpc>
                <a:spcPct val="100000"/>
              </a:lnSpc>
              <a:spcAft>
                <a:spcPts val="601"/>
              </a:spcAft>
            </a:pPr>
            <a:endParaRPr b="0" lang="en-US" sz="3200" spc="-1" strike="noStrike">
              <a:solidFill>
                <a:srgbClr val="000000"/>
              </a:solidFill>
              <a:latin typeface="Arial"/>
            </a:endParaRPr>
          </a:p>
          <a:p>
            <a:pPr>
              <a:lnSpc>
                <a:spcPct val="100000"/>
              </a:lnSpc>
              <a:spcAft>
                <a:spcPts val="601"/>
              </a:spcAft>
            </a:pPr>
            <a:endParaRPr b="0" lang="en-US" sz="3200" spc="-1" strike="noStrike">
              <a:solidFill>
                <a:srgbClr val="000000"/>
              </a:solidFill>
              <a:latin typeface="Arial"/>
            </a:endParaRPr>
          </a:p>
          <a:p>
            <a:pPr>
              <a:lnSpc>
                <a:spcPct val="100000"/>
              </a:lnSpc>
              <a:spcAft>
                <a:spcPts val="601"/>
              </a:spcAf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200" spc="-1" strike="noStrike">
                <a:solidFill>
                  <a:srgbClr val="c00000"/>
                </a:solidFill>
                <a:latin typeface="Calibri"/>
              </a:rPr>
              <a:t>Fourth generation computers</a:t>
            </a:r>
            <a:endParaRPr b="0" lang="en-US" sz="3200" spc="-1" strike="noStrike">
              <a:solidFill>
                <a:srgbClr val="000000"/>
              </a:solidFill>
              <a:latin typeface="Arial"/>
            </a:endParaRPr>
          </a:p>
        </p:txBody>
      </p:sp>
      <p:sp>
        <p:nvSpPr>
          <p:cNvPr id="75" name="TextBox 2"/>
          <p:cNvSpPr/>
          <p:nvPr/>
        </p:nvSpPr>
        <p:spPr>
          <a:xfrm>
            <a:off x="716400" y="1161360"/>
            <a:ext cx="7995960" cy="486432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Processor and large portion of main memory on a single chip</a:t>
            </a:r>
            <a:endParaRPr b="0" lang="en-US" sz="3200" spc="-1" strike="noStrike">
              <a:solidFill>
                <a:srgbClr val="000000"/>
              </a:solidFill>
              <a:latin typeface="Arial"/>
            </a:endParaRPr>
          </a:p>
          <a:p>
            <a:pPr marL="343080" indent="-343080">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Millions of transistors on a single chip: VLSI</a:t>
            </a:r>
            <a:endParaRPr b="0" lang="en-US" sz="3200" spc="-1" strike="noStrike">
              <a:solidFill>
                <a:srgbClr val="000000"/>
              </a:solidFill>
              <a:latin typeface="Arial"/>
            </a:endParaRPr>
          </a:p>
          <a:p>
            <a:pPr marL="343080" indent="-343080">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Processor evolved to microprocessor</a:t>
            </a:r>
            <a:endParaRPr b="0" lang="en-US" sz="3200" spc="-1" strike="noStrike">
              <a:solidFill>
                <a:srgbClr val="000000"/>
              </a:solidFill>
              <a:latin typeface="Arial"/>
            </a:endParaRPr>
          </a:p>
          <a:p>
            <a:pPr marL="343080" indent="-343080">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Intel, National Semiconductor, Motorola, TI</a:t>
            </a:r>
            <a:endParaRPr b="0" lang="en-US" sz="3200" spc="-1" strike="noStrike">
              <a:solidFill>
                <a:srgbClr val="000000"/>
              </a:solidFill>
              <a:latin typeface="Arial"/>
            </a:endParaRPr>
          </a:p>
          <a:p>
            <a:pPr marL="343080" indent="-343080">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Architectural concepts evolved</a:t>
            </a:r>
            <a:endParaRPr b="0" lang="en-US" sz="3200" spc="-1" strike="noStrike">
              <a:solidFill>
                <a:srgbClr val="000000"/>
              </a:solidFill>
              <a:latin typeface="Arial"/>
            </a:endParaRPr>
          </a:p>
          <a:p>
            <a:pPr marL="343080" indent="-343080">
              <a:lnSpc>
                <a:spcPct val="100000"/>
              </a:lnSpc>
              <a:spcAft>
                <a:spcPts val="601"/>
              </a:spcAft>
              <a:buClr>
                <a:srgbClr val="000000"/>
              </a:buClr>
              <a:buFont typeface="Arial"/>
              <a:buChar char="•"/>
            </a:pPr>
            <a:r>
              <a:rPr b="0" lang="en-US" sz="3200" spc="-1" strike="noStrike">
                <a:solidFill>
                  <a:srgbClr val="404040"/>
                </a:solidFill>
                <a:latin typeface="Times New Roman"/>
                <a:ea typeface="Arial"/>
              </a:rPr>
              <a:t>Desktop computer, notebook computer</a:t>
            </a:r>
            <a:endParaRPr b="0" lang="en-US" sz="3200" spc="-1" strike="noStrike">
              <a:solidFill>
                <a:srgbClr val="000000"/>
              </a:solidFill>
              <a:latin typeface="Arial"/>
            </a:endParaRPr>
          </a:p>
          <a:p>
            <a:pPr>
              <a:lnSpc>
                <a:spcPct val="100000"/>
              </a:lnSpc>
              <a:spcAft>
                <a:spcPts val="601"/>
              </a:spcAf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3200" spc="-1" strike="noStrike">
                <a:solidFill>
                  <a:srgbClr val="c00000"/>
                </a:solidFill>
                <a:latin typeface="Calibri"/>
              </a:rPr>
              <a:t>Historical Perspective</a:t>
            </a:r>
            <a:endParaRPr b="0" lang="en-US" sz="3200" spc="-1" strike="noStrike">
              <a:solidFill>
                <a:srgbClr val="000000"/>
              </a:solidFill>
              <a:latin typeface="Arial"/>
            </a:endParaRPr>
          </a:p>
        </p:txBody>
      </p:sp>
      <p:sp>
        <p:nvSpPr>
          <p:cNvPr id="77" name="TextBox 3"/>
          <p:cNvSpPr/>
          <p:nvPr/>
        </p:nvSpPr>
        <p:spPr>
          <a:xfrm>
            <a:off x="1626480" y="1491120"/>
            <a:ext cx="1180800" cy="336960"/>
          </a:xfrm>
          <a:prstGeom prst="rect">
            <a:avLst/>
          </a:prstGeom>
          <a:noFill/>
          <a:ln w="0">
            <a:noFill/>
          </a:ln>
        </p:spPr>
        <p:style>
          <a:lnRef idx="0"/>
          <a:fillRef idx="0"/>
          <a:effectRef idx="0"/>
          <a:fontRef idx="minor"/>
        </p:style>
        <p:txBody>
          <a:bodyPr lIns="90000" rIns="90000" tIns="45000" bIns="45000" anchor="t">
            <a:noAutofit/>
          </a:bodyPr>
          <a:p>
            <a:pPr>
              <a:lnSpc>
                <a:spcPts val="1800"/>
              </a:lnSpc>
              <a:spcAft>
                <a:spcPts val="601"/>
              </a:spcAft>
              <a:tabLst>
                <a:tab algn="l" pos="0"/>
              </a:tabLst>
            </a:pPr>
            <a:r>
              <a:rPr b="1" lang="en-US" sz="1600" spc="-1" strike="noStrike">
                <a:solidFill>
                  <a:srgbClr val="404040"/>
                </a:solidFill>
                <a:latin typeface="Segoe UI"/>
                <a:ea typeface="Arial"/>
              </a:rPr>
              <a:t>First generation</a:t>
            </a:r>
            <a:endParaRPr b="0" lang="en-US" sz="1600" spc="-1" strike="noStrike">
              <a:solidFill>
                <a:srgbClr val="000000"/>
              </a:solidFill>
              <a:latin typeface="Arial"/>
            </a:endParaRPr>
          </a:p>
        </p:txBody>
      </p:sp>
      <p:sp>
        <p:nvSpPr>
          <p:cNvPr id="78" name="TextBox 4"/>
          <p:cNvSpPr/>
          <p:nvPr/>
        </p:nvSpPr>
        <p:spPr>
          <a:xfrm>
            <a:off x="7436520" y="1491120"/>
            <a:ext cx="1414800" cy="336960"/>
          </a:xfrm>
          <a:prstGeom prst="rect">
            <a:avLst/>
          </a:prstGeom>
          <a:noFill/>
          <a:ln w="0">
            <a:noFill/>
          </a:ln>
        </p:spPr>
        <p:style>
          <a:lnRef idx="0"/>
          <a:fillRef idx="0"/>
          <a:effectRef idx="0"/>
          <a:fontRef idx="minor"/>
        </p:style>
        <p:txBody>
          <a:bodyPr lIns="90000" rIns="90000" tIns="45000" bIns="45000" anchor="t">
            <a:noAutofit/>
          </a:bodyPr>
          <a:p>
            <a:pPr>
              <a:lnSpc>
                <a:spcPts val="1800"/>
              </a:lnSpc>
              <a:spcAft>
                <a:spcPts val="601"/>
              </a:spcAft>
              <a:tabLst>
                <a:tab algn="l" pos="0"/>
              </a:tabLst>
            </a:pPr>
            <a:r>
              <a:rPr b="1" lang="en-US" sz="1600" spc="-1" strike="noStrike">
                <a:solidFill>
                  <a:srgbClr val="404040"/>
                </a:solidFill>
                <a:latin typeface="Segoe UI"/>
                <a:ea typeface="Arial"/>
              </a:rPr>
              <a:t>Fourth generation</a:t>
            </a:r>
            <a:endParaRPr b="0" lang="en-US" sz="1600" spc="-1" strike="noStrike">
              <a:solidFill>
                <a:srgbClr val="000000"/>
              </a:solidFill>
              <a:latin typeface="Arial"/>
            </a:endParaRPr>
          </a:p>
        </p:txBody>
      </p:sp>
      <p:sp>
        <p:nvSpPr>
          <p:cNvPr id="79" name="TextBox 5"/>
          <p:cNvSpPr/>
          <p:nvPr/>
        </p:nvSpPr>
        <p:spPr>
          <a:xfrm>
            <a:off x="5599080" y="1491120"/>
            <a:ext cx="1334880" cy="336960"/>
          </a:xfrm>
          <a:prstGeom prst="rect">
            <a:avLst/>
          </a:prstGeom>
          <a:noFill/>
          <a:ln w="0">
            <a:noFill/>
          </a:ln>
        </p:spPr>
        <p:style>
          <a:lnRef idx="0"/>
          <a:fillRef idx="0"/>
          <a:effectRef idx="0"/>
          <a:fontRef idx="minor"/>
        </p:style>
        <p:txBody>
          <a:bodyPr lIns="90000" rIns="90000" tIns="45000" bIns="45000" anchor="t">
            <a:noAutofit/>
          </a:bodyPr>
          <a:p>
            <a:pPr>
              <a:lnSpc>
                <a:spcPts val="1800"/>
              </a:lnSpc>
              <a:spcAft>
                <a:spcPts val="601"/>
              </a:spcAft>
              <a:tabLst>
                <a:tab algn="l" pos="0"/>
              </a:tabLst>
            </a:pPr>
            <a:r>
              <a:rPr b="1" lang="en-US" sz="1600" spc="-1" strike="noStrike">
                <a:solidFill>
                  <a:srgbClr val="404040"/>
                </a:solidFill>
                <a:latin typeface="Segoe UI"/>
                <a:ea typeface="Arial"/>
              </a:rPr>
              <a:t>Third generation</a:t>
            </a:r>
            <a:endParaRPr b="0" lang="en-US" sz="1600" spc="-1" strike="noStrike">
              <a:solidFill>
                <a:srgbClr val="000000"/>
              </a:solidFill>
              <a:latin typeface="Arial"/>
            </a:endParaRPr>
          </a:p>
        </p:txBody>
      </p:sp>
      <p:sp>
        <p:nvSpPr>
          <p:cNvPr id="80" name="TextBox 6"/>
          <p:cNvSpPr/>
          <p:nvPr/>
        </p:nvSpPr>
        <p:spPr>
          <a:xfrm>
            <a:off x="3463560" y="1491120"/>
            <a:ext cx="1334880" cy="336960"/>
          </a:xfrm>
          <a:prstGeom prst="rect">
            <a:avLst/>
          </a:prstGeom>
          <a:noFill/>
          <a:ln w="0">
            <a:noFill/>
          </a:ln>
        </p:spPr>
        <p:style>
          <a:lnRef idx="0"/>
          <a:fillRef idx="0"/>
          <a:effectRef idx="0"/>
          <a:fontRef idx="minor"/>
        </p:style>
        <p:txBody>
          <a:bodyPr lIns="90000" rIns="90000" tIns="45000" bIns="45000" anchor="t">
            <a:noAutofit/>
          </a:bodyPr>
          <a:p>
            <a:pPr>
              <a:lnSpc>
                <a:spcPts val="1800"/>
              </a:lnSpc>
              <a:spcAft>
                <a:spcPts val="601"/>
              </a:spcAft>
              <a:tabLst>
                <a:tab algn="l" pos="0"/>
              </a:tabLst>
            </a:pPr>
            <a:r>
              <a:rPr b="1" lang="en-US" sz="1600" spc="-1" strike="noStrike">
                <a:solidFill>
                  <a:srgbClr val="404040"/>
                </a:solidFill>
                <a:latin typeface="Segoe UI"/>
                <a:ea typeface="Arial"/>
              </a:rPr>
              <a:t>Second generation</a:t>
            </a:r>
            <a:endParaRPr b="0" lang="en-US" sz="1600" spc="-1" strike="noStrike">
              <a:solidFill>
                <a:srgbClr val="000000"/>
              </a:solidFill>
              <a:latin typeface="Arial"/>
            </a:endParaRPr>
          </a:p>
        </p:txBody>
      </p:sp>
      <p:cxnSp>
        <p:nvCxnSpPr>
          <p:cNvPr id="81" name="Straight Connector 8"/>
          <p:cNvCxnSpPr/>
          <p:nvPr/>
        </p:nvCxnSpPr>
        <p:spPr>
          <a:xfrm>
            <a:off x="3191040" y="1659960"/>
            <a:ext cx="720" cy="3967560"/>
          </a:xfrm>
          <a:prstGeom prst="straightConnector1">
            <a:avLst/>
          </a:prstGeom>
          <a:ln w="0">
            <a:solidFill>
              <a:srgbClr val="4a7ebb"/>
            </a:solidFill>
            <a:prstDash val="lgDash"/>
          </a:ln>
        </p:spPr>
      </p:cxnSp>
      <p:cxnSp>
        <p:nvCxnSpPr>
          <p:cNvPr id="82" name="Straight Connector 9"/>
          <p:cNvCxnSpPr/>
          <p:nvPr/>
        </p:nvCxnSpPr>
        <p:spPr>
          <a:xfrm>
            <a:off x="5189040" y="1624680"/>
            <a:ext cx="720" cy="3967920"/>
          </a:xfrm>
          <a:prstGeom prst="straightConnector1">
            <a:avLst/>
          </a:prstGeom>
          <a:ln w="0">
            <a:solidFill>
              <a:srgbClr val="4a7ebb"/>
            </a:solidFill>
            <a:prstDash val="lgDash"/>
          </a:ln>
        </p:spPr>
      </p:cxnSp>
      <p:cxnSp>
        <p:nvCxnSpPr>
          <p:cNvPr id="83" name="Straight Connector 10"/>
          <p:cNvCxnSpPr/>
          <p:nvPr/>
        </p:nvCxnSpPr>
        <p:spPr>
          <a:xfrm>
            <a:off x="7172640" y="1629360"/>
            <a:ext cx="720" cy="3967920"/>
          </a:xfrm>
          <a:prstGeom prst="straightConnector1">
            <a:avLst/>
          </a:prstGeom>
          <a:ln w="0">
            <a:solidFill>
              <a:srgbClr val="4a7ebb"/>
            </a:solidFill>
            <a:prstDash val="lgDash"/>
          </a:ln>
        </p:spPr>
      </p:cxnSp>
      <p:cxnSp>
        <p:nvCxnSpPr>
          <p:cNvPr id="84" name="Straight Connector 11"/>
          <p:cNvCxnSpPr/>
          <p:nvPr/>
        </p:nvCxnSpPr>
        <p:spPr>
          <a:xfrm>
            <a:off x="1348560" y="1624680"/>
            <a:ext cx="720" cy="3967920"/>
          </a:xfrm>
          <a:prstGeom prst="straightConnector1">
            <a:avLst/>
          </a:prstGeom>
          <a:ln w="0">
            <a:solidFill>
              <a:srgbClr val="4a7ebb"/>
            </a:solidFill>
            <a:prstDash val="lgDash"/>
          </a:ln>
        </p:spPr>
      </p:cxnSp>
      <p:sp>
        <p:nvSpPr>
          <p:cNvPr id="85" name="TextBox 12"/>
          <p:cNvSpPr/>
          <p:nvPr/>
        </p:nvSpPr>
        <p:spPr>
          <a:xfrm>
            <a:off x="1729800" y="3137040"/>
            <a:ext cx="1180800" cy="336960"/>
          </a:xfrm>
          <a:prstGeom prst="rect">
            <a:avLst/>
          </a:prstGeom>
          <a:noFill/>
          <a:ln w="0">
            <a:noFill/>
          </a:ln>
        </p:spPr>
        <p:style>
          <a:lnRef idx="0"/>
          <a:fillRef idx="0"/>
          <a:effectRef idx="0"/>
          <a:fontRef idx="minor"/>
        </p:style>
        <p:txBody>
          <a:bodyPr lIns="90000" rIns="90000" tIns="45000" bIns="45000" anchor="t">
            <a:noAutofit/>
          </a:bodyPr>
          <a:p>
            <a:pPr>
              <a:lnSpc>
                <a:spcPts val="1800"/>
              </a:lnSpc>
              <a:spcAft>
                <a:spcPts val="601"/>
              </a:spcAft>
              <a:tabLst>
                <a:tab algn="l" pos="0"/>
              </a:tabLst>
            </a:pPr>
            <a:r>
              <a:rPr b="1" lang="en-US" sz="1600" spc="-1" strike="noStrike">
                <a:solidFill>
                  <a:srgbClr val="404040"/>
                </a:solidFill>
                <a:latin typeface="Segoe UI"/>
                <a:ea typeface="Arial"/>
              </a:rPr>
              <a:t>Vacuum tube</a:t>
            </a:r>
            <a:endParaRPr b="0" lang="en-US" sz="1600" spc="-1" strike="noStrike">
              <a:solidFill>
                <a:srgbClr val="000000"/>
              </a:solidFill>
              <a:latin typeface="Arial"/>
            </a:endParaRPr>
          </a:p>
        </p:txBody>
      </p:sp>
      <p:sp>
        <p:nvSpPr>
          <p:cNvPr id="86" name="TextBox 13"/>
          <p:cNvSpPr/>
          <p:nvPr/>
        </p:nvSpPr>
        <p:spPr>
          <a:xfrm>
            <a:off x="196560" y="3023280"/>
            <a:ext cx="1151280" cy="901800"/>
          </a:xfrm>
          <a:prstGeom prst="rect">
            <a:avLst/>
          </a:prstGeom>
          <a:noFill/>
          <a:ln w="0">
            <a:noFill/>
          </a:ln>
        </p:spPr>
        <p:style>
          <a:lnRef idx="0"/>
          <a:fillRef idx="0"/>
          <a:effectRef idx="0"/>
          <a:fontRef idx="minor"/>
        </p:style>
        <p:txBody>
          <a:bodyPr lIns="90000" rIns="90000" tIns="45000" bIns="45000" anchor="t">
            <a:noAutofit/>
          </a:bodyPr>
          <a:p>
            <a:pPr>
              <a:lnSpc>
                <a:spcPts val="1800"/>
              </a:lnSpc>
              <a:spcAft>
                <a:spcPts val="601"/>
              </a:spcAft>
              <a:tabLst>
                <a:tab algn="l" pos="0"/>
              </a:tabLst>
            </a:pPr>
            <a:r>
              <a:rPr b="1" lang="en-US" sz="1600" spc="-1" strike="noStrike">
                <a:solidFill>
                  <a:srgbClr val="404040"/>
                </a:solidFill>
                <a:latin typeface="Segoe UI"/>
                <a:ea typeface="Arial"/>
              </a:rPr>
              <a:t>Mechanical &amp; electromechanical devices</a:t>
            </a:r>
            <a:endParaRPr b="0" lang="en-US" sz="1600" spc="-1" strike="noStrike">
              <a:solidFill>
                <a:srgbClr val="000000"/>
              </a:solidFill>
              <a:latin typeface="Arial"/>
            </a:endParaRPr>
          </a:p>
        </p:txBody>
      </p:sp>
      <p:sp>
        <p:nvSpPr>
          <p:cNvPr id="87" name="TextBox 14"/>
          <p:cNvSpPr/>
          <p:nvPr/>
        </p:nvSpPr>
        <p:spPr>
          <a:xfrm>
            <a:off x="3766320" y="3137040"/>
            <a:ext cx="1180800" cy="336960"/>
          </a:xfrm>
          <a:prstGeom prst="rect">
            <a:avLst/>
          </a:prstGeom>
          <a:noFill/>
          <a:ln w="0">
            <a:noFill/>
          </a:ln>
        </p:spPr>
        <p:style>
          <a:lnRef idx="0"/>
          <a:fillRef idx="0"/>
          <a:effectRef idx="0"/>
          <a:fontRef idx="minor"/>
        </p:style>
        <p:txBody>
          <a:bodyPr lIns="90000" rIns="90000" tIns="45000" bIns="45000" anchor="t">
            <a:noAutofit/>
          </a:bodyPr>
          <a:p>
            <a:pPr>
              <a:lnSpc>
                <a:spcPts val="1800"/>
              </a:lnSpc>
              <a:spcAft>
                <a:spcPts val="601"/>
              </a:spcAft>
              <a:tabLst>
                <a:tab algn="l" pos="0"/>
              </a:tabLst>
            </a:pPr>
            <a:r>
              <a:rPr b="1" lang="en-US" sz="1600" spc="-1" strike="noStrike">
                <a:solidFill>
                  <a:srgbClr val="404040"/>
                </a:solidFill>
                <a:latin typeface="Segoe UI"/>
                <a:ea typeface="Arial"/>
              </a:rPr>
              <a:t>Transistor</a:t>
            </a:r>
            <a:endParaRPr b="0" lang="en-US" sz="1600" spc="-1" strike="noStrike">
              <a:solidFill>
                <a:srgbClr val="000000"/>
              </a:solidFill>
              <a:latin typeface="Arial"/>
            </a:endParaRPr>
          </a:p>
        </p:txBody>
      </p:sp>
      <p:sp>
        <p:nvSpPr>
          <p:cNvPr id="88" name="TextBox 15"/>
          <p:cNvSpPr/>
          <p:nvPr/>
        </p:nvSpPr>
        <p:spPr>
          <a:xfrm>
            <a:off x="6024600" y="3137040"/>
            <a:ext cx="446760" cy="336960"/>
          </a:xfrm>
          <a:prstGeom prst="rect">
            <a:avLst/>
          </a:prstGeom>
          <a:noFill/>
          <a:ln w="0">
            <a:noFill/>
          </a:ln>
        </p:spPr>
        <p:style>
          <a:lnRef idx="0"/>
          <a:fillRef idx="0"/>
          <a:effectRef idx="0"/>
          <a:fontRef idx="minor"/>
        </p:style>
        <p:txBody>
          <a:bodyPr lIns="90000" rIns="90000" tIns="45000" bIns="45000" anchor="t">
            <a:noAutofit/>
          </a:bodyPr>
          <a:p>
            <a:pPr>
              <a:lnSpc>
                <a:spcPts val="1800"/>
              </a:lnSpc>
              <a:spcAft>
                <a:spcPts val="601"/>
              </a:spcAft>
              <a:tabLst>
                <a:tab algn="l" pos="0"/>
              </a:tabLst>
            </a:pPr>
            <a:r>
              <a:rPr b="1" lang="en-US" sz="1600" spc="-1" strike="noStrike">
                <a:solidFill>
                  <a:srgbClr val="404040"/>
                </a:solidFill>
                <a:latin typeface="Segoe UI"/>
                <a:ea typeface="Arial"/>
              </a:rPr>
              <a:t>IC</a:t>
            </a:r>
            <a:endParaRPr b="0" lang="en-US" sz="1600" spc="-1" strike="noStrike">
              <a:solidFill>
                <a:srgbClr val="000000"/>
              </a:solidFill>
              <a:latin typeface="Arial"/>
            </a:endParaRPr>
          </a:p>
        </p:txBody>
      </p:sp>
      <p:sp>
        <p:nvSpPr>
          <p:cNvPr id="89" name="TextBox 16"/>
          <p:cNvSpPr/>
          <p:nvPr/>
        </p:nvSpPr>
        <p:spPr>
          <a:xfrm>
            <a:off x="6467760" y="3305880"/>
            <a:ext cx="360" cy="360"/>
          </a:xfrm>
          <a:prstGeom prst="rect">
            <a:avLst/>
          </a:prstGeom>
          <a:noFill/>
          <a:ln w="0">
            <a:noFill/>
          </a:ln>
        </p:spPr>
        <p:style>
          <a:lnRef idx="0"/>
          <a:fillRef idx="0"/>
          <a:effectRef idx="0"/>
          <a:fontRef idx="minor"/>
        </p:style>
        <p:txBody>
          <a:bodyPr wrap="none" lIns="90000" rIns="90000" tIns="360" bIns="360" anchor="t">
            <a:noAutofit/>
          </a:bodyPr>
          <a:p>
            <a:pPr>
              <a:lnSpc>
                <a:spcPts val="1800"/>
              </a:lnSpc>
              <a:spcAft>
                <a:spcPts val="601"/>
              </a:spcAft>
              <a:tabLst>
                <a:tab algn="l" pos="0"/>
              </a:tabLst>
            </a:pPr>
            <a:endParaRPr b="0" lang="en-US" sz="1200" spc="-1" strike="noStrike">
              <a:solidFill>
                <a:srgbClr val="404040"/>
              </a:solidFill>
              <a:latin typeface="Segoe UI"/>
              <a:ea typeface="Arial"/>
            </a:endParaRPr>
          </a:p>
        </p:txBody>
      </p:sp>
      <p:sp>
        <p:nvSpPr>
          <p:cNvPr id="90" name="TextBox 17"/>
          <p:cNvSpPr/>
          <p:nvPr/>
        </p:nvSpPr>
        <p:spPr>
          <a:xfrm>
            <a:off x="7508520" y="3151080"/>
            <a:ext cx="813600" cy="336960"/>
          </a:xfrm>
          <a:prstGeom prst="rect">
            <a:avLst/>
          </a:prstGeom>
          <a:noFill/>
          <a:ln w="0">
            <a:noFill/>
          </a:ln>
        </p:spPr>
        <p:style>
          <a:lnRef idx="0"/>
          <a:fillRef idx="0"/>
          <a:effectRef idx="0"/>
          <a:fontRef idx="minor"/>
        </p:style>
        <p:txBody>
          <a:bodyPr lIns="90000" rIns="90000" tIns="45000" bIns="45000" anchor="t">
            <a:noAutofit/>
          </a:bodyPr>
          <a:p>
            <a:pPr>
              <a:lnSpc>
                <a:spcPts val="1800"/>
              </a:lnSpc>
              <a:spcAft>
                <a:spcPts val="601"/>
              </a:spcAft>
              <a:tabLst>
                <a:tab algn="l" pos="0"/>
              </a:tabLst>
            </a:pPr>
            <a:r>
              <a:rPr b="1" lang="en-US" sz="1600" spc="-1" strike="noStrike">
                <a:solidFill>
                  <a:srgbClr val="404040"/>
                </a:solidFill>
                <a:latin typeface="Segoe UI"/>
                <a:ea typeface="Arial"/>
              </a:rPr>
              <a:t>VLSI</a:t>
            </a:r>
            <a:endParaRPr b="0" lang="en-US" sz="1600" spc="-1" strike="noStrike">
              <a:solidFill>
                <a:srgbClr val="000000"/>
              </a:solidFill>
              <a:latin typeface="Arial"/>
            </a:endParaRPr>
          </a:p>
        </p:txBody>
      </p:sp>
      <p:sp>
        <p:nvSpPr>
          <p:cNvPr id="91" name="Arc 18"/>
          <p:cNvSpPr/>
          <p:nvPr/>
        </p:nvSpPr>
        <p:spPr>
          <a:xfrm rot="7782000">
            <a:off x="740520" y="2633400"/>
            <a:ext cx="1392120" cy="1230480"/>
          </a:xfrm>
          <a:prstGeom prst="arc">
            <a:avLst>
              <a:gd name="adj1" fmla="val 16081165"/>
              <a:gd name="adj2" fmla="val 0"/>
            </a:avLst>
          </a:prstGeom>
          <a:noFill/>
          <a:ln w="34925">
            <a:solidFill>
              <a:srgbClr val="4a7ebb"/>
            </a:solidFill>
            <a:round/>
            <a:headEnd len="med" type="triangle" w="me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dk1"/>
              </a:solidFill>
              <a:latin typeface="Calibri"/>
              <a:ea typeface="Arial"/>
            </a:endParaRPr>
          </a:p>
        </p:txBody>
      </p:sp>
      <p:sp>
        <p:nvSpPr>
          <p:cNvPr id="92" name="Arc 19"/>
          <p:cNvSpPr/>
          <p:nvPr/>
        </p:nvSpPr>
        <p:spPr>
          <a:xfrm rot="7782000">
            <a:off x="2478240" y="2635920"/>
            <a:ext cx="1392120" cy="1230480"/>
          </a:xfrm>
          <a:prstGeom prst="arc">
            <a:avLst>
              <a:gd name="adj1" fmla="val 16081165"/>
              <a:gd name="adj2" fmla="val 0"/>
            </a:avLst>
          </a:prstGeom>
          <a:noFill/>
          <a:ln w="34925">
            <a:solidFill>
              <a:srgbClr val="4a7ebb"/>
            </a:solidFill>
            <a:round/>
            <a:headEnd len="med" type="triangle" w="me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dk1"/>
              </a:solidFill>
              <a:latin typeface="Calibri"/>
              <a:ea typeface="Arial"/>
            </a:endParaRPr>
          </a:p>
        </p:txBody>
      </p:sp>
      <p:sp>
        <p:nvSpPr>
          <p:cNvPr id="93" name="Arc 20"/>
          <p:cNvSpPr/>
          <p:nvPr/>
        </p:nvSpPr>
        <p:spPr>
          <a:xfrm rot="7782000">
            <a:off x="4569120" y="2633400"/>
            <a:ext cx="1392120" cy="1230480"/>
          </a:xfrm>
          <a:prstGeom prst="arc">
            <a:avLst>
              <a:gd name="adj1" fmla="val 16081165"/>
              <a:gd name="adj2" fmla="val 0"/>
            </a:avLst>
          </a:prstGeom>
          <a:noFill/>
          <a:ln w="31750">
            <a:solidFill>
              <a:srgbClr val="4a7ebb"/>
            </a:solidFill>
            <a:round/>
            <a:headEnd len="med" type="triangle" w="me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a:lnSpc>
                <a:spcPct val="100000"/>
              </a:lnSpc>
            </a:pPr>
            <a:endParaRPr b="0" lang="en-US" sz="1400" spc="-1" strike="noStrike">
              <a:solidFill>
                <a:schemeClr val="dk1"/>
              </a:solidFill>
              <a:latin typeface="Calibri"/>
              <a:ea typeface="Arial"/>
            </a:endParaRPr>
          </a:p>
        </p:txBody>
      </p:sp>
      <p:sp>
        <p:nvSpPr>
          <p:cNvPr id="94" name="TextBox 21"/>
          <p:cNvSpPr/>
          <p:nvPr/>
        </p:nvSpPr>
        <p:spPr>
          <a:xfrm>
            <a:off x="1092240" y="4140720"/>
            <a:ext cx="1180800" cy="336960"/>
          </a:xfrm>
          <a:prstGeom prst="rect">
            <a:avLst/>
          </a:prstGeom>
          <a:noFill/>
          <a:ln w="0">
            <a:noFill/>
          </a:ln>
        </p:spPr>
        <p:style>
          <a:lnRef idx="0"/>
          <a:fillRef idx="0"/>
          <a:effectRef idx="0"/>
          <a:fontRef idx="minor"/>
        </p:style>
        <p:txBody>
          <a:bodyPr lIns="90000" rIns="90000" tIns="45000" bIns="45000" anchor="t">
            <a:noAutofit/>
          </a:bodyPr>
          <a:p>
            <a:pPr>
              <a:lnSpc>
                <a:spcPts val="1800"/>
              </a:lnSpc>
              <a:spcAft>
                <a:spcPts val="601"/>
              </a:spcAft>
              <a:tabLst>
                <a:tab algn="l" pos="0"/>
              </a:tabLst>
            </a:pPr>
            <a:r>
              <a:rPr b="0" lang="en-US" sz="1600" spc="-1" strike="noStrike">
                <a:solidFill>
                  <a:srgbClr val="404040"/>
                </a:solidFill>
                <a:latin typeface="Segoe UI"/>
                <a:ea typeface="Arial"/>
              </a:rPr>
              <a:t>1000-fold increase in speed</a:t>
            </a:r>
            <a:endParaRPr b="0" lang="en-US" sz="1600" spc="-1" strike="noStrike">
              <a:solidFill>
                <a:srgbClr val="000000"/>
              </a:solidFill>
              <a:latin typeface="Arial"/>
            </a:endParaRPr>
          </a:p>
        </p:txBody>
      </p:sp>
      <p:sp>
        <p:nvSpPr>
          <p:cNvPr id="95" name="TextBox 22"/>
          <p:cNvSpPr/>
          <p:nvPr/>
        </p:nvSpPr>
        <p:spPr>
          <a:xfrm>
            <a:off x="2799720" y="4140720"/>
            <a:ext cx="1180800" cy="336960"/>
          </a:xfrm>
          <a:prstGeom prst="rect">
            <a:avLst/>
          </a:prstGeom>
          <a:noFill/>
          <a:ln w="0">
            <a:noFill/>
          </a:ln>
        </p:spPr>
        <p:style>
          <a:lnRef idx="0"/>
          <a:fillRef idx="0"/>
          <a:effectRef idx="0"/>
          <a:fontRef idx="minor"/>
        </p:style>
        <p:txBody>
          <a:bodyPr lIns="90000" rIns="90000" tIns="45000" bIns="45000" anchor="t">
            <a:noAutofit/>
          </a:bodyPr>
          <a:p>
            <a:pPr>
              <a:lnSpc>
                <a:spcPts val="1800"/>
              </a:lnSpc>
              <a:spcAft>
                <a:spcPts val="601"/>
              </a:spcAft>
              <a:tabLst>
                <a:tab algn="l" pos="0"/>
              </a:tabLst>
            </a:pPr>
            <a:r>
              <a:rPr b="0" lang="en-US" sz="1600" spc="-1" strike="noStrike">
                <a:solidFill>
                  <a:srgbClr val="404040"/>
                </a:solidFill>
                <a:latin typeface="Segoe UI"/>
                <a:ea typeface="Arial"/>
              </a:rPr>
              <a:t>1000-fold increase in speed</a:t>
            </a:r>
            <a:endParaRPr b="0" lang="en-US" sz="1600" spc="-1" strike="noStrike">
              <a:solidFill>
                <a:srgbClr val="000000"/>
              </a:solidFill>
              <a:latin typeface="Arial"/>
            </a:endParaRPr>
          </a:p>
        </p:txBody>
      </p:sp>
      <p:sp>
        <p:nvSpPr>
          <p:cNvPr id="96" name="TextBox 23"/>
          <p:cNvSpPr/>
          <p:nvPr/>
        </p:nvSpPr>
        <p:spPr>
          <a:xfrm>
            <a:off x="4849920" y="4140720"/>
            <a:ext cx="1180800" cy="336960"/>
          </a:xfrm>
          <a:prstGeom prst="rect">
            <a:avLst/>
          </a:prstGeom>
          <a:noFill/>
          <a:ln w="0">
            <a:noFill/>
          </a:ln>
        </p:spPr>
        <p:style>
          <a:lnRef idx="0"/>
          <a:fillRef idx="0"/>
          <a:effectRef idx="0"/>
          <a:fontRef idx="minor"/>
        </p:style>
        <p:txBody>
          <a:bodyPr lIns="90000" rIns="90000" tIns="45000" bIns="45000" anchor="t">
            <a:noAutofit/>
          </a:bodyPr>
          <a:p>
            <a:pPr>
              <a:lnSpc>
                <a:spcPts val="1800"/>
              </a:lnSpc>
              <a:spcAft>
                <a:spcPts val="601"/>
              </a:spcAft>
              <a:tabLst>
                <a:tab algn="l" pos="0"/>
              </a:tabLst>
            </a:pPr>
            <a:r>
              <a:rPr b="0" lang="en-US" sz="1600" spc="-1" strike="noStrike">
                <a:solidFill>
                  <a:srgbClr val="404040"/>
                </a:solidFill>
                <a:latin typeface="Segoe UI"/>
                <a:ea typeface="Arial"/>
              </a:rPr>
              <a:t>1000-fold increase in speed</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1699</TotalTime>
  <Application>LibreOffice/24.2.4.2$Linux_X86_64 LibreOffice_project/420$Build-2</Application>
  <AppVersion>15.0000</AppVersion>
  <Words>3416</Words>
  <Paragraphs>590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dc:description/>
  <dc:language>en-US</dc:language>
  <cp:lastModifiedBy/>
  <dcterms:modified xsi:type="dcterms:W3CDTF">2024-09-19T15:12:54Z</dcterms:modified>
  <cp:revision>50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39</vt:i4>
  </property>
  <property fmtid="{D5CDD505-2E9C-101B-9397-08002B2CF9AE}" pid="3" name="PresentationFormat">
    <vt:lpwstr>On-screen Show (4:3)</vt:lpwstr>
  </property>
  <property fmtid="{D5CDD505-2E9C-101B-9397-08002B2CF9AE}" pid="4" name="Slides">
    <vt:i4>51</vt:i4>
  </property>
</Properties>
</file>