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Lst>
  <p:notesMasterIdLst>
    <p:notesMasterId r:id="rId53"/>
  </p:notesMasterIdLst>
  <p:sldIdLst>
    <p:sldId id="256" r:id="rId2"/>
    <p:sldId id="272" r:id="rId3"/>
    <p:sldId id="273" r:id="rId4"/>
    <p:sldId id="275" r:id="rId5"/>
    <p:sldId id="276" r:id="rId6"/>
    <p:sldId id="277" r:id="rId7"/>
    <p:sldId id="278" r:id="rId8"/>
    <p:sldId id="279" r:id="rId9"/>
    <p:sldId id="280" r:id="rId10"/>
    <p:sldId id="281" r:id="rId11"/>
    <p:sldId id="282" r:id="rId12"/>
    <p:sldId id="285" r:id="rId13"/>
    <p:sldId id="286" r:id="rId14"/>
    <p:sldId id="287" r:id="rId15"/>
    <p:sldId id="296" r:id="rId16"/>
    <p:sldId id="297" r:id="rId17"/>
    <p:sldId id="301" r:id="rId18"/>
    <p:sldId id="300" r:id="rId19"/>
    <p:sldId id="288" r:id="rId20"/>
    <p:sldId id="289" r:id="rId21"/>
    <p:sldId id="290" r:id="rId22"/>
    <p:sldId id="291" r:id="rId23"/>
    <p:sldId id="292" r:id="rId24"/>
    <p:sldId id="293" r:id="rId25"/>
    <p:sldId id="294" r:id="rId26"/>
    <p:sldId id="303" r:id="rId27"/>
    <p:sldId id="304" r:id="rId28"/>
    <p:sldId id="305" r:id="rId29"/>
    <p:sldId id="306" r:id="rId30"/>
    <p:sldId id="307" r:id="rId31"/>
    <p:sldId id="308" r:id="rId32"/>
    <p:sldId id="309" r:id="rId33"/>
    <p:sldId id="310" r:id="rId34"/>
    <p:sldId id="311" r:id="rId35"/>
    <p:sldId id="312" r:id="rId36"/>
    <p:sldId id="313" r:id="rId37"/>
    <p:sldId id="315" r:id="rId38"/>
    <p:sldId id="316" r:id="rId39"/>
    <p:sldId id="317" r:id="rId40"/>
    <p:sldId id="318" r:id="rId41"/>
    <p:sldId id="319" r:id="rId42"/>
    <p:sldId id="322" r:id="rId43"/>
    <p:sldId id="323" r:id="rId44"/>
    <p:sldId id="324" r:id="rId45"/>
    <p:sldId id="325" r:id="rId46"/>
    <p:sldId id="326" r:id="rId47"/>
    <p:sldId id="327" r:id="rId48"/>
    <p:sldId id="328" r:id="rId49"/>
    <p:sldId id="330" r:id="rId50"/>
    <p:sldId id="320" r:id="rId51"/>
    <p:sldId id="321" r:id="rId52"/>
  </p:sldIdLst>
  <p:sldSz cx="9144000" cy="6858000" type="screen4x3"/>
  <p:notesSz cx="6858000" cy="9144000"/>
  <p:embeddedFontLst>
    <p:embeddedFont>
      <p:font typeface="Calibri" pitchFamily="34" charset="0"/>
      <p:regular r:id="rId54"/>
      <p:bold r:id="rId55"/>
      <p:italic r:id="rId56"/>
      <p:boldItalic r:id="rId57"/>
    </p:embeddedFont>
    <p:embeddedFont>
      <p:font typeface="Sen" charset="0"/>
      <p:regular r:id="rId58"/>
      <p:bold r:id="rId59"/>
    </p:embeddedFont>
    <p:embeddedFont>
      <p:font typeface="Noto Sans Symbols" charset="0"/>
      <p:regular r:id="rId60"/>
      <p:bold r:id="rId61"/>
    </p:embeddedFont>
    <p:embeddedFont>
      <p:font typeface="Calibri Light" pitchFamily="34" charset="0"/>
      <p:regular r:id="rId62"/>
      <p:italic r:id="rId63"/>
    </p:embeddedFont>
    <p:embeddedFont>
      <p:font typeface="Candara" pitchFamily="34" charset="0"/>
      <p:regular r:id="rId64"/>
      <p:bold r:id="rId65"/>
      <p:italic r:id="rId66"/>
      <p:boldItalic r:id="rId67"/>
    </p:embeddedFont>
    <p:embeddedFont>
      <p:font typeface="Ubuntu" charset="0"/>
      <p:regular r:id="rId68"/>
      <p:bold r:id="rId69"/>
      <p:italic r:id="rId70"/>
      <p:boldItalic r:id="rId71"/>
    </p:embeddedFont>
    <p:embeddedFont>
      <p:font typeface="Segoe UI" pitchFamily="34" charset="0"/>
      <p:regular r:id="rId72"/>
      <p:bold r:id="rId73"/>
      <p:italic r:id="rId74"/>
      <p:boldItalic r:id="rId75"/>
    </p:embeddedFont>
    <p:embeddedFont>
      <p:font typeface="Tahoma" pitchFamily="34" charset="0"/>
      <p:regular r:id="rId76"/>
      <p:bold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7"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1253" y="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117"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font" Target="fonts/font15.fntdata"/><Relationship Id="rId76" Type="http://schemas.openxmlformats.org/officeDocument/2006/relationships/font" Target="fonts/font23.fntdata"/><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font" Target="fonts/font21.fntdata"/><Relationship Id="rId5" Type="http://schemas.openxmlformats.org/officeDocument/2006/relationships/slide" Target="slides/slide4.xml"/><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77" Type="http://schemas.openxmlformats.org/officeDocument/2006/relationships/font" Target="fonts/font24.fntdata"/><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9.fntdata"/><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1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808576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7" name="Google Shape;8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1" name="Google Shape;1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 name="Google Shape;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txBox="1">
            <a:spLocks noGrp="1" noRot="1" noChangeAspect="1" noChangeArrowheads="1" noTextEdit="1"/>
          </p:cNvSpPr>
          <p:nvPr>
            <p:ph type="sldImg"/>
          </p:nvPr>
        </p:nvSpPr>
        <p:spPr>
          <a:xfrm>
            <a:off x="-2720975" y="1252538"/>
            <a:ext cx="8880475" cy="6661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9" name="Rectangle 2"/>
          <p:cNvSpPr txBox="1">
            <a:spLocks noGrp="1" noChangeArrowheads="1"/>
          </p:cNvSpPr>
          <p:nvPr>
            <p:ph type="body" idx="1"/>
          </p:nvPr>
        </p:nvSpPr>
        <p:spPr>
          <a:xfrm>
            <a:off x="685690" y="4343133"/>
            <a:ext cx="5486620" cy="411533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txBox="1">
            <a:spLocks noGrp="1" noRot="1" noChangeAspect="1" noChangeArrowheads="1" noTextEdit="1"/>
          </p:cNvSpPr>
          <p:nvPr>
            <p:ph type="sldImg"/>
          </p:nvPr>
        </p:nvSpPr>
        <p:spPr>
          <a:xfrm>
            <a:off x="-2720975" y="1252538"/>
            <a:ext cx="8880475" cy="6661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2"/>
          <p:cNvSpPr txBox="1">
            <a:spLocks noGrp="1" noChangeArrowheads="1"/>
          </p:cNvSpPr>
          <p:nvPr>
            <p:ph type="body" idx="1"/>
          </p:nvPr>
        </p:nvSpPr>
        <p:spPr>
          <a:xfrm>
            <a:off x="685690" y="4343133"/>
            <a:ext cx="5486620" cy="411533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3" name="Google Shape;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2" name="Google Shape;6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182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 name="Google Shape;7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0" name="Google Shape;8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9" name="Google Shape;9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0" name="Google Shape;9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0:notes"/>
          <p:cNvSpPr txBox="1">
            <a:spLocks noGrp="1"/>
          </p:cNvSpPr>
          <p:nvPr>
            <p:ph type="body" idx="1"/>
          </p:nvPr>
        </p:nvSpPr>
        <p:spPr>
          <a:xfrm>
            <a:off x="685801" y="4343402"/>
            <a:ext cx="5486399" cy="41148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372" name="Google Shape;372;p40:notes"/>
          <p:cNvSpPr>
            <a:spLocks noGrp="1" noRot="1" noChangeAspect="1"/>
          </p:cNvSpPr>
          <p:nvPr>
            <p:ph type="sldImg" idx="2"/>
          </p:nvPr>
        </p:nvSpPr>
        <p:spPr>
          <a:xfrm>
            <a:off x="1146175" y="687388"/>
            <a:ext cx="4567238" cy="34258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1:notes"/>
          <p:cNvSpPr txBox="1">
            <a:spLocks noGrp="1"/>
          </p:cNvSpPr>
          <p:nvPr>
            <p:ph type="body" idx="1"/>
          </p:nvPr>
        </p:nvSpPr>
        <p:spPr>
          <a:xfrm>
            <a:off x="685801" y="4343402"/>
            <a:ext cx="5486399" cy="41148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381" name="Google Shape;381;p41:notes"/>
          <p:cNvSpPr>
            <a:spLocks noGrp="1" noRot="1" noChangeAspect="1"/>
          </p:cNvSpPr>
          <p:nvPr>
            <p:ph type="sldImg" idx="2"/>
          </p:nvPr>
        </p:nvSpPr>
        <p:spPr>
          <a:xfrm>
            <a:off x="1146175" y="687388"/>
            <a:ext cx="4567238" cy="34258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2:notes"/>
          <p:cNvSpPr txBox="1">
            <a:spLocks noGrp="1"/>
          </p:cNvSpPr>
          <p:nvPr>
            <p:ph type="body" idx="1"/>
          </p:nvPr>
        </p:nvSpPr>
        <p:spPr>
          <a:xfrm>
            <a:off x="685801" y="4343402"/>
            <a:ext cx="5486399" cy="41148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389" name="Google Shape;389;p42:notes"/>
          <p:cNvSpPr>
            <a:spLocks noGrp="1" noRot="1" noChangeAspect="1"/>
          </p:cNvSpPr>
          <p:nvPr>
            <p:ph type="sldImg" idx="2"/>
          </p:nvPr>
        </p:nvSpPr>
        <p:spPr>
          <a:xfrm>
            <a:off x="1146175" y="687388"/>
            <a:ext cx="4567238" cy="34258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3:notes"/>
          <p:cNvSpPr txBox="1">
            <a:spLocks noGrp="1"/>
          </p:cNvSpPr>
          <p:nvPr>
            <p:ph type="body" idx="1"/>
          </p:nvPr>
        </p:nvSpPr>
        <p:spPr>
          <a:xfrm>
            <a:off x="685801" y="4343402"/>
            <a:ext cx="5486399" cy="41148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397" name="Google Shape;397;p43:notes"/>
          <p:cNvSpPr>
            <a:spLocks noGrp="1" noRot="1" noChangeAspect="1"/>
          </p:cNvSpPr>
          <p:nvPr>
            <p:ph type="sldImg" idx="2"/>
          </p:nvPr>
        </p:nvSpPr>
        <p:spPr>
          <a:xfrm>
            <a:off x="1146175" y="687388"/>
            <a:ext cx="4567238" cy="34258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44:notes"/>
          <p:cNvSpPr txBox="1">
            <a:spLocks noGrp="1"/>
          </p:cNvSpPr>
          <p:nvPr>
            <p:ph type="body" idx="1"/>
          </p:nvPr>
        </p:nvSpPr>
        <p:spPr>
          <a:xfrm>
            <a:off x="685801" y="4343402"/>
            <a:ext cx="5486399" cy="41148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405" name="Google Shape;405;p44:notes"/>
          <p:cNvSpPr>
            <a:spLocks noGrp="1" noRot="1" noChangeAspect="1"/>
          </p:cNvSpPr>
          <p:nvPr>
            <p:ph type="sldImg" idx="2"/>
          </p:nvPr>
        </p:nvSpPr>
        <p:spPr>
          <a:xfrm>
            <a:off x="1146175" y="687388"/>
            <a:ext cx="4567238" cy="34258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343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txBox="1">
            <a:spLocks noGrp="1" noRot="1" noChangeAspect="1" noChangeArrowheads="1"/>
          </p:cNvSpPr>
          <p:nvPr>
            <p:ph type="sldImg"/>
          </p:nvPr>
        </p:nvSpPr>
        <p:spPr bwMode="auto">
          <a:xfrm>
            <a:off x="-2693988" y="1270000"/>
            <a:ext cx="8826501" cy="6621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p:cNvSpPr txBox="1">
            <a:spLocks noGrp="1" noChangeArrowheads="1"/>
          </p:cNvSpPr>
          <p:nvPr>
            <p:ph type="body" idx="1"/>
          </p:nvPr>
        </p:nvSpPr>
        <p:spPr bwMode="auto">
          <a:xfrm>
            <a:off x="685578" y="4343400"/>
            <a:ext cx="5486846"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txBox="1">
            <a:spLocks noGrp="1" noRot="1" noChangeAspect="1" noChangeArrowheads="1"/>
          </p:cNvSpPr>
          <p:nvPr>
            <p:ph type="sldImg"/>
          </p:nvPr>
        </p:nvSpPr>
        <p:spPr bwMode="auto">
          <a:xfrm>
            <a:off x="-2693988" y="1270000"/>
            <a:ext cx="8826501" cy="6621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Rectangle 2"/>
          <p:cNvSpPr txBox="1">
            <a:spLocks noGrp="1" noChangeArrowheads="1"/>
          </p:cNvSpPr>
          <p:nvPr>
            <p:ph type="body" idx="1"/>
          </p:nvPr>
        </p:nvSpPr>
        <p:spPr bwMode="auto">
          <a:xfrm>
            <a:off x="685578" y="4343400"/>
            <a:ext cx="5486846"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txBox="1">
            <a:spLocks noGrp="1" noRot="1" noChangeAspect="1" noChangeArrowheads="1"/>
          </p:cNvSpPr>
          <p:nvPr>
            <p:ph type="sldImg"/>
          </p:nvPr>
        </p:nvSpPr>
        <p:spPr bwMode="auto">
          <a:xfrm>
            <a:off x="-2693988" y="1270000"/>
            <a:ext cx="8826501" cy="6621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p:cNvSpPr txBox="1">
            <a:spLocks noGrp="1" noChangeArrowheads="1"/>
          </p:cNvSpPr>
          <p:nvPr>
            <p:ph type="body" idx="1"/>
          </p:nvPr>
        </p:nvSpPr>
        <p:spPr bwMode="auto">
          <a:xfrm>
            <a:off x="685578" y="4343400"/>
            <a:ext cx="5486846"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67990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txBox="1">
            <a:spLocks noGrp="1" noRot="1" noChangeAspect="1" noChangeArrowheads="1" noTextEdit="1"/>
          </p:cNvSpPr>
          <p:nvPr>
            <p:ph type="sldImg"/>
          </p:nvPr>
        </p:nvSpPr>
        <p:spPr>
          <a:xfrm>
            <a:off x="-2693988" y="1270000"/>
            <a:ext cx="8826501" cy="662146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5" name="Rectangle 2"/>
          <p:cNvSpPr txBox="1">
            <a:spLocks noGrp="1" noChangeArrowheads="1"/>
          </p:cNvSpPr>
          <p:nvPr>
            <p:ph type="body" idx="1"/>
          </p:nvPr>
        </p:nvSpPr>
        <p:spPr>
          <a:xfrm>
            <a:off x="685578" y="4343400"/>
            <a:ext cx="5486846"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txBox="1">
            <a:spLocks noGrp="1" noRot="1" noChangeAspect="1" noChangeArrowheads="1" noTextEdit="1"/>
          </p:cNvSpPr>
          <p:nvPr>
            <p:ph type="sldImg"/>
          </p:nvPr>
        </p:nvSpPr>
        <p:spPr>
          <a:xfrm>
            <a:off x="-2693988" y="1270000"/>
            <a:ext cx="8826501" cy="662146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9" name="Rectangle 2"/>
          <p:cNvSpPr txBox="1">
            <a:spLocks noGrp="1" noChangeArrowheads="1"/>
          </p:cNvSpPr>
          <p:nvPr>
            <p:ph type="body" idx="1"/>
          </p:nvPr>
        </p:nvSpPr>
        <p:spPr>
          <a:xfrm>
            <a:off x="685578" y="4343400"/>
            <a:ext cx="5486846"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txBox="1">
            <a:spLocks noGrp="1" noRot="1" noChangeAspect="1" noChangeArrowheads="1" noTextEdit="1"/>
          </p:cNvSpPr>
          <p:nvPr>
            <p:ph type="sldImg"/>
          </p:nvPr>
        </p:nvSpPr>
        <p:spPr>
          <a:xfrm>
            <a:off x="-2693988" y="1270000"/>
            <a:ext cx="8826501" cy="662146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3" name="Rectangle 2"/>
          <p:cNvSpPr txBox="1">
            <a:spLocks noGrp="1" noChangeArrowheads="1"/>
          </p:cNvSpPr>
          <p:nvPr>
            <p:ph type="body" idx="1"/>
          </p:nvPr>
        </p:nvSpPr>
        <p:spPr>
          <a:xfrm>
            <a:off x="685578" y="4343400"/>
            <a:ext cx="5486846"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2472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1:notes"/>
          <p:cNvSpPr txBox="1">
            <a:spLocks noGrp="1"/>
          </p:cNvSpPr>
          <p:nvPr>
            <p:ph type="body" idx="1"/>
          </p:nvPr>
        </p:nvSpPr>
        <p:spPr>
          <a:xfrm>
            <a:off x="644037" y="4429391"/>
            <a:ext cx="5156688" cy="4195256"/>
          </a:xfrm>
          <a:prstGeom prst="rect">
            <a:avLst/>
          </a:prstGeom>
          <a:noFill/>
          <a:ln>
            <a:noFill/>
          </a:ln>
        </p:spPr>
        <p:txBody>
          <a:bodyPr spcFirstLastPara="1" wrap="square" lIns="92925" tIns="46450" rIns="92925" bIns="46450" anchor="t" anchorCtr="0">
            <a:noAutofit/>
          </a:bodyPr>
          <a:lstStyle/>
          <a:p>
            <a:pPr marL="0" marR="0" lvl="0" indent="0" algn="l" rtl="0">
              <a:spcBef>
                <a:spcPts val="0"/>
              </a:spcBef>
              <a:spcAft>
                <a:spcPts val="0"/>
              </a:spcAft>
              <a:buNone/>
            </a:pPr>
            <a:endParaRPr sz="1800"/>
          </a:p>
        </p:txBody>
      </p:sp>
      <p:sp>
        <p:nvSpPr>
          <p:cNvPr id="202" name="Google Shape;202;p21:notes"/>
          <p:cNvSpPr>
            <a:spLocks noGrp="1" noRot="1" noChangeAspect="1"/>
          </p:cNvSpPr>
          <p:nvPr>
            <p:ph type="sldImg" idx="2"/>
          </p:nvPr>
        </p:nvSpPr>
        <p:spPr>
          <a:xfrm>
            <a:off x="2020033" y="700275"/>
            <a:ext cx="2406894" cy="349498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3:notes"/>
          <p:cNvSpPr txBox="1">
            <a:spLocks noGrp="1"/>
          </p:cNvSpPr>
          <p:nvPr>
            <p:ph type="body" idx="1"/>
          </p:nvPr>
        </p:nvSpPr>
        <p:spPr>
          <a:xfrm>
            <a:off x="644037" y="4429391"/>
            <a:ext cx="5156688" cy="4195256"/>
          </a:xfrm>
          <a:prstGeom prst="rect">
            <a:avLst/>
          </a:prstGeom>
          <a:noFill/>
          <a:ln>
            <a:noFill/>
          </a:ln>
        </p:spPr>
        <p:txBody>
          <a:bodyPr spcFirstLastPara="1" wrap="square" lIns="92925" tIns="46450" rIns="92925" bIns="46450" anchor="t" anchorCtr="0">
            <a:noAutofit/>
          </a:bodyPr>
          <a:lstStyle/>
          <a:p>
            <a:pPr marL="0" marR="0" lvl="0" indent="0" algn="l" rtl="0">
              <a:spcBef>
                <a:spcPts val="0"/>
              </a:spcBef>
              <a:spcAft>
                <a:spcPts val="0"/>
              </a:spcAft>
              <a:buNone/>
            </a:pPr>
            <a:endParaRPr sz="1800"/>
          </a:p>
        </p:txBody>
      </p:sp>
      <p:sp>
        <p:nvSpPr>
          <p:cNvPr id="210" name="Google Shape;210;p23:notes"/>
          <p:cNvSpPr>
            <a:spLocks noGrp="1" noRot="1" noChangeAspect="1"/>
          </p:cNvSpPr>
          <p:nvPr>
            <p:ph type="sldImg" idx="2"/>
          </p:nvPr>
        </p:nvSpPr>
        <p:spPr>
          <a:xfrm>
            <a:off x="893763" y="700088"/>
            <a:ext cx="4659312" cy="34956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 name="Google Shape;5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0" name="Google Shape;6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7" name="Google Shape;6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0" name="Google Shape;8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9843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3680686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501749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4115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9562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047608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818095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8873292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574163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238598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372767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982177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CS118</a:t>
            </a:r>
            <a:endParaRPr/>
          </a:p>
        </p:txBody>
      </p:sp>
      <p:sp>
        <p:nvSpPr>
          <p:cNvPr id="47" name="Google Shape;47;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TOPIC: </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Introduction to Computer Organization &amp; Architecture</a:t>
            </a:r>
            <a:endParaRPr sz="2800" dirty="0">
              <a:solidFill>
                <a:srgbClr val="FF0000"/>
              </a:solidFill>
            </a:endParaRP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(Lecture 1)</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2400" b="0" i="0" u="none" strike="noStrike" cap="none" dirty="0">
                <a:solidFill>
                  <a:schemeClr val="dk1"/>
                </a:solidFill>
                <a:latin typeface="Candara"/>
                <a:ea typeface="Candara"/>
                <a:cs typeface="Candara"/>
                <a:sym typeface="Candara"/>
              </a:rPr>
              <a:t>By – </a:t>
            </a:r>
            <a:r>
              <a:rPr lang="en-US" sz="2400" b="0" i="0" u="none" strike="noStrike" cap="none" dirty="0" smtClean="0">
                <a:solidFill>
                  <a:schemeClr val="dk1"/>
                </a:solidFill>
                <a:latin typeface="Candara"/>
                <a:ea typeface="Candara"/>
                <a:cs typeface="Candara"/>
                <a:sym typeface="Candara"/>
              </a:rPr>
              <a:t>Dr. Girish Wadhwa</a:t>
            </a:r>
            <a:endParaRPr dirty="0"/>
          </a:p>
          <a:p>
            <a:pPr marL="0" marR="0" lvl="0" indent="0" algn="ctr" rtl="0">
              <a:spcBef>
                <a:spcPts val="0"/>
              </a:spcBef>
              <a:spcAft>
                <a:spcPts val="0"/>
              </a:spcAft>
              <a:buNone/>
            </a:pPr>
            <a:endParaRPr sz="40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normAutofit/>
          </a:bodyPr>
          <a:lstStyle/>
          <a:p>
            <a:r>
              <a:rPr lang="en-US" sz="3200" dirty="0">
                <a:solidFill>
                  <a:srgbClr val="C00000"/>
                </a:solidFill>
              </a:rPr>
              <a:t>Computer Architecture: Von-Neumann/ Princeton</a:t>
            </a:r>
          </a:p>
        </p:txBody>
      </p:sp>
      <p:sp>
        <p:nvSpPr>
          <p:cNvPr id="3" name="TextBox 2">
            <a:extLst>
              <a:ext uri="{FF2B5EF4-FFF2-40B4-BE49-F238E27FC236}">
                <a16:creationId xmlns:a16="http://schemas.microsoft.com/office/drawing/2014/main" xmlns="" id="{B77C5F38-D7AF-AE4E-8111-50049851E4C0}"/>
              </a:ext>
            </a:extLst>
          </p:cNvPr>
          <p:cNvSpPr txBox="1"/>
          <p:nvPr/>
        </p:nvSpPr>
        <p:spPr>
          <a:xfrm>
            <a:off x="716570" y="1161223"/>
            <a:ext cx="7710854" cy="4865077"/>
          </a:xfrm>
          <a:prstGeom prst="rect">
            <a:avLst/>
          </a:prstGeom>
        </p:spPr>
        <p:txBody>
          <a:bodyPr vert="horz" wrap="square" lIns="91440" tIns="45720" rIns="91440" bIns="45720" rtlCol="0">
            <a:noAutofit/>
          </a:bodyPr>
          <a:lstStyle/>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Program and data memory same</a:t>
            </a:r>
            <a:endParaRPr lang="en-US" sz="2800" b="1" dirty="0">
              <a:solidFill>
                <a:prstClr val="black">
                  <a:lumMod val="75000"/>
                  <a:lumOff val="25000"/>
                </a:prstClr>
              </a:solidFill>
              <a:latin typeface="Times New Roman" pitchFamily="18" charset="0"/>
              <a:cs typeface="Times New Roman" pitchFamily="18" charset="0"/>
            </a:endParaRP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Single bus (for address and data)</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Instruction fetch and data transfer can’t be same time</a:t>
            </a:r>
          </a:p>
          <a:p>
            <a:pPr marL="342900" indent="-342900" algn="l">
              <a:spcAft>
                <a:spcPts val="600"/>
              </a:spcAft>
              <a:buFont typeface="Arial" panose="020B0604020202020204" pitchFamily="34" charset="0"/>
              <a:buChar char="•"/>
            </a:pPr>
            <a:endParaRPr lang="en-US" sz="3200" dirty="0">
              <a:solidFill>
                <a:prstClr val="black">
                  <a:lumMod val="75000"/>
                  <a:lumOff val="25000"/>
                </a:prstClr>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xmlns="" id="{3B89AFE5-266E-8345-AC67-A6C3E800F532}"/>
              </a:ext>
            </a:extLst>
          </p:cNvPr>
          <p:cNvSpPr/>
          <p:nvPr/>
        </p:nvSpPr>
        <p:spPr>
          <a:xfrm>
            <a:off x="3640016" y="3429001"/>
            <a:ext cx="1519311" cy="225083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p>
        </p:txBody>
      </p:sp>
      <p:sp>
        <p:nvSpPr>
          <p:cNvPr id="5" name="Rectangle 4">
            <a:extLst>
              <a:ext uri="{FF2B5EF4-FFF2-40B4-BE49-F238E27FC236}">
                <a16:creationId xmlns:a16="http://schemas.microsoft.com/office/drawing/2014/main" xmlns="" id="{62458718-6831-364F-9131-25817C483D48}"/>
              </a:ext>
            </a:extLst>
          </p:cNvPr>
          <p:cNvSpPr/>
          <p:nvPr/>
        </p:nvSpPr>
        <p:spPr>
          <a:xfrm>
            <a:off x="6533821" y="3744987"/>
            <a:ext cx="1519311" cy="170219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&amp; Data Memory</a:t>
            </a:r>
          </a:p>
        </p:txBody>
      </p:sp>
      <p:sp>
        <p:nvSpPr>
          <p:cNvPr id="6" name="Rectangle 5">
            <a:extLst>
              <a:ext uri="{FF2B5EF4-FFF2-40B4-BE49-F238E27FC236}">
                <a16:creationId xmlns:a16="http://schemas.microsoft.com/office/drawing/2014/main" xmlns="" id="{72813088-BB3B-604B-BC9B-CB6201E08EE4}"/>
              </a:ext>
            </a:extLst>
          </p:cNvPr>
          <p:cNvSpPr/>
          <p:nvPr/>
        </p:nvSpPr>
        <p:spPr>
          <a:xfrm>
            <a:off x="1073803" y="3744987"/>
            <a:ext cx="1519311" cy="170219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Unit</a:t>
            </a:r>
          </a:p>
        </p:txBody>
      </p:sp>
      <p:sp>
        <p:nvSpPr>
          <p:cNvPr id="7" name="Left-Right Arrow 6">
            <a:extLst>
              <a:ext uri="{FF2B5EF4-FFF2-40B4-BE49-F238E27FC236}">
                <a16:creationId xmlns:a16="http://schemas.microsoft.com/office/drawing/2014/main" xmlns="" id="{F6B14C5D-B934-E74B-BDB1-CE77865F3249}"/>
              </a:ext>
            </a:extLst>
          </p:cNvPr>
          <p:cNvSpPr/>
          <p:nvPr/>
        </p:nvSpPr>
        <p:spPr>
          <a:xfrm>
            <a:off x="5159327" y="4596082"/>
            <a:ext cx="1374494" cy="675787"/>
          </a:xfrm>
          <a:prstGeom prst="lef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Data/Instruction bus</a:t>
            </a:r>
          </a:p>
        </p:txBody>
      </p:sp>
      <p:sp>
        <p:nvSpPr>
          <p:cNvPr id="8" name="Left-Right Arrow 7">
            <a:extLst>
              <a:ext uri="{FF2B5EF4-FFF2-40B4-BE49-F238E27FC236}">
                <a16:creationId xmlns:a16="http://schemas.microsoft.com/office/drawing/2014/main" xmlns="" id="{F913242E-29FA-6143-8427-BE08517A4AEC}"/>
              </a:ext>
            </a:extLst>
          </p:cNvPr>
          <p:cNvSpPr/>
          <p:nvPr/>
        </p:nvSpPr>
        <p:spPr>
          <a:xfrm>
            <a:off x="2593114" y="4336365"/>
            <a:ext cx="1046902" cy="436099"/>
          </a:xfrm>
          <a:prstGeom prst="lef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 bus</a:t>
            </a:r>
          </a:p>
        </p:txBody>
      </p:sp>
      <p:sp>
        <p:nvSpPr>
          <p:cNvPr id="9" name="Right Arrow 8">
            <a:extLst>
              <a:ext uri="{FF2B5EF4-FFF2-40B4-BE49-F238E27FC236}">
                <a16:creationId xmlns:a16="http://schemas.microsoft.com/office/drawing/2014/main" xmlns="" id="{C342C0AE-04A9-5549-B186-24B2DF65EF56}"/>
              </a:ext>
            </a:extLst>
          </p:cNvPr>
          <p:cNvSpPr/>
          <p:nvPr/>
        </p:nvSpPr>
        <p:spPr>
          <a:xfrm>
            <a:off x="5159327" y="4146453"/>
            <a:ext cx="1361932" cy="40796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Address bus</a:t>
            </a:r>
          </a:p>
        </p:txBody>
      </p:sp>
      <p:sp>
        <p:nvSpPr>
          <p:cNvPr id="10" name="Oval 9">
            <a:extLst>
              <a:ext uri="{FF2B5EF4-FFF2-40B4-BE49-F238E27FC236}">
                <a16:creationId xmlns:a16="http://schemas.microsoft.com/office/drawing/2014/main" xmlns="" id="{50A4406C-8F4C-5F45-AE9A-541F9C10D224}"/>
              </a:ext>
            </a:extLst>
          </p:cNvPr>
          <p:cNvSpPr/>
          <p:nvPr/>
        </p:nvSpPr>
        <p:spPr>
          <a:xfrm>
            <a:off x="5014510" y="3921368"/>
            <a:ext cx="1643026" cy="1702191"/>
          </a:xfrm>
          <a:prstGeom prst="ellipse">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531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normAutofit/>
          </a:bodyPr>
          <a:lstStyle/>
          <a:p>
            <a:r>
              <a:rPr lang="en-US" sz="3200" dirty="0">
                <a:solidFill>
                  <a:srgbClr val="C00000"/>
                </a:solidFill>
              </a:rPr>
              <a:t>Computer Architecture: Harvard</a:t>
            </a:r>
          </a:p>
        </p:txBody>
      </p:sp>
      <p:sp>
        <p:nvSpPr>
          <p:cNvPr id="3" name="TextBox 2">
            <a:extLst>
              <a:ext uri="{FF2B5EF4-FFF2-40B4-BE49-F238E27FC236}">
                <a16:creationId xmlns:a16="http://schemas.microsoft.com/office/drawing/2014/main" xmlns="" id="{B77C5F38-D7AF-AE4E-8111-50049851E4C0}"/>
              </a:ext>
            </a:extLst>
          </p:cNvPr>
          <p:cNvSpPr txBox="1"/>
          <p:nvPr/>
        </p:nvSpPr>
        <p:spPr>
          <a:xfrm>
            <a:off x="716570" y="1161223"/>
            <a:ext cx="7710854" cy="4865077"/>
          </a:xfrm>
          <a:prstGeom prst="rect">
            <a:avLst/>
          </a:prstGeom>
        </p:spPr>
        <p:txBody>
          <a:bodyPr vert="horz" wrap="square" lIns="91440" tIns="45720" rIns="91440" bIns="45720" rtlCol="0">
            <a:noAutofit/>
          </a:bodyPr>
          <a:lstStyle/>
          <a:p>
            <a:pPr marL="342900" indent="-342900" algn="l">
              <a:spcAft>
                <a:spcPts val="600"/>
              </a:spcAft>
              <a:buFont typeface="Arial" panose="020B0604020202020204" pitchFamily="34" charset="0"/>
              <a:buChar char="•"/>
            </a:pPr>
            <a:r>
              <a:rPr lang="en-US" sz="2000" dirty="0">
                <a:solidFill>
                  <a:prstClr val="black">
                    <a:lumMod val="75000"/>
                    <a:lumOff val="25000"/>
                  </a:prstClr>
                </a:solidFill>
                <a:latin typeface="Times New Roman" pitchFamily="18" charset="0"/>
                <a:cs typeface="Times New Roman" pitchFamily="18" charset="0"/>
              </a:rPr>
              <a:t>Separate program and data memory</a:t>
            </a:r>
            <a:endParaRPr lang="en-US" sz="2000" b="1" dirty="0">
              <a:solidFill>
                <a:prstClr val="black">
                  <a:lumMod val="75000"/>
                  <a:lumOff val="25000"/>
                </a:prstClr>
              </a:solidFill>
              <a:latin typeface="Times New Roman" pitchFamily="18" charset="0"/>
              <a:cs typeface="Times New Roman" pitchFamily="18" charset="0"/>
            </a:endParaRPr>
          </a:p>
          <a:p>
            <a:pPr marL="342900" indent="-342900" algn="l">
              <a:spcAft>
                <a:spcPts val="600"/>
              </a:spcAft>
              <a:buFont typeface="Arial" panose="020B0604020202020204" pitchFamily="34" charset="0"/>
              <a:buChar char="•"/>
            </a:pPr>
            <a:r>
              <a:rPr lang="en-US" sz="2000" dirty="0">
                <a:solidFill>
                  <a:prstClr val="black">
                    <a:lumMod val="75000"/>
                    <a:lumOff val="25000"/>
                  </a:prstClr>
                </a:solidFill>
                <a:latin typeface="Times New Roman" pitchFamily="18" charset="0"/>
                <a:cs typeface="Times New Roman" pitchFamily="18" charset="0"/>
              </a:rPr>
              <a:t>Separate buses for program and data memory</a:t>
            </a:r>
          </a:p>
          <a:p>
            <a:pPr marL="342900" indent="-342900" algn="l">
              <a:spcAft>
                <a:spcPts val="600"/>
              </a:spcAft>
              <a:buFont typeface="Arial" panose="020B0604020202020204" pitchFamily="34" charset="0"/>
              <a:buChar char="•"/>
            </a:pPr>
            <a:r>
              <a:rPr lang="en-US" sz="2000" dirty="0">
                <a:solidFill>
                  <a:prstClr val="black">
                    <a:lumMod val="75000"/>
                    <a:lumOff val="25000"/>
                  </a:prstClr>
                </a:solidFill>
                <a:latin typeface="Times New Roman" pitchFamily="18" charset="0"/>
                <a:cs typeface="Times New Roman" pitchFamily="18" charset="0"/>
              </a:rPr>
              <a:t>Instruction fetch and data transfer can be same time</a:t>
            </a:r>
          </a:p>
          <a:p>
            <a:pPr marL="342900" indent="-342900" algn="l">
              <a:spcAft>
                <a:spcPts val="600"/>
              </a:spcAft>
              <a:buFont typeface="Arial" panose="020B0604020202020204" pitchFamily="34" charset="0"/>
              <a:buChar char="•"/>
            </a:pPr>
            <a:r>
              <a:rPr lang="en-US" sz="2000" dirty="0" smtClean="0">
                <a:solidFill>
                  <a:prstClr val="black">
                    <a:lumMod val="75000"/>
                    <a:lumOff val="25000"/>
                  </a:prstClr>
                </a:solidFill>
                <a:latin typeface="Times New Roman" pitchFamily="18" charset="0"/>
                <a:cs typeface="Times New Roman" pitchFamily="18" charset="0"/>
              </a:rPr>
              <a:t>Modified </a:t>
            </a:r>
            <a:r>
              <a:rPr lang="en-US" sz="2000" dirty="0">
                <a:solidFill>
                  <a:prstClr val="black">
                    <a:lumMod val="75000"/>
                    <a:lumOff val="25000"/>
                  </a:prstClr>
                </a:solidFill>
                <a:latin typeface="Times New Roman" pitchFamily="18" charset="0"/>
                <a:cs typeface="Times New Roman" pitchFamily="18" charset="0"/>
              </a:rPr>
              <a:t>Harvard: separate cache memory, but same main memory</a:t>
            </a:r>
          </a:p>
          <a:p>
            <a:pPr marL="342900" indent="-342900" algn="l">
              <a:spcAft>
                <a:spcPts val="600"/>
              </a:spcAft>
              <a:buFont typeface="Arial" panose="020B0604020202020204" pitchFamily="34" charset="0"/>
              <a:buChar char="•"/>
            </a:pPr>
            <a:endParaRPr lang="en-US" sz="2000" dirty="0">
              <a:solidFill>
                <a:prstClr val="black">
                  <a:lumMod val="75000"/>
                  <a:lumOff val="25000"/>
                </a:prstClr>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xmlns="" id="{3B89AFE5-266E-8345-AC67-A6C3E800F532}"/>
              </a:ext>
            </a:extLst>
          </p:cNvPr>
          <p:cNvSpPr/>
          <p:nvPr/>
        </p:nvSpPr>
        <p:spPr>
          <a:xfrm>
            <a:off x="3550074" y="3169654"/>
            <a:ext cx="1519311" cy="276158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p>
        </p:txBody>
      </p:sp>
      <p:sp>
        <p:nvSpPr>
          <p:cNvPr id="5" name="Rectangle 4">
            <a:extLst>
              <a:ext uri="{FF2B5EF4-FFF2-40B4-BE49-F238E27FC236}">
                <a16:creationId xmlns:a16="http://schemas.microsoft.com/office/drawing/2014/main" xmlns="" id="{62458718-6831-364F-9131-25817C483D48}"/>
              </a:ext>
            </a:extLst>
          </p:cNvPr>
          <p:cNvSpPr/>
          <p:nvPr/>
        </p:nvSpPr>
        <p:spPr>
          <a:xfrm>
            <a:off x="6443879" y="3169654"/>
            <a:ext cx="1519311" cy="121738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Memory</a:t>
            </a:r>
          </a:p>
        </p:txBody>
      </p:sp>
      <p:sp>
        <p:nvSpPr>
          <p:cNvPr id="6" name="Rectangle 5">
            <a:extLst>
              <a:ext uri="{FF2B5EF4-FFF2-40B4-BE49-F238E27FC236}">
                <a16:creationId xmlns:a16="http://schemas.microsoft.com/office/drawing/2014/main" xmlns="" id="{72813088-BB3B-604B-BC9B-CB6201E08EE4}"/>
              </a:ext>
            </a:extLst>
          </p:cNvPr>
          <p:cNvSpPr/>
          <p:nvPr/>
        </p:nvSpPr>
        <p:spPr>
          <a:xfrm>
            <a:off x="983861" y="3795665"/>
            <a:ext cx="1519311" cy="170219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Unit</a:t>
            </a:r>
          </a:p>
        </p:txBody>
      </p:sp>
      <p:sp>
        <p:nvSpPr>
          <p:cNvPr id="7" name="Left-Right Arrow 6">
            <a:extLst>
              <a:ext uri="{FF2B5EF4-FFF2-40B4-BE49-F238E27FC236}">
                <a16:creationId xmlns:a16="http://schemas.microsoft.com/office/drawing/2014/main" xmlns="" id="{F6B14C5D-B934-E74B-BDB1-CE77865F3249}"/>
              </a:ext>
            </a:extLst>
          </p:cNvPr>
          <p:cNvSpPr/>
          <p:nvPr/>
        </p:nvSpPr>
        <p:spPr>
          <a:xfrm>
            <a:off x="5069386" y="5418541"/>
            <a:ext cx="1374494" cy="436099"/>
          </a:xfrm>
          <a:prstGeom prst="lef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 bus</a:t>
            </a:r>
          </a:p>
        </p:txBody>
      </p:sp>
      <p:sp>
        <p:nvSpPr>
          <p:cNvPr id="8" name="Left-Right Arrow 7">
            <a:extLst>
              <a:ext uri="{FF2B5EF4-FFF2-40B4-BE49-F238E27FC236}">
                <a16:creationId xmlns:a16="http://schemas.microsoft.com/office/drawing/2014/main" xmlns="" id="{F913242E-29FA-6143-8427-BE08517A4AEC}"/>
              </a:ext>
            </a:extLst>
          </p:cNvPr>
          <p:cNvSpPr/>
          <p:nvPr/>
        </p:nvSpPr>
        <p:spPr>
          <a:xfrm>
            <a:off x="2503173" y="4387043"/>
            <a:ext cx="1046902" cy="436099"/>
          </a:xfrm>
          <a:prstGeom prst="lef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 bus</a:t>
            </a:r>
          </a:p>
        </p:txBody>
      </p:sp>
      <p:sp>
        <p:nvSpPr>
          <p:cNvPr id="9" name="Right Arrow 8">
            <a:extLst>
              <a:ext uri="{FF2B5EF4-FFF2-40B4-BE49-F238E27FC236}">
                <a16:creationId xmlns:a16="http://schemas.microsoft.com/office/drawing/2014/main" xmlns="" id="{C342C0AE-04A9-5549-B186-24B2DF65EF56}"/>
              </a:ext>
            </a:extLst>
          </p:cNvPr>
          <p:cNvSpPr/>
          <p:nvPr/>
        </p:nvSpPr>
        <p:spPr>
          <a:xfrm>
            <a:off x="5069385" y="3370387"/>
            <a:ext cx="1361932" cy="40796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Address bus</a:t>
            </a:r>
          </a:p>
        </p:txBody>
      </p:sp>
      <p:sp>
        <p:nvSpPr>
          <p:cNvPr id="11" name="Rectangle 10">
            <a:extLst>
              <a:ext uri="{FF2B5EF4-FFF2-40B4-BE49-F238E27FC236}">
                <a16:creationId xmlns:a16="http://schemas.microsoft.com/office/drawing/2014/main" xmlns="" id="{C2B221F0-10EF-8842-BE0E-97E84A397A2D}"/>
              </a:ext>
            </a:extLst>
          </p:cNvPr>
          <p:cNvSpPr/>
          <p:nvPr/>
        </p:nvSpPr>
        <p:spPr>
          <a:xfrm>
            <a:off x="6443879" y="4713852"/>
            <a:ext cx="1519311" cy="121738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Memory</a:t>
            </a:r>
          </a:p>
        </p:txBody>
      </p:sp>
      <p:sp>
        <p:nvSpPr>
          <p:cNvPr id="12" name="Left Arrow 11">
            <a:extLst>
              <a:ext uri="{FF2B5EF4-FFF2-40B4-BE49-F238E27FC236}">
                <a16:creationId xmlns:a16="http://schemas.microsoft.com/office/drawing/2014/main" xmlns="" id="{588B2743-961A-4A47-B579-0E55DE8EAC3D}"/>
              </a:ext>
            </a:extLst>
          </p:cNvPr>
          <p:cNvSpPr/>
          <p:nvPr/>
        </p:nvSpPr>
        <p:spPr>
          <a:xfrm>
            <a:off x="5069385" y="3710353"/>
            <a:ext cx="1361932" cy="676689"/>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Instruction bus</a:t>
            </a:r>
          </a:p>
        </p:txBody>
      </p:sp>
      <p:sp>
        <p:nvSpPr>
          <p:cNvPr id="13" name="Right Arrow 12">
            <a:extLst>
              <a:ext uri="{FF2B5EF4-FFF2-40B4-BE49-F238E27FC236}">
                <a16:creationId xmlns:a16="http://schemas.microsoft.com/office/drawing/2014/main" xmlns="" id="{3DA18B82-5BA3-174E-9CB0-53278138F105}"/>
              </a:ext>
            </a:extLst>
          </p:cNvPr>
          <p:cNvSpPr/>
          <p:nvPr/>
        </p:nvSpPr>
        <p:spPr>
          <a:xfrm>
            <a:off x="5069385" y="4902154"/>
            <a:ext cx="1361932" cy="40796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Address bus</a:t>
            </a:r>
          </a:p>
        </p:txBody>
      </p:sp>
      <p:sp>
        <p:nvSpPr>
          <p:cNvPr id="14" name="Oval 13">
            <a:extLst>
              <a:ext uri="{FF2B5EF4-FFF2-40B4-BE49-F238E27FC236}">
                <a16:creationId xmlns:a16="http://schemas.microsoft.com/office/drawing/2014/main" xmlns="" id="{94F3D4A6-E977-C943-8E5F-22C989DC6BB7}"/>
              </a:ext>
            </a:extLst>
          </p:cNvPr>
          <p:cNvSpPr/>
          <p:nvPr/>
        </p:nvSpPr>
        <p:spPr>
          <a:xfrm>
            <a:off x="4998788" y="3235569"/>
            <a:ext cx="1477102" cy="1207477"/>
          </a:xfrm>
          <a:prstGeom prst="ellipse">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905223D4-22F1-724C-AEEB-5C7F996A6FE2}"/>
              </a:ext>
            </a:extLst>
          </p:cNvPr>
          <p:cNvSpPr/>
          <p:nvPr/>
        </p:nvSpPr>
        <p:spPr>
          <a:xfrm>
            <a:off x="4984611" y="4757045"/>
            <a:ext cx="1477102" cy="1247784"/>
          </a:xfrm>
          <a:prstGeom prst="ellipse">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5482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sp>
        <p:nvSpPr>
          <p:cNvPr id="47" name="Google Shape;47;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r>
              <a:rPr lang="en-US" sz="3200" b="0" i="0" u="none" strike="noStrike" cap="none" dirty="0">
                <a:solidFill>
                  <a:srgbClr val="FF0000"/>
                </a:solidFill>
                <a:latin typeface="Arial"/>
                <a:ea typeface="Arial"/>
                <a:cs typeface="Arial"/>
                <a:sym typeface="Arial"/>
              </a:rPr>
              <a:t>Central Processing Unit: Introduction, General Register Organization</a:t>
            </a:r>
            <a:endParaRPr sz="32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2400" b="0" i="0" u="none" strike="noStrike" cap="none" dirty="0">
              <a:solidFill>
                <a:schemeClr val="dk1"/>
              </a:solidFill>
              <a:latin typeface="Sen"/>
              <a:ea typeface="Sen"/>
              <a:cs typeface="Sen"/>
              <a:sym typeface="Sen"/>
            </a:endParaRPr>
          </a:p>
          <a:p>
            <a:pPr marL="0" marR="0" lvl="0" indent="0" algn="ctr" rtl="0">
              <a:spcBef>
                <a:spcPts val="0"/>
              </a:spcBef>
              <a:spcAft>
                <a:spcPts val="0"/>
              </a:spcAft>
              <a:buNone/>
            </a:pPr>
            <a:endParaRPr sz="2400" b="0" i="0" u="none" strike="noStrike" cap="none" dirty="0">
              <a:solidFill>
                <a:schemeClr val="dk1"/>
              </a:solidFill>
              <a:latin typeface="Sen"/>
              <a:ea typeface="Sen"/>
              <a:cs typeface="Sen"/>
              <a:sym typeface="Sen"/>
            </a:endParaRPr>
          </a:p>
          <a:p>
            <a:pPr marL="0" marR="0" lvl="0" indent="0" algn="ctr" rtl="0">
              <a:spcBef>
                <a:spcPts val="0"/>
              </a:spcBef>
              <a:spcAft>
                <a:spcPts val="0"/>
              </a:spcAft>
              <a:buNone/>
            </a:pPr>
            <a:endParaRPr sz="40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4000" b="1" i="0" u="none" strike="noStrike" cap="none" dirty="0">
              <a:solidFill>
                <a:schemeClr val="dk1"/>
              </a:solidFill>
              <a:latin typeface="Calibri"/>
              <a:ea typeface="Calibri"/>
              <a:cs typeface="Calibri"/>
              <a:sym typeface="Calibri"/>
            </a:endParaRPr>
          </a:p>
        </p:txBody>
      </p:sp>
      <p:sp>
        <p:nvSpPr>
          <p:cNvPr id="48" name="Google Shape;4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DELD-EC105</a:t>
            </a:r>
            <a:endParaRPr/>
          </a:p>
        </p:txBody>
      </p:sp>
      <p:sp>
        <p:nvSpPr>
          <p:cNvPr id="49" name="Google Shape;49;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6711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latin typeface="Calibri"/>
                <a:ea typeface="Calibri"/>
                <a:cs typeface="Calibri"/>
                <a:sym typeface="Calibri"/>
              </a:rPr>
              <a:t>Outline</a:t>
            </a:r>
            <a:endParaRPr sz="3600" b="1">
              <a:latin typeface="Calibri"/>
              <a:ea typeface="Calibri"/>
              <a:cs typeface="Calibri"/>
              <a:sym typeface="Calibri"/>
            </a:endParaRPr>
          </a:p>
        </p:txBody>
      </p:sp>
      <p:sp>
        <p:nvSpPr>
          <p:cNvPr id="55" name="Google Shape;55;p2"/>
          <p:cNvSpPr txBox="1">
            <a:spLocks noGrp="1"/>
          </p:cNvSpPr>
          <p:nvPr>
            <p:ph type="body" idx="1"/>
          </p:nvPr>
        </p:nvSpPr>
        <p:spPr>
          <a:xfrm>
            <a:off x="152400" y="1143000"/>
            <a:ext cx="8839200" cy="4754563"/>
          </a:xfrm>
          <a:prstGeom prst="rect">
            <a:avLst/>
          </a:prstGeom>
          <a:noFill/>
          <a:ln>
            <a:noFill/>
          </a:ln>
        </p:spPr>
        <p:txBody>
          <a:bodyPr spcFirstLastPara="1" wrap="square" lIns="91425" tIns="45700" rIns="91425" bIns="45700" anchor="t" anchorCtr="0">
            <a:noAutofit/>
          </a:bodyPr>
          <a:lstStyle/>
          <a:p>
            <a:pPr marL="0" lvl="0" indent="0" algn="just" rtl="0">
              <a:lnSpc>
                <a:spcPct val="42142"/>
              </a:lnSpc>
              <a:spcBef>
                <a:spcPts val="0"/>
              </a:spcBef>
              <a:spcAft>
                <a:spcPts val="0"/>
              </a:spcAft>
              <a:buClr>
                <a:schemeClr val="dk1"/>
              </a:buClr>
              <a:buSzPts val="2800"/>
              <a:buNone/>
            </a:pPr>
            <a:endParaRPr sz="2000" dirty="0"/>
          </a:p>
          <a:p>
            <a:pPr marL="67945" lvl="0" indent="-67945" algn="just" rtl="0">
              <a:lnSpc>
                <a:spcPct val="42678"/>
              </a:lnSpc>
              <a:spcBef>
                <a:spcPts val="560"/>
              </a:spcBef>
              <a:spcAft>
                <a:spcPts val="0"/>
              </a:spcAft>
              <a:buClr>
                <a:schemeClr val="dk1"/>
              </a:buClr>
              <a:buSzPts val="2800"/>
              <a:buNone/>
            </a:pPr>
            <a:r>
              <a:rPr lang="en-US" sz="2000" b="1" dirty="0"/>
              <a:t>Central Processing Unit (CPU</a:t>
            </a:r>
            <a:r>
              <a:rPr lang="en-US" sz="2000" b="1" dirty="0" smtClean="0"/>
              <a:t>)</a:t>
            </a:r>
          </a:p>
          <a:p>
            <a:pPr marL="67945" lvl="0" indent="-67945" algn="just" rtl="0">
              <a:lnSpc>
                <a:spcPct val="42678"/>
              </a:lnSpc>
              <a:spcBef>
                <a:spcPts val="560"/>
              </a:spcBef>
              <a:spcAft>
                <a:spcPts val="0"/>
              </a:spcAft>
              <a:buClr>
                <a:schemeClr val="dk1"/>
              </a:buClr>
              <a:buSzPts val="2800"/>
              <a:buNone/>
            </a:pPr>
            <a:endParaRPr sz="2000" dirty="0"/>
          </a:p>
          <a:p>
            <a:pPr marL="0" marR="323850" lvl="0" indent="-177800" algn="just" rtl="0">
              <a:spcBef>
                <a:spcPts val="560"/>
              </a:spcBef>
              <a:spcAft>
                <a:spcPts val="0"/>
              </a:spcAft>
              <a:buClr>
                <a:schemeClr val="dk1"/>
              </a:buClr>
              <a:buSzPts val="2800"/>
              <a:buChar char="•"/>
            </a:pPr>
            <a:r>
              <a:rPr lang="en-US" sz="2000" dirty="0"/>
              <a:t> </a:t>
            </a:r>
            <a:r>
              <a:rPr lang="en-US" sz="2000" dirty="0" smtClean="0"/>
              <a:t>Introduction</a:t>
            </a:r>
          </a:p>
          <a:p>
            <a:pPr marL="0" indent="0" algn="just">
              <a:lnSpc>
                <a:spcPct val="150000"/>
              </a:lnSpc>
              <a:buNone/>
            </a:pPr>
            <a:r>
              <a:rPr lang="en-US" sz="2000" b="1" dirty="0">
                <a:cs typeface="Times New Roman" panose="02020603050405020304" pitchFamily="18" charset="0"/>
              </a:rPr>
              <a:t>Central processing unit</a:t>
            </a:r>
          </a:p>
          <a:p>
            <a:pPr algn="just">
              <a:lnSpc>
                <a:spcPct val="150000"/>
              </a:lnSpc>
            </a:pPr>
            <a:r>
              <a:rPr lang="en-US" sz="2000" dirty="0">
                <a:solidFill>
                  <a:srgbClr val="000000"/>
                </a:solidFill>
                <a:cs typeface="Times New Roman" panose="02020603050405020304" pitchFamily="18" charset="0"/>
              </a:rPr>
              <a:t>Central processing unit commonly known as CPU can be referred as an electronic circuitry within a computer that carries out the instructions given by a computer program by performing the basic arithmetic, logical, control and input/output (I/O) operations specified by the instructions.</a:t>
            </a:r>
          </a:p>
          <a:p>
            <a:pPr marL="0" marR="323850" lvl="0" indent="0" algn="just" rtl="0">
              <a:spcBef>
                <a:spcPts val="560"/>
              </a:spcBef>
              <a:spcAft>
                <a:spcPts val="0"/>
              </a:spcAft>
              <a:buClr>
                <a:schemeClr val="dk1"/>
              </a:buClr>
              <a:buSzPts val="2800"/>
              <a:buNone/>
            </a:pPr>
            <a:endParaRPr sz="2000" dirty="0"/>
          </a:p>
          <a:p>
            <a:pPr marL="0" marR="323850" lvl="0" indent="0" algn="just" rtl="0">
              <a:spcBef>
                <a:spcPts val="560"/>
              </a:spcBef>
              <a:spcAft>
                <a:spcPts val="0"/>
              </a:spcAft>
              <a:buClr>
                <a:schemeClr val="dk1"/>
              </a:buClr>
              <a:buSzPts val="2800"/>
              <a:buNone/>
            </a:pPr>
            <a:r>
              <a:rPr lang="en-US" sz="2000" dirty="0"/>
              <a:t>	</a:t>
            </a:r>
            <a:endParaRPr sz="2000" dirty="0"/>
          </a:p>
          <a:p>
            <a:pPr marL="0" marR="323850" lvl="0" indent="0" algn="just" rtl="0">
              <a:lnSpc>
                <a:spcPct val="100000"/>
              </a:lnSpc>
              <a:spcBef>
                <a:spcPts val="480"/>
              </a:spcBef>
              <a:spcAft>
                <a:spcPts val="0"/>
              </a:spcAft>
              <a:buClr>
                <a:schemeClr val="dk1"/>
              </a:buClr>
              <a:buSzPts val="2400"/>
              <a:buNone/>
            </a:pPr>
            <a:endParaRPr sz="2000" dirty="0"/>
          </a:p>
        </p:txBody>
      </p:sp>
      <p:sp>
        <p:nvSpPr>
          <p:cNvPr id="56" name="Google Shape;5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DELD-EC105</a:t>
            </a:r>
            <a:endParaRPr/>
          </a:p>
        </p:txBody>
      </p:sp>
      <p:sp>
        <p:nvSpPr>
          <p:cNvPr id="57" name="Google Shape;57;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81500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Introduction</a:t>
            </a:r>
            <a:endParaRPr sz="3200" b="1"/>
          </a:p>
        </p:txBody>
      </p:sp>
      <p:sp>
        <p:nvSpPr>
          <p:cNvPr id="63" name="Google Shape;63;p3"/>
          <p:cNvSpPr txBox="1">
            <a:spLocks noGrp="1"/>
          </p:cNvSpPr>
          <p:nvPr>
            <p:ph type="body" idx="1"/>
          </p:nvPr>
        </p:nvSpPr>
        <p:spPr>
          <a:xfrm>
            <a:off x="381000" y="8382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The part of computer that performs the bulk of data-processing operations is called the </a:t>
            </a:r>
            <a:r>
              <a:rPr lang="en-US" sz="2000" b="1" i="1" dirty="0">
                <a:latin typeface="Times New Roman"/>
                <a:ea typeface="Times New Roman"/>
                <a:cs typeface="Times New Roman"/>
                <a:sym typeface="Times New Roman"/>
              </a:rPr>
              <a:t>central processing unit</a:t>
            </a:r>
            <a:r>
              <a:rPr lang="en-US" sz="2000" dirty="0">
                <a:latin typeface="Times New Roman"/>
                <a:ea typeface="Times New Roman"/>
                <a:cs typeface="Times New Roman"/>
                <a:sym typeface="Times New Roman"/>
              </a:rPr>
              <a:t> and is referred to as the </a:t>
            </a:r>
            <a:r>
              <a:rPr lang="en-US" sz="2000" b="1" i="1" dirty="0">
                <a:latin typeface="Times New Roman"/>
                <a:ea typeface="Times New Roman"/>
                <a:cs typeface="Times New Roman"/>
                <a:sym typeface="Times New Roman"/>
              </a:rPr>
              <a:t>CPU</a:t>
            </a:r>
            <a:r>
              <a:rPr lang="en-US" sz="2000" dirty="0">
                <a:latin typeface="Times New Roman"/>
                <a:ea typeface="Times New Roman"/>
                <a:cs typeface="Times New Roman"/>
                <a:sym typeface="Times New Roman"/>
              </a:rPr>
              <a:t>.</a:t>
            </a:r>
            <a:endParaRPr dirty="0"/>
          </a:p>
          <a:p>
            <a:pPr marL="342900" lvl="0" indent="-342900" algn="l" rtl="0">
              <a:spcBef>
                <a:spcPts val="400"/>
              </a:spcBef>
              <a:spcAft>
                <a:spcPts val="0"/>
              </a:spcAft>
              <a:buClr>
                <a:schemeClr val="dk1"/>
              </a:buClr>
              <a:buSzPts val="2000"/>
              <a:buChar char="•"/>
            </a:pPr>
            <a:r>
              <a:rPr lang="en-US" sz="2000" dirty="0">
                <a:latin typeface="Times New Roman"/>
                <a:ea typeface="Times New Roman"/>
                <a:cs typeface="Times New Roman"/>
                <a:sym typeface="Times New Roman"/>
              </a:rPr>
              <a:t>The  CPU is made up of three major parts:</a:t>
            </a:r>
            <a:endParaRPr dirty="0"/>
          </a:p>
          <a:p>
            <a:pPr marL="514350" lvl="0" indent="-514350" algn="l" rtl="0">
              <a:spcBef>
                <a:spcPts val="400"/>
              </a:spcBef>
              <a:spcAft>
                <a:spcPts val="0"/>
              </a:spcAft>
              <a:buClr>
                <a:schemeClr val="dk1"/>
              </a:buClr>
              <a:buSzPts val="2000"/>
              <a:buFont typeface="Calibri"/>
              <a:buAutoNum type="arabicPeriod"/>
            </a:pPr>
            <a:r>
              <a:rPr lang="en-US" sz="2000" dirty="0">
                <a:latin typeface="Times New Roman"/>
                <a:ea typeface="Times New Roman"/>
                <a:cs typeface="Times New Roman"/>
                <a:sym typeface="Times New Roman"/>
              </a:rPr>
              <a:t>The register set: stores intermediate data used during the execution of the instruction.</a:t>
            </a:r>
            <a:endParaRPr dirty="0"/>
          </a:p>
          <a:p>
            <a:pPr marL="514350" lvl="0" indent="-514350" algn="l" rtl="0">
              <a:spcBef>
                <a:spcPts val="400"/>
              </a:spcBef>
              <a:spcAft>
                <a:spcPts val="0"/>
              </a:spcAft>
              <a:buClr>
                <a:schemeClr val="dk1"/>
              </a:buClr>
              <a:buSzPts val="2000"/>
              <a:buFont typeface="Calibri"/>
              <a:buAutoNum type="arabicPeriod"/>
            </a:pPr>
            <a:r>
              <a:rPr lang="en-US" sz="2000" dirty="0">
                <a:latin typeface="Times New Roman"/>
                <a:ea typeface="Times New Roman"/>
                <a:cs typeface="Times New Roman"/>
                <a:sym typeface="Times New Roman"/>
              </a:rPr>
              <a:t>The ALU: performs the required </a:t>
            </a:r>
            <a:r>
              <a:rPr lang="en-US" sz="2000" dirty="0" smtClean="0">
                <a:latin typeface="Times New Roman"/>
                <a:ea typeface="Times New Roman"/>
                <a:cs typeface="Times New Roman"/>
                <a:sym typeface="Times New Roman"/>
              </a:rPr>
              <a:t>micro-operations </a:t>
            </a:r>
            <a:r>
              <a:rPr lang="en-US" sz="2000" dirty="0">
                <a:latin typeface="Times New Roman"/>
                <a:ea typeface="Times New Roman"/>
                <a:cs typeface="Times New Roman"/>
                <a:sym typeface="Times New Roman"/>
              </a:rPr>
              <a:t>for executing the instructions.</a:t>
            </a:r>
            <a:endParaRPr dirty="0"/>
          </a:p>
          <a:p>
            <a:pPr marL="514350" lvl="0" indent="-514350" algn="l" rtl="0">
              <a:spcBef>
                <a:spcPts val="400"/>
              </a:spcBef>
              <a:spcAft>
                <a:spcPts val="0"/>
              </a:spcAft>
              <a:buClr>
                <a:schemeClr val="dk1"/>
              </a:buClr>
              <a:buSzPts val="2000"/>
              <a:buFont typeface="Calibri"/>
              <a:buAutoNum type="arabicPeriod"/>
            </a:pPr>
            <a:r>
              <a:rPr lang="en-US" sz="2000" dirty="0">
                <a:latin typeface="Times New Roman"/>
                <a:ea typeface="Times New Roman"/>
                <a:cs typeface="Times New Roman"/>
                <a:sym typeface="Times New Roman"/>
              </a:rPr>
              <a:t>The control unit: supervise the transfer of information among the registers and instruct the ALU as to which operation to perform.</a:t>
            </a:r>
            <a:endParaRPr dirty="0"/>
          </a:p>
        </p:txBody>
      </p:sp>
      <p:pic>
        <p:nvPicPr>
          <p:cNvPr id="64" name="Google Shape;64;p3"/>
          <p:cNvPicPr preferRelativeResize="0"/>
          <p:nvPr/>
        </p:nvPicPr>
        <p:blipFill rotWithShape="1">
          <a:blip r:embed="rId3">
            <a:alphaModFix/>
          </a:blip>
          <a:srcRect/>
          <a:stretch/>
        </p:blipFill>
        <p:spPr>
          <a:xfrm>
            <a:off x="2133600" y="4267200"/>
            <a:ext cx="4486275" cy="1866900"/>
          </a:xfrm>
          <a:prstGeom prst="rect">
            <a:avLst/>
          </a:prstGeom>
          <a:noFill/>
          <a:ln>
            <a:noFill/>
          </a:ln>
        </p:spPr>
      </p:pic>
    </p:spTree>
    <p:extLst>
      <p:ext uri="{BB962C8B-B14F-4D97-AF65-F5344CB8AC3E}">
        <p14:creationId xmlns:p14="http://schemas.microsoft.com/office/powerpoint/2010/main" val="351122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785" y="1019908"/>
            <a:ext cx="8229600" cy="4525963"/>
          </a:xfrm>
        </p:spPr>
        <p:txBody>
          <a:bodyPr>
            <a:normAutofit/>
          </a:bodyPr>
          <a:lstStyle/>
          <a:p>
            <a:pPr marL="0" indent="0" algn="just">
              <a:lnSpc>
                <a:spcPct val="160000"/>
              </a:lnSpc>
              <a:buNone/>
            </a:pPr>
            <a:r>
              <a:rPr lang="en-US" sz="1600" b="1" dirty="0">
                <a:latin typeface="Times New Roman" pitchFamily="18" charset="0"/>
                <a:cs typeface="Times New Roman" pitchFamily="18" charset="0"/>
              </a:rPr>
              <a:t>Arithmetic &amp; logical unit</a:t>
            </a:r>
          </a:p>
          <a:p>
            <a:pPr algn="just">
              <a:lnSpc>
                <a:spcPct val="160000"/>
              </a:lnSpc>
            </a:pPr>
            <a:r>
              <a:rPr lang="en-US" sz="1600" dirty="0">
                <a:solidFill>
                  <a:srgbClr val="000000"/>
                </a:solidFill>
                <a:latin typeface="Times New Roman" pitchFamily="18" charset="0"/>
                <a:cs typeface="Times New Roman" pitchFamily="18" charset="0"/>
              </a:rPr>
              <a:t>Most of all the arithmetic and logical operations of a computer are executed in the ALU (Arithmetic and Logical Unit) of the processor. It performs arithmetic operations like addition, subtraction, multiplication, division and also the logical operations like AND, OR, NOT operations</a:t>
            </a:r>
            <a:r>
              <a:rPr lang="en-US" sz="1600" dirty="0" smtClean="0">
                <a:solidFill>
                  <a:srgbClr val="000000"/>
                </a:solidFill>
                <a:latin typeface="Times New Roman" pitchFamily="18" charset="0"/>
                <a:cs typeface="Times New Roman" pitchFamily="18" charset="0"/>
              </a:rPr>
              <a:t>.</a:t>
            </a:r>
          </a:p>
          <a:p>
            <a:pPr marL="0" indent="0" algn="just">
              <a:lnSpc>
                <a:spcPct val="160000"/>
              </a:lnSpc>
              <a:buNone/>
            </a:pPr>
            <a:r>
              <a:rPr lang="en-US" sz="1600" b="1" dirty="0">
                <a:latin typeface="Times New Roman" pitchFamily="18" charset="0"/>
                <a:cs typeface="Times New Roman" pitchFamily="18" charset="0"/>
              </a:rPr>
              <a:t>Control unit</a:t>
            </a:r>
          </a:p>
          <a:p>
            <a:pPr algn="just">
              <a:lnSpc>
                <a:spcPct val="160000"/>
              </a:lnSpc>
            </a:pPr>
            <a:r>
              <a:rPr lang="en-US" sz="1600" dirty="0">
                <a:solidFill>
                  <a:srgbClr val="000000"/>
                </a:solidFill>
                <a:latin typeface="Times New Roman" pitchFamily="18" charset="0"/>
                <a:cs typeface="Times New Roman" pitchFamily="18" charset="0"/>
              </a:rPr>
              <a:t>The control unit is a component of a computer's central processing unit that coordinates the operation of the processor. It tells the computer's memory, arithmetic/logic unit and input and output devices how to respond to a program's instructions.</a:t>
            </a:r>
          </a:p>
          <a:p>
            <a:pPr algn="just">
              <a:lnSpc>
                <a:spcPct val="160000"/>
              </a:lnSpc>
            </a:pPr>
            <a:r>
              <a:rPr lang="en-US" sz="1600" dirty="0">
                <a:solidFill>
                  <a:srgbClr val="000000"/>
                </a:solidFill>
                <a:latin typeface="Times New Roman" pitchFamily="18" charset="0"/>
                <a:cs typeface="Times New Roman" pitchFamily="18" charset="0"/>
              </a:rPr>
              <a:t>The control unit is also known as the nerve center of a computer system.</a:t>
            </a:r>
          </a:p>
          <a:p>
            <a:pPr algn="just">
              <a:lnSpc>
                <a:spcPct val="160000"/>
              </a:lnSpc>
            </a:pPr>
            <a:endParaRPr lang="en-US" sz="1600" dirty="0">
              <a:solidFill>
                <a:srgbClr val="000000"/>
              </a:solidFill>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66412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6331"/>
            <a:ext cx="8229600" cy="5996353"/>
          </a:xfrm>
        </p:spPr>
        <p:txBody>
          <a:bodyPr>
            <a:normAutofit fontScale="40000" lnSpcReduction="20000"/>
          </a:bodyPr>
          <a:lstStyle/>
          <a:p>
            <a:pPr marL="0" indent="0" algn="just">
              <a:lnSpc>
                <a:spcPct val="120000"/>
              </a:lnSpc>
              <a:buNone/>
            </a:pPr>
            <a:r>
              <a:rPr lang="en-US" sz="4000" b="1" dirty="0">
                <a:latin typeface="Times New Roman" panose="02020603050405020304" pitchFamily="18" charset="0"/>
                <a:cs typeface="Times New Roman" panose="02020603050405020304" pitchFamily="18" charset="0"/>
              </a:rPr>
              <a:t>Memory unit</a:t>
            </a:r>
          </a:p>
          <a:p>
            <a:pPr algn="just">
              <a:lnSpc>
                <a:spcPct val="120000"/>
              </a:lnSpc>
            </a:pPr>
            <a:r>
              <a:rPr lang="en-US" sz="3700" dirty="0">
                <a:solidFill>
                  <a:srgbClr val="000000"/>
                </a:solidFill>
                <a:latin typeface="Times New Roman" panose="02020603050405020304" pitchFamily="18" charset="0"/>
                <a:cs typeface="Times New Roman" panose="02020603050405020304" pitchFamily="18" charset="0"/>
              </a:rPr>
              <a:t>The memory unit in computer architecture is responsible for storing data and instructions that the CPU (Central Processing Unit) needs to execute tasks</a:t>
            </a:r>
            <a:r>
              <a:rPr lang="en-US" sz="3700" dirty="0" smtClean="0">
                <a:solidFill>
                  <a:srgbClr val="000000"/>
                </a:solidFill>
                <a:latin typeface="Times New Roman" panose="02020603050405020304" pitchFamily="18" charset="0"/>
                <a:cs typeface="Times New Roman" panose="02020603050405020304" pitchFamily="18" charset="0"/>
              </a:rPr>
              <a:t>.</a:t>
            </a:r>
          </a:p>
          <a:p>
            <a:pPr marL="0" indent="0" algn="just">
              <a:lnSpc>
                <a:spcPct val="120000"/>
              </a:lnSpc>
              <a:buNone/>
            </a:pPr>
            <a:endParaRPr lang="en-US" sz="3700" dirty="0" smtClean="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Memory units in computer architecture can be categorized into several types based on their speed, volatility, and purpose. Here are the main types</a:t>
            </a:r>
            <a:r>
              <a:rPr lang="en-US" sz="3700" dirty="0" smtClean="0">
                <a:solidFill>
                  <a:srgbClr val="000000"/>
                </a:solidFill>
                <a:latin typeface="Times New Roman" panose="02020603050405020304" pitchFamily="18" charset="0"/>
                <a:cs typeface="Times New Roman" panose="02020603050405020304" pitchFamily="18" charset="0"/>
              </a:rPr>
              <a:t>:</a:t>
            </a:r>
          </a:p>
          <a:p>
            <a:pPr marL="0" indent="0" algn="just">
              <a:lnSpc>
                <a:spcPct val="120000"/>
              </a:lnSpc>
              <a:buNone/>
            </a:pPr>
            <a:endParaRPr lang="en-US" sz="3700"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sz="3700" b="1" dirty="0" smtClean="0">
                <a:solidFill>
                  <a:srgbClr val="000000"/>
                </a:solidFill>
                <a:latin typeface="Times New Roman" panose="02020603050405020304" pitchFamily="18" charset="0"/>
                <a:cs typeface="Times New Roman" panose="02020603050405020304" pitchFamily="18" charset="0"/>
              </a:rPr>
              <a:t>Primary </a:t>
            </a:r>
            <a:r>
              <a:rPr lang="en-US" sz="3700" b="1" dirty="0">
                <a:solidFill>
                  <a:srgbClr val="000000"/>
                </a:solidFill>
                <a:latin typeface="Times New Roman" panose="02020603050405020304" pitchFamily="18" charset="0"/>
                <a:cs typeface="Times New Roman" panose="02020603050405020304" pitchFamily="18" charset="0"/>
              </a:rPr>
              <a:t>Memory (Main Memory</a:t>
            </a:r>
            <a:r>
              <a:rPr lang="en-US" sz="3700" b="1" dirty="0" smtClean="0">
                <a:solidFill>
                  <a:srgbClr val="000000"/>
                </a:solidFill>
                <a:latin typeface="Times New Roman" panose="02020603050405020304" pitchFamily="18" charset="0"/>
                <a:cs typeface="Times New Roman" panose="02020603050405020304" pitchFamily="18" charset="0"/>
              </a:rPr>
              <a:t>)</a:t>
            </a:r>
            <a:endParaRPr lang="en-US" sz="3700" b="1" dirty="0">
              <a:solidFill>
                <a:srgbClr val="000000"/>
              </a:solidFill>
              <a:latin typeface="Times New Roman" panose="02020603050405020304" pitchFamily="18" charset="0"/>
              <a:cs typeface="Times New Roman" panose="02020603050405020304" pitchFamily="18" charset="0"/>
            </a:endParaRPr>
          </a:p>
          <a:p>
            <a:pPr algn="just">
              <a:lnSpc>
                <a:spcPct val="120000"/>
              </a:lnSpc>
              <a:buFont typeface="Wingdings" pitchFamily="2" charset="2"/>
              <a:buChar char="q"/>
            </a:pPr>
            <a:r>
              <a:rPr lang="en-US" sz="3700" dirty="0">
                <a:solidFill>
                  <a:srgbClr val="000000"/>
                </a:solidFill>
                <a:latin typeface="Times New Roman" panose="02020603050405020304" pitchFamily="18" charset="0"/>
                <a:cs typeface="Times New Roman" panose="02020603050405020304" pitchFamily="18" charset="0"/>
              </a:rPr>
              <a:t>   </a:t>
            </a:r>
            <a:r>
              <a:rPr lang="en-US" sz="3700" dirty="0" smtClean="0">
                <a:solidFill>
                  <a:srgbClr val="000000"/>
                </a:solidFill>
                <a:latin typeface="Times New Roman" panose="02020603050405020304" pitchFamily="18" charset="0"/>
                <a:cs typeface="Times New Roman" panose="02020603050405020304" pitchFamily="18" charset="0"/>
              </a:rPr>
              <a:t>Random </a:t>
            </a:r>
            <a:r>
              <a:rPr lang="en-US" sz="3700" dirty="0">
                <a:solidFill>
                  <a:srgbClr val="000000"/>
                </a:solidFill>
                <a:latin typeface="Times New Roman" panose="02020603050405020304" pitchFamily="18" charset="0"/>
                <a:cs typeface="Times New Roman" panose="02020603050405020304" pitchFamily="18" charset="0"/>
              </a:rPr>
              <a:t>Access Memory (RAM</a:t>
            </a:r>
            <a:r>
              <a:rPr lang="en-US" sz="3700" dirty="0" smtClean="0">
                <a:solidFill>
                  <a:srgbClr val="000000"/>
                </a:solidFill>
                <a:latin typeface="Times New Roman" panose="02020603050405020304" pitchFamily="18" charset="0"/>
                <a:cs typeface="Times New Roman" panose="02020603050405020304" pitchFamily="18" charset="0"/>
              </a:rPr>
              <a:t>):</a:t>
            </a:r>
          </a:p>
          <a:p>
            <a:pPr algn="just">
              <a:lnSpc>
                <a:spcPct val="120000"/>
              </a:lnSpc>
              <a:buFont typeface="Courier New" pitchFamily="49" charset="0"/>
              <a:buChar char="o"/>
            </a:pPr>
            <a:r>
              <a:rPr lang="en-US" sz="3700" dirty="0" smtClean="0">
                <a:solidFill>
                  <a:srgbClr val="000000"/>
                </a:solidFill>
                <a:latin typeface="Times New Roman" panose="02020603050405020304" pitchFamily="18" charset="0"/>
                <a:cs typeface="Times New Roman" panose="02020603050405020304" pitchFamily="18" charset="0"/>
              </a:rPr>
              <a:t>Dynamic </a:t>
            </a:r>
            <a:r>
              <a:rPr lang="en-US" sz="3700" dirty="0">
                <a:solidFill>
                  <a:srgbClr val="000000"/>
                </a:solidFill>
                <a:latin typeface="Times New Roman" panose="02020603050405020304" pitchFamily="18" charset="0"/>
                <a:cs typeface="Times New Roman" panose="02020603050405020304" pitchFamily="18" charset="0"/>
              </a:rPr>
              <a:t>RAM (DRAM</a:t>
            </a:r>
            <a:r>
              <a:rPr lang="en-US" sz="3700" dirty="0" smtClean="0">
                <a:solidFill>
                  <a:srgbClr val="000000"/>
                </a:solidFill>
                <a:latin typeface="Times New Roman" panose="02020603050405020304" pitchFamily="18" charset="0"/>
                <a:cs typeface="Times New Roman" panose="02020603050405020304" pitchFamily="18" charset="0"/>
              </a:rPr>
              <a:t>):</a:t>
            </a:r>
            <a:endParaRPr lang="en-US" sz="3700"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 Slower and cheaper, DRAM needs to be refreshed periodically.</a:t>
            </a: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 Used in the main memory of most computers.</a:t>
            </a:r>
          </a:p>
          <a:p>
            <a:pPr algn="just">
              <a:lnSpc>
                <a:spcPct val="120000"/>
              </a:lnSpc>
              <a:buFont typeface="Courier New" pitchFamily="49" charset="0"/>
              <a:buChar char="o"/>
            </a:pPr>
            <a:r>
              <a:rPr lang="en-US" sz="3700" dirty="0">
                <a:solidFill>
                  <a:srgbClr val="000000"/>
                </a:solidFill>
                <a:latin typeface="Times New Roman" panose="02020603050405020304" pitchFamily="18" charset="0"/>
                <a:cs typeface="Times New Roman" panose="02020603050405020304" pitchFamily="18" charset="0"/>
              </a:rPr>
              <a:t>     </a:t>
            </a:r>
            <a:r>
              <a:rPr lang="en-US" sz="3700" dirty="0" smtClean="0">
                <a:solidFill>
                  <a:srgbClr val="000000"/>
                </a:solidFill>
                <a:latin typeface="Times New Roman" panose="02020603050405020304" pitchFamily="18" charset="0"/>
                <a:cs typeface="Times New Roman" panose="02020603050405020304" pitchFamily="18" charset="0"/>
              </a:rPr>
              <a:t>Static </a:t>
            </a:r>
            <a:r>
              <a:rPr lang="en-US" sz="3700" dirty="0">
                <a:solidFill>
                  <a:srgbClr val="000000"/>
                </a:solidFill>
                <a:latin typeface="Times New Roman" panose="02020603050405020304" pitchFamily="18" charset="0"/>
                <a:cs typeface="Times New Roman" panose="02020603050405020304" pitchFamily="18" charset="0"/>
              </a:rPr>
              <a:t>RAM (SRAM</a:t>
            </a:r>
            <a:r>
              <a:rPr lang="en-US" sz="3700" dirty="0" smtClean="0">
                <a:solidFill>
                  <a:srgbClr val="000000"/>
                </a:solidFill>
                <a:latin typeface="Times New Roman" panose="02020603050405020304" pitchFamily="18" charset="0"/>
                <a:cs typeface="Times New Roman" panose="02020603050405020304" pitchFamily="18" charset="0"/>
              </a:rPr>
              <a:t>):</a:t>
            </a:r>
            <a:endParaRPr lang="en-US" sz="3700"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 Faster and more expensive, SRAM does not need to be refreshed.</a:t>
            </a: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 Used in cache memory.</a:t>
            </a:r>
          </a:p>
          <a:p>
            <a:pPr algn="just">
              <a:lnSpc>
                <a:spcPct val="120000"/>
              </a:lnSpc>
              <a:buFont typeface="Wingdings" pitchFamily="2" charset="2"/>
              <a:buChar char="q"/>
            </a:pPr>
            <a:r>
              <a:rPr lang="en-US" sz="3700" dirty="0">
                <a:solidFill>
                  <a:srgbClr val="000000"/>
                </a:solidFill>
                <a:latin typeface="Times New Roman" panose="02020603050405020304" pitchFamily="18" charset="0"/>
                <a:cs typeface="Times New Roman" panose="02020603050405020304" pitchFamily="18" charset="0"/>
              </a:rPr>
              <a:t> </a:t>
            </a:r>
            <a:r>
              <a:rPr lang="en-US" sz="3700" dirty="0" smtClean="0">
                <a:solidFill>
                  <a:srgbClr val="000000"/>
                </a:solidFill>
                <a:latin typeface="Times New Roman" panose="02020603050405020304" pitchFamily="18" charset="0"/>
                <a:cs typeface="Times New Roman" panose="02020603050405020304" pitchFamily="18" charset="0"/>
              </a:rPr>
              <a:t>Read-Only </a:t>
            </a:r>
            <a:r>
              <a:rPr lang="en-US" sz="3700" dirty="0">
                <a:solidFill>
                  <a:srgbClr val="000000"/>
                </a:solidFill>
                <a:latin typeface="Times New Roman" panose="02020603050405020304" pitchFamily="18" charset="0"/>
                <a:cs typeface="Times New Roman" panose="02020603050405020304" pitchFamily="18" charset="0"/>
              </a:rPr>
              <a:t>Memory (ROM</a:t>
            </a:r>
            <a:r>
              <a:rPr lang="en-US" sz="3700" dirty="0" smtClean="0">
                <a:solidFill>
                  <a:srgbClr val="000000"/>
                </a:solidFill>
                <a:latin typeface="Times New Roman" panose="02020603050405020304" pitchFamily="18" charset="0"/>
                <a:cs typeface="Times New Roman" panose="02020603050405020304" pitchFamily="18" charset="0"/>
              </a:rPr>
              <a:t>):</a:t>
            </a:r>
            <a:endParaRPr lang="en-US" sz="3700"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 Non-volatile memory that is used to store </a:t>
            </a:r>
            <a:r>
              <a:rPr lang="en-US" sz="3700" dirty="0" smtClean="0">
                <a:solidFill>
                  <a:srgbClr val="000000"/>
                </a:solidFill>
                <a:latin typeface="Times New Roman" panose="02020603050405020304" pitchFamily="18" charset="0"/>
                <a:cs typeface="Times New Roman" panose="02020603050405020304" pitchFamily="18" charset="0"/>
              </a:rPr>
              <a:t>software </a:t>
            </a:r>
            <a:r>
              <a:rPr lang="en-US" sz="3700" dirty="0">
                <a:solidFill>
                  <a:srgbClr val="000000"/>
                </a:solidFill>
                <a:latin typeface="Times New Roman" panose="02020603050405020304" pitchFamily="18" charset="0"/>
                <a:cs typeface="Times New Roman" panose="02020603050405020304" pitchFamily="18" charset="0"/>
              </a:rPr>
              <a:t>that is closely tied to specific </a:t>
            </a:r>
            <a:r>
              <a:rPr lang="en-US" sz="3700" dirty="0" smtClean="0">
                <a:solidFill>
                  <a:srgbClr val="000000"/>
                </a:solidFill>
                <a:latin typeface="Times New Roman" panose="02020603050405020304" pitchFamily="18" charset="0"/>
                <a:cs typeface="Times New Roman" panose="02020603050405020304" pitchFamily="18" charset="0"/>
              </a:rPr>
              <a:t>hardware.</a:t>
            </a:r>
            <a:endParaRPr lang="en-US" sz="3700"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 Types include:</a:t>
            </a: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a:t>
            </a:r>
            <a:r>
              <a:rPr lang="en-US" sz="3700" dirty="0" smtClean="0">
                <a:solidFill>
                  <a:srgbClr val="000000"/>
                </a:solidFill>
                <a:latin typeface="Times New Roman" panose="02020603050405020304" pitchFamily="18" charset="0"/>
                <a:cs typeface="Times New Roman" panose="02020603050405020304" pitchFamily="18" charset="0"/>
              </a:rPr>
              <a:t>- PROM </a:t>
            </a:r>
            <a:r>
              <a:rPr lang="en-US" sz="3700" dirty="0">
                <a:solidFill>
                  <a:srgbClr val="000000"/>
                </a:solidFill>
                <a:latin typeface="Times New Roman" panose="02020603050405020304" pitchFamily="18" charset="0"/>
                <a:cs typeface="Times New Roman" panose="02020603050405020304" pitchFamily="18" charset="0"/>
              </a:rPr>
              <a:t>(Programmable ROM):** Can be programmed once after manufacturing.</a:t>
            </a: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 </a:t>
            </a:r>
            <a:r>
              <a:rPr lang="en-US" sz="3700" dirty="0" smtClean="0">
                <a:solidFill>
                  <a:srgbClr val="000000"/>
                </a:solidFill>
                <a:latin typeface="Times New Roman" panose="02020603050405020304" pitchFamily="18" charset="0"/>
                <a:cs typeface="Times New Roman" panose="02020603050405020304" pitchFamily="18" charset="0"/>
              </a:rPr>
              <a:t> EPROM </a:t>
            </a:r>
            <a:r>
              <a:rPr lang="en-US" sz="3700" dirty="0">
                <a:solidFill>
                  <a:srgbClr val="000000"/>
                </a:solidFill>
                <a:latin typeface="Times New Roman" panose="02020603050405020304" pitchFamily="18" charset="0"/>
                <a:cs typeface="Times New Roman" panose="02020603050405020304" pitchFamily="18" charset="0"/>
              </a:rPr>
              <a:t>(Erasable PROM):** Can be erased and reprogrammed using UV light.</a:t>
            </a: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 </a:t>
            </a:r>
            <a:r>
              <a:rPr lang="en-US" sz="3700" dirty="0" smtClean="0">
                <a:solidFill>
                  <a:srgbClr val="000000"/>
                </a:solidFill>
                <a:latin typeface="Times New Roman" panose="02020603050405020304" pitchFamily="18" charset="0"/>
                <a:cs typeface="Times New Roman" panose="02020603050405020304" pitchFamily="18" charset="0"/>
              </a:rPr>
              <a:t> EEPROM </a:t>
            </a:r>
            <a:r>
              <a:rPr lang="en-US" sz="3700" dirty="0">
                <a:solidFill>
                  <a:srgbClr val="000000"/>
                </a:solidFill>
                <a:latin typeface="Times New Roman" panose="02020603050405020304" pitchFamily="18" charset="0"/>
                <a:cs typeface="Times New Roman" panose="02020603050405020304" pitchFamily="18" charset="0"/>
              </a:rPr>
              <a:t>(Electrically Erasable PROM):** Can be erased and reprogrammed electronically.</a:t>
            </a:r>
          </a:p>
          <a:p>
            <a:pPr marL="0" indent="0" algn="just">
              <a:lnSpc>
                <a:spcPct val="120000"/>
              </a:lnSpc>
              <a:buNone/>
            </a:pPr>
            <a:endParaRPr lang="en-US" sz="3700"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endParaRPr lang="en-IN" sz="3700"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85297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9086"/>
            <a:ext cx="8229600" cy="5537078"/>
          </a:xfrm>
        </p:spPr>
        <p:txBody>
          <a:bodyPr>
            <a:normAutofit fontScale="40000" lnSpcReduction="20000"/>
          </a:bodyPr>
          <a:lstStyle/>
          <a:p>
            <a:pPr marL="0" indent="0" algn="just">
              <a:lnSpc>
                <a:spcPct val="120000"/>
              </a:lnSpc>
              <a:buNone/>
            </a:pPr>
            <a:endParaRPr lang="en-US" sz="4800" b="1" dirty="0" smtClean="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sz="4800" b="1" dirty="0" smtClean="0">
                <a:solidFill>
                  <a:srgbClr val="000000"/>
                </a:solidFill>
                <a:latin typeface="Times New Roman" panose="02020603050405020304" pitchFamily="18" charset="0"/>
                <a:cs typeface="Times New Roman" panose="02020603050405020304" pitchFamily="18" charset="0"/>
              </a:rPr>
              <a:t>Secondary </a:t>
            </a:r>
            <a:r>
              <a:rPr lang="en-US" sz="4800" b="1" dirty="0">
                <a:solidFill>
                  <a:srgbClr val="000000"/>
                </a:solidFill>
                <a:latin typeface="Times New Roman" panose="02020603050405020304" pitchFamily="18" charset="0"/>
                <a:cs typeface="Times New Roman" panose="02020603050405020304" pitchFamily="18" charset="0"/>
              </a:rPr>
              <a:t>Memory (Storage</a:t>
            </a:r>
            <a:r>
              <a:rPr lang="en-US" sz="4800" b="1" dirty="0" smtClean="0">
                <a:solidFill>
                  <a:srgbClr val="000000"/>
                </a:solidFill>
                <a:latin typeface="Times New Roman" panose="02020603050405020304" pitchFamily="18" charset="0"/>
                <a:cs typeface="Times New Roman" panose="02020603050405020304" pitchFamily="18" charset="0"/>
              </a:rPr>
              <a:t>)</a:t>
            </a:r>
            <a:endParaRPr lang="en-US" sz="4800" b="1" dirty="0">
              <a:solidFill>
                <a:srgbClr val="000000"/>
              </a:solidFill>
              <a:latin typeface="Times New Roman" panose="02020603050405020304" pitchFamily="18" charset="0"/>
              <a:cs typeface="Times New Roman" panose="02020603050405020304" pitchFamily="18" charset="0"/>
            </a:endParaRPr>
          </a:p>
          <a:p>
            <a:pPr algn="just">
              <a:lnSpc>
                <a:spcPct val="120000"/>
              </a:lnSpc>
              <a:buFont typeface="Wingdings" pitchFamily="2" charset="2"/>
              <a:buChar char="q"/>
            </a:pP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Hard </a:t>
            </a:r>
            <a:r>
              <a:rPr lang="en-US" dirty="0">
                <a:solidFill>
                  <a:srgbClr val="000000"/>
                </a:solidFill>
                <a:latin typeface="Times New Roman" panose="02020603050405020304" pitchFamily="18" charset="0"/>
                <a:cs typeface="Times New Roman" panose="02020603050405020304" pitchFamily="18" charset="0"/>
              </a:rPr>
              <a:t>Disk Drive (HDD</a:t>
            </a:r>
            <a:r>
              <a:rPr lang="en-US" dirty="0" smtClean="0">
                <a:solidFill>
                  <a:srgbClr val="000000"/>
                </a:solidFill>
                <a:latin typeface="Times New Roman" panose="02020603050405020304" pitchFamily="18" charset="0"/>
                <a:cs typeface="Times New Roman" panose="02020603050405020304" pitchFamily="18" charset="0"/>
              </a:rPr>
              <a:t>):</a:t>
            </a:r>
            <a:endParaRPr lang="en-US"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Magnetic storage, slower but with large storage capacity.</a:t>
            </a: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Used for long-term storage of data and programs.</a:t>
            </a:r>
          </a:p>
          <a:p>
            <a:pPr algn="just">
              <a:lnSpc>
                <a:spcPct val="120000"/>
              </a:lnSpc>
              <a:buFont typeface="Wingdings" pitchFamily="2" charset="2"/>
              <a:buChar char="q"/>
            </a:pP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Solid </a:t>
            </a:r>
            <a:r>
              <a:rPr lang="en-US" dirty="0">
                <a:solidFill>
                  <a:srgbClr val="000000"/>
                </a:solidFill>
                <a:latin typeface="Times New Roman" panose="02020603050405020304" pitchFamily="18" charset="0"/>
                <a:cs typeface="Times New Roman" panose="02020603050405020304" pitchFamily="18" charset="0"/>
              </a:rPr>
              <a:t>State Drive (SSD</a:t>
            </a:r>
            <a:r>
              <a:rPr lang="en-US" dirty="0" smtClean="0">
                <a:solidFill>
                  <a:srgbClr val="000000"/>
                </a:solidFill>
                <a:latin typeface="Times New Roman" panose="02020603050405020304" pitchFamily="18" charset="0"/>
                <a:cs typeface="Times New Roman" panose="02020603050405020304" pitchFamily="18" charset="0"/>
              </a:rPr>
              <a:t>):</a:t>
            </a:r>
            <a:endParaRPr lang="en-US"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Faster than HDDs, using flash memory.</a:t>
            </a: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More expensive but with better performance.</a:t>
            </a:r>
          </a:p>
          <a:p>
            <a:pPr algn="just">
              <a:lnSpc>
                <a:spcPct val="120000"/>
              </a:lnSpc>
              <a:buFont typeface="Wingdings" pitchFamily="2" charset="2"/>
              <a:buChar char="q"/>
            </a:pP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Optical </a:t>
            </a:r>
            <a:r>
              <a:rPr lang="en-US" dirty="0">
                <a:solidFill>
                  <a:srgbClr val="000000"/>
                </a:solidFill>
                <a:latin typeface="Times New Roman" panose="02020603050405020304" pitchFamily="18" charset="0"/>
                <a:cs typeface="Times New Roman" panose="02020603050405020304" pitchFamily="18" charset="0"/>
              </a:rPr>
              <a:t>Discs</a:t>
            </a:r>
            <a:r>
              <a:rPr lang="en-US" dirty="0" smtClean="0">
                <a:solidFill>
                  <a:srgbClr val="000000"/>
                </a:solidFill>
                <a:latin typeface="Times New Roman" panose="02020603050405020304" pitchFamily="18" charset="0"/>
                <a:cs typeface="Times New Roman" panose="02020603050405020304" pitchFamily="18" charset="0"/>
              </a:rPr>
              <a:t>:</a:t>
            </a:r>
            <a:endParaRPr lang="en-US"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Include CDs, DVDs, and </a:t>
            </a:r>
            <a:r>
              <a:rPr lang="en-US" dirty="0" smtClean="0">
                <a:solidFill>
                  <a:srgbClr val="000000"/>
                </a:solidFill>
                <a:latin typeface="Times New Roman" panose="02020603050405020304" pitchFamily="18" charset="0"/>
                <a:cs typeface="Times New Roman" panose="02020603050405020304" pitchFamily="18" charset="0"/>
              </a:rPr>
              <a:t>Blue-rays</a:t>
            </a:r>
            <a:r>
              <a:rPr lang="en-US" dirty="0">
                <a:solidFill>
                  <a:srgbClr val="000000"/>
                </a:solidFill>
                <a:latin typeface="Times New Roman" panose="02020603050405020304" pitchFamily="18" charset="0"/>
                <a:cs typeface="Times New Roman" panose="02020603050405020304" pitchFamily="18" charset="0"/>
              </a:rPr>
              <a:t>.</a:t>
            </a: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Used for storing data that can be read by optical drives.</a:t>
            </a:r>
          </a:p>
          <a:p>
            <a:pPr algn="just">
              <a:lnSpc>
                <a:spcPct val="120000"/>
              </a:lnSpc>
              <a:buFont typeface="Wingdings" pitchFamily="2" charset="2"/>
              <a:buChar char="q"/>
            </a:pP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Magnetic </a:t>
            </a:r>
            <a:r>
              <a:rPr lang="en-US" dirty="0">
                <a:solidFill>
                  <a:srgbClr val="000000"/>
                </a:solidFill>
                <a:latin typeface="Times New Roman" panose="02020603050405020304" pitchFamily="18" charset="0"/>
                <a:cs typeface="Times New Roman" panose="02020603050405020304" pitchFamily="18" charset="0"/>
              </a:rPr>
              <a:t>Tapes</a:t>
            </a:r>
            <a:r>
              <a:rPr lang="en-US" dirty="0" smtClean="0">
                <a:solidFill>
                  <a:srgbClr val="000000"/>
                </a:solidFill>
                <a:latin typeface="Times New Roman" panose="02020603050405020304" pitchFamily="18" charset="0"/>
                <a:cs typeface="Times New Roman" panose="02020603050405020304" pitchFamily="18" charset="0"/>
              </a:rPr>
              <a:t>:</a:t>
            </a:r>
            <a:endParaRPr lang="en-US"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Used for archival storage, slower access speed, but large capacity.</a:t>
            </a:r>
          </a:p>
          <a:p>
            <a:pPr marL="0" indent="0" algn="just">
              <a:lnSpc>
                <a:spcPct val="120000"/>
              </a:lnSpc>
              <a:buNone/>
            </a:pPr>
            <a:endParaRPr lang="en-US"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sz="4800" b="1" dirty="0" smtClean="0">
                <a:solidFill>
                  <a:srgbClr val="000000"/>
                </a:solidFill>
                <a:latin typeface="Times New Roman" panose="02020603050405020304" pitchFamily="18" charset="0"/>
                <a:cs typeface="Times New Roman" panose="02020603050405020304" pitchFamily="18" charset="0"/>
              </a:rPr>
              <a:t>Cache Memory</a:t>
            </a:r>
            <a:endParaRPr lang="en-US" sz="4800" b="1"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dirty="0" smtClean="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The smallest and fastest cache, located directly within the CPU </a:t>
            </a:r>
            <a:r>
              <a:rPr lang="en-US" dirty="0" smtClean="0">
                <a:solidFill>
                  <a:srgbClr val="000000"/>
                </a:solidFill>
                <a:latin typeface="Times New Roman" panose="02020603050405020304" pitchFamily="18" charset="0"/>
                <a:cs typeface="Times New Roman" panose="02020603050405020304" pitchFamily="18" charset="0"/>
              </a:rPr>
              <a:t>or </a:t>
            </a:r>
            <a:r>
              <a:rPr lang="en-US" dirty="0">
                <a:solidFill>
                  <a:srgbClr val="000000"/>
                </a:solidFill>
                <a:latin typeface="Times New Roman" panose="02020603050405020304" pitchFamily="18" charset="0"/>
                <a:cs typeface="Times New Roman" panose="02020603050405020304" pitchFamily="18" charset="0"/>
              </a:rPr>
              <a:t>a separate chip close to the CPU.</a:t>
            </a:r>
          </a:p>
          <a:p>
            <a:pPr marL="0" indent="0" algn="just">
              <a:lnSpc>
                <a:spcPct val="120000"/>
              </a:lnSpc>
              <a:buNone/>
            </a:pPr>
            <a:r>
              <a:rPr lang="en-US" dirty="0" smtClean="0">
                <a:solidFill>
                  <a:srgbClr val="000000"/>
                </a:solidFill>
                <a:latin typeface="Times New Roman" panose="02020603050405020304" pitchFamily="18" charset="0"/>
                <a:cs typeface="Times New Roman" panose="02020603050405020304" pitchFamily="18" charset="0"/>
              </a:rPr>
              <a:t>  </a:t>
            </a:r>
            <a:endParaRPr lang="en-US"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sz="4800" b="1" dirty="0" smtClean="0">
                <a:solidFill>
                  <a:srgbClr val="000000"/>
                </a:solidFill>
                <a:latin typeface="Times New Roman" panose="02020603050405020304" pitchFamily="18" charset="0"/>
                <a:cs typeface="Times New Roman" panose="02020603050405020304" pitchFamily="18" charset="0"/>
              </a:rPr>
              <a:t>Registers Memory</a:t>
            </a:r>
            <a:endParaRPr lang="en-US" sz="4800" b="1"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The fastest type of memory, located within the CPU.</a:t>
            </a: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Used for holding data that the CPU is currently processing, like operands and instructions.</a:t>
            </a:r>
          </a:p>
          <a:p>
            <a:pPr marL="0" indent="0" algn="just">
              <a:lnSpc>
                <a:spcPct val="120000"/>
              </a:lnSpc>
              <a:buNone/>
            </a:pPr>
            <a:endParaRPr lang="en-US"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59105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1792"/>
            <a:ext cx="8229600" cy="4525963"/>
          </a:xfrm>
        </p:spPr>
        <p:txBody>
          <a:bodyPr>
            <a:normAutofit fontScale="77500" lnSpcReduction="20000"/>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Input unit</a:t>
            </a:r>
          </a:p>
          <a:p>
            <a:pPr algn="just">
              <a:lnSpc>
                <a:spcPct val="150000"/>
              </a:lnSpc>
            </a:pPr>
            <a:r>
              <a:rPr lang="en-US" dirty="0">
                <a:solidFill>
                  <a:srgbClr val="000000"/>
                </a:solidFill>
                <a:latin typeface="Times New Roman" panose="02020603050405020304" pitchFamily="18" charset="0"/>
                <a:cs typeface="Times New Roman" panose="02020603050405020304" pitchFamily="18" charset="0"/>
              </a:rPr>
              <a:t>Input units are used by the computer to read the data. The most commonly used input devices are keyboards, mouse, joysticks, trackballs, microphones, etc</a:t>
            </a:r>
            <a:r>
              <a:rPr lang="en-US" dirty="0" smtClean="0">
                <a:solidFill>
                  <a:srgbClr val="000000"/>
                </a:solidFill>
                <a:latin typeface="Times New Roman" panose="02020603050405020304" pitchFamily="18" charset="0"/>
                <a:cs typeface="Times New Roman" panose="02020603050405020304" pitchFamily="18" charset="0"/>
              </a:rPr>
              <a:t>.</a:t>
            </a:r>
          </a:p>
          <a:p>
            <a:pPr marL="0" indent="0" algn="just">
              <a:lnSpc>
                <a:spcPct val="150000"/>
              </a:lnSpc>
              <a:buNone/>
            </a:pPr>
            <a:r>
              <a:rPr lang="en-US" b="1" dirty="0">
                <a:latin typeface="Times New Roman" panose="02020603050405020304" pitchFamily="18" charset="0"/>
                <a:cs typeface="Times New Roman" panose="02020603050405020304" pitchFamily="18" charset="0"/>
              </a:rPr>
              <a:t>Output Unit</a:t>
            </a:r>
          </a:p>
          <a:p>
            <a:pPr algn="just">
              <a:lnSpc>
                <a:spcPct val="150000"/>
              </a:lnSpc>
            </a:pPr>
            <a:r>
              <a:rPr lang="en-US" dirty="0">
                <a:solidFill>
                  <a:srgbClr val="000000"/>
                </a:solidFill>
                <a:latin typeface="Times New Roman" panose="02020603050405020304" pitchFamily="18" charset="0"/>
                <a:cs typeface="Times New Roman" panose="02020603050405020304" pitchFamily="18" charset="0"/>
              </a:rPr>
              <a:t>The primary function of the output unit is to send the processed results to the user. Output devices display information in a way that the user can understand.</a:t>
            </a:r>
          </a:p>
          <a:p>
            <a:pPr algn="just">
              <a:lnSpc>
                <a:spcPct val="150000"/>
              </a:lnSpc>
            </a:pPr>
            <a:endParaRPr lang="en-US" dirty="0">
              <a:solidFill>
                <a:srgbClr val="000000"/>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031964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381000" y="539256"/>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dirty="0"/>
              <a:t>General Register Organization</a:t>
            </a:r>
            <a:endParaRPr sz="3200" b="1" dirty="0"/>
          </a:p>
        </p:txBody>
      </p:sp>
      <p:sp>
        <p:nvSpPr>
          <p:cNvPr id="70" name="Google Shape;70;p4"/>
          <p:cNvSpPr txBox="1">
            <a:spLocks noGrp="1"/>
          </p:cNvSpPr>
          <p:nvPr>
            <p:ph type="body" idx="1"/>
          </p:nvPr>
        </p:nvSpPr>
        <p:spPr>
          <a:xfrm>
            <a:off x="430823" y="1462454"/>
            <a:ext cx="8194431" cy="5257800"/>
          </a:xfrm>
          <a:prstGeom prst="rect">
            <a:avLst/>
          </a:prstGeom>
          <a:noFill/>
          <a:ln>
            <a:noFill/>
          </a:ln>
        </p:spPr>
        <p:txBody>
          <a:bodyPr spcFirstLastPara="1" wrap="square" lIns="91425" tIns="45700" rIns="91425" bIns="45700" anchor="t" anchorCtr="0">
            <a:noAutofit/>
          </a:bodyPr>
          <a:lstStyle/>
          <a:p>
            <a:pPr marL="0" lvl="0" indent="0" algn="just">
              <a:spcBef>
                <a:spcPts val="0"/>
              </a:spcBef>
              <a:buClr>
                <a:schemeClr val="dk1"/>
              </a:buClr>
              <a:buSzPts val="2800"/>
              <a:buNone/>
            </a:pPr>
            <a:r>
              <a:rPr lang="en-US" sz="2000" dirty="0">
                <a:latin typeface="Times New Roman"/>
                <a:ea typeface="Times New Roman"/>
                <a:cs typeface="Times New Roman"/>
                <a:sym typeface="Times New Roman"/>
              </a:rPr>
              <a:t>A set of flip-flops forms a register. A register is a unique high-speed storage area in the CPU.</a:t>
            </a:r>
          </a:p>
          <a:p>
            <a:pPr marL="342900" lvl="0" indent="-342900" algn="just" rtl="0">
              <a:spcBef>
                <a:spcPts val="0"/>
              </a:spcBef>
              <a:spcAft>
                <a:spcPts val="0"/>
              </a:spcAft>
              <a:buClr>
                <a:schemeClr val="dk1"/>
              </a:buClr>
              <a:buSzPts val="2800"/>
              <a:buChar char="•"/>
            </a:pPr>
            <a:r>
              <a:rPr lang="en-US" sz="2000" dirty="0" smtClean="0">
                <a:latin typeface="Times New Roman"/>
                <a:ea typeface="Times New Roman"/>
                <a:cs typeface="Times New Roman"/>
                <a:sym typeface="Times New Roman"/>
              </a:rPr>
              <a:t>Memory </a:t>
            </a:r>
            <a:r>
              <a:rPr lang="en-US" sz="2000" dirty="0">
                <a:latin typeface="Times New Roman"/>
                <a:ea typeface="Times New Roman"/>
                <a:cs typeface="Times New Roman"/>
                <a:sym typeface="Times New Roman"/>
              </a:rPr>
              <a:t>locations are needed for storing </a:t>
            </a:r>
            <a:r>
              <a:rPr lang="en-US" sz="2000" dirty="0" smtClean="0">
                <a:latin typeface="Times New Roman"/>
                <a:ea typeface="Times New Roman"/>
                <a:cs typeface="Times New Roman"/>
                <a:sym typeface="Times New Roman"/>
              </a:rPr>
              <a:t>data like pointers</a:t>
            </a:r>
            <a:r>
              <a:rPr lang="en-US" sz="2000" dirty="0">
                <a:latin typeface="Times New Roman"/>
                <a:ea typeface="Times New Roman"/>
                <a:cs typeface="Times New Roman"/>
                <a:sym typeface="Times New Roman"/>
              </a:rPr>
              <a:t>, </a:t>
            </a:r>
            <a:r>
              <a:rPr lang="en-US" sz="2000" dirty="0" smtClean="0">
                <a:latin typeface="Times New Roman"/>
                <a:ea typeface="Times New Roman"/>
                <a:cs typeface="Times New Roman"/>
                <a:sym typeface="Times New Roman"/>
              </a:rPr>
              <a:t>counters address, </a:t>
            </a:r>
            <a:r>
              <a:rPr lang="en-US" sz="2000" dirty="0">
                <a:latin typeface="Times New Roman"/>
                <a:ea typeface="Times New Roman"/>
                <a:cs typeface="Times New Roman"/>
                <a:sym typeface="Times New Roman"/>
              </a:rPr>
              <a:t>return address, temporary result etc. Having to refer to memory location for such applications is time </a:t>
            </a:r>
            <a:r>
              <a:rPr lang="en-US" sz="2000" dirty="0" smtClean="0">
                <a:latin typeface="Times New Roman"/>
                <a:ea typeface="Times New Roman"/>
                <a:cs typeface="Times New Roman"/>
                <a:sym typeface="Times New Roman"/>
              </a:rPr>
              <a:t>consuming</a:t>
            </a:r>
            <a:r>
              <a:rPr lang="en-US" sz="2000" dirty="0">
                <a:latin typeface="Times New Roman"/>
                <a:ea typeface="Times New Roman"/>
                <a:cs typeface="Times New Roman"/>
                <a:sym typeface="Times New Roman"/>
              </a:rPr>
              <a:t> </a:t>
            </a:r>
            <a:r>
              <a:rPr lang="en-US" sz="2000" dirty="0" smtClean="0">
                <a:latin typeface="Times New Roman"/>
                <a:ea typeface="Times New Roman"/>
                <a:cs typeface="Times New Roman"/>
                <a:sym typeface="Times New Roman"/>
              </a:rPr>
              <a:t>because </a:t>
            </a:r>
            <a:r>
              <a:rPr lang="en-US" sz="2000" b="1" i="1" dirty="0">
                <a:latin typeface="Times New Roman"/>
                <a:ea typeface="Times New Roman"/>
                <a:cs typeface="Times New Roman"/>
                <a:sym typeface="Times New Roman"/>
              </a:rPr>
              <a:t>memory access is the most time-consuming operation in the computer.</a:t>
            </a:r>
            <a:r>
              <a:rPr lang="en-US" sz="2000" dirty="0">
                <a:latin typeface="Times New Roman"/>
                <a:ea typeface="Times New Roman"/>
                <a:cs typeface="Times New Roman"/>
                <a:sym typeface="Times New Roman"/>
              </a:rPr>
              <a:t> </a:t>
            </a:r>
            <a:endParaRPr sz="2000" dirty="0"/>
          </a:p>
          <a:p>
            <a:pPr marL="342900" lvl="0" indent="-342900" algn="just" rtl="0">
              <a:spcBef>
                <a:spcPts val="560"/>
              </a:spcBef>
              <a:spcAft>
                <a:spcPts val="0"/>
              </a:spcAft>
              <a:buClr>
                <a:schemeClr val="dk1"/>
              </a:buClr>
              <a:buSzPts val="2800"/>
              <a:buChar char="•"/>
            </a:pPr>
            <a:r>
              <a:rPr lang="en-US" sz="2000" dirty="0">
                <a:latin typeface="Times New Roman"/>
                <a:ea typeface="Times New Roman"/>
                <a:cs typeface="Times New Roman"/>
                <a:sym typeface="Times New Roman"/>
              </a:rPr>
              <a:t>It is more convenient and more efficient to store these intermediate values in processor registers. All of these registers are connect to a common bus system.</a:t>
            </a:r>
            <a:endParaRPr sz="2000" dirty="0"/>
          </a:p>
          <a:p>
            <a:pPr marL="342900" lvl="0" indent="-342900" algn="just" rtl="0">
              <a:spcBef>
                <a:spcPts val="560"/>
              </a:spcBef>
              <a:spcAft>
                <a:spcPts val="0"/>
              </a:spcAft>
              <a:buClr>
                <a:schemeClr val="dk1"/>
              </a:buClr>
              <a:buSzPts val="2800"/>
              <a:buChar char="•"/>
            </a:pPr>
            <a:r>
              <a:rPr lang="en-US" sz="2000" dirty="0">
                <a:latin typeface="Times New Roman"/>
                <a:ea typeface="Times New Roman"/>
                <a:cs typeface="Times New Roman"/>
                <a:sym typeface="Times New Roman"/>
              </a:rPr>
              <a:t>The register communicate with each other not only for direct data transfer, but also while performing various micro operations</a:t>
            </a:r>
            <a:r>
              <a:rPr lang="en-US" sz="2000" dirty="0" smtClean="0">
                <a:latin typeface="Times New Roman"/>
                <a:ea typeface="Times New Roman"/>
                <a:cs typeface="Times New Roman"/>
                <a:sym typeface="Times New Roman"/>
              </a:rPr>
              <a:t>.</a:t>
            </a:r>
          </a:p>
          <a:p>
            <a:pPr lvl="0" algn="just">
              <a:spcBef>
                <a:spcPts val="560"/>
              </a:spcBef>
              <a:buClr>
                <a:schemeClr val="dk1"/>
              </a:buClr>
              <a:buSzPts val="2800"/>
            </a:pPr>
            <a:r>
              <a:rPr lang="en-US" sz="2000" dirty="0">
                <a:latin typeface="Times New Roman" pitchFamily="18" charset="0"/>
                <a:cs typeface="Times New Roman" pitchFamily="18" charset="0"/>
              </a:rPr>
              <a:t>When large number of register included in the CPU then it is more efficient to connect through common bus system. A bus organization for seven CPU registers is shown in Figure below.</a:t>
            </a:r>
          </a:p>
          <a:p>
            <a:pPr marL="342900" lvl="0" indent="-342900" algn="just" rtl="0">
              <a:spcBef>
                <a:spcPts val="560"/>
              </a:spcBef>
              <a:spcAft>
                <a:spcPts val="0"/>
              </a:spcAft>
              <a:buClr>
                <a:schemeClr val="dk1"/>
              </a:buClr>
              <a:buSzPts val="2800"/>
              <a:buChar char="•"/>
            </a:pPr>
            <a:endParaRPr sz="2000" dirty="0"/>
          </a:p>
        </p:txBody>
      </p:sp>
    </p:spTree>
    <p:extLst>
      <p:ext uri="{BB962C8B-B14F-4D97-AF65-F5344CB8AC3E}">
        <p14:creationId xmlns:p14="http://schemas.microsoft.com/office/powerpoint/2010/main" val="2998790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Shift Registers </a:t>
            </a:r>
            <a:endParaRPr dirty="0"/>
          </a:p>
        </p:txBody>
      </p:sp>
      <p:sp>
        <p:nvSpPr>
          <p:cNvPr id="47" name="Google Shape;47;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48" name="Google Shape;48;p1"/>
          <p:cNvSpPr txBox="1"/>
          <p:nvPr/>
        </p:nvSpPr>
        <p:spPr>
          <a:xfrm>
            <a:off x="447368" y="1025765"/>
            <a:ext cx="8047703" cy="5201598"/>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2000" b="1" i="1" dirty="0">
                <a:solidFill>
                  <a:srgbClr val="0070C0"/>
                </a:solidFill>
                <a:effectLst/>
                <a:latin typeface="Times New Roman" panose="02020603050405020304" pitchFamily="18" charset="0"/>
                <a:cs typeface="Times New Roman" panose="02020603050405020304" pitchFamily="18" charset="0"/>
              </a:rPr>
              <a:t>What is Computer Architecture?</a:t>
            </a:r>
          </a:p>
          <a:p>
            <a:pPr marL="342900" marR="0" lvl="0" indent="-342900" algn="just" rtl="0">
              <a:lnSpc>
                <a:spcPct val="150000"/>
              </a:lnSpc>
              <a:spcBef>
                <a:spcPts val="0"/>
              </a:spcBef>
              <a:spcAft>
                <a:spcPts val="0"/>
              </a:spcAft>
              <a:buFont typeface="Wingdings" pitchFamily="2" charset="2"/>
              <a:buChar char="§"/>
            </a:pPr>
            <a:r>
              <a:rPr lang="en-US" sz="2000" dirty="0" smtClean="0">
                <a:effectLst/>
                <a:latin typeface="Times New Roman" panose="02020603050405020304" pitchFamily="18" charset="0"/>
                <a:cs typeface="Times New Roman" panose="02020603050405020304" pitchFamily="18" charset="0"/>
              </a:rPr>
              <a:t>Refers to the those attribute of a system visible to a programmer or those attributes that has direct impact on the logical executions of a program. </a:t>
            </a:r>
          </a:p>
          <a:p>
            <a:pPr marL="342900" marR="0" lvl="0" indent="-342900" algn="just" rtl="0">
              <a:lnSpc>
                <a:spcPct val="150000"/>
              </a:lnSpc>
              <a:spcBef>
                <a:spcPts val="0"/>
              </a:spcBef>
              <a:spcAft>
                <a:spcPts val="0"/>
              </a:spcAft>
              <a:buFont typeface="Wingdings" pitchFamily="2" charset="2"/>
              <a:buChar char="§"/>
            </a:pPr>
            <a:r>
              <a:rPr lang="en-US" sz="2000" dirty="0" smtClean="0">
                <a:effectLst/>
                <a:latin typeface="Times New Roman" panose="02020603050405020304" pitchFamily="18" charset="0"/>
                <a:cs typeface="Times New Roman" panose="02020603050405020304" pitchFamily="18" charset="0"/>
              </a:rPr>
              <a:t>It describes the function of various units of digital computers that store and process information.</a:t>
            </a:r>
          </a:p>
          <a:p>
            <a:pPr marL="342900" marR="0" lvl="0" indent="-342900" algn="just" rtl="0">
              <a:lnSpc>
                <a:spcPct val="150000"/>
              </a:lnSpc>
              <a:spcBef>
                <a:spcPts val="0"/>
              </a:spcBef>
              <a:spcAft>
                <a:spcPts val="0"/>
              </a:spcAft>
              <a:buFont typeface="Wingdings" pitchFamily="2" charset="2"/>
              <a:buChar char="§"/>
            </a:pPr>
            <a:r>
              <a:rPr lang="en-US" sz="2000" dirty="0" smtClean="0">
                <a:latin typeface="Times New Roman" panose="02020603050405020304" pitchFamily="18" charset="0"/>
                <a:cs typeface="Times New Roman" panose="02020603050405020304" pitchFamily="18" charset="0"/>
              </a:rPr>
              <a:t>It is planned, design policy or technology.</a:t>
            </a:r>
            <a:endParaRPr lang="en-US" sz="2000" dirty="0">
              <a:effectLst/>
              <a:latin typeface="Times New Roman" panose="02020603050405020304" pitchFamily="18" charset="0"/>
              <a:cs typeface="Times New Roman" panose="02020603050405020304" pitchFamily="18" charset="0"/>
            </a:endParaRPr>
          </a:p>
          <a:p>
            <a:pPr algn="just">
              <a:lnSpc>
                <a:spcPct val="150000"/>
              </a:lnSpc>
            </a:pPr>
            <a:r>
              <a:rPr lang="en-US" sz="2000" b="1" i="1" dirty="0" smtClean="0">
                <a:solidFill>
                  <a:srgbClr val="0070C0"/>
                </a:solidFill>
                <a:latin typeface="Times New Roman" panose="02020603050405020304" pitchFamily="18" charset="0"/>
                <a:cs typeface="Times New Roman" panose="02020603050405020304" pitchFamily="18" charset="0"/>
              </a:rPr>
              <a:t>What </a:t>
            </a:r>
            <a:r>
              <a:rPr lang="en-US" sz="2000" b="1" i="1" dirty="0">
                <a:solidFill>
                  <a:srgbClr val="0070C0"/>
                </a:solidFill>
                <a:latin typeface="Times New Roman" panose="02020603050405020304" pitchFamily="18" charset="0"/>
                <a:cs typeface="Times New Roman" panose="02020603050405020304" pitchFamily="18" charset="0"/>
              </a:rPr>
              <a:t>is Computer </a:t>
            </a:r>
            <a:r>
              <a:rPr lang="en-US" sz="2000" b="1" i="1" dirty="0" smtClean="0">
                <a:solidFill>
                  <a:srgbClr val="0070C0"/>
                </a:solidFill>
                <a:latin typeface="Times New Roman" panose="02020603050405020304" pitchFamily="18" charset="0"/>
                <a:cs typeface="Times New Roman" panose="02020603050405020304" pitchFamily="18" charset="0"/>
              </a:rPr>
              <a:t>Organization?</a:t>
            </a:r>
            <a:endParaRPr lang="en-US" sz="2000" b="1" i="1" dirty="0">
              <a:solidFill>
                <a:srgbClr val="0070C0"/>
              </a:solidFill>
              <a:latin typeface="Times New Roman" panose="02020603050405020304" pitchFamily="18" charset="0"/>
              <a:cs typeface="Times New Roman" panose="02020603050405020304" pitchFamily="18" charset="0"/>
            </a:endParaRPr>
          </a:p>
          <a:p>
            <a:pPr marL="342900" marR="0" lvl="0" indent="-342900" algn="just" rtl="0">
              <a:lnSpc>
                <a:spcPct val="150000"/>
              </a:lnSpc>
              <a:spcBef>
                <a:spcPts val="0"/>
              </a:spcBef>
              <a:spcAft>
                <a:spcPts val="0"/>
              </a:spcAft>
              <a:buFont typeface="Wingdings" pitchFamily="2" charset="2"/>
              <a:buChar char="§"/>
            </a:pPr>
            <a:r>
              <a:rPr lang="en-US" sz="2000" dirty="0" smtClean="0">
                <a:effectLst/>
                <a:latin typeface="Times New Roman" panose="02020603050405020304" pitchFamily="18" charset="0"/>
                <a:cs typeface="Times New Roman" panose="02020603050405020304" pitchFamily="18" charset="0"/>
              </a:rPr>
              <a:t>Refers to the operational mints or types and their interconnections that realize their architecture specification. </a:t>
            </a:r>
          </a:p>
          <a:p>
            <a:pPr marL="342900" marR="0" lvl="0" indent="-342900" algn="just" rtl="0">
              <a:lnSpc>
                <a:spcPct val="150000"/>
              </a:lnSpc>
              <a:spcBef>
                <a:spcPts val="0"/>
              </a:spcBef>
              <a:spcAft>
                <a:spcPts val="0"/>
              </a:spcAft>
              <a:buFont typeface="Wingdings" pitchFamily="2" charset="2"/>
              <a:buChar char="§"/>
            </a:pPr>
            <a:r>
              <a:rPr lang="en-US" sz="2000" dirty="0" smtClean="0">
                <a:effectLst/>
                <a:latin typeface="Times New Roman" panose="02020603050405020304" pitchFamily="18" charset="0"/>
                <a:cs typeface="Times New Roman" panose="02020603050405020304" pitchFamily="18" charset="0"/>
              </a:rPr>
              <a:t>It </a:t>
            </a:r>
            <a:r>
              <a:rPr lang="en-US" sz="2000" dirty="0">
                <a:effectLst/>
                <a:latin typeface="Times New Roman" panose="02020603050405020304" pitchFamily="18" charset="0"/>
                <a:cs typeface="Times New Roman" panose="02020603050405020304" pitchFamily="18" charset="0"/>
              </a:rPr>
              <a:t>provides deep knowledge of functionality, structuring, internal working, and implementation of a computer system. </a:t>
            </a:r>
            <a:endParaRPr lang="en-US" sz="2000" dirty="0" smtClean="0">
              <a:effectLst/>
              <a:latin typeface="Times New Roman" panose="02020603050405020304" pitchFamily="18" charset="0"/>
              <a:cs typeface="Times New Roman" panose="02020603050405020304" pitchFamily="18" charset="0"/>
            </a:endParaRPr>
          </a:p>
          <a:p>
            <a:pPr marL="342900" marR="0" lvl="0" indent="-342900" algn="just" rtl="0">
              <a:lnSpc>
                <a:spcPct val="150000"/>
              </a:lnSpc>
              <a:spcBef>
                <a:spcPts val="0"/>
              </a:spcBef>
              <a:spcAft>
                <a:spcPts val="0"/>
              </a:spcAft>
              <a:buFont typeface="Wingdings" pitchFamily="2" charset="2"/>
              <a:buChar char="§"/>
            </a:pPr>
            <a:r>
              <a:rPr lang="en-US" sz="2000" dirty="0" smtClean="0">
                <a:effectLst/>
                <a:latin typeface="Times New Roman" panose="02020603050405020304" pitchFamily="18" charset="0"/>
                <a:cs typeface="Times New Roman" panose="02020603050405020304" pitchFamily="18" charset="0"/>
              </a:rPr>
              <a:t>The </a:t>
            </a:r>
            <a:r>
              <a:rPr lang="en-US" sz="2000" dirty="0">
                <a:effectLst/>
                <a:latin typeface="Times New Roman" panose="02020603050405020304" pitchFamily="18" charset="0"/>
                <a:cs typeface="Times New Roman" panose="02020603050405020304" pitchFamily="18" charset="0"/>
              </a:rPr>
              <a:t>role of computer </a:t>
            </a:r>
            <a:r>
              <a:rPr lang="en-US" sz="2000" dirty="0" smtClean="0">
                <a:effectLst/>
                <a:latin typeface="Times New Roman" panose="02020603050405020304" pitchFamily="18" charset="0"/>
                <a:cs typeface="Times New Roman" panose="02020603050405020304" pitchFamily="18" charset="0"/>
              </a:rPr>
              <a:t>organization </a:t>
            </a:r>
            <a:r>
              <a:rPr lang="en-US" sz="2000" dirty="0">
                <a:effectLst/>
                <a:latin typeface="Times New Roman" panose="02020603050405020304" pitchFamily="18" charset="0"/>
                <a:cs typeface="Times New Roman" panose="02020603050405020304" pitchFamily="18" charset="0"/>
              </a:rPr>
              <a:t>comes after Computer architecture.</a:t>
            </a:r>
            <a:endParaRPr lang="en-US" sz="2000" b="1" i="0" u="none" strike="noStrike" cap="none" dirty="0">
              <a:solidFill>
                <a:schemeClr val="dk1"/>
              </a:solidFill>
              <a:latin typeface="Times New Roman" panose="02020603050405020304" pitchFamily="18" charset="0"/>
              <a:ea typeface="Candara"/>
              <a:cs typeface="Times New Roman" panose="02020603050405020304" pitchFamily="18" charset="0"/>
              <a:sym typeface="Candara"/>
            </a:endParaRPr>
          </a:p>
        </p:txBody>
      </p:sp>
    </p:spTree>
    <p:extLst>
      <p:ext uri="{BB962C8B-B14F-4D97-AF65-F5344CB8AC3E}">
        <p14:creationId xmlns:p14="http://schemas.microsoft.com/office/powerpoint/2010/main" val="2096168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BUS System</a:t>
            </a:r>
            <a:endParaRPr sz="3200" b="1"/>
          </a:p>
        </p:txBody>
      </p:sp>
      <p:sp>
        <p:nvSpPr>
          <p:cNvPr id="76" name="Google Shape;76;p5"/>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latin typeface="Times New Roman"/>
                <a:ea typeface="Times New Roman"/>
                <a:cs typeface="Times New Roman"/>
                <a:sym typeface="Times New Roman"/>
              </a:rPr>
              <a:t>The bus organization of 7-registers:</a:t>
            </a:r>
            <a:endParaRPr/>
          </a:p>
        </p:txBody>
      </p:sp>
      <p:pic>
        <p:nvPicPr>
          <p:cNvPr id="5" name="Picture 4">
            <a:extLst>
              <a:ext uri="{FF2B5EF4-FFF2-40B4-BE49-F238E27FC236}">
                <a16:creationId xmlns:a16="http://schemas.microsoft.com/office/drawing/2014/main" xmlns="" id="{229A622C-FCA0-212A-469D-0D2318936890}"/>
              </a:ext>
            </a:extLst>
          </p:cNvPr>
          <p:cNvPicPr>
            <a:picLocks noChangeAspect="1"/>
          </p:cNvPicPr>
          <p:nvPr/>
        </p:nvPicPr>
        <p:blipFill rotWithShape="1">
          <a:blip r:embed="rId3"/>
          <a:srcRect t="16964" b="8330"/>
          <a:stretch/>
        </p:blipFill>
        <p:spPr>
          <a:xfrm>
            <a:off x="578591" y="1753248"/>
            <a:ext cx="8215503" cy="4603102"/>
          </a:xfrm>
          <a:prstGeom prst="rect">
            <a:avLst/>
          </a:prstGeom>
        </p:spPr>
      </p:pic>
    </p:spTree>
    <p:extLst>
      <p:ext uri="{BB962C8B-B14F-4D97-AF65-F5344CB8AC3E}">
        <p14:creationId xmlns:p14="http://schemas.microsoft.com/office/powerpoint/2010/main" val="1242155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BUS System</a:t>
            </a:r>
            <a:endParaRPr sz="3200" b="1"/>
          </a:p>
        </p:txBody>
      </p:sp>
      <p:sp>
        <p:nvSpPr>
          <p:cNvPr id="83" name="Google Shape;83;p6"/>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To perform operation:</a:t>
            </a:r>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 The control must provide binary selection variables to the following sectors inputs:</a:t>
            </a:r>
            <a:endParaRPr/>
          </a:p>
          <a:p>
            <a:pPr marL="514350" lvl="0" indent="-514350" algn="l" rtl="0">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MUX A Sector (SELA): to place the content of R2 into bus A. </a:t>
            </a:r>
            <a:endParaRPr/>
          </a:p>
          <a:p>
            <a:pPr marL="514350" lvl="0" indent="-514350" algn="l" rtl="0">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MUX B Sector (SELB): to place the content of R3 into bus B.</a:t>
            </a:r>
            <a:endParaRPr/>
          </a:p>
          <a:p>
            <a:pPr marL="514350" lvl="0" indent="-514350" algn="l" rtl="0">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ALU operation Selector (OPR): To provide the arithmetic addition A+B. </a:t>
            </a:r>
            <a:endParaRPr/>
          </a:p>
          <a:p>
            <a:pPr marL="514350" lvl="0" indent="-514350" algn="l" rtl="0">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Decoder Destination Selector (SELD): To transfer content of output bus in to R1.</a:t>
            </a:r>
            <a:endParaRPr/>
          </a:p>
          <a:p>
            <a:pPr marL="514350" lvl="0" indent="-311150" algn="l" rtl="0">
              <a:spcBef>
                <a:spcPts val="640"/>
              </a:spcBef>
              <a:spcAft>
                <a:spcPts val="0"/>
              </a:spcAft>
              <a:buClr>
                <a:schemeClr val="dk1"/>
              </a:buClr>
              <a:buSzPts val="3200"/>
              <a:buFont typeface="Calibri"/>
              <a:buNone/>
            </a:pPr>
            <a:endParaRPr/>
          </a:p>
        </p:txBody>
      </p:sp>
      <p:pic>
        <p:nvPicPr>
          <p:cNvPr id="84" name="Google Shape;84;p6"/>
          <p:cNvPicPr preferRelativeResize="0"/>
          <p:nvPr/>
        </p:nvPicPr>
        <p:blipFill rotWithShape="1">
          <a:blip r:embed="rId3">
            <a:alphaModFix/>
          </a:blip>
          <a:srcRect/>
          <a:stretch/>
        </p:blipFill>
        <p:spPr>
          <a:xfrm>
            <a:off x="4495800" y="1036638"/>
            <a:ext cx="2209800" cy="487362"/>
          </a:xfrm>
          <a:prstGeom prst="rect">
            <a:avLst/>
          </a:prstGeom>
          <a:noFill/>
          <a:ln>
            <a:noFill/>
          </a:ln>
        </p:spPr>
      </p:pic>
    </p:spTree>
    <p:extLst>
      <p:ext uri="{BB962C8B-B14F-4D97-AF65-F5344CB8AC3E}">
        <p14:creationId xmlns:p14="http://schemas.microsoft.com/office/powerpoint/2010/main" val="30560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BUS System</a:t>
            </a:r>
            <a:endParaRPr sz="3200" b="1"/>
          </a:p>
        </p:txBody>
      </p:sp>
      <p:sp>
        <p:nvSpPr>
          <p:cNvPr id="90" name="Google Shape;90;p7"/>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800"/>
              <a:buChar char="•"/>
            </a:pPr>
            <a:r>
              <a:rPr lang="en-US" sz="2800">
                <a:latin typeface="Times New Roman"/>
                <a:ea typeface="Times New Roman"/>
                <a:cs typeface="Times New Roman"/>
                <a:sym typeface="Times New Roman"/>
              </a:rPr>
              <a:t>The four control selection variables are generated in control unit and must be available at the beginning of clock cycle.</a:t>
            </a:r>
            <a:endParaRPr/>
          </a:p>
          <a:p>
            <a:pPr marL="342900" lvl="0" indent="-342900" algn="just" rtl="0">
              <a:spcBef>
                <a:spcPts val="560"/>
              </a:spcBef>
              <a:spcAft>
                <a:spcPts val="0"/>
              </a:spcAft>
              <a:buClr>
                <a:schemeClr val="dk1"/>
              </a:buClr>
              <a:buSzPts val="2800"/>
              <a:buChar char="•"/>
            </a:pPr>
            <a:r>
              <a:rPr lang="en-US" sz="2800">
                <a:latin typeface="Times New Roman"/>
                <a:ea typeface="Times New Roman"/>
                <a:cs typeface="Times New Roman"/>
                <a:sym typeface="Times New Roman"/>
              </a:rPr>
              <a:t>The data from two source registers propagates through the gates in the multiplexers and the ALU, to the output bus, and into inputs of the destination register, all during the clock cycle interval.</a:t>
            </a:r>
            <a:endParaRPr/>
          </a:p>
          <a:p>
            <a:pPr marL="342900" lvl="0" indent="-342900" algn="just" rtl="0">
              <a:spcBef>
                <a:spcPts val="560"/>
              </a:spcBef>
              <a:spcAft>
                <a:spcPts val="0"/>
              </a:spcAft>
              <a:buClr>
                <a:schemeClr val="dk1"/>
              </a:buClr>
              <a:buSzPts val="2800"/>
              <a:buChar char="•"/>
            </a:pPr>
            <a:r>
              <a:rPr lang="en-US" sz="2800">
                <a:latin typeface="Times New Roman"/>
                <a:ea typeface="Times New Roman"/>
                <a:cs typeface="Times New Roman"/>
                <a:sym typeface="Times New Roman"/>
              </a:rPr>
              <a:t>When the next clock transition occurs, the binary information from the output bus is transferred into R1.</a:t>
            </a:r>
            <a:endParaRPr/>
          </a:p>
        </p:txBody>
      </p:sp>
    </p:spTree>
    <p:extLst>
      <p:ext uri="{BB962C8B-B14F-4D97-AF65-F5344CB8AC3E}">
        <p14:creationId xmlns:p14="http://schemas.microsoft.com/office/powerpoint/2010/main" val="1019585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Control Word</a:t>
            </a:r>
            <a:endParaRPr sz="3200" b="1"/>
          </a:p>
        </p:txBody>
      </p:sp>
      <p:sp>
        <p:nvSpPr>
          <p:cNvPr id="96" name="Google Shape;96;p8"/>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a:latin typeface="Times New Roman"/>
                <a:ea typeface="Times New Roman"/>
                <a:cs typeface="Times New Roman"/>
                <a:sym typeface="Times New Roman"/>
              </a:rPr>
              <a:t>There are 14 binary selection inputs in the unit, and their combined value specifies a </a:t>
            </a:r>
            <a:r>
              <a:rPr lang="en-US" sz="2800" b="1" i="1">
                <a:latin typeface="Times New Roman"/>
                <a:ea typeface="Times New Roman"/>
                <a:cs typeface="Times New Roman"/>
                <a:sym typeface="Times New Roman"/>
              </a:rPr>
              <a:t>control word</a:t>
            </a:r>
            <a:r>
              <a:rPr lang="en-US" sz="2800">
                <a:latin typeface="Times New Roman"/>
                <a:ea typeface="Times New Roman"/>
                <a:cs typeface="Times New Roman"/>
                <a:sym typeface="Times New Roman"/>
              </a:rPr>
              <a:t>. </a:t>
            </a:r>
            <a:endParaRPr/>
          </a:p>
          <a:p>
            <a:pPr marL="342900" lvl="0" indent="-1651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Char char="•"/>
            </a:pPr>
            <a:r>
              <a:rPr lang="en-US" sz="2800">
                <a:latin typeface="Times New Roman"/>
                <a:ea typeface="Times New Roman"/>
                <a:cs typeface="Times New Roman"/>
                <a:sym typeface="Times New Roman"/>
              </a:rPr>
              <a:t>The encoding of register selection field as:</a:t>
            </a:r>
            <a:endParaRPr/>
          </a:p>
          <a:p>
            <a:pPr marL="342900" lvl="0" indent="-139700" algn="l" rtl="0">
              <a:spcBef>
                <a:spcPts val="640"/>
              </a:spcBef>
              <a:spcAft>
                <a:spcPts val="0"/>
              </a:spcAft>
              <a:buClr>
                <a:schemeClr val="dk1"/>
              </a:buClr>
              <a:buSzPts val="3200"/>
              <a:buNone/>
            </a:pPr>
            <a:endParaRPr/>
          </a:p>
        </p:txBody>
      </p:sp>
      <p:pic>
        <p:nvPicPr>
          <p:cNvPr id="97" name="Google Shape;97;p8"/>
          <p:cNvPicPr preferRelativeResize="0"/>
          <p:nvPr/>
        </p:nvPicPr>
        <p:blipFill rotWithShape="1">
          <a:blip r:embed="rId3">
            <a:alphaModFix/>
          </a:blip>
          <a:srcRect/>
          <a:stretch/>
        </p:blipFill>
        <p:spPr>
          <a:xfrm>
            <a:off x="2514600" y="1981200"/>
            <a:ext cx="3352800" cy="860425"/>
          </a:xfrm>
          <a:prstGeom prst="rect">
            <a:avLst/>
          </a:prstGeom>
          <a:noFill/>
          <a:ln>
            <a:noFill/>
          </a:ln>
        </p:spPr>
      </p:pic>
      <p:pic>
        <p:nvPicPr>
          <p:cNvPr id="98" name="Google Shape;98;p8"/>
          <p:cNvPicPr preferRelativeResize="0"/>
          <p:nvPr/>
        </p:nvPicPr>
        <p:blipFill rotWithShape="1">
          <a:blip r:embed="rId4">
            <a:alphaModFix/>
          </a:blip>
          <a:srcRect/>
          <a:stretch/>
        </p:blipFill>
        <p:spPr>
          <a:xfrm>
            <a:off x="2743200" y="3581400"/>
            <a:ext cx="4267200" cy="3008313"/>
          </a:xfrm>
          <a:prstGeom prst="rect">
            <a:avLst/>
          </a:prstGeom>
          <a:noFill/>
          <a:ln>
            <a:noFill/>
          </a:ln>
        </p:spPr>
      </p:pic>
    </p:spTree>
    <p:extLst>
      <p:ext uri="{BB962C8B-B14F-4D97-AF65-F5344CB8AC3E}">
        <p14:creationId xmlns:p14="http://schemas.microsoft.com/office/powerpoint/2010/main" val="302257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Control Word</a:t>
            </a:r>
            <a:endParaRPr sz="3200" b="1"/>
          </a:p>
        </p:txBody>
      </p:sp>
      <p:sp>
        <p:nvSpPr>
          <p:cNvPr id="104" name="Google Shape;104;p9"/>
          <p:cNvSpPr txBox="1">
            <a:spLocks noGrp="1"/>
          </p:cNvSpPr>
          <p:nvPr>
            <p:ph type="body" idx="1"/>
          </p:nvPr>
        </p:nvSpPr>
        <p:spPr>
          <a:xfrm>
            <a:off x="457200" y="8382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The encoding of ALU operation as:</a:t>
            </a:r>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ALU provides arithmetic and logic operations. In addition, the CPU must provide shift operations.</a:t>
            </a:r>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The shifter may be placed in the input of the ALU to provide preshift capability, or at the output of ALU to provide postshift capability. Some times it included in ALU.</a:t>
            </a:r>
            <a:endParaRPr/>
          </a:p>
          <a:p>
            <a:pPr marL="342900" lvl="0" indent="-190500" algn="l" rtl="0">
              <a:spcBef>
                <a:spcPts val="480"/>
              </a:spcBef>
              <a:spcAft>
                <a:spcPts val="0"/>
              </a:spcAft>
              <a:buClr>
                <a:schemeClr val="dk1"/>
              </a:buClr>
              <a:buSzPts val="2400"/>
              <a:buNone/>
            </a:pPr>
            <a:endParaRPr sz="2400"/>
          </a:p>
          <a:p>
            <a:pPr marL="342900" lvl="0" indent="-139700" algn="l" rtl="0">
              <a:spcBef>
                <a:spcPts val="640"/>
              </a:spcBef>
              <a:spcAft>
                <a:spcPts val="0"/>
              </a:spcAft>
              <a:buClr>
                <a:schemeClr val="dk1"/>
              </a:buClr>
              <a:buSzPts val="3200"/>
              <a:buNone/>
            </a:pPr>
            <a:endParaRPr/>
          </a:p>
        </p:txBody>
      </p:sp>
      <p:pic>
        <p:nvPicPr>
          <p:cNvPr id="105" name="Google Shape;105;p9"/>
          <p:cNvPicPr preferRelativeResize="0"/>
          <p:nvPr/>
        </p:nvPicPr>
        <p:blipFill rotWithShape="1">
          <a:blip r:embed="rId3">
            <a:alphaModFix/>
          </a:blip>
          <a:srcRect/>
          <a:stretch/>
        </p:blipFill>
        <p:spPr>
          <a:xfrm>
            <a:off x="2612574" y="1295400"/>
            <a:ext cx="4183525" cy="3322075"/>
          </a:xfrm>
          <a:prstGeom prst="rect">
            <a:avLst/>
          </a:prstGeom>
          <a:noFill/>
          <a:ln>
            <a:noFill/>
          </a:ln>
        </p:spPr>
      </p:pic>
    </p:spTree>
    <p:extLst>
      <p:ext uri="{BB962C8B-B14F-4D97-AF65-F5344CB8AC3E}">
        <p14:creationId xmlns:p14="http://schemas.microsoft.com/office/powerpoint/2010/main" val="139794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500"/>
                                        <p:tgtEl>
                                          <p:spTgt spid="1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
                                            <p:txEl>
                                              <p:pRg st="1" end="1"/>
                                            </p:txEl>
                                          </p:spTgt>
                                        </p:tgtEl>
                                        <p:attrNameLst>
                                          <p:attrName>style.visibility</p:attrName>
                                        </p:attrNameLst>
                                      </p:cBhvr>
                                      <p:to>
                                        <p:strVal val="visible"/>
                                      </p:to>
                                    </p:set>
                                    <p:animEffect transition="in" filter="fade">
                                      <p:cBhvr>
                                        <p:cTn id="12" dur="500"/>
                                        <p:tgtEl>
                                          <p:spTgt spid="1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
                                            <p:txEl>
                                              <p:pRg st="2" end="2"/>
                                            </p:txEl>
                                          </p:spTgt>
                                        </p:tgtEl>
                                        <p:attrNameLst>
                                          <p:attrName>style.visibility</p:attrName>
                                        </p:attrNameLst>
                                      </p:cBhvr>
                                      <p:to>
                                        <p:strVal val="visible"/>
                                      </p:to>
                                    </p:set>
                                    <p:animEffect transition="in" filter="fade">
                                      <p:cBhvr>
                                        <p:cTn id="17" dur="500"/>
                                        <p:tgtEl>
                                          <p:spTgt spid="1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xEl>
                                              <p:pRg st="3" end="3"/>
                                            </p:txEl>
                                          </p:spTgt>
                                        </p:tgtEl>
                                        <p:attrNameLst>
                                          <p:attrName>style.visibility</p:attrName>
                                        </p:attrNameLst>
                                      </p:cBhvr>
                                      <p:to>
                                        <p:strVal val="visible"/>
                                      </p:to>
                                    </p:set>
                                    <p:animEffect transition="in" filter="fade">
                                      <p:cBhvr>
                                        <p:cTn id="22" dur="500"/>
                                        <p:tgtEl>
                                          <p:spTgt spid="10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4">
                                            <p:txEl>
                                              <p:pRg st="4" end="4"/>
                                            </p:txEl>
                                          </p:spTgt>
                                        </p:tgtEl>
                                        <p:attrNameLst>
                                          <p:attrName>style.visibility</p:attrName>
                                        </p:attrNameLst>
                                      </p:cBhvr>
                                      <p:to>
                                        <p:strVal val="visible"/>
                                      </p:to>
                                    </p:set>
                                    <p:animEffect transition="in" filter="fade">
                                      <p:cBhvr>
                                        <p:cTn id="27" dur="500"/>
                                        <p:tgtEl>
                                          <p:spTgt spid="10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4">
                                            <p:txEl>
                                              <p:pRg st="5" end="5"/>
                                            </p:txEl>
                                          </p:spTgt>
                                        </p:tgtEl>
                                        <p:attrNameLst>
                                          <p:attrName>style.visibility</p:attrName>
                                        </p:attrNameLst>
                                      </p:cBhvr>
                                      <p:to>
                                        <p:strVal val="visible"/>
                                      </p:to>
                                    </p:set>
                                    <p:animEffect transition="in" filter="fade">
                                      <p:cBhvr>
                                        <p:cTn id="32" dur="500"/>
                                        <p:tgtEl>
                                          <p:spTgt spid="10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4">
                                            <p:txEl>
                                              <p:pRg st="6" end="6"/>
                                            </p:txEl>
                                          </p:spTgt>
                                        </p:tgtEl>
                                        <p:attrNameLst>
                                          <p:attrName>style.visibility</p:attrName>
                                        </p:attrNameLst>
                                      </p:cBhvr>
                                      <p:to>
                                        <p:strVal val="visible"/>
                                      </p:to>
                                    </p:set>
                                    <p:animEffect transition="in" filter="fade">
                                      <p:cBhvr>
                                        <p:cTn id="37" dur="500"/>
                                        <p:tgtEl>
                                          <p:spTgt spid="10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4">
                                            <p:txEl>
                                              <p:pRg st="7" end="7"/>
                                            </p:txEl>
                                          </p:spTgt>
                                        </p:tgtEl>
                                        <p:attrNameLst>
                                          <p:attrName>style.visibility</p:attrName>
                                        </p:attrNameLst>
                                      </p:cBhvr>
                                      <p:to>
                                        <p:strVal val="visible"/>
                                      </p:to>
                                    </p:set>
                                    <p:animEffect transition="in" filter="fade">
                                      <p:cBhvr>
                                        <p:cTn id="42" dur="500"/>
                                        <p:tgtEl>
                                          <p:spTgt spid="10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4">
                                            <p:txEl>
                                              <p:pRg st="8" end="8"/>
                                            </p:txEl>
                                          </p:spTgt>
                                        </p:tgtEl>
                                        <p:attrNameLst>
                                          <p:attrName>style.visibility</p:attrName>
                                        </p:attrNameLst>
                                      </p:cBhvr>
                                      <p:to>
                                        <p:strVal val="visible"/>
                                      </p:to>
                                    </p:set>
                                    <p:animEffect transition="in" filter="fade">
                                      <p:cBhvr>
                                        <p:cTn id="47" dur="500"/>
                                        <p:tgtEl>
                                          <p:spTgt spid="10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4">
                                            <p:txEl>
                                              <p:pRg st="9" end="9"/>
                                            </p:txEl>
                                          </p:spTgt>
                                        </p:tgtEl>
                                        <p:attrNameLst>
                                          <p:attrName>style.visibility</p:attrName>
                                        </p:attrNameLst>
                                      </p:cBhvr>
                                      <p:to>
                                        <p:strVal val="visible"/>
                                      </p:to>
                                    </p:set>
                                    <p:animEffect transition="in" filter="fade">
                                      <p:cBhvr>
                                        <p:cTn id="52" dur="500"/>
                                        <p:tgtEl>
                                          <p:spTgt spid="10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4">
                                            <p:txEl>
                                              <p:pRg st="10" end="10"/>
                                            </p:txEl>
                                          </p:spTgt>
                                        </p:tgtEl>
                                        <p:attrNameLst>
                                          <p:attrName>style.visibility</p:attrName>
                                        </p:attrNameLst>
                                      </p:cBhvr>
                                      <p:to>
                                        <p:strVal val="visible"/>
                                      </p:to>
                                    </p:set>
                                    <p:animEffect transition="in" filter="fade">
                                      <p:cBhvr>
                                        <p:cTn id="57" dur="500"/>
                                        <p:tgtEl>
                                          <p:spTgt spid="10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4">
                                            <p:txEl>
                                              <p:pRg st="11" end="11"/>
                                            </p:txEl>
                                          </p:spTgt>
                                        </p:tgtEl>
                                        <p:attrNameLst>
                                          <p:attrName>style.visibility</p:attrName>
                                        </p:attrNameLst>
                                      </p:cBhvr>
                                      <p:to>
                                        <p:strVal val="visible"/>
                                      </p:to>
                                    </p:set>
                                    <p:animEffect transition="in" filter="fade">
                                      <p:cBhvr>
                                        <p:cTn id="62" dur="500"/>
                                        <p:tgtEl>
                                          <p:spTgt spid="10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04">
                                            <p:txEl>
                                              <p:pRg st="12" end="12"/>
                                            </p:txEl>
                                          </p:spTgt>
                                        </p:tgtEl>
                                        <p:attrNameLst>
                                          <p:attrName>style.visibility</p:attrName>
                                        </p:attrNameLst>
                                      </p:cBhvr>
                                      <p:to>
                                        <p:strVal val="visible"/>
                                      </p:to>
                                    </p:set>
                                    <p:animEffect transition="in" filter="fade">
                                      <p:cBhvr>
                                        <p:cTn id="67" dur="500"/>
                                        <p:tgtEl>
                                          <p:spTgt spid="10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05"/>
                                        </p:tgtEl>
                                        <p:attrNameLst>
                                          <p:attrName>style.visibility</p:attrName>
                                        </p:attrNameLst>
                                      </p:cBhvr>
                                      <p:to>
                                        <p:strVal val="visible"/>
                                      </p:to>
                                    </p:set>
                                    <p:animEffect transition="in" filter="fade">
                                      <p:cBhvr>
                                        <p:cTn id="7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09"/>
        <p:cNvGrpSpPr/>
        <p:nvPr/>
      </p:nvGrpSpPr>
      <p:grpSpPr>
        <a:xfrm>
          <a:off x="0" y="0"/>
          <a:ext cx="0" cy="0"/>
          <a:chOff x="0" y="0"/>
          <a:chExt cx="0" cy="0"/>
        </a:xfrm>
      </p:grpSpPr>
      <p:sp>
        <p:nvSpPr>
          <p:cNvPr id="110" name="Google Shape;110;p10"/>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Microoperations</a:t>
            </a:r>
            <a:endParaRPr sz="3200" b="1"/>
          </a:p>
        </p:txBody>
      </p:sp>
      <p:sp>
        <p:nvSpPr>
          <p:cNvPr id="111" name="Google Shape;111;p10"/>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A control word of 14 bits is needed to specify a microoperations in the CPU.</a:t>
            </a:r>
            <a:endParaRPr/>
          </a:p>
          <a:p>
            <a:pPr marL="342900" lvl="0" indent="-342900" algn="l" rtl="0">
              <a:spcBef>
                <a:spcPts val="480"/>
              </a:spcBef>
              <a:spcAft>
                <a:spcPts val="0"/>
              </a:spcAft>
              <a:buClr>
                <a:schemeClr val="dk1"/>
              </a:buClr>
              <a:buSzPts val="2400"/>
              <a:buFont typeface="Noto Sans Symbols"/>
              <a:buNone/>
            </a:pPr>
            <a:r>
              <a:rPr lang="en-US" sz="2400" b="1">
                <a:latin typeface="Times New Roman"/>
                <a:ea typeface="Times New Roman"/>
                <a:cs typeface="Times New Roman"/>
                <a:sym typeface="Times New Roman"/>
              </a:rPr>
              <a:t>E.g. </a:t>
            </a:r>
            <a:endParaRPr/>
          </a:p>
        </p:txBody>
      </p:sp>
      <p:pic>
        <p:nvPicPr>
          <p:cNvPr id="112" name="Google Shape;112;p10"/>
          <p:cNvPicPr preferRelativeResize="0"/>
          <p:nvPr/>
        </p:nvPicPr>
        <p:blipFill rotWithShape="1">
          <a:blip r:embed="rId3">
            <a:alphaModFix/>
          </a:blip>
          <a:srcRect/>
          <a:stretch/>
        </p:blipFill>
        <p:spPr>
          <a:xfrm>
            <a:off x="2438400" y="2057400"/>
            <a:ext cx="2057400" cy="525463"/>
          </a:xfrm>
          <a:prstGeom prst="rect">
            <a:avLst/>
          </a:prstGeom>
          <a:noFill/>
          <a:ln>
            <a:noFill/>
          </a:ln>
        </p:spPr>
      </p:pic>
      <p:pic>
        <p:nvPicPr>
          <p:cNvPr id="113" name="Google Shape;113;p10"/>
          <p:cNvPicPr preferRelativeResize="0"/>
          <p:nvPr/>
        </p:nvPicPr>
        <p:blipFill rotWithShape="1">
          <a:blip r:embed="rId4">
            <a:alphaModFix/>
          </a:blip>
          <a:srcRect/>
          <a:stretch/>
        </p:blipFill>
        <p:spPr>
          <a:xfrm>
            <a:off x="1447800" y="2590800"/>
            <a:ext cx="5424488" cy="1100138"/>
          </a:xfrm>
          <a:prstGeom prst="rect">
            <a:avLst/>
          </a:prstGeom>
          <a:noFill/>
          <a:ln>
            <a:noFill/>
          </a:ln>
        </p:spPr>
      </p:pic>
      <p:sp>
        <p:nvSpPr>
          <p:cNvPr id="114" name="Google Shape;114;p10"/>
          <p:cNvSpPr txBox="1"/>
          <p:nvPr/>
        </p:nvSpPr>
        <p:spPr>
          <a:xfrm>
            <a:off x="457200" y="4267200"/>
            <a:ext cx="7908499" cy="2139047"/>
          </a:xfrm>
          <a:prstGeom prst="rect">
            <a:avLst/>
          </a:prstGeom>
          <a:noFill/>
          <a:ln>
            <a:noFill/>
          </a:ln>
        </p:spPr>
        <p:txBody>
          <a:bodyPr spcFirstLastPara="1" wrap="square" lIns="91425" tIns="45700" rIns="91425" bIns="45700" anchor="t" anchorCtr="0">
            <a:spAutoFit/>
          </a:bodyPr>
          <a:lstStyle/>
          <a:p>
            <a:pPr marL="0" marR="0" lvl="0" indent="-120650" algn="just" rtl="0">
              <a:spcBef>
                <a:spcPts val="0"/>
              </a:spcBef>
              <a:spcAft>
                <a:spcPts val="0"/>
              </a:spcAft>
              <a:buClr>
                <a:schemeClr val="dk1"/>
              </a:buClr>
              <a:buSzPts val="1900"/>
              <a:buFont typeface="Noto Sans Symbols"/>
              <a:buChar char="⮚"/>
            </a:pPr>
            <a:r>
              <a:rPr lang="en-US" sz="1900" b="0" i="0" u="none" strike="noStrike" cap="none">
                <a:solidFill>
                  <a:schemeClr val="dk1"/>
                </a:solidFill>
                <a:latin typeface="Times New Roman"/>
                <a:ea typeface="Times New Roman"/>
                <a:cs typeface="Times New Roman"/>
                <a:sym typeface="Times New Roman"/>
              </a:rPr>
              <a:t>A memory unit that stores control word is referred to as a CONTROL MEMORY.</a:t>
            </a:r>
            <a:endParaRPr/>
          </a:p>
          <a:p>
            <a:pPr marL="0" marR="0" lvl="0" indent="0" algn="just" rtl="0">
              <a:spcBef>
                <a:spcPts val="0"/>
              </a:spcBef>
              <a:spcAft>
                <a:spcPts val="0"/>
              </a:spcAft>
              <a:buNone/>
            </a:pPr>
            <a:endParaRPr sz="1900" b="0" i="0" u="none" strike="noStrike" cap="none">
              <a:solidFill>
                <a:schemeClr val="dk1"/>
              </a:solidFill>
              <a:latin typeface="Times New Roman"/>
              <a:ea typeface="Times New Roman"/>
              <a:cs typeface="Times New Roman"/>
              <a:sym typeface="Times New Roman"/>
            </a:endParaRPr>
          </a:p>
          <a:p>
            <a:pPr marL="0" marR="0" lvl="0" indent="-120650" algn="just" rtl="0">
              <a:spcBef>
                <a:spcPts val="0"/>
              </a:spcBef>
              <a:spcAft>
                <a:spcPts val="0"/>
              </a:spcAft>
              <a:buClr>
                <a:schemeClr val="dk1"/>
              </a:buClr>
              <a:buSzPts val="1900"/>
              <a:buFont typeface="Noto Sans Symbols"/>
              <a:buChar char="⮚"/>
            </a:pPr>
            <a:r>
              <a:rPr lang="en-US" sz="1900" b="0" i="0" u="none" strike="noStrike" cap="none">
                <a:solidFill>
                  <a:schemeClr val="dk1"/>
                </a:solidFill>
                <a:latin typeface="Times New Roman"/>
                <a:ea typeface="Times New Roman"/>
                <a:cs typeface="Times New Roman"/>
                <a:sym typeface="Times New Roman"/>
              </a:rPr>
              <a:t>By reading consecutive control words from memory, it is possible to initiate the desire sequence of microoperations for the CPU. This type of control is referred As micro-programmed control.</a:t>
            </a:r>
            <a:endParaRPr/>
          </a:p>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Tree>
    <p:extLst>
      <p:ext uri="{BB962C8B-B14F-4D97-AF65-F5344CB8AC3E}">
        <p14:creationId xmlns:p14="http://schemas.microsoft.com/office/powerpoint/2010/main" val="37642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26</a:t>
            </a:fld>
            <a:endParaRPr/>
          </a:p>
        </p:txBody>
      </p:sp>
      <p:pic>
        <p:nvPicPr>
          <p:cNvPr id="41" name="Google Shape;41;p10"/>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42" name="Google Shape;42;p10"/>
          <p:cNvSpPr txBox="1"/>
          <p:nvPr/>
        </p:nvSpPr>
        <p:spPr>
          <a:xfrm>
            <a:off x="0" y="838200"/>
            <a:ext cx="9144000" cy="551815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FF0000"/>
                </a:solidFill>
                <a:latin typeface="Candara"/>
                <a:ea typeface="Candara"/>
                <a:cs typeface="Candara"/>
                <a:sym typeface="Candara"/>
              </a:rPr>
              <a:t>TOPIC: </a:t>
            </a: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800" b="0" i="0" u="none" strike="noStrike" cap="none" dirty="0">
                <a:solidFill>
                  <a:srgbClr val="000000"/>
                </a:solidFill>
                <a:latin typeface="Times New Roman"/>
                <a:ea typeface="Times New Roman"/>
                <a:cs typeface="Times New Roman"/>
                <a:sym typeface="Times New Roman"/>
              </a:rPr>
              <a:t>Computer Organization and Architecture</a:t>
            </a:r>
            <a:endParaRPr dirty="0"/>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000" b="0" i="0" u="none" strike="noStrike" cap="none" dirty="0">
                <a:solidFill>
                  <a:schemeClr val="accent4"/>
                </a:solidFill>
                <a:latin typeface="Times New Roman"/>
                <a:ea typeface="Times New Roman"/>
                <a:cs typeface="Times New Roman"/>
                <a:sym typeface="Times New Roman"/>
              </a:rPr>
              <a:t>Basic Computer Organization:  Instruction </a:t>
            </a:r>
            <a:r>
              <a:rPr lang="en-US" sz="2000" b="0" i="0" u="none" strike="noStrike" cap="none" dirty="0" smtClean="0">
                <a:solidFill>
                  <a:schemeClr val="accent4"/>
                </a:solidFill>
                <a:latin typeface="Times New Roman"/>
                <a:ea typeface="Times New Roman"/>
                <a:cs typeface="Times New Roman"/>
                <a:sym typeface="Times New Roman"/>
              </a:rPr>
              <a:t>Codes</a:t>
            </a:r>
            <a:endParaRPr sz="2000" b="0" i="0" u="none" strike="noStrike" cap="none" dirty="0">
              <a:solidFill>
                <a:schemeClr val="accent4"/>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000" dirty="0">
                <a:solidFill>
                  <a:schemeClr val="accent4"/>
                </a:solidFill>
                <a:latin typeface="Times New Roman"/>
                <a:ea typeface="Times New Roman"/>
                <a:cs typeface="Times New Roman"/>
                <a:sym typeface="Times New Roman"/>
              </a:rPr>
              <a:t>(Lectures 7-9)</a:t>
            </a:r>
            <a:endParaRPr sz="2000" dirty="0">
              <a:solidFill>
                <a:schemeClr val="accent4"/>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Candara"/>
              <a:ea typeface="Candara"/>
              <a:cs typeface="Candara"/>
              <a:sym typeface="Candara"/>
            </a:endParaRPr>
          </a:p>
        </p:txBody>
      </p:sp>
    </p:spTree>
    <p:extLst>
      <p:ext uri="{BB962C8B-B14F-4D97-AF65-F5344CB8AC3E}">
        <p14:creationId xmlns:p14="http://schemas.microsoft.com/office/powerpoint/2010/main" val="261521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149225" y="296863"/>
            <a:ext cx="8809038" cy="434975"/>
          </a:xfrm>
        </p:spPr>
        <p:txBody>
          <a:bodyPr>
            <a:normAutofit fontScale="90000"/>
          </a:bodyPr>
          <a:lstStyle/>
          <a:p>
            <a:pPr>
              <a:lnSpc>
                <a:spcPct val="90000"/>
              </a:lnSpc>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2800" dirty="0" smtClean="0"/>
              <a:t>INTRODUCTION</a:t>
            </a:r>
            <a:br>
              <a:rPr lang="en-GB" sz="2800" dirty="0" smtClean="0"/>
            </a:br>
            <a:r>
              <a:rPr lang="en-GB" sz="2800" dirty="0" smtClean="0"/>
              <a:t>Design of Processor</a:t>
            </a:r>
          </a:p>
        </p:txBody>
      </p:sp>
      <p:sp>
        <p:nvSpPr>
          <p:cNvPr id="3075" name="Rectangle 2"/>
          <p:cNvSpPr>
            <a:spLocks noGrp="1" noChangeArrowheads="1"/>
          </p:cNvSpPr>
          <p:nvPr>
            <p:ph type="body" idx="1"/>
          </p:nvPr>
        </p:nvSpPr>
        <p:spPr>
          <a:xfrm>
            <a:off x="314325" y="1009650"/>
            <a:ext cx="8229600" cy="5278438"/>
          </a:xfrm>
        </p:spPr>
        <p:txBody>
          <a:bodyPr lIns="90000" tIns="46800" rIns="90000" bIns="46800"/>
          <a:lstStyle/>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smtClean="0"/>
              <a:t>Every different processor type has its own design (different registers, buses, micro-operations, machine instructions, etc.)</a:t>
            </a:r>
            <a:r>
              <a:rPr lang="ar-SA" sz="2000" dirty="0" smtClean="0">
                <a:cs typeface="Arial" charset="0"/>
              </a:rPr>
              <a:t>‏</a:t>
            </a:r>
            <a:endParaRPr lang="en-GB" sz="2000" dirty="0" smtClean="0"/>
          </a:p>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smtClean="0"/>
              <a:t>Modern processor is a very complex device</a:t>
            </a:r>
          </a:p>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smtClean="0"/>
              <a:t>It contains</a:t>
            </a:r>
          </a:p>
          <a:p>
            <a:pPr lvl="1">
              <a:lnSpc>
                <a:spcPct val="90000"/>
              </a:lnSpc>
              <a:spcBef>
                <a:spcPts val="60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1600" dirty="0" smtClean="0"/>
              <a:t>Many registers</a:t>
            </a:r>
          </a:p>
          <a:p>
            <a:pPr lvl="1">
              <a:lnSpc>
                <a:spcPct val="90000"/>
              </a:lnSpc>
              <a:spcBef>
                <a:spcPts val="60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1600" dirty="0" smtClean="0"/>
              <a:t>Multiple arithmetic units, for both integer and floating point calculations</a:t>
            </a:r>
          </a:p>
          <a:p>
            <a:pPr lvl="1">
              <a:lnSpc>
                <a:spcPct val="90000"/>
              </a:lnSpc>
              <a:spcBef>
                <a:spcPts val="60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1600" dirty="0" smtClean="0"/>
              <a:t>The ability to pipeline several consecutive instructions to speed execution etc.</a:t>
            </a:r>
          </a:p>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smtClean="0"/>
              <a:t>However, to understand how processors work, we will start with a simplified processor model</a:t>
            </a:r>
          </a:p>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smtClean="0"/>
              <a:t>This is similar to what real processors were like ~25 years ago</a:t>
            </a:r>
          </a:p>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smtClean="0"/>
              <a:t>M. Morris Mano introduces a simple processor model he calls the </a:t>
            </a:r>
            <a:r>
              <a:rPr lang="en-GB" sz="2000" i="1" dirty="0" smtClean="0">
                <a:solidFill>
                  <a:srgbClr val="008011"/>
                </a:solidFill>
              </a:rPr>
              <a:t>Basic Computer</a:t>
            </a:r>
          </a:p>
        </p:txBody>
      </p:sp>
    </p:spTree>
    <p:extLst>
      <p:ext uri="{BB962C8B-B14F-4D97-AF65-F5344CB8AC3E}">
        <p14:creationId xmlns:p14="http://schemas.microsoft.com/office/powerpoint/2010/main" val="34354493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149225" y="296863"/>
            <a:ext cx="8809038" cy="434975"/>
          </a:xfrm>
        </p:spPr>
        <p:txBody>
          <a:bodyPr>
            <a:normAutofit fontScale="90000"/>
          </a:bodyPr>
          <a:lstStyle/>
          <a:p>
            <a:pPr>
              <a:lnSpc>
                <a:spcPct val="90000"/>
              </a:lnSpc>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2800" smtClean="0"/>
              <a:t>THE BASIC COMPUTER</a:t>
            </a:r>
          </a:p>
        </p:txBody>
      </p:sp>
      <p:sp>
        <p:nvSpPr>
          <p:cNvPr id="4099" name="Rectangle 2"/>
          <p:cNvSpPr>
            <a:spLocks noGrp="1" noChangeArrowheads="1"/>
          </p:cNvSpPr>
          <p:nvPr>
            <p:ph type="body" idx="1"/>
          </p:nvPr>
        </p:nvSpPr>
        <p:spPr>
          <a:xfrm>
            <a:off x="276225" y="1533525"/>
            <a:ext cx="8229600" cy="1987550"/>
          </a:xfrm>
        </p:spPr>
        <p:txBody>
          <a:bodyPr lIns="90000" tIns="46800" rIns="90000" bIns="46800"/>
          <a:lstStyle/>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smtClean="0"/>
              <a:t>The Basic Computer has two components, a processor and memory</a:t>
            </a:r>
          </a:p>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smtClean="0"/>
              <a:t>The memory has 4096 words in it</a:t>
            </a:r>
          </a:p>
          <a:p>
            <a:pPr lvl="1">
              <a:lnSpc>
                <a:spcPct val="90000"/>
              </a:lnSpc>
              <a:spcBef>
                <a:spcPts val="60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1600" dirty="0" smtClean="0"/>
              <a:t>4096 = 2</a:t>
            </a:r>
            <a:r>
              <a:rPr lang="en-GB" sz="1600" baseline="30000" dirty="0" smtClean="0"/>
              <a:t>12</a:t>
            </a:r>
            <a:r>
              <a:rPr lang="en-GB" sz="1600" dirty="0" smtClean="0"/>
              <a:t>, so it takes 12 bits to select a word in memory</a:t>
            </a:r>
          </a:p>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smtClean="0"/>
              <a:t>Each word is 16 bits long</a:t>
            </a:r>
          </a:p>
        </p:txBody>
      </p:sp>
      <p:sp>
        <p:nvSpPr>
          <p:cNvPr id="4100" name="Rectangle 3"/>
          <p:cNvSpPr>
            <a:spLocks noChangeArrowheads="1"/>
          </p:cNvSpPr>
          <p:nvPr/>
        </p:nvSpPr>
        <p:spPr bwMode="auto">
          <a:xfrm>
            <a:off x="5219700" y="3789363"/>
            <a:ext cx="638175" cy="51435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101" name="Rectangle 4"/>
          <p:cNvSpPr>
            <a:spLocks noChangeArrowheads="1"/>
          </p:cNvSpPr>
          <p:nvPr/>
        </p:nvSpPr>
        <p:spPr bwMode="auto">
          <a:xfrm>
            <a:off x="6443663" y="3789363"/>
            <a:ext cx="792162" cy="23749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102" name="Text Box 5"/>
          <p:cNvSpPr txBox="1">
            <a:spLocks noChangeArrowheads="1"/>
          </p:cNvSpPr>
          <p:nvPr/>
        </p:nvSpPr>
        <p:spPr bwMode="auto">
          <a:xfrm>
            <a:off x="5235575" y="3422650"/>
            <a:ext cx="608013"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9pPr>
          </a:lstStyle>
          <a:p>
            <a:pPr>
              <a:lnSpc>
                <a:spcPct val="90000"/>
              </a:lnSpc>
              <a:buFont typeface="Arial" charset="0"/>
              <a:buNone/>
            </a:pPr>
            <a:r>
              <a:rPr lang="en-GB" sz="1600" b="1">
                <a:solidFill>
                  <a:srgbClr val="000000"/>
                </a:solidFill>
                <a:latin typeface="Arial" charset="0"/>
              </a:rPr>
              <a:t>CPU</a:t>
            </a:r>
          </a:p>
        </p:txBody>
      </p:sp>
      <p:sp>
        <p:nvSpPr>
          <p:cNvPr id="4104" name="Text Box 7"/>
          <p:cNvSpPr txBox="1">
            <a:spLocks noChangeArrowheads="1"/>
          </p:cNvSpPr>
          <p:nvPr/>
        </p:nvSpPr>
        <p:spPr bwMode="auto">
          <a:xfrm>
            <a:off x="7218363" y="3679825"/>
            <a:ext cx="266700" cy="25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9pPr>
          </a:lstStyle>
          <a:p>
            <a:pPr>
              <a:lnSpc>
                <a:spcPct val="90000"/>
              </a:lnSpc>
              <a:buFont typeface="Arial" charset="0"/>
              <a:buNone/>
            </a:pPr>
            <a:r>
              <a:rPr lang="en-GB" sz="1200" b="1">
                <a:solidFill>
                  <a:srgbClr val="000000"/>
                </a:solidFill>
                <a:latin typeface="Arial" charset="0"/>
              </a:rPr>
              <a:t>0</a:t>
            </a:r>
          </a:p>
        </p:txBody>
      </p:sp>
      <p:sp>
        <p:nvSpPr>
          <p:cNvPr id="4105" name="Text Box 8"/>
          <p:cNvSpPr txBox="1">
            <a:spLocks noChangeArrowheads="1"/>
          </p:cNvSpPr>
          <p:nvPr/>
        </p:nvSpPr>
        <p:spPr bwMode="auto">
          <a:xfrm>
            <a:off x="7215188" y="5949950"/>
            <a:ext cx="523875" cy="25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9pPr>
          </a:lstStyle>
          <a:p>
            <a:pPr>
              <a:lnSpc>
                <a:spcPct val="90000"/>
              </a:lnSpc>
              <a:buFont typeface="Arial" charset="0"/>
              <a:buNone/>
            </a:pPr>
            <a:r>
              <a:rPr lang="en-GB" sz="1200" b="1" dirty="0">
                <a:solidFill>
                  <a:srgbClr val="000000"/>
                </a:solidFill>
                <a:latin typeface="Arial" charset="0"/>
              </a:rPr>
              <a:t>4095</a:t>
            </a:r>
          </a:p>
        </p:txBody>
      </p:sp>
      <p:sp>
        <p:nvSpPr>
          <p:cNvPr id="4106" name="Line 9"/>
          <p:cNvSpPr>
            <a:spLocks noChangeShapeType="1"/>
          </p:cNvSpPr>
          <p:nvPr/>
        </p:nvSpPr>
        <p:spPr bwMode="auto">
          <a:xfrm>
            <a:off x="6443663" y="5281613"/>
            <a:ext cx="79216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107" name="Line 10"/>
          <p:cNvSpPr>
            <a:spLocks noChangeShapeType="1"/>
          </p:cNvSpPr>
          <p:nvPr/>
        </p:nvSpPr>
        <p:spPr bwMode="auto">
          <a:xfrm>
            <a:off x="6443663" y="5445125"/>
            <a:ext cx="79216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108" name="Text Box 11"/>
          <p:cNvSpPr txBox="1">
            <a:spLocks noChangeArrowheads="1"/>
          </p:cNvSpPr>
          <p:nvPr/>
        </p:nvSpPr>
        <p:spPr bwMode="auto">
          <a:xfrm>
            <a:off x="7021513" y="5229225"/>
            <a:ext cx="266700" cy="25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9pPr>
          </a:lstStyle>
          <a:p>
            <a:pPr>
              <a:lnSpc>
                <a:spcPct val="90000"/>
              </a:lnSpc>
              <a:buFont typeface="Arial" charset="0"/>
              <a:buNone/>
            </a:pPr>
            <a:r>
              <a:rPr lang="en-GB" sz="1200" b="1">
                <a:solidFill>
                  <a:srgbClr val="000000"/>
                </a:solidFill>
                <a:latin typeface="Arial" charset="0"/>
              </a:rPr>
              <a:t>0</a:t>
            </a:r>
          </a:p>
        </p:txBody>
      </p:sp>
      <p:sp>
        <p:nvSpPr>
          <p:cNvPr id="4109" name="Text Box 12"/>
          <p:cNvSpPr txBox="1">
            <a:spLocks noChangeArrowheads="1"/>
          </p:cNvSpPr>
          <p:nvPr/>
        </p:nvSpPr>
        <p:spPr bwMode="auto">
          <a:xfrm>
            <a:off x="6372225" y="5229225"/>
            <a:ext cx="352425" cy="25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9pPr>
          </a:lstStyle>
          <a:p>
            <a:pPr>
              <a:lnSpc>
                <a:spcPct val="90000"/>
              </a:lnSpc>
              <a:buFont typeface="Arial" charset="0"/>
              <a:buNone/>
            </a:pPr>
            <a:r>
              <a:rPr lang="en-GB" sz="1200" b="1">
                <a:solidFill>
                  <a:srgbClr val="000000"/>
                </a:solidFill>
                <a:latin typeface="Arial" charset="0"/>
              </a:rPr>
              <a:t>15</a:t>
            </a:r>
          </a:p>
        </p:txBody>
      </p:sp>
      <p:sp>
        <p:nvSpPr>
          <p:cNvPr id="2" name="Rectangle 1"/>
          <p:cNvSpPr/>
          <p:nvPr/>
        </p:nvSpPr>
        <p:spPr>
          <a:xfrm>
            <a:off x="492370" y="3810526"/>
            <a:ext cx="4572000" cy="1949252"/>
          </a:xfrm>
          <a:prstGeom prst="rect">
            <a:avLst/>
          </a:prstGeom>
        </p:spPr>
        <p:txBody>
          <a:bodyPr>
            <a:spAutoFit/>
          </a:bodyPr>
          <a:lstStyle/>
          <a:p>
            <a:pPr>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a:t>Program</a:t>
            </a:r>
          </a:p>
          <a:p>
            <a:pPr lvl="1">
              <a:spcBef>
                <a:spcPts val="60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1600" dirty="0"/>
              <a:t>A sequence of (machine) instructions </a:t>
            </a:r>
          </a:p>
          <a:p>
            <a:pPr>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a:t>(Machine) Instruction</a:t>
            </a:r>
          </a:p>
          <a:p>
            <a:pPr lvl="1">
              <a:spcBef>
                <a:spcPts val="60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1600" dirty="0"/>
              <a:t>A group of bits that tell the computer to </a:t>
            </a:r>
            <a:r>
              <a:rPr lang="en-GB" sz="1600" i="1" dirty="0"/>
              <a:t>perform a specific operation</a:t>
            </a:r>
            <a:r>
              <a:rPr lang="en-GB" sz="1600" dirty="0"/>
              <a:t> (a sequence of micro-operation) </a:t>
            </a:r>
          </a:p>
        </p:txBody>
      </p:sp>
      <p:sp>
        <p:nvSpPr>
          <p:cNvPr id="15" name="Text Box 6"/>
          <p:cNvSpPr txBox="1">
            <a:spLocks noChangeArrowheads="1"/>
          </p:cNvSpPr>
          <p:nvPr/>
        </p:nvSpPr>
        <p:spPr bwMode="auto">
          <a:xfrm>
            <a:off x="7215188" y="4650442"/>
            <a:ext cx="1425688" cy="31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9pPr>
          </a:lstStyle>
          <a:p>
            <a:pPr>
              <a:lnSpc>
                <a:spcPct val="90000"/>
              </a:lnSpc>
              <a:buFont typeface="Arial" charset="0"/>
              <a:buNone/>
            </a:pPr>
            <a:r>
              <a:rPr lang="en-GB" sz="1600" b="1" dirty="0" smtClean="0">
                <a:solidFill>
                  <a:srgbClr val="000000"/>
                </a:solidFill>
                <a:latin typeface="Arial" charset="0"/>
              </a:rPr>
              <a:t>Memory Unit</a:t>
            </a:r>
            <a:endParaRPr lang="en-GB" sz="1600" b="1" dirty="0">
              <a:solidFill>
                <a:srgbClr val="000000"/>
              </a:solidFill>
              <a:latin typeface="Arial" charset="0"/>
            </a:endParaRPr>
          </a:p>
        </p:txBody>
      </p:sp>
    </p:spTree>
    <p:extLst>
      <p:ext uri="{BB962C8B-B14F-4D97-AF65-F5344CB8AC3E}">
        <p14:creationId xmlns:p14="http://schemas.microsoft.com/office/powerpoint/2010/main" val="5787772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29</a:t>
            </a:fld>
            <a:endParaRPr/>
          </a:p>
        </p:txBody>
      </p:sp>
      <p:sp>
        <p:nvSpPr>
          <p:cNvPr id="49" name="Google Shape;49;p11"/>
          <p:cNvSpPr txBox="1"/>
          <p:nvPr/>
        </p:nvSpPr>
        <p:spPr>
          <a:xfrm>
            <a:off x="517706" y="2644726"/>
            <a:ext cx="8047703" cy="2082019"/>
          </a:xfrm>
          <a:prstGeom prst="rect">
            <a:avLst/>
          </a:prstGeom>
          <a:noFill/>
          <a:ln>
            <a:noFill/>
          </a:ln>
        </p:spPr>
        <p:txBody>
          <a:bodyPr spcFirstLastPara="1" wrap="square" lIns="91425" tIns="33100" rIns="91425" bIns="45700" anchor="ctr" anchorCtr="0">
            <a:noAutofit/>
          </a:bodyPr>
          <a:lstStyle/>
          <a:p>
            <a:pPr marL="0" marR="0" lvl="0" indent="0" algn="ctr" rtl="0">
              <a:lnSpc>
                <a:spcPct val="150000"/>
              </a:lnSpc>
              <a:spcBef>
                <a:spcPts val="0"/>
              </a:spcBef>
              <a:spcAft>
                <a:spcPts val="0"/>
              </a:spcAft>
              <a:buNone/>
            </a:pPr>
            <a:r>
              <a:rPr lang="en-US" sz="5400" b="1" i="0" u="none" strike="noStrike" cap="none">
                <a:solidFill>
                  <a:srgbClr val="000000"/>
                </a:solidFill>
                <a:latin typeface="Times New Roman"/>
                <a:ea typeface="Times New Roman"/>
                <a:cs typeface="Times New Roman"/>
                <a:sym typeface="Times New Roman"/>
              </a:rPr>
              <a:t>Instruction Codes</a:t>
            </a:r>
            <a:endParaRPr sz="5400" b="1" i="0" u="none" strike="noStrike" cap="none">
              <a:solidFill>
                <a:schemeClr val="dk1"/>
              </a:solidFill>
              <a:latin typeface="Times New Roman"/>
              <a:ea typeface="Times New Roman"/>
              <a:cs typeface="Times New Roman"/>
              <a:sym typeface="Times New Roman"/>
            </a:endParaRP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Tree>
    <p:extLst>
      <p:ext uri="{BB962C8B-B14F-4D97-AF65-F5344CB8AC3E}">
        <p14:creationId xmlns:p14="http://schemas.microsoft.com/office/powerpoint/2010/main" val="327767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Shift Registers </a:t>
            </a:r>
            <a:endParaRPr dirty="0"/>
          </a:p>
        </p:txBody>
      </p:sp>
      <p:sp>
        <p:nvSpPr>
          <p:cNvPr id="47" name="Google Shape;47;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48" name="Google Shape;48;p1"/>
          <p:cNvSpPr txBox="1"/>
          <p:nvPr/>
        </p:nvSpPr>
        <p:spPr>
          <a:xfrm>
            <a:off x="447368" y="1025765"/>
            <a:ext cx="8047703" cy="517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2000" b="1" dirty="0">
                <a:solidFill>
                  <a:srgbClr val="0070C0"/>
                </a:solidFill>
                <a:effectLst/>
                <a:latin typeface="Times New Roman" panose="02020603050405020304" pitchFamily="18" charset="0"/>
                <a:cs typeface="Times New Roman" panose="02020603050405020304" pitchFamily="18" charset="0"/>
              </a:rPr>
              <a:t>Difference between Computer Architecture and Computer </a:t>
            </a:r>
            <a:r>
              <a:rPr lang="en-US" sz="2000" b="1" dirty="0" err="1">
                <a:solidFill>
                  <a:srgbClr val="0070C0"/>
                </a:solidFill>
                <a:effectLst/>
                <a:latin typeface="Times New Roman" panose="02020603050405020304" pitchFamily="18" charset="0"/>
                <a:cs typeface="Times New Roman" panose="02020603050405020304" pitchFamily="18" charset="0"/>
              </a:rPr>
              <a:t>Organisation</a:t>
            </a:r>
            <a:endParaRPr lang="en-US" sz="2000" b="1" u="none" strike="noStrike" cap="none" dirty="0">
              <a:solidFill>
                <a:schemeClr val="dk1"/>
              </a:solidFill>
              <a:latin typeface="Times New Roman" panose="02020603050405020304" pitchFamily="18" charset="0"/>
              <a:ea typeface="Candara"/>
              <a:cs typeface="Times New Roman" panose="02020603050405020304" pitchFamily="18" charset="0"/>
              <a:sym typeface="Candara"/>
            </a:endParaRPr>
          </a:p>
        </p:txBody>
      </p:sp>
      <p:pic>
        <p:nvPicPr>
          <p:cNvPr id="3" name="Picture 2">
            <a:extLst>
              <a:ext uri="{FF2B5EF4-FFF2-40B4-BE49-F238E27FC236}">
                <a16:creationId xmlns="" xmlns:a16="http://schemas.microsoft.com/office/drawing/2014/main" id="{C5E42B95-E81F-B7B3-6B00-145787199E24}"/>
              </a:ext>
            </a:extLst>
          </p:cNvPr>
          <p:cNvPicPr>
            <a:picLocks noChangeAspect="1"/>
          </p:cNvPicPr>
          <p:nvPr/>
        </p:nvPicPr>
        <p:blipFill>
          <a:blip r:embed="rId3"/>
          <a:stretch>
            <a:fillRect/>
          </a:stretch>
        </p:blipFill>
        <p:spPr>
          <a:xfrm>
            <a:off x="521110" y="173569"/>
            <a:ext cx="1720645" cy="723209"/>
          </a:xfrm>
          <a:prstGeom prst="rect">
            <a:avLst/>
          </a:prstGeom>
        </p:spPr>
      </p:pic>
      <p:graphicFrame>
        <p:nvGraphicFramePr>
          <p:cNvPr id="2" name="Table 3">
            <a:extLst>
              <a:ext uri="{FF2B5EF4-FFF2-40B4-BE49-F238E27FC236}">
                <a16:creationId xmlns="" xmlns:a16="http://schemas.microsoft.com/office/drawing/2014/main" id="{D26D5E48-40CA-0221-0424-24936639CFB3}"/>
              </a:ext>
            </a:extLst>
          </p:cNvPr>
          <p:cNvGraphicFramePr>
            <a:graphicFrameLocks noGrp="1"/>
          </p:cNvGraphicFramePr>
          <p:nvPr>
            <p:extLst>
              <p:ext uri="{D42A27DB-BD31-4B8C-83A1-F6EECF244321}">
                <p14:modId xmlns:p14="http://schemas.microsoft.com/office/powerpoint/2010/main" val="1879419876"/>
              </p:ext>
            </p:extLst>
          </p:nvPr>
        </p:nvGraphicFramePr>
        <p:xfrm>
          <a:off x="521110" y="1672651"/>
          <a:ext cx="7973961" cy="4575166"/>
        </p:xfrm>
        <a:graphic>
          <a:graphicData uri="http://schemas.openxmlformats.org/drawingml/2006/table">
            <a:tbl>
              <a:tblPr firstRow="1" bandRow="1">
                <a:tableStyleId>{5C22544A-7EE6-4342-B048-85BDC9FD1C3A}</a:tableStyleId>
              </a:tblPr>
              <a:tblGrid>
                <a:gridCol w="1073913">
                  <a:extLst>
                    <a:ext uri="{9D8B030D-6E8A-4147-A177-3AD203B41FA5}">
                      <a16:colId xmlns="" xmlns:a16="http://schemas.microsoft.com/office/drawing/2014/main" val="4105485601"/>
                    </a:ext>
                  </a:extLst>
                </a:gridCol>
                <a:gridCol w="3340771">
                  <a:extLst>
                    <a:ext uri="{9D8B030D-6E8A-4147-A177-3AD203B41FA5}">
                      <a16:colId xmlns="" xmlns:a16="http://schemas.microsoft.com/office/drawing/2014/main" val="2858775067"/>
                    </a:ext>
                  </a:extLst>
                </a:gridCol>
                <a:gridCol w="3559277">
                  <a:extLst>
                    <a:ext uri="{9D8B030D-6E8A-4147-A177-3AD203B41FA5}">
                      <a16:colId xmlns="" xmlns:a16="http://schemas.microsoft.com/office/drawing/2014/main" val="3620683136"/>
                    </a:ext>
                  </a:extLst>
                </a:gridCol>
              </a:tblGrid>
              <a:tr h="549439">
                <a:tc>
                  <a:txBody>
                    <a:bodyPr/>
                    <a:lstStyle/>
                    <a:p>
                      <a:pPr algn="ctr"/>
                      <a:r>
                        <a:rPr lang="en-IN" sz="1800" b="1" dirty="0">
                          <a:latin typeface="Times New Roman" panose="02020603050405020304" pitchFamily="18" charset="0"/>
                          <a:cs typeface="Times New Roman" panose="02020603050405020304" pitchFamily="18" charset="0"/>
                        </a:rPr>
                        <a:t>S. No.</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IN" sz="1800" b="1" dirty="0">
                          <a:latin typeface="Times New Roman" panose="02020603050405020304" pitchFamily="18" charset="0"/>
                          <a:cs typeface="Times New Roman" panose="02020603050405020304" pitchFamily="18" charset="0"/>
                        </a:rPr>
                        <a:t>Computer Architecture</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IN" sz="1800" b="1" dirty="0">
                          <a:latin typeface="Times New Roman" panose="02020603050405020304" pitchFamily="18" charset="0"/>
                          <a:cs typeface="Times New Roman" panose="02020603050405020304" pitchFamily="18" charset="0"/>
                        </a:rPr>
                        <a:t>Computer Organisation</a:t>
                      </a:r>
                      <a:endParaRPr lang="en-IN"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2889204441"/>
                  </a:ext>
                </a:extLst>
              </a:tr>
              <a:tr h="732309">
                <a:tc>
                  <a:txBody>
                    <a:bodyPr/>
                    <a:lstStyle/>
                    <a:p>
                      <a:pPr algn="ctr"/>
                      <a:r>
                        <a:rPr lang="en-IN" sz="1800" b="1" dirty="0">
                          <a:latin typeface="Times New Roman" panose="02020603050405020304" pitchFamily="18" charset="0"/>
                          <a:cs typeface="Times New Roman" panose="02020603050405020304" pitchFamily="18" charset="0"/>
                        </a:rPr>
                        <a:t>1.</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They explain </a:t>
                      </a:r>
                      <a:r>
                        <a:rPr lang="en-US" sz="1800" b="1" i="1" dirty="0">
                          <a:solidFill>
                            <a:srgbClr val="FF0000"/>
                          </a:solidFill>
                          <a:latin typeface="Times New Roman" panose="02020603050405020304" pitchFamily="18" charset="0"/>
                          <a:cs typeface="Times New Roman" panose="02020603050405020304" pitchFamily="18" charset="0"/>
                        </a:rPr>
                        <a:t>what</a:t>
                      </a:r>
                      <a:r>
                        <a:rPr lang="en-US" sz="1800" dirty="0">
                          <a:latin typeface="Times New Roman" panose="02020603050405020304" pitchFamily="18" charset="0"/>
                          <a:cs typeface="Times New Roman" panose="02020603050405020304" pitchFamily="18" charset="0"/>
                        </a:rPr>
                        <a:t> a computer does.</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They explain </a:t>
                      </a:r>
                      <a:r>
                        <a:rPr lang="en-US" sz="1800" b="1" i="1" u="none" strike="noStrike" cap="none" dirty="0">
                          <a:solidFill>
                            <a:srgbClr val="FF0000"/>
                          </a:solidFill>
                          <a:latin typeface="Times New Roman" panose="02020603050405020304" pitchFamily="18" charset="0"/>
                          <a:ea typeface="+mn-ea"/>
                          <a:cs typeface="Times New Roman" panose="02020603050405020304" pitchFamily="18" charset="0"/>
                          <a:sym typeface="Arial"/>
                        </a:rPr>
                        <a:t>how</a:t>
                      </a:r>
                      <a:r>
                        <a:rPr lang="en-US" sz="1800" dirty="0">
                          <a:latin typeface="Times New Roman" panose="02020603050405020304" pitchFamily="18" charset="0"/>
                          <a:cs typeface="Times New Roman" panose="02020603050405020304" pitchFamily="18" charset="0"/>
                        </a:rPr>
                        <a:t> a computer actually does it.</a:t>
                      </a:r>
                    </a:p>
                  </a:txBody>
                  <a:tcPr anchor="ctr"/>
                </a:tc>
                <a:extLst>
                  <a:ext uri="{0D108BD9-81ED-4DB2-BD59-A6C34878D82A}">
                    <a16:rowId xmlns="" xmlns:a16="http://schemas.microsoft.com/office/drawing/2014/main" val="2447384210"/>
                  </a:ext>
                </a:extLst>
              </a:tr>
              <a:tr h="732309">
                <a:tc>
                  <a:txBody>
                    <a:bodyPr/>
                    <a:lstStyle/>
                    <a:p>
                      <a:pPr algn="ctr"/>
                      <a:r>
                        <a:rPr lang="en-IN" sz="1800" b="1" dirty="0">
                          <a:latin typeface="Times New Roman" panose="02020603050405020304" pitchFamily="18" charset="0"/>
                          <a:cs typeface="Times New Roman" panose="02020603050405020304" pitchFamily="18" charset="0"/>
                        </a:rPr>
                        <a:t>2.</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They majorly focus on the functional </a:t>
                      </a:r>
                      <a:r>
                        <a:rPr lang="en-US" sz="1800" dirty="0" smtClean="0">
                          <a:latin typeface="Times New Roman" panose="02020603050405020304" pitchFamily="18" charset="0"/>
                          <a:cs typeface="Times New Roman" panose="02020603050405020304" pitchFamily="18" charset="0"/>
                        </a:rPr>
                        <a:t>behavior </a:t>
                      </a:r>
                      <a:r>
                        <a:rPr lang="en-US" sz="1800" dirty="0">
                          <a:latin typeface="Times New Roman" panose="02020603050405020304" pitchFamily="18" charset="0"/>
                          <a:cs typeface="Times New Roman" panose="02020603050405020304" pitchFamily="18" charset="0"/>
                        </a:rPr>
                        <a:t>of computer systems.</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They majorly focus on the structural relationship and deep knowledge of the internal working of a system.</a:t>
                      </a:r>
                    </a:p>
                  </a:txBody>
                  <a:tcPr anchor="ctr"/>
                </a:tc>
                <a:extLst>
                  <a:ext uri="{0D108BD9-81ED-4DB2-BD59-A6C34878D82A}">
                    <a16:rowId xmlns="" xmlns:a16="http://schemas.microsoft.com/office/drawing/2014/main" val="2351203687"/>
                  </a:ext>
                </a:extLst>
              </a:tr>
              <a:tr h="732309">
                <a:tc>
                  <a:txBody>
                    <a:bodyPr/>
                    <a:lstStyle/>
                    <a:p>
                      <a:pPr algn="ctr"/>
                      <a:r>
                        <a:rPr lang="en-IN" sz="1800" b="1" dirty="0">
                          <a:latin typeface="Times New Roman" panose="02020603050405020304" pitchFamily="18" charset="0"/>
                          <a:cs typeface="Times New Roman" panose="02020603050405020304" pitchFamily="18" charset="0"/>
                        </a:rPr>
                        <a:t>3.</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Computer architectures deal with high-level design matters.</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They deal with low-level design matters.</a:t>
                      </a:r>
                    </a:p>
                  </a:txBody>
                  <a:tcPr anchor="ctr"/>
                </a:tc>
                <a:extLst>
                  <a:ext uri="{0D108BD9-81ED-4DB2-BD59-A6C34878D82A}">
                    <a16:rowId xmlns="" xmlns:a16="http://schemas.microsoft.com/office/drawing/2014/main" val="4084440157"/>
                  </a:ext>
                </a:extLst>
              </a:tr>
              <a:tr h="732309">
                <a:tc>
                  <a:txBody>
                    <a:bodyPr/>
                    <a:lstStyle/>
                    <a:p>
                      <a:pPr algn="ctr"/>
                      <a:r>
                        <a:rPr lang="en-IN" sz="1800" b="1" dirty="0">
                          <a:latin typeface="Times New Roman" panose="02020603050405020304" pitchFamily="18" charset="0"/>
                          <a:cs typeface="Times New Roman" panose="02020603050405020304" pitchFamily="18" charset="0"/>
                        </a:rPr>
                        <a:t>4.</a:t>
                      </a:r>
                    </a:p>
                  </a:txBody>
                  <a:tcPr anchor="ctr"/>
                </a:tc>
                <a:tc>
                  <a:txBody>
                    <a:bodyPr/>
                    <a:lstStyle/>
                    <a:p>
                      <a:pPr algn="just"/>
                      <a:r>
                        <a:rPr lang="en-US" sz="1800">
                          <a:latin typeface="Times New Roman" panose="02020603050405020304" pitchFamily="18" charset="0"/>
                          <a:cs typeface="Times New Roman" panose="02020603050405020304" pitchFamily="18" charset="0"/>
                        </a:rPr>
                        <a:t>It comes before computer organisation.</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It comes after the architecture part.</a:t>
                      </a:r>
                    </a:p>
                  </a:txBody>
                  <a:tcPr anchor="ctr"/>
                </a:tc>
                <a:extLst>
                  <a:ext uri="{0D108BD9-81ED-4DB2-BD59-A6C34878D82A}">
                    <a16:rowId xmlns="" xmlns:a16="http://schemas.microsoft.com/office/drawing/2014/main" val="1954104994"/>
                  </a:ext>
                </a:extLst>
              </a:tr>
              <a:tr h="732309">
                <a:tc>
                  <a:txBody>
                    <a:bodyPr/>
                    <a:lstStyle/>
                    <a:p>
                      <a:pPr algn="ctr"/>
                      <a:r>
                        <a:rPr lang="en-IN" sz="1800" b="1" dirty="0">
                          <a:latin typeface="Times New Roman" panose="02020603050405020304" pitchFamily="18" charset="0"/>
                          <a:cs typeface="Times New Roman" panose="02020603050405020304" pitchFamily="18" charset="0"/>
                        </a:rPr>
                        <a:t>5.</a:t>
                      </a:r>
                    </a:p>
                  </a:txBody>
                  <a:tcPr anchor="ctr"/>
                </a:tc>
                <a:tc>
                  <a:txBody>
                    <a:bodyPr/>
                    <a:lstStyle/>
                    <a:p>
                      <a:pPr algn="just"/>
                      <a:r>
                        <a:rPr lang="en-US" sz="1800">
                          <a:latin typeface="Times New Roman" panose="02020603050405020304" pitchFamily="18" charset="0"/>
                          <a:cs typeface="Times New Roman" panose="02020603050405020304" pitchFamily="18" charset="0"/>
                        </a:rPr>
                        <a:t>It covers logical functions, such as registers, data types, instruction sets, and addressing modes.</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It covers physical units like peripherals, circuit designs, and adders.</a:t>
                      </a:r>
                    </a:p>
                  </a:txBody>
                  <a:tcPr anchor="ctr"/>
                </a:tc>
                <a:extLst>
                  <a:ext uri="{0D108BD9-81ED-4DB2-BD59-A6C34878D82A}">
                    <a16:rowId xmlns="" xmlns:a16="http://schemas.microsoft.com/office/drawing/2014/main" val="3368154411"/>
                  </a:ext>
                </a:extLst>
              </a:tr>
            </a:tbl>
          </a:graphicData>
        </a:graphic>
      </p:graphicFrame>
    </p:spTree>
    <p:extLst>
      <p:ext uri="{BB962C8B-B14F-4D97-AF65-F5344CB8AC3E}">
        <p14:creationId xmlns:p14="http://schemas.microsoft.com/office/powerpoint/2010/main" val="22733404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30</a:t>
            </a:fld>
            <a:endParaRPr/>
          </a:p>
        </p:txBody>
      </p:sp>
      <p:sp>
        <p:nvSpPr>
          <p:cNvPr id="56" name="Google Shape;56;p12"/>
          <p:cNvSpPr txBox="1"/>
          <p:nvPr/>
        </p:nvSpPr>
        <p:spPr>
          <a:xfrm>
            <a:off x="192391" y="498226"/>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58" name="Google Shape;58;p12"/>
          <p:cNvSpPr/>
          <p:nvPr/>
        </p:nvSpPr>
        <p:spPr>
          <a:xfrm>
            <a:off x="629529" y="1492623"/>
            <a:ext cx="7835704" cy="4160113"/>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dirty="0">
                <a:solidFill>
                  <a:srgbClr val="000000"/>
                </a:solidFill>
                <a:latin typeface="Times New Roman"/>
                <a:ea typeface="Times New Roman"/>
                <a:cs typeface="Times New Roman"/>
                <a:sym typeface="Times New Roman"/>
              </a:rPr>
              <a:t>The organization of the computer is defined by its internal registers, the timing and control structure, and the set of instructions that it uses.</a:t>
            </a:r>
            <a:endParaRPr dirty="0"/>
          </a:p>
          <a:p>
            <a:pPr marL="457200" marR="0" lvl="0" indent="-317500" algn="l" rtl="0">
              <a:lnSpc>
                <a:spcPct val="100000"/>
              </a:lnSpc>
              <a:spcBef>
                <a:spcPts val="1000"/>
              </a:spcBef>
              <a:spcAft>
                <a:spcPts val="0"/>
              </a:spcAft>
              <a:buNone/>
            </a:pPr>
            <a:endParaRPr sz="1600" b="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dirty="0">
                <a:solidFill>
                  <a:srgbClr val="000000"/>
                </a:solidFill>
                <a:latin typeface="Times New Roman"/>
                <a:ea typeface="Times New Roman"/>
                <a:cs typeface="Times New Roman"/>
                <a:sym typeface="Times New Roman"/>
              </a:rPr>
              <a:t>A </a:t>
            </a:r>
            <a:r>
              <a:rPr lang="en-US" sz="1600" b="1" i="0" u="none" strike="noStrike" cap="none" dirty="0">
                <a:solidFill>
                  <a:srgbClr val="000000"/>
                </a:solidFill>
                <a:latin typeface="Times New Roman"/>
                <a:ea typeface="Times New Roman"/>
                <a:cs typeface="Times New Roman"/>
                <a:sym typeface="Times New Roman"/>
              </a:rPr>
              <a:t>computer instruction</a:t>
            </a:r>
            <a:r>
              <a:rPr lang="en-US" sz="1600" b="0" i="0" u="none" strike="noStrike" cap="none" dirty="0">
                <a:solidFill>
                  <a:srgbClr val="000000"/>
                </a:solidFill>
                <a:latin typeface="Times New Roman"/>
                <a:ea typeface="Times New Roman"/>
                <a:cs typeface="Times New Roman"/>
                <a:sym typeface="Times New Roman"/>
              </a:rPr>
              <a:t> is a binary code that specifies a sequence of micro-operations for the computer. </a:t>
            </a:r>
            <a:endParaRPr dirty="0"/>
          </a:p>
          <a:p>
            <a:pPr marL="457200" marR="0" lvl="0" indent="-317500" algn="l" rtl="0">
              <a:lnSpc>
                <a:spcPct val="100000"/>
              </a:lnSpc>
              <a:spcBef>
                <a:spcPts val="0"/>
              </a:spcBef>
              <a:spcAft>
                <a:spcPts val="0"/>
              </a:spcAft>
              <a:buNone/>
            </a:pPr>
            <a:endParaRPr sz="1600" b="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dirty="0">
                <a:solidFill>
                  <a:srgbClr val="000000"/>
                </a:solidFill>
                <a:latin typeface="Times New Roman"/>
                <a:ea typeface="Times New Roman"/>
                <a:cs typeface="Times New Roman"/>
                <a:sym typeface="Times New Roman"/>
              </a:rPr>
              <a:t>An </a:t>
            </a:r>
            <a:r>
              <a:rPr lang="en-US" sz="1600" b="1" i="0" u="none" strike="noStrike" cap="none" dirty="0">
                <a:solidFill>
                  <a:srgbClr val="000000"/>
                </a:solidFill>
                <a:latin typeface="Times New Roman"/>
                <a:ea typeface="Times New Roman"/>
                <a:cs typeface="Times New Roman"/>
                <a:sym typeface="Times New Roman"/>
              </a:rPr>
              <a:t>instruction code</a:t>
            </a:r>
            <a:r>
              <a:rPr lang="en-US" sz="1600" b="0" i="0" u="none" strike="noStrike" cap="none" dirty="0">
                <a:solidFill>
                  <a:srgbClr val="000000"/>
                </a:solidFill>
                <a:latin typeface="Times New Roman"/>
                <a:ea typeface="Times New Roman"/>
                <a:cs typeface="Times New Roman"/>
                <a:sym typeface="Times New Roman"/>
              </a:rPr>
              <a:t> is a group of bits that instruct the computer to perform a specific operation.</a:t>
            </a:r>
            <a:endParaRPr dirty="0"/>
          </a:p>
          <a:p>
            <a:pPr marL="457200" marR="0" lvl="0" indent="-317500" algn="l" rtl="0">
              <a:lnSpc>
                <a:spcPct val="100000"/>
              </a:lnSpc>
              <a:spcBef>
                <a:spcPts val="0"/>
              </a:spcBef>
              <a:spcAft>
                <a:spcPts val="0"/>
              </a:spcAft>
              <a:buNone/>
            </a:pPr>
            <a:endParaRPr sz="1600" b="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dirty="0">
                <a:solidFill>
                  <a:srgbClr val="000000"/>
                </a:solidFill>
                <a:latin typeface="Times New Roman"/>
                <a:ea typeface="Times New Roman"/>
                <a:cs typeface="Times New Roman"/>
                <a:sym typeface="Times New Roman"/>
              </a:rPr>
              <a:t>Instruction code is usually divided into two parts.</a:t>
            </a:r>
            <a:endParaRPr dirty="0"/>
          </a:p>
          <a:p>
            <a:pPr marL="914400" marR="0" lvl="1" indent="-317500" algn="l" rtl="0">
              <a:lnSpc>
                <a:spcPct val="100000"/>
              </a:lnSpc>
              <a:spcBef>
                <a:spcPts val="0"/>
              </a:spcBef>
              <a:spcAft>
                <a:spcPts val="0"/>
              </a:spcAft>
              <a:buClr>
                <a:schemeClr val="accent5"/>
              </a:buClr>
              <a:buSzPts val="1400"/>
              <a:buFont typeface="Ubuntu"/>
              <a:buChar char="○"/>
            </a:pPr>
            <a:r>
              <a:rPr lang="en-US" sz="1600" b="1" i="0" u="none" strike="noStrike" cap="none" dirty="0">
                <a:solidFill>
                  <a:srgbClr val="000000"/>
                </a:solidFill>
                <a:latin typeface="Times New Roman"/>
                <a:ea typeface="Times New Roman"/>
                <a:cs typeface="Times New Roman"/>
                <a:sym typeface="Times New Roman"/>
              </a:rPr>
              <a:t>Operation part</a:t>
            </a:r>
            <a:r>
              <a:rPr lang="en-US" sz="1600" b="0" i="0" u="none" strike="noStrike" cap="none" dirty="0">
                <a:solidFill>
                  <a:srgbClr val="000000"/>
                </a:solidFill>
                <a:latin typeface="Times New Roman"/>
                <a:ea typeface="Times New Roman"/>
                <a:cs typeface="Times New Roman"/>
                <a:sym typeface="Times New Roman"/>
              </a:rPr>
              <a:t> - Group of bits that define such operations as add, subtract, multiply, shift, and complement.</a:t>
            </a:r>
            <a:endParaRPr dirty="0"/>
          </a:p>
          <a:p>
            <a:pPr marL="914400" marR="0" lvl="1" indent="-317500" algn="l" rtl="0">
              <a:lnSpc>
                <a:spcPct val="100000"/>
              </a:lnSpc>
              <a:spcBef>
                <a:spcPts val="0"/>
              </a:spcBef>
              <a:spcAft>
                <a:spcPts val="0"/>
              </a:spcAft>
              <a:buClr>
                <a:schemeClr val="accent5"/>
              </a:buClr>
              <a:buSzPts val="1400"/>
              <a:buFont typeface="Ubuntu"/>
              <a:buChar char="○"/>
            </a:pPr>
            <a:r>
              <a:rPr lang="en-US" sz="1600" b="1" i="0" u="none" strike="noStrike" cap="none" dirty="0">
                <a:solidFill>
                  <a:srgbClr val="000000"/>
                </a:solidFill>
                <a:latin typeface="Times New Roman"/>
                <a:ea typeface="Times New Roman"/>
                <a:cs typeface="Times New Roman"/>
                <a:sym typeface="Times New Roman"/>
              </a:rPr>
              <a:t>Address part</a:t>
            </a:r>
            <a:r>
              <a:rPr lang="en-US" sz="1600" b="0" i="0" u="none" strike="noStrike" cap="none" dirty="0">
                <a:solidFill>
                  <a:srgbClr val="000000"/>
                </a:solidFill>
                <a:latin typeface="Times New Roman"/>
                <a:ea typeface="Times New Roman"/>
                <a:cs typeface="Times New Roman"/>
                <a:sym typeface="Times New Roman"/>
              </a:rPr>
              <a:t> - Contains registers or memory words where the address of operand is found or the result is to be stored.</a:t>
            </a:r>
            <a:endParaRPr dirty="0"/>
          </a:p>
          <a:p>
            <a:pPr marL="914400" marR="0" lvl="1" indent="-317500" algn="l" rtl="0">
              <a:lnSpc>
                <a:spcPct val="100000"/>
              </a:lnSpc>
              <a:spcBef>
                <a:spcPts val="0"/>
              </a:spcBef>
              <a:spcAft>
                <a:spcPts val="0"/>
              </a:spcAft>
              <a:buNone/>
            </a:pPr>
            <a:endParaRPr sz="1600" b="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accent5"/>
              </a:buClr>
              <a:buSzPts val="1400"/>
              <a:buFont typeface="Ubuntu"/>
              <a:buChar char="●"/>
            </a:pPr>
            <a:r>
              <a:rPr lang="en-US" sz="1600" b="0" i="0" u="none" strike="noStrike" cap="none" dirty="0">
                <a:solidFill>
                  <a:srgbClr val="000000"/>
                </a:solidFill>
                <a:latin typeface="Times New Roman"/>
                <a:ea typeface="Times New Roman"/>
                <a:cs typeface="Times New Roman"/>
                <a:sym typeface="Times New Roman"/>
              </a:rPr>
              <a:t>Each computer has its own instruction code format. </a:t>
            </a:r>
            <a:endParaRPr sz="1600" b="0" i="0" u="none" strike="noStrike" cap="none" dirty="0">
              <a:solidFill>
                <a:srgbClr val="000000"/>
              </a:solidFill>
              <a:latin typeface="Times New Roman"/>
              <a:ea typeface="Times New Roman"/>
              <a:cs typeface="Times New Roman"/>
              <a:sym typeface="Times New Roman"/>
            </a:endParaRPr>
          </a:p>
        </p:txBody>
      </p:sp>
      <p:sp>
        <p:nvSpPr>
          <p:cNvPr id="59" name="Google Shape;59;p12"/>
          <p:cNvSpPr/>
          <p:nvPr/>
        </p:nvSpPr>
        <p:spPr>
          <a:xfrm>
            <a:off x="2981303" y="600493"/>
            <a:ext cx="2929008"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Instruction Codes</a:t>
            </a:r>
            <a:endParaRPr sz="2800" b="1"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92834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63"/>
        <p:cNvGrpSpPr/>
        <p:nvPr/>
      </p:nvGrpSpPr>
      <p:grpSpPr>
        <a:xfrm>
          <a:off x="0" y="0"/>
          <a:ext cx="0" cy="0"/>
          <a:chOff x="0" y="0"/>
          <a:chExt cx="0" cy="0"/>
        </a:xfrm>
      </p:grpSpPr>
      <p:sp>
        <p:nvSpPr>
          <p:cNvPr id="64" name="Google Shape;6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31</a:t>
            </a:fld>
            <a:endParaRPr/>
          </a:p>
        </p:txBody>
      </p:sp>
      <p:sp>
        <p:nvSpPr>
          <p:cNvPr id="65" name="Google Shape;65;p13"/>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67" name="Google Shape;67;p13"/>
          <p:cNvSpPr/>
          <p:nvPr/>
        </p:nvSpPr>
        <p:spPr>
          <a:xfrm>
            <a:off x="787791" y="2011369"/>
            <a:ext cx="7835704" cy="3067466"/>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chemeClr val="accent5"/>
              </a:buClr>
              <a:buSzPts val="1400"/>
              <a:buFont typeface="Noto Sans Symbols"/>
              <a:buChar char="▪"/>
            </a:pPr>
            <a:r>
              <a:rPr lang="en-US" sz="1800" b="0" i="0" u="none" strike="noStrike" cap="none" dirty="0">
                <a:solidFill>
                  <a:srgbClr val="000000"/>
                </a:solidFill>
                <a:latin typeface="Times New Roman"/>
                <a:ea typeface="Times New Roman"/>
                <a:cs typeface="Times New Roman"/>
                <a:sym typeface="Times New Roman"/>
              </a:rPr>
              <a:t>The </a:t>
            </a:r>
            <a:r>
              <a:rPr lang="en-US" sz="1800" b="1" i="0" u="none" strike="noStrike" cap="none" dirty="0">
                <a:solidFill>
                  <a:srgbClr val="000000"/>
                </a:solidFill>
                <a:latin typeface="Times New Roman"/>
                <a:ea typeface="Times New Roman"/>
                <a:cs typeface="Times New Roman"/>
                <a:sym typeface="Times New Roman"/>
              </a:rPr>
              <a:t>operation code (op-code)</a:t>
            </a:r>
            <a:r>
              <a:rPr lang="en-US" sz="1800" b="0" i="0" u="none" strike="noStrike" cap="none" dirty="0">
                <a:solidFill>
                  <a:srgbClr val="000000"/>
                </a:solidFill>
                <a:latin typeface="Times New Roman"/>
                <a:ea typeface="Times New Roman"/>
                <a:cs typeface="Times New Roman"/>
                <a:sym typeface="Times New Roman"/>
              </a:rPr>
              <a:t> of an instruction is a group of bits that define such operations as add, subtract, multiply, shift, and complement.</a:t>
            </a:r>
            <a:endParaRPr dirty="0"/>
          </a:p>
          <a:p>
            <a:pPr marL="457200" marR="0" lvl="0" indent="-317500" algn="l" rtl="0">
              <a:lnSpc>
                <a:spcPct val="100000"/>
              </a:lnSpc>
              <a:spcBef>
                <a:spcPts val="100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1000"/>
              </a:spcBef>
              <a:spcAft>
                <a:spcPts val="0"/>
              </a:spcAft>
              <a:buClr>
                <a:schemeClr val="accent5"/>
              </a:buClr>
              <a:buSzPts val="1400"/>
              <a:buFont typeface="Noto Sans Symbols"/>
              <a:buChar char="▪"/>
            </a:pPr>
            <a:r>
              <a:rPr lang="en-US" sz="1800" b="0" i="0" u="none" strike="noStrike" cap="none" dirty="0">
                <a:solidFill>
                  <a:srgbClr val="000000"/>
                </a:solidFill>
                <a:latin typeface="Times New Roman"/>
                <a:ea typeface="Times New Roman"/>
                <a:cs typeface="Times New Roman"/>
                <a:sym typeface="Times New Roman"/>
              </a:rPr>
              <a:t>The number of bits required for the operation code of an instruction depends on the total number of operations available in the computer (</a:t>
            </a:r>
            <a:r>
              <a:rPr lang="en-US" sz="1800" b="1" i="0" u="none" strike="noStrike" cap="none" dirty="0">
                <a:solidFill>
                  <a:srgbClr val="000000"/>
                </a:solidFill>
                <a:latin typeface="Times New Roman"/>
                <a:ea typeface="Times New Roman"/>
                <a:cs typeface="Times New Roman"/>
                <a:sym typeface="Times New Roman"/>
              </a:rPr>
              <a:t>n bits for 2</a:t>
            </a:r>
            <a:r>
              <a:rPr lang="en-US" sz="1800" b="1" i="0" u="none" strike="noStrike" cap="none" baseline="30000" dirty="0">
                <a:solidFill>
                  <a:srgbClr val="000000"/>
                </a:solidFill>
                <a:latin typeface="Times New Roman"/>
                <a:ea typeface="Times New Roman"/>
                <a:cs typeface="Times New Roman"/>
                <a:sym typeface="Times New Roman"/>
              </a:rPr>
              <a:t>n</a:t>
            </a:r>
            <a:r>
              <a:rPr lang="en-US" sz="1800" b="1" i="0" u="none" strike="noStrike" cap="none" dirty="0">
                <a:solidFill>
                  <a:srgbClr val="000000"/>
                </a:solidFill>
                <a:latin typeface="Times New Roman"/>
                <a:ea typeface="Times New Roman"/>
                <a:cs typeface="Times New Roman"/>
                <a:sym typeface="Times New Roman"/>
              </a:rPr>
              <a:t> operations).</a:t>
            </a:r>
            <a:endParaRPr b="1" dirty="0"/>
          </a:p>
          <a:p>
            <a:pPr marL="457200" marR="0" lvl="0" indent="-317500" algn="l" rtl="0">
              <a:lnSpc>
                <a:spcPct val="100000"/>
              </a:lnSpc>
              <a:spcBef>
                <a:spcPts val="100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1000"/>
              </a:spcBef>
              <a:spcAft>
                <a:spcPts val="0"/>
              </a:spcAft>
              <a:buClr>
                <a:schemeClr val="accent5"/>
              </a:buClr>
              <a:buSzPts val="1400"/>
              <a:buFont typeface="Noto Sans Symbols"/>
              <a:buChar char="▪"/>
            </a:pPr>
            <a:endParaRPr dirty="0"/>
          </a:p>
          <a:p>
            <a:pPr marL="457200" marR="0" lvl="0" indent="-228600" algn="l" rtl="0">
              <a:lnSpc>
                <a:spcPct val="100000"/>
              </a:lnSpc>
              <a:spcBef>
                <a:spcPts val="0"/>
              </a:spcBef>
              <a:spcAft>
                <a:spcPts val="0"/>
              </a:spcAft>
              <a:buClr>
                <a:schemeClr val="accent5"/>
              </a:buClr>
              <a:buSzPts val="1400"/>
              <a:buFont typeface="Ubuntu"/>
              <a:buNone/>
            </a:pPr>
            <a:endParaRPr sz="1600" b="0" i="0" u="none" strike="noStrike" cap="none" dirty="0">
              <a:solidFill>
                <a:srgbClr val="000000"/>
              </a:solidFill>
              <a:latin typeface="Times New Roman"/>
              <a:ea typeface="Times New Roman"/>
              <a:cs typeface="Times New Roman"/>
              <a:sym typeface="Times New Roman"/>
            </a:endParaRPr>
          </a:p>
        </p:txBody>
      </p:sp>
      <p:sp>
        <p:nvSpPr>
          <p:cNvPr id="68" name="Google Shape;68;p13"/>
          <p:cNvSpPr/>
          <p:nvPr/>
        </p:nvSpPr>
        <p:spPr>
          <a:xfrm>
            <a:off x="3262657" y="1207162"/>
            <a:ext cx="26484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Operation Code</a:t>
            </a:r>
            <a:endParaRPr sz="2800" b="1" i="0" u="none" strike="noStrike" cap="none">
              <a:solidFill>
                <a:srgbClr val="000000"/>
              </a:solidFill>
              <a:latin typeface="Times New Roman"/>
              <a:ea typeface="Times New Roman"/>
              <a:cs typeface="Times New Roman"/>
              <a:sym typeface="Times New Roman"/>
            </a:endParaRPr>
          </a:p>
        </p:txBody>
      </p:sp>
      <p:grpSp>
        <p:nvGrpSpPr>
          <p:cNvPr id="7" name="Group 4"/>
          <p:cNvGrpSpPr>
            <a:grpSpLocks/>
          </p:cNvGrpSpPr>
          <p:nvPr/>
        </p:nvGrpSpPr>
        <p:grpSpPr bwMode="auto">
          <a:xfrm>
            <a:off x="2717800" y="4156076"/>
            <a:ext cx="2643187" cy="1473200"/>
            <a:chOff x="1367" y="3165"/>
            <a:chExt cx="1665" cy="928"/>
          </a:xfrm>
        </p:grpSpPr>
        <p:sp>
          <p:nvSpPr>
            <p:cNvPr id="8" name="Rectangle 5"/>
            <p:cNvSpPr>
              <a:spLocks noChangeArrowheads="1"/>
            </p:cNvSpPr>
            <p:nvPr/>
          </p:nvSpPr>
          <p:spPr bwMode="auto">
            <a:xfrm>
              <a:off x="1433" y="3549"/>
              <a:ext cx="1568" cy="151"/>
            </a:xfrm>
            <a:prstGeom prst="rect">
              <a:avLst/>
            </a:prstGeom>
            <a:noFill/>
            <a:ln w="255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9" name="Rectangle 6"/>
            <p:cNvSpPr>
              <a:spLocks noChangeArrowheads="1"/>
            </p:cNvSpPr>
            <p:nvPr/>
          </p:nvSpPr>
          <p:spPr bwMode="auto">
            <a:xfrm>
              <a:off x="1524" y="3543"/>
              <a:ext cx="535"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latin typeface="Arial" charset="0"/>
                </a:rPr>
                <a:t>Opcode</a:t>
              </a:r>
            </a:p>
          </p:txBody>
        </p:sp>
        <p:sp>
          <p:nvSpPr>
            <p:cNvPr id="10" name="Rectangle 7"/>
            <p:cNvSpPr>
              <a:spLocks noChangeArrowheads="1"/>
            </p:cNvSpPr>
            <p:nvPr/>
          </p:nvSpPr>
          <p:spPr bwMode="auto">
            <a:xfrm>
              <a:off x="2180" y="3546"/>
              <a:ext cx="500"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Address</a:t>
              </a:r>
            </a:p>
          </p:txBody>
        </p:sp>
        <p:sp>
          <p:nvSpPr>
            <p:cNvPr id="11" name="Rectangle 8"/>
            <p:cNvSpPr>
              <a:spLocks noChangeArrowheads="1"/>
            </p:cNvSpPr>
            <p:nvPr/>
          </p:nvSpPr>
          <p:spPr bwMode="auto">
            <a:xfrm>
              <a:off x="1629" y="3165"/>
              <a:ext cx="1242"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00"/>
                  </a:solidFill>
                  <a:latin typeface="Arial" charset="0"/>
                </a:rPr>
                <a:t>Instruction Format</a:t>
              </a:r>
            </a:p>
          </p:txBody>
        </p:sp>
        <p:sp>
          <p:nvSpPr>
            <p:cNvPr id="12" name="Line 9"/>
            <p:cNvSpPr>
              <a:spLocks noChangeShapeType="1"/>
            </p:cNvSpPr>
            <p:nvPr/>
          </p:nvSpPr>
          <p:spPr bwMode="auto">
            <a:xfrm>
              <a:off x="2058" y="3549"/>
              <a:ext cx="1" cy="145"/>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 name="Rectangle 10"/>
            <p:cNvSpPr>
              <a:spLocks noChangeArrowheads="1"/>
            </p:cNvSpPr>
            <p:nvPr/>
          </p:nvSpPr>
          <p:spPr bwMode="auto">
            <a:xfrm>
              <a:off x="1367" y="3420"/>
              <a:ext cx="22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15</a:t>
              </a:r>
            </a:p>
          </p:txBody>
        </p:sp>
        <p:sp>
          <p:nvSpPr>
            <p:cNvPr id="14" name="Rectangle 11"/>
            <p:cNvSpPr>
              <a:spLocks noChangeArrowheads="1"/>
            </p:cNvSpPr>
            <p:nvPr/>
          </p:nvSpPr>
          <p:spPr bwMode="auto">
            <a:xfrm>
              <a:off x="1535" y="3420"/>
              <a:ext cx="223"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14</a:t>
              </a:r>
            </a:p>
          </p:txBody>
        </p:sp>
        <p:sp>
          <p:nvSpPr>
            <p:cNvPr id="15" name="Rectangle 12"/>
            <p:cNvSpPr>
              <a:spLocks noChangeArrowheads="1"/>
            </p:cNvSpPr>
            <p:nvPr/>
          </p:nvSpPr>
          <p:spPr bwMode="auto">
            <a:xfrm>
              <a:off x="1837" y="3420"/>
              <a:ext cx="2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12</a:t>
              </a:r>
            </a:p>
          </p:txBody>
        </p:sp>
        <p:sp>
          <p:nvSpPr>
            <p:cNvPr id="16" name="Rectangle 13"/>
            <p:cNvSpPr>
              <a:spLocks noChangeArrowheads="1"/>
            </p:cNvSpPr>
            <p:nvPr/>
          </p:nvSpPr>
          <p:spPr bwMode="auto">
            <a:xfrm>
              <a:off x="2865" y="3420"/>
              <a:ext cx="168"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0</a:t>
              </a:r>
            </a:p>
          </p:txBody>
        </p:sp>
        <p:sp>
          <p:nvSpPr>
            <p:cNvPr id="17" name="Rectangle 14"/>
            <p:cNvSpPr>
              <a:spLocks noChangeArrowheads="1"/>
            </p:cNvSpPr>
            <p:nvPr/>
          </p:nvSpPr>
          <p:spPr bwMode="auto">
            <a:xfrm>
              <a:off x="1421" y="3553"/>
              <a:ext cx="14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I</a:t>
              </a:r>
            </a:p>
          </p:txBody>
        </p:sp>
        <p:sp>
          <p:nvSpPr>
            <p:cNvPr id="18" name="Line 15"/>
            <p:cNvSpPr>
              <a:spLocks noChangeShapeType="1"/>
            </p:cNvSpPr>
            <p:nvPr/>
          </p:nvSpPr>
          <p:spPr bwMode="auto">
            <a:xfrm>
              <a:off x="1552" y="3549"/>
              <a:ext cx="1" cy="151"/>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9" name="Rectangle 16"/>
            <p:cNvSpPr>
              <a:spLocks noChangeArrowheads="1"/>
            </p:cNvSpPr>
            <p:nvPr/>
          </p:nvSpPr>
          <p:spPr bwMode="auto">
            <a:xfrm>
              <a:off x="1988" y="3420"/>
              <a:ext cx="22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11</a:t>
              </a:r>
            </a:p>
          </p:txBody>
        </p:sp>
        <p:sp>
          <p:nvSpPr>
            <p:cNvPr id="20" name="Text Box 17"/>
            <p:cNvSpPr txBox="1">
              <a:spLocks noChangeArrowheads="1"/>
            </p:cNvSpPr>
            <p:nvPr/>
          </p:nvSpPr>
          <p:spPr bwMode="auto">
            <a:xfrm>
              <a:off x="1377" y="3828"/>
              <a:ext cx="670"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9pPr>
            </a:lstStyle>
            <a:p>
              <a:pPr algn="ctr">
                <a:lnSpc>
                  <a:spcPct val="90000"/>
                </a:lnSpc>
                <a:buFont typeface="Arial" charset="0"/>
                <a:buNone/>
              </a:pPr>
              <a:r>
                <a:rPr lang="en-GB" sz="1200" b="1">
                  <a:solidFill>
                    <a:srgbClr val="000000"/>
                  </a:solidFill>
                  <a:latin typeface="Arial" charset="0"/>
                </a:rPr>
                <a:t>Addressing </a:t>
              </a:r>
            </a:p>
            <a:p>
              <a:pPr algn="ctr">
                <a:lnSpc>
                  <a:spcPct val="90000"/>
                </a:lnSpc>
                <a:buFont typeface="Arial" charset="0"/>
                <a:buNone/>
              </a:pPr>
              <a:r>
                <a:rPr lang="en-GB" sz="1200" b="1">
                  <a:solidFill>
                    <a:srgbClr val="000000"/>
                  </a:solidFill>
                  <a:latin typeface="Arial" charset="0"/>
                </a:rPr>
                <a:t>mode</a:t>
              </a:r>
            </a:p>
          </p:txBody>
        </p:sp>
        <p:sp>
          <p:nvSpPr>
            <p:cNvPr id="21" name="Line 18"/>
            <p:cNvSpPr>
              <a:spLocks noChangeShapeType="1"/>
            </p:cNvSpPr>
            <p:nvPr/>
          </p:nvSpPr>
          <p:spPr bwMode="auto">
            <a:xfrm flipH="1" flipV="1">
              <a:off x="1493" y="3707"/>
              <a:ext cx="74" cy="116"/>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spTree>
    <p:extLst>
      <p:ext uri="{BB962C8B-B14F-4D97-AF65-F5344CB8AC3E}">
        <p14:creationId xmlns:p14="http://schemas.microsoft.com/office/powerpoint/2010/main" val="551891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sp>
        <p:nvSpPr>
          <p:cNvPr id="73" name="Google Shape;7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32</a:t>
            </a:fld>
            <a:endParaRPr/>
          </a:p>
        </p:txBody>
      </p:sp>
      <p:sp>
        <p:nvSpPr>
          <p:cNvPr id="74" name="Google Shape;74;p14"/>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76" name="Google Shape;76;p14"/>
          <p:cNvSpPr/>
          <p:nvPr/>
        </p:nvSpPr>
        <p:spPr>
          <a:xfrm>
            <a:off x="773723" y="2363061"/>
            <a:ext cx="7835704" cy="3267521"/>
          </a:xfrm>
          <a:prstGeom prst="rect">
            <a:avLst/>
          </a:prstGeom>
          <a:noFill/>
          <a:ln>
            <a:noFill/>
          </a:ln>
        </p:spPr>
        <p:txBody>
          <a:bodyPr spcFirstLastPara="1" wrap="square" lIns="91425" tIns="45700" rIns="91425" bIns="45700" anchor="t" anchorCtr="0">
            <a:spAutoFit/>
          </a:bodyPr>
          <a:lstStyle/>
          <a:p>
            <a:pPr marL="457200" marR="0" lvl="0" indent="-317500" algn="just" rtl="0">
              <a:lnSpc>
                <a:spcPct val="100000"/>
              </a:lnSpc>
              <a:spcBef>
                <a:spcPts val="0"/>
              </a:spcBef>
              <a:spcAft>
                <a:spcPts val="0"/>
              </a:spcAft>
              <a:buClr>
                <a:srgbClr val="000000"/>
              </a:buClr>
              <a:buSzPts val="1400"/>
              <a:buFont typeface="Courier New"/>
              <a:buChar char="o"/>
            </a:pPr>
            <a:r>
              <a:rPr lang="en-US" sz="1800" b="0" i="0" u="none" strike="noStrike" cap="none" dirty="0">
                <a:solidFill>
                  <a:srgbClr val="000000"/>
                </a:solidFill>
                <a:highlight>
                  <a:srgbClr val="FFFFFF"/>
                </a:highlight>
                <a:latin typeface="Times New Roman"/>
                <a:ea typeface="Times New Roman"/>
                <a:cs typeface="Times New Roman"/>
                <a:sym typeface="Times New Roman"/>
              </a:rPr>
              <a:t>Simplest way to organize computer is to have one processor </a:t>
            </a:r>
            <a:r>
              <a:rPr lang="en-US" sz="1800" b="0" i="0" u="none" strike="noStrike" cap="none" dirty="0" smtClean="0">
                <a:solidFill>
                  <a:srgbClr val="000000"/>
                </a:solidFill>
                <a:highlight>
                  <a:srgbClr val="FFFFFF"/>
                </a:highlight>
                <a:latin typeface="Times New Roman"/>
                <a:ea typeface="Times New Roman"/>
                <a:cs typeface="Times New Roman"/>
                <a:sym typeface="Times New Roman"/>
              </a:rPr>
              <a:t>register (</a:t>
            </a:r>
            <a:r>
              <a:rPr lang="en-US" sz="1800" b="0" i="0" u="none" strike="noStrike" cap="none" dirty="0">
                <a:solidFill>
                  <a:srgbClr val="000000"/>
                </a:solidFill>
                <a:highlight>
                  <a:srgbClr val="FFFFFF"/>
                </a:highlight>
                <a:latin typeface="Times New Roman"/>
                <a:ea typeface="Times New Roman"/>
                <a:cs typeface="Times New Roman"/>
                <a:sym typeface="Times New Roman"/>
              </a:rPr>
              <a:t>Accumulator AC) and an instruction code format with two parts:</a:t>
            </a:r>
            <a:endParaRPr dirty="0"/>
          </a:p>
          <a:p>
            <a:pPr marL="457200" marR="0" lvl="0" indent="-317500" algn="just" rtl="0">
              <a:lnSpc>
                <a:spcPct val="100000"/>
              </a:lnSpc>
              <a:spcBef>
                <a:spcPts val="1000"/>
              </a:spcBef>
              <a:spcAft>
                <a:spcPts val="0"/>
              </a:spcAft>
              <a:buNone/>
            </a:pPr>
            <a:endParaRPr sz="1800" b="0" i="0" u="none" strike="noStrike" cap="none" dirty="0" smtClean="0">
              <a:solidFill>
                <a:srgbClr val="000000"/>
              </a:solidFill>
              <a:highlight>
                <a:srgbClr val="FFFFFF"/>
              </a:highlight>
              <a:latin typeface="Times New Roman"/>
              <a:ea typeface="Times New Roman"/>
              <a:cs typeface="Times New Roman"/>
              <a:sym typeface="Times New Roman"/>
            </a:endParaRPr>
          </a:p>
          <a:p>
            <a:pPr marL="914400" marR="0" lvl="1" indent="-317500" algn="just" rtl="0">
              <a:lnSpc>
                <a:spcPct val="100000"/>
              </a:lnSpc>
              <a:spcBef>
                <a:spcPts val="0"/>
              </a:spcBef>
              <a:spcAft>
                <a:spcPts val="0"/>
              </a:spcAft>
              <a:buClr>
                <a:srgbClr val="000000"/>
              </a:buClr>
              <a:buSzPts val="1400"/>
              <a:buFont typeface="Arial"/>
              <a:buChar char="○"/>
            </a:pPr>
            <a:r>
              <a:rPr lang="en-US" sz="1800" b="1" i="0" u="none" strike="noStrike" cap="none" dirty="0" smtClean="0">
                <a:solidFill>
                  <a:srgbClr val="000000"/>
                </a:solidFill>
                <a:highlight>
                  <a:srgbClr val="FFFFFF"/>
                </a:highlight>
                <a:latin typeface="Times New Roman"/>
                <a:ea typeface="Times New Roman"/>
                <a:cs typeface="Times New Roman"/>
                <a:sym typeface="Times New Roman"/>
              </a:rPr>
              <a:t>First</a:t>
            </a:r>
            <a:r>
              <a:rPr lang="en-US" sz="1800" b="0" i="0" u="none" strike="noStrike" cap="none" dirty="0" smtClean="0">
                <a:solidFill>
                  <a:srgbClr val="000000"/>
                </a:solidFill>
                <a:highlight>
                  <a:srgbClr val="FFFFFF"/>
                </a:highlight>
                <a:latin typeface="Times New Roman"/>
                <a:ea typeface="Times New Roman"/>
                <a:cs typeface="Times New Roman"/>
                <a:sym typeface="Times New Roman"/>
              </a:rPr>
              <a:t>-Operation </a:t>
            </a:r>
            <a:r>
              <a:rPr lang="en-US" sz="1800" b="0" i="0" u="none" strike="noStrike" cap="none" dirty="0">
                <a:solidFill>
                  <a:srgbClr val="000000"/>
                </a:solidFill>
                <a:highlight>
                  <a:srgbClr val="FFFFFF"/>
                </a:highlight>
                <a:latin typeface="Times New Roman"/>
                <a:ea typeface="Times New Roman"/>
                <a:cs typeface="Times New Roman"/>
                <a:sym typeface="Times New Roman"/>
              </a:rPr>
              <a:t>to be performed</a:t>
            </a:r>
            <a:endParaRPr dirty="0"/>
          </a:p>
          <a:p>
            <a:pPr marL="914400" marR="0" lvl="1" indent="-317500" algn="just" rtl="0">
              <a:lnSpc>
                <a:spcPct val="100000"/>
              </a:lnSpc>
              <a:spcBef>
                <a:spcPts val="0"/>
              </a:spcBef>
              <a:spcAft>
                <a:spcPts val="0"/>
              </a:spcAft>
              <a:buClr>
                <a:srgbClr val="000000"/>
              </a:buClr>
              <a:buSzPts val="1400"/>
              <a:buFont typeface="Arial"/>
              <a:buChar char="○"/>
            </a:pPr>
            <a:r>
              <a:rPr lang="en-US" sz="1800" b="1" i="0" u="none" strike="noStrike" cap="none" dirty="0">
                <a:solidFill>
                  <a:srgbClr val="000000"/>
                </a:solidFill>
                <a:highlight>
                  <a:srgbClr val="FFFFFF"/>
                </a:highlight>
                <a:latin typeface="Times New Roman"/>
                <a:ea typeface="Times New Roman"/>
                <a:cs typeface="Times New Roman"/>
                <a:sym typeface="Times New Roman"/>
              </a:rPr>
              <a:t>Second </a:t>
            </a:r>
            <a:r>
              <a:rPr lang="en-US" sz="1800" b="0" i="0" u="none" strike="noStrike" cap="none" dirty="0">
                <a:solidFill>
                  <a:srgbClr val="000000"/>
                </a:solidFill>
                <a:highlight>
                  <a:srgbClr val="FFFFFF"/>
                </a:highlight>
                <a:latin typeface="Times New Roman"/>
                <a:ea typeface="Times New Roman"/>
                <a:cs typeface="Times New Roman"/>
                <a:sym typeface="Times New Roman"/>
              </a:rPr>
              <a:t>– Address</a:t>
            </a:r>
            <a:endParaRPr dirty="0"/>
          </a:p>
          <a:p>
            <a:pPr marL="914400" marR="0" lvl="1" indent="-317500" algn="just" rtl="0">
              <a:lnSpc>
                <a:spcPct val="100000"/>
              </a:lnSpc>
              <a:spcBef>
                <a:spcPts val="0"/>
              </a:spcBef>
              <a:spcAft>
                <a:spcPts val="0"/>
              </a:spcAft>
              <a:buNone/>
            </a:pPr>
            <a:endParaRPr sz="1800" b="0"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17500" algn="just" rtl="0">
              <a:lnSpc>
                <a:spcPct val="100000"/>
              </a:lnSpc>
              <a:spcBef>
                <a:spcPts val="0"/>
              </a:spcBef>
              <a:spcAft>
                <a:spcPts val="0"/>
              </a:spcAft>
              <a:buClr>
                <a:srgbClr val="000000"/>
              </a:buClr>
              <a:buSzPts val="1400"/>
              <a:buFont typeface="Courier New"/>
              <a:buChar char="o"/>
            </a:pPr>
            <a:r>
              <a:rPr lang="en-US" sz="1800" b="0" i="0" u="none" strike="noStrike" cap="none" dirty="0">
                <a:solidFill>
                  <a:srgbClr val="000000"/>
                </a:solidFill>
                <a:highlight>
                  <a:srgbClr val="FFFFFF"/>
                </a:highlight>
                <a:latin typeface="Times New Roman"/>
                <a:ea typeface="Times New Roman"/>
                <a:cs typeface="Times New Roman"/>
                <a:sym typeface="Times New Roman"/>
              </a:rPr>
              <a:t>The memory address tells the control where to find an operand in memory.</a:t>
            </a:r>
            <a:endParaRPr dirty="0"/>
          </a:p>
          <a:p>
            <a:pPr marL="457200" marR="0" lvl="0" indent="-317500" algn="just" rtl="0">
              <a:lnSpc>
                <a:spcPct val="100000"/>
              </a:lnSpc>
              <a:spcBef>
                <a:spcPts val="0"/>
              </a:spcBef>
              <a:spcAft>
                <a:spcPts val="0"/>
              </a:spcAft>
              <a:buNone/>
            </a:pPr>
            <a:endParaRPr sz="1800" b="0" i="0" u="none" strike="noStrike" cap="none" dirty="0">
              <a:solidFill>
                <a:srgbClr val="000000"/>
              </a:solidFill>
              <a:highlight>
                <a:srgbClr val="FFFFFF"/>
              </a:highlight>
              <a:latin typeface="Times New Roman"/>
              <a:ea typeface="Times New Roman"/>
              <a:cs typeface="Times New Roman"/>
              <a:sym typeface="Times New Roman"/>
            </a:endParaRPr>
          </a:p>
          <a:p>
            <a:pPr marL="457200" lvl="0" indent="-317500" algn="just">
              <a:buSzPts val="1400"/>
              <a:buFont typeface="Courier New"/>
              <a:buChar char="o"/>
            </a:pPr>
            <a:r>
              <a:rPr lang="en-US" sz="1800" dirty="0">
                <a:highlight>
                  <a:srgbClr val="FFFFFF"/>
                </a:highlight>
                <a:latin typeface="Times New Roman"/>
                <a:ea typeface="Times New Roman"/>
                <a:cs typeface="Times New Roman"/>
                <a:sym typeface="Times New Roman"/>
              </a:rPr>
              <a:t>Computers that have a single-processor register usually assign to it the name  accumulator (AC). </a:t>
            </a:r>
          </a:p>
          <a:p>
            <a:pPr marL="457200" lvl="0" indent="-317500" algn="just">
              <a:buSzPts val="1400"/>
              <a:buFont typeface="Courier New"/>
              <a:buChar char="o"/>
            </a:pPr>
            <a:r>
              <a:rPr lang="en-US" sz="1800" dirty="0">
                <a:highlight>
                  <a:srgbClr val="FFFFFF"/>
                </a:highlight>
                <a:latin typeface="Times New Roman"/>
                <a:ea typeface="Times New Roman"/>
                <a:cs typeface="Times New Roman"/>
                <a:sym typeface="Times New Roman"/>
              </a:rPr>
              <a:t>The operation is performed with the memory operand and the content of AC.</a:t>
            </a:r>
          </a:p>
        </p:txBody>
      </p:sp>
      <p:sp>
        <p:nvSpPr>
          <p:cNvPr id="77" name="Google Shape;77;p14"/>
          <p:cNvSpPr/>
          <p:nvPr/>
        </p:nvSpPr>
        <p:spPr>
          <a:xfrm>
            <a:off x="2193512" y="1263432"/>
            <a:ext cx="479169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Stored Program Organization</a:t>
            </a:r>
            <a:endParaRPr sz="2800" b="1"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34251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81"/>
        <p:cNvGrpSpPr/>
        <p:nvPr/>
      </p:nvGrpSpPr>
      <p:grpSpPr>
        <a:xfrm>
          <a:off x="0" y="0"/>
          <a:ext cx="0" cy="0"/>
          <a:chOff x="0" y="0"/>
          <a:chExt cx="0" cy="0"/>
        </a:xfrm>
      </p:grpSpPr>
      <p:sp>
        <p:nvSpPr>
          <p:cNvPr id="82" name="Google Shape;8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33</a:t>
            </a:fld>
            <a:endParaRPr/>
          </a:p>
        </p:txBody>
      </p:sp>
      <p:sp>
        <p:nvSpPr>
          <p:cNvPr id="83" name="Google Shape;83;p15"/>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85" name="Google Shape;85;p15"/>
          <p:cNvSpPr/>
          <p:nvPr/>
        </p:nvSpPr>
        <p:spPr>
          <a:xfrm>
            <a:off x="2306054" y="1263432"/>
            <a:ext cx="479169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Stored Program Organization</a:t>
            </a:r>
            <a:endParaRPr sz="2800" b="1" i="0" u="none" strike="noStrike" cap="none">
              <a:solidFill>
                <a:srgbClr val="000000"/>
              </a:solidFill>
              <a:latin typeface="Times New Roman"/>
              <a:ea typeface="Times New Roman"/>
              <a:cs typeface="Times New Roman"/>
              <a:sym typeface="Times New Roman"/>
            </a:endParaRPr>
          </a:p>
        </p:txBody>
      </p:sp>
      <p:pic>
        <p:nvPicPr>
          <p:cNvPr id="86" name="Google Shape;86;p15"/>
          <p:cNvPicPr preferRelativeResize="0"/>
          <p:nvPr/>
        </p:nvPicPr>
        <p:blipFill rotWithShape="1">
          <a:blip r:embed="rId3">
            <a:alphaModFix/>
          </a:blip>
          <a:srcRect l="797" r="787"/>
          <a:stretch/>
        </p:blipFill>
        <p:spPr>
          <a:xfrm>
            <a:off x="559219" y="1997612"/>
            <a:ext cx="4069052" cy="4403188"/>
          </a:xfrm>
          <a:prstGeom prst="rect">
            <a:avLst/>
          </a:prstGeom>
          <a:noFill/>
          <a:ln>
            <a:noFill/>
          </a:ln>
        </p:spPr>
      </p:pic>
      <p:sp>
        <p:nvSpPr>
          <p:cNvPr id="87" name="Google Shape;87;p15"/>
          <p:cNvSpPr/>
          <p:nvPr/>
        </p:nvSpPr>
        <p:spPr>
          <a:xfrm>
            <a:off x="4572000" y="2532182"/>
            <a:ext cx="4404946" cy="2585323"/>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chemeClr val="accent5"/>
              </a:buClr>
              <a:buSzPts val="1400"/>
              <a:buFont typeface="Ubuntu"/>
              <a:buChar char="●"/>
            </a:pPr>
            <a:r>
              <a:rPr lang="en-US" sz="1800" b="0" i="0" u="none" strike="noStrike" cap="none" dirty="0">
                <a:solidFill>
                  <a:srgbClr val="000000"/>
                </a:solidFill>
                <a:latin typeface="Times New Roman"/>
                <a:ea typeface="Times New Roman"/>
                <a:cs typeface="Times New Roman"/>
                <a:sym typeface="Times New Roman"/>
              </a:rPr>
              <a:t>Instructions are stored in one section of the memory and data in another.</a:t>
            </a:r>
            <a:endParaRPr dirty="0"/>
          </a:p>
          <a:p>
            <a:pPr marL="457200" marR="0" lvl="0" indent="-31750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accent5"/>
              </a:buClr>
              <a:buSzPts val="1400"/>
              <a:buFont typeface="Ubuntu"/>
              <a:buChar char="●"/>
            </a:pPr>
            <a:r>
              <a:rPr lang="en-US" sz="1800" b="0" i="0" u="none" strike="noStrike" cap="none" dirty="0">
                <a:solidFill>
                  <a:srgbClr val="000000"/>
                </a:solidFill>
                <a:latin typeface="Times New Roman"/>
                <a:ea typeface="Times New Roman"/>
                <a:cs typeface="Times New Roman"/>
                <a:sym typeface="Times New Roman"/>
              </a:rPr>
              <a:t>For a memory unit with 4096 words we need 12 bits to specify an address since 2</a:t>
            </a:r>
            <a:r>
              <a:rPr lang="en-US" sz="1800" b="0" i="0" u="none" strike="noStrike" cap="none" baseline="30000" dirty="0">
                <a:solidFill>
                  <a:srgbClr val="000000"/>
                </a:solidFill>
                <a:latin typeface="Times New Roman"/>
                <a:ea typeface="Times New Roman"/>
                <a:cs typeface="Times New Roman"/>
                <a:sym typeface="Times New Roman"/>
              </a:rPr>
              <a:t>12</a:t>
            </a:r>
            <a:r>
              <a:rPr lang="en-US" sz="1800" b="0" i="0" u="none" strike="noStrike" cap="none" dirty="0">
                <a:solidFill>
                  <a:srgbClr val="000000"/>
                </a:solidFill>
                <a:latin typeface="Times New Roman"/>
                <a:ea typeface="Times New Roman"/>
                <a:cs typeface="Times New Roman"/>
                <a:sym typeface="Times New Roman"/>
              </a:rPr>
              <a:t>=4096.</a:t>
            </a:r>
            <a:endParaRPr dirty="0"/>
          </a:p>
          <a:p>
            <a:pPr marL="457200" marR="0" lvl="0" indent="-31750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accent5"/>
              </a:buClr>
              <a:buSzPts val="1400"/>
              <a:buFont typeface="Ubuntu"/>
              <a:buChar char="●"/>
            </a:pPr>
            <a:r>
              <a:rPr lang="en-US" sz="1800" b="0" i="0" u="none" strike="noStrike" cap="none" dirty="0">
                <a:solidFill>
                  <a:srgbClr val="000000"/>
                </a:solidFill>
                <a:latin typeface="Times New Roman"/>
                <a:ea typeface="Times New Roman"/>
                <a:cs typeface="Times New Roman"/>
                <a:sym typeface="Times New Roman"/>
              </a:rPr>
              <a:t>4 bits are available for </a:t>
            </a:r>
            <a:r>
              <a:rPr lang="en-US" sz="1800" b="0" i="0" u="none" strike="noStrike" cap="none" dirty="0" err="1">
                <a:solidFill>
                  <a:srgbClr val="000000"/>
                </a:solidFill>
                <a:latin typeface="Times New Roman"/>
                <a:ea typeface="Times New Roman"/>
                <a:cs typeface="Times New Roman"/>
                <a:sym typeface="Times New Roman"/>
              </a:rPr>
              <a:t>opcode</a:t>
            </a:r>
            <a:r>
              <a:rPr lang="en-US" sz="1800" b="0" i="0" u="none" strike="noStrike" cap="none" dirty="0">
                <a:solidFill>
                  <a:srgbClr val="000000"/>
                </a:solidFill>
                <a:latin typeface="Times New Roman"/>
                <a:ea typeface="Times New Roman"/>
                <a:cs typeface="Times New Roman"/>
                <a:sym typeface="Times New Roman"/>
              </a:rPr>
              <a:t> to specify one out of 16 possible operations.</a:t>
            </a:r>
            <a:endParaRPr sz="1800" b="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58955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34</a:t>
            </a:fld>
            <a:endParaRPr/>
          </a:p>
        </p:txBody>
      </p:sp>
      <p:sp>
        <p:nvSpPr>
          <p:cNvPr id="102" name="Google Shape;102;p17"/>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04" name="Google Shape;104;p17"/>
          <p:cNvSpPr/>
          <p:nvPr/>
        </p:nvSpPr>
        <p:spPr>
          <a:xfrm>
            <a:off x="787791" y="2011369"/>
            <a:ext cx="7835704" cy="338554"/>
          </a:xfrm>
          <a:prstGeom prst="rect">
            <a:avLst/>
          </a:prstGeom>
          <a:noFill/>
          <a:ln>
            <a:noFill/>
          </a:ln>
        </p:spPr>
        <p:txBody>
          <a:bodyPr spcFirstLastPara="1" wrap="square" lIns="91425" tIns="45700" rIns="91425" bIns="45700" anchor="t" anchorCtr="0">
            <a:spAutoFit/>
          </a:bodyPr>
          <a:lstStyle/>
          <a:p>
            <a:pPr marL="457200" marR="0" lvl="0" indent="-228600" algn="l" rtl="0">
              <a:lnSpc>
                <a:spcPct val="100000"/>
              </a:lnSpc>
              <a:spcBef>
                <a:spcPts val="0"/>
              </a:spcBef>
              <a:spcAft>
                <a:spcPts val="0"/>
              </a:spcAft>
              <a:buClr>
                <a:schemeClr val="accent5"/>
              </a:buClr>
              <a:buSzPts val="1400"/>
              <a:buFont typeface="Ubuntu"/>
              <a:buNone/>
            </a:pPr>
            <a:endParaRPr sz="1600" b="0" i="0" u="none" strike="noStrike" cap="none">
              <a:solidFill>
                <a:srgbClr val="000000"/>
              </a:solidFill>
              <a:latin typeface="Times New Roman"/>
              <a:ea typeface="Times New Roman"/>
              <a:cs typeface="Times New Roman"/>
              <a:sym typeface="Times New Roman"/>
            </a:endParaRPr>
          </a:p>
        </p:txBody>
      </p:sp>
      <p:sp>
        <p:nvSpPr>
          <p:cNvPr id="105" name="Google Shape;105;p17"/>
          <p:cNvSpPr/>
          <p:nvPr/>
        </p:nvSpPr>
        <p:spPr>
          <a:xfrm>
            <a:off x="1644873" y="1150892"/>
            <a:ext cx="6067688"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Direct and Indirect Addressing Modes</a:t>
            </a:r>
            <a:endParaRPr sz="2800" b="1" i="0" u="none" strike="noStrike" cap="none">
              <a:solidFill>
                <a:srgbClr val="000000"/>
              </a:solidFill>
              <a:latin typeface="Times New Roman"/>
              <a:ea typeface="Times New Roman"/>
              <a:cs typeface="Times New Roman"/>
              <a:sym typeface="Times New Roman"/>
            </a:endParaRPr>
          </a:p>
        </p:txBody>
      </p:sp>
      <p:sp>
        <p:nvSpPr>
          <p:cNvPr id="106" name="Google Shape;106;p17"/>
          <p:cNvSpPr/>
          <p:nvPr/>
        </p:nvSpPr>
        <p:spPr>
          <a:xfrm>
            <a:off x="4086664" y="2194558"/>
            <a:ext cx="4572000" cy="354452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rgbClr val="000000"/>
              </a:buClr>
              <a:buSzPts val="1400"/>
              <a:buFont typeface="Noto Sans Symbols"/>
              <a:buChar char="❑"/>
            </a:pPr>
            <a:r>
              <a:rPr lang="en-US" sz="1800" b="0" i="0" u="none" strike="noStrike" cap="none" dirty="0">
                <a:solidFill>
                  <a:srgbClr val="000000"/>
                </a:solidFill>
                <a:highlight>
                  <a:srgbClr val="FFFFFF"/>
                </a:highlight>
                <a:latin typeface="Times New Roman"/>
                <a:ea typeface="Times New Roman"/>
                <a:cs typeface="Times New Roman"/>
                <a:sym typeface="Times New Roman"/>
              </a:rPr>
              <a:t>Following </a:t>
            </a:r>
            <a:r>
              <a:rPr lang="en-US" sz="1800" b="1" i="0" u="none" strike="noStrike" cap="none" dirty="0">
                <a:solidFill>
                  <a:srgbClr val="000000"/>
                </a:solidFill>
                <a:highlight>
                  <a:srgbClr val="FFFFFF"/>
                </a:highlight>
                <a:latin typeface="Times New Roman"/>
                <a:ea typeface="Times New Roman"/>
                <a:cs typeface="Times New Roman"/>
                <a:sym typeface="Times New Roman"/>
              </a:rPr>
              <a:t>Addressing Modes</a:t>
            </a:r>
            <a:r>
              <a:rPr lang="en-US" sz="1800" b="0" i="0" u="none" strike="noStrike" cap="none" dirty="0">
                <a:solidFill>
                  <a:srgbClr val="000000"/>
                </a:solidFill>
                <a:highlight>
                  <a:srgbClr val="FFFFFF"/>
                </a:highlight>
                <a:latin typeface="Times New Roman"/>
                <a:ea typeface="Times New Roman"/>
                <a:cs typeface="Times New Roman"/>
                <a:sym typeface="Times New Roman"/>
              </a:rPr>
              <a:t> are used for address portion of the instruction code.</a:t>
            </a:r>
            <a:endParaRPr dirty="0"/>
          </a:p>
          <a:p>
            <a:pPr marL="457200" marR="0" lvl="0" indent="-317500" algn="l" rtl="0">
              <a:lnSpc>
                <a:spcPct val="100000"/>
              </a:lnSpc>
              <a:spcBef>
                <a:spcPts val="1000"/>
              </a:spcBef>
              <a:spcAft>
                <a:spcPts val="0"/>
              </a:spcAft>
              <a:buNone/>
            </a:pPr>
            <a:endParaRPr sz="1800" b="0" i="0" u="none" strike="noStrike" cap="none" dirty="0">
              <a:solidFill>
                <a:srgbClr val="000000"/>
              </a:solidFill>
              <a:highlight>
                <a:srgbClr val="FFFFFF"/>
              </a:highlight>
              <a:latin typeface="Times New Roman"/>
              <a:ea typeface="Times New Roman"/>
              <a:cs typeface="Times New Roman"/>
              <a:sym typeface="Times New Roman"/>
            </a:endParaRPr>
          </a:p>
          <a:p>
            <a:pPr marL="914400" marR="0" lvl="1" indent="-317500" algn="l" rtl="0">
              <a:lnSpc>
                <a:spcPct val="100000"/>
              </a:lnSpc>
              <a:spcBef>
                <a:spcPts val="0"/>
              </a:spcBef>
              <a:spcAft>
                <a:spcPts val="0"/>
              </a:spcAft>
              <a:buClr>
                <a:srgbClr val="000000"/>
              </a:buClr>
              <a:buSzPts val="1400"/>
              <a:buFont typeface="Arial"/>
              <a:buChar char="○"/>
            </a:pPr>
            <a:r>
              <a:rPr lang="en-US" sz="1800" b="1" i="0" u="none" strike="noStrike" cap="none" dirty="0" smtClean="0">
                <a:solidFill>
                  <a:srgbClr val="000000"/>
                </a:solidFill>
                <a:highlight>
                  <a:srgbClr val="FFFFFF"/>
                </a:highlight>
                <a:latin typeface="Times New Roman"/>
                <a:ea typeface="Times New Roman"/>
                <a:cs typeface="Times New Roman"/>
                <a:sym typeface="Times New Roman"/>
              </a:rPr>
              <a:t>Direct</a:t>
            </a:r>
            <a:r>
              <a:rPr lang="en-US" sz="1800" b="0" i="0" u="none" strike="noStrike" cap="none" dirty="0" smtClean="0">
                <a:solidFill>
                  <a:srgbClr val="000000"/>
                </a:solidFill>
                <a:highlight>
                  <a:srgbClr val="FFFFFF"/>
                </a:highlight>
                <a:latin typeface="Times New Roman"/>
                <a:ea typeface="Times New Roman"/>
                <a:cs typeface="Times New Roman"/>
                <a:sym typeface="Times New Roman"/>
              </a:rPr>
              <a:t>- </a:t>
            </a:r>
            <a:r>
              <a:rPr lang="en-US" sz="1800" b="0" i="0" u="none" strike="noStrike" cap="none" dirty="0">
                <a:solidFill>
                  <a:srgbClr val="000000"/>
                </a:solidFill>
                <a:highlight>
                  <a:srgbClr val="FFFFFF"/>
                </a:highlight>
                <a:latin typeface="Times New Roman"/>
                <a:ea typeface="Times New Roman"/>
                <a:cs typeface="Times New Roman"/>
                <a:sym typeface="Times New Roman"/>
              </a:rPr>
              <a:t>The address part specifies the address of an operand.</a:t>
            </a:r>
            <a:endParaRPr dirty="0"/>
          </a:p>
          <a:p>
            <a:pPr marL="914400" marR="0" lvl="1" indent="-317500" algn="l" rtl="0">
              <a:lnSpc>
                <a:spcPct val="100000"/>
              </a:lnSpc>
              <a:spcBef>
                <a:spcPts val="0"/>
              </a:spcBef>
              <a:spcAft>
                <a:spcPts val="0"/>
              </a:spcAft>
              <a:buClr>
                <a:srgbClr val="000000"/>
              </a:buClr>
              <a:buSzPts val="1400"/>
              <a:buFont typeface="Arial"/>
              <a:buChar char="○"/>
            </a:pPr>
            <a:r>
              <a:rPr lang="en-US" sz="1800" b="1" i="0" u="none" strike="noStrike" cap="none" dirty="0">
                <a:solidFill>
                  <a:srgbClr val="000000"/>
                </a:solidFill>
                <a:highlight>
                  <a:srgbClr val="FFFFFF"/>
                </a:highlight>
                <a:latin typeface="Times New Roman"/>
                <a:ea typeface="Times New Roman"/>
                <a:cs typeface="Times New Roman"/>
                <a:sym typeface="Times New Roman"/>
              </a:rPr>
              <a:t>Indirect</a:t>
            </a:r>
            <a:r>
              <a:rPr lang="en-US" sz="1800" b="0" i="0" u="none" strike="noStrike" cap="none" dirty="0">
                <a:solidFill>
                  <a:srgbClr val="000000"/>
                </a:solidFill>
                <a:highlight>
                  <a:srgbClr val="FFFFFF"/>
                </a:highlight>
                <a:latin typeface="Times New Roman"/>
                <a:ea typeface="Times New Roman"/>
                <a:cs typeface="Times New Roman"/>
                <a:sym typeface="Times New Roman"/>
              </a:rPr>
              <a:t>-  The address part specifies a pointer(another address) where the address of the operand can be found.</a:t>
            </a:r>
            <a:endParaRPr dirty="0"/>
          </a:p>
          <a:p>
            <a:pPr marL="914400" marR="0" lvl="1" indent="-317500" algn="l" rtl="0">
              <a:lnSpc>
                <a:spcPct val="100000"/>
              </a:lnSpc>
              <a:spcBef>
                <a:spcPts val="0"/>
              </a:spcBef>
              <a:spcAft>
                <a:spcPts val="0"/>
              </a:spcAft>
              <a:buNone/>
            </a:pPr>
            <a:endParaRPr sz="1800" b="0"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000000"/>
              </a:buClr>
              <a:buSzPts val="1400"/>
              <a:buFont typeface="Noto Sans Symbols"/>
              <a:buChar char="❑"/>
            </a:pPr>
            <a:r>
              <a:rPr lang="en-US" sz="1800" b="0" i="0" u="none" strike="noStrike" cap="none" dirty="0">
                <a:solidFill>
                  <a:srgbClr val="000000"/>
                </a:solidFill>
                <a:highlight>
                  <a:srgbClr val="FFFFFF"/>
                </a:highlight>
                <a:latin typeface="Times New Roman"/>
                <a:ea typeface="Times New Roman"/>
                <a:cs typeface="Times New Roman"/>
                <a:sym typeface="Times New Roman"/>
              </a:rPr>
              <a:t>One bit of the instruction code(</a:t>
            </a:r>
            <a:r>
              <a:rPr lang="en-US" sz="1800" b="1" i="0" u="none" strike="noStrike" cap="none" dirty="0">
                <a:solidFill>
                  <a:srgbClr val="000000"/>
                </a:solidFill>
                <a:highlight>
                  <a:srgbClr val="FFFFFF"/>
                </a:highlight>
                <a:latin typeface="Times New Roman"/>
                <a:ea typeface="Times New Roman"/>
                <a:cs typeface="Times New Roman"/>
                <a:sym typeface="Times New Roman"/>
              </a:rPr>
              <a:t>I</a:t>
            </a:r>
            <a:r>
              <a:rPr lang="en-US" sz="1800" b="0" i="0" u="none" strike="noStrike" cap="none" dirty="0">
                <a:solidFill>
                  <a:srgbClr val="000000"/>
                </a:solidFill>
                <a:highlight>
                  <a:srgbClr val="FFFFFF"/>
                </a:highlight>
                <a:latin typeface="Times New Roman"/>
                <a:ea typeface="Times New Roman"/>
                <a:cs typeface="Times New Roman"/>
                <a:sym typeface="Times New Roman"/>
              </a:rPr>
              <a:t>) can be used to distinguish between a direct and an indirect address.</a:t>
            </a:r>
            <a:endParaRPr sz="1800" b="0" i="0" u="none" strike="noStrike" cap="none" dirty="0">
              <a:solidFill>
                <a:srgbClr val="000000"/>
              </a:solidFill>
              <a:highlight>
                <a:srgbClr val="FFFFFF"/>
              </a:highlight>
              <a:latin typeface="Times New Roman"/>
              <a:ea typeface="Times New Roman"/>
              <a:cs typeface="Times New Roman"/>
              <a:sym typeface="Times New Roman"/>
            </a:endParaRPr>
          </a:p>
        </p:txBody>
      </p:sp>
      <p:pic>
        <p:nvPicPr>
          <p:cNvPr id="107" name="Google Shape;107;p17"/>
          <p:cNvPicPr preferRelativeResize="0"/>
          <p:nvPr/>
        </p:nvPicPr>
        <p:blipFill rotWithShape="1">
          <a:blip r:embed="rId3">
            <a:alphaModFix/>
          </a:blip>
          <a:srcRect/>
          <a:stretch/>
        </p:blipFill>
        <p:spPr>
          <a:xfrm>
            <a:off x="305754" y="1786597"/>
            <a:ext cx="3956758" cy="4867421"/>
          </a:xfrm>
          <a:prstGeom prst="rect">
            <a:avLst/>
          </a:prstGeom>
          <a:noFill/>
          <a:ln>
            <a:noFill/>
          </a:ln>
        </p:spPr>
      </p:pic>
    </p:spTree>
    <p:extLst>
      <p:ext uri="{BB962C8B-B14F-4D97-AF65-F5344CB8AC3E}">
        <p14:creationId xmlns:p14="http://schemas.microsoft.com/office/powerpoint/2010/main" val="2333924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35</a:t>
            </a:fld>
            <a:endParaRPr/>
          </a:p>
        </p:txBody>
      </p:sp>
      <p:sp>
        <p:nvSpPr>
          <p:cNvPr id="93" name="Google Shape;93;p16"/>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95" name="Google Shape;95;p16"/>
          <p:cNvSpPr/>
          <p:nvPr/>
        </p:nvSpPr>
        <p:spPr>
          <a:xfrm>
            <a:off x="801859" y="2306791"/>
            <a:ext cx="7835704" cy="3631723"/>
          </a:xfrm>
          <a:prstGeom prst="rect">
            <a:avLst/>
          </a:prstGeom>
          <a:noFill/>
          <a:ln>
            <a:noFill/>
          </a:ln>
        </p:spPr>
        <p:txBody>
          <a:bodyPr spcFirstLastPara="1" wrap="square" lIns="91425" tIns="45700" rIns="91425" bIns="45700" anchor="t" anchorCtr="0">
            <a:spAutoFit/>
          </a:bodyPr>
          <a:lstStyle/>
          <a:p>
            <a:pPr marL="457200" marR="0" lvl="0" indent="-317500" algn="just" rtl="0">
              <a:lnSpc>
                <a:spcPct val="100000"/>
              </a:lnSpc>
              <a:spcBef>
                <a:spcPts val="0"/>
              </a:spcBef>
              <a:spcAft>
                <a:spcPts val="0"/>
              </a:spcAft>
              <a:buClr>
                <a:schemeClr val="accent5"/>
              </a:buClr>
              <a:buSzPts val="1400"/>
              <a:buFont typeface="Noto Sans Symbols"/>
              <a:buChar char="▪"/>
            </a:pPr>
            <a:r>
              <a:rPr lang="en-US" sz="1800" b="0" i="0" u="none" strike="noStrike" cap="none" dirty="0">
                <a:solidFill>
                  <a:srgbClr val="000000"/>
                </a:solidFill>
                <a:highlight>
                  <a:srgbClr val="FFFFFF"/>
                </a:highlight>
                <a:latin typeface="Times New Roman"/>
                <a:ea typeface="Times New Roman"/>
                <a:cs typeface="Times New Roman"/>
                <a:sym typeface="Times New Roman"/>
              </a:rPr>
              <a:t>The control </a:t>
            </a:r>
            <a:r>
              <a:rPr lang="en-US" sz="1800" b="0" i="0" u="none" strike="noStrike" cap="none" dirty="0" smtClean="0">
                <a:solidFill>
                  <a:srgbClr val="000000"/>
                </a:solidFill>
                <a:highlight>
                  <a:srgbClr val="FFFFFF"/>
                </a:highlight>
                <a:latin typeface="Times New Roman"/>
                <a:ea typeface="Times New Roman"/>
                <a:cs typeface="Times New Roman"/>
                <a:sym typeface="Times New Roman"/>
              </a:rPr>
              <a:t>unit reads </a:t>
            </a:r>
            <a:r>
              <a:rPr lang="en-US" sz="1800" b="0" i="0" u="none" strike="noStrike" cap="none" dirty="0">
                <a:solidFill>
                  <a:srgbClr val="000000"/>
                </a:solidFill>
                <a:highlight>
                  <a:srgbClr val="FFFFFF"/>
                </a:highlight>
                <a:latin typeface="Times New Roman"/>
                <a:ea typeface="Times New Roman"/>
                <a:cs typeface="Times New Roman"/>
                <a:sym typeface="Times New Roman"/>
              </a:rPr>
              <a:t>a 16-bit instruction from the program portion of memory.</a:t>
            </a:r>
            <a:endParaRPr dirty="0"/>
          </a:p>
          <a:p>
            <a:pPr marL="457200" marR="0" lvl="0" indent="-317500" algn="just" rtl="0">
              <a:lnSpc>
                <a:spcPct val="100000"/>
              </a:lnSpc>
              <a:spcBef>
                <a:spcPts val="1000"/>
              </a:spcBef>
              <a:spcAft>
                <a:spcPts val="0"/>
              </a:spcAft>
              <a:buNone/>
            </a:pPr>
            <a:endParaRPr sz="1800" b="0"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17500" algn="just" rtl="0">
              <a:lnSpc>
                <a:spcPct val="100000"/>
              </a:lnSpc>
              <a:spcBef>
                <a:spcPts val="1000"/>
              </a:spcBef>
              <a:spcAft>
                <a:spcPts val="0"/>
              </a:spcAft>
              <a:buClr>
                <a:schemeClr val="accent5"/>
              </a:buClr>
              <a:buSzPts val="1400"/>
              <a:buFont typeface="Noto Sans Symbols"/>
              <a:buChar char="▪"/>
            </a:pPr>
            <a:r>
              <a:rPr lang="en-US" sz="1800" b="0" i="0" u="none" strike="noStrike" cap="none" dirty="0">
                <a:solidFill>
                  <a:srgbClr val="000000"/>
                </a:solidFill>
                <a:highlight>
                  <a:srgbClr val="FFFFFF"/>
                </a:highlight>
                <a:latin typeface="Times New Roman"/>
                <a:ea typeface="Times New Roman"/>
                <a:cs typeface="Times New Roman"/>
                <a:sym typeface="Times New Roman"/>
              </a:rPr>
              <a:t>It uses the 12-bit address part of the instruction to read a 16-bit operand from the data portion of memory. </a:t>
            </a:r>
            <a:endParaRPr dirty="0"/>
          </a:p>
          <a:p>
            <a:pPr marL="457200" marR="0" lvl="0" indent="-317500" algn="just" rtl="0">
              <a:lnSpc>
                <a:spcPct val="100000"/>
              </a:lnSpc>
              <a:spcBef>
                <a:spcPts val="1000"/>
              </a:spcBef>
              <a:spcAft>
                <a:spcPts val="0"/>
              </a:spcAft>
              <a:buNone/>
            </a:pPr>
            <a:endParaRPr sz="1800" b="0"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17500" algn="just" rtl="0">
              <a:lnSpc>
                <a:spcPct val="100000"/>
              </a:lnSpc>
              <a:spcBef>
                <a:spcPts val="1000"/>
              </a:spcBef>
              <a:spcAft>
                <a:spcPts val="0"/>
              </a:spcAft>
              <a:buClr>
                <a:schemeClr val="accent5"/>
              </a:buClr>
              <a:buSzPts val="1400"/>
              <a:buFont typeface="Noto Sans Symbols"/>
              <a:buChar char="▪"/>
            </a:pPr>
            <a:r>
              <a:rPr lang="en-US" sz="1800" b="0" i="0" u="none" strike="noStrike" cap="none" dirty="0">
                <a:solidFill>
                  <a:srgbClr val="000000"/>
                </a:solidFill>
                <a:highlight>
                  <a:srgbClr val="FFFFFF"/>
                </a:highlight>
                <a:latin typeface="Times New Roman"/>
                <a:ea typeface="Times New Roman"/>
                <a:cs typeface="Times New Roman"/>
                <a:sym typeface="Times New Roman"/>
              </a:rPr>
              <a:t>It then executes the operation specified by the operation code.</a:t>
            </a:r>
            <a:endParaRPr dirty="0"/>
          </a:p>
          <a:p>
            <a:pPr marL="457200" marR="0" lvl="0" indent="-317500" algn="just" rtl="0">
              <a:lnSpc>
                <a:spcPct val="100000"/>
              </a:lnSpc>
              <a:spcBef>
                <a:spcPts val="1000"/>
              </a:spcBef>
              <a:spcAft>
                <a:spcPts val="0"/>
              </a:spcAft>
              <a:buNone/>
            </a:pPr>
            <a:endParaRPr sz="1800" b="0"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17500" algn="just" rtl="0">
              <a:lnSpc>
                <a:spcPct val="100000"/>
              </a:lnSpc>
              <a:spcBef>
                <a:spcPts val="1000"/>
              </a:spcBef>
              <a:spcAft>
                <a:spcPts val="0"/>
              </a:spcAft>
              <a:buClr>
                <a:schemeClr val="accent5"/>
              </a:buClr>
              <a:buSzPts val="1400"/>
              <a:buFont typeface="Noto Sans Symbols"/>
              <a:buChar char="▪"/>
            </a:pPr>
            <a:r>
              <a:rPr lang="en-US" sz="1800" b="0" i="0" u="none" strike="noStrike" cap="none" dirty="0">
                <a:solidFill>
                  <a:srgbClr val="000000"/>
                </a:solidFill>
                <a:highlight>
                  <a:srgbClr val="FFFFFF"/>
                </a:highlight>
                <a:latin typeface="Times New Roman"/>
                <a:ea typeface="Times New Roman"/>
                <a:cs typeface="Times New Roman"/>
                <a:sym typeface="Times New Roman"/>
              </a:rPr>
              <a:t>The operation is performed with the memory operand and the content of AC.</a:t>
            </a:r>
            <a:endParaRPr sz="1800" b="0" i="1"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17500" algn="just"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 </a:t>
            </a:r>
            <a:endParaRPr sz="1800" b="0" i="0" u="none" strike="noStrike" cap="none" dirty="0">
              <a:solidFill>
                <a:srgbClr val="000000"/>
              </a:solidFill>
              <a:latin typeface="Times New Roman"/>
              <a:ea typeface="Times New Roman"/>
              <a:cs typeface="Times New Roman"/>
              <a:sym typeface="Times New Roman"/>
            </a:endParaRPr>
          </a:p>
        </p:txBody>
      </p:sp>
      <p:sp>
        <p:nvSpPr>
          <p:cNvPr id="96" name="Google Shape;96;p16"/>
          <p:cNvSpPr/>
          <p:nvPr/>
        </p:nvSpPr>
        <p:spPr>
          <a:xfrm>
            <a:off x="4036380" y="1319704"/>
            <a:ext cx="100380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Steps</a:t>
            </a:r>
            <a:endParaRPr sz="2800" b="1"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7984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36</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pic>
        <p:nvPicPr>
          <p:cNvPr id="114" name="Google Shape;114;p18"/>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115" name="Google Shape;115;p18"/>
          <p:cNvSpPr/>
          <p:nvPr/>
        </p:nvSpPr>
        <p:spPr>
          <a:xfrm>
            <a:off x="4360985" y="2475602"/>
            <a:ext cx="4360984" cy="21287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It is the address of the operand in a computation-type instruction or the target address in a branch-type instruction.</a:t>
            </a:r>
            <a:endParaRPr/>
          </a:p>
          <a:p>
            <a:pPr marL="0" marR="0" lvl="0" indent="0" algn="l" rtl="0">
              <a:lnSpc>
                <a:spcPct val="10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The effective address in the instruction of the figures are </a:t>
            </a:r>
            <a:r>
              <a:rPr lang="en-US" sz="1800" b="1" i="0" u="none" strike="noStrike" cap="none">
                <a:solidFill>
                  <a:srgbClr val="000000"/>
                </a:solidFill>
                <a:latin typeface="Times New Roman"/>
                <a:ea typeface="Times New Roman"/>
                <a:cs typeface="Times New Roman"/>
                <a:sym typeface="Times New Roman"/>
              </a:rPr>
              <a:t>457 </a:t>
            </a:r>
            <a:r>
              <a:rPr lang="en-US" sz="1800" b="0" i="0" u="none" strike="noStrike" cap="none">
                <a:solidFill>
                  <a:srgbClr val="000000"/>
                </a:solidFill>
                <a:latin typeface="Times New Roman"/>
                <a:ea typeface="Times New Roman"/>
                <a:cs typeface="Times New Roman"/>
                <a:sym typeface="Times New Roman"/>
              </a:rPr>
              <a:t>and</a:t>
            </a:r>
            <a:r>
              <a:rPr lang="en-US" sz="1800" b="1" i="0" u="none" strike="noStrike" cap="none">
                <a:solidFill>
                  <a:srgbClr val="000000"/>
                </a:solidFill>
                <a:latin typeface="Times New Roman"/>
                <a:ea typeface="Times New Roman"/>
                <a:cs typeface="Times New Roman"/>
                <a:sym typeface="Times New Roman"/>
              </a:rPr>
              <a:t> 1350.</a:t>
            </a:r>
            <a:endParaRPr sz="18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00000"/>
              </a:lnSpc>
              <a:spcBef>
                <a:spcPts val="1000"/>
              </a:spcBef>
              <a:spcAft>
                <a:spcPts val="0"/>
              </a:spcAft>
              <a:buNone/>
            </a:pPr>
            <a:endParaRPr sz="1600" b="0" i="0" u="none" strike="noStrike" cap="none">
              <a:solidFill>
                <a:srgbClr val="000000"/>
              </a:solidFill>
              <a:latin typeface="Times New Roman"/>
              <a:ea typeface="Times New Roman"/>
              <a:cs typeface="Times New Roman"/>
              <a:sym typeface="Times New Roman"/>
            </a:endParaRPr>
          </a:p>
        </p:txBody>
      </p:sp>
      <p:sp>
        <p:nvSpPr>
          <p:cNvPr id="116" name="Google Shape;116;p18"/>
          <p:cNvSpPr/>
          <p:nvPr/>
        </p:nvSpPr>
        <p:spPr>
          <a:xfrm>
            <a:off x="3262657" y="1207162"/>
            <a:ext cx="288572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Effective Address</a:t>
            </a:r>
            <a:endParaRPr sz="2800" b="1" i="0" u="none" strike="noStrike" cap="none">
              <a:solidFill>
                <a:srgbClr val="000000"/>
              </a:solidFill>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4">
            <a:alphaModFix/>
          </a:blip>
          <a:srcRect/>
          <a:stretch/>
        </p:blipFill>
        <p:spPr>
          <a:xfrm>
            <a:off x="305754" y="1786597"/>
            <a:ext cx="3956758" cy="4867421"/>
          </a:xfrm>
          <a:prstGeom prst="rect">
            <a:avLst/>
          </a:prstGeom>
          <a:noFill/>
          <a:ln>
            <a:noFill/>
          </a:ln>
        </p:spPr>
      </p:pic>
    </p:spTree>
    <p:extLst>
      <p:ext uri="{BB962C8B-B14F-4D97-AF65-F5344CB8AC3E}">
        <p14:creationId xmlns:p14="http://schemas.microsoft.com/office/powerpoint/2010/main" val="1973963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0"/>
          <p:cNvSpPr txBox="1">
            <a:spLocks noGrp="1"/>
          </p:cNvSpPr>
          <p:nvPr>
            <p:ph type="title"/>
          </p:nvPr>
        </p:nvSpPr>
        <p:spPr>
          <a:xfrm>
            <a:off x="-1" y="0"/>
            <a:ext cx="8546123"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dirty="0"/>
              <a:t>Basic Computer Instruction Formats</a:t>
            </a:r>
            <a:endParaRPr dirty="0"/>
          </a:p>
        </p:txBody>
      </p:sp>
      <p:sp>
        <p:nvSpPr>
          <p:cNvPr id="375" name="Google Shape;375;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Computer System Architecture,  Dr. Geetanjali  </a:t>
            </a:r>
            <a:endParaRPr/>
          </a:p>
        </p:txBody>
      </p:sp>
      <p:sp>
        <p:nvSpPr>
          <p:cNvPr id="376" name="Google Shape;376;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CA"/>
              <a:t>37</a:t>
            </a:fld>
            <a:endParaRPr/>
          </a:p>
        </p:txBody>
      </p:sp>
      <p:sp>
        <p:nvSpPr>
          <p:cNvPr id="377" name="Google Shape;377;p40"/>
          <p:cNvSpPr txBox="1">
            <a:spLocks noGrp="1"/>
          </p:cNvSpPr>
          <p:nvPr>
            <p:ph type="body" idx="1"/>
          </p:nvPr>
        </p:nvSpPr>
        <p:spPr>
          <a:xfrm>
            <a:off x="285720" y="928670"/>
            <a:ext cx="8543956"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dk1"/>
              </a:buClr>
              <a:buSzPts val="1800"/>
              <a:buChar char="•"/>
            </a:pPr>
            <a:r>
              <a:rPr lang="en-CA" sz="1800" dirty="0"/>
              <a:t>The basic computer has three instruction code formats, as shown in Figure.</a:t>
            </a:r>
            <a:endParaRPr dirty="0"/>
          </a:p>
          <a:p>
            <a:pPr marL="342900" lvl="0" indent="-228600" algn="just" rtl="0">
              <a:lnSpc>
                <a:spcPct val="150000"/>
              </a:lnSpc>
              <a:spcBef>
                <a:spcPts val="360"/>
              </a:spcBef>
              <a:spcAft>
                <a:spcPts val="0"/>
              </a:spcAft>
              <a:buClr>
                <a:schemeClr val="dk1"/>
              </a:buClr>
              <a:buSzPts val="1800"/>
              <a:buNone/>
            </a:pPr>
            <a:endParaRPr sz="1800" dirty="0"/>
          </a:p>
          <a:p>
            <a:pPr marL="342900" lvl="0" indent="-228600" algn="just" rtl="0">
              <a:lnSpc>
                <a:spcPct val="150000"/>
              </a:lnSpc>
              <a:spcBef>
                <a:spcPts val="360"/>
              </a:spcBef>
              <a:spcAft>
                <a:spcPts val="0"/>
              </a:spcAft>
              <a:buClr>
                <a:schemeClr val="dk1"/>
              </a:buClr>
              <a:buSzPts val="1800"/>
              <a:buNone/>
            </a:pPr>
            <a:endParaRPr sz="1800" dirty="0"/>
          </a:p>
          <a:p>
            <a:pPr marL="342900" lvl="0" indent="-228600" algn="just" rtl="0">
              <a:lnSpc>
                <a:spcPct val="150000"/>
              </a:lnSpc>
              <a:spcBef>
                <a:spcPts val="360"/>
              </a:spcBef>
              <a:spcAft>
                <a:spcPts val="0"/>
              </a:spcAft>
              <a:buClr>
                <a:schemeClr val="dk1"/>
              </a:buClr>
              <a:buSzPts val="1800"/>
              <a:buNone/>
            </a:pPr>
            <a:endParaRPr sz="1800" dirty="0"/>
          </a:p>
          <a:p>
            <a:pPr marL="342900" lvl="0" indent="-228600" algn="just" rtl="0">
              <a:lnSpc>
                <a:spcPct val="150000"/>
              </a:lnSpc>
              <a:spcBef>
                <a:spcPts val="360"/>
              </a:spcBef>
              <a:spcAft>
                <a:spcPts val="0"/>
              </a:spcAft>
              <a:buClr>
                <a:schemeClr val="dk1"/>
              </a:buClr>
              <a:buSzPts val="1800"/>
              <a:buNone/>
            </a:pPr>
            <a:endParaRPr sz="1800" dirty="0"/>
          </a:p>
          <a:p>
            <a:pPr marL="342900" lvl="0" indent="-228600" algn="just" rtl="0">
              <a:lnSpc>
                <a:spcPct val="150000"/>
              </a:lnSpc>
              <a:spcBef>
                <a:spcPts val="360"/>
              </a:spcBef>
              <a:spcAft>
                <a:spcPts val="0"/>
              </a:spcAft>
              <a:buClr>
                <a:schemeClr val="dk1"/>
              </a:buClr>
              <a:buSzPts val="1800"/>
              <a:buNone/>
            </a:pPr>
            <a:endParaRPr sz="1800" dirty="0"/>
          </a:p>
          <a:p>
            <a:pPr marL="342900" lvl="0" indent="-228600" algn="just" rtl="0">
              <a:lnSpc>
                <a:spcPct val="150000"/>
              </a:lnSpc>
              <a:spcBef>
                <a:spcPts val="360"/>
              </a:spcBef>
              <a:spcAft>
                <a:spcPts val="0"/>
              </a:spcAft>
              <a:buClr>
                <a:schemeClr val="dk1"/>
              </a:buClr>
              <a:buSzPts val="1800"/>
              <a:buNone/>
            </a:pPr>
            <a:endParaRPr sz="1800" dirty="0"/>
          </a:p>
          <a:p>
            <a:pPr marL="342900" lvl="0" indent="-342900" algn="just" rtl="0">
              <a:lnSpc>
                <a:spcPct val="150000"/>
              </a:lnSpc>
              <a:spcBef>
                <a:spcPts val="360"/>
              </a:spcBef>
              <a:spcAft>
                <a:spcPts val="0"/>
              </a:spcAft>
              <a:buClr>
                <a:schemeClr val="dk1"/>
              </a:buClr>
              <a:buSzPts val="1800"/>
              <a:buChar char="•"/>
            </a:pPr>
            <a:r>
              <a:rPr lang="en-CA" sz="1800" dirty="0"/>
              <a:t>Each format has 16 bits. The operation code (</a:t>
            </a:r>
            <a:r>
              <a:rPr lang="en-CA" sz="1800" dirty="0" err="1"/>
              <a:t>opcode</a:t>
            </a:r>
            <a:r>
              <a:rPr lang="en-CA" sz="1800" dirty="0"/>
              <a:t>) part of the instruction contains three bits and the meaning of the remaining 13 bits depends on the operation code encountered. A memory-reference instruction uses 12 bits to specify an address and one bit to specify the addressing mode </a:t>
            </a:r>
            <a:r>
              <a:rPr lang="en-CA" sz="1800" b="1" dirty="0"/>
              <a:t>I</a:t>
            </a:r>
            <a:r>
              <a:rPr lang="en-CA" sz="1800" i="1" dirty="0"/>
              <a:t>. </a:t>
            </a:r>
            <a:endParaRPr sz="1800" i="1" dirty="0"/>
          </a:p>
          <a:p>
            <a:pPr marL="342900" lvl="0" indent="-342900" algn="just" rtl="0">
              <a:lnSpc>
                <a:spcPct val="150000"/>
              </a:lnSpc>
              <a:spcBef>
                <a:spcPts val="360"/>
              </a:spcBef>
              <a:spcAft>
                <a:spcPts val="0"/>
              </a:spcAft>
              <a:buClr>
                <a:schemeClr val="dk1"/>
              </a:buClr>
              <a:buSzPts val="1800"/>
              <a:buChar char="•"/>
            </a:pPr>
            <a:r>
              <a:rPr lang="en-CA" sz="1800" b="1" dirty="0" smtClean="0"/>
              <a:t>I</a:t>
            </a:r>
            <a:r>
              <a:rPr lang="en-CA" sz="1800" i="1" dirty="0" smtClean="0"/>
              <a:t> </a:t>
            </a:r>
            <a:r>
              <a:rPr lang="en-CA" sz="1800" dirty="0"/>
              <a:t>is equal to 0 for direct address and to 1 for indirect address. </a:t>
            </a:r>
            <a:endParaRPr sz="1800" dirty="0"/>
          </a:p>
          <a:p>
            <a:pPr marL="342900" lvl="0" indent="-139700" algn="l" rtl="0">
              <a:spcBef>
                <a:spcPts val="640"/>
              </a:spcBef>
              <a:spcAft>
                <a:spcPts val="0"/>
              </a:spcAft>
              <a:buClr>
                <a:schemeClr val="dk1"/>
              </a:buClr>
              <a:buSzPts val="3200"/>
              <a:buNone/>
            </a:pPr>
            <a:endParaRPr dirty="0"/>
          </a:p>
        </p:txBody>
      </p:sp>
      <p:pic>
        <p:nvPicPr>
          <p:cNvPr id="378" name="Google Shape;378;p40"/>
          <p:cNvPicPr preferRelativeResize="0"/>
          <p:nvPr/>
        </p:nvPicPr>
        <p:blipFill rotWithShape="1">
          <a:blip r:embed="rId3">
            <a:alphaModFix/>
          </a:blip>
          <a:srcRect/>
          <a:stretch/>
        </p:blipFill>
        <p:spPr>
          <a:xfrm>
            <a:off x="1785918" y="1672806"/>
            <a:ext cx="5715040" cy="2327698"/>
          </a:xfrm>
          <a:prstGeom prst="rect">
            <a:avLst/>
          </a:prstGeom>
          <a:noFill/>
          <a:ln>
            <a:noFill/>
          </a:ln>
        </p:spPr>
      </p:pic>
    </p:spTree>
    <p:extLst>
      <p:ext uri="{BB962C8B-B14F-4D97-AF65-F5344CB8AC3E}">
        <p14:creationId xmlns:p14="http://schemas.microsoft.com/office/powerpoint/2010/main" val="4167498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4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dk1"/>
              </a:buClr>
              <a:buSzPts val="2000"/>
              <a:buChar char="•"/>
            </a:pPr>
            <a:r>
              <a:rPr lang="en-CA" sz="2000"/>
              <a:t>The register-reference instructions are recognized by the operation code 111 with a 0 in the leftmost bit (bit 15) of the instruction. </a:t>
            </a:r>
            <a:endParaRPr sz="2000"/>
          </a:p>
          <a:p>
            <a:pPr marL="342900" lvl="0" indent="-342900" algn="just" rtl="0">
              <a:lnSpc>
                <a:spcPct val="150000"/>
              </a:lnSpc>
              <a:spcBef>
                <a:spcPts val="400"/>
              </a:spcBef>
              <a:spcAft>
                <a:spcPts val="0"/>
              </a:spcAft>
              <a:buClr>
                <a:schemeClr val="dk1"/>
              </a:buClr>
              <a:buSzPts val="2000"/>
              <a:buChar char="•"/>
            </a:pPr>
            <a:r>
              <a:rPr lang="en-CA" sz="2000"/>
              <a:t>A register-reference instruction specifies an operation on or a test of the </a:t>
            </a:r>
            <a:r>
              <a:rPr lang="en-CA" sz="2000" i="1"/>
              <a:t>AC </a:t>
            </a:r>
            <a:r>
              <a:rPr lang="en-CA" sz="2000"/>
              <a:t>register. An operand from memory is not needed; therefore, the other 12 bits are used to specify the operation or test to be executed. </a:t>
            </a:r>
            <a:endParaRPr sz="2000"/>
          </a:p>
          <a:p>
            <a:pPr marL="342900" lvl="0" indent="-342900" algn="just" rtl="0">
              <a:lnSpc>
                <a:spcPct val="150000"/>
              </a:lnSpc>
              <a:spcBef>
                <a:spcPts val="400"/>
              </a:spcBef>
              <a:spcAft>
                <a:spcPts val="0"/>
              </a:spcAft>
              <a:buClr>
                <a:schemeClr val="dk1"/>
              </a:buClr>
              <a:buSzPts val="2000"/>
              <a:buChar char="•"/>
            </a:pPr>
            <a:r>
              <a:rPr lang="en-CA" sz="2000"/>
              <a:t>Similarly, an input—output instruction does not need a reference to memory and is recognized by the operation code 111 with a 1 in the leftmost bit of the instruction. The remaining 12 bits are used to specify the type of input—output operation or test performed.</a:t>
            </a:r>
            <a:endParaRPr sz="2000"/>
          </a:p>
        </p:txBody>
      </p:sp>
      <p:sp>
        <p:nvSpPr>
          <p:cNvPr id="385" name="Google Shape;385;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Computer System Architecture,  Dr. Geetanjali  </a:t>
            </a:r>
            <a:endParaRPr/>
          </a:p>
        </p:txBody>
      </p:sp>
      <p:sp>
        <p:nvSpPr>
          <p:cNvPr id="386" name="Google Shape;386;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CA"/>
              <a:t>38</a:t>
            </a:fld>
            <a:endParaRPr/>
          </a:p>
        </p:txBody>
      </p:sp>
    </p:spTree>
    <p:extLst>
      <p:ext uri="{BB962C8B-B14F-4D97-AF65-F5344CB8AC3E}">
        <p14:creationId xmlns:p14="http://schemas.microsoft.com/office/powerpoint/2010/main" val="3884108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Instruction format</a:t>
            </a:r>
            <a:endParaRPr/>
          </a:p>
        </p:txBody>
      </p:sp>
      <p:sp>
        <p:nvSpPr>
          <p:cNvPr id="392" name="Google Shape;392;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Computer System Architecture,  Dr. Geetanjali  </a:t>
            </a:r>
            <a:endParaRPr/>
          </a:p>
        </p:txBody>
      </p:sp>
      <p:sp>
        <p:nvSpPr>
          <p:cNvPr id="393" name="Google Shape;393;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CA"/>
              <a:t>39</a:t>
            </a:fld>
            <a:endParaRPr/>
          </a:p>
        </p:txBody>
      </p:sp>
      <p:sp>
        <p:nvSpPr>
          <p:cNvPr id="394" name="Google Shape;394;p4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dk1"/>
              </a:buClr>
              <a:buSzPts val="1800"/>
              <a:buChar char="•"/>
            </a:pPr>
            <a:r>
              <a:rPr lang="en-CA" sz="1800"/>
              <a:t>The type of instruction is recognized by the computer control from the four bits in positions 12 through 15 of the instruction. </a:t>
            </a:r>
            <a:endParaRPr sz="1800"/>
          </a:p>
          <a:p>
            <a:pPr marL="342900" lvl="0" indent="-342900" algn="just" rtl="0">
              <a:lnSpc>
                <a:spcPct val="150000"/>
              </a:lnSpc>
              <a:spcBef>
                <a:spcPts val="360"/>
              </a:spcBef>
              <a:spcAft>
                <a:spcPts val="0"/>
              </a:spcAft>
              <a:buClr>
                <a:schemeClr val="dk1"/>
              </a:buClr>
              <a:buSzPts val="1800"/>
              <a:buChar char="•"/>
            </a:pPr>
            <a:r>
              <a:rPr lang="en-CA" sz="1800"/>
              <a:t>If the three opcode bits in positions 12 though 14 are not equal to 111, the instruction is a memory-reference type and the bit in position 15 is taken as the addressing mode </a:t>
            </a:r>
            <a:r>
              <a:rPr lang="en-CA" sz="1800" i="1"/>
              <a:t>I. </a:t>
            </a:r>
            <a:endParaRPr sz="1800" i="1"/>
          </a:p>
          <a:p>
            <a:pPr marL="342900" lvl="0" indent="-342900" algn="just" rtl="0">
              <a:lnSpc>
                <a:spcPct val="150000"/>
              </a:lnSpc>
              <a:spcBef>
                <a:spcPts val="360"/>
              </a:spcBef>
              <a:spcAft>
                <a:spcPts val="0"/>
              </a:spcAft>
              <a:buClr>
                <a:schemeClr val="dk1"/>
              </a:buClr>
              <a:buSzPts val="1800"/>
              <a:buChar char="•"/>
            </a:pPr>
            <a:r>
              <a:rPr lang="en-CA" sz="1800"/>
              <a:t>If the 3-bit opcode is equal to 111, control then inspects the bit in position 15. If this bit is 0, the instruction is a register-reference type. If the bit is 1, the instruction is an input—output type. </a:t>
            </a:r>
            <a:endParaRPr sz="1800"/>
          </a:p>
          <a:p>
            <a:pPr marL="342900" lvl="0" indent="-342900" algn="just" rtl="0">
              <a:lnSpc>
                <a:spcPct val="150000"/>
              </a:lnSpc>
              <a:spcBef>
                <a:spcPts val="360"/>
              </a:spcBef>
              <a:spcAft>
                <a:spcPts val="0"/>
              </a:spcAft>
              <a:buClr>
                <a:schemeClr val="dk1"/>
              </a:buClr>
              <a:buSzPts val="1800"/>
              <a:buChar char="•"/>
            </a:pPr>
            <a:r>
              <a:rPr lang="en-CA" sz="1800"/>
              <a:t>Note that the bit in position 15 of the instruction code is designated by the symbol </a:t>
            </a:r>
            <a:r>
              <a:rPr lang="en-CA" sz="1800" i="1"/>
              <a:t>I </a:t>
            </a:r>
            <a:r>
              <a:rPr lang="en-CA" sz="1800"/>
              <a:t>but is not used as a mode bit when the operation code is equal to 111.</a:t>
            </a:r>
            <a:endParaRPr sz="1800"/>
          </a:p>
          <a:p>
            <a:pPr marL="342900" lvl="0" indent="-228600" algn="l" rtl="0">
              <a:spcBef>
                <a:spcPts val="360"/>
              </a:spcBef>
              <a:spcAft>
                <a:spcPts val="0"/>
              </a:spcAft>
              <a:buClr>
                <a:schemeClr val="dk1"/>
              </a:buClr>
              <a:buSzPts val="1800"/>
              <a:buNone/>
            </a:pPr>
            <a:endParaRPr sz="1800"/>
          </a:p>
        </p:txBody>
      </p:sp>
    </p:spTree>
    <p:extLst>
      <p:ext uri="{BB962C8B-B14F-4D97-AF65-F5344CB8AC3E}">
        <p14:creationId xmlns:p14="http://schemas.microsoft.com/office/powerpoint/2010/main" val="413802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normAutofit/>
          </a:bodyPr>
          <a:lstStyle/>
          <a:p>
            <a:r>
              <a:rPr lang="en-US" sz="3200" dirty="0">
                <a:solidFill>
                  <a:srgbClr val="C00000"/>
                </a:solidFill>
              </a:rPr>
              <a:t>Historical Perspective</a:t>
            </a:r>
          </a:p>
        </p:txBody>
      </p:sp>
      <p:sp>
        <p:nvSpPr>
          <p:cNvPr id="3" name="TextBox 2">
            <a:extLst>
              <a:ext uri="{FF2B5EF4-FFF2-40B4-BE49-F238E27FC236}">
                <a16:creationId xmlns:a16="http://schemas.microsoft.com/office/drawing/2014/main" xmlns="" id="{B77C5F38-D7AF-AE4E-8111-50049851E4C0}"/>
              </a:ext>
            </a:extLst>
          </p:cNvPr>
          <p:cNvSpPr txBox="1"/>
          <p:nvPr/>
        </p:nvSpPr>
        <p:spPr>
          <a:xfrm>
            <a:off x="716570" y="1161223"/>
            <a:ext cx="7710854" cy="4865077"/>
          </a:xfrm>
          <a:prstGeom prst="rect">
            <a:avLst/>
          </a:prstGeom>
        </p:spPr>
        <p:txBody>
          <a:bodyPr vert="horz" wrap="square" lIns="91440" tIns="45720" rIns="91440" bIns="45720" rtlCol="0">
            <a:noAutofit/>
          </a:bodyPr>
          <a:lstStyle/>
          <a:p>
            <a:pPr marL="342900"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Computers of today developed over past </a:t>
            </a:r>
            <a:r>
              <a:rPr lang="en-US" sz="2400" dirty="0" smtClean="0">
                <a:solidFill>
                  <a:prstClr val="black">
                    <a:lumMod val="75000"/>
                    <a:lumOff val="25000"/>
                  </a:prstClr>
                </a:solidFill>
                <a:latin typeface="Times New Roman" pitchFamily="18" charset="0"/>
                <a:cs typeface="Times New Roman" pitchFamily="18" charset="0"/>
              </a:rPr>
              <a:t>85 </a:t>
            </a:r>
            <a:r>
              <a:rPr lang="en-US" sz="2400" dirty="0">
                <a:solidFill>
                  <a:prstClr val="black">
                    <a:lumMod val="75000"/>
                    <a:lumOff val="25000"/>
                  </a:prstClr>
                </a:solidFill>
                <a:latin typeface="Times New Roman" pitchFamily="18" charset="0"/>
                <a:cs typeface="Times New Roman" pitchFamily="18" charset="0"/>
              </a:rPr>
              <a:t>years</a:t>
            </a:r>
          </a:p>
          <a:p>
            <a:pPr marL="342900"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1930’s: Slow mechanical calculating devices</a:t>
            </a:r>
          </a:p>
          <a:p>
            <a:pPr marL="342900"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1940’s: Electromechanical devices</a:t>
            </a:r>
          </a:p>
          <a:p>
            <a:pPr marL="342900"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First electronic computer using vacuum tubes: University of Pennsylvania</a:t>
            </a:r>
          </a:p>
          <a:p>
            <a:pPr marL="342900"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Development of technology used to fabricate processor, I/O, memory divided into 4 generations: </a:t>
            </a:r>
          </a:p>
          <a:p>
            <a:pPr marL="2171700" lvl="4"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First generation (1945-1955)</a:t>
            </a:r>
          </a:p>
          <a:p>
            <a:pPr marL="2171700" lvl="4"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Second generation (1955-1965)</a:t>
            </a:r>
          </a:p>
          <a:p>
            <a:pPr marL="2171700" lvl="4"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Third generation (1965-1975)</a:t>
            </a:r>
          </a:p>
          <a:p>
            <a:pPr marL="2171700" lvl="4"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Fourth generation (1975-present day)</a:t>
            </a:r>
          </a:p>
          <a:p>
            <a:pPr algn="just">
              <a:spcAft>
                <a:spcPts val="600"/>
              </a:spcAft>
            </a:pPr>
            <a:endParaRPr lang="en-US" sz="2400" dirty="0">
              <a:solidFill>
                <a:prstClr val="black">
                  <a:lumMod val="75000"/>
                  <a:lumOff val="25000"/>
                </a:prstClr>
              </a:solidFill>
              <a:latin typeface="Times New Roman" pitchFamily="18" charset="0"/>
              <a:cs typeface="Times New Roman" pitchFamily="18" charset="0"/>
            </a:endParaRPr>
          </a:p>
          <a:p>
            <a:pPr marL="342900" indent="-342900" algn="just">
              <a:spcAft>
                <a:spcPts val="600"/>
              </a:spcAft>
              <a:buFont typeface="Arial" panose="020B0604020202020204" pitchFamily="34" charset="0"/>
              <a:buChar char="•"/>
            </a:pPr>
            <a:endParaRPr lang="en-US" sz="2400" dirty="0">
              <a:solidFill>
                <a:prstClr val="black">
                  <a:lumMod val="75000"/>
                  <a:lumOff val="25000"/>
                </a:prstClr>
              </a:solidFill>
              <a:latin typeface="Times New Roman" pitchFamily="18" charset="0"/>
              <a:cs typeface="Times New Roman" pitchFamily="18" charset="0"/>
            </a:endParaRPr>
          </a:p>
          <a:p>
            <a:pPr lvl="7" algn="just">
              <a:spcAft>
                <a:spcPts val="600"/>
              </a:spcAft>
            </a:pPr>
            <a:endParaRPr lang="en-US" sz="2000" b="1" dirty="0">
              <a:solidFill>
                <a:prstClr val="black">
                  <a:lumMod val="75000"/>
                  <a:lumOff val="2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val="21893366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Instruction Set</a:t>
            </a:r>
            <a:endParaRPr/>
          </a:p>
        </p:txBody>
      </p:sp>
      <p:sp>
        <p:nvSpPr>
          <p:cNvPr id="400" name="Google Shape;400;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Computer System Architecture,  Dr. Geetanjali  </a:t>
            </a:r>
            <a:endParaRPr/>
          </a:p>
        </p:txBody>
      </p:sp>
      <p:sp>
        <p:nvSpPr>
          <p:cNvPr id="401" name="Google Shape;401;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CA"/>
              <a:t>40</a:t>
            </a:fld>
            <a:endParaRPr/>
          </a:p>
        </p:txBody>
      </p:sp>
      <p:sp>
        <p:nvSpPr>
          <p:cNvPr id="402" name="Google Shape;402;p4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dk1"/>
              </a:buClr>
              <a:buSzPts val="1800"/>
              <a:buChar char="•"/>
            </a:pPr>
            <a:r>
              <a:rPr lang="en-CA" sz="1800"/>
              <a:t>A computer should have a set of instructions so that the user can construct machine language programs to evaluate any function that is known to be computable. The set of instructions are said to be complete if the computer includes a sufficient number of instructions in each of the following categories:</a:t>
            </a:r>
            <a:endParaRPr sz="1800"/>
          </a:p>
          <a:p>
            <a:pPr marL="342900" lvl="0" indent="-342900" algn="just" rtl="0">
              <a:lnSpc>
                <a:spcPct val="150000"/>
              </a:lnSpc>
              <a:spcBef>
                <a:spcPts val="360"/>
              </a:spcBef>
              <a:spcAft>
                <a:spcPts val="0"/>
              </a:spcAft>
              <a:buClr>
                <a:schemeClr val="dk1"/>
              </a:buClr>
              <a:buSzPts val="1800"/>
              <a:buNone/>
            </a:pPr>
            <a:r>
              <a:rPr lang="en-CA" sz="1800"/>
              <a:t>1. Arithmetic, logical, and shift instructions</a:t>
            </a:r>
            <a:endParaRPr sz="1800"/>
          </a:p>
          <a:p>
            <a:pPr marL="342900" lvl="0" indent="-342900" algn="just" rtl="0">
              <a:lnSpc>
                <a:spcPct val="150000"/>
              </a:lnSpc>
              <a:spcBef>
                <a:spcPts val="360"/>
              </a:spcBef>
              <a:spcAft>
                <a:spcPts val="0"/>
              </a:spcAft>
              <a:buClr>
                <a:schemeClr val="dk1"/>
              </a:buClr>
              <a:buSzPts val="1800"/>
              <a:buNone/>
            </a:pPr>
            <a:r>
              <a:rPr lang="en-CA" sz="1800"/>
              <a:t>2. Instructions for moving information to and from memory and processor registers</a:t>
            </a:r>
            <a:endParaRPr sz="1800"/>
          </a:p>
          <a:p>
            <a:pPr marL="342900" lvl="0" indent="-342900" algn="just" rtl="0">
              <a:lnSpc>
                <a:spcPct val="150000"/>
              </a:lnSpc>
              <a:spcBef>
                <a:spcPts val="360"/>
              </a:spcBef>
              <a:spcAft>
                <a:spcPts val="0"/>
              </a:spcAft>
              <a:buClr>
                <a:schemeClr val="dk1"/>
              </a:buClr>
              <a:buSzPts val="1800"/>
              <a:buNone/>
            </a:pPr>
            <a:r>
              <a:rPr lang="en-CA" sz="1800"/>
              <a:t>3. Program control instructions together with instructions that check status conditions</a:t>
            </a:r>
            <a:endParaRPr sz="1800"/>
          </a:p>
          <a:p>
            <a:pPr marL="342900" lvl="0" indent="-342900" algn="just" rtl="0">
              <a:lnSpc>
                <a:spcPct val="150000"/>
              </a:lnSpc>
              <a:spcBef>
                <a:spcPts val="360"/>
              </a:spcBef>
              <a:spcAft>
                <a:spcPts val="0"/>
              </a:spcAft>
              <a:buClr>
                <a:schemeClr val="dk1"/>
              </a:buClr>
              <a:buSzPts val="1800"/>
              <a:buNone/>
            </a:pPr>
            <a:r>
              <a:rPr lang="en-CA" sz="1800"/>
              <a:t>4.  Input and output instructions</a:t>
            </a:r>
            <a:endParaRPr sz="1800"/>
          </a:p>
          <a:p>
            <a:pPr marL="342900" lvl="0" indent="-190500" algn="l" rtl="0">
              <a:spcBef>
                <a:spcPts val="480"/>
              </a:spcBef>
              <a:spcAft>
                <a:spcPts val="0"/>
              </a:spcAft>
              <a:buClr>
                <a:schemeClr val="dk1"/>
              </a:buClr>
              <a:buSzPts val="2400"/>
              <a:buNone/>
            </a:pPr>
            <a:endParaRPr sz="2400"/>
          </a:p>
        </p:txBody>
      </p:sp>
    </p:spTree>
    <p:extLst>
      <p:ext uri="{BB962C8B-B14F-4D97-AF65-F5344CB8AC3E}">
        <p14:creationId xmlns:p14="http://schemas.microsoft.com/office/powerpoint/2010/main" val="1235169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Basic Computer Instructions</a:t>
            </a:r>
            <a:endParaRPr/>
          </a:p>
        </p:txBody>
      </p:sp>
      <p:sp>
        <p:nvSpPr>
          <p:cNvPr id="408" name="Google Shape;408;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Computer System Architecture,  Dr. Geetanjali  </a:t>
            </a:r>
            <a:endParaRPr/>
          </a:p>
        </p:txBody>
      </p:sp>
      <p:sp>
        <p:nvSpPr>
          <p:cNvPr id="409" name="Google Shape;409;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CA"/>
              <a:t>41</a:t>
            </a:fld>
            <a:endParaRPr/>
          </a:p>
        </p:txBody>
      </p:sp>
      <p:pic>
        <p:nvPicPr>
          <p:cNvPr id="410" name="Google Shape;410;p44"/>
          <p:cNvPicPr preferRelativeResize="0">
            <a:picLocks noGrp="1"/>
          </p:cNvPicPr>
          <p:nvPr>
            <p:ph type="body" idx="1"/>
          </p:nvPr>
        </p:nvPicPr>
        <p:blipFill rotWithShape="1">
          <a:blip r:embed="rId3">
            <a:alphaModFix/>
          </a:blip>
          <a:srcRect/>
          <a:stretch/>
        </p:blipFill>
        <p:spPr>
          <a:xfrm>
            <a:off x="1857356" y="928669"/>
            <a:ext cx="5286412" cy="5343549"/>
          </a:xfrm>
          <a:prstGeom prst="rect">
            <a:avLst/>
          </a:prstGeom>
          <a:noFill/>
          <a:ln>
            <a:noFill/>
          </a:ln>
        </p:spPr>
      </p:pic>
    </p:spTree>
    <p:extLst>
      <p:ext uri="{BB962C8B-B14F-4D97-AF65-F5344CB8AC3E}">
        <p14:creationId xmlns:p14="http://schemas.microsoft.com/office/powerpoint/2010/main" val="3367866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989013" y="220663"/>
            <a:ext cx="7385050" cy="581025"/>
          </a:xfrm>
          <a:ln/>
        </p:spPr>
        <p:txBody>
          <a:bodyPr anchor="ctr"/>
          <a:lstStyle/>
          <a:p>
            <a:pPr>
              <a:lnSpc>
                <a:spcPct val="90000"/>
              </a:lnSpc>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2800" dirty="0" smtClean="0"/>
              <a:t>Addressing Mode</a:t>
            </a:r>
            <a:endParaRPr lang="en-GB" sz="2800" dirty="0"/>
          </a:p>
        </p:txBody>
      </p:sp>
      <p:sp>
        <p:nvSpPr>
          <p:cNvPr id="13314" name="Rectangle 2"/>
          <p:cNvSpPr>
            <a:spLocks noChangeArrowheads="1"/>
          </p:cNvSpPr>
          <p:nvPr/>
        </p:nvSpPr>
        <p:spPr bwMode="auto">
          <a:xfrm>
            <a:off x="615950" y="1258888"/>
            <a:ext cx="8213725"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360" tIns="25560" rIns="63360" bIns="25560">
            <a:spAutoFit/>
          </a:bodyPr>
          <a:lstStyle/>
          <a:p>
            <a:pPr marL="1522413" indent="-1522413">
              <a:lnSpc>
                <a:spcPct val="92000"/>
              </a:lnSpc>
              <a:spcBef>
                <a:spcPts val="1025"/>
              </a:spcBef>
              <a:buFont typeface="Arial" charset="0"/>
              <a:buNone/>
              <a:tabLst>
                <a:tab pos="1522413" algn="l"/>
                <a:tab pos="2436813" algn="l"/>
                <a:tab pos="3351213" algn="l"/>
                <a:tab pos="4265613" algn="l"/>
                <a:tab pos="5180013" algn="l"/>
                <a:tab pos="6094413" algn="l"/>
                <a:tab pos="7008813" algn="l"/>
                <a:tab pos="7923213" algn="l"/>
                <a:tab pos="8837613" algn="l"/>
                <a:tab pos="9752013" algn="l"/>
                <a:tab pos="10666413" algn="l"/>
                <a:tab pos="11580813" algn="l"/>
              </a:tabLst>
            </a:pPr>
            <a:r>
              <a:rPr lang="en-GB" sz="1800" b="1" dirty="0">
                <a:solidFill>
                  <a:srgbClr val="000000"/>
                </a:solidFill>
                <a:latin typeface="Arial" charset="0"/>
              </a:rPr>
              <a:t>OP-code field - specifies the operation to be performed</a:t>
            </a:r>
          </a:p>
          <a:p>
            <a:pPr marL="1522413" indent="-1522413">
              <a:lnSpc>
                <a:spcPct val="50000"/>
              </a:lnSpc>
              <a:spcBef>
                <a:spcPts val="1025"/>
              </a:spcBef>
              <a:buFont typeface="Arial" charset="0"/>
              <a:buNone/>
              <a:tabLst>
                <a:tab pos="1522413" algn="l"/>
                <a:tab pos="2436813" algn="l"/>
                <a:tab pos="3351213" algn="l"/>
                <a:tab pos="4265613" algn="l"/>
                <a:tab pos="5180013" algn="l"/>
                <a:tab pos="6094413" algn="l"/>
                <a:tab pos="7008813" algn="l"/>
                <a:tab pos="7923213" algn="l"/>
                <a:tab pos="8837613" algn="l"/>
                <a:tab pos="9752013" algn="l"/>
                <a:tab pos="10666413" algn="l"/>
                <a:tab pos="11580813" algn="l"/>
              </a:tabLst>
            </a:pPr>
            <a:r>
              <a:rPr lang="en-GB" sz="1800" b="1" dirty="0">
                <a:solidFill>
                  <a:srgbClr val="000000"/>
                </a:solidFill>
                <a:latin typeface="Arial" charset="0"/>
              </a:rPr>
              <a:t>Address field - designates memory address(</a:t>
            </a:r>
            <a:r>
              <a:rPr lang="en-GB" sz="1800" b="1" dirty="0" err="1">
                <a:solidFill>
                  <a:srgbClr val="000000"/>
                </a:solidFill>
                <a:latin typeface="Arial" charset="0"/>
              </a:rPr>
              <a:t>es</a:t>
            </a:r>
            <a:r>
              <a:rPr lang="en-GB" sz="1800" b="1" dirty="0">
                <a:solidFill>
                  <a:srgbClr val="000000"/>
                </a:solidFill>
                <a:latin typeface="Arial" charset="0"/>
              </a:rPr>
              <a:t>) or a processor register(s)</a:t>
            </a:r>
            <a:r>
              <a:rPr lang="ar-SA" sz="1800" b="1" dirty="0">
                <a:solidFill>
                  <a:srgbClr val="000000"/>
                </a:solidFill>
                <a:latin typeface="Arial" charset="0"/>
                <a:cs typeface="Arial" charset="0"/>
              </a:rPr>
              <a:t>‏</a:t>
            </a:r>
            <a:endParaRPr lang="en-GB" sz="1800" b="1" dirty="0">
              <a:solidFill>
                <a:srgbClr val="000000"/>
              </a:solidFill>
              <a:latin typeface="Arial" charset="0"/>
            </a:endParaRPr>
          </a:p>
          <a:p>
            <a:pPr marL="1522413" indent="-1522413">
              <a:lnSpc>
                <a:spcPct val="50000"/>
              </a:lnSpc>
              <a:spcBef>
                <a:spcPts val="1025"/>
              </a:spcBef>
              <a:buFont typeface="Arial" charset="0"/>
              <a:buNone/>
              <a:tabLst>
                <a:tab pos="1522413" algn="l"/>
                <a:tab pos="2436813" algn="l"/>
                <a:tab pos="3351213" algn="l"/>
                <a:tab pos="4265613" algn="l"/>
                <a:tab pos="5180013" algn="l"/>
                <a:tab pos="6094413" algn="l"/>
                <a:tab pos="7008813" algn="l"/>
                <a:tab pos="7923213" algn="l"/>
                <a:tab pos="8837613" algn="l"/>
                <a:tab pos="9752013" algn="l"/>
                <a:tab pos="10666413" algn="l"/>
                <a:tab pos="11580813" algn="l"/>
              </a:tabLst>
            </a:pPr>
            <a:r>
              <a:rPr lang="en-GB" sz="1800" b="1" dirty="0">
                <a:solidFill>
                  <a:srgbClr val="000000"/>
                </a:solidFill>
                <a:latin typeface="Arial" charset="0"/>
              </a:rPr>
              <a:t>Mode field      - determines how the address field is to be interpreted (to </a:t>
            </a:r>
          </a:p>
          <a:p>
            <a:pPr marL="1522413" indent="-1522413">
              <a:lnSpc>
                <a:spcPct val="50000"/>
              </a:lnSpc>
              <a:spcBef>
                <a:spcPts val="1025"/>
              </a:spcBef>
              <a:buFont typeface="Arial" charset="0"/>
              <a:buNone/>
              <a:tabLst>
                <a:tab pos="1522413" algn="l"/>
                <a:tab pos="2436813" algn="l"/>
                <a:tab pos="3351213" algn="l"/>
                <a:tab pos="4265613" algn="l"/>
                <a:tab pos="5180013" algn="l"/>
                <a:tab pos="6094413" algn="l"/>
                <a:tab pos="7008813" algn="l"/>
                <a:tab pos="7923213" algn="l"/>
                <a:tab pos="8837613" algn="l"/>
                <a:tab pos="9752013" algn="l"/>
                <a:tab pos="10666413" algn="l"/>
                <a:tab pos="11580813" algn="l"/>
              </a:tabLst>
            </a:pPr>
            <a:r>
              <a:rPr lang="en-GB" sz="1800" b="1" dirty="0">
                <a:solidFill>
                  <a:srgbClr val="000000"/>
                </a:solidFill>
                <a:latin typeface="Arial" charset="0"/>
              </a:rPr>
              <a:t>	   get effective address or the operand)</a:t>
            </a:r>
            <a:r>
              <a:rPr lang="ar-SA" sz="1800" b="1" dirty="0">
                <a:solidFill>
                  <a:srgbClr val="000000"/>
                </a:solidFill>
                <a:latin typeface="Arial" charset="0"/>
                <a:cs typeface="Arial" charset="0"/>
              </a:rPr>
              <a:t>‏</a:t>
            </a:r>
            <a:endParaRPr lang="en-GB" sz="1800" b="1" dirty="0">
              <a:solidFill>
                <a:srgbClr val="000000"/>
              </a:solidFill>
              <a:latin typeface="Arial" charset="0"/>
            </a:endParaRPr>
          </a:p>
        </p:txBody>
      </p:sp>
      <p:sp>
        <p:nvSpPr>
          <p:cNvPr id="13315" name="Rectangle 3"/>
          <p:cNvSpPr>
            <a:spLocks noChangeArrowheads="1"/>
          </p:cNvSpPr>
          <p:nvPr/>
        </p:nvSpPr>
        <p:spPr bwMode="auto">
          <a:xfrm>
            <a:off x="104165" y="2158449"/>
            <a:ext cx="5294311" cy="154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3360" tIns="25560" rIns="63360" bIns="25560">
            <a:sp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rPr>
              <a:t> </a:t>
            </a:r>
            <a:endParaRPr lang="en-GB" sz="1800" b="1" dirty="0" smtClean="0">
              <a:solidFill>
                <a:srgbClr val="000000"/>
              </a:solidFill>
              <a:latin typeface="Arial" charset="0"/>
            </a:endParaRPr>
          </a:p>
          <a:p>
            <a:pPr>
              <a:lnSpc>
                <a:spcPct val="90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solidFill>
                  <a:srgbClr val="000000"/>
                </a:solidFill>
                <a:latin typeface="Arial" charset="0"/>
              </a:rPr>
              <a:t>The </a:t>
            </a:r>
            <a:r>
              <a:rPr lang="en-GB" sz="1800" b="1" dirty="0">
                <a:solidFill>
                  <a:srgbClr val="000000"/>
                </a:solidFill>
                <a:latin typeface="Arial" charset="0"/>
              </a:rPr>
              <a:t>number of address fields in the instruction </a:t>
            </a:r>
            <a:r>
              <a:rPr lang="en-GB" sz="1800" b="1" dirty="0" smtClean="0">
                <a:solidFill>
                  <a:srgbClr val="000000"/>
                </a:solidFill>
                <a:latin typeface="Arial" charset="0"/>
              </a:rPr>
              <a:t>format depends </a:t>
            </a:r>
            <a:r>
              <a:rPr lang="en-GB" sz="1800" b="1" dirty="0">
                <a:solidFill>
                  <a:srgbClr val="000000"/>
                </a:solidFill>
                <a:latin typeface="Arial" charset="0"/>
              </a:rPr>
              <a:t>on the internal organization of CPU</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charset="0"/>
            </a:endParaRPr>
          </a:p>
          <a:p>
            <a:pPr>
              <a:lnSpc>
                <a:spcPct val="90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rPr>
              <a:t> The three most common CPU organizations:</a:t>
            </a:r>
          </a:p>
        </p:txBody>
      </p:sp>
      <p:sp>
        <p:nvSpPr>
          <p:cNvPr id="13316" name="Rectangle 4"/>
          <p:cNvSpPr>
            <a:spLocks noChangeArrowheads="1"/>
          </p:cNvSpPr>
          <p:nvPr/>
        </p:nvSpPr>
        <p:spPr bwMode="auto">
          <a:xfrm>
            <a:off x="7343775" y="0"/>
            <a:ext cx="1806575"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gn="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i="1">
                <a:solidFill>
                  <a:srgbClr val="000000"/>
                </a:solidFill>
                <a:latin typeface="Arial" charset="0"/>
              </a:rPr>
              <a:t>Instruction Format </a:t>
            </a:r>
          </a:p>
        </p:txBody>
      </p:sp>
      <p:sp>
        <p:nvSpPr>
          <p:cNvPr id="13317" name="Rectangle 5"/>
          <p:cNvSpPr>
            <a:spLocks noChangeArrowheads="1"/>
          </p:cNvSpPr>
          <p:nvPr/>
        </p:nvSpPr>
        <p:spPr bwMode="auto">
          <a:xfrm>
            <a:off x="-131885" y="3661902"/>
            <a:ext cx="8275637" cy="287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360" tIns="44280" rIns="90360" bIns="44280">
            <a:spAutoFit/>
          </a:bodyPr>
          <a:lstStyle/>
          <a:p>
            <a:pPr marL="569913" lvl="1">
              <a:lnSpc>
                <a:spcPct val="119000"/>
              </a:lnSpc>
              <a:spcBef>
                <a:spcPts val="1200"/>
              </a:spcBef>
              <a:buFont typeface="Arial" charset="0"/>
              <a:buNone/>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pPr>
            <a:r>
              <a:rPr lang="en-GB" sz="1600" b="1" dirty="0">
                <a:solidFill>
                  <a:srgbClr val="000000"/>
                </a:solidFill>
                <a:latin typeface="Arial" charset="0"/>
              </a:rPr>
              <a:t>Single accumulator </a:t>
            </a:r>
            <a:r>
              <a:rPr lang="en-GB" sz="1600" b="1" dirty="0" smtClean="0">
                <a:solidFill>
                  <a:srgbClr val="000000"/>
                </a:solidFill>
                <a:latin typeface="Arial" charset="0"/>
              </a:rPr>
              <a:t>organization (One address field):</a:t>
            </a:r>
            <a:endParaRPr lang="en-GB" sz="1600" b="1" dirty="0">
              <a:solidFill>
                <a:srgbClr val="000000"/>
              </a:solidFill>
              <a:latin typeface="Arial" charset="0"/>
            </a:endParaRPr>
          </a:p>
          <a:p>
            <a:pPr marL="569913" lvl="1">
              <a:lnSpc>
                <a:spcPct val="50000"/>
              </a:lnSpc>
              <a:spcBef>
                <a:spcPts val="1200"/>
              </a:spcBef>
              <a:buFont typeface="Arial" charset="0"/>
              <a:buNone/>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pPr>
            <a:r>
              <a:rPr lang="en-GB" sz="1600" b="1" dirty="0">
                <a:solidFill>
                  <a:srgbClr val="000000"/>
                </a:solidFill>
                <a:latin typeface="Arial" charset="0"/>
              </a:rPr>
              <a:t>	ADD	X	                /* AC </a:t>
            </a:r>
            <a:r>
              <a:rPr lang="en-GB" sz="1600" b="1" dirty="0" smtClean="0">
                <a:solidFill>
                  <a:srgbClr val="000000"/>
                </a:solidFill>
                <a:latin typeface="Arial" charset="0"/>
              </a:rPr>
              <a:t> ← AC </a:t>
            </a:r>
            <a:r>
              <a:rPr lang="en-GB" sz="1600" b="1" dirty="0">
                <a:solidFill>
                  <a:srgbClr val="000000"/>
                </a:solidFill>
                <a:latin typeface="Arial" charset="0"/>
              </a:rPr>
              <a:t>+ M[X]  */</a:t>
            </a:r>
          </a:p>
          <a:p>
            <a:pPr marL="569913" lvl="1">
              <a:lnSpc>
                <a:spcPct val="50000"/>
              </a:lnSpc>
              <a:spcBef>
                <a:spcPts val="1200"/>
              </a:spcBef>
              <a:buFont typeface="Arial" charset="0"/>
              <a:buNone/>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pPr>
            <a:r>
              <a:rPr lang="en-GB" sz="1600" b="1" dirty="0">
                <a:solidFill>
                  <a:srgbClr val="000000"/>
                </a:solidFill>
                <a:latin typeface="Arial" charset="0"/>
              </a:rPr>
              <a:t>General register </a:t>
            </a:r>
            <a:r>
              <a:rPr lang="en-GB" sz="1600" b="1" dirty="0" smtClean="0">
                <a:solidFill>
                  <a:srgbClr val="000000"/>
                </a:solidFill>
                <a:latin typeface="Arial" charset="0"/>
              </a:rPr>
              <a:t>organization </a:t>
            </a:r>
            <a:r>
              <a:rPr lang="en-GB" sz="1600" b="1" dirty="0" smtClean="0">
                <a:latin typeface="Arial" charset="0"/>
              </a:rPr>
              <a:t>(two/three </a:t>
            </a:r>
            <a:r>
              <a:rPr lang="en-GB" sz="1600" b="1" dirty="0">
                <a:latin typeface="Arial" charset="0"/>
              </a:rPr>
              <a:t>address field)</a:t>
            </a:r>
            <a:r>
              <a:rPr lang="en-GB" sz="1600" b="1" dirty="0" smtClean="0">
                <a:solidFill>
                  <a:srgbClr val="000000"/>
                </a:solidFill>
                <a:latin typeface="Arial" charset="0"/>
              </a:rPr>
              <a:t>:</a:t>
            </a:r>
            <a:endParaRPr lang="en-GB" sz="1600" b="1" dirty="0">
              <a:solidFill>
                <a:srgbClr val="000000"/>
              </a:solidFill>
              <a:latin typeface="Arial" charset="0"/>
            </a:endParaRPr>
          </a:p>
          <a:p>
            <a:pPr marL="569913" lvl="1">
              <a:lnSpc>
                <a:spcPct val="50000"/>
              </a:lnSpc>
              <a:spcBef>
                <a:spcPts val="1200"/>
              </a:spcBef>
              <a:buFont typeface="Arial" charset="0"/>
              <a:buNone/>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pPr>
            <a:r>
              <a:rPr lang="en-GB" sz="1600" b="1" dirty="0">
                <a:solidFill>
                  <a:srgbClr val="000000"/>
                </a:solidFill>
                <a:latin typeface="Arial" charset="0"/>
              </a:rPr>
              <a:t>	ADD	R1, R2, R3	    /* R1 </a:t>
            </a:r>
            <a:r>
              <a:rPr lang="en-GB" sz="1600" b="1" dirty="0">
                <a:latin typeface="Arial" charset="0"/>
              </a:rPr>
              <a:t>←</a:t>
            </a:r>
            <a:r>
              <a:rPr lang="en-GB" sz="1600" b="1" dirty="0" smtClean="0">
                <a:solidFill>
                  <a:srgbClr val="000000"/>
                </a:solidFill>
                <a:latin typeface="Arial" charset="0"/>
              </a:rPr>
              <a:t> </a:t>
            </a:r>
            <a:r>
              <a:rPr lang="en-GB" sz="1600" b="1" dirty="0">
                <a:solidFill>
                  <a:srgbClr val="000000"/>
                </a:solidFill>
                <a:latin typeface="Arial" charset="0"/>
              </a:rPr>
              <a:t>R2 + R3  */		</a:t>
            </a:r>
          </a:p>
          <a:p>
            <a:pPr marL="569913" lvl="1">
              <a:lnSpc>
                <a:spcPct val="50000"/>
              </a:lnSpc>
              <a:spcBef>
                <a:spcPts val="1200"/>
              </a:spcBef>
              <a:buFont typeface="Arial" charset="0"/>
              <a:buNone/>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pPr>
            <a:r>
              <a:rPr lang="en-GB" sz="1600" b="1" dirty="0">
                <a:solidFill>
                  <a:srgbClr val="000000"/>
                </a:solidFill>
                <a:latin typeface="Arial" charset="0"/>
              </a:rPr>
              <a:t>    </a:t>
            </a:r>
            <a:r>
              <a:rPr lang="en-GB" sz="1600" b="1" dirty="0" smtClean="0">
                <a:solidFill>
                  <a:srgbClr val="000000"/>
                </a:solidFill>
                <a:latin typeface="Arial" charset="0"/>
              </a:rPr>
              <a:t>	ADD</a:t>
            </a:r>
            <a:r>
              <a:rPr lang="en-GB" sz="1600" b="1" dirty="0">
                <a:solidFill>
                  <a:srgbClr val="000000"/>
                </a:solidFill>
                <a:latin typeface="Arial" charset="0"/>
              </a:rPr>
              <a:t>	R1, R2	                /* R1 </a:t>
            </a:r>
            <a:r>
              <a:rPr lang="en-GB" sz="1600" b="1" dirty="0">
                <a:latin typeface="Arial" charset="0"/>
              </a:rPr>
              <a:t>←</a:t>
            </a:r>
            <a:r>
              <a:rPr lang="en-GB" sz="1600" b="1" dirty="0" smtClean="0">
                <a:latin typeface="Arial" charset="0"/>
              </a:rPr>
              <a:t> </a:t>
            </a:r>
            <a:r>
              <a:rPr lang="en-GB" sz="1600" b="1" dirty="0" smtClean="0">
                <a:solidFill>
                  <a:srgbClr val="000000"/>
                </a:solidFill>
                <a:latin typeface="Arial" charset="0"/>
              </a:rPr>
              <a:t> </a:t>
            </a:r>
            <a:r>
              <a:rPr lang="en-GB" sz="1600" b="1" dirty="0">
                <a:solidFill>
                  <a:srgbClr val="000000"/>
                </a:solidFill>
                <a:latin typeface="Arial" charset="0"/>
              </a:rPr>
              <a:t>R1 + R2  */	</a:t>
            </a:r>
          </a:p>
          <a:p>
            <a:pPr marL="569913" lvl="1">
              <a:lnSpc>
                <a:spcPct val="50000"/>
              </a:lnSpc>
              <a:spcBef>
                <a:spcPts val="1200"/>
              </a:spcBef>
              <a:buFont typeface="Arial" charset="0"/>
              <a:buNone/>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pPr>
            <a:r>
              <a:rPr lang="en-GB" sz="1600" b="1" dirty="0">
                <a:solidFill>
                  <a:srgbClr val="000000"/>
                </a:solidFill>
                <a:latin typeface="Arial" charset="0"/>
              </a:rPr>
              <a:t>	MOV	R1, R2	                /* R1 </a:t>
            </a:r>
            <a:r>
              <a:rPr lang="en-GB" sz="1600" b="1" dirty="0">
                <a:latin typeface="Arial" charset="0"/>
              </a:rPr>
              <a:t>←</a:t>
            </a:r>
            <a:r>
              <a:rPr lang="en-GB" sz="1600" b="1" dirty="0" smtClean="0">
                <a:latin typeface="Arial" charset="0"/>
              </a:rPr>
              <a:t> </a:t>
            </a:r>
            <a:r>
              <a:rPr lang="en-GB" sz="1600" b="1" dirty="0" smtClean="0">
                <a:solidFill>
                  <a:srgbClr val="000000"/>
                </a:solidFill>
                <a:latin typeface="Arial" charset="0"/>
              </a:rPr>
              <a:t> </a:t>
            </a:r>
            <a:r>
              <a:rPr lang="en-GB" sz="1600" b="1" dirty="0">
                <a:solidFill>
                  <a:srgbClr val="000000"/>
                </a:solidFill>
                <a:latin typeface="Arial" charset="0"/>
              </a:rPr>
              <a:t>R2  */		</a:t>
            </a:r>
          </a:p>
          <a:p>
            <a:pPr marL="569913" lvl="1">
              <a:lnSpc>
                <a:spcPct val="50000"/>
              </a:lnSpc>
              <a:spcBef>
                <a:spcPts val="1200"/>
              </a:spcBef>
              <a:buFont typeface="Arial" charset="0"/>
              <a:buNone/>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pPr>
            <a:r>
              <a:rPr lang="en-GB" sz="1600" b="1" dirty="0">
                <a:solidFill>
                  <a:srgbClr val="000000"/>
                </a:solidFill>
                <a:latin typeface="Arial" charset="0"/>
              </a:rPr>
              <a:t>   </a:t>
            </a:r>
            <a:r>
              <a:rPr lang="en-GB" sz="1600" b="1" dirty="0" smtClean="0">
                <a:solidFill>
                  <a:srgbClr val="000000"/>
                </a:solidFill>
                <a:latin typeface="Arial" charset="0"/>
              </a:rPr>
              <a:t>	 </a:t>
            </a:r>
            <a:r>
              <a:rPr lang="en-GB" sz="1600" b="1" dirty="0">
                <a:solidFill>
                  <a:srgbClr val="000000"/>
                </a:solidFill>
                <a:latin typeface="Arial" charset="0"/>
              </a:rPr>
              <a:t>ADD	R1, X	                /* R1 </a:t>
            </a:r>
            <a:r>
              <a:rPr lang="en-GB" sz="1600" b="1" dirty="0">
                <a:latin typeface="Arial" charset="0"/>
              </a:rPr>
              <a:t>←</a:t>
            </a:r>
            <a:r>
              <a:rPr lang="en-GB" sz="1600" b="1" dirty="0" smtClean="0">
                <a:latin typeface="Arial" charset="0"/>
              </a:rPr>
              <a:t> </a:t>
            </a:r>
            <a:r>
              <a:rPr lang="en-GB" sz="1600" b="1" dirty="0" smtClean="0">
                <a:solidFill>
                  <a:srgbClr val="000000"/>
                </a:solidFill>
                <a:latin typeface="Arial" charset="0"/>
              </a:rPr>
              <a:t> </a:t>
            </a:r>
            <a:r>
              <a:rPr lang="en-GB" sz="1600" b="1" dirty="0">
                <a:solidFill>
                  <a:srgbClr val="000000"/>
                </a:solidFill>
                <a:latin typeface="Arial" charset="0"/>
              </a:rPr>
              <a:t>R1 + M[X]  */</a:t>
            </a:r>
          </a:p>
          <a:p>
            <a:pPr marL="569913" lvl="1">
              <a:lnSpc>
                <a:spcPct val="50000"/>
              </a:lnSpc>
              <a:spcBef>
                <a:spcPts val="1200"/>
              </a:spcBef>
              <a:buFont typeface="Arial" charset="0"/>
              <a:buNone/>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pPr>
            <a:r>
              <a:rPr lang="en-GB" sz="1600" b="1" dirty="0">
                <a:solidFill>
                  <a:srgbClr val="000000"/>
                </a:solidFill>
                <a:latin typeface="Arial" charset="0"/>
              </a:rPr>
              <a:t>Stack </a:t>
            </a:r>
            <a:r>
              <a:rPr lang="en-GB" sz="1600" b="1" dirty="0" smtClean="0">
                <a:solidFill>
                  <a:srgbClr val="000000"/>
                </a:solidFill>
                <a:latin typeface="Arial" charset="0"/>
              </a:rPr>
              <a:t>organization (Push and Pop instruction and single address field):</a:t>
            </a:r>
            <a:endParaRPr lang="en-GB" sz="1600" b="1" dirty="0">
              <a:solidFill>
                <a:srgbClr val="000000"/>
              </a:solidFill>
              <a:latin typeface="Arial" charset="0"/>
            </a:endParaRPr>
          </a:p>
          <a:p>
            <a:pPr marL="569913" lvl="1">
              <a:lnSpc>
                <a:spcPct val="50000"/>
              </a:lnSpc>
              <a:spcBef>
                <a:spcPts val="1200"/>
              </a:spcBef>
              <a:buFont typeface="Arial" charset="0"/>
              <a:buNone/>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pPr>
            <a:r>
              <a:rPr lang="en-GB" sz="1600" b="1" dirty="0">
                <a:solidFill>
                  <a:srgbClr val="000000"/>
                </a:solidFill>
                <a:latin typeface="Arial" charset="0"/>
              </a:rPr>
              <a:t>	PUSH	X	                /* TOS </a:t>
            </a:r>
            <a:r>
              <a:rPr lang="en-GB" sz="1600" b="1" dirty="0">
                <a:latin typeface="Arial" charset="0"/>
              </a:rPr>
              <a:t>←</a:t>
            </a:r>
            <a:r>
              <a:rPr lang="en-GB" sz="1600" b="1" dirty="0" smtClean="0">
                <a:solidFill>
                  <a:srgbClr val="000000"/>
                </a:solidFill>
                <a:latin typeface="Arial" charset="0"/>
              </a:rPr>
              <a:t> </a:t>
            </a:r>
            <a:r>
              <a:rPr lang="en-GB" sz="1600" b="1" dirty="0">
                <a:solidFill>
                  <a:srgbClr val="000000"/>
                </a:solidFill>
                <a:latin typeface="Arial" charset="0"/>
              </a:rPr>
              <a:t>M[X]  */		</a:t>
            </a:r>
          </a:p>
          <a:p>
            <a:pPr marL="569913" lvl="1">
              <a:lnSpc>
                <a:spcPct val="50000"/>
              </a:lnSpc>
              <a:spcBef>
                <a:spcPts val="1200"/>
              </a:spcBef>
              <a:buFont typeface="Arial" charset="0"/>
              <a:buNone/>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pPr>
            <a:r>
              <a:rPr lang="en-GB" sz="1600" b="1" dirty="0">
                <a:solidFill>
                  <a:srgbClr val="000000"/>
                </a:solidFill>
                <a:latin typeface="Arial" charset="0"/>
              </a:rPr>
              <a:t>    </a:t>
            </a:r>
            <a:r>
              <a:rPr lang="en-GB" sz="1600" b="1" dirty="0" smtClean="0">
                <a:solidFill>
                  <a:srgbClr val="000000"/>
                </a:solidFill>
                <a:latin typeface="Arial" charset="0"/>
              </a:rPr>
              <a:t>             ADD</a:t>
            </a:r>
            <a:r>
              <a:rPr lang="en-GB" sz="1600" b="1" dirty="0">
                <a:solidFill>
                  <a:srgbClr val="000000"/>
                </a:solidFill>
                <a:latin typeface="Arial" charset="0"/>
              </a:rPr>
              <a:t>	</a:t>
            </a:r>
            <a:r>
              <a:rPr lang="en-GB" sz="1600" b="1" dirty="0" smtClean="0">
                <a:solidFill>
                  <a:srgbClr val="000000"/>
                </a:solidFill>
                <a:latin typeface="Arial" charset="0"/>
              </a:rPr>
              <a:t>		(No Address field)</a:t>
            </a:r>
            <a:endParaRPr lang="en-GB" sz="1600" b="1" dirty="0">
              <a:solidFill>
                <a:srgbClr val="000000"/>
              </a:solidFill>
              <a:latin typeface="Arial" charset="0"/>
            </a:endParaRPr>
          </a:p>
        </p:txBody>
      </p:sp>
      <p:sp>
        <p:nvSpPr>
          <p:cNvPr id="13318" name="Rectangle 6"/>
          <p:cNvSpPr>
            <a:spLocks noChangeArrowheads="1"/>
          </p:cNvSpPr>
          <p:nvPr/>
        </p:nvSpPr>
        <p:spPr bwMode="auto">
          <a:xfrm>
            <a:off x="187325" y="877888"/>
            <a:ext cx="246380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Arial" charset="0"/>
              </a:rPr>
              <a:t> Instruction Fields</a:t>
            </a:r>
          </a:p>
        </p:txBody>
      </p:sp>
      <p:pic>
        <p:nvPicPr>
          <p:cNvPr id="8" name="Picture 7">
            <a:extLst>
              <a:ext uri="{FF2B5EF4-FFF2-40B4-BE49-F238E27FC236}">
                <a16:creationId xmlns:a16="http://schemas.microsoft.com/office/drawing/2014/main" xmlns="" id="{29A27203-B7D6-9118-C2E8-172B1BB7F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741" t="4134" r="2382" b="6976"/>
          <a:stretch>
            <a:fillRect/>
          </a:stretch>
        </p:blipFill>
        <p:spPr bwMode="auto">
          <a:xfrm>
            <a:off x="5631712" y="2452435"/>
            <a:ext cx="3197963" cy="151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541017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304800" y="987425"/>
            <a:ext cx="9361254" cy="55336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3360" tIns="25560" rIns="63360" bIns="25560">
            <a:spAutoFit/>
          </a:bodyPr>
          <a:lstStyle/>
          <a:p>
            <a:pPr>
              <a:lnSpc>
                <a:spcPct val="85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charset="0"/>
                <a:ea typeface="굴림" pitchFamily="48" charset="0"/>
                <a:cs typeface="굴림" pitchFamily="48" charset="0"/>
              </a:rPr>
              <a:t> Three-Address Instructions</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charset="0"/>
              <a:ea typeface="굴림" pitchFamily="48" charset="0"/>
              <a:cs typeface="굴림" pitchFamily="48" charset="0"/>
            </a:endParaRP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Program to evaluate  X = (A + B) * (C + D) :</a:t>
            </a:r>
          </a:p>
          <a:p>
            <a:pPr>
              <a:lnSpc>
                <a:spcPct val="50000"/>
              </a:lnSpc>
              <a:spcBef>
                <a:spcPts val="12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a:t>
            </a:r>
            <a:r>
              <a:rPr lang="en-GB" sz="1800" b="1" dirty="0" smtClean="0">
                <a:solidFill>
                  <a:srgbClr val="000000"/>
                </a:solidFill>
                <a:latin typeface="Arial" charset="0"/>
                <a:ea typeface="굴림" pitchFamily="48" charset="0"/>
                <a:cs typeface="굴림" pitchFamily="48" charset="0"/>
              </a:rPr>
              <a:t>	ADD</a:t>
            </a:r>
            <a:r>
              <a:rPr lang="en-GB" sz="1800" b="1" dirty="0">
                <a:solidFill>
                  <a:srgbClr val="000000"/>
                </a:solidFill>
                <a:latin typeface="Arial" charset="0"/>
                <a:ea typeface="굴림" pitchFamily="48" charset="0"/>
                <a:cs typeface="굴림" pitchFamily="48" charset="0"/>
              </a:rPr>
              <a:t>	R1, A, B	   </a:t>
            </a:r>
            <a:r>
              <a:rPr lang="en-GB" sz="1800" b="1" dirty="0" smtClean="0">
                <a:solidFill>
                  <a:srgbClr val="000000"/>
                </a:solidFill>
                <a:latin typeface="Arial" charset="0"/>
                <a:ea typeface="굴림" pitchFamily="48" charset="0"/>
                <a:cs typeface="굴림" pitchFamily="48" charset="0"/>
              </a:rPr>
              <a:t>	/*  </a:t>
            </a:r>
            <a:r>
              <a:rPr lang="en-GB" sz="1800" b="1" dirty="0">
                <a:solidFill>
                  <a:srgbClr val="000000"/>
                </a:solidFill>
                <a:latin typeface="Arial" charset="0"/>
                <a:ea typeface="굴림" pitchFamily="48" charset="0"/>
                <a:cs typeface="굴림" pitchFamily="48" charset="0"/>
              </a:rPr>
              <a:t>R1 </a:t>
            </a:r>
            <a:r>
              <a:rPr lang="en-GB" sz="1800" b="1" dirty="0">
                <a:latin typeface="Arial" charset="0"/>
              </a:rPr>
              <a:t>← </a:t>
            </a:r>
            <a:r>
              <a:rPr lang="en-GB" sz="1800" b="1" dirty="0" smtClean="0">
                <a:solidFill>
                  <a:srgbClr val="000000"/>
                </a:solidFill>
                <a:latin typeface="Arial" charset="0"/>
                <a:ea typeface="굴림" pitchFamily="48" charset="0"/>
                <a:cs typeface="굴림" pitchFamily="48" charset="0"/>
              </a:rPr>
              <a:t>M[A</a:t>
            </a:r>
            <a:r>
              <a:rPr lang="en-GB" sz="1800" b="1" dirty="0">
                <a:solidFill>
                  <a:srgbClr val="000000"/>
                </a:solidFill>
                <a:latin typeface="Arial" charset="0"/>
                <a:ea typeface="굴림" pitchFamily="48" charset="0"/>
                <a:cs typeface="굴림" pitchFamily="48" charset="0"/>
              </a:rPr>
              <a:t>] + M[B]	*/		</a:t>
            </a:r>
          </a:p>
          <a:p>
            <a:pPr>
              <a:lnSpc>
                <a:spcPct val="50000"/>
              </a:lnSpc>
              <a:spcBef>
                <a:spcPts val="12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ADD	R2, C, D	   </a:t>
            </a:r>
            <a:r>
              <a:rPr lang="en-GB" sz="1800" b="1" dirty="0" smtClean="0">
                <a:solidFill>
                  <a:srgbClr val="000000"/>
                </a:solidFill>
                <a:latin typeface="Arial" charset="0"/>
                <a:ea typeface="굴림" pitchFamily="48" charset="0"/>
                <a:cs typeface="굴림" pitchFamily="48" charset="0"/>
              </a:rPr>
              <a:t>	/*  </a:t>
            </a:r>
            <a:r>
              <a:rPr lang="en-GB" sz="1800" b="1" dirty="0">
                <a:solidFill>
                  <a:srgbClr val="000000"/>
                </a:solidFill>
                <a:latin typeface="Arial" charset="0"/>
                <a:ea typeface="굴림" pitchFamily="48" charset="0"/>
                <a:cs typeface="굴림" pitchFamily="48" charset="0"/>
              </a:rPr>
              <a:t>R2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M[C] + M[D]	*/		</a:t>
            </a:r>
          </a:p>
          <a:p>
            <a:pPr>
              <a:lnSpc>
                <a:spcPct val="50000"/>
              </a:lnSpc>
              <a:spcBef>
                <a:spcPts val="12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MUL	X, R1, R2	 </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M[X]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R1 * </a:t>
            </a:r>
            <a:r>
              <a:rPr lang="en-GB" sz="1800" b="1" dirty="0" smtClean="0">
                <a:solidFill>
                  <a:srgbClr val="000000"/>
                </a:solidFill>
                <a:latin typeface="Arial" charset="0"/>
                <a:ea typeface="굴림" pitchFamily="48" charset="0"/>
                <a:cs typeface="굴림" pitchFamily="48" charset="0"/>
              </a:rPr>
              <a:t>R2 	*/</a:t>
            </a:r>
            <a:endParaRPr lang="en-GB" sz="1800" b="1" dirty="0">
              <a:solidFill>
                <a:srgbClr val="000000"/>
              </a:solidFill>
              <a:latin typeface="Arial" charset="0"/>
              <a:ea typeface="굴림" pitchFamily="48" charset="0"/>
              <a:cs typeface="굴림" pitchFamily="48" charset="0"/>
            </a:endParaRPr>
          </a:p>
          <a:p>
            <a:pPr>
              <a:lnSpc>
                <a:spcPct val="50000"/>
              </a:lnSpc>
              <a:spcBef>
                <a:spcPts val="12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charset="0"/>
              <a:ea typeface="굴림" pitchFamily="48" charset="0"/>
              <a:cs typeface="굴림" pitchFamily="48" charset="0"/>
            </a:endParaRP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 Results in short programs </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 Instruction becomes long (many bits)</a:t>
            </a:r>
            <a:r>
              <a:rPr lang="ar-SA" sz="1800" b="1" dirty="0">
                <a:solidFill>
                  <a:srgbClr val="000000"/>
                </a:solidFill>
                <a:latin typeface="Arial" charset="0"/>
                <a:cs typeface="Arial" charset="0"/>
              </a:rPr>
              <a:t>‏</a:t>
            </a:r>
            <a:endParaRPr lang="en-GB" sz="1800" b="1" dirty="0">
              <a:solidFill>
                <a:srgbClr val="000000"/>
              </a:solidFill>
              <a:latin typeface="Arial" charset="0"/>
              <a:ea typeface="굴림" pitchFamily="48" charset="0"/>
              <a:cs typeface="굴림" pitchFamily="48" charset="0"/>
            </a:endParaRP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charset="0"/>
              <a:ea typeface="굴림" pitchFamily="48" charset="0"/>
              <a:cs typeface="굴림" pitchFamily="48" charset="0"/>
            </a:endParaRPr>
          </a:p>
          <a:p>
            <a:pPr>
              <a:lnSpc>
                <a:spcPct val="85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charset="0"/>
                <a:ea typeface="굴림" pitchFamily="48" charset="0"/>
                <a:cs typeface="굴림" pitchFamily="48" charset="0"/>
              </a:rPr>
              <a:t> Two-Address Instructions</a:t>
            </a:r>
          </a:p>
          <a:p>
            <a:pPr>
              <a:lnSpc>
                <a:spcPct val="85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dirty="0">
              <a:solidFill>
                <a:srgbClr val="000000"/>
              </a:solidFill>
              <a:latin typeface="Arial" charset="0"/>
              <a:ea typeface="굴림" pitchFamily="48" charset="0"/>
              <a:cs typeface="굴림" pitchFamily="48" charset="0"/>
            </a:endParaRPr>
          </a:p>
          <a:p>
            <a:pPr>
              <a:lnSpc>
                <a:spcPct val="85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Program to evaluate  X = (A + B) * (C + D) :</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charset="0"/>
              <a:ea typeface="굴림" pitchFamily="48" charset="0"/>
              <a:cs typeface="굴림" pitchFamily="48" charset="0"/>
            </a:endParaRP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MOV    R1, A               /* R1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M[A]           */</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ADD     R1, B               /* R1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R1 + M[A]  */</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MOV    R2, C               /* R2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M[C]           */</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ADD     R2, D               /* R2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R2 + M[D]  */</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MUL     R1, R2             /* R1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R1 * R2      */</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MOV     X, R1               /* M[X]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R1           */</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charset="0"/>
              <a:ea typeface="굴림" pitchFamily="48" charset="0"/>
              <a:cs typeface="굴림" pitchFamily="48" charset="0"/>
            </a:endParaRPr>
          </a:p>
        </p:txBody>
      </p:sp>
      <p:sp>
        <p:nvSpPr>
          <p:cNvPr id="14338" name="Rectangle 2"/>
          <p:cNvSpPr>
            <a:spLocks noChangeArrowheads="1"/>
          </p:cNvSpPr>
          <p:nvPr/>
        </p:nvSpPr>
        <p:spPr bwMode="auto">
          <a:xfrm>
            <a:off x="823913" y="1287463"/>
            <a:ext cx="319087"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3360" tIns="25560" rIns="63360" bIns="2556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ea typeface="굴림" pitchFamily="48" charset="0"/>
                <a:cs typeface="굴림" pitchFamily="48" charset="0"/>
              </a:rPr>
              <a:t>   </a:t>
            </a:r>
          </a:p>
        </p:txBody>
      </p:sp>
      <p:sp>
        <p:nvSpPr>
          <p:cNvPr id="14339" name="Rectangle 3"/>
          <p:cNvSpPr>
            <a:spLocks noChangeArrowheads="1"/>
          </p:cNvSpPr>
          <p:nvPr/>
        </p:nvSpPr>
        <p:spPr bwMode="auto">
          <a:xfrm>
            <a:off x="1052513" y="1439863"/>
            <a:ext cx="7737475"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360" tIns="25560" rIns="63360" bIns="25560">
            <a:spAutoFit/>
          </a:bodyPr>
          <a:lstStyle/>
          <a:p>
            <a:pPr>
              <a:lnSpc>
                <a:spcPct val="50000"/>
              </a:lnSpc>
              <a:spcBef>
                <a:spcPts val="12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solidFill>
                <a:srgbClr val="000000"/>
              </a:solidFill>
              <a:latin typeface="Arial" charset="0"/>
              <a:ea typeface="굴림" pitchFamily="48" charset="0"/>
              <a:cs typeface="굴림" pitchFamily="48" charset="0"/>
            </a:endParaRPr>
          </a:p>
          <a:p>
            <a:pPr>
              <a:lnSpc>
                <a:spcPct val="50000"/>
              </a:lnSpc>
              <a:spcBef>
                <a:spcPts val="12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ea typeface="굴림" pitchFamily="48" charset="0"/>
                <a:cs typeface="굴림" pitchFamily="48" charset="0"/>
              </a:rPr>
              <a:t>	</a:t>
            </a:r>
          </a:p>
        </p:txBody>
      </p:sp>
      <p:sp>
        <p:nvSpPr>
          <p:cNvPr id="14340" name="Rectangle 4"/>
          <p:cNvSpPr>
            <a:spLocks noChangeArrowheads="1"/>
          </p:cNvSpPr>
          <p:nvPr/>
        </p:nvSpPr>
        <p:spPr bwMode="auto">
          <a:xfrm>
            <a:off x="852488" y="2746375"/>
            <a:ext cx="319087"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3360" tIns="25560" rIns="63360" bIns="2556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ea typeface="굴림" pitchFamily="48" charset="0"/>
                <a:cs typeface="굴림" pitchFamily="48" charset="0"/>
              </a:rPr>
              <a:t>   </a:t>
            </a:r>
          </a:p>
        </p:txBody>
      </p:sp>
      <p:sp>
        <p:nvSpPr>
          <p:cNvPr id="14341" name="Rectangle 5"/>
          <p:cNvSpPr>
            <a:spLocks noChangeArrowheads="1"/>
          </p:cNvSpPr>
          <p:nvPr/>
        </p:nvSpPr>
        <p:spPr bwMode="auto">
          <a:xfrm>
            <a:off x="825500" y="3754438"/>
            <a:ext cx="319088"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3360" tIns="25560" rIns="63360" bIns="2556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ea typeface="굴림" pitchFamily="48" charset="0"/>
                <a:cs typeface="굴림" pitchFamily="48" charset="0"/>
              </a:rPr>
              <a:t>   </a:t>
            </a:r>
          </a:p>
        </p:txBody>
      </p:sp>
      <p:sp>
        <p:nvSpPr>
          <p:cNvPr id="14342" name="Rectangle 6"/>
          <p:cNvSpPr>
            <a:spLocks noChangeArrowheads="1"/>
          </p:cNvSpPr>
          <p:nvPr/>
        </p:nvSpPr>
        <p:spPr bwMode="auto">
          <a:xfrm>
            <a:off x="4216400" y="2544763"/>
            <a:ext cx="254000" cy="6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343" name="Rectangle 7"/>
          <p:cNvSpPr>
            <a:spLocks noChangeArrowheads="1"/>
          </p:cNvSpPr>
          <p:nvPr/>
        </p:nvSpPr>
        <p:spPr bwMode="auto">
          <a:xfrm>
            <a:off x="7343775" y="0"/>
            <a:ext cx="1806575"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gn="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i="1">
                <a:solidFill>
                  <a:srgbClr val="000000"/>
                </a:solidFill>
                <a:latin typeface="Arial" charset="0"/>
                <a:ea typeface="굴림" pitchFamily="48" charset="0"/>
                <a:cs typeface="굴림" pitchFamily="48" charset="0"/>
              </a:rPr>
              <a:t>Instruction Format </a:t>
            </a:r>
          </a:p>
        </p:txBody>
      </p:sp>
      <p:sp>
        <p:nvSpPr>
          <p:cNvPr id="14344" name="Rectangle 8"/>
          <p:cNvSpPr>
            <a:spLocks noGrp="1" noChangeArrowheads="1"/>
          </p:cNvSpPr>
          <p:nvPr>
            <p:ph type="title"/>
          </p:nvPr>
        </p:nvSpPr>
        <p:spPr>
          <a:xfrm>
            <a:off x="-520089" y="140494"/>
            <a:ext cx="8047037" cy="819150"/>
          </a:xfrm>
          <a:ln/>
        </p:spPr>
        <p:txBody>
          <a:bodyPr/>
          <a:lstStyle/>
          <a:p>
            <a:pPr>
              <a:lnSpc>
                <a:spcPct val="90000"/>
              </a:lnSpc>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2800" dirty="0"/>
              <a:t>THREE,  AND  TWO-ADDRESS INSTRUCTIONS</a:t>
            </a:r>
          </a:p>
        </p:txBody>
      </p:sp>
    </p:spTree>
    <p:extLst>
      <p:ext uri="{BB962C8B-B14F-4D97-AF65-F5344CB8AC3E}">
        <p14:creationId xmlns:p14="http://schemas.microsoft.com/office/powerpoint/2010/main" val="274497905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0" y="265113"/>
            <a:ext cx="9144000" cy="498475"/>
          </a:xfrm>
          <a:ln/>
        </p:spPr>
        <p:txBody>
          <a:bodyPr anchor="ctr"/>
          <a:lstStyle/>
          <a:p>
            <a:pPr>
              <a:lnSpc>
                <a:spcPct val="90000"/>
              </a:lnSpc>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2800"/>
              <a:t>ONE,  AND  ZERO-ADDRESS INSTRUCTIONS</a:t>
            </a:r>
          </a:p>
        </p:txBody>
      </p:sp>
      <p:sp>
        <p:nvSpPr>
          <p:cNvPr id="15362" name="Rectangle 2"/>
          <p:cNvSpPr>
            <a:spLocks noChangeArrowheads="1"/>
          </p:cNvSpPr>
          <p:nvPr/>
        </p:nvSpPr>
        <p:spPr bwMode="auto">
          <a:xfrm>
            <a:off x="298450" y="847725"/>
            <a:ext cx="3414713"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3360" tIns="25560" rIns="63360" bIns="25560">
            <a:spAutoFit/>
          </a:bodyPr>
          <a:lstStyle/>
          <a:p>
            <a:pPr>
              <a:lnSpc>
                <a:spcPct val="85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Arial" charset="0"/>
                <a:ea typeface="굴림" pitchFamily="48" charset="0"/>
                <a:cs typeface="굴림" pitchFamily="48" charset="0"/>
              </a:rPr>
              <a:t> One-Address Instructions</a:t>
            </a:r>
          </a:p>
        </p:txBody>
      </p:sp>
      <p:sp>
        <p:nvSpPr>
          <p:cNvPr id="15364" name="Rectangle 4"/>
          <p:cNvSpPr>
            <a:spLocks noChangeArrowheads="1"/>
          </p:cNvSpPr>
          <p:nvPr/>
        </p:nvSpPr>
        <p:spPr bwMode="auto">
          <a:xfrm>
            <a:off x="720725" y="1377950"/>
            <a:ext cx="4837113"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3360" tIns="25560" rIns="63360" bIns="2556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ea typeface="굴림" pitchFamily="48" charset="0"/>
                <a:cs typeface="굴림" pitchFamily="48" charset="0"/>
              </a:rPr>
              <a:t>- Program to evaluate  X = (A + B) * (C + D) :</a:t>
            </a:r>
          </a:p>
        </p:txBody>
      </p:sp>
      <p:sp>
        <p:nvSpPr>
          <p:cNvPr id="15365" name="Rectangle 5"/>
          <p:cNvSpPr>
            <a:spLocks noChangeArrowheads="1"/>
          </p:cNvSpPr>
          <p:nvPr/>
        </p:nvSpPr>
        <p:spPr bwMode="auto">
          <a:xfrm>
            <a:off x="7219950" y="0"/>
            <a:ext cx="1806575"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gn="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i="1">
                <a:solidFill>
                  <a:srgbClr val="000000"/>
                </a:solidFill>
                <a:latin typeface="Arial" charset="0"/>
                <a:ea typeface="굴림" pitchFamily="48" charset="0"/>
                <a:cs typeface="굴림" pitchFamily="48" charset="0"/>
              </a:rPr>
              <a:t>Instruction Format </a:t>
            </a:r>
          </a:p>
        </p:txBody>
      </p:sp>
      <p:sp>
        <p:nvSpPr>
          <p:cNvPr id="15366" name="Rectangle 6"/>
          <p:cNvSpPr>
            <a:spLocks noChangeArrowheads="1"/>
          </p:cNvSpPr>
          <p:nvPr/>
        </p:nvSpPr>
        <p:spPr bwMode="auto">
          <a:xfrm>
            <a:off x="1663700" y="1658938"/>
            <a:ext cx="6521450" cy="1834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p>
            <a:pPr>
              <a:lnSpc>
                <a:spcPct val="90000"/>
              </a:lnSpc>
              <a:buFont typeface="Arial" charset="0"/>
              <a:buNone/>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1800" b="1" dirty="0">
                <a:solidFill>
                  <a:srgbClr val="000000"/>
                </a:solidFill>
                <a:latin typeface="Arial" charset="0"/>
                <a:ea typeface="굴림" pitchFamily="48" charset="0"/>
                <a:cs typeface="굴림" pitchFamily="48" charset="0"/>
              </a:rPr>
              <a:t>LOAD   	A           /*  AC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M[A]   	*/</a:t>
            </a:r>
          </a:p>
          <a:p>
            <a:pPr>
              <a:lnSpc>
                <a:spcPct val="90000"/>
              </a:lnSpc>
              <a:buFont typeface="Arial" charset="0"/>
              <a:buNone/>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1800" b="1" dirty="0">
                <a:solidFill>
                  <a:srgbClr val="000000"/>
                </a:solidFill>
                <a:latin typeface="Arial" charset="0"/>
                <a:ea typeface="굴림" pitchFamily="48" charset="0"/>
                <a:cs typeface="굴림" pitchFamily="48" charset="0"/>
              </a:rPr>
              <a:t>ADD     	B           /*  AC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AC + M[B]  */</a:t>
            </a:r>
          </a:p>
          <a:p>
            <a:pPr>
              <a:lnSpc>
                <a:spcPct val="90000"/>
              </a:lnSpc>
              <a:buFont typeface="Arial" charset="0"/>
              <a:buNone/>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1800" b="1" dirty="0">
                <a:solidFill>
                  <a:srgbClr val="000000"/>
                </a:solidFill>
                <a:latin typeface="Arial" charset="0"/>
                <a:ea typeface="굴림" pitchFamily="48" charset="0"/>
                <a:cs typeface="굴림" pitchFamily="48" charset="0"/>
              </a:rPr>
              <a:t>STORE  	T            /*  M[T]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AC   	*/</a:t>
            </a:r>
          </a:p>
          <a:p>
            <a:pPr>
              <a:lnSpc>
                <a:spcPct val="90000"/>
              </a:lnSpc>
              <a:buFont typeface="Arial" charset="0"/>
              <a:buNone/>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1800" b="1" dirty="0">
                <a:solidFill>
                  <a:srgbClr val="000000"/>
                </a:solidFill>
                <a:latin typeface="Arial" charset="0"/>
                <a:ea typeface="굴림" pitchFamily="48" charset="0"/>
                <a:cs typeface="굴림" pitchFamily="48" charset="0"/>
              </a:rPr>
              <a:t>LOAD   	C           /*  AC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M[C]   	*/</a:t>
            </a:r>
          </a:p>
          <a:p>
            <a:pPr>
              <a:lnSpc>
                <a:spcPct val="90000"/>
              </a:lnSpc>
              <a:buFont typeface="Arial" charset="0"/>
              <a:buNone/>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1800" b="1" dirty="0">
                <a:solidFill>
                  <a:srgbClr val="000000"/>
                </a:solidFill>
                <a:latin typeface="Arial" charset="0"/>
                <a:ea typeface="굴림" pitchFamily="48" charset="0"/>
                <a:cs typeface="굴림" pitchFamily="48" charset="0"/>
              </a:rPr>
              <a:t>ADD     	D           /*  AC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AC + M[D]	*/</a:t>
            </a:r>
          </a:p>
          <a:p>
            <a:pPr>
              <a:lnSpc>
                <a:spcPct val="90000"/>
              </a:lnSpc>
              <a:buFont typeface="Arial" charset="0"/>
              <a:buNone/>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1800" b="1" dirty="0">
                <a:solidFill>
                  <a:srgbClr val="000000"/>
                </a:solidFill>
                <a:latin typeface="Arial" charset="0"/>
                <a:ea typeface="굴림" pitchFamily="48" charset="0"/>
                <a:cs typeface="굴림" pitchFamily="48" charset="0"/>
              </a:rPr>
              <a:t>MUL     	T            /*  AC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AC * M[T]	*/</a:t>
            </a:r>
          </a:p>
          <a:p>
            <a:pPr>
              <a:lnSpc>
                <a:spcPct val="90000"/>
              </a:lnSpc>
              <a:buFont typeface="Arial" charset="0"/>
              <a:buNone/>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1800" b="1" dirty="0">
                <a:solidFill>
                  <a:srgbClr val="000000"/>
                </a:solidFill>
                <a:latin typeface="Arial" charset="0"/>
                <a:ea typeface="굴림" pitchFamily="48" charset="0"/>
                <a:cs typeface="굴림" pitchFamily="48" charset="0"/>
              </a:rPr>
              <a:t>STORE  	X           /*  M[X]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AC   	*/</a:t>
            </a:r>
          </a:p>
        </p:txBody>
      </p:sp>
      <p:sp>
        <p:nvSpPr>
          <p:cNvPr id="15367" name="Rectangle 7"/>
          <p:cNvSpPr>
            <a:spLocks noChangeArrowheads="1"/>
          </p:cNvSpPr>
          <p:nvPr/>
        </p:nvSpPr>
        <p:spPr bwMode="auto">
          <a:xfrm>
            <a:off x="296863" y="3584575"/>
            <a:ext cx="3475037"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3360" tIns="25560" rIns="63360" bIns="25560">
            <a:spAutoFit/>
          </a:bodyPr>
          <a:lstStyle/>
          <a:p>
            <a:pPr>
              <a:lnSpc>
                <a:spcPct val="85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Arial" charset="0"/>
                <a:ea typeface="굴림" pitchFamily="48" charset="0"/>
                <a:cs typeface="굴림" pitchFamily="48" charset="0"/>
              </a:rPr>
              <a:t> Zero-Address Instructions</a:t>
            </a:r>
          </a:p>
        </p:txBody>
      </p:sp>
      <p:sp>
        <p:nvSpPr>
          <p:cNvPr id="15368" name="Rectangle 8"/>
          <p:cNvSpPr>
            <a:spLocks noChangeArrowheads="1"/>
          </p:cNvSpPr>
          <p:nvPr/>
        </p:nvSpPr>
        <p:spPr bwMode="auto">
          <a:xfrm>
            <a:off x="720725" y="3863975"/>
            <a:ext cx="5083175"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3360" tIns="25560" rIns="63360" bIns="2556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ea typeface="굴림" pitchFamily="48" charset="0"/>
                <a:cs typeface="굴림" pitchFamily="48" charset="0"/>
              </a:rPr>
              <a:t>- Can be found in a stack-organized computer</a:t>
            </a:r>
          </a:p>
        </p:txBody>
      </p:sp>
      <p:sp>
        <p:nvSpPr>
          <p:cNvPr id="15369" name="Rectangle 9"/>
          <p:cNvSpPr>
            <a:spLocks noChangeArrowheads="1"/>
          </p:cNvSpPr>
          <p:nvPr/>
        </p:nvSpPr>
        <p:spPr bwMode="auto">
          <a:xfrm>
            <a:off x="720725" y="4103688"/>
            <a:ext cx="4837113"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3360" tIns="25560" rIns="63360" bIns="2556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ea typeface="굴림" pitchFamily="48" charset="0"/>
                <a:cs typeface="굴림" pitchFamily="48" charset="0"/>
              </a:rPr>
              <a:t>- Program to evaluate  X = (A + B) * (C + D) :</a:t>
            </a:r>
          </a:p>
        </p:txBody>
      </p:sp>
      <p:sp>
        <p:nvSpPr>
          <p:cNvPr id="15370" name="Rectangle 10"/>
          <p:cNvSpPr>
            <a:spLocks noChangeArrowheads="1"/>
          </p:cNvSpPr>
          <p:nvPr/>
        </p:nvSpPr>
        <p:spPr bwMode="auto">
          <a:xfrm>
            <a:off x="1663700" y="4646613"/>
            <a:ext cx="6396038" cy="180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360" tIns="25560" rIns="63360" bIns="25560">
            <a:spAutoFit/>
          </a:bodyPr>
          <a:lstStyle/>
          <a:p>
            <a:pPr>
              <a:lnSpc>
                <a:spcPct val="30000"/>
              </a:lnSpc>
              <a:spcBef>
                <a:spcPts val="1238"/>
              </a:spcBef>
              <a:buFont typeface="Arial" charset="0"/>
              <a:buNone/>
              <a:tabLst>
                <a:tab pos="0" algn="l"/>
                <a:tab pos="379413" algn="l"/>
                <a:tab pos="1166813" algn="l"/>
                <a:tab pos="2360613" algn="l"/>
                <a:tab pos="4557713" algn="l"/>
                <a:tab pos="4572000" algn="l"/>
                <a:tab pos="4722813" algn="l"/>
                <a:tab pos="4875213" algn="l"/>
                <a:tab pos="5029200" algn="l"/>
                <a:tab pos="5180013" algn="l"/>
                <a:tab pos="5332413" algn="l"/>
                <a:tab pos="5486400" algn="l"/>
                <a:tab pos="5637213" algn="l"/>
                <a:tab pos="5789613" algn="l"/>
                <a:tab pos="5943600" algn="l"/>
                <a:tab pos="6094413" algn="l"/>
                <a:tab pos="6246813" algn="l"/>
                <a:tab pos="6400800" algn="l"/>
                <a:tab pos="6551613" algn="l"/>
                <a:tab pos="6704013" algn="l"/>
                <a:tab pos="6858000" algn="l"/>
                <a:tab pos="7008813" algn="l"/>
                <a:tab pos="7161213" algn="l"/>
                <a:tab pos="7315200" algn="l"/>
                <a:tab pos="7466013" algn="l"/>
              </a:tabLst>
            </a:pPr>
            <a:r>
              <a:rPr lang="en-GB" sz="1800" b="1" dirty="0">
                <a:solidFill>
                  <a:srgbClr val="000000"/>
                </a:solidFill>
                <a:latin typeface="Arial" charset="0"/>
                <a:ea typeface="굴림" pitchFamily="48" charset="0"/>
                <a:cs typeface="굴림" pitchFamily="48" charset="0"/>
              </a:rPr>
              <a:t>PUSH	A	/*  TOS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A	*/				</a:t>
            </a:r>
          </a:p>
          <a:p>
            <a:pPr>
              <a:lnSpc>
                <a:spcPct val="30000"/>
              </a:lnSpc>
              <a:spcBef>
                <a:spcPts val="1238"/>
              </a:spcBef>
              <a:buFont typeface="Arial" charset="0"/>
              <a:buNone/>
              <a:tabLst>
                <a:tab pos="0" algn="l"/>
                <a:tab pos="379413" algn="l"/>
                <a:tab pos="1166813" algn="l"/>
                <a:tab pos="2360613" algn="l"/>
                <a:tab pos="4557713" algn="l"/>
                <a:tab pos="4572000" algn="l"/>
                <a:tab pos="4722813" algn="l"/>
                <a:tab pos="4875213" algn="l"/>
                <a:tab pos="5029200" algn="l"/>
                <a:tab pos="5180013" algn="l"/>
                <a:tab pos="5332413" algn="l"/>
                <a:tab pos="5486400" algn="l"/>
                <a:tab pos="5637213" algn="l"/>
                <a:tab pos="5789613" algn="l"/>
                <a:tab pos="5943600" algn="l"/>
                <a:tab pos="6094413" algn="l"/>
                <a:tab pos="6246813" algn="l"/>
                <a:tab pos="6400800" algn="l"/>
                <a:tab pos="6551613" algn="l"/>
                <a:tab pos="6704013" algn="l"/>
                <a:tab pos="6858000" algn="l"/>
                <a:tab pos="7008813" algn="l"/>
                <a:tab pos="7161213" algn="l"/>
                <a:tab pos="7315200" algn="l"/>
                <a:tab pos="7466013" algn="l"/>
              </a:tabLst>
            </a:pPr>
            <a:r>
              <a:rPr lang="en-GB" sz="1800" b="1" dirty="0">
                <a:solidFill>
                  <a:srgbClr val="000000"/>
                </a:solidFill>
                <a:latin typeface="Arial" charset="0"/>
                <a:ea typeface="굴림" pitchFamily="48" charset="0"/>
                <a:cs typeface="굴림" pitchFamily="48" charset="0"/>
              </a:rPr>
              <a:t>PUSH	B	/*  TOS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B	*/					</a:t>
            </a:r>
          </a:p>
          <a:p>
            <a:pPr>
              <a:lnSpc>
                <a:spcPct val="30000"/>
              </a:lnSpc>
              <a:spcBef>
                <a:spcPts val="1238"/>
              </a:spcBef>
              <a:buClr>
                <a:srgbClr val="DD0806"/>
              </a:buClr>
              <a:buFont typeface="Arial" charset="0"/>
              <a:buNone/>
              <a:tabLst>
                <a:tab pos="0" algn="l"/>
                <a:tab pos="379413" algn="l"/>
                <a:tab pos="1166813" algn="l"/>
                <a:tab pos="2360613" algn="l"/>
                <a:tab pos="4557713" algn="l"/>
                <a:tab pos="4572000" algn="l"/>
                <a:tab pos="4722813" algn="l"/>
                <a:tab pos="4875213" algn="l"/>
                <a:tab pos="5029200" algn="l"/>
                <a:tab pos="5180013" algn="l"/>
                <a:tab pos="5332413" algn="l"/>
                <a:tab pos="5486400" algn="l"/>
                <a:tab pos="5637213" algn="l"/>
                <a:tab pos="5789613" algn="l"/>
                <a:tab pos="5943600" algn="l"/>
                <a:tab pos="6094413" algn="l"/>
                <a:tab pos="6246813" algn="l"/>
                <a:tab pos="6400800" algn="l"/>
                <a:tab pos="6551613" algn="l"/>
                <a:tab pos="6704013" algn="l"/>
                <a:tab pos="6858000" algn="l"/>
                <a:tab pos="7008813" algn="l"/>
                <a:tab pos="7161213" algn="l"/>
                <a:tab pos="7315200" algn="l"/>
                <a:tab pos="7466013" algn="l"/>
              </a:tabLst>
            </a:pPr>
            <a:r>
              <a:rPr lang="en-GB" sz="1800" b="1" dirty="0">
                <a:solidFill>
                  <a:srgbClr val="DD0806"/>
                </a:solidFill>
                <a:latin typeface="Arial" charset="0"/>
                <a:ea typeface="굴림" pitchFamily="48" charset="0"/>
                <a:cs typeface="굴림" pitchFamily="48" charset="0"/>
              </a:rPr>
              <a:t>ADD</a:t>
            </a:r>
            <a:r>
              <a:rPr lang="en-GB" sz="1800" b="1" dirty="0">
                <a:solidFill>
                  <a:srgbClr val="000000"/>
                </a:solidFill>
                <a:latin typeface="Arial" charset="0"/>
                <a:ea typeface="굴림" pitchFamily="48" charset="0"/>
                <a:cs typeface="굴림" pitchFamily="48" charset="0"/>
              </a:rPr>
              <a:t>		/*  TOS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(A + B)	*/				</a:t>
            </a:r>
          </a:p>
          <a:p>
            <a:pPr>
              <a:lnSpc>
                <a:spcPct val="30000"/>
              </a:lnSpc>
              <a:spcBef>
                <a:spcPts val="1238"/>
              </a:spcBef>
              <a:buFont typeface="Arial" charset="0"/>
              <a:buNone/>
              <a:tabLst>
                <a:tab pos="0" algn="l"/>
                <a:tab pos="379413" algn="l"/>
                <a:tab pos="1166813" algn="l"/>
                <a:tab pos="2360613" algn="l"/>
                <a:tab pos="4557713" algn="l"/>
                <a:tab pos="4572000" algn="l"/>
                <a:tab pos="4722813" algn="l"/>
                <a:tab pos="4875213" algn="l"/>
                <a:tab pos="5029200" algn="l"/>
                <a:tab pos="5180013" algn="l"/>
                <a:tab pos="5332413" algn="l"/>
                <a:tab pos="5486400" algn="l"/>
                <a:tab pos="5637213" algn="l"/>
                <a:tab pos="5789613" algn="l"/>
                <a:tab pos="5943600" algn="l"/>
                <a:tab pos="6094413" algn="l"/>
                <a:tab pos="6246813" algn="l"/>
                <a:tab pos="6400800" algn="l"/>
                <a:tab pos="6551613" algn="l"/>
                <a:tab pos="6704013" algn="l"/>
                <a:tab pos="6858000" algn="l"/>
                <a:tab pos="7008813" algn="l"/>
                <a:tab pos="7161213" algn="l"/>
                <a:tab pos="7315200" algn="l"/>
                <a:tab pos="7466013" algn="l"/>
              </a:tabLst>
            </a:pPr>
            <a:r>
              <a:rPr lang="en-GB" sz="1800" b="1" dirty="0">
                <a:solidFill>
                  <a:srgbClr val="000000"/>
                </a:solidFill>
                <a:latin typeface="Arial" charset="0"/>
                <a:ea typeface="굴림" pitchFamily="48" charset="0"/>
                <a:cs typeface="굴림" pitchFamily="48" charset="0"/>
              </a:rPr>
              <a:t>PUSH	C	/*  TOS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C	*/				</a:t>
            </a:r>
          </a:p>
          <a:p>
            <a:pPr>
              <a:lnSpc>
                <a:spcPct val="30000"/>
              </a:lnSpc>
              <a:spcBef>
                <a:spcPts val="1238"/>
              </a:spcBef>
              <a:buFont typeface="Arial" charset="0"/>
              <a:buNone/>
              <a:tabLst>
                <a:tab pos="0" algn="l"/>
                <a:tab pos="379413" algn="l"/>
                <a:tab pos="1166813" algn="l"/>
                <a:tab pos="2360613" algn="l"/>
                <a:tab pos="4557713" algn="l"/>
                <a:tab pos="4572000" algn="l"/>
                <a:tab pos="4722813" algn="l"/>
                <a:tab pos="4875213" algn="l"/>
                <a:tab pos="5029200" algn="l"/>
                <a:tab pos="5180013" algn="l"/>
                <a:tab pos="5332413" algn="l"/>
                <a:tab pos="5486400" algn="l"/>
                <a:tab pos="5637213" algn="l"/>
                <a:tab pos="5789613" algn="l"/>
                <a:tab pos="5943600" algn="l"/>
                <a:tab pos="6094413" algn="l"/>
                <a:tab pos="6246813" algn="l"/>
                <a:tab pos="6400800" algn="l"/>
                <a:tab pos="6551613" algn="l"/>
                <a:tab pos="6704013" algn="l"/>
                <a:tab pos="6858000" algn="l"/>
                <a:tab pos="7008813" algn="l"/>
                <a:tab pos="7161213" algn="l"/>
                <a:tab pos="7315200" algn="l"/>
                <a:tab pos="7466013" algn="l"/>
              </a:tabLst>
            </a:pPr>
            <a:r>
              <a:rPr lang="en-GB" sz="1800" b="1" dirty="0">
                <a:solidFill>
                  <a:srgbClr val="000000"/>
                </a:solidFill>
                <a:latin typeface="Arial" charset="0"/>
                <a:ea typeface="굴림" pitchFamily="48" charset="0"/>
                <a:cs typeface="굴림" pitchFamily="48" charset="0"/>
              </a:rPr>
              <a:t>PUSH	D	/*  TOS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D	*/					</a:t>
            </a:r>
          </a:p>
          <a:p>
            <a:pPr>
              <a:lnSpc>
                <a:spcPct val="30000"/>
              </a:lnSpc>
              <a:spcBef>
                <a:spcPts val="1238"/>
              </a:spcBef>
              <a:buClr>
                <a:srgbClr val="DD0806"/>
              </a:buClr>
              <a:buFont typeface="Arial" charset="0"/>
              <a:buNone/>
              <a:tabLst>
                <a:tab pos="0" algn="l"/>
                <a:tab pos="379413" algn="l"/>
                <a:tab pos="1166813" algn="l"/>
                <a:tab pos="2360613" algn="l"/>
                <a:tab pos="4557713" algn="l"/>
                <a:tab pos="4572000" algn="l"/>
                <a:tab pos="4722813" algn="l"/>
                <a:tab pos="4875213" algn="l"/>
                <a:tab pos="5029200" algn="l"/>
                <a:tab pos="5180013" algn="l"/>
                <a:tab pos="5332413" algn="l"/>
                <a:tab pos="5486400" algn="l"/>
                <a:tab pos="5637213" algn="l"/>
                <a:tab pos="5789613" algn="l"/>
                <a:tab pos="5943600" algn="l"/>
                <a:tab pos="6094413" algn="l"/>
                <a:tab pos="6246813" algn="l"/>
                <a:tab pos="6400800" algn="l"/>
                <a:tab pos="6551613" algn="l"/>
                <a:tab pos="6704013" algn="l"/>
                <a:tab pos="6858000" algn="l"/>
                <a:tab pos="7008813" algn="l"/>
                <a:tab pos="7161213" algn="l"/>
                <a:tab pos="7315200" algn="l"/>
                <a:tab pos="7466013" algn="l"/>
              </a:tabLst>
            </a:pPr>
            <a:r>
              <a:rPr lang="en-GB" sz="1800" b="1" dirty="0">
                <a:solidFill>
                  <a:srgbClr val="DD0806"/>
                </a:solidFill>
                <a:latin typeface="Arial" charset="0"/>
                <a:ea typeface="굴림" pitchFamily="48" charset="0"/>
                <a:cs typeface="굴림" pitchFamily="48" charset="0"/>
              </a:rPr>
              <a:t>ADD</a:t>
            </a:r>
            <a:r>
              <a:rPr lang="en-GB" sz="1800" b="1" dirty="0">
                <a:solidFill>
                  <a:srgbClr val="000000"/>
                </a:solidFill>
                <a:latin typeface="Arial" charset="0"/>
                <a:ea typeface="굴림" pitchFamily="48" charset="0"/>
                <a:cs typeface="굴림" pitchFamily="48" charset="0"/>
              </a:rPr>
              <a:t>		/*  TOS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(C + D)	*/					</a:t>
            </a:r>
          </a:p>
          <a:p>
            <a:pPr>
              <a:lnSpc>
                <a:spcPct val="30000"/>
              </a:lnSpc>
              <a:spcBef>
                <a:spcPts val="1238"/>
              </a:spcBef>
              <a:buClr>
                <a:srgbClr val="DD0806"/>
              </a:buClr>
              <a:buFont typeface="Arial" charset="0"/>
              <a:buNone/>
              <a:tabLst>
                <a:tab pos="0" algn="l"/>
                <a:tab pos="379413" algn="l"/>
                <a:tab pos="1166813" algn="l"/>
                <a:tab pos="2360613" algn="l"/>
                <a:tab pos="4557713" algn="l"/>
                <a:tab pos="4572000" algn="l"/>
                <a:tab pos="4722813" algn="l"/>
                <a:tab pos="4875213" algn="l"/>
                <a:tab pos="5029200" algn="l"/>
                <a:tab pos="5180013" algn="l"/>
                <a:tab pos="5332413" algn="l"/>
                <a:tab pos="5486400" algn="l"/>
                <a:tab pos="5637213" algn="l"/>
                <a:tab pos="5789613" algn="l"/>
                <a:tab pos="5943600" algn="l"/>
                <a:tab pos="6094413" algn="l"/>
                <a:tab pos="6246813" algn="l"/>
                <a:tab pos="6400800" algn="l"/>
                <a:tab pos="6551613" algn="l"/>
                <a:tab pos="6704013" algn="l"/>
                <a:tab pos="6858000" algn="l"/>
                <a:tab pos="7008813" algn="l"/>
                <a:tab pos="7161213" algn="l"/>
                <a:tab pos="7315200" algn="l"/>
                <a:tab pos="7466013" algn="l"/>
              </a:tabLst>
            </a:pPr>
            <a:r>
              <a:rPr lang="en-GB" sz="1800" b="1" dirty="0">
                <a:solidFill>
                  <a:srgbClr val="DD0806"/>
                </a:solidFill>
                <a:latin typeface="Arial" charset="0"/>
                <a:ea typeface="굴림" pitchFamily="48" charset="0"/>
                <a:cs typeface="굴림" pitchFamily="48" charset="0"/>
              </a:rPr>
              <a:t>MUL</a:t>
            </a:r>
            <a:r>
              <a:rPr lang="en-GB" sz="1800" b="1" dirty="0">
                <a:solidFill>
                  <a:srgbClr val="000000"/>
                </a:solidFill>
                <a:latin typeface="Arial" charset="0"/>
                <a:ea typeface="굴림" pitchFamily="48" charset="0"/>
                <a:cs typeface="굴림" pitchFamily="48" charset="0"/>
              </a:rPr>
              <a:t>		/*  TOS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(C + D) * (A + B)  */  </a:t>
            </a:r>
          </a:p>
          <a:p>
            <a:pPr>
              <a:lnSpc>
                <a:spcPct val="30000"/>
              </a:lnSpc>
              <a:spcBef>
                <a:spcPts val="1238"/>
              </a:spcBef>
              <a:buFont typeface="Arial" charset="0"/>
              <a:buNone/>
              <a:tabLst>
                <a:tab pos="0" algn="l"/>
                <a:tab pos="379413" algn="l"/>
                <a:tab pos="1166813" algn="l"/>
                <a:tab pos="2360613" algn="l"/>
                <a:tab pos="4557713" algn="l"/>
                <a:tab pos="4572000" algn="l"/>
                <a:tab pos="4722813" algn="l"/>
                <a:tab pos="4875213" algn="l"/>
                <a:tab pos="5029200" algn="l"/>
                <a:tab pos="5180013" algn="l"/>
                <a:tab pos="5332413" algn="l"/>
                <a:tab pos="5486400" algn="l"/>
                <a:tab pos="5637213" algn="l"/>
                <a:tab pos="5789613" algn="l"/>
                <a:tab pos="5943600" algn="l"/>
                <a:tab pos="6094413" algn="l"/>
                <a:tab pos="6246813" algn="l"/>
                <a:tab pos="6400800" algn="l"/>
                <a:tab pos="6551613" algn="l"/>
                <a:tab pos="6704013" algn="l"/>
                <a:tab pos="6858000" algn="l"/>
                <a:tab pos="7008813" algn="l"/>
                <a:tab pos="7161213" algn="l"/>
                <a:tab pos="7315200" algn="l"/>
                <a:tab pos="7466013" algn="l"/>
              </a:tabLst>
            </a:pPr>
            <a:r>
              <a:rPr lang="en-GB" sz="1800" b="1" dirty="0">
                <a:solidFill>
                  <a:srgbClr val="000000"/>
                </a:solidFill>
                <a:latin typeface="Arial" charset="0"/>
                <a:ea typeface="굴림" pitchFamily="48" charset="0"/>
                <a:cs typeface="굴림" pitchFamily="48" charset="0"/>
              </a:rPr>
              <a:t>POP	X	/*  M[X] </a:t>
            </a:r>
            <a:r>
              <a:rPr lang="en-GB" sz="1800" b="1" dirty="0">
                <a:latin typeface="Arial" charset="0"/>
              </a:rPr>
              <a:t>←</a:t>
            </a:r>
            <a:r>
              <a:rPr lang="en-GB" sz="1800" b="1" dirty="0" smtClean="0">
                <a:solidFill>
                  <a:srgbClr val="000000"/>
                </a:solidFill>
                <a:latin typeface="Arial" charset="0"/>
                <a:ea typeface="굴림" pitchFamily="48" charset="0"/>
                <a:cs typeface="굴림" pitchFamily="48" charset="0"/>
              </a:rPr>
              <a:t> </a:t>
            </a:r>
            <a:r>
              <a:rPr lang="en-GB" sz="1800" b="1" dirty="0">
                <a:solidFill>
                  <a:srgbClr val="000000"/>
                </a:solidFill>
                <a:latin typeface="Arial" charset="0"/>
                <a:ea typeface="굴림" pitchFamily="48" charset="0"/>
                <a:cs typeface="굴림" pitchFamily="48" charset="0"/>
              </a:rPr>
              <a:t>TOS	*/</a:t>
            </a:r>
          </a:p>
        </p:txBody>
      </p:sp>
    </p:spTree>
    <p:extLst>
      <p:ext uri="{BB962C8B-B14F-4D97-AF65-F5344CB8AC3E}">
        <p14:creationId xmlns:p14="http://schemas.microsoft.com/office/powerpoint/2010/main" val="372871571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45</a:t>
            </a:fld>
            <a:endParaRPr/>
          </a:p>
        </p:txBody>
      </p:sp>
      <p:sp>
        <p:nvSpPr>
          <p:cNvPr id="49" name="Google Shape;49;p11"/>
          <p:cNvSpPr txBox="1"/>
          <p:nvPr/>
        </p:nvSpPr>
        <p:spPr>
          <a:xfrm>
            <a:off x="456159" y="488625"/>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Addressing Modes</a:t>
            </a:r>
          </a:p>
        </p:txBody>
      </p:sp>
      <p:sp>
        <p:nvSpPr>
          <p:cNvPr id="2" name="Google Shape;49;p11">
            <a:extLst>
              <a:ext uri="{FF2B5EF4-FFF2-40B4-BE49-F238E27FC236}">
                <a16:creationId xmlns:a16="http://schemas.microsoft.com/office/drawing/2014/main" xmlns="" id="{10BC9981-9262-CCB6-EA9C-E5FD71C463C7}"/>
              </a:ext>
            </a:extLst>
          </p:cNvPr>
          <p:cNvSpPr txBox="1"/>
          <p:nvPr/>
        </p:nvSpPr>
        <p:spPr>
          <a:xfrm>
            <a:off x="517706" y="1157604"/>
            <a:ext cx="8047703" cy="5298235"/>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1600" b="1" dirty="0"/>
              <a:t>Addressing Modes</a:t>
            </a:r>
            <a:r>
              <a:rPr lang="en-US" sz="1600" dirty="0"/>
              <a:t>– The term addressing modes refers to the way in which the operand of an instruction is specified. The addressing mode specifies a rule for interpreting or modifying the address field of the instruction before the operand is actually executed.</a:t>
            </a:r>
          </a:p>
          <a:p>
            <a:pPr marL="0" marR="0" lvl="0" indent="0" algn="just" rtl="0">
              <a:lnSpc>
                <a:spcPct val="150000"/>
              </a:lnSpc>
              <a:spcBef>
                <a:spcPts val="0"/>
              </a:spcBef>
              <a:spcAft>
                <a:spcPts val="0"/>
              </a:spcAft>
              <a:buNone/>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The various kind of addressing modes:</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Implied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Immediate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Register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Register Indirect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Autodecrement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Autoincrement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Direct Address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Indirect Address </a:t>
            </a:r>
            <a:r>
              <a:rPr lang="en-IN" sz="1600" i="0" u="none" strike="noStrike" cap="none" dirty="0" smtClean="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Mode</a:t>
            </a:r>
            <a:endPar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spTree>
    <p:extLst>
      <p:ext uri="{BB962C8B-B14F-4D97-AF65-F5344CB8AC3E}">
        <p14:creationId xmlns:p14="http://schemas.microsoft.com/office/powerpoint/2010/main" val="1838001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968375" y="254000"/>
            <a:ext cx="7404100" cy="560388"/>
          </a:xfrm>
        </p:spPr>
        <p:txBody>
          <a:bodyPr anchor="ctr"/>
          <a:lstStyle/>
          <a:p>
            <a:pPr>
              <a:lnSpc>
                <a:spcPct val="90000"/>
              </a:lnSpc>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2800" smtClean="0"/>
              <a:t>TYPES  OF  ADDRESSING  MODES</a:t>
            </a:r>
          </a:p>
        </p:txBody>
      </p:sp>
      <p:sp>
        <p:nvSpPr>
          <p:cNvPr id="16387" name="Rectangle 2"/>
          <p:cNvSpPr>
            <a:spLocks noChangeArrowheads="1"/>
          </p:cNvSpPr>
          <p:nvPr/>
        </p:nvSpPr>
        <p:spPr bwMode="auto">
          <a:xfrm>
            <a:off x="590550" y="1343025"/>
            <a:ext cx="7927975" cy="507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360" tIns="25560" rIns="63360" bIns="25560">
            <a:spAutoFit/>
          </a:bodyPr>
          <a:lstStyle/>
          <a:p>
            <a:pPr>
              <a:lnSpc>
                <a:spcPct val="85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pitchFamily="34" charset="0"/>
              </a:rPr>
              <a:t> Implied Mode</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Address of the operands are specified </a:t>
            </a:r>
            <a:r>
              <a:rPr lang="en-GB" sz="1800" b="1" dirty="0" smtClean="0">
                <a:solidFill>
                  <a:srgbClr val="000000"/>
                </a:solidFill>
                <a:latin typeface="Arial" pitchFamily="34" charset="0"/>
              </a:rPr>
              <a:t>implicitly in </a:t>
            </a:r>
            <a:r>
              <a:rPr lang="en-GB" sz="1800" b="1" dirty="0">
                <a:solidFill>
                  <a:srgbClr val="000000"/>
                </a:solidFill>
                <a:latin typeface="Arial" pitchFamily="34" charset="0"/>
              </a:rPr>
              <a:t>the definition of the instruction</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No need to specify address in the instruction</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EA = AC, or EA = Stack[SP]</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Examples from Basic Computer</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CLA, CME, INP</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pitchFamily="34" charset="0"/>
            </a:endParaRPr>
          </a:p>
          <a:p>
            <a:pPr>
              <a:lnSpc>
                <a:spcPct val="90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pitchFamily="34" charset="0"/>
              </a:rPr>
              <a:t> Immediate Mode</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Instead of specifying the address of the operand</a:t>
            </a:r>
            <a:r>
              <a:rPr lang="en-GB" sz="1800" b="1" dirty="0" smtClean="0">
                <a:solidFill>
                  <a:srgbClr val="000000"/>
                </a:solidFill>
                <a:latin typeface="Arial" pitchFamily="34" charset="0"/>
              </a:rPr>
              <a:t>, operand </a:t>
            </a:r>
            <a:r>
              <a:rPr lang="en-GB" sz="1800" b="1" dirty="0">
                <a:solidFill>
                  <a:srgbClr val="000000"/>
                </a:solidFill>
                <a:latin typeface="Arial" pitchFamily="34" charset="0"/>
              </a:rPr>
              <a:t>itself is specified</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No need to specify address in the instruction</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However, operand itself needs to be specified</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Sometimes, require more bits than the address</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Fast to acquire an operand</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-Examples from Basic Computer</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MOV </a:t>
            </a:r>
            <a:r>
              <a:rPr lang="en-GB" sz="1800" b="1" dirty="0" smtClean="0">
                <a:solidFill>
                  <a:srgbClr val="000000"/>
                </a:solidFill>
                <a:latin typeface="Arial" pitchFamily="34" charset="0"/>
              </a:rPr>
              <a:t>25H</a:t>
            </a:r>
            <a:endParaRPr lang="en-GB" sz="1800" b="1" dirty="0">
              <a:solidFill>
                <a:srgbClr val="000000"/>
              </a:solidFill>
              <a:latin typeface="Arial" pitchFamily="34" charset="0"/>
            </a:endParaRP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pitchFamily="34" charset="0"/>
            </a:endParaRP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pitchFamily="34" charset="0"/>
            </a:endParaRP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pitchFamily="34" charset="0"/>
            </a:endParaRPr>
          </a:p>
        </p:txBody>
      </p:sp>
      <p:sp>
        <p:nvSpPr>
          <p:cNvPr id="16388" name="Rectangle 3"/>
          <p:cNvSpPr>
            <a:spLocks noChangeArrowheads="1"/>
          </p:cNvSpPr>
          <p:nvPr/>
        </p:nvSpPr>
        <p:spPr bwMode="auto">
          <a:xfrm>
            <a:off x="7324725" y="0"/>
            <a:ext cx="1825625"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gn="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i="1">
                <a:solidFill>
                  <a:srgbClr val="000000"/>
                </a:solidFill>
                <a:latin typeface="Arial" pitchFamily="34" charset="0"/>
              </a:rPr>
              <a:t>Addressing Modes </a:t>
            </a:r>
          </a:p>
        </p:txBody>
      </p:sp>
    </p:spTree>
    <p:extLst>
      <p:ext uri="{BB962C8B-B14F-4D97-AF65-F5344CB8AC3E}">
        <p14:creationId xmlns:p14="http://schemas.microsoft.com/office/powerpoint/2010/main" val="335339835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968375" y="254000"/>
            <a:ext cx="7404100" cy="560388"/>
          </a:xfrm>
        </p:spPr>
        <p:txBody>
          <a:bodyPr anchor="ctr"/>
          <a:lstStyle/>
          <a:p>
            <a:pPr>
              <a:lnSpc>
                <a:spcPct val="90000"/>
              </a:lnSpc>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2800" smtClean="0"/>
              <a:t>TYPES  OF  ADDRESSING  MODES</a:t>
            </a:r>
          </a:p>
        </p:txBody>
      </p:sp>
      <p:sp>
        <p:nvSpPr>
          <p:cNvPr id="17411" name="Rectangle 2"/>
          <p:cNvSpPr>
            <a:spLocks noChangeArrowheads="1"/>
          </p:cNvSpPr>
          <p:nvPr/>
        </p:nvSpPr>
        <p:spPr bwMode="auto">
          <a:xfrm>
            <a:off x="492370" y="1215543"/>
            <a:ext cx="8208596" cy="5369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3360" tIns="25560" rIns="63360" bIns="25560">
            <a:spAutoFit/>
          </a:bodyPr>
          <a:lstStyle/>
          <a:p>
            <a:pPr>
              <a:lnSpc>
                <a:spcPct val="90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pitchFamily="34" charset="0"/>
              </a:rPr>
              <a:t> Register Mode</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a:t>
            </a:r>
            <a:r>
              <a:rPr lang="en-GB" sz="1800" b="1" dirty="0" smtClean="0">
                <a:solidFill>
                  <a:srgbClr val="000000"/>
                </a:solidFill>
                <a:latin typeface="Arial" pitchFamily="34" charset="0"/>
              </a:rPr>
              <a:t>In this mode the operands are in the register that resides in the CPU. Address </a:t>
            </a:r>
            <a:r>
              <a:rPr lang="en-GB" sz="1800" b="1" dirty="0">
                <a:solidFill>
                  <a:srgbClr val="000000"/>
                </a:solidFill>
                <a:latin typeface="Arial" pitchFamily="34" charset="0"/>
              </a:rPr>
              <a:t>specified in the instruction is the register </a:t>
            </a:r>
            <a:r>
              <a:rPr lang="en-GB" sz="1800" b="1" dirty="0" smtClean="0">
                <a:solidFill>
                  <a:srgbClr val="000000"/>
                </a:solidFill>
                <a:latin typeface="Arial" pitchFamily="34" charset="0"/>
              </a:rPr>
              <a:t>address.</a:t>
            </a:r>
            <a:endParaRPr lang="en-GB" sz="1800" b="1" dirty="0">
              <a:solidFill>
                <a:srgbClr val="000000"/>
              </a:solidFill>
              <a:latin typeface="Arial" pitchFamily="34" charset="0"/>
            </a:endParaRP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Designated operand need to be in a register</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Shorter address than the memory address</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Saving address field in the instruction</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Faster to acquire an operand than the memory addressing</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a:t>
            </a:r>
            <a:r>
              <a:rPr lang="en-GB" sz="1800" b="1" dirty="0" smtClean="0">
                <a:solidFill>
                  <a:srgbClr val="000000"/>
                </a:solidFill>
                <a:latin typeface="Arial" pitchFamily="34" charset="0"/>
              </a:rPr>
              <a:t>Examples </a:t>
            </a:r>
            <a:r>
              <a:rPr lang="en-GB" sz="1800" b="1" dirty="0">
                <a:solidFill>
                  <a:srgbClr val="000000"/>
                </a:solidFill>
                <a:latin typeface="Arial" pitchFamily="34" charset="0"/>
              </a:rPr>
              <a:t>from Basic Computer</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MOV </a:t>
            </a:r>
            <a:r>
              <a:rPr lang="en-GB" sz="1800" b="1" dirty="0" smtClean="0">
                <a:solidFill>
                  <a:srgbClr val="000000"/>
                </a:solidFill>
                <a:latin typeface="Arial" pitchFamily="34" charset="0"/>
              </a:rPr>
              <a:t>R2</a:t>
            </a:r>
            <a:endParaRPr lang="en-GB" sz="1800" b="1" dirty="0">
              <a:solidFill>
                <a:srgbClr val="000000"/>
              </a:solidFill>
              <a:latin typeface="Arial" pitchFamily="34" charset="0"/>
            </a:endParaRPr>
          </a:p>
          <a:p>
            <a:pPr>
              <a:lnSpc>
                <a:spcPct val="90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0000"/>
                </a:solidFill>
                <a:latin typeface="Arial" pitchFamily="34" charset="0"/>
              </a:rPr>
              <a:t> </a:t>
            </a:r>
            <a:r>
              <a:rPr lang="en-GB" sz="2000" b="1" dirty="0">
                <a:solidFill>
                  <a:srgbClr val="000000"/>
                </a:solidFill>
                <a:latin typeface="Arial" pitchFamily="34" charset="0"/>
              </a:rPr>
              <a:t>Register Indirect Mode</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0000"/>
                </a:solidFill>
                <a:latin typeface="Arial" pitchFamily="34" charset="0"/>
              </a:rPr>
              <a:t>	</a:t>
            </a:r>
            <a:r>
              <a:rPr lang="en-GB" sz="1800" b="1" dirty="0">
                <a:solidFill>
                  <a:srgbClr val="000000"/>
                </a:solidFill>
                <a:latin typeface="Arial" pitchFamily="34" charset="0"/>
              </a:rPr>
              <a:t>Instruction specifies a register which contains the memory address of the </a:t>
            </a:r>
            <a:r>
              <a:rPr lang="en-GB" sz="1800" b="1" dirty="0" smtClean="0">
                <a:solidFill>
                  <a:srgbClr val="000000"/>
                </a:solidFill>
                <a:latin typeface="Arial" pitchFamily="34" charset="0"/>
              </a:rPr>
              <a:t>operand.</a:t>
            </a:r>
            <a:endParaRPr lang="en-GB" sz="1800" b="1" dirty="0">
              <a:solidFill>
                <a:srgbClr val="000000"/>
              </a:solidFill>
              <a:latin typeface="Arial" pitchFamily="34" charset="0"/>
            </a:endParaRP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Saving instruction bits since register </a:t>
            </a:r>
            <a:r>
              <a:rPr lang="en-GB" sz="1800" b="1" dirty="0" smtClean="0">
                <a:solidFill>
                  <a:srgbClr val="000000"/>
                </a:solidFill>
                <a:latin typeface="Arial" pitchFamily="34" charset="0"/>
              </a:rPr>
              <a:t>address is </a:t>
            </a:r>
            <a:r>
              <a:rPr lang="en-GB" sz="1800" b="1" dirty="0">
                <a:solidFill>
                  <a:srgbClr val="000000"/>
                </a:solidFill>
                <a:latin typeface="Arial" pitchFamily="34" charset="0"/>
              </a:rPr>
              <a:t>shorter than the memory address</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More Faster than others</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a:t>
            </a:r>
            <a:r>
              <a:rPr lang="en-US" sz="1800" b="1" dirty="0">
                <a:solidFill>
                  <a:srgbClr val="000000"/>
                </a:solidFill>
                <a:latin typeface="Arial" pitchFamily="34" charset="0"/>
              </a:rPr>
              <a:t>-Examples from Basic Computer</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00"/>
                </a:solidFill>
                <a:latin typeface="Arial" pitchFamily="34" charset="0"/>
              </a:rPr>
              <a:t>		MOV </a:t>
            </a:r>
            <a:r>
              <a:rPr lang="en-US" sz="1800" b="1" dirty="0" smtClean="0">
                <a:solidFill>
                  <a:srgbClr val="000000"/>
                </a:solidFill>
                <a:latin typeface="Arial" pitchFamily="34" charset="0"/>
              </a:rPr>
              <a:t>DR,R2</a:t>
            </a:r>
            <a:endParaRPr lang="en-US" sz="1800" b="1" dirty="0">
              <a:solidFill>
                <a:srgbClr val="000000"/>
              </a:solidFill>
              <a:latin typeface="Arial" pitchFamily="34" charset="0"/>
            </a:endParaRPr>
          </a:p>
          <a:p>
            <a:pPr>
              <a:lnSpc>
                <a:spcPct val="90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pitchFamily="34" charset="0"/>
              </a:rPr>
              <a:t> </a:t>
            </a:r>
            <a:r>
              <a:rPr lang="en-GB" sz="2000" b="1" dirty="0" err="1">
                <a:solidFill>
                  <a:srgbClr val="000000"/>
                </a:solidFill>
                <a:latin typeface="Arial" pitchFamily="34" charset="0"/>
              </a:rPr>
              <a:t>Autoincrement</a:t>
            </a:r>
            <a:r>
              <a:rPr lang="en-GB" sz="2000" b="1" dirty="0">
                <a:solidFill>
                  <a:srgbClr val="000000"/>
                </a:solidFill>
                <a:latin typeface="Arial" pitchFamily="34" charset="0"/>
              </a:rPr>
              <a:t> or </a:t>
            </a:r>
            <a:r>
              <a:rPr lang="en-GB" sz="2000" b="1" dirty="0" err="1">
                <a:solidFill>
                  <a:srgbClr val="000000"/>
                </a:solidFill>
                <a:latin typeface="Arial" pitchFamily="34" charset="0"/>
              </a:rPr>
              <a:t>Autodecrement</a:t>
            </a:r>
            <a:r>
              <a:rPr lang="en-GB" sz="2000" b="1" dirty="0">
                <a:solidFill>
                  <a:srgbClr val="000000"/>
                </a:solidFill>
                <a:latin typeface="Arial" pitchFamily="34" charset="0"/>
              </a:rPr>
              <a:t> Mode</a:t>
            </a: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0000"/>
                </a:solidFill>
                <a:latin typeface="Arial" pitchFamily="34" charset="0"/>
              </a:rPr>
              <a:t> </a:t>
            </a:r>
            <a:r>
              <a:rPr lang="en-GB" sz="1400" b="1" dirty="0" smtClean="0">
                <a:solidFill>
                  <a:srgbClr val="000000"/>
                </a:solidFill>
                <a:latin typeface="Arial" pitchFamily="34" charset="0"/>
              </a:rPr>
              <a:t>	</a:t>
            </a:r>
            <a:r>
              <a:rPr lang="en-GB" b="1" dirty="0" smtClean="0">
                <a:latin typeface="Arial" pitchFamily="34" charset="0"/>
              </a:rPr>
              <a:t>- </a:t>
            </a:r>
            <a:r>
              <a:rPr lang="en-GB" sz="1800" b="1" dirty="0" smtClean="0">
                <a:latin typeface="Arial" pitchFamily="34" charset="0"/>
              </a:rPr>
              <a:t>This is similar to register indirect mode except that </a:t>
            </a:r>
            <a:r>
              <a:rPr lang="en-GB" sz="1800" b="1" dirty="0" smtClean="0">
                <a:solidFill>
                  <a:srgbClr val="000000"/>
                </a:solidFill>
                <a:latin typeface="Arial" pitchFamily="34" charset="0"/>
              </a:rPr>
              <a:t>the </a:t>
            </a:r>
            <a:r>
              <a:rPr lang="en-GB" sz="1800" b="1" dirty="0">
                <a:solidFill>
                  <a:srgbClr val="000000"/>
                </a:solidFill>
                <a:latin typeface="Arial" pitchFamily="34" charset="0"/>
              </a:rPr>
              <a:t>address in the register </a:t>
            </a:r>
            <a:r>
              <a:rPr lang="en-GB" sz="1800" b="1" dirty="0" smtClean="0">
                <a:solidFill>
                  <a:srgbClr val="000000"/>
                </a:solidFill>
                <a:latin typeface="Arial" pitchFamily="34" charset="0"/>
              </a:rPr>
              <a:t>is </a:t>
            </a:r>
            <a:r>
              <a:rPr lang="en-GB" sz="1800" b="1" dirty="0">
                <a:solidFill>
                  <a:srgbClr val="000000"/>
                </a:solidFill>
                <a:latin typeface="Arial" pitchFamily="34" charset="0"/>
              </a:rPr>
              <a:t>incremented or decremented by 1 </a:t>
            </a:r>
            <a:r>
              <a:rPr lang="en-GB" sz="1800" b="1" dirty="0" smtClean="0">
                <a:solidFill>
                  <a:srgbClr val="000000"/>
                </a:solidFill>
                <a:latin typeface="Arial" pitchFamily="34" charset="0"/>
              </a:rPr>
              <a:t>automatically after its value is used to access memory.</a:t>
            </a:r>
            <a:endParaRPr lang="en-GB" sz="1800" b="1" dirty="0">
              <a:solidFill>
                <a:srgbClr val="000000"/>
              </a:solidFill>
              <a:latin typeface="Arial" pitchFamily="34" charset="0"/>
            </a:endParaRPr>
          </a:p>
        </p:txBody>
      </p:sp>
      <p:sp>
        <p:nvSpPr>
          <p:cNvPr id="17412" name="Rectangle 3"/>
          <p:cNvSpPr>
            <a:spLocks noChangeArrowheads="1"/>
          </p:cNvSpPr>
          <p:nvPr/>
        </p:nvSpPr>
        <p:spPr bwMode="auto">
          <a:xfrm>
            <a:off x="7324725" y="0"/>
            <a:ext cx="1825625"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gn="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i="1">
                <a:solidFill>
                  <a:srgbClr val="000000"/>
                </a:solidFill>
                <a:latin typeface="Arial" pitchFamily="34" charset="0"/>
              </a:rPr>
              <a:t>Addressing Modes </a:t>
            </a:r>
          </a:p>
        </p:txBody>
      </p:sp>
    </p:spTree>
    <p:extLst>
      <p:ext uri="{BB962C8B-B14F-4D97-AF65-F5344CB8AC3E}">
        <p14:creationId xmlns:p14="http://schemas.microsoft.com/office/powerpoint/2010/main" val="415885257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958850" y="254000"/>
            <a:ext cx="7375525" cy="538163"/>
          </a:xfrm>
        </p:spPr>
        <p:txBody>
          <a:bodyPr anchor="ctr"/>
          <a:lstStyle/>
          <a:p>
            <a:pPr>
              <a:lnSpc>
                <a:spcPct val="90000"/>
              </a:lnSpc>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2800" smtClean="0"/>
              <a:t>TYPES  OF  ADDRESSING  MODES</a:t>
            </a:r>
          </a:p>
        </p:txBody>
      </p:sp>
      <p:sp>
        <p:nvSpPr>
          <p:cNvPr id="18435" name="Rectangle 2"/>
          <p:cNvSpPr>
            <a:spLocks noChangeArrowheads="1"/>
          </p:cNvSpPr>
          <p:nvPr/>
        </p:nvSpPr>
        <p:spPr bwMode="auto">
          <a:xfrm>
            <a:off x="7324725" y="0"/>
            <a:ext cx="1825625"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gn="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i="1">
                <a:solidFill>
                  <a:srgbClr val="000000"/>
                </a:solidFill>
                <a:latin typeface="Arial" pitchFamily="34" charset="0"/>
              </a:rPr>
              <a:t>Addressing Modes </a:t>
            </a:r>
          </a:p>
        </p:txBody>
      </p:sp>
      <p:sp>
        <p:nvSpPr>
          <p:cNvPr id="18436" name="Rectangle 3"/>
          <p:cNvSpPr>
            <a:spLocks noChangeArrowheads="1"/>
          </p:cNvSpPr>
          <p:nvPr/>
        </p:nvSpPr>
        <p:spPr bwMode="auto">
          <a:xfrm>
            <a:off x="341313" y="1181100"/>
            <a:ext cx="8659812" cy="3884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p>
            <a:pPr algn="just">
              <a:lnSpc>
                <a:spcPct val="90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pitchFamily="34" charset="0"/>
              </a:rPr>
              <a:t> Direct Address Mode</a:t>
            </a: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a:t>
            </a:r>
            <a:r>
              <a:rPr lang="en-GB" sz="1800" b="1" dirty="0" smtClean="0">
                <a:solidFill>
                  <a:srgbClr val="000000"/>
                </a:solidFill>
                <a:latin typeface="Arial" pitchFamily="34" charset="0"/>
              </a:rPr>
              <a:t>In this mode the effective address is equal to the address part of the </a:t>
            </a:r>
            <a:r>
              <a:rPr lang="en-GB" sz="1800" b="1" dirty="0">
                <a:latin typeface="Arial" pitchFamily="34" charset="0"/>
              </a:rPr>
              <a:t>instruction. Instruction specifies the memory address which can be used directly to access the memory. </a:t>
            </a:r>
            <a:endParaRPr lang="en-GB" sz="1800" b="1" dirty="0">
              <a:solidFill>
                <a:srgbClr val="000000"/>
              </a:solidFill>
              <a:latin typeface="Arial" pitchFamily="34" charset="0"/>
            </a:endParaRP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a:t>
            </a:r>
            <a:r>
              <a:rPr lang="en-GB" sz="1800" b="1" dirty="0" smtClean="0">
                <a:solidFill>
                  <a:srgbClr val="000000"/>
                </a:solidFill>
                <a:latin typeface="Arial" pitchFamily="34" charset="0"/>
              </a:rPr>
              <a:t> </a:t>
            </a:r>
            <a:r>
              <a:rPr lang="en-US" sz="1800" b="1" dirty="0">
                <a:solidFill>
                  <a:srgbClr val="000000"/>
                </a:solidFill>
                <a:latin typeface="Arial" pitchFamily="34" charset="0"/>
              </a:rPr>
              <a:t>Examples from Basic Computer</a:t>
            </a: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00"/>
                </a:solidFill>
                <a:latin typeface="Arial" pitchFamily="34" charset="0"/>
              </a:rPr>
              <a:t>		MOV </a:t>
            </a:r>
            <a:r>
              <a:rPr lang="en-US" sz="1800" b="1" dirty="0" smtClean="0">
                <a:solidFill>
                  <a:srgbClr val="000000"/>
                </a:solidFill>
                <a:latin typeface="Arial" pitchFamily="34" charset="0"/>
              </a:rPr>
              <a:t>M[X</a:t>
            </a:r>
            <a:r>
              <a:rPr lang="en-US" sz="1800" b="1" dirty="0">
                <a:solidFill>
                  <a:srgbClr val="000000"/>
                </a:solidFill>
                <a:latin typeface="Arial" pitchFamily="34" charset="0"/>
              </a:rPr>
              <a:t>]</a:t>
            </a: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pitchFamily="34" charset="0"/>
            </a:endParaRPr>
          </a:p>
          <a:p>
            <a:pPr algn="just">
              <a:lnSpc>
                <a:spcPct val="90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pitchFamily="34" charset="0"/>
              </a:rPr>
              <a:t> Indirect Addressing Mode</a:t>
            </a: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a:t>
            </a:r>
            <a:r>
              <a:rPr lang="en-GB" sz="1800" b="1" dirty="0" smtClean="0">
                <a:solidFill>
                  <a:srgbClr val="000000"/>
                </a:solidFill>
                <a:latin typeface="Arial" pitchFamily="34" charset="0"/>
              </a:rPr>
              <a:t>In this mode the address field of the instruction gives the address where the effective address is stored in memory. The </a:t>
            </a:r>
            <a:r>
              <a:rPr lang="en-GB" sz="1800" b="1" dirty="0">
                <a:solidFill>
                  <a:srgbClr val="000000"/>
                </a:solidFill>
                <a:latin typeface="Arial" pitchFamily="34" charset="0"/>
              </a:rPr>
              <a:t>address field of an instruction specifies the address of a memory </a:t>
            </a:r>
            <a:r>
              <a:rPr lang="en-GB" sz="1800" b="1" dirty="0" smtClean="0">
                <a:solidFill>
                  <a:srgbClr val="000000"/>
                </a:solidFill>
                <a:latin typeface="Arial" pitchFamily="34" charset="0"/>
              </a:rPr>
              <a:t>location </a:t>
            </a:r>
            <a:r>
              <a:rPr lang="en-GB" sz="1800" b="1" dirty="0">
                <a:solidFill>
                  <a:srgbClr val="000000"/>
                </a:solidFill>
                <a:latin typeface="Arial" pitchFamily="34" charset="0"/>
              </a:rPr>
              <a:t>that contains the address of the </a:t>
            </a:r>
            <a:r>
              <a:rPr lang="en-GB" sz="1800" b="1" dirty="0" smtClean="0">
                <a:solidFill>
                  <a:srgbClr val="000000"/>
                </a:solidFill>
                <a:latin typeface="Arial" pitchFamily="34" charset="0"/>
              </a:rPr>
              <a:t>operand.</a:t>
            </a:r>
            <a:endParaRPr lang="en-GB" sz="1800" b="1" dirty="0">
              <a:solidFill>
                <a:srgbClr val="000000"/>
              </a:solidFill>
              <a:latin typeface="Arial" pitchFamily="34" charset="0"/>
            </a:endParaRP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a:t>
            </a:r>
            <a:r>
              <a:rPr lang="en-GB" sz="1800" b="1" dirty="0" smtClean="0">
                <a:solidFill>
                  <a:srgbClr val="000000"/>
                </a:solidFill>
                <a:latin typeface="Arial" pitchFamily="34" charset="0"/>
              </a:rPr>
              <a:t>Slow </a:t>
            </a:r>
            <a:r>
              <a:rPr lang="en-GB" sz="1800" b="1" dirty="0">
                <a:solidFill>
                  <a:srgbClr val="000000"/>
                </a:solidFill>
                <a:latin typeface="Arial" pitchFamily="34" charset="0"/>
              </a:rPr>
              <a:t>to acquire an operand because of an additional memory access</a:t>
            </a: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EA = M[IR(address)]</a:t>
            </a: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pitchFamily="34" charset="0"/>
            </a:endParaRPr>
          </a:p>
        </p:txBody>
      </p:sp>
    </p:spTree>
    <p:extLst>
      <p:ext uri="{BB962C8B-B14F-4D97-AF65-F5344CB8AC3E}">
        <p14:creationId xmlns:p14="http://schemas.microsoft.com/office/powerpoint/2010/main" val="141640612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49</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Addressing Modes (Cont..)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xmlns="" id="{10BC9981-9262-CCB6-EA9C-E5FD71C463C7}"/>
              </a:ext>
            </a:extLst>
          </p:cNvPr>
          <p:cNvSpPr txBox="1"/>
          <p:nvPr/>
        </p:nvSpPr>
        <p:spPr>
          <a:xfrm>
            <a:off x="517706" y="1386196"/>
            <a:ext cx="8047703" cy="865391"/>
          </a:xfrm>
          <a:prstGeom prst="rect">
            <a:avLst/>
          </a:prstGeom>
          <a:noFill/>
          <a:ln>
            <a:noFill/>
          </a:ln>
        </p:spPr>
        <p:txBody>
          <a:bodyPr spcFirstLastPara="1" wrap="square" lIns="91425" tIns="33100" rIns="91425" bIns="45700" anchor="ctr" anchorCtr="0">
            <a:noAutofit/>
          </a:bodyPr>
          <a:lstStyle/>
          <a:p>
            <a:pPr>
              <a:lnSpc>
                <a:spcPct val="107000"/>
              </a:lnSpc>
              <a:spcBef>
                <a:spcPts val="200"/>
              </a:spcBef>
            </a:pPr>
            <a:r>
              <a:rPr lang="en-IN"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Numerical Example for addressing Mode</a:t>
            </a:r>
            <a:endParaRPr lang="en-IN"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3" name="Picture 2" descr="Central Processing Unit">
            <a:extLst>
              <a:ext uri="{FF2B5EF4-FFF2-40B4-BE49-F238E27FC236}">
                <a16:creationId xmlns:a16="http://schemas.microsoft.com/office/drawing/2014/main" xmlns="" id="{B880E7D9-AD99-9D56-EDC0-972B86C8B27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6775" y="2453589"/>
            <a:ext cx="3489960" cy="3268345"/>
          </a:xfrm>
          <a:prstGeom prst="rect">
            <a:avLst/>
          </a:prstGeom>
          <a:noFill/>
          <a:ln>
            <a:noFill/>
          </a:ln>
        </p:spPr>
      </p:pic>
      <p:pic>
        <p:nvPicPr>
          <p:cNvPr id="4" name="Picture 3" descr="Central Processing Unit">
            <a:extLst>
              <a:ext uri="{FF2B5EF4-FFF2-40B4-BE49-F238E27FC236}">
                <a16:creationId xmlns:a16="http://schemas.microsoft.com/office/drawing/2014/main" xmlns="" id="{A0E9C027-94A6-0626-A6EB-76D57429FCA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510421"/>
            <a:ext cx="4114800" cy="3154680"/>
          </a:xfrm>
          <a:prstGeom prst="rect">
            <a:avLst/>
          </a:prstGeom>
          <a:noFill/>
          <a:ln>
            <a:noFill/>
          </a:ln>
        </p:spPr>
      </p:pic>
    </p:spTree>
    <p:extLst>
      <p:ext uri="{BB962C8B-B14F-4D97-AF65-F5344CB8AC3E}">
        <p14:creationId xmlns:p14="http://schemas.microsoft.com/office/powerpoint/2010/main" val="360049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normAutofit/>
          </a:bodyPr>
          <a:lstStyle/>
          <a:p>
            <a:r>
              <a:rPr lang="en-US" sz="3200" dirty="0">
                <a:solidFill>
                  <a:srgbClr val="C00000"/>
                </a:solidFill>
              </a:rPr>
              <a:t>First generation computers</a:t>
            </a:r>
          </a:p>
        </p:txBody>
      </p:sp>
      <p:sp>
        <p:nvSpPr>
          <p:cNvPr id="3" name="TextBox 2">
            <a:extLst>
              <a:ext uri="{FF2B5EF4-FFF2-40B4-BE49-F238E27FC236}">
                <a16:creationId xmlns:a16="http://schemas.microsoft.com/office/drawing/2014/main" xmlns="" id="{B77C5F38-D7AF-AE4E-8111-50049851E4C0}"/>
              </a:ext>
            </a:extLst>
          </p:cNvPr>
          <p:cNvSpPr txBox="1"/>
          <p:nvPr/>
        </p:nvSpPr>
        <p:spPr>
          <a:xfrm>
            <a:off x="716573" y="1438314"/>
            <a:ext cx="7710854" cy="4865077"/>
          </a:xfrm>
          <a:prstGeom prst="rect">
            <a:avLst/>
          </a:prstGeom>
        </p:spPr>
        <p:txBody>
          <a:bodyPr vert="horz" wrap="square" lIns="91440" tIns="45720" rIns="91440" bIns="45720" rtlCol="0">
            <a:noAutofit/>
          </a:bodyPr>
          <a:lstStyle/>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Idea of storing programs in memory: Von Neumann</a:t>
            </a:r>
          </a:p>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Program and data stored in the same memory </a:t>
            </a:r>
          </a:p>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Assembly language used to prepare program, translated into machine language instruction for program execution</a:t>
            </a:r>
          </a:p>
          <a:p>
            <a:pPr marL="342900" indent="-342900" algn="just">
              <a:spcAft>
                <a:spcPts val="600"/>
              </a:spcAft>
              <a:buFont typeface="Arial" panose="020B0604020202020204" pitchFamily="34" charset="0"/>
              <a:buChar char="•"/>
            </a:pPr>
            <a:r>
              <a:rPr lang="en-US" sz="3200" dirty="0" smtClean="0">
                <a:solidFill>
                  <a:prstClr val="black">
                    <a:lumMod val="75000"/>
                    <a:lumOff val="25000"/>
                  </a:prstClr>
                </a:solidFill>
                <a:latin typeface="Times New Roman" pitchFamily="18" charset="0"/>
                <a:cs typeface="Times New Roman" pitchFamily="18" charset="0"/>
              </a:rPr>
              <a:t>Magnetic </a:t>
            </a:r>
            <a:r>
              <a:rPr lang="en-US" sz="3200" dirty="0">
                <a:solidFill>
                  <a:prstClr val="black">
                    <a:lumMod val="75000"/>
                    <a:lumOff val="25000"/>
                  </a:prstClr>
                </a:solidFill>
                <a:latin typeface="Times New Roman" pitchFamily="18" charset="0"/>
                <a:cs typeface="Times New Roman" pitchFamily="18" charset="0"/>
              </a:rPr>
              <a:t>core memory &amp; magnetic tape storage devices developed</a:t>
            </a:r>
          </a:p>
          <a:p>
            <a:pPr lvl="7" algn="just">
              <a:spcAft>
                <a:spcPts val="600"/>
              </a:spcAft>
            </a:pPr>
            <a:endParaRPr lang="en-US" sz="2800" b="1" dirty="0">
              <a:solidFill>
                <a:prstClr val="black">
                  <a:lumMod val="75000"/>
                  <a:lumOff val="2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val="38187192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ctrTitle"/>
          </p:nvPr>
        </p:nvSpPr>
        <p:spPr>
          <a:xfrm>
            <a:off x="0" y="0"/>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000" b="0" i="0" u="none">
                <a:solidFill>
                  <a:srgbClr val="000000"/>
                </a:solidFill>
                <a:latin typeface="Calibri"/>
                <a:ea typeface="Calibri"/>
                <a:cs typeface="Calibri"/>
                <a:sym typeface="Calibri"/>
              </a:rPr>
              <a:t> </a:t>
            </a:r>
            <a:endParaRPr/>
          </a:p>
        </p:txBody>
      </p:sp>
      <p:pic>
        <p:nvPicPr>
          <p:cNvPr id="205" name="Google Shape;205;p21"/>
          <p:cNvPicPr preferRelativeResize="0"/>
          <p:nvPr/>
        </p:nvPicPr>
        <p:blipFill rotWithShape="1">
          <a:blip r:embed="rId3">
            <a:alphaModFix/>
          </a:blip>
          <a:srcRect/>
          <a:stretch/>
        </p:blipFill>
        <p:spPr>
          <a:xfrm>
            <a:off x="7137400" y="6015037"/>
            <a:ext cx="2006600" cy="842962"/>
          </a:xfrm>
          <a:prstGeom prst="rect">
            <a:avLst/>
          </a:prstGeom>
          <a:noFill/>
          <a:ln>
            <a:noFill/>
          </a:ln>
        </p:spPr>
      </p:pic>
      <p:sp>
        <p:nvSpPr>
          <p:cNvPr id="206" name="Google Shape;206;p21"/>
          <p:cNvSpPr txBox="1"/>
          <p:nvPr/>
        </p:nvSpPr>
        <p:spPr>
          <a:xfrm>
            <a:off x="-465137" y="239712"/>
            <a:ext cx="8809037" cy="434975"/>
          </a:xfrm>
          <a:prstGeom prst="rect">
            <a:avLst/>
          </a:prstGeom>
          <a:noFill/>
          <a:ln>
            <a:noFill/>
          </a:ln>
        </p:spPr>
        <p:txBody>
          <a:bodyPr spcFirstLastPara="1" wrap="square" lIns="63500" tIns="25400" rIns="63500" bIns="25400" anchor="t" anchorCtr="0">
            <a:spAutoFit/>
          </a:bodyPr>
          <a:lstStyle/>
          <a:p>
            <a:pPr marL="0" marR="0" lvl="0" indent="0" algn="ctr" rtl="0">
              <a:lnSpc>
                <a:spcPct val="90000"/>
              </a:lnSpc>
              <a:spcBef>
                <a:spcPts val="0"/>
              </a:spcBef>
              <a:spcAft>
                <a:spcPts val="0"/>
              </a:spcAft>
              <a:buClr>
                <a:srgbClr val="008011"/>
              </a:buClr>
              <a:buSzPts val="2800"/>
              <a:buFont typeface="Arial"/>
              <a:buNone/>
            </a:pPr>
            <a:r>
              <a:rPr lang="en-US" sz="2800" b="1" i="0" u="none">
                <a:solidFill>
                  <a:srgbClr val="008011"/>
                </a:solidFill>
                <a:latin typeface="Arial"/>
                <a:ea typeface="Arial"/>
                <a:cs typeface="Arial"/>
                <a:sym typeface="Arial"/>
              </a:rPr>
              <a:t>INSTRUCTION  CYCLE</a:t>
            </a:r>
            <a:endParaRPr/>
          </a:p>
        </p:txBody>
      </p:sp>
      <p:sp>
        <p:nvSpPr>
          <p:cNvPr id="207" name="Google Shape;207;p21"/>
          <p:cNvSpPr txBox="1"/>
          <p:nvPr/>
        </p:nvSpPr>
        <p:spPr>
          <a:xfrm>
            <a:off x="457200" y="1209675"/>
            <a:ext cx="8010525" cy="4525962"/>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rgbClr val="000000"/>
              </a:buClr>
              <a:buSzPts val="2000"/>
              <a:buFont typeface="Arial"/>
              <a:buChar char="•"/>
            </a:pPr>
            <a:r>
              <a:rPr lang="en-US" sz="2000" b="1" i="0" u="none" dirty="0">
                <a:solidFill>
                  <a:srgbClr val="000000"/>
                </a:solidFill>
                <a:latin typeface="Arial"/>
                <a:ea typeface="Arial"/>
                <a:cs typeface="Arial"/>
                <a:sym typeface="Arial"/>
              </a:rPr>
              <a:t>In Basic Computer, a machine instruction is executed in the following cycle:</a:t>
            </a:r>
            <a:endParaRPr dirty="0"/>
          </a:p>
          <a:p>
            <a:pPr marL="800100" marR="0" lvl="1" indent="-342900" algn="l" rtl="0">
              <a:lnSpc>
                <a:spcPct val="90000"/>
              </a:lnSpc>
              <a:spcBef>
                <a:spcPts val="480"/>
              </a:spcBef>
              <a:spcAft>
                <a:spcPts val="0"/>
              </a:spcAft>
              <a:buClr>
                <a:srgbClr val="4C4CFF"/>
              </a:buClr>
              <a:buSzPts val="1600"/>
              <a:buFont typeface="Arial"/>
              <a:buAutoNum type="arabicPeriod"/>
            </a:pPr>
            <a:r>
              <a:rPr lang="en-US" sz="1600" b="1" i="0" u="none" strike="noStrike" cap="none" dirty="0">
                <a:solidFill>
                  <a:srgbClr val="4C4CFF"/>
                </a:solidFill>
                <a:latin typeface="Arial"/>
                <a:ea typeface="Arial"/>
                <a:cs typeface="Arial"/>
                <a:sym typeface="Arial"/>
              </a:rPr>
              <a:t>Fetch an instruction </a:t>
            </a:r>
            <a:r>
              <a:rPr lang="en-US" sz="1600" b="1" i="0" u="none" strike="noStrike" cap="none" dirty="0">
                <a:solidFill>
                  <a:srgbClr val="000000"/>
                </a:solidFill>
                <a:latin typeface="Arial"/>
                <a:ea typeface="Arial"/>
                <a:cs typeface="Arial"/>
                <a:sym typeface="Arial"/>
              </a:rPr>
              <a:t>from memory</a:t>
            </a:r>
            <a:endParaRPr dirty="0"/>
          </a:p>
          <a:p>
            <a:pPr marL="800100" marR="0" lvl="1" indent="-342900" algn="l" rtl="0">
              <a:lnSpc>
                <a:spcPct val="90000"/>
              </a:lnSpc>
              <a:spcBef>
                <a:spcPts val="480"/>
              </a:spcBef>
              <a:spcAft>
                <a:spcPts val="0"/>
              </a:spcAft>
              <a:buClr>
                <a:srgbClr val="4C4CFF"/>
              </a:buClr>
              <a:buSzPts val="1600"/>
              <a:buFont typeface="Arial"/>
              <a:buAutoNum type="arabicPeriod"/>
            </a:pPr>
            <a:r>
              <a:rPr lang="en-US" sz="1600" b="1" i="0" u="none" strike="noStrike" cap="none" dirty="0">
                <a:solidFill>
                  <a:srgbClr val="4C4CFF"/>
                </a:solidFill>
                <a:latin typeface="Arial"/>
                <a:ea typeface="Arial"/>
                <a:cs typeface="Arial"/>
                <a:sym typeface="Arial"/>
              </a:rPr>
              <a:t>Decode</a:t>
            </a:r>
            <a:r>
              <a:rPr lang="en-US" sz="1600" b="1" i="0" u="none" strike="noStrike" cap="none" dirty="0">
                <a:solidFill>
                  <a:srgbClr val="000000"/>
                </a:solidFill>
                <a:latin typeface="Arial"/>
                <a:ea typeface="Arial"/>
                <a:cs typeface="Arial"/>
                <a:sym typeface="Arial"/>
              </a:rPr>
              <a:t> the instruction and calculate effective</a:t>
            </a:r>
            <a:r>
              <a:rPr lang="en-US" sz="1600" b="1" i="0" u="none" strike="noStrike" cap="none" dirty="0">
                <a:solidFill>
                  <a:srgbClr val="4C4CFF"/>
                </a:solidFill>
                <a:latin typeface="Arial"/>
                <a:ea typeface="Arial"/>
                <a:cs typeface="Arial"/>
                <a:sym typeface="Arial"/>
              </a:rPr>
              <a:t> address </a:t>
            </a:r>
            <a:r>
              <a:rPr lang="en-US" sz="1600" b="1" i="0" u="none" strike="noStrike" cap="none" dirty="0">
                <a:solidFill>
                  <a:srgbClr val="000000"/>
                </a:solidFill>
                <a:latin typeface="Arial"/>
                <a:ea typeface="Arial"/>
                <a:cs typeface="Arial"/>
                <a:sym typeface="Arial"/>
              </a:rPr>
              <a:t>(</a:t>
            </a:r>
            <a:r>
              <a:rPr lang="en-US" sz="1600" b="1" i="0" u="none" strike="noStrike" cap="none" dirty="0" smtClean="0">
                <a:solidFill>
                  <a:srgbClr val="000000"/>
                </a:solidFill>
                <a:latin typeface="Arial"/>
                <a:ea typeface="Arial"/>
                <a:cs typeface="Arial"/>
                <a:sym typeface="Arial"/>
              </a:rPr>
              <a:t>EA)</a:t>
            </a:r>
          </a:p>
          <a:p>
            <a:pPr marL="800100" lvl="1" indent="-342900">
              <a:lnSpc>
                <a:spcPct val="90000"/>
              </a:lnSpc>
              <a:spcBef>
                <a:spcPts val="480"/>
              </a:spcBef>
              <a:buClr>
                <a:srgbClr val="4C4CFF"/>
              </a:buClr>
              <a:buSzPts val="1600"/>
              <a:buFont typeface="Arial"/>
              <a:buAutoNum type="arabicPeriod"/>
            </a:pPr>
            <a:r>
              <a:rPr lang="en-US" sz="1600" b="1" i="0" u="none" strike="noStrike" cap="none" dirty="0" smtClean="0">
                <a:solidFill>
                  <a:srgbClr val="000000"/>
                </a:solidFill>
                <a:latin typeface="Arial"/>
                <a:ea typeface="Arial"/>
                <a:cs typeface="Arial"/>
                <a:sym typeface="Arial"/>
              </a:rPr>
              <a:t>Read </a:t>
            </a:r>
            <a:r>
              <a:rPr lang="en-US" sz="1600" b="1" i="0" u="none" strike="noStrike" cap="none" dirty="0">
                <a:solidFill>
                  <a:srgbClr val="000000"/>
                </a:solidFill>
                <a:latin typeface="Arial"/>
                <a:ea typeface="Arial"/>
                <a:cs typeface="Arial"/>
                <a:sym typeface="Arial"/>
              </a:rPr>
              <a:t>the EA from memory if the instruction has an indirect </a:t>
            </a:r>
            <a:r>
              <a:rPr lang="en-US" sz="1600" b="1" i="0" u="none" strike="noStrike" cap="none" dirty="0" smtClean="0">
                <a:solidFill>
                  <a:srgbClr val="000000"/>
                </a:solidFill>
                <a:latin typeface="Arial"/>
                <a:ea typeface="Arial"/>
                <a:cs typeface="Arial"/>
                <a:sym typeface="Arial"/>
              </a:rPr>
              <a:t>address </a:t>
            </a:r>
            <a:r>
              <a:rPr lang="en-US" b="1" dirty="0"/>
              <a:t>(</a:t>
            </a:r>
            <a:r>
              <a:rPr lang="en-US" b="1" dirty="0">
                <a:solidFill>
                  <a:srgbClr val="4C4CFF"/>
                </a:solidFill>
              </a:rPr>
              <a:t>Fetch operand</a:t>
            </a:r>
            <a:r>
              <a:rPr lang="en-US" b="1" dirty="0"/>
              <a:t>)</a:t>
            </a:r>
            <a:endParaRPr lang="en-US" dirty="0"/>
          </a:p>
          <a:p>
            <a:pPr marL="800100" marR="0" lvl="1" indent="-342900" algn="l" rtl="0">
              <a:lnSpc>
                <a:spcPct val="90000"/>
              </a:lnSpc>
              <a:spcBef>
                <a:spcPts val="480"/>
              </a:spcBef>
              <a:spcAft>
                <a:spcPts val="0"/>
              </a:spcAft>
              <a:buClr>
                <a:srgbClr val="4C4CFF"/>
              </a:buClr>
              <a:buSzPts val="1600"/>
              <a:buFont typeface="Arial"/>
              <a:buAutoNum type="arabicPeriod"/>
            </a:pPr>
            <a:r>
              <a:rPr lang="en-US" sz="1600" b="1" i="0" u="none" strike="noStrike" cap="none" dirty="0" smtClean="0">
                <a:solidFill>
                  <a:srgbClr val="4C4CFF"/>
                </a:solidFill>
                <a:latin typeface="Arial"/>
                <a:ea typeface="Arial"/>
                <a:cs typeface="Arial"/>
                <a:sym typeface="Arial"/>
              </a:rPr>
              <a:t>Execute </a:t>
            </a:r>
            <a:r>
              <a:rPr lang="en-US" sz="1600" b="1" i="0" u="none" strike="noStrike" cap="none" dirty="0">
                <a:solidFill>
                  <a:srgbClr val="000000"/>
                </a:solidFill>
                <a:latin typeface="Arial"/>
                <a:ea typeface="Arial"/>
                <a:cs typeface="Arial"/>
                <a:sym typeface="Arial"/>
              </a:rPr>
              <a:t>the instruction</a:t>
            </a:r>
            <a:endParaRPr dirty="0"/>
          </a:p>
          <a:p>
            <a:pPr marL="800100" marR="0" lvl="1" indent="-241300" algn="l" rtl="0">
              <a:lnSpc>
                <a:spcPct val="90000"/>
              </a:lnSpc>
              <a:spcBef>
                <a:spcPts val="480"/>
              </a:spcBef>
              <a:spcAft>
                <a:spcPts val="0"/>
              </a:spcAft>
              <a:buClr>
                <a:schemeClr val="dk1"/>
              </a:buClr>
              <a:buSzPts val="1600"/>
              <a:buFont typeface="Arial"/>
              <a:buNone/>
            </a:pPr>
            <a:endParaRPr sz="1600" b="1" i="0" u="none" strike="noStrike" cap="none" dirty="0">
              <a:solidFill>
                <a:srgbClr val="000000"/>
              </a:solidFill>
              <a:latin typeface="Arial"/>
              <a:ea typeface="Arial"/>
              <a:cs typeface="Arial"/>
              <a:sym typeface="Arial"/>
            </a:endParaRPr>
          </a:p>
          <a:p>
            <a:pPr marL="457200" marR="0" lvl="0" indent="-457200" algn="l" rtl="0">
              <a:lnSpc>
                <a:spcPct val="90000"/>
              </a:lnSpc>
              <a:spcBef>
                <a:spcPts val="600"/>
              </a:spcBef>
              <a:spcAft>
                <a:spcPts val="0"/>
              </a:spcAft>
              <a:buClr>
                <a:srgbClr val="000000"/>
              </a:buClr>
              <a:buSzPts val="2000"/>
              <a:buFont typeface="Arial"/>
              <a:buChar char="•"/>
            </a:pPr>
            <a:r>
              <a:rPr lang="en-US" sz="2000" b="1" i="0" u="none" dirty="0">
                <a:solidFill>
                  <a:srgbClr val="000000"/>
                </a:solidFill>
                <a:latin typeface="Arial"/>
                <a:ea typeface="Arial"/>
                <a:cs typeface="Arial"/>
                <a:sym typeface="Arial"/>
              </a:rPr>
              <a:t>After an instruction is executed, the cycle starts again at step 1, for the next instruction</a:t>
            </a:r>
            <a:endParaRPr dirty="0"/>
          </a:p>
          <a:p>
            <a:pPr marL="457200" marR="0" lvl="0" indent="-330200" algn="l" rtl="0">
              <a:lnSpc>
                <a:spcPct val="90000"/>
              </a:lnSpc>
              <a:spcBef>
                <a:spcPts val="600"/>
              </a:spcBef>
              <a:spcAft>
                <a:spcPts val="0"/>
              </a:spcAft>
              <a:buClr>
                <a:schemeClr val="dk1"/>
              </a:buClr>
              <a:buSzPts val="2000"/>
              <a:buFont typeface="Arial"/>
              <a:buNone/>
            </a:pPr>
            <a:endParaRPr sz="2000" b="1" i="0" u="none" dirty="0">
              <a:solidFill>
                <a:srgbClr val="000000"/>
              </a:solidFill>
              <a:latin typeface="Arial"/>
              <a:ea typeface="Arial"/>
              <a:cs typeface="Arial"/>
              <a:sym typeface="Arial"/>
            </a:endParaRPr>
          </a:p>
          <a:p>
            <a:pPr marL="457200" marR="0" lvl="0" indent="-457200" algn="l" rtl="0">
              <a:lnSpc>
                <a:spcPct val="90000"/>
              </a:lnSpc>
              <a:spcBef>
                <a:spcPts val="600"/>
              </a:spcBef>
              <a:spcAft>
                <a:spcPts val="0"/>
              </a:spcAft>
              <a:buClr>
                <a:srgbClr val="000000"/>
              </a:buClr>
              <a:buSzPts val="2000"/>
              <a:buFont typeface="Arial"/>
              <a:buChar char="•"/>
            </a:pPr>
            <a:r>
              <a:rPr lang="en-US" sz="2000" b="1" i="1" u="none" dirty="0">
                <a:solidFill>
                  <a:srgbClr val="000000"/>
                </a:solidFill>
                <a:latin typeface="Arial"/>
                <a:ea typeface="Arial"/>
                <a:cs typeface="Arial"/>
                <a:sym typeface="Arial"/>
              </a:rPr>
              <a:t>Note</a:t>
            </a:r>
            <a:r>
              <a:rPr lang="en-US" sz="2000" b="1" i="0" u="none" dirty="0">
                <a:solidFill>
                  <a:srgbClr val="000000"/>
                </a:solidFill>
                <a:latin typeface="Arial"/>
                <a:ea typeface="Arial"/>
                <a:cs typeface="Arial"/>
                <a:sym typeface="Arial"/>
              </a:rPr>
              <a:t>: Every different processor has its own (different) 			instruction cycle </a:t>
            </a:r>
            <a:endParaRPr dirty="0"/>
          </a:p>
          <a:p>
            <a:pPr marL="457200" marR="0" lvl="0" indent="-330200" algn="l" rtl="0">
              <a:lnSpc>
                <a:spcPct val="90000"/>
              </a:lnSpc>
              <a:spcBef>
                <a:spcPts val="600"/>
              </a:spcBef>
              <a:spcAft>
                <a:spcPts val="0"/>
              </a:spcAft>
              <a:buClr>
                <a:schemeClr val="dk1"/>
              </a:buClr>
              <a:buSzPts val="2000"/>
              <a:buFont typeface="Arial"/>
              <a:buNone/>
            </a:pPr>
            <a:endParaRPr sz="2000" b="1" i="0" u="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1" i="0" u="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114287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3"/>
          <p:cNvSpPr txBox="1">
            <a:spLocks noGrp="1"/>
          </p:cNvSpPr>
          <p:nvPr>
            <p:ph type="ctrTitle"/>
          </p:nvPr>
        </p:nvSpPr>
        <p:spPr>
          <a:xfrm>
            <a:off x="0" y="0"/>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000" b="0" i="0" u="none">
                <a:solidFill>
                  <a:srgbClr val="000000"/>
                </a:solidFill>
                <a:latin typeface="Calibri"/>
                <a:ea typeface="Calibri"/>
                <a:cs typeface="Calibri"/>
                <a:sym typeface="Calibri"/>
              </a:rPr>
              <a:t> </a:t>
            </a:r>
            <a:endParaRPr/>
          </a:p>
        </p:txBody>
      </p:sp>
      <p:sp>
        <p:nvSpPr>
          <p:cNvPr id="214" name="Google Shape;214;p23"/>
          <p:cNvSpPr txBox="1"/>
          <p:nvPr/>
        </p:nvSpPr>
        <p:spPr>
          <a:xfrm>
            <a:off x="781025" y="309450"/>
            <a:ext cx="5502300" cy="319200"/>
          </a:xfrm>
          <a:prstGeom prst="rect">
            <a:avLst/>
          </a:prstGeom>
          <a:noFill/>
          <a:ln>
            <a:noFill/>
          </a:ln>
        </p:spPr>
        <p:txBody>
          <a:bodyPr spcFirstLastPara="1" wrap="square" lIns="63500" tIns="25400" rIns="63500" bIns="25400" anchor="t" anchorCtr="0">
            <a:spAutoFit/>
          </a:bodyPr>
          <a:lstStyle/>
          <a:p>
            <a:pPr marL="0" marR="0" lvl="0" indent="0" algn="ctr" rtl="0">
              <a:lnSpc>
                <a:spcPct val="87000"/>
              </a:lnSpc>
              <a:spcBef>
                <a:spcPts val="0"/>
              </a:spcBef>
              <a:spcAft>
                <a:spcPts val="0"/>
              </a:spcAft>
              <a:buClr>
                <a:srgbClr val="008011"/>
              </a:buClr>
              <a:buSzPts val="2000"/>
              <a:buFont typeface="Arial"/>
              <a:buNone/>
            </a:pPr>
            <a:r>
              <a:rPr lang="en-US" sz="2000" b="1" i="0" u="none">
                <a:solidFill>
                  <a:srgbClr val="008011"/>
                </a:solidFill>
                <a:latin typeface="Arial"/>
                <a:ea typeface="Arial"/>
                <a:cs typeface="Arial"/>
                <a:sym typeface="Arial"/>
              </a:rPr>
              <a:t>DETERMINE  THE  TYPE  OF  INSTRUCTION</a:t>
            </a:r>
            <a:endParaRPr/>
          </a:p>
        </p:txBody>
      </p:sp>
      <p:sp>
        <p:nvSpPr>
          <p:cNvPr id="215" name="Google Shape;215;p23"/>
          <p:cNvSpPr txBox="1"/>
          <p:nvPr/>
        </p:nvSpPr>
        <p:spPr>
          <a:xfrm>
            <a:off x="1389062" y="5548312"/>
            <a:ext cx="34925" cy="1571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16" name="Google Shape;216;p23"/>
          <p:cNvSpPr txBox="1"/>
          <p:nvPr/>
        </p:nvSpPr>
        <p:spPr>
          <a:xfrm>
            <a:off x="6283325" y="3427412"/>
            <a:ext cx="9556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 0 (direct)</a:t>
            </a:r>
            <a:endParaRPr/>
          </a:p>
        </p:txBody>
      </p:sp>
      <p:sp>
        <p:nvSpPr>
          <p:cNvPr id="217" name="Google Shape;217;p23"/>
          <p:cNvSpPr txBox="1"/>
          <p:nvPr/>
        </p:nvSpPr>
        <p:spPr>
          <a:xfrm>
            <a:off x="952500" y="5534025"/>
            <a:ext cx="7104062" cy="931862"/>
          </a:xfrm>
          <a:prstGeom prst="rect">
            <a:avLst/>
          </a:prstGeom>
          <a:noFill/>
          <a:ln>
            <a:noFill/>
          </a:ln>
        </p:spPr>
        <p:txBody>
          <a:bodyPr spcFirstLastPara="1" wrap="square" lIns="63500" tIns="25400" rIns="63500" bIns="25400" anchor="t" anchorCtr="0">
            <a:spAutoFit/>
          </a:bodyPr>
          <a:lstStyle/>
          <a:p>
            <a:pPr marL="0" marR="0" lvl="0" indent="0" algn="l" rtl="0">
              <a:lnSpc>
                <a:spcPct val="66000"/>
              </a:lnSpc>
              <a:spcBef>
                <a:spcPts val="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D'</a:t>
            </a:r>
            <a:r>
              <a:rPr lang="en-US" sz="1200" b="1" i="0" u="none">
                <a:solidFill>
                  <a:srgbClr val="000000"/>
                </a:solidFill>
                <a:latin typeface="Arial"/>
                <a:ea typeface="Arial"/>
                <a:cs typeface="Arial"/>
                <a:sym typeface="Arial"/>
              </a:rPr>
              <a:t>7</a:t>
            </a:r>
            <a:r>
              <a:rPr lang="en-US" sz="1800" b="1" i="0" u="none">
                <a:solidFill>
                  <a:srgbClr val="000000"/>
                </a:solidFill>
                <a:latin typeface="Arial"/>
                <a:ea typeface="Arial"/>
                <a:cs typeface="Arial"/>
                <a:sym typeface="Arial"/>
              </a:rPr>
              <a:t>IT</a:t>
            </a:r>
            <a:r>
              <a:rPr lang="en-US" sz="1400" b="1" i="0" u="none">
                <a:solidFill>
                  <a:srgbClr val="000000"/>
                </a:solidFill>
                <a:latin typeface="Arial"/>
                <a:ea typeface="Arial"/>
                <a:cs typeface="Arial"/>
                <a:sym typeface="Arial"/>
              </a:rPr>
              <a:t>3</a:t>
            </a:r>
            <a:r>
              <a:rPr lang="en-US" sz="1800" b="1" i="0" u="none">
                <a:solidFill>
                  <a:srgbClr val="000000"/>
                </a:solidFill>
                <a:latin typeface="Arial"/>
                <a:ea typeface="Arial"/>
                <a:cs typeface="Arial"/>
                <a:sym typeface="Arial"/>
              </a:rPr>
              <a:t>:	AR </a:t>
            </a:r>
            <a:r>
              <a:rPr lang="en-US" sz="1800" b="1" i="0" u="none">
                <a:solidFill>
                  <a:srgbClr val="000000"/>
                </a:solidFill>
                <a:latin typeface="Noto Sans Symbols"/>
                <a:ea typeface="Noto Sans Symbols"/>
                <a:cs typeface="Noto Sans Symbols"/>
                <a:sym typeface="Noto Sans Symbols"/>
              </a:rPr>
              <a:t>← </a:t>
            </a:r>
            <a:r>
              <a:rPr lang="en-US" sz="1800" b="1" i="0" u="none">
                <a:solidFill>
                  <a:srgbClr val="000000"/>
                </a:solidFill>
                <a:latin typeface="Arial"/>
                <a:ea typeface="Arial"/>
                <a:cs typeface="Arial"/>
                <a:sym typeface="Arial"/>
              </a:rPr>
              <a:t>M[AR]</a:t>
            </a:r>
            <a:endParaRPr/>
          </a:p>
          <a:p>
            <a:pPr marL="0" marR="0" lvl="0" indent="0" algn="l" rtl="0">
              <a:lnSpc>
                <a:spcPct val="66000"/>
              </a:lnSpc>
              <a:spcBef>
                <a:spcPts val="342"/>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D'</a:t>
            </a:r>
            <a:r>
              <a:rPr lang="en-US" sz="1400" b="1" i="0" u="none">
                <a:solidFill>
                  <a:srgbClr val="000000"/>
                </a:solidFill>
                <a:latin typeface="Arial"/>
                <a:ea typeface="Arial"/>
                <a:cs typeface="Arial"/>
                <a:sym typeface="Arial"/>
              </a:rPr>
              <a:t>7</a:t>
            </a:r>
            <a:r>
              <a:rPr lang="en-US" sz="1800" b="1" i="0" u="none">
                <a:solidFill>
                  <a:srgbClr val="000000"/>
                </a:solidFill>
                <a:latin typeface="Arial"/>
                <a:ea typeface="Arial"/>
                <a:cs typeface="Arial"/>
                <a:sym typeface="Arial"/>
              </a:rPr>
              <a:t>I'T</a:t>
            </a:r>
            <a:r>
              <a:rPr lang="en-US" sz="1400" b="1" i="0" u="none">
                <a:solidFill>
                  <a:srgbClr val="000000"/>
                </a:solidFill>
                <a:latin typeface="Arial"/>
                <a:ea typeface="Arial"/>
                <a:cs typeface="Arial"/>
                <a:sym typeface="Arial"/>
              </a:rPr>
              <a:t>3</a:t>
            </a:r>
            <a:r>
              <a:rPr lang="en-US" sz="1800" b="1" i="0" u="none">
                <a:solidFill>
                  <a:srgbClr val="000000"/>
                </a:solidFill>
                <a:latin typeface="Arial"/>
                <a:ea typeface="Arial"/>
                <a:cs typeface="Arial"/>
                <a:sym typeface="Arial"/>
              </a:rPr>
              <a:t>:	Nothing</a:t>
            </a:r>
            <a:endParaRPr/>
          </a:p>
          <a:p>
            <a:pPr marL="0" marR="0" lvl="0" indent="0" algn="l" rtl="0">
              <a:lnSpc>
                <a:spcPct val="66000"/>
              </a:lnSpc>
              <a:spcBef>
                <a:spcPts val="342"/>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D</a:t>
            </a:r>
            <a:r>
              <a:rPr lang="en-US" sz="1400" b="1" i="0" u="none">
                <a:solidFill>
                  <a:srgbClr val="000000"/>
                </a:solidFill>
                <a:latin typeface="Arial"/>
                <a:ea typeface="Arial"/>
                <a:cs typeface="Arial"/>
                <a:sym typeface="Arial"/>
              </a:rPr>
              <a:t>7</a:t>
            </a:r>
            <a:r>
              <a:rPr lang="en-US" sz="1800" b="1" i="0" u="none">
                <a:solidFill>
                  <a:srgbClr val="000000"/>
                </a:solidFill>
                <a:latin typeface="Arial"/>
                <a:ea typeface="Arial"/>
                <a:cs typeface="Arial"/>
                <a:sym typeface="Arial"/>
              </a:rPr>
              <a:t>I'T</a:t>
            </a:r>
            <a:r>
              <a:rPr lang="en-US" sz="1400" b="1" i="0" u="none">
                <a:solidFill>
                  <a:srgbClr val="000000"/>
                </a:solidFill>
                <a:latin typeface="Arial"/>
                <a:ea typeface="Arial"/>
                <a:cs typeface="Arial"/>
                <a:sym typeface="Arial"/>
              </a:rPr>
              <a:t>3</a:t>
            </a:r>
            <a:r>
              <a:rPr lang="en-US" sz="1800" b="1" i="0" u="none">
                <a:solidFill>
                  <a:srgbClr val="000000"/>
                </a:solidFill>
                <a:latin typeface="Arial"/>
                <a:ea typeface="Arial"/>
                <a:cs typeface="Arial"/>
                <a:sym typeface="Arial"/>
              </a:rPr>
              <a:t>:	Execute a register-reference instr.</a:t>
            </a:r>
            <a:endParaRPr/>
          </a:p>
          <a:p>
            <a:pPr marL="0" marR="0" lvl="0" indent="0" algn="l" rtl="0">
              <a:lnSpc>
                <a:spcPct val="66000"/>
              </a:lnSpc>
              <a:spcBef>
                <a:spcPts val="342"/>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D</a:t>
            </a:r>
            <a:r>
              <a:rPr lang="en-US" sz="1400" b="1" i="0" u="none">
                <a:solidFill>
                  <a:srgbClr val="000000"/>
                </a:solidFill>
                <a:latin typeface="Arial"/>
                <a:ea typeface="Arial"/>
                <a:cs typeface="Arial"/>
                <a:sym typeface="Arial"/>
              </a:rPr>
              <a:t>7</a:t>
            </a:r>
            <a:r>
              <a:rPr lang="en-US" sz="1800" b="1" i="0" u="none">
                <a:solidFill>
                  <a:srgbClr val="000000"/>
                </a:solidFill>
                <a:latin typeface="Arial"/>
                <a:ea typeface="Arial"/>
                <a:cs typeface="Arial"/>
                <a:sym typeface="Arial"/>
              </a:rPr>
              <a:t>IT</a:t>
            </a:r>
            <a:r>
              <a:rPr lang="en-US" sz="1400" b="1" i="0" u="none">
                <a:solidFill>
                  <a:srgbClr val="000000"/>
                </a:solidFill>
                <a:latin typeface="Arial"/>
                <a:ea typeface="Arial"/>
                <a:cs typeface="Arial"/>
                <a:sym typeface="Arial"/>
              </a:rPr>
              <a:t>3</a:t>
            </a:r>
            <a:r>
              <a:rPr lang="en-US" sz="1800" b="1" i="0" u="none">
                <a:solidFill>
                  <a:srgbClr val="000000"/>
                </a:solidFill>
                <a:latin typeface="Arial"/>
                <a:ea typeface="Arial"/>
                <a:cs typeface="Arial"/>
                <a:sym typeface="Arial"/>
              </a:rPr>
              <a:t>:	Execute an input-output instr.</a:t>
            </a:r>
            <a:endParaRPr/>
          </a:p>
        </p:txBody>
      </p:sp>
      <p:sp>
        <p:nvSpPr>
          <p:cNvPr id="218" name="Google Shape;218;p23"/>
          <p:cNvSpPr txBox="1"/>
          <p:nvPr/>
        </p:nvSpPr>
        <p:spPr>
          <a:xfrm>
            <a:off x="3687762" y="813290"/>
            <a:ext cx="877887" cy="346075"/>
          </a:xfrm>
          <a:prstGeom prst="rect">
            <a:avLst/>
          </a:prstGeom>
          <a:noFill/>
          <a:ln>
            <a:noFill/>
          </a:ln>
        </p:spPr>
        <p:txBody>
          <a:bodyPr spcFirstLastPara="1" wrap="square" lIns="90475" tIns="44450" rIns="90475" bIns="44450" anchor="t" anchorCtr="0">
            <a:spAutoFit/>
          </a:bodyPr>
          <a:lstStyle/>
          <a:p>
            <a:pPr marL="0" marR="0" lvl="0" indent="0" algn="l" rtl="0">
              <a:lnSpc>
                <a:spcPct val="70000"/>
              </a:lnSpc>
              <a:spcBef>
                <a:spcPts val="0"/>
              </a:spcBef>
              <a:spcAft>
                <a:spcPts val="0"/>
              </a:spcAft>
              <a:buClr>
                <a:srgbClr val="000000"/>
              </a:buClr>
              <a:buSzPts val="1200"/>
              <a:buFont typeface="Arial"/>
              <a:buNone/>
            </a:pPr>
            <a:r>
              <a:rPr lang="en-US" sz="1200" b="1" i="0" u="none" dirty="0">
                <a:solidFill>
                  <a:srgbClr val="000000"/>
                </a:solidFill>
                <a:latin typeface="Arial"/>
                <a:ea typeface="Arial"/>
                <a:cs typeface="Arial"/>
                <a:sym typeface="Arial"/>
              </a:rPr>
              <a:t>Start</a:t>
            </a:r>
            <a:endParaRPr dirty="0"/>
          </a:p>
          <a:p>
            <a:pPr marL="0" marR="0" lvl="0" indent="0" algn="l" rtl="0">
              <a:lnSpc>
                <a:spcPct val="70000"/>
              </a:lnSpc>
              <a:spcBef>
                <a:spcPts val="0"/>
              </a:spcBef>
              <a:spcAft>
                <a:spcPts val="0"/>
              </a:spcAft>
              <a:buClr>
                <a:srgbClr val="000000"/>
              </a:buClr>
              <a:buSzPts val="1200"/>
              <a:buFont typeface="Arial"/>
              <a:buNone/>
            </a:pPr>
            <a:r>
              <a:rPr lang="en-US" sz="1200" b="1" i="0" u="none" dirty="0">
                <a:solidFill>
                  <a:srgbClr val="000000"/>
                </a:solidFill>
                <a:latin typeface="Arial"/>
                <a:ea typeface="Arial"/>
                <a:cs typeface="Arial"/>
                <a:sym typeface="Arial"/>
              </a:rPr>
              <a:t>SC </a:t>
            </a:r>
            <a:r>
              <a:rPr lang="en-US" sz="1200" b="1" i="0" u="none" dirty="0">
                <a:solidFill>
                  <a:srgbClr val="000000"/>
                </a:solidFill>
                <a:latin typeface="Noto Sans Symbols"/>
                <a:ea typeface="Noto Sans Symbols"/>
                <a:cs typeface="Noto Sans Symbols"/>
                <a:sym typeface="Noto Sans Symbols"/>
              </a:rPr>
              <a:t>← 0</a:t>
            </a:r>
            <a:endParaRPr dirty="0"/>
          </a:p>
        </p:txBody>
      </p:sp>
      <p:sp>
        <p:nvSpPr>
          <p:cNvPr id="219" name="Google Shape;219;p23"/>
          <p:cNvSpPr txBox="1"/>
          <p:nvPr/>
        </p:nvSpPr>
        <p:spPr>
          <a:xfrm>
            <a:off x="3589337" y="820737"/>
            <a:ext cx="915194" cy="2905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20" name="Google Shape;220;p23"/>
          <p:cNvSpPr txBox="1"/>
          <p:nvPr/>
        </p:nvSpPr>
        <p:spPr>
          <a:xfrm>
            <a:off x="3489325" y="1431925"/>
            <a:ext cx="4000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AR</a:t>
            </a:r>
            <a:endParaRPr/>
          </a:p>
        </p:txBody>
      </p:sp>
      <p:sp>
        <p:nvSpPr>
          <p:cNvPr id="221" name="Google Shape;221;p23"/>
          <p:cNvSpPr txBox="1"/>
          <p:nvPr/>
        </p:nvSpPr>
        <p:spPr>
          <a:xfrm>
            <a:off x="3797300" y="1431925"/>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222" name="Google Shape;222;p23"/>
          <p:cNvSpPr txBox="1"/>
          <p:nvPr/>
        </p:nvSpPr>
        <p:spPr>
          <a:xfrm>
            <a:off x="4041775" y="1431925"/>
            <a:ext cx="392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PC</a:t>
            </a:r>
            <a:endParaRPr/>
          </a:p>
        </p:txBody>
      </p:sp>
      <p:sp>
        <p:nvSpPr>
          <p:cNvPr id="223" name="Google Shape;223;p23"/>
          <p:cNvSpPr txBox="1"/>
          <p:nvPr/>
        </p:nvSpPr>
        <p:spPr>
          <a:xfrm>
            <a:off x="3454400" y="1444625"/>
            <a:ext cx="1019175" cy="203200"/>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24" name="Google Shape;224;p23"/>
          <p:cNvSpPr/>
          <p:nvPr/>
        </p:nvSpPr>
        <p:spPr>
          <a:xfrm>
            <a:off x="3954462" y="1335087"/>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25" name="Google Shape;225;p23"/>
          <p:cNvCxnSpPr/>
          <p:nvPr/>
        </p:nvCxnSpPr>
        <p:spPr>
          <a:xfrm>
            <a:off x="4000500" y="1152525"/>
            <a:ext cx="0" cy="192087"/>
          </a:xfrm>
          <a:prstGeom prst="straightConnector1">
            <a:avLst/>
          </a:prstGeom>
          <a:noFill/>
          <a:ln w="25400" cap="flat" cmpd="sng">
            <a:solidFill>
              <a:srgbClr val="000000"/>
            </a:solidFill>
            <a:prstDash val="solid"/>
            <a:miter lim="800000"/>
            <a:headEnd type="none" w="med" len="med"/>
            <a:tailEnd type="none" w="med" len="med"/>
          </a:ln>
        </p:spPr>
      </p:cxnSp>
      <p:sp>
        <p:nvSpPr>
          <p:cNvPr id="226" name="Google Shape;226;p23"/>
          <p:cNvSpPr/>
          <p:nvPr/>
        </p:nvSpPr>
        <p:spPr>
          <a:xfrm>
            <a:off x="3536950" y="1335087"/>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27" name="Google Shape;227;p23"/>
          <p:cNvCxnSpPr/>
          <p:nvPr/>
        </p:nvCxnSpPr>
        <p:spPr>
          <a:xfrm rot="10800000">
            <a:off x="3582987" y="1252537"/>
            <a:ext cx="0" cy="112712"/>
          </a:xfrm>
          <a:prstGeom prst="straightConnector1">
            <a:avLst/>
          </a:prstGeom>
          <a:noFill/>
          <a:ln w="25400" cap="flat" cmpd="sng">
            <a:solidFill>
              <a:srgbClr val="000000"/>
            </a:solidFill>
            <a:prstDash val="solid"/>
            <a:miter lim="800000"/>
            <a:headEnd type="none" w="med" len="med"/>
            <a:tailEnd type="none" w="med" len="med"/>
          </a:ln>
        </p:spPr>
      </p:cxnSp>
      <p:sp>
        <p:nvSpPr>
          <p:cNvPr id="228" name="Google Shape;228;p23"/>
          <p:cNvSpPr txBox="1"/>
          <p:nvPr/>
        </p:nvSpPr>
        <p:spPr>
          <a:xfrm>
            <a:off x="4435475" y="1320800"/>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T0</a:t>
            </a:r>
            <a:endParaRPr/>
          </a:p>
        </p:txBody>
      </p:sp>
      <p:sp>
        <p:nvSpPr>
          <p:cNvPr id="229" name="Google Shape;229;p23"/>
          <p:cNvSpPr txBox="1"/>
          <p:nvPr/>
        </p:nvSpPr>
        <p:spPr>
          <a:xfrm>
            <a:off x="2935287" y="1885950"/>
            <a:ext cx="3333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IR</a:t>
            </a:r>
            <a:endParaRPr/>
          </a:p>
        </p:txBody>
      </p:sp>
      <p:sp>
        <p:nvSpPr>
          <p:cNvPr id="230" name="Google Shape;230;p23"/>
          <p:cNvSpPr txBox="1"/>
          <p:nvPr/>
        </p:nvSpPr>
        <p:spPr>
          <a:xfrm>
            <a:off x="3168650" y="1887537"/>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231" name="Google Shape;231;p23"/>
          <p:cNvSpPr txBox="1"/>
          <p:nvPr/>
        </p:nvSpPr>
        <p:spPr>
          <a:xfrm>
            <a:off x="3414712" y="1885950"/>
            <a:ext cx="6715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M[AR],</a:t>
            </a:r>
            <a:endParaRPr/>
          </a:p>
        </p:txBody>
      </p:sp>
      <p:sp>
        <p:nvSpPr>
          <p:cNvPr id="232" name="Google Shape;232;p23"/>
          <p:cNvSpPr txBox="1"/>
          <p:nvPr/>
        </p:nvSpPr>
        <p:spPr>
          <a:xfrm>
            <a:off x="3981450" y="1885950"/>
            <a:ext cx="392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PC</a:t>
            </a:r>
            <a:endParaRPr/>
          </a:p>
        </p:txBody>
      </p:sp>
      <p:sp>
        <p:nvSpPr>
          <p:cNvPr id="233" name="Google Shape;233;p23"/>
          <p:cNvSpPr txBox="1"/>
          <p:nvPr/>
        </p:nvSpPr>
        <p:spPr>
          <a:xfrm>
            <a:off x="4233862" y="1887537"/>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234" name="Google Shape;234;p23"/>
          <p:cNvSpPr txBox="1"/>
          <p:nvPr/>
        </p:nvSpPr>
        <p:spPr>
          <a:xfrm>
            <a:off x="4460875" y="1885950"/>
            <a:ext cx="6508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PC + 1</a:t>
            </a:r>
            <a:endParaRPr/>
          </a:p>
        </p:txBody>
      </p:sp>
      <p:sp>
        <p:nvSpPr>
          <p:cNvPr id="235" name="Google Shape;235;p23"/>
          <p:cNvSpPr txBox="1"/>
          <p:nvPr/>
        </p:nvSpPr>
        <p:spPr>
          <a:xfrm>
            <a:off x="2962275" y="1898650"/>
            <a:ext cx="2200275" cy="2143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36" name="Google Shape;236;p23"/>
          <p:cNvSpPr/>
          <p:nvPr/>
        </p:nvSpPr>
        <p:spPr>
          <a:xfrm>
            <a:off x="3954462" y="1789112"/>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37" name="Google Shape;237;p23"/>
          <p:cNvCxnSpPr/>
          <p:nvPr/>
        </p:nvCxnSpPr>
        <p:spPr>
          <a:xfrm>
            <a:off x="4000500" y="1666875"/>
            <a:ext cx="0" cy="131762"/>
          </a:xfrm>
          <a:prstGeom prst="straightConnector1">
            <a:avLst/>
          </a:prstGeom>
          <a:noFill/>
          <a:ln w="25400" cap="flat" cmpd="sng">
            <a:solidFill>
              <a:srgbClr val="000000"/>
            </a:solidFill>
            <a:prstDash val="solid"/>
            <a:miter lim="800000"/>
            <a:headEnd type="none" w="med" len="med"/>
            <a:tailEnd type="none" w="med" len="med"/>
          </a:ln>
        </p:spPr>
      </p:cxnSp>
      <p:sp>
        <p:nvSpPr>
          <p:cNvPr id="238" name="Google Shape;238;p23"/>
          <p:cNvSpPr txBox="1"/>
          <p:nvPr/>
        </p:nvSpPr>
        <p:spPr>
          <a:xfrm>
            <a:off x="5100637" y="1714500"/>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T1</a:t>
            </a:r>
            <a:endParaRPr/>
          </a:p>
        </p:txBody>
      </p:sp>
      <p:sp>
        <p:nvSpPr>
          <p:cNvPr id="239" name="Google Shape;239;p23"/>
          <p:cNvSpPr txBox="1"/>
          <p:nvPr/>
        </p:nvSpPr>
        <p:spPr>
          <a:xfrm>
            <a:off x="2935287" y="2514600"/>
            <a:ext cx="4000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AR</a:t>
            </a:r>
            <a:endParaRPr/>
          </a:p>
        </p:txBody>
      </p:sp>
      <p:sp>
        <p:nvSpPr>
          <p:cNvPr id="240" name="Google Shape;240;p23"/>
          <p:cNvSpPr txBox="1"/>
          <p:nvPr/>
        </p:nvSpPr>
        <p:spPr>
          <a:xfrm>
            <a:off x="3206750" y="2514600"/>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241" name="Google Shape;241;p23"/>
          <p:cNvSpPr txBox="1"/>
          <p:nvPr/>
        </p:nvSpPr>
        <p:spPr>
          <a:xfrm>
            <a:off x="3414712" y="2514600"/>
            <a:ext cx="7810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IR(0-11),</a:t>
            </a:r>
            <a:endParaRPr/>
          </a:p>
        </p:txBody>
      </p:sp>
      <p:sp>
        <p:nvSpPr>
          <p:cNvPr id="242" name="Google Shape;242;p23"/>
          <p:cNvSpPr txBox="1"/>
          <p:nvPr/>
        </p:nvSpPr>
        <p:spPr>
          <a:xfrm>
            <a:off x="4176712" y="2514600"/>
            <a:ext cx="22383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a:t>
            </a:r>
            <a:endParaRPr/>
          </a:p>
        </p:txBody>
      </p:sp>
      <p:sp>
        <p:nvSpPr>
          <p:cNvPr id="243" name="Google Shape;243;p23"/>
          <p:cNvSpPr txBox="1"/>
          <p:nvPr/>
        </p:nvSpPr>
        <p:spPr>
          <a:xfrm>
            <a:off x="4259262" y="2505075"/>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244" name="Google Shape;244;p23"/>
          <p:cNvSpPr txBox="1"/>
          <p:nvPr/>
        </p:nvSpPr>
        <p:spPr>
          <a:xfrm>
            <a:off x="4460875" y="2514600"/>
            <a:ext cx="6032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IR(15)</a:t>
            </a:r>
            <a:endParaRPr/>
          </a:p>
        </p:txBody>
      </p:sp>
      <p:sp>
        <p:nvSpPr>
          <p:cNvPr id="245" name="Google Shape;245;p23"/>
          <p:cNvSpPr txBox="1"/>
          <p:nvPr/>
        </p:nvSpPr>
        <p:spPr>
          <a:xfrm>
            <a:off x="2800350" y="2352675"/>
            <a:ext cx="224790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Decode Opcode in IR(12-14),</a:t>
            </a:r>
            <a:endParaRPr/>
          </a:p>
        </p:txBody>
      </p:sp>
      <p:sp>
        <p:nvSpPr>
          <p:cNvPr id="246" name="Google Shape;246;p23"/>
          <p:cNvSpPr txBox="1"/>
          <p:nvPr/>
        </p:nvSpPr>
        <p:spPr>
          <a:xfrm>
            <a:off x="2752725" y="2355850"/>
            <a:ext cx="2557462" cy="382587"/>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47" name="Google Shape;247;p23"/>
          <p:cNvSpPr/>
          <p:nvPr/>
        </p:nvSpPr>
        <p:spPr>
          <a:xfrm>
            <a:off x="3954462" y="2244725"/>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48" name="Google Shape;248;p23"/>
          <p:cNvCxnSpPr/>
          <p:nvPr/>
        </p:nvCxnSpPr>
        <p:spPr>
          <a:xfrm>
            <a:off x="4000500" y="2133600"/>
            <a:ext cx="0" cy="120650"/>
          </a:xfrm>
          <a:prstGeom prst="straightConnector1">
            <a:avLst/>
          </a:prstGeom>
          <a:noFill/>
          <a:ln w="25400" cap="flat" cmpd="sng">
            <a:solidFill>
              <a:srgbClr val="000000"/>
            </a:solidFill>
            <a:prstDash val="solid"/>
            <a:miter lim="800000"/>
            <a:headEnd type="none" w="med" len="med"/>
            <a:tailEnd type="none" w="med" len="med"/>
          </a:ln>
        </p:spPr>
      </p:cxnSp>
      <p:sp>
        <p:nvSpPr>
          <p:cNvPr id="249" name="Google Shape;249;p23"/>
          <p:cNvSpPr txBox="1"/>
          <p:nvPr/>
        </p:nvSpPr>
        <p:spPr>
          <a:xfrm>
            <a:off x="5235575" y="2171700"/>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T2</a:t>
            </a:r>
            <a:endParaRPr/>
          </a:p>
        </p:txBody>
      </p:sp>
      <p:sp>
        <p:nvSpPr>
          <p:cNvPr id="250" name="Google Shape;250;p23"/>
          <p:cNvSpPr/>
          <p:nvPr/>
        </p:nvSpPr>
        <p:spPr>
          <a:xfrm>
            <a:off x="3967162" y="2932112"/>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51" name="Google Shape;251;p23"/>
          <p:cNvCxnSpPr/>
          <p:nvPr/>
        </p:nvCxnSpPr>
        <p:spPr>
          <a:xfrm>
            <a:off x="4013200" y="2749550"/>
            <a:ext cx="0" cy="212725"/>
          </a:xfrm>
          <a:prstGeom prst="straightConnector1">
            <a:avLst/>
          </a:prstGeom>
          <a:noFill/>
          <a:ln w="25400" cap="flat" cmpd="sng">
            <a:solidFill>
              <a:srgbClr val="000000"/>
            </a:solidFill>
            <a:prstDash val="solid"/>
            <a:miter lim="800000"/>
            <a:headEnd type="none" w="med" len="med"/>
            <a:tailEnd type="none" w="med" len="med"/>
          </a:ln>
        </p:spPr>
      </p:cxnSp>
      <p:grpSp>
        <p:nvGrpSpPr>
          <p:cNvPr id="252" name="Google Shape;252;p23"/>
          <p:cNvGrpSpPr/>
          <p:nvPr/>
        </p:nvGrpSpPr>
        <p:grpSpPr>
          <a:xfrm>
            <a:off x="3730625" y="3006725"/>
            <a:ext cx="515937" cy="420687"/>
            <a:chOff x="1696" y="3024"/>
            <a:chExt cx="376" cy="368"/>
          </a:xfrm>
        </p:grpSpPr>
        <p:cxnSp>
          <p:nvCxnSpPr>
            <p:cNvPr id="253" name="Google Shape;253;p23"/>
            <p:cNvCxnSpPr/>
            <p:nvPr/>
          </p:nvCxnSpPr>
          <p:spPr>
            <a:xfrm flipH="1">
              <a:off x="1696" y="3024"/>
              <a:ext cx="208" cy="168"/>
            </a:xfrm>
            <a:prstGeom prst="straightConnector1">
              <a:avLst/>
            </a:prstGeom>
            <a:noFill/>
            <a:ln w="25400" cap="flat" cmpd="sng">
              <a:solidFill>
                <a:srgbClr val="000000"/>
              </a:solidFill>
              <a:prstDash val="solid"/>
              <a:miter lim="800000"/>
              <a:headEnd type="none" w="med" len="med"/>
              <a:tailEnd type="none" w="med" len="med"/>
            </a:ln>
          </p:spPr>
        </p:cxnSp>
        <p:cxnSp>
          <p:nvCxnSpPr>
            <p:cNvPr id="254" name="Google Shape;254;p23"/>
            <p:cNvCxnSpPr/>
            <p:nvPr/>
          </p:nvCxnSpPr>
          <p:spPr>
            <a:xfrm>
              <a:off x="1896" y="3024"/>
              <a:ext cx="176" cy="168"/>
            </a:xfrm>
            <a:prstGeom prst="straightConnector1">
              <a:avLst/>
            </a:prstGeom>
            <a:noFill/>
            <a:ln w="25400" cap="flat" cmpd="sng">
              <a:solidFill>
                <a:srgbClr val="000000"/>
              </a:solidFill>
              <a:prstDash val="solid"/>
              <a:miter lim="800000"/>
              <a:headEnd type="none" w="med" len="med"/>
              <a:tailEnd type="none" w="med" len="med"/>
            </a:ln>
          </p:spPr>
        </p:cxnSp>
        <p:cxnSp>
          <p:nvCxnSpPr>
            <p:cNvPr id="255" name="Google Shape;255;p23"/>
            <p:cNvCxnSpPr/>
            <p:nvPr/>
          </p:nvCxnSpPr>
          <p:spPr>
            <a:xfrm rot="10800000">
              <a:off x="1696" y="3184"/>
              <a:ext cx="208" cy="208"/>
            </a:xfrm>
            <a:prstGeom prst="straightConnector1">
              <a:avLst/>
            </a:prstGeom>
            <a:noFill/>
            <a:ln w="25400" cap="flat" cmpd="sng">
              <a:solidFill>
                <a:srgbClr val="000000"/>
              </a:solidFill>
              <a:prstDash val="solid"/>
              <a:miter lim="800000"/>
              <a:headEnd type="none" w="med" len="med"/>
              <a:tailEnd type="none" w="med" len="med"/>
            </a:ln>
          </p:spPr>
        </p:cxnSp>
        <p:cxnSp>
          <p:nvCxnSpPr>
            <p:cNvPr id="256" name="Google Shape;256;p23"/>
            <p:cNvCxnSpPr/>
            <p:nvPr/>
          </p:nvCxnSpPr>
          <p:spPr>
            <a:xfrm rot="10800000" flipH="1">
              <a:off x="1896" y="3184"/>
              <a:ext cx="176" cy="208"/>
            </a:xfrm>
            <a:prstGeom prst="straightConnector1">
              <a:avLst/>
            </a:prstGeom>
            <a:noFill/>
            <a:ln w="25400" cap="flat" cmpd="sng">
              <a:solidFill>
                <a:srgbClr val="000000"/>
              </a:solidFill>
              <a:prstDash val="solid"/>
              <a:miter lim="800000"/>
              <a:headEnd type="none" w="med" len="med"/>
              <a:tailEnd type="none" w="med" len="med"/>
            </a:ln>
          </p:spPr>
        </p:cxnSp>
      </p:grpSp>
      <p:sp>
        <p:nvSpPr>
          <p:cNvPr id="257" name="Google Shape;257;p23"/>
          <p:cNvSpPr txBox="1"/>
          <p:nvPr/>
        </p:nvSpPr>
        <p:spPr>
          <a:xfrm>
            <a:off x="3797300" y="3100387"/>
            <a:ext cx="377825" cy="255587"/>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D</a:t>
            </a:r>
            <a:r>
              <a:rPr lang="en-US" sz="1200" b="1" i="0" u="none">
                <a:solidFill>
                  <a:srgbClr val="FF0000"/>
                </a:solidFill>
                <a:latin typeface="Arial"/>
                <a:ea typeface="Arial"/>
                <a:cs typeface="Arial"/>
                <a:sym typeface="Arial"/>
              </a:rPr>
              <a:t>7</a:t>
            </a:r>
            <a:endParaRPr/>
          </a:p>
        </p:txBody>
      </p:sp>
      <p:cxnSp>
        <p:nvCxnSpPr>
          <p:cNvPr id="258" name="Google Shape;258;p23"/>
          <p:cNvCxnSpPr/>
          <p:nvPr/>
        </p:nvCxnSpPr>
        <p:spPr>
          <a:xfrm rot="10800000" flipH="1">
            <a:off x="4252912" y="3205162"/>
            <a:ext cx="1746250" cy="4762"/>
          </a:xfrm>
          <a:prstGeom prst="straightConnector1">
            <a:avLst/>
          </a:prstGeom>
          <a:noFill/>
          <a:ln w="25400" cap="flat" cmpd="sng">
            <a:solidFill>
              <a:srgbClr val="000000"/>
            </a:solidFill>
            <a:prstDash val="solid"/>
            <a:miter lim="800000"/>
            <a:headEnd type="none" w="med" len="med"/>
            <a:tailEnd type="none" w="med" len="med"/>
          </a:ln>
        </p:spPr>
      </p:cxnSp>
      <p:cxnSp>
        <p:nvCxnSpPr>
          <p:cNvPr id="259" name="Google Shape;259;p23"/>
          <p:cNvCxnSpPr/>
          <p:nvPr/>
        </p:nvCxnSpPr>
        <p:spPr>
          <a:xfrm>
            <a:off x="3035300" y="3209925"/>
            <a:ext cx="701675" cy="3175"/>
          </a:xfrm>
          <a:prstGeom prst="straightConnector1">
            <a:avLst/>
          </a:prstGeom>
          <a:noFill/>
          <a:ln w="25400" cap="flat" cmpd="sng">
            <a:solidFill>
              <a:srgbClr val="000000"/>
            </a:solidFill>
            <a:prstDash val="solid"/>
            <a:miter lim="800000"/>
            <a:headEnd type="none" w="med" len="med"/>
            <a:tailEnd type="none" w="med" len="med"/>
          </a:ln>
        </p:spPr>
      </p:cxnSp>
      <p:sp>
        <p:nvSpPr>
          <p:cNvPr id="260" name="Google Shape;260;p23"/>
          <p:cNvSpPr txBox="1"/>
          <p:nvPr/>
        </p:nvSpPr>
        <p:spPr>
          <a:xfrm>
            <a:off x="4262437" y="2979737"/>
            <a:ext cx="3054350" cy="255587"/>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 0 (Memory-reference) =&gt;opcode ≠ </a:t>
            </a:r>
            <a:r>
              <a:rPr lang="en-US" sz="1200" b="1" i="0" u="none">
                <a:solidFill>
                  <a:srgbClr val="FF0000"/>
                </a:solidFill>
                <a:latin typeface="Arial"/>
                <a:ea typeface="Arial"/>
                <a:cs typeface="Arial"/>
                <a:sym typeface="Arial"/>
              </a:rPr>
              <a:t>111</a:t>
            </a:r>
            <a:endParaRPr/>
          </a:p>
        </p:txBody>
      </p:sp>
      <p:sp>
        <p:nvSpPr>
          <p:cNvPr id="261" name="Google Shape;261;p23"/>
          <p:cNvSpPr txBox="1"/>
          <p:nvPr/>
        </p:nvSpPr>
        <p:spPr>
          <a:xfrm>
            <a:off x="2098675" y="2979737"/>
            <a:ext cx="159226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(Register or I/O) = 1</a:t>
            </a:r>
            <a:endParaRPr/>
          </a:p>
        </p:txBody>
      </p:sp>
      <p:cxnSp>
        <p:nvCxnSpPr>
          <p:cNvPr id="262" name="Google Shape;262;p23"/>
          <p:cNvCxnSpPr/>
          <p:nvPr/>
        </p:nvCxnSpPr>
        <p:spPr>
          <a:xfrm flipH="1">
            <a:off x="5729287" y="3446462"/>
            <a:ext cx="306387" cy="223837"/>
          </a:xfrm>
          <a:prstGeom prst="straightConnector1">
            <a:avLst/>
          </a:prstGeom>
          <a:noFill/>
          <a:ln w="25400" cap="flat" cmpd="sng">
            <a:solidFill>
              <a:srgbClr val="000000"/>
            </a:solidFill>
            <a:prstDash val="solid"/>
            <a:miter lim="800000"/>
            <a:headEnd type="none" w="med" len="med"/>
            <a:tailEnd type="none" w="med" len="med"/>
          </a:ln>
        </p:spPr>
      </p:cxnSp>
      <p:cxnSp>
        <p:nvCxnSpPr>
          <p:cNvPr id="263" name="Google Shape;263;p23"/>
          <p:cNvCxnSpPr/>
          <p:nvPr/>
        </p:nvCxnSpPr>
        <p:spPr>
          <a:xfrm>
            <a:off x="6024562" y="3446462"/>
            <a:ext cx="269875" cy="223837"/>
          </a:xfrm>
          <a:prstGeom prst="straightConnector1">
            <a:avLst/>
          </a:prstGeom>
          <a:noFill/>
          <a:ln w="25400" cap="flat" cmpd="sng">
            <a:solidFill>
              <a:srgbClr val="000000"/>
            </a:solidFill>
            <a:prstDash val="solid"/>
            <a:miter lim="800000"/>
            <a:headEnd type="none" w="med" len="med"/>
            <a:tailEnd type="none" w="med" len="med"/>
          </a:ln>
        </p:spPr>
      </p:cxnSp>
      <p:cxnSp>
        <p:nvCxnSpPr>
          <p:cNvPr id="264" name="Google Shape;264;p23"/>
          <p:cNvCxnSpPr/>
          <p:nvPr/>
        </p:nvCxnSpPr>
        <p:spPr>
          <a:xfrm rot="10800000">
            <a:off x="5729287" y="3659187"/>
            <a:ext cx="306387" cy="254000"/>
          </a:xfrm>
          <a:prstGeom prst="straightConnector1">
            <a:avLst/>
          </a:prstGeom>
          <a:noFill/>
          <a:ln w="25400" cap="flat" cmpd="sng">
            <a:solidFill>
              <a:srgbClr val="000000"/>
            </a:solidFill>
            <a:prstDash val="solid"/>
            <a:miter lim="800000"/>
            <a:headEnd type="none" w="med" len="med"/>
            <a:tailEnd type="none" w="med" len="med"/>
          </a:ln>
        </p:spPr>
      </p:cxnSp>
      <p:cxnSp>
        <p:nvCxnSpPr>
          <p:cNvPr id="265" name="Google Shape;265;p23"/>
          <p:cNvCxnSpPr/>
          <p:nvPr/>
        </p:nvCxnSpPr>
        <p:spPr>
          <a:xfrm rot="10800000" flipH="1">
            <a:off x="6024562" y="3659187"/>
            <a:ext cx="269875" cy="254000"/>
          </a:xfrm>
          <a:prstGeom prst="straightConnector1">
            <a:avLst/>
          </a:prstGeom>
          <a:noFill/>
          <a:ln w="25400" cap="flat" cmpd="sng">
            <a:solidFill>
              <a:srgbClr val="000000"/>
            </a:solidFill>
            <a:prstDash val="solid"/>
            <a:miter lim="800000"/>
            <a:headEnd type="none" w="med" len="med"/>
            <a:tailEnd type="none" w="med" len="med"/>
          </a:ln>
        </p:spPr>
      </p:cxnSp>
      <p:sp>
        <p:nvSpPr>
          <p:cNvPr id="266" name="Google Shape;266;p23"/>
          <p:cNvSpPr txBox="1"/>
          <p:nvPr/>
        </p:nvSpPr>
        <p:spPr>
          <a:xfrm>
            <a:off x="5880100" y="3571875"/>
            <a:ext cx="22383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a:t>
            </a:r>
            <a:endParaRPr/>
          </a:p>
        </p:txBody>
      </p:sp>
      <p:cxnSp>
        <p:nvCxnSpPr>
          <p:cNvPr id="267" name="Google Shape;267;p23"/>
          <p:cNvCxnSpPr/>
          <p:nvPr/>
        </p:nvCxnSpPr>
        <p:spPr>
          <a:xfrm flipH="1">
            <a:off x="2727325" y="3446462"/>
            <a:ext cx="320675" cy="223837"/>
          </a:xfrm>
          <a:prstGeom prst="straightConnector1">
            <a:avLst/>
          </a:prstGeom>
          <a:noFill/>
          <a:ln w="25400" cap="flat" cmpd="sng">
            <a:solidFill>
              <a:srgbClr val="000000"/>
            </a:solidFill>
            <a:prstDash val="solid"/>
            <a:miter lim="800000"/>
            <a:headEnd type="none" w="med" len="med"/>
            <a:tailEnd type="none" w="med" len="med"/>
          </a:ln>
        </p:spPr>
      </p:cxnSp>
      <p:cxnSp>
        <p:nvCxnSpPr>
          <p:cNvPr id="268" name="Google Shape;268;p23"/>
          <p:cNvCxnSpPr/>
          <p:nvPr/>
        </p:nvCxnSpPr>
        <p:spPr>
          <a:xfrm>
            <a:off x="3035300" y="3446462"/>
            <a:ext cx="258762" cy="223837"/>
          </a:xfrm>
          <a:prstGeom prst="straightConnector1">
            <a:avLst/>
          </a:prstGeom>
          <a:noFill/>
          <a:ln w="25400" cap="flat" cmpd="sng">
            <a:solidFill>
              <a:srgbClr val="000000"/>
            </a:solidFill>
            <a:prstDash val="solid"/>
            <a:miter lim="800000"/>
            <a:headEnd type="none" w="med" len="med"/>
            <a:tailEnd type="none" w="med" len="med"/>
          </a:ln>
        </p:spPr>
      </p:cxnSp>
      <p:cxnSp>
        <p:nvCxnSpPr>
          <p:cNvPr id="269" name="Google Shape;269;p23"/>
          <p:cNvCxnSpPr/>
          <p:nvPr/>
        </p:nvCxnSpPr>
        <p:spPr>
          <a:xfrm rot="10800000">
            <a:off x="2727325" y="3659187"/>
            <a:ext cx="320675" cy="254000"/>
          </a:xfrm>
          <a:prstGeom prst="straightConnector1">
            <a:avLst/>
          </a:prstGeom>
          <a:noFill/>
          <a:ln w="25400" cap="flat" cmpd="sng">
            <a:solidFill>
              <a:srgbClr val="000000"/>
            </a:solidFill>
            <a:prstDash val="solid"/>
            <a:miter lim="800000"/>
            <a:headEnd type="none" w="med" len="med"/>
            <a:tailEnd type="none" w="med" len="med"/>
          </a:ln>
        </p:spPr>
      </p:cxnSp>
      <p:cxnSp>
        <p:nvCxnSpPr>
          <p:cNvPr id="270" name="Google Shape;270;p23"/>
          <p:cNvCxnSpPr/>
          <p:nvPr/>
        </p:nvCxnSpPr>
        <p:spPr>
          <a:xfrm rot="10800000" flipH="1">
            <a:off x="3035300" y="3659187"/>
            <a:ext cx="258762" cy="254000"/>
          </a:xfrm>
          <a:prstGeom prst="straightConnector1">
            <a:avLst/>
          </a:prstGeom>
          <a:noFill/>
          <a:ln w="25400" cap="flat" cmpd="sng">
            <a:solidFill>
              <a:srgbClr val="000000"/>
            </a:solidFill>
            <a:prstDash val="solid"/>
            <a:miter lim="800000"/>
            <a:headEnd type="none" w="med" len="med"/>
            <a:tailEnd type="none" w="med" len="med"/>
          </a:ln>
        </p:spPr>
      </p:cxnSp>
      <p:sp>
        <p:nvSpPr>
          <p:cNvPr id="271" name="Google Shape;271;p23"/>
          <p:cNvSpPr txBox="1"/>
          <p:nvPr/>
        </p:nvSpPr>
        <p:spPr>
          <a:xfrm>
            <a:off x="2905125" y="3575050"/>
            <a:ext cx="22383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a:t>
            </a:r>
            <a:endParaRPr/>
          </a:p>
        </p:txBody>
      </p:sp>
      <p:sp>
        <p:nvSpPr>
          <p:cNvPr id="272" name="Google Shape;272;p23"/>
          <p:cNvSpPr txBox="1"/>
          <p:nvPr/>
        </p:nvSpPr>
        <p:spPr>
          <a:xfrm>
            <a:off x="3562350" y="4071937"/>
            <a:ext cx="763587"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Execute</a:t>
            </a:r>
            <a:endParaRPr/>
          </a:p>
          <a:p>
            <a:pPr marL="0" marR="0" lvl="0" indent="0" algn="l" rtl="0">
              <a:lnSpc>
                <a:spcPct val="100000"/>
              </a:lnSpc>
              <a:spcBef>
                <a:spcPts val="0"/>
              </a:spcBef>
              <a:spcAft>
                <a:spcPts val="0"/>
              </a:spcAft>
              <a:buNone/>
            </a:pPr>
            <a:endParaRPr sz="1200" b="1" i="0" u="none">
              <a:solidFill>
                <a:srgbClr val="000000"/>
              </a:solidFill>
              <a:latin typeface="Arial"/>
              <a:ea typeface="Arial"/>
              <a:cs typeface="Arial"/>
              <a:sym typeface="Arial"/>
            </a:endParaRPr>
          </a:p>
        </p:txBody>
      </p:sp>
      <p:sp>
        <p:nvSpPr>
          <p:cNvPr id="273" name="Google Shape;273;p23"/>
          <p:cNvSpPr txBox="1"/>
          <p:nvPr/>
        </p:nvSpPr>
        <p:spPr>
          <a:xfrm>
            <a:off x="3168650" y="4211637"/>
            <a:ext cx="1471612"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register-reference</a:t>
            </a:r>
            <a:endParaRPr/>
          </a:p>
          <a:p>
            <a:pPr marL="0" marR="0" lvl="0" indent="0" algn="l" rtl="0">
              <a:lnSpc>
                <a:spcPct val="100000"/>
              </a:lnSpc>
              <a:spcBef>
                <a:spcPts val="0"/>
              </a:spcBef>
              <a:spcAft>
                <a:spcPts val="0"/>
              </a:spcAft>
              <a:buNone/>
            </a:pPr>
            <a:endParaRPr sz="1200" b="1" i="0" u="none">
              <a:solidFill>
                <a:srgbClr val="000000"/>
              </a:solidFill>
              <a:latin typeface="Arial"/>
              <a:ea typeface="Arial"/>
              <a:cs typeface="Arial"/>
              <a:sym typeface="Arial"/>
            </a:endParaRPr>
          </a:p>
        </p:txBody>
      </p:sp>
      <p:sp>
        <p:nvSpPr>
          <p:cNvPr id="274" name="Google Shape;274;p23"/>
          <p:cNvSpPr txBox="1"/>
          <p:nvPr/>
        </p:nvSpPr>
        <p:spPr>
          <a:xfrm>
            <a:off x="3463925" y="4354512"/>
            <a:ext cx="969962"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instruction</a:t>
            </a:r>
            <a:endParaRPr/>
          </a:p>
          <a:p>
            <a:pPr marL="0" marR="0" lvl="0" indent="0" algn="l" rtl="0">
              <a:lnSpc>
                <a:spcPct val="100000"/>
              </a:lnSpc>
              <a:spcBef>
                <a:spcPts val="0"/>
              </a:spcBef>
              <a:spcAft>
                <a:spcPts val="0"/>
              </a:spcAft>
              <a:buNone/>
            </a:pPr>
            <a:endParaRPr sz="1200" b="1" i="0" u="none">
              <a:solidFill>
                <a:srgbClr val="000000"/>
              </a:solidFill>
              <a:latin typeface="Arial"/>
              <a:ea typeface="Arial"/>
              <a:cs typeface="Arial"/>
              <a:sym typeface="Arial"/>
            </a:endParaRPr>
          </a:p>
        </p:txBody>
      </p:sp>
      <p:sp>
        <p:nvSpPr>
          <p:cNvPr id="275" name="Google Shape;275;p23"/>
          <p:cNvSpPr txBox="1"/>
          <p:nvPr/>
        </p:nvSpPr>
        <p:spPr>
          <a:xfrm>
            <a:off x="3549650" y="4525962"/>
            <a:ext cx="395287" cy="255587"/>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FF0000"/>
              </a:buClr>
              <a:buSzPts val="1200"/>
              <a:buFont typeface="Arial"/>
              <a:buNone/>
            </a:pPr>
            <a:r>
              <a:rPr lang="en-US" sz="1200" b="1" i="0" u="none">
                <a:solidFill>
                  <a:srgbClr val="FF0000"/>
                </a:solidFill>
                <a:latin typeface="Arial"/>
                <a:ea typeface="Arial"/>
                <a:cs typeface="Arial"/>
                <a:sym typeface="Arial"/>
              </a:rPr>
              <a:t>SC</a:t>
            </a:r>
            <a:endParaRPr/>
          </a:p>
        </p:txBody>
      </p:sp>
      <p:sp>
        <p:nvSpPr>
          <p:cNvPr id="276" name="Google Shape;276;p23"/>
          <p:cNvSpPr txBox="1"/>
          <p:nvPr/>
        </p:nvSpPr>
        <p:spPr>
          <a:xfrm>
            <a:off x="3841750" y="4525962"/>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277" name="Google Shape;277;p23"/>
          <p:cNvSpPr txBox="1"/>
          <p:nvPr/>
        </p:nvSpPr>
        <p:spPr>
          <a:xfrm>
            <a:off x="4116387" y="4525962"/>
            <a:ext cx="265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0</a:t>
            </a:r>
            <a:endParaRPr/>
          </a:p>
        </p:txBody>
      </p:sp>
      <p:sp>
        <p:nvSpPr>
          <p:cNvPr id="278" name="Google Shape;278;p23"/>
          <p:cNvSpPr txBox="1"/>
          <p:nvPr/>
        </p:nvSpPr>
        <p:spPr>
          <a:xfrm>
            <a:off x="2038350" y="4071937"/>
            <a:ext cx="763587"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Execute</a:t>
            </a:r>
            <a:endParaRPr/>
          </a:p>
          <a:p>
            <a:pPr marL="0" marR="0" lvl="0" indent="0" algn="l" rtl="0">
              <a:lnSpc>
                <a:spcPct val="100000"/>
              </a:lnSpc>
              <a:spcBef>
                <a:spcPts val="0"/>
              </a:spcBef>
              <a:spcAft>
                <a:spcPts val="0"/>
              </a:spcAft>
              <a:buNone/>
            </a:pPr>
            <a:endParaRPr sz="1200" b="1" i="0" u="none">
              <a:solidFill>
                <a:srgbClr val="000000"/>
              </a:solidFill>
              <a:latin typeface="Arial"/>
              <a:ea typeface="Arial"/>
              <a:cs typeface="Arial"/>
              <a:sym typeface="Arial"/>
            </a:endParaRPr>
          </a:p>
        </p:txBody>
      </p:sp>
      <p:sp>
        <p:nvSpPr>
          <p:cNvPr id="279" name="Google Shape;279;p23"/>
          <p:cNvSpPr txBox="1"/>
          <p:nvPr/>
        </p:nvSpPr>
        <p:spPr>
          <a:xfrm>
            <a:off x="1878012" y="4211637"/>
            <a:ext cx="1082675"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input-output</a:t>
            </a:r>
            <a:endParaRPr/>
          </a:p>
          <a:p>
            <a:pPr marL="0" marR="0" lvl="0" indent="0" algn="l" rtl="0">
              <a:lnSpc>
                <a:spcPct val="100000"/>
              </a:lnSpc>
              <a:spcBef>
                <a:spcPts val="0"/>
              </a:spcBef>
              <a:spcAft>
                <a:spcPts val="0"/>
              </a:spcAft>
              <a:buNone/>
            </a:pPr>
            <a:endParaRPr sz="1200" b="1" i="0" u="none">
              <a:solidFill>
                <a:srgbClr val="000000"/>
              </a:solidFill>
              <a:latin typeface="Arial"/>
              <a:ea typeface="Arial"/>
              <a:cs typeface="Arial"/>
              <a:sym typeface="Arial"/>
            </a:endParaRPr>
          </a:p>
        </p:txBody>
      </p:sp>
      <p:sp>
        <p:nvSpPr>
          <p:cNvPr id="280" name="Google Shape;280;p23"/>
          <p:cNvSpPr txBox="1"/>
          <p:nvPr/>
        </p:nvSpPr>
        <p:spPr>
          <a:xfrm>
            <a:off x="1939925" y="4354512"/>
            <a:ext cx="969962"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instruction</a:t>
            </a:r>
            <a:endParaRPr/>
          </a:p>
          <a:p>
            <a:pPr marL="0" marR="0" lvl="0" indent="0" algn="l" rtl="0">
              <a:lnSpc>
                <a:spcPct val="100000"/>
              </a:lnSpc>
              <a:spcBef>
                <a:spcPts val="0"/>
              </a:spcBef>
              <a:spcAft>
                <a:spcPts val="0"/>
              </a:spcAft>
              <a:buNone/>
            </a:pPr>
            <a:endParaRPr sz="1200" b="1" i="0" u="none">
              <a:solidFill>
                <a:srgbClr val="000000"/>
              </a:solidFill>
              <a:latin typeface="Arial"/>
              <a:ea typeface="Arial"/>
              <a:cs typeface="Arial"/>
              <a:sym typeface="Arial"/>
            </a:endParaRPr>
          </a:p>
        </p:txBody>
      </p:sp>
      <p:sp>
        <p:nvSpPr>
          <p:cNvPr id="281" name="Google Shape;281;p23"/>
          <p:cNvSpPr txBox="1"/>
          <p:nvPr/>
        </p:nvSpPr>
        <p:spPr>
          <a:xfrm>
            <a:off x="2024062" y="4525962"/>
            <a:ext cx="395287" cy="255587"/>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FF0000"/>
              </a:buClr>
              <a:buSzPts val="1200"/>
              <a:buFont typeface="Arial"/>
              <a:buNone/>
            </a:pPr>
            <a:r>
              <a:rPr lang="en-US" sz="1200" b="1" i="0" u="none">
                <a:solidFill>
                  <a:srgbClr val="FF0000"/>
                </a:solidFill>
                <a:latin typeface="Arial"/>
                <a:ea typeface="Arial"/>
                <a:cs typeface="Arial"/>
                <a:sym typeface="Arial"/>
              </a:rPr>
              <a:t>SC</a:t>
            </a:r>
            <a:endParaRPr/>
          </a:p>
        </p:txBody>
      </p:sp>
      <p:sp>
        <p:nvSpPr>
          <p:cNvPr id="282" name="Google Shape;282;p23"/>
          <p:cNvSpPr txBox="1"/>
          <p:nvPr/>
        </p:nvSpPr>
        <p:spPr>
          <a:xfrm>
            <a:off x="2303462" y="4525962"/>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283" name="Google Shape;283;p23"/>
          <p:cNvSpPr txBox="1"/>
          <p:nvPr/>
        </p:nvSpPr>
        <p:spPr>
          <a:xfrm>
            <a:off x="2578100" y="4525962"/>
            <a:ext cx="265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0</a:t>
            </a:r>
            <a:endParaRPr/>
          </a:p>
        </p:txBody>
      </p:sp>
      <p:sp>
        <p:nvSpPr>
          <p:cNvPr id="284" name="Google Shape;284;p23"/>
          <p:cNvSpPr txBox="1"/>
          <p:nvPr/>
        </p:nvSpPr>
        <p:spPr>
          <a:xfrm>
            <a:off x="5334000" y="4071937"/>
            <a:ext cx="6286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M[AR]</a:t>
            </a:r>
            <a:endParaRPr/>
          </a:p>
        </p:txBody>
      </p:sp>
      <p:sp>
        <p:nvSpPr>
          <p:cNvPr id="285" name="Google Shape;285;p23"/>
          <p:cNvSpPr txBox="1"/>
          <p:nvPr/>
        </p:nvSpPr>
        <p:spPr>
          <a:xfrm>
            <a:off x="5141912" y="4071937"/>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286" name="Google Shape;286;p23"/>
          <p:cNvSpPr txBox="1"/>
          <p:nvPr/>
        </p:nvSpPr>
        <p:spPr>
          <a:xfrm>
            <a:off x="4878387" y="4071937"/>
            <a:ext cx="4000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AR</a:t>
            </a:r>
            <a:endParaRPr/>
          </a:p>
        </p:txBody>
      </p:sp>
      <p:sp>
        <p:nvSpPr>
          <p:cNvPr id="287" name="Google Shape;287;p23"/>
          <p:cNvSpPr txBox="1"/>
          <p:nvPr/>
        </p:nvSpPr>
        <p:spPr>
          <a:xfrm>
            <a:off x="6199187" y="4062412"/>
            <a:ext cx="75882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Nothing</a:t>
            </a:r>
            <a:endParaRPr/>
          </a:p>
        </p:txBody>
      </p:sp>
      <p:sp>
        <p:nvSpPr>
          <p:cNvPr id="288" name="Google Shape;288;p23"/>
          <p:cNvSpPr/>
          <p:nvPr/>
        </p:nvSpPr>
        <p:spPr>
          <a:xfrm>
            <a:off x="2982912" y="3381375"/>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89" name="Google Shape;289;p23"/>
          <p:cNvCxnSpPr/>
          <p:nvPr/>
        </p:nvCxnSpPr>
        <p:spPr>
          <a:xfrm rot="10800000">
            <a:off x="3035300" y="3224212"/>
            <a:ext cx="0" cy="171450"/>
          </a:xfrm>
          <a:prstGeom prst="straightConnector1">
            <a:avLst/>
          </a:prstGeom>
          <a:noFill/>
          <a:ln w="25400" cap="flat" cmpd="sng">
            <a:solidFill>
              <a:srgbClr val="000000"/>
            </a:solidFill>
            <a:prstDash val="solid"/>
            <a:miter lim="800000"/>
            <a:headEnd type="none" w="med" len="med"/>
            <a:tailEnd type="none" w="med" len="med"/>
          </a:ln>
        </p:spPr>
      </p:cxnSp>
      <p:sp>
        <p:nvSpPr>
          <p:cNvPr id="290" name="Google Shape;290;p23"/>
          <p:cNvSpPr/>
          <p:nvPr/>
        </p:nvSpPr>
        <p:spPr>
          <a:xfrm>
            <a:off x="5972175" y="3357562"/>
            <a:ext cx="93662"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91" name="Google Shape;291;p23"/>
          <p:cNvCxnSpPr/>
          <p:nvPr/>
        </p:nvCxnSpPr>
        <p:spPr>
          <a:xfrm rot="10800000">
            <a:off x="6011862" y="3198812"/>
            <a:ext cx="0" cy="171450"/>
          </a:xfrm>
          <a:prstGeom prst="straightConnector1">
            <a:avLst/>
          </a:prstGeom>
          <a:noFill/>
          <a:ln w="25400" cap="flat" cmpd="sng">
            <a:solidFill>
              <a:srgbClr val="000000"/>
            </a:solidFill>
            <a:prstDash val="solid"/>
            <a:miter lim="800000"/>
            <a:headEnd type="none" w="med" len="med"/>
            <a:tailEnd type="none" w="med" len="med"/>
          </a:ln>
        </p:spPr>
      </p:cxnSp>
      <p:sp>
        <p:nvSpPr>
          <p:cNvPr id="292" name="Google Shape;292;p23"/>
          <p:cNvSpPr txBox="1"/>
          <p:nvPr/>
        </p:nvSpPr>
        <p:spPr>
          <a:xfrm>
            <a:off x="1916112" y="4073525"/>
            <a:ext cx="1020762" cy="6826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93" name="Google Shape;293;p23"/>
          <p:cNvSpPr txBox="1"/>
          <p:nvPr/>
        </p:nvSpPr>
        <p:spPr>
          <a:xfrm>
            <a:off x="3170237" y="4073525"/>
            <a:ext cx="1512887" cy="673100"/>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94" name="Google Shape;294;p23"/>
          <p:cNvSpPr txBox="1"/>
          <p:nvPr/>
        </p:nvSpPr>
        <p:spPr>
          <a:xfrm>
            <a:off x="4916487" y="4073525"/>
            <a:ext cx="1020762" cy="211137"/>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95" name="Google Shape;295;p23"/>
          <p:cNvSpPr txBox="1"/>
          <p:nvPr/>
        </p:nvSpPr>
        <p:spPr>
          <a:xfrm>
            <a:off x="6172200" y="4073525"/>
            <a:ext cx="811212" cy="211137"/>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96" name="Google Shape;296;p23"/>
          <p:cNvSpPr/>
          <p:nvPr/>
        </p:nvSpPr>
        <p:spPr>
          <a:xfrm>
            <a:off x="2355850" y="3963987"/>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97" name="Google Shape;297;p23"/>
          <p:cNvCxnSpPr/>
          <p:nvPr/>
        </p:nvCxnSpPr>
        <p:spPr>
          <a:xfrm rot="10800000">
            <a:off x="2401887" y="3668712"/>
            <a:ext cx="0" cy="323850"/>
          </a:xfrm>
          <a:prstGeom prst="straightConnector1">
            <a:avLst/>
          </a:prstGeom>
          <a:noFill/>
          <a:ln w="25400" cap="flat" cmpd="sng">
            <a:solidFill>
              <a:srgbClr val="000000"/>
            </a:solidFill>
            <a:prstDash val="solid"/>
            <a:miter lim="800000"/>
            <a:headEnd type="none" w="med" len="med"/>
            <a:tailEnd type="none" w="med" len="med"/>
          </a:ln>
        </p:spPr>
      </p:cxnSp>
      <p:sp>
        <p:nvSpPr>
          <p:cNvPr id="298" name="Google Shape;298;p23"/>
          <p:cNvSpPr/>
          <p:nvPr/>
        </p:nvSpPr>
        <p:spPr>
          <a:xfrm>
            <a:off x="3954462" y="3963987"/>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99" name="Google Shape;299;p23"/>
          <p:cNvCxnSpPr/>
          <p:nvPr/>
        </p:nvCxnSpPr>
        <p:spPr>
          <a:xfrm rot="10800000">
            <a:off x="4000500" y="3678237"/>
            <a:ext cx="0" cy="314325"/>
          </a:xfrm>
          <a:prstGeom prst="straightConnector1">
            <a:avLst/>
          </a:prstGeom>
          <a:noFill/>
          <a:ln w="25400" cap="flat" cmpd="sng">
            <a:solidFill>
              <a:srgbClr val="000000"/>
            </a:solidFill>
            <a:prstDash val="solid"/>
            <a:miter lim="800000"/>
            <a:headEnd type="none" w="med" len="med"/>
            <a:tailEnd type="none" w="med" len="med"/>
          </a:ln>
        </p:spPr>
      </p:cxnSp>
      <p:sp>
        <p:nvSpPr>
          <p:cNvPr id="300" name="Google Shape;300;p23"/>
          <p:cNvSpPr/>
          <p:nvPr/>
        </p:nvSpPr>
        <p:spPr>
          <a:xfrm>
            <a:off x="5345112" y="3963987"/>
            <a:ext cx="92075"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301" name="Google Shape;301;p23"/>
          <p:cNvCxnSpPr/>
          <p:nvPr/>
        </p:nvCxnSpPr>
        <p:spPr>
          <a:xfrm rot="10800000">
            <a:off x="5389562" y="3678237"/>
            <a:ext cx="0" cy="314325"/>
          </a:xfrm>
          <a:prstGeom prst="straightConnector1">
            <a:avLst/>
          </a:prstGeom>
          <a:noFill/>
          <a:ln w="25400" cap="flat" cmpd="sng">
            <a:solidFill>
              <a:srgbClr val="000000"/>
            </a:solidFill>
            <a:prstDash val="solid"/>
            <a:miter lim="800000"/>
            <a:headEnd type="none" w="med" len="med"/>
            <a:tailEnd type="none" w="med" len="med"/>
          </a:ln>
        </p:spPr>
      </p:cxnSp>
      <p:sp>
        <p:nvSpPr>
          <p:cNvPr id="302" name="Google Shape;302;p23"/>
          <p:cNvSpPr/>
          <p:nvPr/>
        </p:nvSpPr>
        <p:spPr>
          <a:xfrm>
            <a:off x="6611937" y="3963987"/>
            <a:ext cx="92075"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303" name="Google Shape;303;p23"/>
          <p:cNvCxnSpPr/>
          <p:nvPr/>
        </p:nvCxnSpPr>
        <p:spPr>
          <a:xfrm rot="10800000">
            <a:off x="6656387" y="3659187"/>
            <a:ext cx="0" cy="333375"/>
          </a:xfrm>
          <a:prstGeom prst="straightConnector1">
            <a:avLst/>
          </a:prstGeom>
          <a:noFill/>
          <a:ln w="25400" cap="flat" cmpd="sng">
            <a:solidFill>
              <a:srgbClr val="000000"/>
            </a:solidFill>
            <a:prstDash val="solid"/>
            <a:miter lim="800000"/>
            <a:headEnd type="none" w="med" len="med"/>
            <a:tailEnd type="none" w="med" len="med"/>
          </a:ln>
        </p:spPr>
      </p:cxnSp>
      <p:cxnSp>
        <p:nvCxnSpPr>
          <p:cNvPr id="304" name="Google Shape;304;p23"/>
          <p:cNvCxnSpPr/>
          <p:nvPr/>
        </p:nvCxnSpPr>
        <p:spPr>
          <a:xfrm>
            <a:off x="2408237" y="3673475"/>
            <a:ext cx="338137" cy="0"/>
          </a:xfrm>
          <a:prstGeom prst="straightConnector1">
            <a:avLst/>
          </a:prstGeom>
          <a:noFill/>
          <a:ln w="25400" cap="flat" cmpd="sng">
            <a:solidFill>
              <a:srgbClr val="000000"/>
            </a:solidFill>
            <a:prstDash val="solid"/>
            <a:miter lim="800000"/>
            <a:headEnd type="none" w="med" len="med"/>
            <a:tailEnd type="none" w="med" len="med"/>
          </a:ln>
        </p:spPr>
      </p:cxnSp>
      <p:cxnSp>
        <p:nvCxnSpPr>
          <p:cNvPr id="305" name="Google Shape;305;p23"/>
          <p:cNvCxnSpPr/>
          <p:nvPr/>
        </p:nvCxnSpPr>
        <p:spPr>
          <a:xfrm>
            <a:off x="3287712" y="3673475"/>
            <a:ext cx="714375" cy="0"/>
          </a:xfrm>
          <a:prstGeom prst="straightConnector1">
            <a:avLst/>
          </a:prstGeom>
          <a:noFill/>
          <a:ln w="25400" cap="flat" cmpd="sng">
            <a:solidFill>
              <a:srgbClr val="000000"/>
            </a:solidFill>
            <a:prstDash val="solid"/>
            <a:miter lim="800000"/>
            <a:headEnd type="none" w="med" len="med"/>
            <a:tailEnd type="none" w="med" len="med"/>
          </a:ln>
        </p:spPr>
      </p:cxnSp>
      <p:cxnSp>
        <p:nvCxnSpPr>
          <p:cNvPr id="306" name="Google Shape;306;p23"/>
          <p:cNvCxnSpPr/>
          <p:nvPr/>
        </p:nvCxnSpPr>
        <p:spPr>
          <a:xfrm>
            <a:off x="5397500" y="3673475"/>
            <a:ext cx="331787" cy="0"/>
          </a:xfrm>
          <a:prstGeom prst="straightConnector1">
            <a:avLst/>
          </a:prstGeom>
          <a:noFill/>
          <a:ln w="25400" cap="flat" cmpd="sng">
            <a:solidFill>
              <a:srgbClr val="000000"/>
            </a:solidFill>
            <a:prstDash val="solid"/>
            <a:miter lim="800000"/>
            <a:headEnd type="none" w="med" len="med"/>
            <a:tailEnd type="none" w="med" len="med"/>
          </a:ln>
        </p:spPr>
      </p:cxnSp>
      <p:cxnSp>
        <p:nvCxnSpPr>
          <p:cNvPr id="307" name="Google Shape;307;p23"/>
          <p:cNvCxnSpPr/>
          <p:nvPr/>
        </p:nvCxnSpPr>
        <p:spPr>
          <a:xfrm>
            <a:off x="6288087" y="3663950"/>
            <a:ext cx="387350" cy="0"/>
          </a:xfrm>
          <a:prstGeom prst="straightConnector1">
            <a:avLst/>
          </a:prstGeom>
          <a:noFill/>
          <a:ln w="25400" cap="flat" cmpd="sng">
            <a:solidFill>
              <a:srgbClr val="000000"/>
            </a:solidFill>
            <a:prstDash val="solid"/>
            <a:miter lim="800000"/>
            <a:headEnd type="none" w="med" len="med"/>
            <a:tailEnd type="none" w="med" len="med"/>
          </a:ln>
        </p:spPr>
      </p:cxnSp>
      <p:sp>
        <p:nvSpPr>
          <p:cNvPr id="308" name="Google Shape;308;p23"/>
          <p:cNvSpPr txBox="1"/>
          <p:nvPr/>
        </p:nvSpPr>
        <p:spPr>
          <a:xfrm>
            <a:off x="3289300" y="3446462"/>
            <a:ext cx="10985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 0 (register)</a:t>
            </a:r>
            <a:endParaRPr/>
          </a:p>
        </p:txBody>
      </p:sp>
      <p:sp>
        <p:nvSpPr>
          <p:cNvPr id="309" name="Google Shape;309;p23"/>
          <p:cNvSpPr txBox="1"/>
          <p:nvPr/>
        </p:nvSpPr>
        <p:spPr>
          <a:xfrm>
            <a:off x="2033587" y="3436937"/>
            <a:ext cx="74612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(I/O) = 1</a:t>
            </a:r>
            <a:endParaRPr/>
          </a:p>
        </p:txBody>
      </p:sp>
      <p:sp>
        <p:nvSpPr>
          <p:cNvPr id="310" name="Google Shape;310;p23"/>
          <p:cNvSpPr txBox="1"/>
          <p:nvPr/>
        </p:nvSpPr>
        <p:spPr>
          <a:xfrm>
            <a:off x="4681537" y="3446462"/>
            <a:ext cx="109220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(indirect) = 1</a:t>
            </a:r>
            <a:endParaRPr/>
          </a:p>
        </p:txBody>
      </p:sp>
      <p:sp>
        <p:nvSpPr>
          <p:cNvPr id="311" name="Google Shape;311;p23"/>
          <p:cNvSpPr txBox="1"/>
          <p:nvPr/>
        </p:nvSpPr>
        <p:spPr>
          <a:xfrm>
            <a:off x="2652712" y="3881437"/>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T3</a:t>
            </a:r>
            <a:endParaRPr/>
          </a:p>
        </p:txBody>
      </p:sp>
      <p:sp>
        <p:nvSpPr>
          <p:cNvPr id="312" name="Google Shape;312;p23"/>
          <p:cNvSpPr txBox="1"/>
          <p:nvPr/>
        </p:nvSpPr>
        <p:spPr>
          <a:xfrm>
            <a:off x="4398962" y="3881437"/>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T3</a:t>
            </a:r>
            <a:endParaRPr/>
          </a:p>
        </p:txBody>
      </p:sp>
      <p:sp>
        <p:nvSpPr>
          <p:cNvPr id="313" name="Google Shape;313;p23"/>
          <p:cNvSpPr txBox="1"/>
          <p:nvPr/>
        </p:nvSpPr>
        <p:spPr>
          <a:xfrm>
            <a:off x="5653087" y="3881437"/>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T3</a:t>
            </a:r>
            <a:endParaRPr/>
          </a:p>
        </p:txBody>
      </p:sp>
      <p:sp>
        <p:nvSpPr>
          <p:cNvPr id="314" name="Google Shape;314;p23"/>
          <p:cNvSpPr txBox="1"/>
          <p:nvPr/>
        </p:nvSpPr>
        <p:spPr>
          <a:xfrm>
            <a:off x="6772275" y="3881437"/>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T3</a:t>
            </a:r>
            <a:endParaRPr/>
          </a:p>
        </p:txBody>
      </p:sp>
      <p:sp>
        <p:nvSpPr>
          <p:cNvPr id="315" name="Google Shape;315;p23"/>
          <p:cNvSpPr txBox="1"/>
          <p:nvPr/>
        </p:nvSpPr>
        <p:spPr>
          <a:xfrm>
            <a:off x="5653087" y="4525962"/>
            <a:ext cx="763587"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Execute</a:t>
            </a:r>
            <a:endParaRPr/>
          </a:p>
          <a:p>
            <a:pPr marL="0" marR="0" lvl="0" indent="0" algn="l" rtl="0">
              <a:lnSpc>
                <a:spcPct val="100000"/>
              </a:lnSpc>
              <a:spcBef>
                <a:spcPts val="0"/>
              </a:spcBef>
              <a:spcAft>
                <a:spcPts val="0"/>
              </a:spcAft>
              <a:buNone/>
            </a:pPr>
            <a:endParaRPr sz="1200" b="1" i="0" u="none">
              <a:solidFill>
                <a:srgbClr val="000000"/>
              </a:solidFill>
              <a:latin typeface="Arial"/>
              <a:ea typeface="Arial"/>
              <a:cs typeface="Arial"/>
              <a:sym typeface="Arial"/>
            </a:endParaRPr>
          </a:p>
        </p:txBody>
      </p:sp>
      <p:sp>
        <p:nvSpPr>
          <p:cNvPr id="316" name="Google Shape;316;p23"/>
          <p:cNvSpPr txBox="1"/>
          <p:nvPr/>
        </p:nvSpPr>
        <p:spPr>
          <a:xfrm>
            <a:off x="5248275" y="4668837"/>
            <a:ext cx="1504950"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memory-reference</a:t>
            </a:r>
            <a:endParaRPr/>
          </a:p>
          <a:p>
            <a:pPr marL="0" marR="0" lvl="0" indent="0" algn="l" rtl="0">
              <a:lnSpc>
                <a:spcPct val="100000"/>
              </a:lnSpc>
              <a:spcBef>
                <a:spcPts val="0"/>
              </a:spcBef>
              <a:spcAft>
                <a:spcPts val="0"/>
              </a:spcAft>
              <a:buNone/>
            </a:pPr>
            <a:endParaRPr sz="1200" b="1" i="0" u="none">
              <a:solidFill>
                <a:srgbClr val="000000"/>
              </a:solidFill>
              <a:latin typeface="Arial"/>
              <a:ea typeface="Arial"/>
              <a:cs typeface="Arial"/>
              <a:sym typeface="Arial"/>
            </a:endParaRPr>
          </a:p>
        </p:txBody>
      </p:sp>
      <p:sp>
        <p:nvSpPr>
          <p:cNvPr id="317" name="Google Shape;317;p23"/>
          <p:cNvSpPr txBox="1"/>
          <p:nvPr/>
        </p:nvSpPr>
        <p:spPr>
          <a:xfrm>
            <a:off x="5554662" y="4808537"/>
            <a:ext cx="96996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instruction</a:t>
            </a:r>
            <a:endParaRPr/>
          </a:p>
        </p:txBody>
      </p:sp>
      <p:sp>
        <p:nvSpPr>
          <p:cNvPr id="318" name="Google Shape;318;p23"/>
          <p:cNvSpPr txBox="1"/>
          <p:nvPr/>
        </p:nvSpPr>
        <p:spPr>
          <a:xfrm>
            <a:off x="5640387" y="4970462"/>
            <a:ext cx="395287" cy="255587"/>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FF0000"/>
              </a:buClr>
              <a:buSzPts val="1200"/>
              <a:buFont typeface="Arial"/>
              <a:buNone/>
            </a:pPr>
            <a:r>
              <a:rPr lang="en-US" sz="1200" b="1" i="0" u="none">
                <a:solidFill>
                  <a:srgbClr val="FF0000"/>
                </a:solidFill>
                <a:latin typeface="Arial"/>
                <a:ea typeface="Arial"/>
                <a:cs typeface="Arial"/>
                <a:sym typeface="Arial"/>
              </a:rPr>
              <a:t>SC</a:t>
            </a:r>
            <a:endParaRPr/>
          </a:p>
        </p:txBody>
      </p:sp>
      <p:sp>
        <p:nvSpPr>
          <p:cNvPr id="319" name="Google Shape;319;p23"/>
          <p:cNvSpPr txBox="1"/>
          <p:nvPr/>
        </p:nvSpPr>
        <p:spPr>
          <a:xfrm>
            <a:off x="5961062" y="4970462"/>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320" name="Google Shape;320;p23"/>
          <p:cNvSpPr txBox="1"/>
          <p:nvPr/>
        </p:nvSpPr>
        <p:spPr>
          <a:xfrm>
            <a:off x="6207125" y="4970462"/>
            <a:ext cx="265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0</a:t>
            </a:r>
            <a:endParaRPr/>
          </a:p>
        </p:txBody>
      </p:sp>
      <p:sp>
        <p:nvSpPr>
          <p:cNvPr id="321" name="Google Shape;321;p23"/>
          <p:cNvSpPr txBox="1"/>
          <p:nvPr/>
        </p:nvSpPr>
        <p:spPr>
          <a:xfrm>
            <a:off x="5187950" y="4538662"/>
            <a:ext cx="1670050" cy="66357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322" name="Google Shape;322;p23"/>
          <p:cNvSpPr/>
          <p:nvPr/>
        </p:nvSpPr>
        <p:spPr>
          <a:xfrm>
            <a:off x="5345112" y="4429125"/>
            <a:ext cx="92075"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323" name="Google Shape;323;p23"/>
          <p:cNvCxnSpPr/>
          <p:nvPr/>
        </p:nvCxnSpPr>
        <p:spPr>
          <a:xfrm rot="10800000">
            <a:off x="5389562" y="4284662"/>
            <a:ext cx="0" cy="173037"/>
          </a:xfrm>
          <a:prstGeom prst="straightConnector1">
            <a:avLst/>
          </a:prstGeom>
          <a:noFill/>
          <a:ln w="25400" cap="flat" cmpd="sng">
            <a:solidFill>
              <a:srgbClr val="000000"/>
            </a:solidFill>
            <a:prstDash val="solid"/>
            <a:miter lim="800000"/>
            <a:headEnd type="none" w="med" len="med"/>
            <a:tailEnd type="none" w="med" len="med"/>
          </a:ln>
        </p:spPr>
      </p:cxnSp>
      <p:sp>
        <p:nvSpPr>
          <p:cNvPr id="324" name="Google Shape;324;p23"/>
          <p:cNvSpPr/>
          <p:nvPr/>
        </p:nvSpPr>
        <p:spPr>
          <a:xfrm>
            <a:off x="6611937" y="4429125"/>
            <a:ext cx="92075"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325" name="Google Shape;325;p23"/>
          <p:cNvCxnSpPr/>
          <p:nvPr/>
        </p:nvCxnSpPr>
        <p:spPr>
          <a:xfrm rot="10800000">
            <a:off x="6656387" y="4284662"/>
            <a:ext cx="0" cy="173037"/>
          </a:xfrm>
          <a:prstGeom prst="straightConnector1">
            <a:avLst/>
          </a:prstGeom>
          <a:noFill/>
          <a:ln w="25400" cap="flat" cmpd="sng">
            <a:solidFill>
              <a:srgbClr val="000000"/>
            </a:solidFill>
            <a:prstDash val="solid"/>
            <a:miter lim="800000"/>
            <a:headEnd type="none" w="med" len="med"/>
            <a:tailEnd type="none" w="med" len="med"/>
          </a:ln>
        </p:spPr>
      </p:cxnSp>
      <p:sp>
        <p:nvSpPr>
          <p:cNvPr id="326" name="Google Shape;326;p23"/>
          <p:cNvSpPr/>
          <p:nvPr/>
        </p:nvSpPr>
        <p:spPr>
          <a:xfrm>
            <a:off x="5972175" y="5286375"/>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327" name="Google Shape;327;p23"/>
          <p:cNvCxnSpPr/>
          <p:nvPr/>
        </p:nvCxnSpPr>
        <p:spPr>
          <a:xfrm rot="10800000">
            <a:off x="6018212" y="5211762"/>
            <a:ext cx="0" cy="104775"/>
          </a:xfrm>
          <a:prstGeom prst="straightConnector1">
            <a:avLst/>
          </a:prstGeom>
          <a:noFill/>
          <a:ln w="25400" cap="flat" cmpd="sng">
            <a:solidFill>
              <a:srgbClr val="000000"/>
            </a:solidFill>
            <a:prstDash val="solid"/>
            <a:miter lim="800000"/>
            <a:headEnd type="none" w="med" len="med"/>
            <a:tailEnd type="none" w="med" len="med"/>
          </a:ln>
        </p:spPr>
      </p:cxnSp>
      <p:cxnSp>
        <p:nvCxnSpPr>
          <p:cNvPr id="328" name="Google Shape;328;p23"/>
          <p:cNvCxnSpPr/>
          <p:nvPr/>
        </p:nvCxnSpPr>
        <p:spPr>
          <a:xfrm rot="10800000">
            <a:off x="1682750" y="5392737"/>
            <a:ext cx="4341812" cy="0"/>
          </a:xfrm>
          <a:prstGeom prst="straightConnector1">
            <a:avLst/>
          </a:prstGeom>
          <a:noFill/>
          <a:ln w="25400" cap="flat" cmpd="sng">
            <a:solidFill>
              <a:srgbClr val="000000"/>
            </a:solidFill>
            <a:prstDash val="solid"/>
            <a:miter lim="800000"/>
            <a:headEnd type="none" w="med" len="med"/>
            <a:tailEnd type="none" w="med" len="med"/>
          </a:ln>
        </p:spPr>
      </p:cxnSp>
      <p:sp>
        <p:nvSpPr>
          <p:cNvPr id="329" name="Google Shape;329;p23"/>
          <p:cNvSpPr/>
          <p:nvPr/>
        </p:nvSpPr>
        <p:spPr>
          <a:xfrm>
            <a:off x="2355850" y="5286375"/>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330" name="Google Shape;330;p23"/>
          <p:cNvCxnSpPr/>
          <p:nvPr/>
        </p:nvCxnSpPr>
        <p:spPr>
          <a:xfrm rot="10800000">
            <a:off x="2401887" y="4765675"/>
            <a:ext cx="0" cy="550862"/>
          </a:xfrm>
          <a:prstGeom prst="straightConnector1">
            <a:avLst/>
          </a:prstGeom>
          <a:noFill/>
          <a:ln w="25400" cap="flat" cmpd="sng">
            <a:solidFill>
              <a:srgbClr val="000000"/>
            </a:solidFill>
            <a:prstDash val="solid"/>
            <a:miter lim="800000"/>
            <a:headEnd type="none" w="med" len="med"/>
            <a:tailEnd type="none" w="med" len="med"/>
          </a:ln>
        </p:spPr>
      </p:cxnSp>
      <p:sp>
        <p:nvSpPr>
          <p:cNvPr id="331" name="Google Shape;331;p23"/>
          <p:cNvSpPr/>
          <p:nvPr/>
        </p:nvSpPr>
        <p:spPr>
          <a:xfrm>
            <a:off x="3881437" y="5286375"/>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332" name="Google Shape;332;p23"/>
          <p:cNvCxnSpPr/>
          <p:nvPr/>
        </p:nvCxnSpPr>
        <p:spPr>
          <a:xfrm rot="10800000">
            <a:off x="3927475" y="4746625"/>
            <a:ext cx="0" cy="569912"/>
          </a:xfrm>
          <a:prstGeom prst="straightConnector1">
            <a:avLst/>
          </a:prstGeom>
          <a:noFill/>
          <a:ln w="25400" cap="flat" cmpd="sng">
            <a:solidFill>
              <a:srgbClr val="000000"/>
            </a:solidFill>
            <a:prstDash val="solid"/>
            <a:miter lim="800000"/>
            <a:headEnd type="none" w="med" len="med"/>
            <a:tailEnd type="none" w="med" len="med"/>
          </a:ln>
        </p:spPr>
      </p:cxnSp>
      <p:cxnSp>
        <p:nvCxnSpPr>
          <p:cNvPr id="333" name="Google Shape;333;p23"/>
          <p:cNvCxnSpPr/>
          <p:nvPr/>
        </p:nvCxnSpPr>
        <p:spPr>
          <a:xfrm>
            <a:off x="1700212" y="1273175"/>
            <a:ext cx="0" cy="4105275"/>
          </a:xfrm>
          <a:prstGeom prst="straightConnector1">
            <a:avLst/>
          </a:prstGeom>
          <a:noFill/>
          <a:ln w="25400" cap="flat" cmpd="sng">
            <a:solidFill>
              <a:srgbClr val="000000"/>
            </a:solidFill>
            <a:prstDash val="solid"/>
            <a:miter lim="800000"/>
            <a:headEnd type="none" w="med" len="med"/>
            <a:tailEnd type="none" w="med" len="med"/>
          </a:ln>
        </p:spPr>
      </p:cxnSp>
      <p:cxnSp>
        <p:nvCxnSpPr>
          <p:cNvPr id="334" name="Google Shape;334;p23"/>
          <p:cNvCxnSpPr/>
          <p:nvPr/>
        </p:nvCxnSpPr>
        <p:spPr>
          <a:xfrm rot="10800000">
            <a:off x="1682750" y="1258887"/>
            <a:ext cx="1906587" cy="0"/>
          </a:xfrm>
          <a:prstGeom prst="straightConnector1">
            <a:avLst/>
          </a:prstGeom>
          <a:noFill/>
          <a:ln w="25400" cap="flat" cmpd="sng">
            <a:solidFill>
              <a:srgbClr val="000000"/>
            </a:solidFill>
            <a:prstDash val="solid"/>
            <a:miter lim="800000"/>
            <a:headEnd type="none" w="med" len="med"/>
            <a:tailEnd type="none" w="med" len="med"/>
          </a:ln>
        </p:spPr>
      </p:cxnSp>
      <p:sp>
        <p:nvSpPr>
          <p:cNvPr id="335" name="Google Shape;335;p23"/>
          <p:cNvSpPr txBox="1"/>
          <p:nvPr/>
        </p:nvSpPr>
        <p:spPr>
          <a:xfrm>
            <a:off x="6883400" y="4525962"/>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T4</a:t>
            </a:r>
            <a:endParaRPr/>
          </a:p>
        </p:txBody>
      </p:sp>
    </p:spTree>
    <p:extLst>
      <p:ext uri="{BB962C8B-B14F-4D97-AF65-F5344CB8AC3E}">
        <p14:creationId xmlns:p14="http://schemas.microsoft.com/office/powerpoint/2010/main" val="3609429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normAutofit/>
          </a:bodyPr>
          <a:lstStyle/>
          <a:p>
            <a:r>
              <a:rPr lang="en-US" sz="3200" dirty="0">
                <a:solidFill>
                  <a:srgbClr val="C00000"/>
                </a:solidFill>
              </a:rPr>
              <a:t>Second generation computers</a:t>
            </a:r>
          </a:p>
        </p:txBody>
      </p:sp>
      <p:sp>
        <p:nvSpPr>
          <p:cNvPr id="3" name="TextBox 2">
            <a:extLst>
              <a:ext uri="{FF2B5EF4-FFF2-40B4-BE49-F238E27FC236}">
                <a16:creationId xmlns:a16="http://schemas.microsoft.com/office/drawing/2014/main" xmlns="" id="{B77C5F38-D7AF-AE4E-8111-50049851E4C0}"/>
              </a:ext>
            </a:extLst>
          </p:cNvPr>
          <p:cNvSpPr txBox="1"/>
          <p:nvPr/>
        </p:nvSpPr>
        <p:spPr>
          <a:xfrm>
            <a:off x="716570" y="1161223"/>
            <a:ext cx="7710854" cy="4865077"/>
          </a:xfrm>
          <a:prstGeom prst="rect">
            <a:avLst/>
          </a:prstGeom>
        </p:spPr>
        <p:txBody>
          <a:bodyPr vert="horz" wrap="square" lIns="91440" tIns="45720" rIns="91440" bIns="45720" rtlCol="0">
            <a:noAutofit/>
          </a:bodyPr>
          <a:lstStyle/>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Transistors replaced vacuum tubes</a:t>
            </a:r>
          </a:p>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Magnetic core memory</a:t>
            </a:r>
          </a:p>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Magnetic disc storage devices developed</a:t>
            </a:r>
          </a:p>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High level language developed: easy to prepare program</a:t>
            </a:r>
          </a:p>
          <a:p>
            <a:pPr marL="342900" indent="-342900" algn="just">
              <a:spcAft>
                <a:spcPts val="600"/>
              </a:spcAft>
              <a:buFont typeface="Arial" panose="020B0604020202020204" pitchFamily="34" charset="0"/>
              <a:buChar char="•"/>
            </a:pPr>
            <a:r>
              <a:rPr lang="en-US" sz="3200" dirty="0" smtClean="0">
                <a:solidFill>
                  <a:prstClr val="black">
                    <a:lumMod val="75000"/>
                    <a:lumOff val="25000"/>
                  </a:prstClr>
                </a:solidFill>
                <a:latin typeface="Times New Roman" pitchFamily="18" charset="0"/>
                <a:cs typeface="Times New Roman" pitchFamily="18" charset="0"/>
              </a:rPr>
              <a:t>Compilers or </a:t>
            </a:r>
            <a:r>
              <a:rPr lang="en-US" sz="3200" dirty="0" err="1" smtClean="0">
                <a:solidFill>
                  <a:prstClr val="black">
                    <a:lumMod val="75000"/>
                    <a:lumOff val="25000"/>
                  </a:prstClr>
                </a:solidFill>
                <a:latin typeface="Times New Roman" pitchFamily="18" charset="0"/>
                <a:cs typeface="Times New Roman" pitchFamily="18" charset="0"/>
              </a:rPr>
              <a:t>Interprator</a:t>
            </a:r>
            <a:r>
              <a:rPr lang="en-US" sz="3200" dirty="0" smtClean="0">
                <a:solidFill>
                  <a:prstClr val="black">
                    <a:lumMod val="75000"/>
                    <a:lumOff val="25000"/>
                  </a:prstClr>
                </a:solidFill>
                <a:latin typeface="Times New Roman" pitchFamily="18" charset="0"/>
                <a:cs typeface="Times New Roman" pitchFamily="18" charset="0"/>
              </a:rPr>
              <a:t> </a:t>
            </a:r>
            <a:r>
              <a:rPr lang="en-US" sz="3200" dirty="0">
                <a:solidFill>
                  <a:prstClr val="black">
                    <a:lumMod val="75000"/>
                    <a:lumOff val="25000"/>
                  </a:prstClr>
                </a:solidFill>
                <a:latin typeface="Times New Roman" pitchFamily="18" charset="0"/>
                <a:cs typeface="Times New Roman" pitchFamily="18" charset="0"/>
              </a:rPr>
              <a:t>developed to translate high level language program to assembly and to machine language instructions </a:t>
            </a:r>
          </a:p>
          <a:p>
            <a:pPr marL="342900" indent="-342900" algn="just">
              <a:spcAft>
                <a:spcPts val="600"/>
              </a:spcAft>
              <a:buFont typeface="Arial" panose="020B0604020202020204" pitchFamily="34" charset="0"/>
              <a:buChar char="•"/>
            </a:pPr>
            <a:endParaRPr lang="en-US" sz="3200" dirty="0">
              <a:solidFill>
                <a:prstClr val="black">
                  <a:lumMod val="75000"/>
                  <a:lumOff val="25000"/>
                </a:prstClr>
              </a:solidFill>
              <a:latin typeface="Times New Roman" pitchFamily="18" charset="0"/>
              <a:cs typeface="Times New Roman" pitchFamily="18" charset="0"/>
            </a:endParaRPr>
          </a:p>
          <a:p>
            <a:pPr algn="just">
              <a:spcAft>
                <a:spcPts val="600"/>
              </a:spcAft>
            </a:pPr>
            <a:endParaRPr lang="en-US" sz="3200" dirty="0">
              <a:solidFill>
                <a:prstClr val="black">
                  <a:lumMod val="75000"/>
                  <a:lumOff val="25000"/>
                </a:prstClr>
              </a:solidFill>
              <a:latin typeface="Times New Roman" pitchFamily="18" charset="0"/>
              <a:cs typeface="Times New Roman" pitchFamily="18" charset="0"/>
            </a:endParaRPr>
          </a:p>
          <a:p>
            <a:pPr marL="342900" indent="-342900" algn="just">
              <a:spcAft>
                <a:spcPts val="600"/>
              </a:spcAft>
              <a:buFont typeface="Arial" panose="020B0604020202020204" pitchFamily="34" charset="0"/>
              <a:buChar char="•"/>
            </a:pPr>
            <a:endParaRPr lang="en-US" sz="3200" dirty="0">
              <a:solidFill>
                <a:prstClr val="black">
                  <a:lumMod val="75000"/>
                  <a:lumOff val="25000"/>
                </a:prstClr>
              </a:solidFill>
              <a:latin typeface="Times New Roman" pitchFamily="18" charset="0"/>
              <a:cs typeface="Times New Roman" pitchFamily="18" charset="0"/>
            </a:endParaRPr>
          </a:p>
          <a:p>
            <a:pPr lvl="7" algn="just">
              <a:spcAft>
                <a:spcPts val="600"/>
              </a:spcAft>
            </a:pPr>
            <a:endParaRPr lang="en-US" sz="3200" b="1" dirty="0">
              <a:solidFill>
                <a:prstClr val="black">
                  <a:lumMod val="75000"/>
                  <a:lumOff val="2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val="1857448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normAutofit/>
          </a:bodyPr>
          <a:lstStyle/>
          <a:p>
            <a:r>
              <a:rPr lang="en-US" sz="3200" dirty="0">
                <a:solidFill>
                  <a:srgbClr val="C00000"/>
                </a:solidFill>
              </a:rPr>
              <a:t>Third generation computers</a:t>
            </a:r>
          </a:p>
        </p:txBody>
      </p:sp>
      <p:sp>
        <p:nvSpPr>
          <p:cNvPr id="3" name="TextBox 2">
            <a:extLst>
              <a:ext uri="{FF2B5EF4-FFF2-40B4-BE49-F238E27FC236}">
                <a16:creationId xmlns:a16="http://schemas.microsoft.com/office/drawing/2014/main" xmlns="" id="{B77C5F38-D7AF-AE4E-8111-50049851E4C0}"/>
              </a:ext>
            </a:extLst>
          </p:cNvPr>
          <p:cNvSpPr txBox="1"/>
          <p:nvPr/>
        </p:nvSpPr>
        <p:spPr>
          <a:xfrm>
            <a:off x="716570" y="1161223"/>
            <a:ext cx="7974105" cy="4865077"/>
          </a:xfrm>
          <a:prstGeom prst="rect">
            <a:avLst/>
          </a:prstGeom>
        </p:spPr>
        <p:txBody>
          <a:bodyPr vert="horz" wrap="square" lIns="91440" tIns="45720" rIns="91440" bIns="45720" rtlCol="0">
            <a:noAutofit/>
          </a:bodyPr>
          <a:lstStyle/>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Segoe UI" panose="020B0502040204020203" pitchFamily="34" charset="0"/>
                <a:cs typeface="Segoe UI" panose="020B0502040204020203" pitchFamily="34" charset="0"/>
              </a:rPr>
              <a:t>Invention of IC</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Segoe UI" panose="020B0502040204020203" pitchFamily="34" charset="0"/>
                <a:cs typeface="Segoe UI" panose="020B0502040204020203" pitchFamily="34" charset="0"/>
              </a:rPr>
              <a:t>Cheap and fast processor and memory elements</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Segoe UI" panose="020B0502040204020203" pitchFamily="34" charset="0"/>
                <a:cs typeface="Segoe UI" panose="020B0502040204020203" pitchFamily="34" charset="0"/>
              </a:rPr>
              <a:t>IC memory replaced magnetic core memory</a:t>
            </a:r>
          </a:p>
          <a:p>
            <a:pPr marL="342900" indent="-342900" algn="l">
              <a:spcAft>
                <a:spcPts val="600"/>
              </a:spcAft>
              <a:buFont typeface="Arial" panose="020B0604020202020204" pitchFamily="34" charset="0"/>
              <a:buChar char="•"/>
            </a:pPr>
            <a:r>
              <a:rPr lang="en-US" sz="3200" dirty="0" smtClean="0">
                <a:solidFill>
                  <a:prstClr val="black">
                    <a:lumMod val="75000"/>
                    <a:lumOff val="25000"/>
                  </a:prstClr>
                </a:solidFill>
                <a:latin typeface="Segoe UI" panose="020B0502040204020203" pitchFamily="34" charset="0"/>
                <a:cs typeface="Segoe UI" panose="020B0502040204020203" pitchFamily="34" charset="0"/>
              </a:rPr>
              <a:t>Introduction </a:t>
            </a:r>
            <a:r>
              <a:rPr lang="en-US" sz="3200" dirty="0">
                <a:solidFill>
                  <a:prstClr val="black">
                    <a:lumMod val="75000"/>
                    <a:lumOff val="25000"/>
                  </a:prstClr>
                </a:solidFill>
                <a:latin typeface="Segoe UI" panose="020B0502040204020203" pitchFamily="34" charset="0"/>
                <a:cs typeface="Segoe UI" panose="020B0502040204020203" pitchFamily="34" charset="0"/>
              </a:rPr>
              <a:t>of cache memory, virtual memory</a:t>
            </a:r>
          </a:p>
          <a:p>
            <a:pPr algn="l">
              <a:spcAft>
                <a:spcPts val="600"/>
              </a:spcAft>
            </a:pPr>
            <a:endParaRPr lang="en-US" sz="32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gn="l">
              <a:spcAft>
                <a:spcPts val="600"/>
              </a:spcAft>
              <a:buFont typeface="Arial" panose="020B0604020202020204" pitchFamily="34" charset="0"/>
              <a:buChar char="•"/>
            </a:pPr>
            <a:endParaRPr lang="en-US" sz="3200" dirty="0">
              <a:solidFill>
                <a:prstClr val="black">
                  <a:lumMod val="75000"/>
                  <a:lumOff val="25000"/>
                </a:prstClr>
              </a:solidFill>
              <a:latin typeface="Segoe UI" panose="020B0502040204020203" pitchFamily="34" charset="0"/>
              <a:cs typeface="Segoe UI" panose="020B0502040204020203" pitchFamily="34" charset="0"/>
            </a:endParaRPr>
          </a:p>
          <a:p>
            <a:pPr lvl="7">
              <a:spcAft>
                <a:spcPts val="600"/>
              </a:spcAft>
            </a:pPr>
            <a:endParaRPr lang="en-US" sz="3200" b="1"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76608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normAutofit/>
          </a:bodyPr>
          <a:lstStyle/>
          <a:p>
            <a:r>
              <a:rPr lang="en-US" sz="3200" dirty="0">
                <a:solidFill>
                  <a:srgbClr val="C00000"/>
                </a:solidFill>
              </a:rPr>
              <a:t>Fourth generation computers</a:t>
            </a:r>
          </a:p>
        </p:txBody>
      </p:sp>
      <p:sp>
        <p:nvSpPr>
          <p:cNvPr id="3" name="TextBox 2">
            <a:extLst>
              <a:ext uri="{FF2B5EF4-FFF2-40B4-BE49-F238E27FC236}">
                <a16:creationId xmlns:a16="http://schemas.microsoft.com/office/drawing/2014/main" xmlns="" id="{B77C5F38-D7AF-AE4E-8111-50049851E4C0}"/>
              </a:ext>
            </a:extLst>
          </p:cNvPr>
          <p:cNvSpPr txBox="1"/>
          <p:nvPr/>
        </p:nvSpPr>
        <p:spPr>
          <a:xfrm>
            <a:off x="716569" y="1161223"/>
            <a:ext cx="7996607" cy="4865077"/>
          </a:xfrm>
          <a:prstGeom prst="rect">
            <a:avLst/>
          </a:prstGeom>
        </p:spPr>
        <p:txBody>
          <a:bodyPr vert="horz" wrap="square" lIns="91440" tIns="45720" rIns="91440" bIns="45720" rtlCol="0">
            <a:noAutofit/>
          </a:bodyPr>
          <a:lstStyle/>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Processor and large portion of main memory on a single chip</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Millions of transistors on a single chip: VLSI</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Processor evolved to microprocessor</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Intel, National Semiconductor, Motorola, TI</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Architectural concepts evolved</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Desktop computer, notebook computer</a:t>
            </a:r>
          </a:p>
          <a:p>
            <a:pPr lvl="7">
              <a:spcAft>
                <a:spcPts val="600"/>
              </a:spcAft>
            </a:pPr>
            <a:endParaRPr lang="en-US" sz="3200" b="1" dirty="0">
              <a:solidFill>
                <a:prstClr val="black">
                  <a:lumMod val="75000"/>
                  <a:lumOff val="2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8032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normAutofit/>
          </a:bodyPr>
          <a:lstStyle/>
          <a:p>
            <a:r>
              <a:rPr lang="en-US" sz="3200" dirty="0">
                <a:solidFill>
                  <a:srgbClr val="C00000"/>
                </a:solidFill>
              </a:rPr>
              <a:t>Historical Perspective</a:t>
            </a:r>
          </a:p>
        </p:txBody>
      </p:sp>
      <p:sp>
        <p:nvSpPr>
          <p:cNvPr id="4" name="TextBox 3">
            <a:extLst>
              <a:ext uri="{FF2B5EF4-FFF2-40B4-BE49-F238E27FC236}">
                <a16:creationId xmlns:a16="http://schemas.microsoft.com/office/drawing/2014/main" xmlns="" id="{7EDC1B82-5A5B-C14D-A1F2-BCA651CA05D4}"/>
              </a:ext>
            </a:extLst>
          </p:cNvPr>
          <p:cNvSpPr txBox="1"/>
          <p:nvPr/>
        </p:nvSpPr>
        <p:spPr>
          <a:xfrm>
            <a:off x="1626578" y="1491168"/>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First generation</a:t>
            </a:r>
          </a:p>
        </p:txBody>
      </p:sp>
      <p:sp>
        <p:nvSpPr>
          <p:cNvPr id="5" name="TextBox 4">
            <a:extLst>
              <a:ext uri="{FF2B5EF4-FFF2-40B4-BE49-F238E27FC236}">
                <a16:creationId xmlns:a16="http://schemas.microsoft.com/office/drawing/2014/main" xmlns="" id="{074B1F67-550D-6A41-B8E1-72063DCF86AF}"/>
              </a:ext>
            </a:extLst>
          </p:cNvPr>
          <p:cNvSpPr txBox="1"/>
          <p:nvPr/>
        </p:nvSpPr>
        <p:spPr>
          <a:xfrm>
            <a:off x="7436539" y="1491175"/>
            <a:ext cx="1415561"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Fourth generation</a:t>
            </a:r>
          </a:p>
        </p:txBody>
      </p:sp>
      <p:sp>
        <p:nvSpPr>
          <p:cNvPr id="6" name="TextBox 5">
            <a:extLst>
              <a:ext uri="{FF2B5EF4-FFF2-40B4-BE49-F238E27FC236}">
                <a16:creationId xmlns:a16="http://schemas.microsoft.com/office/drawing/2014/main" xmlns="" id="{0D2FB152-CFD6-9346-9987-1BE71849D7C2}"/>
              </a:ext>
            </a:extLst>
          </p:cNvPr>
          <p:cNvSpPr txBox="1"/>
          <p:nvPr/>
        </p:nvSpPr>
        <p:spPr>
          <a:xfrm>
            <a:off x="5598946" y="1491172"/>
            <a:ext cx="1335551"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Third generation</a:t>
            </a:r>
          </a:p>
        </p:txBody>
      </p:sp>
      <p:sp>
        <p:nvSpPr>
          <p:cNvPr id="7" name="TextBox 6">
            <a:extLst>
              <a:ext uri="{FF2B5EF4-FFF2-40B4-BE49-F238E27FC236}">
                <a16:creationId xmlns:a16="http://schemas.microsoft.com/office/drawing/2014/main" xmlns="" id="{015C3359-48BD-414F-97F2-EE26BF648BFF}"/>
              </a:ext>
            </a:extLst>
          </p:cNvPr>
          <p:cNvSpPr txBox="1"/>
          <p:nvPr/>
        </p:nvSpPr>
        <p:spPr>
          <a:xfrm>
            <a:off x="3463735" y="1491168"/>
            <a:ext cx="1335551"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Second generation</a:t>
            </a:r>
          </a:p>
        </p:txBody>
      </p:sp>
      <p:cxnSp>
        <p:nvCxnSpPr>
          <p:cNvPr id="9" name="Straight Connector 8">
            <a:extLst>
              <a:ext uri="{FF2B5EF4-FFF2-40B4-BE49-F238E27FC236}">
                <a16:creationId xmlns:a16="http://schemas.microsoft.com/office/drawing/2014/main" xmlns="" id="{A7AEFEA6-BE49-964A-83D3-41DA47F5231F}"/>
              </a:ext>
            </a:extLst>
          </p:cNvPr>
          <p:cNvCxnSpPr/>
          <p:nvPr/>
        </p:nvCxnSpPr>
        <p:spPr>
          <a:xfrm>
            <a:off x="3191179" y="1659980"/>
            <a:ext cx="0" cy="396709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B7718760-74CA-1C49-AAD6-4423370914AB}"/>
              </a:ext>
            </a:extLst>
          </p:cNvPr>
          <p:cNvCxnSpPr/>
          <p:nvPr/>
        </p:nvCxnSpPr>
        <p:spPr>
          <a:xfrm>
            <a:off x="5189225" y="1624816"/>
            <a:ext cx="0" cy="396709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E38D7F21-23E2-9C41-A474-013FFEDF41AF}"/>
              </a:ext>
            </a:extLst>
          </p:cNvPr>
          <p:cNvCxnSpPr/>
          <p:nvPr/>
        </p:nvCxnSpPr>
        <p:spPr>
          <a:xfrm>
            <a:off x="7172769" y="1629504"/>
            <a:ext cx="0" cy="396709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0D02B179-6F72-624F-866E-8148DFB66665}"/>
              </a:ext>
            </a:extLst>
          </p:cNvPr>
          <p:cNvCxnSpPr/>
          <p:nvPr/>
        </p:nvCxnSpPr>
        <p:spPr>
          <a:xfrm>
            <a:off x="1348744" y="1624815"/>
            <a:ext cx="0" cy="3967093"/>
          </a:xfrm>
          <a:prstGeom prst="line">
            <a:avLst/>
          </a:prstGeom>
          <a:ln cmpd="thickThin">
            <a:prstDash val="lg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CDD728E6-69B5-9545-BE32-13DC05459BB1}"/>
              </a:ext>
            </a:extLst>
          </p:cNvPr>
          <p:cNvSpPr txBox="1"/>
          <p:nvPr/>
        </p:nvSpPr>
        <p:spPr>
          <a:xfrm>
            <a:off x="1729707" y="3137087"/>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Vacuum tube</a:t>
            </a:r>
          </a:p>
        </p:txBody>
      </p:sp>
      <p:sp>
        <p:nvSpPr>
          <p:cNvPr id="14" name="TextBox 13">
            <a:extLst>
              <a:ext uri="{FF2B5EF4-FFF2-40B4-BE49-F238E27FC236}">
                <a16:creationId xmlns:a16="http://schemas.microsoft.com/office/drawing/2014/main" xmlns="" id="{303480C1-5246-F745-823F-3F0748618C3E}"/>
              </a:ext>
            </a:extLst>
          </p:cNvPr>
          <p:cNvSpPr txBox="1"/>
          <p:nvPr/>
        </p:nvSpPr>
        <p:spPr>
          <a:xfrm>
            <a:off x="196736" y="3023374"/>
            <a:ext cx="1152005" cy="902677"/>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Mechanical &amp; electromechanical devices</a:t>
            </a:r>
          </a:p>
        </p:txBody>
      </p:sp>
      <p:sp>
        <p:nvSpPr>
          <p:cNvPr id="15" name="TextBox 14">
            <a:extLst>
              <a:ext uri="{FF2B5EF4-FFF2-40B4-BE49-F238E27FC236}">
                <a16:creationId xmlns:a16="http://schemas.microsoft.com/office/drawing/2014/main" xmlns="" id="{B6C51A98-96EC-3B4D-9445-F9C0D180D884}"/>
              </a:ext>
            </a:extLst>
          </p:cNvPr>
          <p:cNvSpPr txBox="1"/>
          <p:nvPr/>
        </p:nvSpPr>
        <p:spPr>
          <a:xfrm>
            <a:off x="3766456" y="3137087"/>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Transistor</a:t>
            </a:r>
          </a:p>
        </p:txBody>
      </p:sp>
      <p:sp>
        <p:nvSpPr>
          <p:cNvPr id="16" name="TextBox 15">
            <a:extLst>
              <a:ext uri="{FF2B5EF4-FFF2-40B4-BE49-F238E27FC236}">
                <a16:creationId xmlns:a16="http://schemas.microsoft.com/office/drawing/2014/main" xmlns="" id="{347B2518-E9FE-4E48-938B-3EE67A245882}"/>
              </a:ext>
            </a:extLst>
          </p:cNvPr>
          <p:cNvSpPr txBox="1"/>
          <p:nvPr/>
        </p:nvSpPr>
        <p:spPr>
          <a:xfrm>
            <a:off x="6024692" y="3137087"/>
            <a:ext cx="447519"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IC</a:t>
            </a:r>
          </a:p>
        </p:txBody>
      </p:sp>
      <p:sp>
        <p:nvSpPr>
          <p:cNvPr id="17" name="TextBox 16">
            <a:extLst>
              <a:ext uri="{FF2B5EF4-FFF2-40B4-BE49-F238E27FC236}">
                <a16:creationId xmlns:a16="http://schemas.microsoft.com/office/drawing/2014/main" xmlns="" id="{C3FF2CE5-4426-FB45-AA92-66B3C0C52F25}"/>
              </a:ext>
            </a:extLst>
          </p:cNvPr>
          <p:cNvSpPr txBox="1"/>
          <p:nvPr/>
        </p:nvSpPr>
        <p:spPr>
          <a:xfrm>
            <a:off x="6467621" y="3305908"/>
            <a:ext cx="0" cy="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xmlns="" id="{3D07E23B-25C0-8646-953E-C68C9999BB16}"/>
              </a:ext>
            </a:extLst>
          </p:cNvPr>
          <p:cNvSpPr txBox="1"/>
          <p:nvPr/>
        </p:nvSpPr>
        <p:spPr>
          <a:xfrm>
            <a:off x="7508631" y="3151145"/>
            <a:ext cx="814478"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VLSI</a:t>
            </a:r>
          </a:p>
        </p:txBody>
      </p:sp>
      <p:sp>
        <p:nvSpPr>
          <p:cNvPr id="19" name="Arc 18">
            <a:extLst>
              <a:ext uri="{FF2B5EF4-FFF2-40B4-BE49-F238E27FC236}">
                <a16:creationId xmlns:a16="http://schemas.microsoft.com/office/drawing/2014/main" xmlns="" id="{EAD8A17A-FA86-B540-B3F8-A7335BB9C765}"/>
              </a:ext>
            </a:extLst>
          </p:cNvPr>
          <p:cNvSpPr/>
          <p:nvPr/>
        </p:nvSpPr>
        <p:spPr>
          <a:xfrm rot="7781727">
            <a:off x="739781" y="2633779"/>
            <a:ext cx="1392702" cy="1231356"/>
          </a:xfrm>
          <a:prstGeom prst="arc">
            <a:avLst>
              <a:gd name="adj1" fmla="val 16081165"/>
              <a:gd name="adj2" fmla="val 0"/>
            </a:avLst>
          </a:prstGeom>
          <a:ln w="34925">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Arc 19">
            <a:extLst>
              <a:ext uri="{FF2B5EF4-FFF2-40B4-BE49-F238E27FC236}">
                <a16:creationId xmlns:a16="http://schemas.microsoft.com/office/drawing/2014/main" xmlns="" id="{5DF9F6C1-E435-5348-9EDE-E0C91BF98A24}"/>
              </a:ext>
            </a:extLst>
          </p:cNvPr>
          <p:cNvSpPr/>
          <p:nvPr/>
        </p:nvSpPr>
        <p:spPr>
          <a:xfrm rot="7781727">
            <a:off x="2477678" y="2636303"/>
            <a:ext cx="1392702" cy="1231356"/>
          </a:xfrm>
          <a:prstGeom prst="arc">
            <a:avLst>
              <a:gd name="adj1" fmla="val 16081165"/>
              <a:gd name="adj2" fmla="val 0"/>
            </a:avLst>
          </a:prstGeom>
          <a:ln w="34925">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Arc 20">
            <a:extLst>
              <a:ext uri="{FF2B5EF4-FFF2-40B4-BE49-F238E27FC236}">
                <a16:creationId xmlns:a16="http://schemas.microsoft.com/office/drawing/2014/main" xmlns="" id="{BDEAA598-2EBC-6E4A-BB4E-D25D5EADAC92}"/>
              </a:ext>
            </a:extLst>
          </p:cNvPr>
          <p:cNvSpPr/>
          <p:nvPr/>
        </p:nvSpPr>
        <p:spPr>
          <a:xfrm rot="7781727">
            <a:off x="4568489" y="2633780"/>
            <a:ext cx="1392702" cy="1231356"/>
          </a:xfrm>
          <a:prstGeom prst="arc">
            <a:avLst>
              <a:gd name="adj1" fmla="val 16081165"/>
              <a:gd name="adj2" fmla="val 0"/>
            </a:avLst>
          </a:prstGeom>
          <a:ln w="3175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TextBox 21">
            <a:extLst>
              <a:ext uri="{FF2B5EF4-FFF2-40B4-BE49-F238E27FC236}">
                <a16:creationId xmlns:a16="http://schemas.microsoft.com/office/drawing/2014/main" xmlns="" id="{88603312-A075-6A4D-80B7-F9A5278A25A6}"/>
              </a:ext>
            </a:extLst>
          </p:cNvPr>
          <p:cNvSpPr txBox="1"/>
          <p:nvPr/>
        </p:nvSpPr>
        <p:spPr>
          <a:xfrm>
            <a:off x="1092104" y="4140770"/>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1000-fold increase in speed</a:t>
            </a:r>
          </a:p>
        </p:txBody>
      </p:sp>
      <p:sp>
        <p:nvSpPr>
          <p:cNvPr id="23" name="TextBox 22">
            <a:extLst>
              <a:ext uri="{FF2B5EF4-FFF2-40B4-BE49-F238E27FC236}">
                <a16:creationId xmlns:a16="http://schemas.microsoft.com/office/drawing/2014/main" xmlns="" id="{632A5F9C-8338-1643-8D7E-4A368EF8762A}"/>
              </a:ext>
            </a:extLst>
          </p:cNvPr>
          <p:cNvSpPr txBox="1"/>
          <p:nvPr/>
        </p:nvSpPr>
        <p:spPr>
          <a:xfrm>
            <a:off x="2799651" y="4140770"/>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1000-fold increase in speed</a:t>
            </a:r>
          </a:p>
        </p:txBody>
      </p:sp>
      <p:sp>
        <p:nvSpPr>
          <p:cNvPr id="24" name="TextBox 23">
            <a:extLst>
              <a:ext uri="{FF2B5EF4-FFF2-40B4-BE49-F238E27FC236}">
                <a16:creationId xmlns:a16="http://schemas.microsoft.com/office/drawing/2014/main" xmlns="" id="{819BDF77-EFB1-B444-8141-D9C095C2BD10}"/>
              </a:ext>
            </a:extLst>
          </p:cNvPr>
          <p:cNvSpPr txBox="1"/>
          <p:nvPr/>
        </p:nvSpPr>
        <p:spPr>
          <a:xfrm>
            <a:off x="4849834" y="4140770"/>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1000-fold increase in speed</a:t>
            </a:r>
          </a:p>
        </p:txBody>
      </p:sp>
    </p:spTree>
    <p:extLst>
      <p:ext uri="{BB962C8B-B14F-4D97-AF65-F5344CB8AC3E}">
        <p14:creationId xmlns:p14="http://schemas.microsoft.com/office/powerpoint/2010/main" val="3138461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1566</TotalTime>
  <Words>3416</Words>
  <Application>Microsoft Office PowerPoint</Application>
  <PresentationFormat>On-screen Show (4:3)</PresentationFormat>
  <Paragraphs>590</Paragraphs>
  <Slides>51</Slides>
  <Notes>39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51</vt:i4>
      </vt:variant>
    </vt:vector>
  </HeadingPairs>
  <TitlesOfParts>
    <vt:vector size="65" baseType="lpstr">
      <vt:lpstr>Arial</vt:lpstr>
      <vt:lpstr>Courier New</vt:lpstr>
      <vt:lpstr>Times New Roman</vt:lpstr>
      <vt:lpstr>Wingdings</vt:lpstr>
      <vt:lpstr>Calibri</vt:lpstr>
      <vt:lpstr>Sen</vt:lpstr>
      <vt:lpstr>Noto Sans Symbols</vt:lpstr>
      <vt:lpstr>굴림</vt:lpstr>
      <vt:lpstr>Calibri Light</vt:lpstr>
      <vt:lpstr>Candara</vt:lpstr>
      <vt:lpstr>Ubuntu</vt:lpstr>
      <vt:lpstr>Segoe UI</vt:lpstr>
      <vt:lpstr>Tahoma</vt:lpstr>
      <vt:lpstr>Office Theme</vt:lpstr>
      <vt:lpstr>PowerPoint Presentation</vt:lpstr>
      <vt:lpstr>PowerPoint Presentation</vt:lpstr>
      <vt:lpstr>PowerPoint Presentation</vt:lpstr>
      <vt:lpstr>Historical Perspective</vt:lpstr>
      <vt:lpstr>First generation computers</vt:lpstr>
      <vt:lpstr>Second generation computers</vt:lpstr>
      <vt:lpstr>Third generation computers</vt:lpstr>
      <vt:lpstr>Fourth generation computers</vt:lpstr>
      <vt:lpstr>Historical Perspective</vt:lpstr>
      <vt:lpstr>Computer Architecture: Von-Neumann/ Princeton</vt:lpstr>
      <vt:lpstr>Computer Architecture: Harvard</vt:lpstr>
      <vt:lpstr>PowerPoint Presentation</vt:lpstr>
      <vt:lpstr>Outline</vt:lpstr>
      <vt:lpstr>Introduction</vt:lpstr>
      <vt:lpstr>PowerPoint Presentation</vt:lpstr>
      <vt:lpstr>PowerPoint Presentation</vt:lpstr>
      <vt:lpstr>PowerPoint Presentation</vt:lpstr>
      <vt:lpstr>PowerPoint Presentation</vt:lpstr>
      <vt:lpstr>General Register Organization</vt:lpstr>
      <vt:lpstr>BUS System</vt:lpstr>
      <vt:lpstr>BUS System</vt:lpstr>
      <vt:lpstr>BUS System</vt:lpstr>
      <vt:lpstr>Control Word</vt:lpstr>
      <vt:lpstr>Control Word</vt:lpstr>
      <vt:lpstr>Microoperations</vt:lpstr>
      <vt:lpstr>PowerPoint Presentation</vt:lpstr>
      <vt:lpstr>INTRODUCTION Design of Processor</vt:lpstr>
      <vt:lpstr>THE BASIC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Computer Instruction Formats</vt:lpstr>
      <vt:lpstr>PowerPoint Presentation</vt:lpstr>
      <vt:lpstr>Instruction format</vt:lpstr>
      <vt:lpstr>Instruction Set</vt:lpstr>
      <vt:lpstr>Basic Computer Instructions</vt:lpstr>
      <vt:lpstr>Addressing Mode</vt:lpstr>
      <vt:lpstr>THREE,  AND  TWO-ADDRESS INSTRUCTIONS</vt:lpstr>
      <vt:lpstr>ONE,  AND  ZERO-ADDRESS INSTRUCTIONS</vt:lpstr>
      <vt:lpstr>PowerPoint Presentation</vt:lpstr>
      <vt:lpstr>TYPES  OF  ADDRESSING  MODES</vt:lpstr>
      <vt:lpstr>TYPES  OF  ADDRESSING  MODES</vt:lpstr>
      <vt:lpstr>TYPES  OF  ADDRESSING  MODES</vt:lpstr>
      <vt:lpstr>PowerPoint Presentation</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HP</cp:lastModifiedBy>
  <cp:revision>48</cp:revision>
  <dcterms:created xsi:type="dcterms:W3CDTF">2010-04-09T07:36:15Z</dcterms:created>
  <dcterms:modified xsi:type="dcterms:W3CDTF">2024-08-24T08:18:19Z</dcterms:modified>
</cp:coreProperties>
</file>