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1" d="100"/>
          <a:sy n="61" d="100"/>
        </p:scale>
        <p:origin x="1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49ADB-AB50-4CE0-9F49-4449EC05276B}" type="datetimeFigureOut">
              <a:rPr lang="en-IN" smtClean="0"/>
              <a:t>03-05-2024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F2A4A-89ED-40B5-934A-CA3421CE90DA}" type="slidenum">
              <a:rPr lang="en-IN" smtClean="0"/>
              <a:t>‹#›</a:t>
            </a:fld>
            <a:endParaRPr lang="en-IN"/>
          </a:p>
        </p:txBody>
      </p:sp>
    </p:spTree>
    <p:extLst>
      <p:ext uri="{BB962C8B-B14F-4D97-AF65-F5344CB8AC3E}">
        <p14:creationId xmlns:p14="http://schemas.microsoft.com/office/powerpoint/2010/main" val="102001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AF2A4A-89ED-40B5-934A-CA3421CE90DA}" type="slidenum">
              <a:rPr lang="en-IN" smtClean="0"/>
              <a:t>2</a:t>
            </a:fld>
            <a:endParaRPr lang="en-IN"/>
          </a:p>
        </p:txBody>
      </p:sp>
    </p:spTree>
    <p:extLst>
      <p:ext uri="{BB962C8B-B14F-4D97-AF65-F5344CB8AC3E}">
        <p14:creationId xmlns:p14="http://schemas.microsoft.com/office/powerpoint/2010/main" val="81650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82C1-4136-A21A-A2A7-CC81E7EC8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DDB884-27DD-940F-D70D-30F6166A5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8ABFDA-D8FE-593A-7891-1B95081574FD}"/>
              </a:ext>
            </a:extLst>
          </p:cNvPr>
          <p:cNvSpPr>
            <a:spLocks noGrp="1"/>
          </p:cNvSpPr>
          <p:nvPr>
            <p:ph type="dt" sz="half" idx="10"/>
          </p:nvPr>
        </p:nvSpPr>
        <p:spPr/>
        <p:txBody>
          <a:bodyPr/>
          <a:lstStyle/>
          <a:p>
            <a:fld id="{E3D520DE-D501-4DCD-8E81-953AD91BF9A6}" type="datetimeFigureOut">
              <a:rPr lang="en-IN" smtClean="0"/>
              <a:t>03-05-2024</a:t>
            </a:fld>
            <a:endParaRPr lang="en-IN"/>
          </a:p>
        </p:txBody>
      </p:sp>
      <p:sp>
        <p:nvSpPr>
          <p:cNvPr id="5" name="Footer Placeholder 4">
            <a:extLst>
              <a:ext uri="{FF2B5EF4-FFF2-40B4-BE49-F238E27FC236}">
                <a16:creationId xmlns:a16="http://schemas.microsoft.com/office/drawing/2014/main" id="{070B2179-8FC9-C6E6-CD4A-7BB626F3BF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4EE47-7E53-CA3E-A304-437D035809E8}"/>
              </a:ext>
            </a:extLst>
          </p:cNvPr>
          <p:cNvSpPr>
            <a:spLocks noGrp="1"/>
          </p:cNvSpPr>
          <p:nvPr>
            <p:ph type="sldNum" sz="quarter" idx="12"/>
          </p:nvPr>
        </p:nvSpPr>
        <p:spPr/>
        <p:txBody>
          <a:bodyPr/>
          <a:lstStyle/>
          <a:p>
            <a:fld id="{29D52624-D7D5-49D4-8999-AA23170E6C59}" type="slidenum">
              <a:rPr lang="en-IN" smtClean="0"/>
              <a:t>‹#›</a:t>
            </a:fld>
            <a:endParaRPr lang="en-IN"/>
          </a:p>
        </p:txBody>
      </p:sp>
    </p:spTree>
    <p:extLst>
      <p:ext uri="{BB962C8B-B14F-4D97-AF65-F5344CB8AC3E}">
        <p14:creationId xmlns:p14="http://schemas.microsoft.com/office/powerpoint/2010/main" val="215291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0122-AB5B-EE21-A934-4D41FA5036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2A45B7-DE61-C40E-9264-38D33B2892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31A71E-D43A-A7EA-3338-E108CA813745}"/>
              </a:ext>
            </a:extLst>
          </p:cNvPr>
          <p:cNvSpPr>
            <a:spLocks noGrp="1"/>
          </p:cNvSpPr>
          <p:nvPr>
            <p:ph type="dt" sz="half" idx="10"/>
          </p:nvPr>
        </p:nvSpPr>
        <p:spPr/>
        <p:txBody>
          <a:bodyPr/>
          <a:lstStyle/>
          <a:p>
            <a:fld id="{E3D520DE-D501-4DCD-8E81-953AD91BF9A6}" type="datetimeFigureOut">
              <a:rPr lang="en-IN" smtClean="0"/>
              <a:t>03-05-2024</a:t>
            </a:fld>
            <a:endParaRPr lang="en-IN"/>
          </a:p>
        </p:txBody>
      </p:sp>
      <p:sp>
        <p:nvSpPr>
          <p:cNvPr id="5" name="Footer Placeholder 4">
            <a:extLst>
              <a:ext uri="{FF2B5EF4-FFF2-40B4-BE49-F238E27FC236}">
                <a16:creationId xmlns:a16="http://schemas.microsoft.com/office/drawing/2014/main" id="{FA679DB9-5B6D-5F70-3F03-776882897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265BA7-6970-6E65-C5B3-15B13988FCA9}"/>
              </a:ext>
            </a:extLst>
          </p:cNvPr>
          <p:cNvSpPr>
            <a:spLocks noGrp="1"/>
          </p:cNvSpPr>
          <p:nvPr>
            <p:ph type="sldNum" sz="quarter" idx="12"/>
          </p:nvPr>
        </p:nvSpPr>
        <p:spPr/>
        <p:txBody>
          <a:bodyPr/>
          <a:lstStyle/>
          <a:p>
            <a:fld id="{29D52624-D7D5-49D4-8999-AA23170E6C59}" type="slidenum">
              <a:rPr lang="en-IN" smtClean="0"/>
              <a:t>‹#›</a:t>
            </a:fld>
            <a:endParaRPr lang="en-IN"/>
          </a:p>
        </p:txBody>
      </p:sp>
    </p:spTree>
    <p:extLst>
      <p:ext uri="{BB962C8B-B14F-4D97-AF65-F5344CB8AC3E}">
        <p14:creationId xmlns:p14="http://schemas.microsoft.com/office/powerpoint/2010/main" val="230477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26D8B9-7611-9C6A-5FD3-5F1A3E3F10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96520A-D997-89DC-AE52-C2E984265D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68284F-7AF2-3FD5-727D-60353673BE40}"/>
              </a:ext>
            </a:extLst>
          </p:cNvPr>
          <p:cNvSpPr>
            <a:spLocks noGrp="1"/>
          </p:cNvSpPr>
          <p:nvPr>
            <p:ph type="dt" sz="half" idx="10"/>
          </p:nvPr>
        </p:nvSpPr>
        <p:spPr/>
        <p:txBody>
          <a:bodyPr/>
          <a:lstStyle/>
          <a:p>
            <a:fld id="{E3D520DE-D501-4DCD-8E81-953AD91BF9A6}" type="datetimeFigureOut">
              <a:rPr lang="en-IN" smtClean="0"/>
              <a:t>03-05-2024</a:t>
            </a:fld>
            <a:endParaRPr lang="en-IN"/>
          </a:p>
        </p:txBody>
      </p:sp>
      <p:sp>
        <p:nvSpPr>
          <p:cNvPr id="5" name="Footer Placeholder 4">
            <a:extLst>
              <a:ext uri="{FF2B5EF4-FFF2-40B4-BE49-F238E27FC236}">
                <a16:creationId xmlns:a16="http://schemas.microsoft.com/office/drawing/2014/main" id="{3A6CB267-B224-EB2B-D60C-115DBC84B8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0C9E2D-403D-400D-1991-47BC4556A398}"/>
              </a:ext>
            </a:extLst>
          </p:cNvPr>
          <p:cNvSpPr>
            <a:spLocks noGrp="1"/>
          </p:cNvSpPr>
          <p:nvPr>
            <p:ph type="sldNum" sz="quarter" idx="12"/>
          </p:nvPr>
        </p:nvSpPr>
        <p:spPr/>
        <p:txBody>
          <a:bodyPr/>
          <a:lstStyle/>
          <a:p>
            <a:fld id="{29D52624-D7D5-49D4-8999-AA23170E6C59}" type="slidenum">
              <a:rPr lang="en-IN" smtClean="0"/>
              <a:t>‹#›</a:t>
            </a:fld>
            <a:endParaRPr lang="en-IN"/>
          </a:p>
        </p:txBody>
      </p:sp>
    </p:spTree>
    <p:extLst>
      <p:ext uri="{BB962C8B-B14F-4D97-AF65-F5344CB8AC3E}">
        <p14:creationId xmlns:p14="http://schemas.microsoft.com/office/powerpoint/2010/main" val="1441960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9899-28EB-ED34-5CAF-5282B2E4C3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0C9142-0A9D-415C-BA7A-3CB453FF08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AB6734-E9FE-17B3-50A0-BBDFD818286E}"/>
              </a:ext>
            </a:extLst>
          </p:cNvPr>
          <p:cNvSpPr>
            <a:spLocks noGrp="1"/>
          </p:cNvSpPr>
          <p:nvPr>
            <p:ph type="dt" sz="half" idx="10"/>
          </p:nvPr>
        </p:nvSpPr>
        <p:spPr/>
        <p:txBody>
          <a:bodyPr/>
          <a:lstStyle/>
          <a:p>
            <a:fld id="{E3D520DE-D501-4DCD-8E81-953AD91BF9A6}" type="datetimeFigureOut">
              <a:rPr lang="en-IN" smtClean="0"/>
              <a:t>03-05-2024</a:t>
            </a:fld>
            <a:endParaRPr lang="en-IN"/>
          </a:p>
        </p:txBody>
      </p:sp>
      <p:sp>
        <p:nvSpPr>
          <p:cNvPr id="5" name="Footer Placeholder 4">
            <a:extLst>
              <a:ext uri="{FF2B5EF4-FFF2-40B4-BE49-F238E27FC236}">
                <a16:creationId xmlns:a16="http://schemas.microsoft.com/office/drawing/2014/main" id="{5E068C43-43F7-1B3E-327C-C8AE0BB4CE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624ACE-82B9-E0CF-CDBA-6C15D0567CAF}"/>
              </a:ext>
            </a:extLst>
          </p:cNvPr>
          <p:cNvSpPr>
            <a:spLocks noGrp="1"/>
          </p:cNvSpPr>
          <p:nvPr>
            <p:ph type="sldNum" sz="quarter" idx="12"/>
          </p:nvPr>
        </p:nvSpPr>
        <p:spPr/>
        <p:txBody>
          <a:bodyPr/>
          <a:lstStyle/>
          <a:p>
            <a:fld id="{29D52624-D7D5-49D4-8999-AA23170E6C59}" type="slidenum">
              <a:rPr lang="en-IN" smtClean="0"/>
              <a:t>‹#›</a:t>
            </a:fld>
            <a:endParaRPr lang="en-IN"/>
          </a:p>
        </p:txBody>
      </p:sp>
    </p:spTree>
    <p:extLst>
      <p:ext uri="{BB962C8B-B14F-4D97-AF65-F5344CB8AC3E}">
        <p14:creationId xmlns:p14="http://schemas.microsoft.com/office/powerpoint/2010/main" val="183408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D1AC-FB1B-7266-8E63-90A9D544B1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094DF6-FCF9-89E7-EA36-ED0D781B0E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40FF2B-6005-56EC-B13F-8620348012DA}"/>
              </a:ext>
            </a:extLst>
          </p:cNvPr>
          <p:cNvSpPr>
            <a:spLocks noGrp="1"/>
          </p:cNvSpPr>
          <p:nvPr>
            <p:ph type="dt" sz="half" idx="10"/>
          </p:nvPr>
        </p:nvSpPr>
        <p:spPr/>
        <p:txBody>
          <a:bodyPr/>
          <a:lstStyle/>
          <a:p>
            <a:fld id="{E3D520DE-D501-4DCD-8E81-953AD91BF9A6}" type="datetimeFigureOut">
              <a:rPr lang="en-IN" smtClean="0"/>
              <a:t>03-05-2024</a:t>
            </a:fld>
            <a:endParaRPr lang="en-IN"/>
          </a:p>
        </p:txBody>
      </p:sp>
      <p:sp>
        <p:nvSpPr>
          <p:cNvPr id="5" name="Footer Placeholder 4">
            <a:extLst>
              <a:ext uri="{FF2B5EF4-FFF2-40B4-BE49-F238E27FC236}">
                <a16:creationId xmlns:a16="http://schemas.microsoft.com/office/drawing/2014/main" id="{3517897B-94C3-3F21-9B8B-FA56D6702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CFAFE1-CC34-9B85-7112-66C4F10FAEF0}"/>
              </a:ext>
            </a:extLst>
          </p:cNvPr>
          <p:cNvSpPr>
            <a:spLocks noGrp="1"/>
          </p:cNvSpPr>
          <p:nvPr>
            <p:ph type="sldNum" sz="quarter" idx="12"/>
          </p:nvPr>
        </p:nvSpPr>
        <p:spPr/>
        <p:txBody>
          <a:bodyPr/>
          <a:lstStyle/>
          <a:p>
            <a:fld id="{29D52624-D7D5-49D4-8999-AA23170E6C59}" type="slidenum">
              <a:rPr lang="en-IN" smtClean="0"/>
              <a:t>‹#›</a:t>
            </a:fld>
            <a:endParaRPr lang="en-IN"/>
          </a:p>
        </p:txBody>
      </p:sp>
    </p:spTree>
    <p:extLst>
      <p:ext uri="{BB962C8B-B14F-4D97-AF65-F5344CB8AC3E}">
        <p14:creationId xmlns:p14="http://schemas.microsoft.com/office/powerpoint/2010/main" val="1150885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EBBF-25CB-9506-2E7E-D91FA2224C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5AE568-3A15-D4D3-DC58-2E24B92CB4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BB2F13-6C2A-BC0C-0FFA-EA6C02BB3A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370281-79F6-B7E7-DD47-E45467CC2D72}"/>
              </a:ext>
            </a:extLst>
          </p:cNvPr>
          <p:cNvSpPr>
            <a:spLocks noGrp="1"/>
          </p:cNvSpPr>
          <p:nvPr>
            <p:ph type="dt" sz="half" idx="10"/>
          </p:nvPr>
        </p:nvSpPr>
        <p:spPr/>
        <p:txBody>
          <a:bodyPr/>
          <a:lstStyle/>
          <a:p>
            <a:fld id="{E3D520DE-D501-4DCD-8E81-953AD91BF9A6}" type="datetimeFigureOut">
              <a:rPr lang="en-IN" smtClean="0"/>
              <a:t>03-05-2024</a:t>
            </a:fld>
            <a:endParaRPr lang="en-IN"/>
          </a:p>
        </p:txBody>
      </p:sp>
      <p:sp>
        <p:nvSpPr>
          <p:cNvPr id="6" name="Footer Placeholder 5">
            <a:extLst>
              <a:ext uri="{FF2B5EF4-FFF2-40B4-BE49-F238E27FC236}">
                <a16:creationId xmlns:a16="http://schemas.microsoft.com/office/drawing/2014/main" id="{42EB7A9D-8E95-D6A8-290F-4A79252AE9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1BB4CA-DD0E-5D0A-095F-3B522C4EC166}"/>
              </a:ext>
            </a:extLst>
          </p:cNvPr>
          <p:cNvSpPr>
            <a:spLocks noGrp="1"/>
          </p:cNvSpPr>
          <p:nvPr>
            <p:ph type="sldNum" sz="quarter" idx="12"/>
          </p:nvPr>
        </p:nvSpPr>
        <p:spPr/>
        <p:txBody>
          <a:bodyPr/>
          <a:lstStyle/>
          <a:p>
            <a:fld id="{29D52624-D7D5-49D4-8999-AA23170E6C59}" type="slidenum">
              <a:rPr lang="en-IN" smtClean="0"/>
              <a:t>‹#›</a:t>
            </a:fld>
            <a:endParaRPr lang="en-IN"/>
          </a:p>
        </p:txBody>
      </p:sp>
    </p:spTree>
    <p:extLst>
      <p:ext uri="{BB962C8B-B14F-4D97-AF65-F5344CB8AC3E}">
        <p14:creationId xmlns:p14="http://schemas.microsoft.com/office/powerpoint/2010/main" val="1640139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7E31-F2F8-E678-65CE-BBFAEC00AA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3EA43E-EC44-08B0-4818-0F34FA5724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6E1895-90CB-EC80-9723-5AB85D2348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C979A5-EAF7-51E6-638C-41667132E1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22235E-1912-B287-20BE-7BD74B4E61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5B7F3E-59D0-B093-8D3B-21D1439699D8}"/>
              </a:ext>
            </a:extLst>
          </p:cNvPr>
          <p:cNvSpPr>
            <a:spLocks noGrp="1"/>
          </p:cNvSpPr>
          <p:nvPr>
            <p:ph type="dt" sz="half" idx="10"/>
          </p:nvPr>
        </p:nvSpPr>
        <p:spPr/>
        <p:txBody>
          <a:bodyPr/>
          <a:lstStyle/>
          <a:p>
            <a:fld id="{E3D520DE-D501-4DCD-8E81-953AD91BF9A6}" type="datetimeFigureOut">
              <a:rPr lang="en-IN" smtClean="0"/>
              <a:t>03-05-2024</a:t>
            </a:fld>
            <a:endParaRPr lang="en-IN"/>
          </a:p>
        </p:txBody>
      </p:sp>
      <p:sp>
        <p:nvSpPr>
          <p:cNvPr id="8" name="Footer Placeholder 7">
            <a:extLst>
              <a:ext uri="{FF2B5EF4-FFF2-40B4-BE49-F238E27FC236}">
                <a16:creationId xmlns:a16="http://schemas.microsoft.com/office/drawing/2014/main" id="{D0E21432-81A3-304F-E49A-5566E17F12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024359-1671-BCE7-844B-3BDA7B17DCE9}"/>
              </a:ext>
            </a:extLst>
          </p:cNvPr>
          <p:cNvSpPr>
            <a:spLocks noGrp="1"/>
          </p:cNvSpPr>
          <p:nvPr>
            <p:ph type="sldNum" sz="quarter" idx="12"/>
          </p:nvPr>
        </p:nvSpPr>
        <p:spPr/>
        <p:txBody>
          <a:bodyPr/>
          <a:lstStyle/>
          <a:p>
            <a:fld id="{29D52624-D7D5-49D4-8999-AA23170E6C59}" type="slidenum">
              <a:rPr lang="en-IN" smtClean="0"/>
              <a:t>‹#›</a:t>
            </a:fld>
            <a:endParaRPr lang="en-IN"/>
          </a:p>
        </p:txBody>
      </p:sp>
    </p:spTree>
    <p:extLst>
      <p:ext uri="{BB962C8B-B14F-4D97-AF65-F5344CB8AC3E}">
        <p14:creationId xmlns:p14="http://schemas.microsoft.com/office/powerpoint/2010/main" val="351564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7184-BA57-ECBD-1C0C-71B34EA9B1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41A074-DFBD-F57B-B3E4-C7619C185B9E}"/>
              </a:ext>
            </a:extLst>
          </p:cNvPr>
          <p:cNvSpPr>
            <a:spLocks noGrp="1"/>
          </p:cNvSpPr>
          <p:nvPr>
            <p:ph type="dt" sz="half" idx="10"/>
          </p:nvPr>
        </p:nvSpPr>
        <p:spPr/>
        <p:txBody>
          <a:bodyPr/>
          <a:lstStyle/>
          <a:p>
            <a:fld id="{E3D520DE-D501-4DCD-8E81-953AD91BF9A6}" type="datetimeFigureOut">
              <a:rPr lang="en-IN" smtClean="0"/>
              <a:t>03-05-2024</a:t>
            </a:fld>
            <a:endParaRPr lang="en-IN"/>
          </a:p>
        </p:txBody>
      </p:sp>
      <p:sp>
        <p:nvSpPr>
          <p:cNvPr id="4" name="Footer Placeholder 3">
            <a:extLst>
              <a:ext uri="{FF2B5EF4-FFF2-40B4-BE49-F238E27FC236}">
                <a16:creationId xmlns:a16="http://schemas.microsoft.com/office/drawing/2014/main" id="{E48D7EB0-FD69-55EC-65C7-8BC9A1902D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AAE735-ED0C-8CB9-C0C2-829741E504AA}"/>
              </a:ext>
            </a:extLst>
          </p:cNvPr>
          <p:cNvSpPr>
            <a:spLocks noGrp="1"/>
          </p:cNvSpPr>
          <p:nvPr>
            <p:ph type="sldNum" sz="quarter" idx="12"/>
          </p:nvPr>
        </p:nvSpPr>
        <p:spPr/>
        <p:txBody>
          <a:bodyPr/>
          <a:lstStyle/>
          <a:p>
            <a:fld id="{29D52624-D7D5-49D4-8999-AA23170E6C59}" type="slidenum">
              <a:rPr lang="en-IN" smtClean="0"/>
              <a:t>‹#›</a:t>
            </a:fld>
            <a:endParaRPr lang="en-IN"/>
          </a:p>
        </p:txBody>
      </p:sp>
    </p:spTree>
    <p:extLst>
      <p:ext uri="{BB962C8B-B14F-4D97-AF65-F5344CB8AC3E}">
        <p14:creationId xmlns:p14="http://schemas.microsoft.com/office/powerpoint/2010/main" val="3449525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AD2D70-E894-9229-7D01-774A2820C8F1}"/>
              </a:ext>
            </a:extLst>
          </p:cNvPr>
          <p:cNvSpPr>
            <a:spLocks noGrp="1"/>
          </p:cNvSpPr>
          <p:nvPr>
            <p:ph type="dt" sz="half" idx="10"/>
          </p:nvPr>
        </p:nvSpPr>
        <p:spPr/>
        <p:txBody>
          <a:bodyPr/>
          <a:lstStyle/>
          <a:p>
            <a:fld id="{E3D520DE-D501-4DCD-8E81-953AD91BF9A6}" type="datetimeFigureOut">
              <a:rPr lang="en-IN" smtClean="0"/>
              <a:t>03-05-2024</a:t>
            </a:fld>
            <a:endParaRPr lang="en-IN"/>
          </a:p>
        </p:txBody>
      </p:sp>
      <p:sp>
        <p:nvSpPr>
          <p:cNvPr id="3" name="Footer Placeholder 2">
            <a:extLst>
              <a:ext uri="{FF2B5EF4-FFF2-40B4-BE49-F238E27FC236}">
                <a16:creationId xmlns:a16="http://schemas.microsoft.com/office/drawing/2014/main" id="{9C3732C0-5C83-373D-8CEF-409D472F1A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C78212-D454-8275-542A-0D40559B8F05}"/>
              </a:ext>
            </a:extLst>
          </p:cNvPr>
          <p:cNvSpPr>
            <a:spLocks noGrp="1"/>
          </p:cNvSpPr>
          <p:nvPr>
            <p:ph type="sldNum" sz="quarter" idx="12"/>
          </p:nvPr>
        </p:nvSpPr>
        <p:spPr/>
        <p:txBody>
          <a:bodyPr/>
          <a:lstStyle/>
          <a:p>
            <a:fld id="{29D52624-D7D5-49D4-8999-AA23170E6C59}" type="slidenum">
              <a:rPr lang="en-IN" smtClean="0"/>
              <a:t>‹#›</a:t>
            </a:fld>
            <a:endParaRPr lang="en-IN"/>
          </a:p>
        </p:txBody>
      </p:sp>
    </p:spTree>
    <p:extLst>
      <p:ext uri="{BB962C8B-B14F-4D97-AF65-F5344CB8AC3E}">
        <p14:creationId xmlns:p14="http://schemas.microsoft.com/office/powerpoint/2010/main" val="362291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743F-18F9-3521-94F7-958A6B6BA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3074F9-B76A-9C25-7F43-E4E001A06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1221A4-4CAD-96C0-2174-53771F497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1F4C3C-7820-69CD-19E1-0E320B8E8A0D}"/>
              </a:ext>
            </a:extLst>
          </p:cNvPr>
          <p:cNvSpPr>
            <a:spLocks noGrp="1"/>
          </p:cNvSpPr>
          <p:nvPr>
            <p:ph type="dt" sz="half" idx="10"/>
          </p:nvPr>
        </p:nvSpPr>
        <p:spPr/>
        <p:txBody>
          <a:bodyPr/>
          <a:lstStyle/>
          <a:p>
            <a:fld id="{E3D520DE-D501-4DCD-8E81-953AD91BF9A6}" type="datetimeFigureOut">
              <a:rPr lang="en-IN" smtClean="0"/>
              <a:t>03-05-2024</a:t>
            </a:fld>
            <a:endParaRPr lang="en-IN"/>
          </a:p>
        </p:txBody>
      </p:sp>
      <p:sp>
        <p:nvSpPr>
          <p:cNvPr id="6" name="Footer Placeholder 5">
            <a:extLst>
              <a:ext uri="{FF2B5EF4-FFF2-40B4-BE49-F238E27FC236}">
                <a16:creationId xmlns:a16="http://schemas.microsoft.com/office/drawing/2014/main" id="{55A2E1E9-00F0-895A-5318-49B648C03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6D9CBD-26DE-C7B7-F6E3-436E4290B198}"/>
              </a:ext>
            </a:extLst>
          </p:cNvPr>
          <p:cNvSpPr>
            <a:spLocks noGrp="1"/>
          </p:cNvSpPr>
          <p:nvPr>
            <p:ph type="sldNum" sz="quarter" idx="12"/>
          </p:nvPr>
        </p:nvSpPr>
        <p:spPr/>
        <p:txBody>
          <a:bodyPr/>
          <a:lstStyle/>
          <a:p>
            <a:fld id="{29D52624-D7D5-49D4-8999-AA23170E6C59}" type="slidenum">
              <a:rPr lang="en-IN" smtClean="0"/>
              <a:t>‹#›</a:t>
            </a:fld>
            <a:endParaRPr lang="en-IN"/>
          </a:p>
        </p:txBody>
      </p:sp>
    </p:spTree>
    <p:extLst>
      <p:ext uri="{BB962C8B-B14F-4D97-AF65-F5344CB8AC3E}">
        <p14:creationId xmlns:p14="http://schemas.microsoft.com/office/powerpoint/2010/main" val="198872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E674-B795-6034-1C2E-233DDB8554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321B25-0FB0-3FB9-DAC4-9E9DD0D779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F8C2AE-1EAB-F60B-FF92-F0C0AF62B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9310D-659B-AD7C-91AA-D8B30B7E17E4}"/>
              </a:ext>
            </a:extLst>
          </p:cNvPr>
          <p:cNvSpPr>
            <a:spLocks noGrp="1"/>
          </p:cNvSpPr>
          <p:nvPr>
            <p:ph type="dt" sz="half" idx="10"/>
          </p:nvPr>
        </p:nvSpPr>
        <p:spPr/>
        <p:txBody>
          <a:bodyPr/>
          <a:lstStyle/>
          <a:p>
            <a:fld id="{E3D520DE-D501-4DCD-8E81-953AD91BF9A6}" type="datetimeFigureOut">
              <a:rPr lang="en-IN" smtClean="0"/>
              <a:t>03-05-2024</a:t>
            </a:fld>
            <a:endParaRPr lang="en-IN"/>
          </a:p>
        </p:txBody>
      </p:sp>
      <p:sp>
        <p:nvSpPr>
          <p:cNvPr id="6" name="Footer Placeholder 5">
            <a:extLst>
              <a:ext uri="{FF2B5EF4-FFF2-40B4-BE49-F238E27FC236}">
                <a16:creationId xmlns:a16="http://schemas.microsoft.com/office/drawing/2014/main" id="{D449C1F7-08CE-A3F0-81D7-A68CFE8805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890A17-23B7-0555-387B-5E542A955B74}"/>
              </a:ext>
            </a:extLst>
          </p:cNvPr>
          <p:cNvSpPr>
            <a:spLocks noGrp="1"/>
          </p:cNvSpPr>
          <p:nvPr>
            <p:ph type="sldNum" sz="quarter" idx="12"/>
          </p:nvPr>
        </p:nvSpPr>
        <p:spPr/>
        <p:txBody>
          <a:bodyPr/>
          <a:lstStyle/>
          <a:p>
            <a:fld id="{29D52624-D7D5-49D4-8999-AA23170E6C59}" type="slidenum">
              <a:rPr lang="en-IN" smtClean="0"/>
              <a:t>‹#›</a:t>
            </a:fld>
            <a:endParaRPr lang="en-IN"/>
          </a:p>
        </p:txBody>
      </p:sp>
    </p:spTree>
    <p:extLst>
      <p:ext uri="{BB962C8B-B14F-4D97-AF65-F5344CB8AC3E}">
        <p14:creationId xmlns:p14="http://schemas.microsoft.com/office/powerpoint/2010/main" val="1113890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2C36EA-3E49-175E-8790-C52C03FEB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D2B79F-E6DE-6CBA-555B-5ADDE966D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4BE7F9-2CAC-8B45-893A-C3D44AEE28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D520DE-D501-4DCD-8E81-953AD91BF9A6}" type="datetimeFigureOut">
              <a:rPr lang="en-IN" smtClean="0"/>
              <a:t>03-05-2024</a:t>
            </a:fld>
            <a:endParaRPr lang="en-IN"/>
          </a:p>
        </p:txBody>
      </p:sp>
      <p:sp>
        <p:nvSpPr>
          <p:cNvPr id="5" name="Footer Placeholder 4">
            <a:extLst>
              <a:ext uri="{FF2B5EF4-FFF2-40B4-BE49-F238E27FC236}">
                <a16:creationId xmlns:a16="http://schemas.microsoft.com/office/drawing/2014/main" id="{344C8462-A78E-7EBD-94D8-253EBD3077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DDC5D33-B1C8-62C9-DA6D-3284F6B56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D52624-D7D5-49D4-8999-AA23170E6C59}" type="slidenum">
              <a:rPr lang="en-IN" smtClean="0"/>
              <a:t>‹#›</a:t>
            </a:fld>
            <a:endParaRPr lang="en-IN"/>
          </a:p>
        </p:txBody>
      </p:sp>
    </p:spTree>
    <p:extLst>
      <p:ext uri="{BB962C8B-B14F-4D97-AF65-F5344CB8AC3E}">
        <p14:creationId xmlns:p14="http://schemas.microsoft.com/office/powerpoint/2010/main" val="364334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D41B-397A-C3E8-95CC-B29C4567A043}"/>
              </a:ext>
            </a:extLst>
          </p:cNvPr>
          <p:cNvSpPr>
            <a:spLocks noGrp="1"/>
          </p:cNvSpPr>
          <p:nvPr>
            <p:ph type="ctrTitle"/>
          </p:nvPr>
        </p:nvSpPr>
        <p:spPr/>
        <p:txBody>
          <a:bodyPr/>
          <a:lstStyle/>
          <a:p>
            <a:r>
              <a:rPr lang="en-US" dirty="0"/>
              <a:t>Doubly Linked List</a:t>
            </a:r>
            <a:endParaRPr lang="en-IN" dirty="0"/>
          </a:p>
        </p:txBody>
      </p:sp>
      <p:sp>
        <p:nvSpPr>
          <p:cNvPr id="3" name="Subtitle 2">
            <a:extLst>
              <a:ext uri="{FF2B5EF4-FFF2-40B4-BE49-F238E27FC236}">
                <a16:creationId xmlns:a16="http://schemas.microsoft.com/office/drawing/2014/main" id="{FDEED430-9732-318A-C2A5-28D6E4B10F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1235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0F0D695-2F91-471F-2D45-999B7F26693B}"/>
              </a:ext>
            </a:extLst>
          </p:cNvPr>
          <p:cNvSpPr txBox="1"/>
          <p:nvPr/>
        </p:nvSpPr>
        <p:spPr>
          <a:xfrm>
            <a:off x="838200" y="5358141"/>
            <a:ext cx="10515600" cy="942664"/>
          </a:xfrm>
          <a:prstGeom prst="rect">
            <a:avLst/>
          </a:prstGeom>
        </p:spPr>
        <p:txBody>
          <a:bodyPr vert="horz" lIns="91440" tIns="45720" rIns="91440" bIns="45720" rtlCol="0" anchor="ctr">
            <a:normAutofit/>
          </a:bodyPr>
          <a:lstStyle/>
          <a:p>
            <a:pPr algn="ctr">
              <a:lnSpc>
                <a:spcPct val="90000"/>
              </a:lnSpc>
              <a:spcBef>
                <a:spcPct val="0"/>
              </a:spcBef>
              <a:spcAft>
                <a:spcPts val="800"/>
              </a:spcAft>
            </a:pPr>
            <a:r>
              <a:rPr lang="en-US" sz="5200" kern="1200">
                <a:solidFill>
                  <a:schemeClr val="tx1"/>
                </a:solidFill>
                <a:effectLst/>
                <a:highlight>
                  <a:srgbClr val="FFFFFF"/>
                </a:highlight>
                <a:latin typeface="+mj-lt"/>
                <a:ea typeface="+mj-ea"/>
                <a:cs typeface="+mj-cs"/>
              </a:rPr>
              <a:t>Deletion in doubly linked list at the end</a:t>
            </a:r>
          </a:p>
        </p:txBody>
      </p:sp>
      <p:pic>
        <p:nvPicPr>
          <p:cNvPr id="4" name="Picture 3" descr="Deletion in doubly linked list at the end ">
            <a:extLst>
              <a:ext uri="{FF2B5EF4-FFF2-40B4-BE49-F238E27FC236}">
                <a16:creationId xmlns:a16="http://schemas.microsoft.com/office/drawing/2014/main" id="{6C3174D6-6F27-77E5-804E-FAE034FFE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32626" y="557189"/>
            <a:ext cx="9726747" cy="4629236"/>
          </a:xfrm>
          <a:prstGeom prst="rect">
            <a:avLst/>
          </a:prstGeom>
          <a:noFill/>
        </p:spPr>
      </p:pic>
    </p:spTree>
    <p:extLst>
      <p:ext uri="{BB962C8B-B14F-4D97-AF65-F5344CB8AC3E}">
        <p14:creationId xmlns:p14="http://schemas.microsoft.com/office/powerpoint/2010/main" val="275734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0461ECBB-DC31-4A76-C234-9220A5C9616D}"/>
              </a:ext>
            </a:extLst>
          </p:cNvPr>
          <p:cNvSpPr txBox="1"/>
          <p:nvPr/>
        </p:nvSpPr>
        <p:spPr>
          <a:xfrm>
            <a:off x="6632812" y="1032987"/>
            <a:ext cx="4919108" cy="4792027"/>
          </a:xfrm>
          <a:prstGeom prst="rect">
            <a:avLst/>
          </a:prstGeom>
        </p:spPr>
        <p:txBody>
          <a:bodyPr vert="horz" lIns="91440" tIns="45720" rIns="91440" bIns="45720" rtlCol="0" anchor="ctr">
            <a:normAutofit/>
          </a:bodyPr>
          <a:lstStyle/>
          <a:p>
            <a:pPr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ALGORITHM</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Step 1:</a:t>
            </a:r>
            <a:r>
              <a:rPr lang="en-US" sz="1900">
                <a:solidFill>
                  <a:schemeClr val="tx2"/>
                </a:solidFill>
                <a:effectLst/>
                <a:highlight>
                  <a:srgbClr val="FFFFFF"/>
                </a:highlight>
              </a:rPr>
              <a:t> IF HEAD = NULL</a:t>
            </a:r>
          </a:p>
          <a:p>
            <a:pPr marL="457200" indent="-228600">
              <a:lnSpc>
                <a:spcPct val="90000"/>
              </a:lnSpc>
              <a:spcAft>
                <a:spcPts val="800"/>
              </a:spcAft>
              <a:buFont typeface="Arial" panose="020B0604020202020204" pitchFamily="34" charset="0"/>
              <a:buChar char="•"/>
            </a:pPr>
            <a:r>
              <a:rPr lang="en-US" sz="1900">
                <a:solidFill>
                  <a:schemeClr val="tx2"/>
                </a:solidFill>
                <a:effectLst/>
                <a:highlight>
                  <a:srgbClr val="FFFFFF"/>
                </a:highlight>
              </a:rPr>
              <a:t>Write UNDERFLOW</a:t>
            </a:r>
            <a:br>
              <a:rPr lang="en-US" sz="1900">
                <a:solidFill>
                  <a:schemeClr val="tx2"/>
                </a:solidFill>
                <a:effectLst/>
                <a:highlight>
                  <a:srgbClr val="FFFFFF"/>
                </a:highlight>
              </a:rPr>
            </a:br>
            <a:r>
              <a:rPr lang="en-US" sz="1900">
                <a:solidFill>
                  <a:schemeClr val="tx2"/>
                </a:solidFill>
                <a:effectLst/>
                <a:highlight>
                  <a:srgbClr val="FFFFFF"/>
                </a:highlight>
              </a:rPr>
              <a:t>Go to Step 7</a:t>
            </a:r>
            <a:br>
              <a:rPr lang="en-US" sz="1900">
                <a:solidFill>
                  <a:schemeClr val="tx2"/>
                </a:solidFill>
                <a:effectLst/>
                <a:highlight>
                  <a:srgbClr val="FFFFFF"/>
                </a:highlight>
              </a:rPr>
            </a:br>
            <a:r>
              <a:rPr lang="en-US" sz="1900">
                <a:solidFill>
                  <a:schemeClr val="tx2"/>
                </a:solidFill>
                <a:effectLst/>
                <a:highlight>
                  <a:srgbClr val="FFFFFF"/>
                </a:highlight>
              </a:rPr>
              <a:t>[END OF IF]</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Step 2:</a:t>
            </a:r>
            <a:r>
              <a:rPr lang="en-US" sz="1900">
                <a:solidFill>
                  <a:schemeClr val="tx2"/>
                </a:solidFill>
                <a:effectLst/>
                <a:highlight>
                  <a:srgbClr val="FFFFFF"/>
                </a:highlight>
              </a:rPr>
              <a:t> SET TEMP = HEAD</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Step 3:</a:t>
            </a:r>
            <a:r>
              <a:rPr lang="en-US" sz="1900">
                <a:solidFill>
                  <a:schemeClr val="tx2"/>
                </a:solidFill>
                <a:effectLst/>
                <a:highlight>
                  <a:srgbClr val="FFFFFF"/>
                </a:highlight>
              </a:rPr>
              <a:t> REPEAT STEP 4 WHILE TEMP-&gt;NEXT != NULL</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Step 4:</a:t>
            </a:r>
            <a:r>
              <a:rPr lang="en-US" sz="1900">
                <a:solidFill>
                  <a:schemeClr val="tx2"/>
                </a:solidFill>
                <a:effectLst/>
                <a:highlight>
                  <a:srgbClr val="FFFFFF"/>
                </a:highlight>
              </a:rPr>
              <a:t> SET TEMP = TEMP-&gt;NEXT</a:t>
            </a:r>
          </a:p>
          <a:p>
            <a:pPr marL="457200" indent="-228600">
              <a:lnSpc>
                <a:spcPct val="90000"/>
              </a:lnSpc>
              <a:spcAft>
                <a:spcPts val="800"/>
              </a:spcAft>
              <a:buFont typeface="Arial" panose="020B0604020202020204" pitchFamily="34" charset="0"/>
              <a:buChar char="•"/>
            </a:pPr>
            <a:r>
              <a:rPr lang="en-US" sz="1900">
                <a:solidFill>
                  <a:schemeClr val="tx2"/>
                </a:solidFill>
                <a:effectLst/>
                <a:highlight>
                  <a:srgbClr val="FFFFFF"/>
                </a:highlight>
              </a:rPr>
              <a:t>[END OF LOOP]</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Step 5:</a:t>
            </a:r>
            <a:r>
              <a:rPr lang="en-US" sz="1900">
                <a:solidFill>
                  <a:schemeClr val="tx2"/>
                </a:solidFill>
                <a:effectLst/>
                <a:highlight>
                  <a:srgbClr val="FFFFFF"/>
                </a:highlight>
              </a:rPr>
              <a:t> SET TEMP -&gt;PREV-&gt; NEXT = NULL</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Step 6:</a:t>
            </a:r>
            <a:r>
              <a:rPr lang="en-US" sz="1900">
                <a:solidFill>
                  <a:schemeClr val="tx2"/>
                </a:solidFill>
                <a:effectLst/>
                <a:highlight>
                  <a:srgbClr val="FFFFFF"/>
                </a:highlight>
              </a:rPr>
              <a:t> FREE TEMP</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Step 7:</a:t>
            </a:r>
            <a:r>
              <a:rPr lang="en-US" sz="1900">
                <a:solidFill>
                  <a:schemeClr val="tx2"/>
                </a:solidFill>
                <a:effectLst/>
                <a:highlight>
                  <a:srgbClr val="FFFFFF"/>
                </a:highlight>
              </a:rPr>
              <a:t> EXIT</a:t>
            </a:r>
          </a:p>
        </p:txBody>
      </p:sp>
    </p:spTree>
    <p:extLst>
      <p:ext uri="{BB962C8B-B14F-4D97-AF65-F5344CB8AC3E}">
        <p14:creationId xmlns:p14="http://schemas.microsoft.com/office/powerpoint/2010/main" val="975637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id="{354160C0-4FB4-26B6-7BC3-9CC599997C6B}"/>
              </a:ext>
            </a:extLst>
          </p:cNvPr>
          <p:cNvSpPr txBox="1"/>
          <p:nvPr/>
        </p:nvSpPr>
        <p:spPr>
          <a:xfrm>
            <a:off x="640080" y="1243013"/>
            <a:ext cx="3855720" cy="4371974"/>
          </a:xfrm>
          <a:prstGeom prst="rect">
            <a:avLst/>
          </a:prstGeom>
        </p:spPr>
        <p:txBody>
          <a:bodyPr vert="horz" lIns="91440" tIns="45720" rIns="91440" bIns="45720" rtlCol="0" anchor="ctr">
            <a:normAutofit/>
          </a:bodyPr>
          <a:lstStyle/>
          <a:p>
            <a:pPr>
              <a:lnSpc>
                <a:spcPct val="90000"/>
              </a:lnSpc>
              <a:spcBef>
                <a:spcPct val="0"/>
              </a:spcBef>
              <a:spcAft>
                <a:spcPts val="800"/>
              </a:spcAft>
            </a:pPr>
            <a:r>
              <a:rPr lang="en-US" sz="3600" kern="1200">
                <a:solidFill>
                  <a:schemeClr val="tx2"/>
                </a:solidFill>
                <a:effectLst/>
                <a:highlight>
                  <a:srgbClr val="FFFFFF"/>
                </a:highlight>
                <a:latin typeface="+mj-lt"/>
                <a:ea typeface="+mj-ea"/>
                <a:cs typeface="+mj-cs"/>
              </a:rPr>
              <a:t>Searching for a specific node in Doubly Linked List</a:t>
            </a:r>
          </a:p>
        </p:txBody>
      </p:sp>
      <p:sp>
        <p:nvSpPr>
          <p:cNvPr id="20" name="TextBox 19">
            <a:extLst>
              <a:ext uri="{FF2B5EF4-FFF2-40B4-BE49-F238E27FC236}">
                <a16:creationId xmlns:a16="http://schemas.microsoft.com/office/drawing/2014/main" id="{8844FB28-5096-4237-9563-DF42B5A90970}"/>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r>
              <a:rPr lang="en-US">
                <a:solidFill>
                  <a:schemeClr val="tx2"/>
                </a:solidFill>
                <a:effectLst/>
                <a:highlight>
                  <a:srgbClr val="FFFFFF"/>
                </a:highlight>
              </a:rPr>
              <a:t>Algorithm</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b="1">
                <a:solidFill>
                  <a:schemeClr val="tx2"/>
                </a:solidFill>
                <a:effectLst/>
                <a:highlight>
                  <a:srgbClr val="FFFFFF"/>
                </a:highlight>
              </a:rPr>
              <a:t>Step 1:</a:t>
            </a:r>
            <a:r>
              <a:rPr lang="en-US">
                <a:solidFill>
                  <a:schemeClr val="tx2"/>
                </a:solidFill>
                <a:effectLst/>
                <a:highlight>
                  <a:srgbClr val="FFFFFF"/>
                </a:highlight>
              </a:rPr>
              <a:t> IF HEAD == NULL</a:t>
            </a:r>
          </a:p>
          <a:p>
            <a:pPr marL="457200" indent="-228600">
              <a:lnSpc>
                <a:spcPct val="90000"/>
              </a:lnSpc>
              <a:spcAft>
                <a:spcPts val="800"/>
              </a:spcAft>
              <a:buFont typeface="Arial" panose="020B0604020202020204" pitchFamily="34" charset="0"/>
              <a:buChar char="•"/>
            </a:pPr>
            <a:r>
              <a:rPr lang="en-US">
                <a:solidFill>
                  <a:schemeClr val="tx2"/>
                </a:solidFill>
                <a:effectLst/>
                <a:highlight>
                  <a:srgbClr val="FFFFFF"/>
                </a:highlight>
              </a:rPr>
              <a:t>  WRITE "UNDERFLOW"</a:t>
            </a:r>
            <a:br>
              <a:rPr lang="en-US">
                <a:solidFill>
                  <a:schemeClr val="tx2"/>
                </a:solidFill>
                <a:effectLst/>
                <a:highlight>
                  <a:srgbClr val="FFFFFF"/>
                </a:highlight>
              </a:rPr>
            </a:br>
            <a:r>
              <a:rPr lang="en-US">
                <a:solidFill>
                  <a:schemeClr val="tx2"/>
                </a:solidFill>
                <a:effectLst/>
                <a:highlight>
                  <a:srgbClr val="FFFFFF"/>
                </a:highlight>
              </a:rPr>
              <a:t> GOTO STEP 8</a:t>
            </a:r>
            <a:br>
              <a:rPr lang="en-US">
                <a:solidFill>
                  <a:schemeClr val="tx2"/>
                </a:solidFill>
                <a:effectLst/>
                <a:highlight>
                  <a:srgbClr val="FFFFFF"/>
                </a:highlight>
              </a:rPr>
            </a:br>
            <a:r>
              <a:rPr lang="en-US">
                <a:solidFill>
                  <a:schemeClr val="tx2"/>
                </a:solidFill>
                <a:effectLst/>
                <a:highlight>
                  <a:srgbClr val="FFFFFF"/>
                </a:highlight>
              </a:rPr>
              <a:t> [END OF IF]</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b="1">
                <a:solidFill>
                  <a:schemeClr val="tx2"/>
                </a:solidFill>
                <a:effectLst/>
                <a:highlight>
                  <a:srgbClr val="FFFFFF"/>
                </a:highlight>
              </a:rPr>
              <a:t>Step 2:</a:t>
            </a:r>
            <a:r>
              <a:rPr lang="en-US">
                <a:solidFill>
                  <a:schemeClr val="tx2"/>
                </a:solidFill>
                <a:effectLst/>
                <a:highlight>
                  <a:srgbClr val="FFFFFF"/>
                </a:highlight>
              </a:rPr>
              <a:t> Set PTR = HEAD</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b="1">
                <a:solidFill>
                  <a:schemeClr val="tx2"/>
                </a:solidFill>
                <a:effectLst/>
                <a:highlight>
                  <a:srgbClr val="FFFFFF"/>
                </a:highlight>
              </a:rPr>
              <a:t>Step 3:</a:t>
            </a:r>
            <a:r>
              <a:rPr lang="en-US">
                <a:solidFill>
                  <a:schemeClr val="tx2"/>
                </a:solidFill>
                <a:effectLst/>
                <a:highlight>
                  <a:srgbClr val="FFFFFF"/>
                </a:highlight>
              </a:rPr>
              <a:t> Set i = 0</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b="1">
                <a:solidFill>
                  <a:schemeClr val="tx2"/>
                </a:solidFill>
                <a:effectLst/>
                <a:highlight>
                  <a:srgbClr val="FFFFFF"/>
                </a:highlight>
              </a:rPr>
              <a:t>Step 4:</a:t>
            </a:r>
            <a:r>
              <a:rPr lang="en-US">
                <a:solidFill>
                  <a:schemeClr val="tx2"/>
                </a:solidFill>
                <a:effectLst/>
                <a:highlight>
                  <a:srgbClr val="FFFFFF"/>
                </a:highlight>
              </a:rPr>
              <a:t> Repeat step 5 to 7 while PTR != NULL</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b="1">
                <a:solidFill>
                  <a:schemeClr val="tx2"/>
                </a:solidFill>
                <a:effectLst/>
                <a:highlight>
                  <a:srgbClr val="FFFFFF"/>
                </a:highlight>
              </a:rPr>
              <a:t>Step 5:</a:t>
            </a:r>
            <a:r>
              <a:rPr lang="en-US">
                <a:solidFill>
                  <a:schemeClr val="tx2"/>
                </a:solidFill>
                <a:effectLst/>
                <a:highlight>
                  <a:srgbClr val="FFFFFF"/>
                </a:highlight>
              </a:rPr>
              <a:t> IF PTR → data = item</a:t>
            </a:r>
          </a:p>
          <a:p>
            <a:pPr marL="457200" indent="-228600">
              <a:lnSpc>
                <a:spcPct val="90000"/>
              </a:lnSpc>
              <a:spcAft>
                <a:spcPts val="800"/>
              </a:spcAft>
              <a:buFont typeface="Arial" panose="020B0604020202020204" pitchFamily="34" charset="0"/>
              <a:buChar char="•"/>
            </a:pPr>
            <a:r>
              <a:rPr lang="en-US">
                <a:solidFill>
                  <a:schemeClr val="tx2"/>
                </a:solidFill>
                <a:effectLst/>
                <a:highlight>
                  <a:srgbClr val="FFFFFF"/>
                </a:highlight>
              </a:rPr>
              <a:t>return i</a:t>
            </a:r>
            <a:br>
              <a:rPr lang="en-US">
                <a:solidFill>
                  <a:schemeClr val="tx2"/>
                </a:solidFill>
                <a:effectLst/>
                <a:highlight>
                  <a:srgbClr val="FFFFFF"/>
                </a:highlight>
              </a:rPr>
            </a:br>
            <a:r>
              <a:rPr lang="en-US">
                <a:solidFill>
                  <a:schemeClr val="tx2"/>
                </a:solidFill>
                <a:effectLst/>
                <a:highlight>
                  <a:srgbClr val="FFFFFF"/>
                </a:highlight>
              </a:rPr>
              <a:t>[END OF IF]</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b="1">
                <a:solidFill>
                  <a:schemeClr val="tx2"/>
                </a:solidFill>
                <a:effectLst/>
                <a:highlight>
                  <a:srgbClr val="FFFFFF"/>
                </a:highlight>
              </a:rPr>
              <a:t>Step 6:</a:t>
            </a:r>
            <a:r>
              <a:rPr lang="en-US">
                <a:solidFill>
                  <a:schemeClr val="tx2"/>
                </a:solidFill>
                <a:effectLst/>
                <a:highlight>
                  <a:srgbClr val="FFFFFF"/>
                </a:highlight>
              </a:rPr>
              <a:t> i = i + 1</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b="1">
                <a:solidFill>
                  <a:schemeClr val="tx2"/>
                </a:solidFill>
                <a:effectLst/>
                <a:highlight>
                  <a:srgbClr val="FFFFFF"/>
                </a:highlight>
              </a:rPr>
              <a:t>Step 7:</a:t>
            </a:r>
            <a:r>
              <a:rPr lang="en-US">
                <a:solidFill>
                  <a:schemeClr val="tx2"/>
                </a:solidFill>
                <a:effectLst/>
                <a:highlight>
                  <a:srgbClr val="FFFFFF"/>
                </a:highlight>
              </a:rPr>
              <a:t> PTR = PTR → next</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b="1">
                <a:solidFill>
                  <a:schemeClr val="tx2"/>
                </a:solidFill>
                <a:effectLst/>
                <a:highlight>
                  <a:srgbClr val="FFFFFF"/>
                </a:highlight>
              </a:rPr>
              <a:t>Step 8:</a:t>
            </a:r>
            <a:r>
              <a:rPr lang="en-US">
                <a:solidFill>
                  <a:schemeClr val="tx2"/>
                </a:solidFill>
                <a:effectLst/>
                <a:highlight>
                  <a:srgbClr val="FFFFFF"/>
                </a:highlight>
              </a:rPr>
              <a:t> Exit</a:t>
            </a:r>
          </a:p>
        </p:txBody>
      </p:sp>
    </p:spTree>
    <p:extLst>
      <p:ext uri="{BB962C8B-B14F-4D97-AF65-F5344CB8AC3E}">
        <p14:creationId xmlns:p14="http://schemas.microsoft.com/office/powerpoint/2010/main" val="1436044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1EFA813-3915-0770-96A2-0BCCA8ECB98A}"/>
              </a:ext>
            </a:extLst>
          </p:cNvPr>
          <p:cNvSpPr txBox="1"/>
          <p:nvPr/>
        </p:nvSpPr>
        <p:spPr>
          <a:xfrm>
            <a:off x="804672" y="802955"/>
            <a:ext cx="4977976" cy="1454051"/>
          </a:xfrm>
          <a:prstGeom prst="rect">
            <a:avLst/>
          </a:prstGeom>
        </p:spPr>
        <p:txBody>
          <a:bodyPr vert="horz" lIns="91440" tIns="45720" rIns="91440" bIns="45720" rtlCol="0" anchor="ctr">
            <a:normAutofit/>
          </a:bodyPr>
          <a:lstStyle/>
          <a:p>
            <a:pPr>
              <a:lnSpc>
                <a:spcPct val="90000"/>
              </a:lnSpc>
              <a:spcBef>
                <a:spcPct val="0"/>
              </a:spcBef>
              <a:spcAft>
                <a:spcPts val="800"/>
              </a:spcAft>
            </a:pPr>
            <a:r>
              <a:rPr lang="en-US" sz="3600" kern="1200">
                <a:solidFill>
                  <a:schemeClr val="tx2"/>
                </a:solidFill>
                <a:effectLst/>
                <a:highlight>
                  <a:srgbClr val="FFFFFF"/>
                </a:highlight>
                <a:latin typeface="+mj-lt"/>
                <a:ea typeface="+mj-ea"/>
                <a:cs typeface="+mj-cs"/>
              </a:rPr>
              <a:t>Traversing in doubly linked list</a:t>
            </a:r>
          </a:p>
        </p:txBody>
      </p:sp>
      <p:sp>
        <p:nvSpPr>
          <p:cNvPr id="5" name="TextBox 4">
            <a:extLst>
              <a:ext uri="{FF2B5EF4-FFF2-40B4-BE49-F238E27FC236}">
                <a16:creationId xmlns:a16="http://schemas.microsoft.com/office/drawing/2014/main" id="{D90FDCFD-558A-8B1B-EA44-B22224B5F0EE}"/>
              </a:ext>
            </a:extLst>
          </p:cNvPr>
          <p:cNvSpPr txBox="1"/>
          <p:nvPr/>
        </p:nvSpPr>
        <p:spPr>
          <a:xfrm>
            <a:off x="804672" y="2421682"/>
            <a:ext cx="4977578" cy="3639289"/>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r>
              <a:rPr lang="en-US" sz="1700">
                <a:solidFill>
                  <a:schemeClr val="tx2"/>
                </a:solidFill>
                <a:effectLst/>
                <a:highlight>
                  <a:srgbClr val="FFFFFF"/>
                </a:highlight>
              </a:rPr>
              <a:t>Algorithm</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700" b="1">
                <a:solidFill>
                  <a:schemeClr val="tx2"/>
                </a:solidFill>
                <a:effectLst/>
                <a:highlight>
                  <a:srgbClr val="FFFFFF"/>
                </a:highlight>
              </a:rPr>
              <a:t>Step 1:</a:t>
            </a:r>
            <a:r>
              <a:rPr lang="en-US" sz="1700">
                <a:solidFill>
                  <a:schemeClr val="tx2"/>
                </a:solidFill>
                <a:effectLst/>
                <a:highlight>
                  <a:srgbClr val="FFFFFF"/>
                </a:highlight>
              </a:rPr>
              <a:t> IF HEAD == NULL</a:t>
            </a:r>
          </a:p>
          <a:p>
            <a:pPr marL="457200" indent="-228600">
              <a:lnSpc>
                <a:spcPct val="90000"/>
              </a:lnSpc>
              <a:spcAft>
                <a:spcPts val="800"/>
              </a:spcAft>
              <a:buFont typeface="Arial" panose="020B0604020202020204" pitchFamily="34" charset="0"/>
              <a:buChar char="•"/>
            </a:pPr>
            <a:r>
              <a:rPr lang="en-US" sz="1700">
                <a:solidFill>
                  <a:schemeClr val="tx2"/>
                </a:solidFill>
                <a:effectLst/>
                <a:highlight>
                  <a:srgbClr val="FFFFFF"/>
                </a:highlight>
              </a:rPr>
              <a:t>  WRITE "UNDERFLOW"</a:t>
            </a:r>
            <a:br>
              <a:rPr lang="en-US" sz="1700">
                <a:solidFill>
                  <a:schemeClr val="tx2"/>
                </a:solidFill>
                <a:effectLst/>
                <a:highlight>
                  <a:srgbClr val="FFFFFF"/>
                </a:highlight>
              </a:rPr>
            </a:br>
            <a:r>
              <a:rPr lang="en-US" sz="1700">
                <a:solidFill>
                  <a:schemeClr val="tx2"/>
                </a:solidFill>
                <a:effectLst/>
                <a:highlight>
                  <a:srgbClr val="FFFFFF"/>
                </a:highlight>
              </a:rPr>
              <a:t> GOTO STEP 6</a:t>
            </a:r>
            <a:br>
              <a:rPr lang="en-US" sz="1700">
                <a:solidFill>
                  <a:schemeClr val="tx2"/>
                </a:solidFill>
                <a:effectLst/>
                <a:highlight>
                  <a:srgbClr val="FFFFFF"/>
                </a:highlight>
              </a:rPr>
            </a:br>
            <a:r>
              <a:rPr lang="en-US" sz="1700">
                <a:solidFill>
                  <a:schemeClr val="tx2"/>
                </a:solidFill>
                <a:effectLst/>
                <a:highlight>
                  <a:srgbClr val="FFFFFF"/>
                </a:highlight>
              </a:rPr>
              <a:t> [END OF IF]</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700" b="1">
                <a:solidFill>
                  <a:schemeClr val="tx2"/>
                </a:solidFill>
                <a:effectLst/>
                <a:highlight>
                  <a:srgbClr val="FFFFFF"/>
                </a:highlight>
              </a:rPr>
              <a:t>Step 2:</a:t>
            </a:r>
            <a:r>
              <a:rPr lang="en-US" sz="1700">
                <a:solidFill>
                  <a:schemeClr val="tx2"/>
                </a:solidFill>
                <a:effectLst/>
                <a:highlight>
                  <a:srgbClr val="FFFFFF"/>
                </a:highlight>
              </a:rPr>
              <a:t> Set PTR = HEAD</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700" b="1">
                <a:solidFill>
                  <a:schemeClr val="tx2"/>
                </a:solidFill>
                <a:effectLst/>
                <a:highlight>
                  <a:srgbClr val="FFFFFF"/>
                </a:highlight>
              </a:rPr>
              <a:t>Step 3:</a:t>
            </a:r>
            <a:r>
              <a:rPr lang="en-US" sz="1700">
                <a:solidFill>
                  <a:schemeClr val="tx2"/>
                </a:solidFill>
                <a:effectLst/>
                <a:highlight>
                  <a:srgbClr val="FFFFFF"/>
                </a:highlight>
              </a:rPr>
              <a:t> Repeat step 4 and 5 while PTR != NULL</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700" b="1">
                <a:solidFill>
                  <a:schemeClr val="tx2"/>
                </a:solidFill>
                <a:effectLst/>
                <a:highlight>
                  <a:srgbClr val="FFFFFF"/>
                </a:highlight>
              </a:rPr>
              <a:t>Step 4:</a:t>
            </a:r>
            <a:r>
              <a:rPr lang="en-US" sz="1700">
                <a:solidFill>
                  <a:schemeClr val="tx2"/>
                </a:solidFill>
                <a:effectLst/>
                <a:highlight>
                  <a:srgbClr val="FFFFFF"/>
                </a:highlight>
              </a:rPr>
              <a:t> Write PTR → data</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700" b="1">
                <a:solidFill>
                  <a:schemeClr val="tx2"/>
                </a:solidFill>
                <a:effectLst/>
                <a:highlight>
                  <a:srgbClr val="FFFFFF"/>
                </a:highlight>
              </a:rPr>
              <a:t>Step 5:</a:t>
            </a:r>
            <a:r>
              <a:rPr lang="en-US" sz="1700">
                <a:solidFill>
                  <a:schemeClr val="tx2"/>
                </a:solidFill>
                <a:effectLst/>
                <a:highlight>
                  <a:srgbClr val="FFFFFF"/>
                </a:highlight>
              </a:rPr>
              <a:t> PTR = PTR → next</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700" b="1">
                <a:solidFill>
                  <a:schemeClr val="tx2"/>
                </a:solidFill>
                <a:effectLst/>
                <a:highlight>
                  <a:srgbClr val="FFFFFF"/>
                </a:highlight>
              </a:rPr>
              <a:t>Step 6:</a:t>
            </a:r>
            <a:r>
              <a:rPr lang="en-US" sz="1700">
                <a:solidFill>
                  <a:schemeClr val="tx2"/>
                </a:solidFill>
                <a:effectLst/>
                <a:highlight>
                  <a:srgbClr val="FFFFFF"/>
                </a:highlight>
              </a:rPr>
              <a:t> Exit</a:t>
            </a:r>
          </a:p>
        </p:txBody>
      </p:sp>
      <p:grpSp>
        <p:nvGrpSpPr>
          <p:cNvPr id="16" name="Group 15">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7" name="Freeform: Shape 16">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Circular Flowchart">
            <a:extLst>
              <a:ext uri="{FF2B5EF4-FFF2-40B4-BE49-F238E27FC236}">
                <a16:creationId xmlns:a16="http://schemas.microsoft.com/office/drawing/2014/main" id="{7EE30CD4-2FB0-9394-15A5-F1B19686AE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4330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7D34DA-AA2C-672E-C271-0E562846C8CE}"/>
              </a:ext>
            </a:extLst>
          </p:cNvPr>
          <p:cNvSpPr txBox="1"/>
          <p:nvPr/>
        </p:nvSpPr>
        <p:spPr>
          <a:xfrm>
            <a:off x="645066" y="754887"/>
            <a:ext cx="4282984" cy="4788158"/>
          </a:xfrm>
          <a:prstGeom prst="rect">
            <a:avLst/>
          </a:prstGeom>
        </p:spPr>
        <p:txBody>
          <a:bodyPr vert="horz" lIns="91440" tIns="45720" rIns="91440" bIns="45720" rtlCol="0" anchor="ctr">
            <a:normAutofit/>
          </a:bodyPr>
          <a:lstStyle/>
          <a:p>
            <a:pPr>
              <a:lnSpc>
                <a:spcPct val="90000"/>
              </a:lnSpc>
              <a:spcBef>
                <a:spcPts val="375"/>
              </a:spcBef>
              <a:spcAft>
                <a:spcPts val="800"/>
              </a:spcAft>
            </a:pPr>
            <a:r>
              <a:rPr lang="en-US" sz="2000" b="1" dirty="0">
                <a:effectLst/>
                <a:highlight>
                  <a:srgbClr val="FFFFFF"/>
                </a:highlight>
              </a:rPr>
              <a:t>Doubly linked list</a:t>
            </a:r>
          </a:p>
          <a:p>
            <a:pPr indent="-228600">
              <a:lnSpc>
                <a:spcPct val="90000"/>
              </a:lnSpc>
              <a:spcAft>
                <a:spcPts val="800"/>
              </a:spcAft>
              <a:buFont typeface="Arial" panose="020B0604020202020204" pitchFamily="34" charset="0"/>
              <a:buChar char="•"/>
            </a:pPr>
            <a:r>
              <a:rPr lang="en-US" sz="2000" dirty="0">
                <a:effectLst/>
                <a:highlight>
                  <a:srgbClr val="FFFFFF"/>
                </a:highlight>
              </a:rPr>
              <a:t>Doubly linked list is a complex type of linked list in which a node contains a pointer to the previous as well as the next node in the sequence. Therefore, in a doubly linked list, a node consists of three parts: node data, pointer to the next node in sequence (next pointer) , pointer to the previous node (previous pointer). A sample node in a doubly linked list is shown in the figure.</a:t>
            </a:r>
          </a:p>
        </p:txBody>
      </p:sp>
      <p:sp>
        <p:nvSpPr>
          <p:cNvPr id="24" name="Rectangle 2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oubly linked list">
            <a:extLst>
              <a:ext uri="{FF2B5EF4-FFF2-40B4-BE49-F238E27FC236}">
                <a16:creationId xmlns:a16="http://schemas.microsoft.com/office/drawing/2014/main" id="{92E17387-B0D7-B979-CFD4-B275BD18D0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46745" y="354959"/>
            <a:ext cx="5225604" cy="2045961"/>
          </a:xfrm>
          <a:prstGeom prst="rect">
            <a:avLst/>
          </a:prstGeom>
          <a:noFill/>
          <a:ln>
            <a:noFill/>
          </a:ln>
        </p:spPr>
      </p:pic>
      <p:sp>
        <p:nvSpPr>
          <p:cNvPr id="7" name="TextBox 6">
            <a:extLst>
              <a:ext uri="{FF2B5EF4-FFF2-40B4-BE49-F238E27FC236}">
                <a16:creationId xmlns:a16="http://schemas.microsoft.com/office/drawing/2014/main" id="{D4A956F1-D4C2-7E81-AA3C-C572BFD3D1F4}"/>
              </a:ext>
            </a:extLst>
          </p:cNvPr>
          <p:cNvSpPr txBox="1"/>
          <p:nvPr/>
        </p:nvSpPr>
        <p:spPr>
          <a:xfrm>
            <a:off x="9328942" y="2606823"/>
            <a:ext cx="2286814" cy="3187668"/>
          </a:xfrm>
          <a:prstGeom prst="rect">
            <a:avLst/>
          </a:prstGeom>
          <a:noFill/>
        </p:spPr>
        <p:txBody>
          <a:bodyPr wrap="square">
            <a:spAutoFit/>
          </a:bodyPr>
          <a:lstStyle/>
          <a:p>
            <a:pPr defTabSz="466344">
              <a:lnSpc>
                <a:spcPct val="107000"/>
              </a:lnSpc>
              <a:spcAft>
                <a:spcPts val="408"/>
              </a:spcAft>
            </a:pPr>
            <a:r>
              <a:rPr lang="en-IN" sz="2000" kern="0" dirty="0">
                <a:solidFill>
                  <a:srgbClr val="333333"/>
                </a:solidFill>
                <a:highlight>
                  <a:srgbClr val="FFFFFF"/>
                </a:highlight>
                <a:latin typeface="Times New Roman" panose="02020603050405020304" pitchFamily="18" charset="0"/>
                <a:ea typeface="+mn-ea"/>
                <a:cs typeface="Times New Roman" panose="02020603050405020304" pitchFamily="18" charset="0"/>
              </a:rPr>
              <a:t>In C, structure of a node in doubly linked list can be given as :</a:t>
            </a:r>
            <a:endParaRPr lang="en-IN" sz="2000" kern="100" dirty="0">
              <a:solidFill>
                <a:schemeClr val="tx1"/>
              </a:solidFill>
              <a:highlight>
                <a:srgbClr val="FFFFFF"/>
              </a:highlight>
              <a:latin typeface="Calibri" panose="020F0502020204030204" pitchFamily="34" charset="0"/>
              <a:ea typeface="+mn-ea"/>
              <a:cs typeface="Times New Roman" panose="02020603050405020304" pitchFamily="18" charset="0"/>
            </a:endParaRPr>
          </a:p>
          <a:p>
            <a:pPr defTabSz="466344">
              <a:lnSpc>
                <a:spcPts val="956"/>
              </a:lnSpc>
              <a:spcAft>
                <a:spcPts val="408"/>
              </a:spcAft>
              <a:tabLst>
                <a:tab pos="233172" algn="l"/>
              </a:tabLst>
            </a:pPr>
            <a:endParaRPr lang="en-IN" sz="2000" kern="0" dirty="0">
              <a:solidFill>
                <a:srgbClr val="000000"/>
              </a:solidFill>
              <a:latin typeface="Times New Roman" panose="02020603050405020304" pitchFamily="18" charset="0"/>
              <a:ea typeface="+mn-ea"/>
              <a:cs typeface="Times New Roman" panose="02020603050405020304" pitchFamily="18" charset="0"/>
            </a:endParaRPr>
          </a:p>
          <a:p>
            <a:pPr defTabSz="466344">
              <a:lnSpc>
                <a:spcPts val="956"/>
              </a:lnSpc>
              <a:spcAft>
                <a:spcPts val="408"/>
              </a:spcAft>
              <a:tabLst>
                <a:tab pos="233172" algn="l"/>
              </a:tabLst>
            </a:pPr>
            <a:r>
              <a:rPr lang="en-IN" sz="2000" kern="0" dirty="0">
                <a:solidFill>
                  <a:srgbClr val="000000"/>
                </a:solidFill>
                <a:latin typeface="Times New Roman" panose="02020603050405020304" pitchFamily="18" charset="0"/>
                <a:ea typeface="+mn-ea"/>
                <a:cs typeface="Times New Roman" panose="02020603050405020304" pitchFamily="18" charset="0"/>
              </a:rPr>
              <a:t>struct node   </a:t>
            </a:r>
            <a:endParaRPr lang="en-IN" sz="2000" kern="100" dirty="0">
              <a:solidFill>
                <a:srgbClr val="000000"/>
              </a:solidFill>
              <a:latin typeface="Calibri" panose="020F0502020204030204" pitchFamily="34" charset="0"/>
              <a:ea typeface="+mn-ea"/>
              <a:cs typeface="Times New Roman" panose="02020603050405020304" pitchFamily="18" charset="0"/>
            </a:endParaRPr>
          </a:p>
          <a:p>
            <a:pPr defTabSz="466344">
              <a:lnSpc>
                <a:spcPts val="956"/>
              </a:lnSpc>
              <a:spcAft>
                <a:spcPts val="408"/>
              </a:spcAft>
              <a:tabLst>
                <a:tab pos="233172" algn="l"/>
              </a:tabLst>
            </a:pPr>
            <a:r>
              <a:rPr lang="en-IN" sz="2000" kern="0" dirty="0">
                <a:solidFill>
                  <a:srgbClr val="000000"/>
                </a:solidFill>
                <a:latin typeface="Times New Roman" panose="02020603050405020304" pitchFamily="18" charset="0"/>
                <a:ea typeface="+mn-ea"/>
                <a:cs typeface="Times New Roman" panose="02020603050405020304" pitchFamily="18" charset="0"/>
              </a:rPr>
              <a:t>{  </a:t>
            </a:r>
            <a:endParaRPr lang="en-IN" sz="2000" kern="100" dirty="0">
              <a:solidFill>
                <a:srgbClr val="000000"/>
              </a:solidFill>
              <a:latin typeface="Calibri" panose="020F0502020204030204" pitchFamily="34" charset="0"/>
              <a:ea typeface="+mn-ea"/>
              <a:cs typeface="Times New Roman" panose="02020603050405020304" pitchFamily="18" charset="0"/>
            </a:endParaRPr>
          </a:p>
          <a:p>
            <a:pPr defTabSz="466344">
              <a:lnSpc>
                <a:spcPts val="956"/>
              </a:lnSpc>
              <a:spcAft>
                <a:spcPts val="408"/>
              </a:spcAft>
              <a:tabLst>
                <a:tab pos="233172" algn="l"/>
              </a:tabLst>
            </a:pPr>
            <a:r>
              <a:rPr lang="en-IN" sz="2000" kern="0" dirty="0">
                <a:solidFill>
                  <a:srgbClr val="000000"/>
                </a:solidFill>
                <a:latin typeface="Times New Roman" panose="02020603050405020304" pitchFamily="18" charset="0"/>
                <a:ea typeface="+mn-ea"/>
                <a:cs typeface="Times New Roman" panose="02020603050405020304" pitchFamily="18" charset="0"/>
              </a:rPr>
              <a:t>    struct node *</a:t>
            </a:r>
            <a:r>
              <a:rPr lang="en-IN" sz="2000" kern="0" dirty="0" err="1">
                <a:solidFill>
                  <a:srgbClr val="000000"/>
                </a:solidFill>
                <a:latin typeface="Times New Roman" panose="02020603050405020304" pitchFamily="18" charset="0"/>
                <a:ea typeface="+mn-ea"/>
                <a:cs typeface="Times New Roman" panose="02020603050405020304" pitchFamily="18" charset="0"/>
              </a:rPr>
              <a:t>prev</a:t>
            </a:r>
            <a:r>
              <a:rPr lang="en-IN" sz="2000" kern="0" dirty="0">
                <a:solidFill>
                  <a:srgbClr val="000000"/>
                </a:solidFill>
                <a:latin typeface="Times New Roman" panose="02020603050405020304" pitchFamily="18" charset="0"/>
                <a:ea typeface="+mn-ea"/>
                <a:cs typeface="Times New Roman" panose="02020603050405020304" pitchFamily="18" charset="0"/>
              </a:rPr>
              <a:t>;</a:t>
            </a:r>
          </a:p>
          <a:p>
            <a:pPr defTabSz="466344">
              <a:lnSpc>
                <a:spcPts val="956"/>
              </a:lnSpc>
              <a:spcAft>
                <a:spcPts val="408"/>
              </a:spcAft>
              <a:tabLst>
                <a:tab pos="233172" algn="l"/>
              </a:tabLst>
            </a:pPr>
            <a:r>
              <a:rPr lang="en-IN" sz="2000" kern="0" dirty="0">
                <a:solidFill>
                  <a:srgbClr val="000000"/>
                </a:solidFill>
                <a:latin typeface="Times New Roman" panose="02020603050405020304" pitchFamily="18" charset="0"/>
                <a:ea typeface="+mn-ea"/>
                <a:cs typeface="Times New Roman" panose="02020603050405020304" pitchFamily="18" charset="0"/>
              </a:rPr>
              <a:t>   </a:t>
            </a:r>
            <a:endParaRPr lang="en-IN" sz="2000" kern="100" dirty="0">
              <a:solidFill>
                <a:srgbClr val="000000"/>
              </a:solidFill>
              <a:latin typeface="Calibri" panose="020F0502020204030204" pitchFamily="34" charset="0"/>
              <a:ea typeface="+mn-ea"/>
              <a:cs typeface="Times New Roman" panose="02020603050405020304" pitchFamily="18" charset="0"/>
            </a:endParaRPr>
          </a:p>
          <a:p>
            <a:pPr defTabSz="466344">
              <a:lnSpc>
                <a:spcPts val="956"/>
              </a:lnSpc>
              <a:spcAft>
                <a:spcPts val="408"/>
              </a:spcAft>
              <a:tabLst>
                <a:tab pos="233172" algn="l"/>
              </a:tabLst>
            </a:pPr>
            <a:r>
              <a:rPr lang="en-IN" sz="2000" kern="0" dirty="0">
                <a:solidFill>
                  <a:srgbClr val="000000"/>
                </a:solidFill>
                <a:latin typeface="Times New Roman" panose="02020603050405020304" pitchFamily="18" charset="0"/>
                <a:ea typeface="+mn-ea"/>
                <a:cs typeface="Times New Roman" panose="02020603050405020304" pitchFamily="18" charset="0"/>
              </a:rPr>
              <a:t>    </a:t>
            </a:r>
            <a:r>
              <a:rPr lang="en-IN" sz="2000" b="1" kern="0" dirty="0">
                <a:solidFill>
                  <a:srgbClr val="005A8D"/>
                </a:solidFill>
                <a:latin typeface="Times New Roman" panose="02020603050405020304" pitchFamily="18" charset="0"/>
                <a:ea typeface="+mn-ea"/>
                <a:cs typeface="Times New Roman" panose="02020603050405020304" pitchFamily="18" charset="0"/>
              </a:rPr>
              <a:t>int</a:t>
            </a:r>
            <a:r>
              <a:rPr lang="en-IN" sz="2000" kern="0" dirty="0">
                <a:solidFill>
                  <a:srgbClr val="000000"/>
                </a:solidFill>
                <a:latin typeface="Times New Roman" panose="02020603050405020304" pitchFamily="18" charset="0"/>
                <a:ea typeface="+mn-ea"/>
                <a:cs typeface="Times New Roman" panose="02020603050405020304" pitchFamily="18" charset="0"/>
              </a:rPr>
              <a:t> data;  </a:t>
            </a:r>
            <a:endParaRPr lang="en-IN" sz="2000" kern="100" dirty="0">
              <a:solidFill>
                <a:srgbClr val="000000"/>
              </a:solidFill>
              <a:latin typeface="Calibri" panose="020F0502020204030204" pitchFamily="34" charset="0"/>
              <a:ea typeface="+mn-ea"/>
              <a:cs typeface="Times New Roman" panose="02020603050405020304" pitchFamily="18" charset="0"/>
            </a:endParaRPr>
          </a:p>
          <a:p>
            <a:pPr defTabSz="466344">
              <a:lnSpc>
                <a:spcPts val="956"/>
              </a:lnSpc>
              <a:spcAft>
                <a:spcPts val="408"/>
              </a:spcAft>
              <a:tabLst>
                <a:tab pos="233172" algn="l"/>
              </a:tabLst>
            </a:pPr>
            <a:endParaRPr lang="en-IN" sz="2000" kern="0" dirty="0">
              <a:solidFill>
                <a:srgbClr val="000000"/>
              </a:solidFill>
              <a:latin typeface="Times New Roman" panose="02020603050405020304" pitchFamily="18" charset="0"/>
              <a:ea typeface="+mn-ea"/>
              <a:cs typeface="Times New Roman" panose="02020603050405020304" pitchFamily="18" charset="0"/>
            </a:endParaRPr>
          </a:p>
          <a:p>
            <a:pPr defTabSz="466344">
              <a:lnSpc>
                <a:spcPts val="956"/>
              </a:lnSpc>
              <a:spcAft>
                <a:spcPts val="408"/>
              </a:spcAft>
              <a:tabLst>
                <a:tab pos="233172" algn="l"/>
              </a:tabLst>
            </a:pPr>
            <a:r>
              <a:rPr lang="en-IN" sz="2000" kern="0" dirty="0">
                <a:solidFill>
                  <a:srgbClr val="000000"/>
                </a:solidFill>
                <a:latin typeface="Times New Roman" panose="02020603050405020304" pitchFamily="18" charset="0"/>
                <a:ea typeface="+mn-ea"/>
                <a:cs typeface="Times New Roman" panose="02020603050405020304" pitchFamily="18" charset="0"/>
              </a:rPr>
              <a:t>    struct node *next;   </a:t>
            </a:r>
            <a:endParaRPr lang="en-IN" sz="2000" kern="100" dirty="0">
              <a:solidFill>
                <a:srgbClr val="000000"/>
              </a:solidFill>
              <a:latin typeface="Calibri" panose="020F0502020204030204" pitchFamily="34" charset="0"/>
              <a:ea typeface="+mn-ea"/>
              <a:cs typeface="Times New Roman" panose="02020603050405020304" pitchFamily="18" charset="0"/>
            </a:endParaRPr>
          </a:p>
          <a:p>
            <a:pPr defTabSz="466344">
              <a:lnSpc>
                <a:spcPts val="956"/>
              </a:lnSpc>
              <a:spcAft>
                <a:spcPts val="306"/>
              </a:spcAft>
              <a:tabLst>
                <a:tab pos="233172" algn="l"/>
              </a:tabLst>
            </a:pPr>
            <a:r>
              <a:rPr lang="en-IN" sz="2000" kern="0" dirty="0">
                <a:solidFill>
                  <a:srgbClr val="000000"/>
                </a:solidFill>
                <a:latin typeface="Times New Roman" panose="02020603050405020304" pitchFamily="18" charset="0"/>
                <a:ea typeface="+mn-ea"/>
                <a:cs typeface="Times New Roman" panose="02020603050405020304" pitchFamily="18" charset="0"/>
              </a:rPr>
              <a:t>}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005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oubly linked list">
            <a:extLst>
              <a:ext uri="{FF2B5EF4-FFF2-40B4-BE49-F238E27FC236}">
                <a16:creationId xmlns:a16="http://schemas.microsoft.com/office/drawing/2014/main" id="{051FEBDE-596B-A899-ECB7-15059C166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03182" y="1299471"/>
            <a:ext cx="4777381" cy="408931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4" name="TextBox 3">
            <a:extLst>
              <a:ext uri="{FF2B5EF4-FFF2-40B4-BE49-F238E27FC236}">
                <a16:creationId xmlns:a16="http://schemas.microsoft.com/office/drawing/2014/main" id="{E3A31609-7EAA-38F1-82A9-EF9BB952E090}"/>
              </a:ext>
            </a:extLst>
          </p:cNvPr>
          <p:cNvSpPr txBox="1"/>
          <p:nvPr/>
        </p:nvSpPr>
        <p:spPr>
          <a:xfrm>
            <a:off x="5894961" y="1984443"/>
            <a:ext cx="5971217" cy="4192520"/>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b="1" dirty="0">
                <a:effectLst/>
                <a:highlight>
                  <a:srgbClr val="FFFFFF"/>
                </a:highlight>
              </a:rPr>
              <a:t>Memory Representation of a doubly linked list</a:t>
            </a:r>
          </a:p>
          <a:p>
            <a:pPr indent="-228600">
              <a:lnSpc>
                <a:spcPct val="90000"/>
              </a:lnSpc>
              <a:spcAft>
                <a:spcPts val="800"/>
              </a:spcAft>
              <a:buFont typeface="Arial" panose="020B0604020202020204" pitchFamily="34" charset="0"/>
              <a:buChar char="•"/>
            </a:pPr>
            <a:r>
              <a:rPr lang="en-US" sz="2000" dirty="0">
                <a:effectLst/>
                <a:highlight>
                  <a:srgbClr val="FFFFFF"/>
                </a:highlight>
              </a:rPr>
              <a:t>Memory Representation of a doubly linked list is shown in the following image. Generally, doubly linked list consumes more space for every node and therefore, causes more expansive basic operations such as insertion and deletion. However, we can easily manipulate the elements of the list since the list maintains pointers in both the directions (forward and backward).</a:t>
            </a:r>
          </a:p>
        </p:txBody>
      </p:sp>
    </p:spTree>
    <p:extLst>
      <p:ext uri="{BB962C8B-B14F-4D97-AF65-F5344CB8AC3E}">
        <p14:creationId xmlns:p14="http://schemas.microsoft.com/office/powerpoint/2010/main" val="3843270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B03CA13-AD2D-6540-8761-AF8254CBBD68}"/>
              </a:ext>
            </a:extLst>
          </p:cNvPr>
          <p:cNvSpPr txBox="1"/>
          <p:nvPr/>
        </p:nvSpPr>
        <p:spPr>
          <a:xfrm>
            <a:off x="1113810" y="2960716"/>
            <a:ext cx="4036334" cy="2387600"/>
          </a:xfrm>
          <a:prstGeom prst="rect">
            <a:avLst/>
          </a:prstGeom>
        </p:spPr>
        <p:txBody>
          <a:bodyPr vert="horz" lIns="91440" tIns="45720" rIns="91440" bIns="45720" rtlCol="0" anchor="t">
            <a:normAutofit/>
          </a:bodyPr>
          <a:lstStyle/>
          <a:p>
            <a:pPr>
              <a:lnSpc>
                <a:spcPct val="90000"/>
              </a:lnSpc>
              <a:spcBef>
                <a:spcPct val="0"/>
              </a:spcBef>
              <a:spcAft>
                <a:spcPts val="800"/>
              </a:spcAft>
            </a:pPr>
            <a:r>
              <a:rPr lang="en-US" sz="4600" kern="1200">
                <a:solidFill>
                  <a:schemeClr val="tx1"/>
                </a:solidFill>
                <a:effectLst/>
                <a:highlight>
                  <a:srgbClr val="FFFFFF"/>
                </a:highlight>
                <a:latin typeface="+mj-lt"/>
                <a:ea typeface="+mj-ea"/>
                <a:cs typeface="+mj-cs"/>
              </a:rPr>
              <a:t>Insertion in doubly linked list at beginning</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nsertion in doubly linked list at beginning ">
            <a:extLst>
              <a:ext uri="{FF2B5EF4-FFF2-40B4-BE49-F238E27FC236}">
                <a16:creationId xmlns:a16="http://schemas.microsoft.com/office/drawing/2014/main" id="{E9D6477E-8A97-39CA-D9BB-B3CAD5639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22492" y="1722311"/>
            <a:ext cx="5536001" cy="3354625"/>
          </a:xfrm>
          <a:prstGeom prst="rect">
            <a:avLst/>
          </a:prstGeom>
          <a:noFill/>
        </p:spPr>
      </p:pic>
    </p:spTree>
    <p:extLst>
      <p:ext uri="{BB962C8B-B14F-4D97-AF65-F5344CB8AC3E}">
        <p14:creationId xmlns:p14="http://schemas.microsoft.com/office/powerpoint/2010/main" val="273466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DA771CEF-AA76-60BF-E83D-BFDD13D83D50}"/>
              </a:ext>
            </a:extLst>
          </p:cNvPr>
          <p:cNvSpPr txBox="1"/>
          <p:nvPr/>
        </p:nvSpPr>
        <p:spPr>
          <a:xfrm>
            <a:off x="6632812" y="1032987"/>
            <a:ext cx="4919108" cy="4792027"/>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r>
              <a:rPr lang="en-US" sz="1900">
                <a:solidFill>
                  <a:schemeClr val="tx2"/>
                </a:solidFill>
                <a:effectLst/>
                <a:highlight>
                  <a:srgbClr val="FFFFFF"/>
                </a:highlight>
              </a:rPr>
              <a:t>Algorithm :</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Step 1:</a:t>
            </a:r>
            <a:r>
              <a:rPr lang="en-US" sz="1900">
                <a:solidFill>
                  <a:schemeClr val="tx2"/>
                </a:solidFill>
                <a:effectLst/>
                <a:highlight>
                  <a:srgbClr val="FFFFFF"/>
                </a:highlight>
              </a:rPr>
              <a:t> IF ptr = NULL</a:t>
            </a:r>
          </a:p>
          <a:p>
            <a:pPr marL="457200" indent="-228600">
              <a:lnSpc>
                <a:spcPct val="90000"/>
              </a:lnSpc>
              <a:spcAft>
                <a:spcPts val="800"/>
              </a:spcAft>
              <a:buFont typeface="Arial" panose="020B0604020202020204" pitchFamily="34" charset="0"/>
              <a:buChar char="•"/>
            </a:pPr>
            <a:r>
              <a:rPr lang="en-US" sz="1900">
                <a:solidFill>
                  <a:schemeClr val="tx2"/>
                </a:solidFill>
                <a:effectLst/>
                <a:highlight>
                  <a:srgbClr val="FFFFFF"/>
                </a:highlight>
              </a:rPr>
              <a:t>  Write OVERFLOW</a:t>
            </a:r>
            <a:br>
              <a:rPr lang="en-US" sz="1900">
                <a:solidFill>
                  <a:schemeClr val="tx2"/>
                </a:solidFill>
                <a:effectLst/>
                <a:highlight>
                  <a:srgbClr val="FFFFFF"/>
                </a:highlight>
              </a:rPr>
            </a:br>
            <a:r>
              <a:rPr lang="en-US" sz="1900">
                <a:solidFill>
                  <a:schemeClr val="tx2"/>
                </a:solidFill>
                <a:effectLst/>
                <a:highlight>
                  <a:srgbClr val="FFFFFF"/>
                </a:highlight>
              </a:rPr>
              <a:t> Go to Step 8</a:t>
            </a:r>
            <a:br>
              <a:rPr lang="en-US" sz="1900">
                <a:solidFill>
                  <a:schemeClr val="tx2"/>
                </a:solidFill>
                <a:effectLst/>
                <a:highlight>
                  <a:srgbClr val="FFFFFF"/>
                </a:highlight>
              </a:rPr>
            </a:br>
            <a:r>
              <a:rPr lang="en-US" sz="1900">
                <a:solidFill>
                  <a:schemeClr val="tx2"/>
                </a:solidFill>
                <a:effectLst/>
                <a:highlight>
                  <a:srgbClr val="FFFFFF"/>
                </a:highlight>
              </a:rPr>
              <a:t> [END OF IF]</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Step 2:</a:t>
            </a:r>
            <a:r>
              <a:rPr lang="en-US" sz="1900">
                <a:solidFill>
                  <a:schemeClr val="tx2"/>
                </a:solidFill>
                <a:effectLst/>
                <a:highlight>
                  <a:srgbClr val="FFFFFF"/>
                </a:highlight>
              </a:rPr>
              <a:t> SET NEW_NODE = ptr</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Step 3:</a:t>
            </a:r>
            <a:r>
              <a:rPr lang="en-US" sz="1900">
                <a:solidFill>
                  <a:schemeClr val="tx2"/>
                </a:solidFill>
                <a:effectLst/>
                <a:highlight>
                  <a:srgbClr val="FFFFFF"/>
                </a:highlight>
              </a:rPr>
              <a:t> SET NEW_NODE -&gt; DATA = VAL</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Step 4:</a:t>
            </a:r>
            <a:r>
              <a:rPr lang="en-US" sz="1900">
                <a:solidFill>
                  <a:schemeClr val="tx2"/>
                </a:solidFill>
                <a:effectLst/>
                <a:highlight>
                  <a:srgbClr val="FFFFFF"/>
                </a:highlight>
              </a:rPr>
              <a:t> SET NEW_NODE -&gt; PREV = NULL</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Step 5:</a:t>
            </a:r>
            <a:r>
              <a:rPr lang="en-US" sz="1900">
                <a:solidFill>
                  <a:schemeClr val="tx2"/>
                </a:solidFill>
                <a:effectLst/>
                <a:highlight>
                  <a:srgbClr val="FFFFFF"/>
                </a:highlight>
              </a:rPr>
              <a:t> SET NEW_NODE -&gt; NEXT = START</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Step 6:</a:t>
            </a:r>
            <a:r>
              <a:rPr lang="en-US" sz="1900">
                <a:solidFill>
                  <a:schemeClr val="tx2"/>
                </a:solidFill>
                <a:effectLst/>
                <a:highlight>
                  <a:srgbClr val="FFFFFF"/>
                </a:highlight>
              </a:rPr>
              <a:t> SET head -&gt; PREV = NEW_NODE</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Step 7:</a:t>
            </a:r>
            <a:r>
              <a:rPr lang="en-US" sz="1900">
                <a:solidFill>
                  <a:schemeClr val="tx2"/>
                </a:solidFill>
                <a:effectLst/>
                <a:highlight>
                  <a:srgbClr val="FFFFFF"/>
                </a:highlight>
              </a:rPr>
              <a:t> SET head = NEW_NODE</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900" b="1">
                <a:solidFill>
                  <a:schemeClr val="tx2"/>
                </a:solidFill>
                <a:effectLst/>
                <a:highlight>
                  <a:srgbClr val="FFFFFF"/>
                </a:highlight>
              </a:rPr>
              <a:t>Step 8:</a:t>
            </a:r>
            <a:r>
              <a:rPr lang="en-US" sz="1900">
                <a:solidFill>
                  <a:schemeClr val="tx2"/>
                </a:solidFill>
                <a:effectLst/>
                <a:highlight>
                  <a:srgbClr val="FFFFFF"/>
                </a:highlight>
              </a:rPr>
              <a:t> EXIT</a:t>
            </a:r>
          </a:p>
        </p:txBody>
      </p:sp>
    </p:spTree>
    <p:extLst>
      <p:ext uri="{BB962C8B-B14F-4D97-AF65-F5344CB8AC3E}">
        <p14:creationId xmlns:p14="http://schemas.microsoft.com/office/powerpoint/2010/main" val="418939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5D14D86-A830-35AC-64D3-46648BFA7F31}"/>
              </a:ext>
            </a:extLst>
          </p:cNvPr>
          <p:cNvSpPr txBox="1"/>
          <p:nvPr/>
        </p:nvSpPr>
        <p:spPr>
          <a:xfrm>
            <a:off x="838200" y="5358141"/>
            <a:ext cx="10515600" cy="942664"/>
          </a:xfrm>
          <a:prstGeom prst="rect">
            <a:avLst/>
          </a:prstGeom>
        </p:spPr>
        <p:txBody>
          <a:bodyPr vert="horz" lIns="91440" tIns="45720" rIns="91440" bIns="45720" rtlCol="0" anchor="ctr">
            <a:normAutofit/>
          </a:bodyPr>
          <a:lstStyle/>
          <a:p>
            <a:pPr algn="ctr">
              <a:lnSpc>
                <a:spcPct val="90000"/>
              </a:lnSpc>
              <a:spcBef>
                <a:spcPct val="0"/>
              </a:spcBef>
              <a:spcAft>
                <a:spcPts val="800"/>
              </a:spcAft>
            </a:pPr>
            <a:r>
              <a:rPr lang="en-US" sz="5200" kern="1200">
                <a:solidFill>
                  <a:schemeClr val="tx1"/>
                </a:solidFill>
                <a:effectLst/>
                <a:highlight>
                  <a:srgbClr val="FFFFFF"/>
                </a:highlight>
                <a:latin typeface="+mj-lt"/>
                <a:ea typeface="+mj-ea"/>
                <a:cs typeface="+mj-cs"/>
              </a:rPr>
              <a:t>Insertion in doubly linked list at the end</a:t>
            </a:r>
          </a:p>
        </p:txBody>
      </p:sp>
      <p:pic>
        <p:nvPicPr>
          <p:cNvPr id="4" name="Picture 3" descr="Insertion in doubly linked list at the end ">
            <a:extLst>
              <a:ext uri="{FF2B5EF4-FFF2-40B4-BE49-F238E27FC236}">
                <a16:creationId xmlns:a16="http://schemas.microsoft.com/office/drawing/2014/main" id="{25EA4D36-6D62-8687-80B4-822BAF011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43467" y="591326"/>
            <a:ext cx="10905066" cy="4560961"/>
          </a:xfrm>
          <a:prstGeom prst="rect">
            <a:avLst/>
          </a:prstGeom>
          <a:noFill/>
        </p:spPr>
      </p:pic>
    </p:spTree>
    <p:extLst>
      <p:ext uri="{BB962C8B-B14F-4D97-AF65-F5344CB8AC3E}">
        <p14:creationId xmlns:p14="http://schemas.microsoft.com/office/powerpoint/2010/main" val="178580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5959683A-78AB-AFB9-9A25-62DC77825EB5}"/>
              </a:ext>
            </a:extLst>
          </p:cNvPr>
          <p:cNvSpPr txBox="1"/>
          <p:nvPr/>
        </p:nvSpPr>
        <p:spPr>
          <a:xfrm>
            <a:off x="6632812" y="1032987"/>
            <a:ext cx="4919108" cy="4792027"/>
          </a:xfrm>
          <a:prstGeom prst="rect">
            <a:avLst/>
          </a:prstGeom>
        </p:spPr>
        <p:txBody>
          <a:bodyPr vert="horz" lIns="91440" tIns="45720" rIns="91440" bIns="45720" rtlCol="0" anchor="ctr">
            <a:noAutofit/>
          </a:bodyPr>
          <a:lstStyle/>
          <a:p>
            <a:pPr indent="-228600">
              <a:lnSpc>
                <a:spcPct val="90000"/>
              </a:lnSpc>
              <a:spcAft>
                <a:spcPts val="800"/>
              </a:spcAft>
              <a:buFont typeface="Arial" panose="020B0604020202020204" pitchFamily="34" charset="0"/>
              <a:buChar char="•"/>
            </a:pPr>
            <a:r>
              <a:rPr lang="en-US" sz="1600">
                <a:solidFill>
                  <a:schemeClr val="tx2"/>
                </a:solidFill>
                <a:effectLst/>
                <a:highlight>
                  <a:srgbClr val="FFFFFF"/>
                </a:highlight>
              </a:rPr>
              <a:t>Algorithm</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600" b="1">
                <a:solidFill>
                  <a:schemeClr val="tx2"/>
                </a:solidFill>
                <a:effectLst/>
                <a:highlight>
                  <a:srgbClr val="FFFFFF"/>
                </a:highlight>
              </a:rPr>
              <a:t>Step 1:</a:t>
            </a:r>
            <a:r>
              <a:rPr lang="en-US" sz="1600">
                <a:solidFill>
                  <a:schemeClr val="tx2"/>
                </a:solidFill>
                <a:effectLst/>
                <a:highlight>
                  <a:srgbClr val="FFFFFF"/>
                </a:highlight>
              </a:rPr>
              <a:t> IF PTR = NULL</a:t>
            </a:r>
          </a:p>
          <a:p>
            <a:pPr marL="457200" indent="-228600">
              <a:lnSpc>
                <a:spcPct val="90000"/>
              </a:lnSpc>
              <a:spcAft>
                <a:spcPts val="800"/>
              </a:spcAft>
              <a:buFont typeface="Arial" panose="020B0604020202020204" pitchFamily="34" charset="0"/>
              <a:buChar char="•"/>
            </a:pPr>
            <a:r>
              <a:rPr lang="en-US" sz="1600">
                <a:solidFill>
                  <a:schemeClr val="tx2"/>
                </a:solidFill>
                <a:effectLst/>
                <a:highlight>
                  <a:srgbClr val="FFFFFF"/>
                </a:highlight>
              </a:rPr>
              <a:t> Write OVERFLOW</a:t>
            </a:r>
            <a:br>
              <a:rPr lang="en-US" sz="1600">
                <a:solidFill>
                  <a:schemeClr val="tx2"/>
                </a:solidFill>
                <a:effectLst/>
                <a:highlight>
                  <a:srgbClr val="FFFFFF"/>
                </a:highlight>
              </a:rPr>
            </a:br>
            <a:r>
              <a:rPr lang="en-US" sz="1600">
                <a:solidFill>
                  <a:schemeClr val="tx2"/>
                </a:solidFill>
                <a:effectLst/>
                <a:highlight>
                  <a:srgbClr val="FFFFFF"/>
                </a:highlight>
              </a:rPr>
              <a:t>  Go to Step 10</a:t>
            </a:r>
            <a:br>
              <a:rPr lang="en-US" sz="1600">
                <a:solidFill>
                  <a:schemeClr val="tx2"/>
                </a:solidFill>
                <a:effectLst/>
                <a:highlight>
                  <a:srgbClr val="FFFFFF"/>
                </a:highlight>
              </a:rPr>
            </a:br>
            <a:r>
              <a:rPr lang="en-US" sz="1600">
                <a:solidFill>
                  <a:schemeClr val="tx2"/>
                </a:solidFill>
                <a:effectLst/>
                <a:highlight>
                  <a:srgbClr val="FFFFFF"/>
                </a:highlight>
              </a:rPr>
              <a:t> [END OF IF]</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600" b="1">
                <a:solidFill>
                  <a:schemeClr val="tx2"/>
                </a:solidFill>
                <a:effectLst/>
                <a:highlight>
                  <a:srgbClr val="FFFFFF"/>
                </a:highlight>
              </a:rPr>
              <a:t>Step 2:</a:t>
            </a:r>
            <a:r>
              <a:rPr lang="en-US" sz="1600">
                <a:solidFill>
                  <a:schemeClr val="tx2"/>
                </a:solidFill>
                <a:effectLst/>
                <a:highlight>
                  <a:srgbClr val="FFFFFF"/>
                </a:highlight>
              </a:rPr>
              <a:t> SET NEW_NODE = PTR</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600" b="1">
                <a:solidFill>
                  <a:schemeClr val="tx2"/>
                </a:solidFill>
                <a:effectLst/>
                <a:highlight>
                  <a:srgbClr val="FFFFFF"/>
                </a:highlight>
              </a:rPr>
              <a:t>Step 3:</a:t>
            </a:r>
            <a:r>
              <a:rPr lang="en-US" sz="1600">
                <a:solidFill>
                  <a:schemeClr val="tx2"/>
                </a:solidFill>
                <a:effectLst/>
                <a:highlight>
                  <a:srgbClr val="FFFFFF"/>
                </a:highlight>
              </a:rPr>
              <a:t> SET NEW_NODE -&gt; DATA = VAL</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600" b="1">
                <a:solidFill>
                  <a:schemeClr val="tx2"/>
                </a:solidFill>
                <a:effectLst/>
                <a:highlight>
                  <a:srgbClr val="FFFFFF"/>
                </a:highlight>
              </a:rPr>
              <a:t>Step 4:</a:t>
            </a:r>
            <a:r>
              <a:rPr lang="en-US" sz="1600">
                <a:solidFill>
                  <a:schemeClr val="tx2"/>
                </a:solidFill>
                <a:effectLst/>
                <a:highlight>
                  <a:srgbClr val="FFFFFF"/>
                </a:highlight>
              </a:rPr>
              <a:t> SET NEW_NODE -&gt; NEXT = NULL</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600" b="1">
                <a:solidFill>
                  <a:schemeClr val="tx2"/>
                </a:solidFill>
                <a:effectLst/>
                <a:highlight>
                  <a:srgbClr val="FFFFFF"/>
                </a:highlight>
              </a:rPr>
              <a:t>Step 5:</a:t>
            </a:r>
            <a:r>
              <a:rPr lang="en-US" sz="1600">
                <a:solidFill>
                  <a:schemeClr val="tx2"/>
                </a:solidFill>
                <a:effectLst/>
                <a:highlight>
                  <a:srgbClr val="FFFFFF"/>
                </a:highlight>
              </a:rPr>
              <a:t> SET TEMP = START</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600" b="1">
                <a:solidFill>
                  <a:schemeClr val="tx2"/>
                </a:solidFill>
                <a:effectLst/>
                <a:highlight>
                  <a:srgbClr val="FFFFFF"/>
                </a:highlight>
              </a:rPr>
              <a:t>Step 6:</a:t>
            </a:r>
            <a:r>
              <a:rPr lang="en-US" sz="1600">
                <a:solidFill>
                  <a:schemeClr val="tx2"/>
                </a:solidFill>
                <a:effectLst/>
                <a:highlight>
                  <a:srgbClr val="FFFFFF"/>
                </a:highlight>
              </a:rPr>
              <a:t> Repeat Step 8 while TEMP -&gt; NEXT != NULL</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600" b="1">
                <a:solidFill>
                  <a:schemeClr val="tx2"/>
                </a:solidFill>
                <a:effectLst/>
                <a:highlight>
                  <a:srgbClr val="FFFFFF"/>
                </a:highlight>
              </a:rPr>
              <a:t>Step 7:</a:t>
            </a:r>
            <a:r>
              <a:rPr lang="en-US" sz="1600">
                <a:solidFill>
                  <a:schemeClr val="tx2"/>
                </a:solidFill>
                <a:effectLst/>
                <a:highlight>
                  <a:srgbClr val="FFFFFF"/>
                </a:highlight>
              </a:rPr>
              <a:t> SET TEMP = TEMP -&gt; NEXT</a:t>
            </a:r>
          </a:p>
          <a:p>
            <a:pPr marL="457200" indent="-228600">
              <a:lnSpc>
                <a:spcPct val="90000"/>
              </a:lnSpc>
              <a:spcAft>
                <a:spcPts val="800"/>
              </a:spcAft>
              <a:buFont typeface="Arial" panose="020B0604020202020204" pitchFamily="34" charset="0"/>
              <a:buChar char="•"/>
            </a:pPr>
            <a:r>
              <a:rPr lang="en-US" sz="1600">
                <a:solidFill>
                  <a:schemeClr val="tx2"/>
                </a:solidFill>
                <a:effectLst/>
                <a:highlight>
                  <a:srgbClr val="FFFFFF"/>
                </a:highlight>
              </a:rPr>
              <a:t>[END OF LOOP]</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600" b="1">
                <a:solidFill>
                  <a:schemeClr val="tx2"/>
                </a:solidFill>
                <a:effectLst/>
                <a:highlight>
                  <a:srgbClr val="FFFFFF"/>
                </a:highlight>
              </a:rPr>
              <a:t>Step 8:</a:t>
            </a:r>
            <a:r>
              <a:rPr lang="en-US" sz="1600">
                <a:solidFill>
                  <a:schemeClr val="tx2"/>
                </a:solidFill>
                <a:effectLst/>
                <a:highlight>
                  <a:srgbClr val="FFFFFF"/>
                </a:highlight>
              </a:rPr>
              <a:t> SET TEMP -&gt; NEXT = NEW_NODE</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600" b="1">
                <a:solidFill>
                  <a:schemeClr val="tx2"/>
                </a:solidFill>
                <a:effectLst/>
                <a:highlight>
                  <a:srgbClr val="FFFFFF"/>
                </a:highlight>
              </a:rPr>
              <a:t>Step 9:</a:t>
            </a:r>
            <a:r>
              <a:rPr lang="en-US" sz="1600">
                <a:solidFill>
                  <a:schemeClr val="tx2"/>
                </a:solidFill>
                <a:effectLst/>
                <a:highlight>
                  <a:srgbClr val="FFFFFF"/>
                </a:highlight>
              </a:rPr>
              <a:t> SET NEW_NODE -&gt; PREV = TEMP</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1600" b="1">
                <a:solidFill>
                  <a:schemeClr val="tx2"/>
                </a:solidFill>
                <a:effectLst/>
                <a:highlight>
                  <a:srgbClr val="FFFFFF"/>
                </a:highlight>
              </a:rPr>
              <a:t>Step 10:</a:t>
            </a:r>
            <a:r>
              <a:rPr lang="en-US" sz="1600">
                <a:solidFill>
                  <a:schemeClr val="tx2"/>
                </a:solidFill>
                <a:effectLst/>
                <a:highlight>
                  <a:srgbClr val="FFFFFF"/>
                </a:highlight>
              </a:rPr>
              <a:t> EXIT</a:t>
            </a:r>
          </a:p>
        </p:txBody>
      </p:sp>
    </p:spTree>
    <p:extLst>
      <p:ext uri="{BB962C8B-B14F-4D97-AF65-F5344CB8AC3E}">
        <p14:creationId xmlns:p14="http://schemas.microsoft.com/office/powerpoint/2010/main" val="214338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8EBADC4-793B-17D9-9CCD-A6B43EBE5CCE}"/>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800"/>
              </a:spcAft>
            </a:pPr>
            <a:r>
              <a:rPr lang="en-US" sz="5200" kern="1200">
                <a:solidFill>
                  <a:schemeClr val="tx1"/>
                </a:solidFill>
                <a:effectLst/>
                <a:highlight>
                  <a:srgbClr val="FFFFFF"/>
                </a:highlight>
                <a:latin typeface="+mj-lt"/>
                <a:ea typeface="+mj-ea"/>
                <a:cs typeface="+mj-cs"/>
              </a:rPr>
              <a:t>Deletion at beginning</a:t>
            </a:r>
          </a:p>
        </p:txBody>
      </p:sp>
      <p:pic>
        <p:nvPicPr>
          <p:cNvPr id="4" name="Picture 3" descr="Deletion at beginning">
            <a:extLst>
              <a:ext uri="{FF2B5EF4-FFF2-40B4-BE49-F238E27FC236}">
                <a16:creationId xmlns:a16="http://schemas.microsoft.com/office/drawing/2014/main" id="{7188C4DF-79E8-75BA-36FB-A3718EEBD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88387" y="1834916"/>
            <a:ext cx="9012173" cy="4450303"/>
          </a:xfrm>
          <a:prstGeom prst="rect">
            <a:avLst/>
          </a:prstGeom>
          <a:noFill/>
        </p:spPr>
      </p:pic>
    </p:spTree>
    <p:extLst>
      <p:ext uri="{BB962C8B-B14F-4D97-AF65-F5344CB8AC3E}">
        <p14:creationId xmlns:p14="http://schemas.microsoft.com/office/powerpoint/2010/main" val="2524924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889CADC6-D76E-9BA0-7D1A-4FF17EECB3DE}"/>
              </a:ext>
            </a:extLst>
          </p:cNvPr>
          <p:cNvSpPr txBox="1"/>
          <p:nvPr/>
        </p:nvSpPr>
        <p:spPr>
          <a:xfrm>
            <a:off x="6632812" y="1032987"/>
            <a:ext cx="4919108" cy="4792027"/>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r>
              <a:rPr lang="en-US" sz="2000" b="1" dirty="0">
                <a:solidFill>
                  <a:schemeClr val="tx2"/>
                </a:solidFill>
                <a:effectLst/>
                <a:highlight>
                  <a:srgbClr val="FFFFFF"/>
                </a:highlight>
              </a:rPr>
              <a:t>Algorithm</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2000" b="1" dirty="0">
                <a:solidFill>
                  <a:schemeClr val="tx2"/>
                </a:solidFill>
                <a:effectLst/>
                <a:highlight>
                  <a:srgbClr val="FFFFFF"/>
                </a:highlight>
              </a:rPr>
              <a:t>STEP 1:</a:t>
            </a:r>
            <a:r>
              <a:rPr lang="en-US" sz="2000" dirty="0">
                <a:solidFill>
                  <a:schemeClr val="tx2"/>
                </a:solidFill>
                <a:effectLst/>
                <a:highlight>
                  <a:srgbClr val="FFFFFF"/>
                </a:highlight>
              </a:rPr>
              <a:t> IF HEAD = NULL</a:t>
            </a:r>
          </a:p>
          <a:p>
            <a:pPr marL="457200" indent="-228600">
              <a:lnSpc>
                <a:spcPct val="90000"/>
              </a:lnSpc>
              <a:spcAft>
                <a:spcPts val="800"/>
              </a:spcAft>
              <a:buFont typeface="Arial" panose="020B0604020202020204" pitchFamily="34" charset="0"/>
              <a:buChar char="•"/>
            </a:pPr>
            <a:r>
              <a:rPr lang="en-US" sz="2000" dirty="0">
                <a:solidFill>
                  <a:schemeClr val="tx2"/>
                </a:solidFill>
                <a:effectLst/>
                <a:highlight>
                  <a:srgbClr val="FFFFFF"/>
                </a:highlight>
              </a:rPr>
              <a:t>WRITE UNDERFLOW</a:t>
            </a:r>
            <a:br>
              <a:rPr lang="en-US" sz="2000" dirty="0">
                <a:solidFill>
                  <a:schemeClr val="tx2"/>
                </a:solidFill>
                <a:effectLst/>
                <a:highlight>
                  <a:srgbClr val="FFFFFF"/>
                </a:highlight>
              </a:rPr>
            </a:br>
            <a:r>
              <a:rPr lang="en-US" sz="2000" dirty="0">
                <a:solidFill>
                  <a:schemeClr val="tx2"/>
                </a:solidFill>
                <a:effectLst/>
                <a:highlight>
                  <a:srgbClr val="FFFFFF"/>
                </a:highlight>
              </a:rPr>
              <a:t>GOTO STEP 6</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2000" b="1" dirty="0">
                <a:solidFill>
                  <a:schemeClr val="tx2"/>
                </a:solidFill>
                <a:effectLst/>
                <a:highlight>
                  <a:srgbClr val="FFFFFF"/>
                </a:highlight>
              </a:rPr>
              <a:t>STEP 2:</a:t>
            </a:r>
            <a:r>
              <a:rPr lang="en-US" sz="2000" dirty="0">
                <a:solidFill>
                  <a:schemeClr val="tx2"/>
                </a:solidFill>
                <a:effectLst/>
                <a:highlight>
                  <a:srgbClr val="FFFFFF"/>
                </a:highlight>
              </a:rPr>
              <a:t> SET PTR = HEAD</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2000" b="1" dirty="0">
                <a:solidFill>
                  <a:schemeClr val="tx2"/>
                </a:solidFill>
                <a:effectLst/>
                <a:highlight>
                  <a:srgbClr val="FFFFFF"/>
                </a:highlight>
              </a:rPr>
              <a:t>STEP 3:</a:t>
            </a:r>
            <a:r>
              <a:rPr lang="en-US" sz="2000" dirty="0">
                <a:solidFill>
                  <a:schemeClr val="tx2"/>
                </a:solidFill>
                <a:effectLst/>
                <a:highlight>
                  <a:srgbClr val="FFFFFF"/>
                </a:highlight>
              </a:rPr>
              <a:t> SET HEAD = HEAD → NEXT</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2000" b="1" dirty="0">
                <a:solidFill>
                  <a:schemeClr val="tx2"/>
                </a:solidFill>
                <a:effectLst/>
                <a:highlight>
                  <a:srgbClr val="FFFFFF"/>
                </a:highlight>
              </a:rPr>
              <a:t>STEP 4:</a:t>
            </a:r>
            <a:r>
              <a:rPr lang="en-US" sz="2000" dirty="0">
                <a:solidFill>
                  <a:schemeClr val="tx2"/>
                </a:solidFill>
                <a:effectLst/>
                <a:highlight>
                  <a:srgbClr val="FFFFFF"/>
                </a:highlight>
              </a:rPr>
              <a:t> SET HEAD → PREV = NULL</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2000" b="1" dirty="0">
                <a:solidFill>
                  <a:schemeClr val="tx2"/>
                </a:solidFill>
                <a:effectLst/>
                <a:highlight>
                  <a:srgbClr val="FFFFFF"/>
                </a:highlight>
              </a:rPr>
              <a:t>STEP 5:</a:t>
            </a:r>
            <a:r>
              <a:rPr lang="en-US" sz="2000" dirty="0">
                <a:solidFill>
                  <a:schemeClr val="tx2"/>
                </a:solidFill>
                <a:effectLst/>
                <a:highlight>
                  <a:srgbClr val="FFFFFF"/>
                </a:highlight>
              </a:rPr>
              <a:t> FREE PTR</a:t>
            </a:r>
          </a:p>
          <a:p>
            <a:pPr marL="342900" lvl="0" indent="-228600">
              <a:lnSpc>
                <a:spcPct val="90000"/>
              </a:lnSpc>
              <a:spcBef>
                <a:spcPts val="300"/>
              </a:spcBef>
              <a:spcAft>
                <a:spcPts val="800"/>
              </a:spcAft>
              <a:buSzPts val="1000"/>
              <a:buFont typeface="Arial" panose="020B0604020202020204" pitchFamily="34" charset="0"/>
              <a:buChar char="•"/>
              <a:tabLst>
                <a:tab pos="457200" algn="l"/>
              </a:tabLst>
            </a:pPr>
            <a:r>
              <a:rPr lang="en-US" sz="2000" b="1" dirty="0">
                <a:solidFill>
                  <a:schemeClr val="tx2"/>
                </a:solidFill>
                <a:effectLst/>
                <a:highlight>
                  <a:srgbClr val="FFFFFF"/>
                </a:highlight>
              </a:rPr>
              <a:t>STEP 6:</a:t>
            </a:r>
            <a:r>
              <a:rPr lang="en-US" sz="2000" dirty="0">
                <a:solidFill>
                  <a:schemeClr val="tx2"/>
                </a:solidFill>
                <a:effectLst/>
                <a:highlight>
                  <a:srgbClr val="FFFFFF"/>
                </a:highlight>
              </a:rPr>
              <a:t> EXIT</a:t>
            </a:r>
          </a:p>
        </p:txBody>
      </p:sp>
    </p:spTree>
    <p:extLst>
      <p:ext uri="{BB962C8B-B14F-4D97-AF65-F5344CB8AC3E}">
        <p14:creationId xmlns:p14="http://schemas.microsoft.com/office/powerpoint/2010/main" val="708808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TotalTime>
  <Words>716</Words>
  <Application>Microsoft Office PowerPoint</Application>
  <PresentationFormat>Widescreen</PresentationFormat>
  <Paragraphs>82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Times New Roman</vt:lpstr>
      <vt:lpstr>Office Theme</vt:lpstr>
      <vt:lpstr>Doubly 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Doubly Linked List</dc:title>
  <dc:creator>Arshpreet Kaur</dc:creator>
  <cp:lastModifiedBy>Arshpreet Kaur</cp:lastModifiedBy>
  <cp:revision>2</cp:revision>
  <dcterms:created xsi:type="dcterms:W3CDTF">2024-05-03T03:44:37Z</dcterms:created>
  <dcterms:modified xsi:type="dcterms:W3CDTF">2024-05-03T03:58:03Z</dcterms:modified>
</cp:coreProperties>
</file>