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1"/>
  </p:sldMasterIdLst>
  <p:notesMasterIdLst>
    <p:notesMasterId r:id="rId76"/>
  </p:notesMasterIdLst>
  <p:sldIdLst>
    <p:sldId id="256" r:id="rId2"/>
    <p:sldId id="272" r:id="rId3"/>
    <p:sldId id="273" r:id="rId4"/>
    <p:sldId id="275" r:id="rId5"/>
    <p:sldId id="276" r:id="rId6"/>
    <p:sldId id="277" r:id="rId7"/>
    <p:sldId id="278" r:id="rId8"/>
    <p:sldId id="279" r:id="rId9"/>
    <p:sldId id="280" r:id="rId10"/>
    <p:sldId id="281" r:id="rId11"/>
    <p:sldId id="282" r:id="rId12"/>
    <p:sldId id="285" r:id="rId13"/>
    <p:sldId id="286" r:id="rId14"/>
    <p:sldId id="287" r:id="rId15"/>
    <p:sldId id="296" r:id="rId16"/>
    <p:sldId id="297" r:id="rId17"/>
    <p:sldId id="301" r:id="rId18"/>
    <p:sldId id="300" r:id="rId19"/>
    <p:sldId id="288" r:id="rId20"/>
    <p:sldId id="289" r:id="rId21"/>
    <p:sldId id="290" r:id="rId22"/>
    <p:sldId id="291" r:id="rId23"/>
    <p:sldId id="292" r:id="rId24"/>
    <p:sldId id="293" r:id="rId25"/>
    <p:sldId id="294" r:id="rId26"/>
    <p:sldId id="303" r:id="rId27"/>
    <p:sldId id="304" r:id="rId28"/>
    <p:sldId id="305" r:id="rId29"/>
    <p:sldId id="306" r:id="rId30"/>
    <p:sldId id="307" r:id="rId31"/>
    <p:sldId id="308" r:id="rId32"/>
    <p:sldId id="309" r:id="rId33"/>
    <p:sldId id="310" r:id="rId34"/>
    <p:sldId id="311" r:id="rId35"/>
    <p:sldId id="312" r:id="rId36"/>
    <p:sldId id="313" r:id="rId37"/>
    <p:sldId id="315" r:id="rId38"/>
    <p:sldId id="316" r:id="rId39"/>
    <p:sldId id="317" r:id="rId40"/>
    <p:sldId id="319" r:id="rId41"/>
    <p:sldId id="322" r:id="rId42"/>
    <p:sldId id="323" r:id="rId43"/>
    <p:sldId id="324" r:id="rId44"/>
    <p:sldId id="325" r:id="rId45"/>
    <p:sldId id="326" r:id="rId46"/>
    <p:sldId id="327" r:id="rId47"/>
    <p:sldId id="328" r:id="rId48"/>
    <p:sldId id="330" r:id="rId49"/>
    <p:sldId id="320" r:id="rId50"/>
    <p:sldId id="321" r:id="rId51"/>
    <p:sldId id="265" r:id="rId52"/>
    <p:sldId id="266" r:id="rId53"/>
    <p:sldId id="267" r:id="rId54"/>
    <p:sldId id="268" r:id="rId55"/>
    <p:sldId id="269" r:id="rId56"/>
    <p:sldId id="270" r:id="rId57"/>
    <p:sldId id="271" r:id="rId58"/>
    <p:sldId id="331" r:id="rId59"/>
    <p:sldId id="332" r:id="rId60"/>
    <p:sldId id="333" r:id="rId61"/>
    <p:sldId id="334" r:id="rId62"/>
    <p:sldId id="335" r:id="rId63"/>
    <p:sldId id="336" r:id="rId64"/>
    <p:sldId id="337" r:id="rId65"/>
    <p:sldId id="339" r:id="rId66"/>
    <p:sldId id="340" r:id="rId67"/>
    <p:sldId id="341" r:id="rId68"/>
    <p:sldId id="347" r:id="rId69"/>
    <p:sldId id="348" r:id="rId70"/>
    <p:sldId id="349" r:id="rId71"/>
    <p:sldId id="350" r:id="rId72"/>
    <p:sldId id="351" r:id="rId73"/>
    <p:sldId id="353" r:id="rId74"/>
    <p:sldId id="355" r:id="rId75"/>
  </p:sldIdLst>
  <p:sldSz cx="9144000" cy="6858000" type="screen4x3"/>
  <p:notesSz cx="6858000" cy="9144000"/>
  <p:embeddedFontLst>
    <p:embeddedFont>
      <p:font typeface="Candara" panose="020E0502030303020204" pitchFamily="34" charset="0"/>
      <p:regular r:id="rId77"/>
      <p:bold r:id="rId78"/>
      <p:italic r:id="rId79"/>
      <p:boldItalic r:id="rId80"/>
    </p:embeddedFont>
    <p:embeddedFont>
      <p:font typeface="Noto Sans Symbols" panose="020B0604020202020204" charset="0"/>
      <p:regular r:id="rId81"/>
      <p:bold r:id="rId82"/>
    </p:embeddedFont>
    <p:embeddedFont>
      <p:font typeface="Segoe UI" panose="020B0502040204020203" pitchFamily="34" charset="0"/>
      <p:regular r:id="rId83"/>
      <p:bold r:id="rId84"/>
      <p:italic r:id="rId85"/>
      <p:boldItalic r:id="rId86"/>
    </p:embeddedFont>
    <p:embeddedFont>
      <p:font typeface="Sen" panose="020B0604020202020204" charset="0"/>
      <p:regular r:id="rId87"/>
      <p:bold r:id="rId88"/>
    </p:embeddedFont>
    <p:embeddedFont>
      <p:font typeface="Tahoma" panose="020B0604030504040204" pitchFamily="34" charset="0"/>
      <p:regular r:id="rId89"/>
      <p:bold r:id="rId90"/>
    </p:embeddedFont>
    <p:embeddedFont>
      <p:font typeface="Ubuntu" panose="020B0504030602030204" pitchFamily="34"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7"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font" Target="fonts/font8.fntdata"/><Relationship Id="rId89" Type="http://schemas.openxmlformats.org/officeDocument/2006/relationships/font" Target="fonts/font13.fntdata"/><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3.fntdata"/><Relationship Id="rId87"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6.fntdata"/><Relationship Id="rId90"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1.fntdata"/><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4.fntdata"/><Relationship Id="rId85" Type="http://schemas.openxmlformats.org/officeDocument/2006/relationships/font" Target="fonts/font9.fntdata"/><Relationship Id="rId93" Type="http://schemas.openxmlformats.org/officeDocument/2006/relationships/font" Target="fonts/font17.fntdata"/><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08576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txBox="1">
            <a:spLocks noGrp="1" noRot="1" noChangeAspect="1" noChangeArrowheads="1" noTextEdit="1"/>
          </p:cNvSpPr>
          <p:nvPr>
            <p:ph type="sldImg"/>
          </p:nvPr>
        </p:nvSpPr>
        <p:spPr>
          <a:xfrm>
            <a:off x="-2720975" y="1252538"/>
            <a:ext cx="8880475" cy="6661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txBox="1">
            <a:spLocks noGrp="1" noChangeArrowheads="1"/>
          </p:cNvSpPr>
          <p:nvPr>
            <p:ph type="body" idx="1"/>
          </p:nvPr>
        </p:nvSpPr>
        <p:spPr>
          <a:xfrm>
            <a:off x="685690" y="4343133"/>
            <a:ext cx="5486620" cy="4115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Grp="1" noRot="1" noChangeAspect="1" noChangeArrowheads="1" noTextEdit="1"/>
          </p:cNvSpPr>
          <p:nvPr>
            <p:ph type="sldImg"/>
          </p:nvPr>
        </p:nvSpPr>
        <p:spPr>
          <a:xfrm>
            <a:off x="-2720975" y="1252538"/>
            <a:ext cx="8880475" cy="66611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txBox="1">
            <a:spLocks noGrp="1" noChangeArrowheads="1"/>
          </p:cNvSpPr>
          <p:nvPr>
            <p:ph type="body" idx="1"/>
          </p:nvPr>
        </p:nvSpPr>
        <p:spPr>
          <a:xfrm>
            <a:off x="685690" y="4343133"/>
            <a:ext cx="5486620" cy="411533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 name="Google Shape;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182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0" name="Google Shape;8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9" name="Google Shape;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0" name="Google Shape;9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0: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372" name="Google Shape;372;p40: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1: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381" name="Google Shape;381;p41: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2: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389" name="Google Shape;389;p42: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4:notes"/>
          <p:cNvSpPr txBox="1">
            <a:spLocks noGrp="1"/>
          </p:cNvSpPr>
          <p:nvPr>
            <p:ph type="body" idx="1"/>
          </p:nvPr>
        </p:nvSpPr>
        <p:spPr>
          <a:xfrm>
            <a:off x="685801" y="4343402"/>
            <a:ext cx="5486399" cy="4114800"/>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405" name="Google Shape;405;p44:notes"/>
          <p:cNvSpPr>
            <a:spLocks noGrp="1" noRot="1" noChangeAspect="1"/>
          </p:cNvSpPr>
          <p:nvPr>
            <p:ph type="sldImg" idx="2"/>
          </p:nvPr>
        </p:nvSpPr>
        <p:spPr>
          <a:xfrm>
            <a:off x="1146175" y="687388"/>
            <a:ext cx="4567238" cy="34258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Rectangle 1"/>
          <p:cNvSpPr txBox="1">
            <a:spLocks noGrp="1" noRot="1" noChangeAspect="1" noChangeArrowheads="1"/>
          </p:cNvSpPr>
          <p:nvPr>
            <p:ph type="sldImg"/>
          </p:nvPr>
        </p:nvSpPr>
        <p:spPr bwMode="auto">
          <a:xfrm>
            <a:off x="-2693988" y="1270000"/>
            <a:ext cx="8826501" cy="6621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685578" y="4343400"/>
            <a:ext cx="5486846"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343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Rectangle 1"/>
          <p:cNvSpPr txBox="1">
            <a:spLocks noGrp="1" noRot="1" noChangeAspect="1" noChangeArrowheads="1"/>
          </p:cNvSpPr>
          <p:nvPr>
            <p:ph type="sldImg"/>
          </p:nvPr>
        </p:nvSpPr>
        <p:spPr bwMode="auto">
          <a:xfrm>
            <a:off x="-2693988" y="1270000"/>
            <a:ext cx="8826501" cy="6621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685578" y="4343400"/>
            <a:ext cx="5486846"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2693988" y="1270000"/>
            <a:ext cx="8826501" cy="66214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685578" y="4343400"/>
            <a:ext cx="5486846"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6799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txBox="1">
            <a:spLocks noGrp="1" noRot="1" noChangeAspect="1" noChangeArrowheads="1" noTextEdit="1"/>
          </p:cNvSpPr>
          <p:nvPr>
            <p:ph type="sldImg"/>
          </p:nvPr>
        </p:nvSpPr>
        <p:spPr>
          <a:xfrm>
            <a:off x="-2693988" y="1270000"/>
            <a:ext cx="8826501" cy="66214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Rectangle 2"/>
          <p:cNvSpPr txBox="1">
            <a:spLocks noGrp="1" noChangeArrowheads="1"/>
          </p:cNvSpPr>
          <p:nvPr>
            <p:ph type="body" idx="1"/>
          </p:nvPr>
        </p:nvSpPr>
        <p:spPr>
          <a:xfrm>
            <a:off x="685578" y="4343400"/>
            <a:ext cx="5486846"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txBox="1">
            <a:spLocks noGrp="1" noRot="1" noChangeAspect="1" noChangeArrowheads="1" noTextEdit="1"/>
          </p:cNvSpPr>
          <p:nvPr>
            <p:ph type="sldImg"/>
          </p:nvPr>
        </p:nvSpPr>
        <p:spPr>
          <a:xfrm>
            <a:off x="-2693988" y="1270000"/>
            <a:ext cx="8826501" cy="66214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9" name="Rectangle 2"/>
          <p:cNvSpPr txBox="1">
            <a:spLocks noGrp="1" noChangeArrowheads="1"/>
          </p:cNvSpPr>
          <p:nvPr>
            <p:ph type="body" idx="1"/>
          </p:nvPr>
        </p:nvSpPr>
        <p:spPr>
          <a:xfrm>
            <a:off x="685578" y="4343400"/>
            <a:ext cx="5486846"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txBox="1">
            <a:spLocks noGrp="1" noRot="1" noChangeAspect="1" noChangeArrowheads="1" noTextEdit="1"/>
          </p:cNvSpPr>
          <p:nvPr>
            <p:ph type="sldImg"/>
          </p:nvPr>
        </p:nvSpPr>
        <p:spPr>
          <a:xfrm>
            <a:off x="-2693988" y="1270000"/>
            <a:ext cx="8826501" cy="6621463"/>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Rectangle 2"/>
          <p:cNvSpPr txBox="1">
            <a:spLocks noGrp="1" noChangeArrowheads="1"/>
          </p:cNvSpPr>
          <p:nvPr>
            <p:ph type="body" idx="1"/>
          </p:nvPr>
        </p:nvSpPr>
        <p:spPr>
          <a:xfrm>
            <a:off x="685578" y="4343400"/>
            <a:ext cx="5486846"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472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44037" y="4429391"/>
            <a:ext cx="5156688" cy="4195256"/>
          </a:xfrm>
          <a:prstGeom prst="rect">
            <a:avLst/>
          </a:prstGeom>
          <a:noFill/>
          <a:ln>
            <a:noFill/>
          </a:ln>
        </p:spPr>
        <p:txBody>
          <a:bodyPr spcFirstLastPara="1" wrap="square" lIns="92925" tIns="46450" rIns="92925" bIns="46450" anchor="t" anchorCtr="0">
            <a:noAutofit/>
          </a:bodyPr>
          <a:lstStyle/>
          <a:p>
            <a:pPr marL="0" marR="0" lvl="0" indent="0" algn="l" rtl="0">
              <a:spcBef>
                <a:spcPts val="0"/>
              </a:spcBef>
              <a:spcAft>
                <a:spcPts val="0"/>
              </a:spcAft>
              <a:buNone/>
            </a:pPr>
            <a:endParaRPr sz="1800"/>
          </a:p>
        </p:txBody>
      </p:sp>
      <p:sp>
        <p:nvSpPr>
          <p:cNvPr id="202" name="Google Shape;202;p21:notes"/>
          <p:cNvSpPr>
            <a:spLocks noGrp="1" noRot="1" noChangeAspect="1"/>
          </p:cNvSpPr>
          <p:nvPr>
            <p:ph type="sldImg" idx="2"/>
          </p:nvPr>
        </p:nvSpPr>
        <p:spPr>
          <a:xfrm>
            <a:off x="2020033" y="700275"/>
            <a:ext cx="2406894" cy="349498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3:notes"/>
          <p:cNvSpPr txBox="1">
            <a:spLocks noGrp="1"/>
          </p:cNvSpPr>
          <p:nvPr>
            <p:ph type="body" idx="1"/>
          </p:nvPr>
        </p:nvSpPr>
        <p:spPr>
          <a:xfrm>
            <a:off x="644037" y="4429391"/>
            <a:ext cx="5156688" cy="4195256"/>
          </a:xfrm>
          <a:prstGeom prst="rect">
            <a:avLst/>
          </a:prstGeom>
          <a:noFill/>
          <a:ln>
            <a:noFill/>
          </a:ln>
        </p:spPr>
        <p:txBody>
          <a:bodyPr spcFirstLastPara="1" wrap="square" lIns="92925" tIns="46450" rIns="92925" bIns="46450" anchor="t" anchorCtr="0">
            <a:noAutofit/>
          </a:bodyPr>
          <a:lstStyle/>
          <a:p>
            <a:pPr marL="0" marR="0" lvl="0" indent="0" algn="l" rtl="0">
              <a:spcBef>
                <a:spcPts val="0"/>
              </a:spcBef>
              <a:spcAft>
                <a:spcPts val="0"/>
              </a:spcAft>
              <a:buNone/>
            </a:pPr>
            <a:endParaRPr sz="1800"/>
          </a:p>
        </p:txBody>
      </p:sp>
      <p:sp>
        <p:nvSpPr>
          <p:cNvPr id="210" name="Google Shape;210;p23:notes"/>
          <p:cNvSpPr>
            <a:spLocks noGrp="1" noRot="1" noChangeAspect="1"/>
          </p:cNvSpPr>
          <p:nvPr>
            <p:ph type="sldImg" idx="2"/>
          </p:nvPr>
        </p:nvSpPr>
        <p:spPr>
          <a:xfrm>
            <a:off x="893763" y="700088"/>
            <a:ext cx="4659312" cy="34956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pPr/>
              <a:t>58</a:t>
            </a:fld>
            <a:endParaRPr lang="en-US"/>
          </a:p>
        </p:txBody>
      </p:sp>
    </p:spTree>
    <p:extLst>
      <p:ext uri="{BB962C8B-B14F-4D97-AF65-F5344CB8AC3E}">
        <p14:creationId xmlns:p14="http://schemas.microsoft.com/office/powerpoint/2010/main" val="425066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 name="Google Shape;6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843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68068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01749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115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9562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47608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81809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8873292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57416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238598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37276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982177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tiff"/><Relationship Id="rId5" Type="http://schemas.openxmlformats.org/officeDocument/2006/relationships/image" Target="../media/image33.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8.bin"/></Relationships>
</file>

<file path=ppt/slides/_rels/slide7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CS118</a:t>
            </a:r>
            <a:endParaRPr/>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Introduction to Computer Organization &amp; Architecture</a:t>
            </a:r>
            <a:endParaRPr sz="2800" dirty="0">
              <a:solidFill>
                <a:srgbClr val="FF0000"/>
              </a:solidFill>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1)</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2400" b="0" i="0" u="none" strike="noStrike" cap="none" dirty="0">
                <a:solidFill>
                  <a:schemeClr val="dk1"/>
                </a:solidFill>
                <a:latin typeface="Candara"/>
                <a:ea typeface="Candara"/>
                <a:cs typeface="Candara"/>
                <a:sym typeface="Candara"/>
              </a:rPr>
              <a:t>By – Dr. Girish Wadhwa</a:t>
            </a:r>
            <a:endParaRPr dirty="0"/>
          </a:p>
          <a:p>
            <a:pPr marL="0" marR="0" lvl="0" indent="0" algn="ctr" rtl="0">
              <a:spcBef>
                <a:spcPts val="0"/>
              </a:spcBef>
              <a:spcAft>
                <a:spcPts val="0"/>
              </a:spcAft>
              <a:buNone/>
            </a:pPr>
            <a:endParaRPr sz="40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Computer Architecture: Von-Neumann/ Princeton</a:t>
            </a:r>
          </a:p>
        </p:txBody>
      </p:sp>
      <p:sp>
        <p:nvSpPr>
          <p:cNvPr id="3" name="TextBox 2">
            <a:extLst>
              <a:ext uri="{FF2B5EF4-FFF2-40B4-BE49-F238E27FC236}">
                <a16:creationId xmlns:a16="http://schemas.microsoft.com/office/drawing/2014/main"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Program and data memory same</a:t>
            </a:r>
            <a:endParaRPr lang="en-US" sz="2800" b="1" dirty="0">
              <a:solidFill>
                <a:prstClr val="black">
                  <a:lumMod val="75000"/>
                  <a:lumOff val="25000"/>
                </a:prstClr>
              </a:solidFill>
              <a:latin typeface="Times New Roman" pitchFamily="18" charset="0"/>
              <a:cs typeface="Times New Roman" pitchFamily="18" charset="0"/>
            </a:endParaRP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Single bus (for address and data)</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Instruction fetch and data transfer can’t be same time</a:t>
            </a:r>
          </a:p>
          <a:p>
            <a:pPr marL="342900" indent="-342900" algn="l">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3B89AFE5-266E-8345-AC67-A6C3E800F532}"/>
              </a:ext>
            </a:extLst>
          </p:cNvPr>
          <p:cNvSpPr/>
          <p:nvPr/>
        </p:nvSpPr>
        <p:spPr>
          <a:xfrm>
            <a:off x="3640016" y="3429001"/>
            <a:ext cx="1519311" cy="22508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5" name="Rectangle 4">
            <a:extLst>
              <a:ext uri="{FF2B5EF4-FFF2-40B4-BE49-F238E27FC236}">
                <a16:creationId xmlns:a16="http://schemas.microsoft.com/office/drawing/2014/main" id="{62458718-6831-364F-9131-25817C483D48}"/>
              </a:ext>
            </a:extLst>
          </p:cNvPr>
          <p:cNvSpPr/>
          <p:nvPr/>
        </p:nvSpPr>
        <p:spPr>
          <a:xfrm>
            <a:off x="6533821" y="3744987"/>
            <a:ext cx="1519311" cy="170219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&amp; Data Memory</a:t>
            </a:r>
          </a:p>
        </p:txBody>
      </p:sp>
      <p:sp>
        <p:nvSpPr>
          <p:cNvPr id="6" name="Rectangle 5">
            <a:extLst>
              <a:ext uri="{FF2B5EF4-FFF2-40B4-BE49-F238E27FC236}">
                <a16:creationId xmlns:a16="http://schemas.microsoft.com/office/drawing/2014/main" id="{72813088-BB3B-604B-BC9B-CB6201E08EE4}"/>
              </a:ext>
            </a:extLst>
          </p:cNvPr>
          <p:cNvSpPr/>
          <p:nvPr/>
        </p:nvSpPr>
        <p:spPr>
          <a:xfrm>
            <a:off x="1073803" y="3744987"/>
            <a:ext cx="1519311" cy="17021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Unit</a:t>
            </a:r>
          </a:p>
        </p:txBody>
      </p:sp>
      <p:sp>
        <p:nvSpPr>
          <p:cNvPr id="7" name="Left-Right Arrow 6">
            <a:extLst>
              <a:ext uri="{FF2B5EF4-FFF2-40B4-BE49-F238E27FC236}">
                <a16:creationId xmlns:a16="http://schemas.microsoft.com/office/drawing/2014/main" id="{F6B14C5D-B934-E74B-BDB1-CE77865F3249}"/>
              </a:ext>
            </a:extLst>
          </p:cNvPr>
          <p:cNvSpPr/>
          <p:nvPr/>
        </p:nvSpPr>
        <p:spPr>
          <a:xfrm>
            <a:off x="5159327" y="4596082"/>
            <a:ext cx="1374494" cy="675787"/>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Data/Instruction bus</a:t>
            </a:r>
          </a:p>
        </p:txBody>
      </p:sp>
      <p:sp>
        <p:nvSpPr>
          <p:cNvPr id="8" name="Left-Right Arrow 7">
            <a:extLst>
              <a:ext uri="{FF2B5EF4-FFF2-40B4-BE49-F238E27FC236}">
                <a16:creationId xmlns:a16="http://schemas.microsoft.com/office/drawing/2014/main" id="{F913242E-29FA-6143-8427-BE08517A4AEC}"/>
              </a:ext>
            </a:extLst>
          </p:cNvPr>
          <p:cNvSpPr/>
          <p:nvPr/>
        </p:nvSpPr>
        <p:spPr>
          <a:xfrm>
            <a:off x="2593114" y="4336365"/>
            <a:ext cx="1046902"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9" name="Right Arrow 8">
            <a:extLst>
              <a:ext uri="{FF2B5EF4-FFF2-40B4-BE49-F238E27FC236}">
                <a16:creationId xmlns:a16="http://schemas.microsoft.com/office/drawing/2014/main" id="{C342C0AE-04A9-5549-B186-24B2DF65EF56}"/>
              </a:ext>
            </a:extLst>
          </p:cNvPr>
          <p:cNvSpPr/>
          <p:nvPr/>
        </p:nvSpPr>
        <p:spPr>
          <a:xfrm>
            <a:off x="5159327" y="4146453"/>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0" name="Oval 9">
            <a:extLst>
              <a:ext uri="{FF2B5EF4-FFF2-40B4-BE49-F238E27FC236}">
                <a16:creationId xmlns:a16="http://schemas.microsoft.com/office/drawing/2014/main" id="{50A4406C-8F4C-5F45-AE9A-541F9C10D224}"/>
              </a:ext>
            </a:extLst>
          </p:cNvPr>
          <p:cNvSpPr/>
          <p:nvPr/>
        </p:nvSpPr>
        <p:spPr>
          <a:xfrm>
            <a:off x="5014510" y="3921368"/>
            <a:ext cx="1643026" cy="1702191"/>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53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Computer Architecture: Harvard</a:t>
            </a:r>
          </a:p>
        </p:txBody>
      </p:sp>
      <p:sp>
        <p:nvSpPr>
          <p:cNvPr id="3" name="TextBox 2">
            <a:extLst>
              <a:ext uri="{FF2B5EF4-FFF2-40B4-BE49-F238E27FC236}">
                <a16:creationId xmlns:a16="http://schemas.microsoft.com/office/drawing/2014/main"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Separate program and data memory</a:t>
            </a:r>
            <a:endParaRPr lang="en-US" sz="2000" b="1" dirty="0">
              <a:solidFill>
                <a:prstClr val="black">
                  <a:lumMod val="75000"/>
                  <a:lumOff val="25000"/>
                </a:prstClr>
              </a:solidFill>
              <a:latin typeface="Times New Roman" pitchFamily="18" charset="0"/>
              <a:cs typeface="Times New Roman" pitchFamily="18" charset="0"/>
            </a:endParaRPr>
          </a:p>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Separate buses for program and data memory</a:t>
            </a:r>
          </a:p>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Instruction fetch and data transfer can be same time</a:t>
            </a:r>
          </a:p>
          <a:p>
            <a:pPr marL="342900" indent="-342900" algn="l">
              <a:spcAft>
                <a:spcPts val="600"/>
              </a:spcAft>
              <a:buFont typeface="Arial" panose="020B0604020202020204" pitchFamily="34" charset="0"/>
              <a:buChar char="•"/>
            </a:pPr>
            <a:r>
              <a:rPr lang="en-US" sz="2000" dirty="0">
                <a:solidFill>
                  <a:prstClr val="black">
                    <a:lumMod val="75000"/>
                    <a:lumOff val="25000"/>
                  </a:prstClr>
                </a:solidFill>
                <a:latin typeface="Times New Roman" pitchFamily="18" charset="0"/>
                <a:cs typeface="Times New Roman" pitchFamily="18" charset="0"/>
              </a:rPr>
              <a:t>Modified Harvard: separate cache memory, but same main memory</a:t>
            </a:r>
          </a:p>
          <a:p>
            <a:pPr marL="342900" indent="-342900" algn="l">
              <a:spcAft>
                <a:spcPts val="600"/>
              </a:spcAft>
              <a:buFont typeface="Arial" panose="020B0604020202020204" pitchFamily="34" charset="0"/>
              <a:buChar char="•"/>
            </a:pPr>
            <a:endParaRPr lang="en-US" sz="2000" dirty="0">
              <a:solidFill>
                <a:prstClr val="black">
                  <a:lumMod val="75000"/>
                  <a:lumOff val="25000"/>
                </a:prstClr>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3B89AFE5-266E-8345-AC67-A6C3E800F532}"/>
              </a:ext>
            </a:extLst>
          </p:cNvPr>
          <p:cNvSpPr/>
          <p:nvPr/>
        </p:nvSpPr>
        <p:spPr>
          <a:xfrm>
            <a:off x="3550074" y="3169654"/>
            <a:ext cx="1519311" cy="276158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5" name="Rectangle 4">
            <a:extLst>
              <a:ext uri="{FF2B5EF4-FFF2-40B4-BE49-F238E27FC236}">
                <a16:creationId xmlns:a16="http://schemas.microsoft.com/office/drawing/2014/main" id="{62458718-6831-364F-9131-25817C483D48}"/>
              </a:ext>
            </a:extLst>
          </p:cNvPr>
          <p:cNvSpPr/>
          <p:nvPr/>
        </p:nvSpPr>
        <p:spPr>
          <a:xfrm>
            <a:off x="6443879" y="3169654"/>
            <a:ext cx="1519311" cy="12173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Memory</a:t>
            </a:r>
          </a:p>
        </p:txBody>
      </p:sp>
      <p:sp>
        <p:nvSpPr>
          <p:cNvPr id="6" name="Rectangle 5">
            <a:extLst>
              <a:ext uri="{FF2B5EF4-FFF2-40B4-BE49-F238E27FC236}">
                <a16:creationId xmlns:a16="http://schemas.microsoft.com/office/drawing/2014/main" id="{72813088-BB3B-604B-BC9B-CB6201E08EE4}"/>
              </a:ext>
            </a:extLst>
          </p:cNvPr>
          <p:cNvSpPr/>
          <p:nvPr/>
        </p:nvSpPr>
        <p:spPr>
          <a:xfrm>
            <a:off x="983861" y="3795665"/>
            <a:ext cx="1519311" cy="170219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Unit</a:t>
            </a:r>
          </a:p>
        </p:txBody>
      </p:sp>
      <p:sp>
        <p:nvSpPr>
          <p:cNvPr id="7" name="Left-Right Arrow 6">
            <a:extLst>
              <a:ext uri="{FF2B5EF4-FFF2-40B4-BE49-F238E27FC236}">
                <a16:creationId xmlns:a16="http://schemas.microsoft.com/office/drawing/2014/main" id="{F6B14C5D-B934-E74B-BDB1-CE77865F3249}"/>
              </a:ext>
            </a:extLst>
          </p:cNvPr>
          <p:cNvSpPr/>
          <p:nvPr/>
        </p:nvSpPr>
        <p:spPr>
          <a:xfrm>
            <a:off x="5069386" y="5418541"/>
            <a:ext cx="1374494"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8" name="Left-Right Arrow 7">
            <a:extLst>
              <a:ext uri="{FF2B5EF4-FFF2-40B4-BE49-F238E27FC236}">
                <a16:creationId xmlns:a16="http://schemas.microsoft.com/office/drawing/2014/main" id="{F913242E-29FA-6143-8427-BE08517A4AEC}"/>
              </a:ext>
            </a:extLst>
          </p:cNvPr>
          <p:cNvSpPr/>
          <p:nvPr/>
        </p:nvSpPr>
        <p:spPr>
          <a:xfrm>
            <a:off x="2503173" y="4387043"/>
            <a:ext cx="1046902" cy="436099"/>
          </a:xfrm>
          <a:prstGeom prst="lef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bus</a:t>
            </a:r>
          </a:p>
        </p:txBody>
      </p:sp>
      <p:sp>
        <p:nvSpPr>
          <p:cNvPr id="9" name="Right Arrow 8">
            <a:extLst>
              <a:ext uri="{FF2B5EF4-FFF2-40B4-BE49-F238E27FC236}">
                <a16:creationId xmlns:a16="http://schemas.microsoft.com/office/drawing/2014/main" id="{C342C0AE-04A9-5549-B186-24B2DF65EF56}"/>
              </a:ext>
            </a:extLst>
          </p:cNvPr>
          <p:cNvSpPr/>
          <p:nvPr/>
        </p:nvSpPr>
        <p:spPr>
          <a:xfrm>
            <a:off x="5069385" y="3370387"/>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1" name="Rectangle 10">
            <a:extLst>
              <a:ext uri="{FF2B5EF4-FFF2-40B4-BE49-F238E27FC236}">
                <a16:creationId xmlns:a16="http://schemas.microsoft.com/office/drawing/2014/main" id="{C2B221F0-10EF-8842-BE0E-97E84A397A2D}"/>
              </a:ext>
            </a:extLst>
          </p:cNvPr>
          <p:cNvSpPr/>
          <p:nvPr/>
        </p:nvSpPr>
        <p:spPr>
          <a:xfrm>
            <a:off x="6443879" y="4713852"/>
            <a:ext cx="1519311" cy="121738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Memory</a:t>
            </a:r>
          </a:p>
        </p:txBody>
      </p:sp>
      <p:sp>
        <p:nvSpPr>
          <p:cNvPr id="12" name="Left Arrow 11">
            <a:extLst>
              <a:ext uri="{FF2B5EF4-FFF2-40B4-BE49-F238E27FC236}">
                <a16:creationId xmlns:a16="http://schemas.microsoft.com/office/drawing/2014/main" id="{588B2743-961A-4A47-B579-0E55DE8EAC3D}"/>
              </a:ext>
            </a:extLst>
          </p:cNvPr>
          <p:cNvSpPr/>
          <p:nvPr/>
        </p:nvSpPr>
        <p:spPr>
          <a:xfrm>
            <a:off x="5069385" y="3710353"/>
            <a:ext cx="1361932" cy="676689"/>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Instruction bus</a:t>
            </a:r>
          </a:p>
        </p:txBody>
      </p:sp>
      <p:sp>
        <p:nvSpPr>
          <p:cNvPr id="13" name="Right Arrow 12">
            <a:extLst>
              <a:ext uri="{FF2B5EF4-FFF2-40B4-BE49-F238E27FC236}">
                <a16:creationId xmlns:a16="http://schemas.microsoft.com/office/drawing/2014/main" id="{3DA18B82-5BA3-174E-9CB0-53278138F105}"/>
              </a:ext>
            </a:extLst>
          </p:cNvPr>
          <p:cNvSpPr/>
          <p:nvPr/>
        </p:nvSpPr>
        <p:spPr>
          <a:xfrm>
            <a:off x="5069385" y="4902154"/>
            <a:ext cx="1361932" cy="407961"/>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Address bus</a:t>
            </a:r>
          </a:p>
        </p:txBody>
      </p:sp>
      <p:sp>
        <p:nvSpPr>
          <p:cNvPr id="14" name="Oval 13">
            <a:extLst>
              <a:ext uri="{FF2B5EF4-FFF2-40B4-BE49-F238E27FC236}">
                <a16:creationId xmlns:a16="http://schemas.microsoft.com/office/drawing/2014/main" id="{94F3D4A6-E977-C943-8E5F-22C989DC6BB7}"/>
              </a:ext>
            </a:extLst>
          </p:cNvPr>
          <p:cNvSpPr/>
          <p:nvPr/>
        </p:nvSpPr>
        <p:spPr>
          <a:xfrm>
            <a:off x="4998788" y="3235569"/>
            <a:ext cx="1477102" cy="1207477"/>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05223D4-22F1-724C-AEEB-5C7F996A6FE2}"/>
              </a:ext>
            </a:extLst>
          </p:cNvPr>
          <p:cNvSpPr/>
          <p:nvPr/>
        </p:nvSpPr>
        <p:spPr>
          <a:xfrm>
            <a:off x="4984611" y="4757045"/>
            <a:ext cx="1477102" cy="1247784"/>
          </a:xfrm>
          <a:prstGeom prst="ellipse">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48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sp>
        <p:nvSpPr>
          <p:cNvPr id="47" name="Google Shape;47;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3200" b="0" i="0" u="none" strike="noStrike" cap="none" dirty="0">
                <a:solidFill>
                  <a:srgbClr val="FF0000"/>
                </a:solidFill>
                <a:latin typeface="Arial"/>
                <a:ea typeface="Arial"/>
                <a:cs typeface="Arial"/>
                <a:sym typeface="Arial"/>
              </a:rPr>
              <a:t>Central Processing Unit: Introduction, General Register Organization</a:t>
            </a: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2400" b="0" i="0" u="none" strike="noStrike" cap="none" dirty="0">
              <a:solidFill>
                <a:schemeClr val="dk1"/>
              </a:solidFill>
              <a:latin typeface="Sen"/>
              <a:ea typeface="Sen"/>
              <a:cs typeface="Sen"/>
              <a:sym typeface="Sen"/>
            </a:endParaRPr>
          </a:p>
          <a:p>
            <a:pPr marL="0" marR="0" lvl="0" indent="0" algn="ctr" rtl="0">
              <a:spcBef>
                <a:spcPts val="0"/>
              </a:spcBef>
              <a:spcAft>
                <a:spcPts val="0"/>
              </a:spcAft>
              <a:buNone/>
            </a:pPr>
            <a:endParaRPr sz="4000" b="1" i="0" u="none" strike="noStrike" cap="none" dirty="0">
              <a:solidFill>
                <a:srgbClr val="FF0000"/>
              </a:solidFill>
              <a:latin typeface="Calibri"/>
              <a:ea typeface="Calibri"/>
              <a:cs typeface="Calibri"/>
              <a:sym typeface="Calibri"/>
            </a:endParaRPr>
          </a:p>
          <a:p>
            <a:pPr marL="0" marR="0" lvl="0" indent="0" algn="ctr" rtl="0">
              <a:spcBef>
                <a:spcPts val="0"/>
              </a:spcBef>
              <a:spcAft>
                <a:spcPts val="0"/>
              </a:spcAft>
              <a:buNone/>
            </a:pPr>
            <a:endParaRPr sz="4000" b="1" i="0" u="none" strike="noStrike" cap="none" dirty="0">
              <a:solidFill>
                <a:schemeClr val="dk1"/>
              </a:solidFill>
              <a:latin typeface="Calibri"/>
              <a:ea typeface="Calibri"/>
              <a:cs typeface="Calibri"/>
              <a:sym typeface="Calibri"/>
            </a:endParaRPr>
          </a:p>
        </p:txBody>
      </p:sp>
      <p:sp>
        <p:nvSpPr>
          <p:cNvPr id="48" name="Google Shape;4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DELD-EC105</a:t>
            </a:r>
            <a:endParaRPr/>
          </a:p>
        </p:txBody>
      </p:sp>
      <p:sp>
        <p:nvSpPr>
          <p:cNvPr id="49" name="Google Shape;49;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671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b="1">
                <a:latin typeface="Calibri"/>
                <a:ea typeface="Calibri"/>
                <a:cs typeface="Calibri"/>
                <a:sym typeface="Calibri"/>
              </a:rPr>
              <a:t>Outline</a:t>
            </a:r>
            <a:endParaRPr sz="3600" b="1">
              <a:latin typeface="Calibri"/>
              <a:ea typeface="Calibri"/>
              <a:cs typeface="Calibri"/>
              <a:sym typeface="Calibri"/>
            </a:endParaRPr>
          </a:p>
        </p:txBody>
      </p:sp>
      <p:sp>
        <p:nvSpPr>
          <p:cNvPr id="55" name="Google Shape;55;p2"/>
          <p:cNvSpPr txBox="1">
            <a:spLocks noGrp="1"/>
          </p:cNvSpPr>
          <p:nvPr>
            <p:ph type="body" idx="1"/>
          </p:nvPr>
        </p:nvSpPr>
        <p:spPr>
          <a:xfrm>
            <a:off x="152400" y="1143000"/>
            <a:ext cx="8839200" cy="4754563"/>
          </a:xfrm>
          <a:prstGeom prst="rect">
            <a:avLst/>
          </a:prstGeom>
          <a:noFill/>
          <a:ln>
            <a:noFill/>
          </a:ln>
        </p:spPr>
        <p:txBody>
          <a:bodyPr spcFirstLastPara="1" wrap="square" lIns="91425" tIns="45700" rIns="91425" bIns="45700" anchor="t" anchorCtr="0">
            <a:noAutofit/>
          </a:bodyPr>
          <a:lstStyle/>
          <a:p>
            <a:pPr marL="0" lvl="0" indent="0" algn="just" rtl="0">
              <a:lnSpc>
                <a:spcPct val="42142"/>
              </a:lnSpc>
              <a:spcBef>
                <a:spcPts val="0"/>
              </a:spcBef>
              <a:spcAft>
                <a:spcPts val="0"/>
              </a:spcAft>
              <a:buClr>
                <a:schemeClr val="dk1"/>
              </a:buClr>
              <a:buSzPts val="2800"/>
              <a:buNone/>
            </a:pPr>
            <a:endParaRPr sz="2000" dirty="0"/>
          </a:p>
          <a:p>
            <a:pPr marL="67945" lvl="0" indent="-67945" algn="just" rtl="0">
              <a:lnSpc>
                <a:spcPct val="42678"/>
              </a:lnSpc>
              <a:spcBef>
                <a:spcPts val="560"/>
              </a:spcBef>
              <a:spcAft>
                <a:spcPts val="0"/>
              </a:spcAft>
              <a:buClr>
                <a:schemeClr val="dk1"/>
              </a:buClr>
              <a:buSzPts val="2800"/>
              <a:buNone/>
            </a:pPr>
            <a:r>
              <a:rPr lang="en-US" sz="2000" b="1" dirty="0"/>
              <a:t>Central Processing Unit (CPU)</a:t>
            </a:r>
          </a:p>
          <a:p>
            <a:pPr marL="67945" lvl="0" indent="-67945" algn="just" rtl="0">
              <a:lnSpc>
                <a:spcPct val="42678"/>
              </a:lnSpc>
              <a:spcBef>
                <a:spcPts val="560"/>
              </a:spcBef>
              <a:spcAft>
                <a:spcPts val="0"/>
              </a:spcAft>
              <a:buClr>
                <a:schemeClr val="dk1"/>
              </a:buClr>
              <a:buSzPts val="2800"/>
              <a:buNone/>
            </a:pPr>
            <a:endParaRPr sz="2000" dirty="0"/>
          </a:p>
          <a:p>
            <a:pPr marL="0" marR="323850" lvl="0" indent="-177800" algn="just" rtl="0">
              <a:spcBef>
                <a:spcPts val="560"/>
              </a:spcBef>
              <a:spcAft>
                <a:spcPts val="0"/>
              </a:spcAft>
              <a:buClr>
                <a:schemeClr val="dk1"/>
              </a:buClr>
              <a:buSzPts val="2800"/>
              <a:buChar char="•"/>
            </a:pPr>
            <a:r>
              <a:rPr lang="en-US" sz="2000" dirty="0"/>
              <a:t> Introduction</a:t>
            </a:r>
          </a:p>
          <a:p>
            <a:pPr marL="0" indent="0" algn="just">
              <a:lnSpc>
                <a:spcPct val="150000"/>
              </a:lnSpc>
              <a:buNone/>
            </a:pPr>
            <a:r>
              <a:rPr lang="en-US" sz="2000" b="1" dirty="0">
                <a:cs typeface="Times New Roman" panose="02020603050405020304" pitchFamily="18" charset="0"/>
              </a:rPr>
              <a:t>Central processing unit</a:t>
            </a:r>
          </a:p>
          <a:p>
            <a:pPr algn="just">
              <a:lnSpc>
                <a:spcPct val="150000"/>
              </a:lnSpc>
            </a:pPr>
            <a:r>
              <a:rPr lang="en-US" sz="2000" dirty="0">
                <a:solidFill>
                  <a:srgbClr val="000000"/>
                </a:solidFill>
                <a:cs typeface="Times New Roman" panose="02020603050405020304" pitchFamily="18" charset="0"/>
              </a:rPr>
              <a:t>Central processing unit commonly known as CPU can be referred as an electronic circuitry within a computer that carries out the instructions given by a computer program by performing the basic arithmetic, logical, control and input/output (I/O) operations specified by the instructions.</a:t>
            </a:r>
          </a:p>
          <a:p>
            <a:pPr marL="0" marR="323850" lvl="0" indent="0" algn="just" rtl="0">
              <a:spcBef>
                <a:spcPts val="560"/>
              </a:spcBef>
              <a:spcAft>
                <a:spcPts val="0"/>
              </a:spcAft>
              <a:buClr>
                <a:schemeClr val="dk1"/>
              </a:buClr>
              <a:buSzPts val="2800"/>
              <a:buNone/>
            </a:pPr>
            <a:endParaRPr sz="2000" dirty="0"/>
          </a:p>
          <a:p>
            <a:pPr marL="0" marR="323850" lvl="0" indent="0" algn="just" rtl="0">
              <a:spcBef>
                <a:spcPts val="560"/>
              </a:spcBef>
              <a:spcAft>
                <a:spcPts val="0"/>
              </a:spcAft>
              <a:buClr>
                <a:schemeClr val="dk1"/>
              </a:buClr>
              <a:buSzPts val="2800"/>
              <a:buNone/>
            </a:pPr>
            <a:r>
              <a:rPr lang="en-US" sz="2000" dirty="0"/>
              <a:t>	</a:t>
            </a:r>
            <a:endParaRPr sz="2000" dirty="0"/>
          </a:p>
          <a:p>
            <a:pPr marL="0" marR="323850" lvl="0" indent="0" algn="just" rtl="0">
              <a:lnSpc>
                <a:spcPct val="100000"/>
              </a:lnSpc>
              <a:spcBef>
                <a:spcPts val="480"/>
              </a:spcBef>
              <a:spcAft>
                <a:spcPts val="0"/>
              </a:spcAft>
              <a:buClr>
                <a:schemeClr val="dk1"/>
              </a:buClr>
              <a:buSzPts val="2400"/>
              <a:buNone/>
            </a:pPr>
            <a:endParaRPr sz="2000" dirty="0"/>
          </a:p>
        </p:txBody>
      </p:sp>
      <p:sp>
        <p:nvSpPr>
          <p:cNvPr id="56" name="Google Shape;5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DELD-EC105</a:t>
            </a:r>
            <a:endParaRPr/>
          </a:p>
        </p:txBody>
      </p:sp>
      <p:sp>
        <p:nvSpPr>
          <p:cNvPr id="57" name="Google Shape;57;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81500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Introduction</a:t>
            </a:r>
            <a:endParaRPr sz="3200" b="1"/>
          </a:p>
        </p:txBody>
      </p:sp>
      <p:sp>
        <p:nvSpPr>
          <p:cNvPr id="63" name="Google Shape;63;p3"/>
          <p:cNvSpPr txBox="1">
            <a:spLocks noGrp="1"/>
          </p:cNvSpPr>
          <p:nvPr>
            <p:ph type="body" idx="1"/>
          </p:nvPr>
        </p:nvSpPr>
        <p:spPr>
          <a:xfrm>
            <a:off x="381000" y="8382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The part of computer that performs the bulk of data-processing operations is called the </a:t>
            </a:r>
            <a:r>
              <a:rPr lang="en-US" sz="2000" b="1" i="1" dirty="0">
                <a:latin typeface="Times New Roman"/>
                <a:ea typeface="Times New Roman"/>
                <a:cs typeface="Times New Roman"/>
                <a:sym typeface="Times New Roman"/>
              </a:rPr>
              <a:t>central processing unit</a:t>
            </a:r>
            <a:r>
              <a:rPr lang="en-US" sz="2000" dirty="0">
                <a:latin typeface="Times New Roman"/>
                <a:ea typeface="Times New Roman"/>
                <a:cs typeface="Times New Roman"/>
                <a:sym typeface="Times New Roman"/>
              </a:rPr>
              <a:t> and is referred to as the </a:t>
            </a:r>
            <a:r>
              <a:rPr lang="en-US" sz="2000" b="1" i="1" dirty="0">
                <a:latin typeface="Times New Roman"/>
                <a:ea typeface="Times New Roman"/>
                <a:cs typeface="Times New Roman"/>
                <a:sym typeface="Times New Roman"/>
              </a:rPr>
              <a:t>CPU</a:t>
            </a:r>
            <a:r>
              <a:rPr lang="en-US" sz="2000" dirty="0">
                <a:latin typeface="Times New Roman"/>
                <a:ea typeface="Times New Roman"/>
                <a:cs typeface="Times New Roman"/>
                <a:sym typeface="Times New Roman"/>
              </a:rPr>
              <a:t>.</a:t>
            </a:r>
            <a:endParaRPr dirty="0"/>
          </a:p>
          <a:p>
            <a:pPr marL="342900" lvl="0" indent="-342900" algn="l" rtl="0">
              <a:spcBef>
                <a:spcPts val="400"/>
              </a:spcBef>
              <a:spcAft>
                <a:spcPts val="0"/>
              </a:spcAft>
              <a:buClr>
                <a:schemeClr val="dk1"/>
              </a:buClr>
              <a:buSzPts val="2000"/>
              <a:buChar char="•"/>
            </a:pPr>
            <a:r>
              <a:rPr lang="en-US" sz="2000" dirty="0">
                <a:latin typeface="Times New Roman"/>
                <a:ea typeface="Times New Roman"/>
                <a:cs typeface="Times New Roman"/>
                <a:sym typeface="Times New Roman"/>
              </a:rPr>
              <a:t>The  CPU is made up of three major parts:</a:t>
            </a:r>
            <a:endParaRPr dirty="0"/>
          </a:p>
          <a:p>
            <a:pPr marL="514350" lvl="0" indent="-514350" algn="l" rtl="0">
              <a:spcBef>
                <a:spcPts val="400"/>
              </a:spcBef>
              <a:spcAft>
                <a:spcPts val="0"/>
              </a:spcAft>
              <a:buClr>
                <a:schemeClr val="dk1"/>
              </a:buClr>
              <a:buSzPts val="2000"/>
              <a:buFont typeface="Calibri"/>
              <a:buAutoNum type="arabicPeriod"/>
            </a:pPr>
            <a:r>
              <a:rPr lang="en-US" sz="2000" dirty="0">
                <a:latin typeface="Times New Roman"/>
                <a:ea typeface="Times New Roman"/>
                <a:cs typeface="Times New Roman"/>
                <a:sym typeface="Times New Roman"/>
              </a:rPr>
              <a:t>The register set: stores intermediate data used during the execution of the instruction.</a:t>
            </a:r>
            <a:endParaRPr dirty="0"/>
          </a:p>
          <a:p>
            <a:pPr marL="514350" lvl="0" indent="-514350" algn="l" rtl="0">
              <a:spcBef>
                <a:spcPts val="400"/>
              </a:spcBef>
              <a:spcAft>
                <a:spcPts val="0"/>
              </a:spcAft>
              <a:buClr>
                <a:schemeClr val="dk1"/>
              </a:buClr>
              <a:buSzPts val="2000"/>
              <a:buFont typeface="Calibri"/>
              <a:buAutoNum type="arabicPeriod"/>
            </a:pPr>
            <a:r>
              <a:rPr lang="en-US" sz="2000" dirty="0">
                <a:latin typeface="Times New Roman"/>
                <a:ea typeface="Times New Roman"/>
                <a:cs typeface="Times New Roman"/>
                <a:sym typeface="Times New Roman"/>
              </a:rPr>
              <a:t>The ALU: performs the required micro-operations for executing the instructions.</a:t>
            </a:r>
            <a:endParaRPr dirty="0"/>
          </a:p>
          <a:p>
            <a:pPr marL="514350" lvl="0" indent="-514350" algn="l" rtl="0">
              <a:spcBef>
                <a:spcPts val="400"/>
              </a:spcBef>
              <a:spcAft>
                <a:spcPts val="0"/>
              </a:spcAft>
              <a:buClr>
                <a:schemeClr val="dk1"/>
              </a:buClr>
              <a:buSzPts val="2000"/>
              <a:buFont typeface="Calibri"/>
              <a:buAutoNum type="arabicPeriod"/>
            </a:pPr>
            <a:r>
              <a:rPr lang="en-US" sz="2000" dirty="0">
                <a:latin typeface="Times New Roman"/>
                <a:ea typeface="Times New Roman"/>
                <a:cs typeface="Times New Roman"/>
                <a:sym typeface="Times New Roman"/>
              </a:rPr>
              <a:t>The control unit: supervise the transfer of information among the registers and instruct the ALU as to which operation to perform.</a:t>
            </a:r>
            <a:endParaRPr dirty="0"/>
          </a:p>
        </p:txBody>
      </p:sp>
      <p:pic>
        <p:nvPicPr>
          <p:cNvPr id="64" name="Google Shape;64;p3"/>
          <p:cNvPicPr preferRelativeResize="0"/>
          <p:nvPr/>
        </p:nvPicPr>
        <p:blipFill rotWithShape="1">
          <a:blip r:embed="rId3">
            <a:alphaModFix/>
          </a:blip>
          <a:srcRect/>
          <a:stretch/>
        </p:blipFill>
        <p:spPr>
          <a:xfrm>
            <a:off x="2133600" y="4267200"/>
            <a:ext cx="4486275" cy="1866900"/>
          </a:xfrm>
          <a:prstGeom prst="rect">
            <a:avLst/>
          </a:prstGeom>
          <a:noFill/>
          <a:ln>
            <a:noFill/>
          </a:ln>
        </p:spPr>
      </p:pic>
    </p:spTree>
    <p:extLst>
      <p:ext uri="{BB962C8B-B14F-4D97-AF65-F5344CB8AC3E}">
        <p14:creationId xmlns:p14="http://schemas.microsoft.com/office/powerpoint/2010/main" val="351122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4785" y="1019908"/>
            <a:ext cx="8229600" cy="4525963"/>
          </a:xfrm>
        </p:spPr>
        <p:txBody>
          <a:bodyPr>
            <a:normAutofit/>
          </a:bodyPr>
          <a:lstStyle/>
          <a:p>
            <a:pPr marL="0" indent="0" algn="just">
              <a:lnSpc>
                <a:spcPct val="160000"/>
              </a:lnSpc>
              <a:buNone/>
            </a:pPr>
            <a:r>
              <a:rPr lang="en-US" sz="1600" b="1" dirty="0">
                <a:latin typeface="Times New Roman" pitchFamily="18" charset="0"/>
                <a:cs typeface="Times New Roman" pitchFamily="18" charset="0"/>
              </a:rPr>
              <a:t>Arithmetic &amp; logical unit</a:t>
            </a:r>
          </a:p>
          <a:p>
            <a:pPr algn="just">
              <a:lnSpc>
                <a:spcPct val="160000"/>
              </a:lnSpc>
            </a:pPr>
            <a:r>
              <a:rPr lang="en-US" sz="1600" dirty="0">
                <a:solidFill>
                  <a:srgbClr val="000000"/>
                </a:solidFill>
                <a:latin typeface="Times New Roman" pitchFamily="18" charset="0"/>
                <a:cs typeface="Times New Roman" pitchFamily="18" charset="0"/>
              </a:rPr>
              <a:t>Most of all the arithmetic and logical operations of a computer are executed in the ALU (Arithmetic and Logical Unit) of the processor. It performs arithmetic operations like addition, subtraction, multiplication, division and also the logical operations like AND, OR, NOT operations.</a:t>
            </a:r>
          </a:p>
          <a:p>
            <a:pPr marL="0" indent="0" algn="just">
              <a:lnSpc>
                <a:spcPct val="160000"/>
              </a:lnSpc>
              <a:buNone/>
            </a:pPr>
            <a:r>
              <a:rPr lang="en-US" sz="1600" b="1" dirty="0">
                <a:latin typeface="Times New Roman" pitchFamily="18" charset="0"/>
                <a:cs typeface="Times New Roman" pitchFamily="18" charset="0"/>
              </a:rPr>
              <a:t>Control unit</a:t>
            </a:r>
          </a:p>
          <a:p>
            <a:pPr algn="just">
              <a:lnSpc>
                <a:spcPct val="160000"/>
              </a:lnSpc>
            </a:pPr>
            <a:r>
              <a:rPr lang="en-US" sz="1600" dirty="0">
                <a:solidFill>
                  <a:srgbClr val="000000"/>
                </a:solidFill>
                <a:latin typeface="Times New Roman" pitchFamily="18" charset="0"/>
                <a:cs typeface="Times New Roman" pitchFamily="18" charset="0"/>
              </a:rPr>
              <a:t>The control unit is a component of a computer's central processing unit that coordinates the operation of the processor. It tells the computer's memory, arithmetic/logic unit and input and output devices how to respond to a program's instructions.</a:t>
            </a:r>
          </a:p>
          <a:p>
            <a:pPr algn="just">
              <a:lnSpc>
                <a:spcPct val="160000"/>
              </a:lnSpc>
            </a:pPr>
            <a:r>
              <a:rPr lang="en-US" sz="1600" dirty="0">
                <a:solidFill>
                  <a:srgbClr val="000000"/>
                </a:solidFill>
                <a:latin typeface="Times New Roman" pitchFamily="18" charset="0"/>
                <a:cs typeface="Times New Roman" pitchFamily="18" charset="0"/>
              </a:rPr>
              <a:t>The control unit is also known as the nerve center of a computer system.</a:t>
            </a:r>
          </a:p>
          <a:p>
            <a:pPr algn="just">
              <a:lnSpc>
                <a:spcPct val="160000"/>
              </a:lnSpc>
            </a:pPr>
            <a:endParaRPr lang="en-US" sz="1600" dirty="0">
              <a:solidFill>
                <a:srgbClr val="000000"/>
              </a:solidFill>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66412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6331"/>
            <a:ext cx="8229600" cy="5996353"/>
          </a:xfrm>
        </p:spPr>
        <p:txBody>
          <a:bodyPr>
            <a:normAutofit fontScale="40000" lnSpcReduction="20000"/>
          </a:bodyPr>
          <a:lstStyle/>
          <a:p>
            <a:pPr marL="0" indent="0" algn="just">
              <a:lnSpc>
                <a:spcPct val="120000"/>
              </a:lnSpc>
              <a:buNone/>
            </a:pPr>
            <a:r>
              <a:rPr lang="en-US" sz="4000" b="1" dirty="0">
                <a:latin typeface="Times New Roman" panose="02020603050405020304" pitchFamily="18" charset="0"/>
                <a:cs typeface="Times New Roman" panose="02020603050405020304" pitchFamily="18" charset="0"/>
              </a:rPr>
              <a:t>Memory unit</a:t>
            </a:r>
          </a:p>
          <a:p>
            <a:pPr algn="just">
              <a:lnSpc>
                <a:spcPct val="120000"/>
              </a:lnSpc>
            </a:pPr>
            <a:r>
              <a:rPr lang="en-US" sz="3700" dirty="0">
                <a:solidFill>
                  <a:srgbClr val="000000"/>
                </a:solidFill>
                <a:latin typeface="Times New Roman" panose="02020603050405020304" pitchFamily="18" charset="0"/>
                <a:cs typeface="Times New Roman" panose="02020603050405020304" pitchFamily="18" charset="0"/>
              </a:rPr>
              <a:t>The memory unit in computer architecture is responsible for storing data and instructions that the CPU (Central Processing Unit) needs to execute tasks.</a:t>
            </a:r>
          </a:p>
          <a:p>
            <a:pPr marL="0" indent="0" algn="just">
              <a:lnSpc>
                <a:spcPct val="120000"/>
              </a:lnSpc>
              <a:buNone/>
            </a:pP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Memory units in computer architecture can be categorized into several types based on their speed, volatility, and purpose. Here are the main types:</a:t>
            </a:r>
          </a:p>
          <a:p>
            <a:pPr marL="0" indent="0" algn="just">
              <a:lnSpc>
                <a:spcPct val="120000"/>
              </a:lnSpc>
              <a:buNone/>
            </a:pP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3700" b="1" dirty="0">
                <a:solidFill>
                  <a:srgbClr val="000000"/>
                </a:solidFill>
                <a:latin typeface="Times New Roman" panose="02020603050405020304" pitchFamily="18" charset="0"/>
                <a:cs typeface="Times New Roman" panose="02020603050405020304" pitchFamily="18" charset="0"/>
              </a:rPr>
              <a:t>Primary Memory (Main Memory)</a:t>
            </a:r>
          </a:p>
          <a:p>
            <a:pPr algn="just">
              <a:lnSpc>
                <a:spcPct val="120000"/>
              </a:lnSpc>
              <a:buFont typeface="Wingdings" pitchFamily="2" charset="2"/>
              <a:buChar char="q"/>
            </a:pPr>
            <a:r>
              <a:rPr lang="en-US" sz="3700" dirty="0">
                <a:solidFill>
                  <a:srgbClr val="000000"/>
                </a:solidFill>
                <a:latin typeface="Times New Roman" panose="02020603050405020304" pitchFamily="18" charset="0"/>
                <a:cs typeface="Times New Roman" panose="02020603050405020304" pitchFamily="18" charset="0"/>
              </a:rPr>
              <a:t>   Random Access Memory (RAM):</a:t>
            </a:r>
          </a:p>
          <a:p>
            <a:pPr algn="just">
              <a:lnSpc>
                <a:spcPct val="120000"/>
              </a:lnSpc>
              <a:buFont typeface="Courier New" pitchFamily="49" charset="0"/>
              <a:buChar char="o"/>
            </a:pPr>
            <a:r>
              <a:rPr lang="en-US" sz="3700" dirty="0">
                <a:solidFill>
                  <a:srgbClr val="000000"/>
                </a:solidFill>
                <a:latin typeface="Times New Roman" panose="02020603050405020304" pitchFamily="18" charset="0"/>
                <a:cs typeface="Times New Roman" panose="02020603050405020304" pitchFamily="18" charset="0"/>
              </a:rPr>
              <a:t>Dynamic RAM (DRAM):</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Slower and cheaper, DRAM needs to be refreshed periodically.</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Used in the main memory of most computers.</a:t>
            </a:r>
          </a:p>
          <a:p>
            <a:pPr algn="just">
              <a:lnSpc>
                <a:spcPct val="120000"/>
              </a:lnSpc>
              <a:buFont typeface="Courier New" pitchFamily="49" charset="0"/>
              <a:buChar char="o"/>
            </a:pPr>
            <a:r>
              <a:rPr lang="en-US" sz="3700" dirty="0">
                <a:solidFill>
                  <a:srgbClr val="000000"/>
                </a:solidFill>
                <a:latin typeface="Times New Roman" panose="02020603050405020304" pitchFamily="18" charset="0"/>
                <a:cs typeface="Times New Roman" panose="02020603050405020304" pitchFamily="18" charset="0"/>
              </a:rPr>
              <a:t>     Static RAM (SRAM):</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Faster and more expensive, SRAM does not need to be refreshed.</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Used in cache memory.</a:t>
            </a:r>
          </a:p>
          <a:p>
            <a:pPr algn="just">
              <a:lnSpc>
                <a:spcPct val="120000"/>
              </a:lnSpc>
              <a:buFont typeface="Wingdings" pitchFamily="2" charset="2"/>
              <a:buChar char="q"/>
            </a:pPr>
            <a:r>
              <a:rPr lang="en-US" sz="3700" dirty="0">
                <a:solidFill>
                  <a:srgbClr val="000000"/>
                </a:solidFill>
                <a:latin typeface="Times New Roman" panose="02020603050405020304" pitchFamily="18" charset="0"/>
                <a:cs typeface="Times New Roman" panose="02020603050405020304" pitchFamily="18" charset="0"/>
              </a:rPr>
              <a:t> Read-Only Memory (ROM):</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Non-volatile memory that is used to store software that is closely tied to specific hardware.</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Types include:</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PROM (Programmable ROM):** Can be programmed once after manufacturing.</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EPROM (Erasable PROM):** Can be erased and reprogrammed using UV light.</a:t>
            </a:r>
          </a:p>
          <a:p>
            <a:pPr marL="0" indent="0" algn="just">
              <a:lnSpc>
                <a:spcPct val="120000"/>
              </a:lnSpc>
              <a:buNone/>
            </a:pPr>
            <a:r>
              <a:rPr lang="en-US" sz="3700" dirty="0">
                <a:solidFill>
                  <a:srgbClr val="000000"/>
                </a:solidFill>
                <a:latin typeface="Times New Roman" panose="02020603050405020304" pitchFamily="18" charset="0"/>
                <a:cs typeface="Times New Roman" panose="02020603050405020304" pitchFamily="18" charset="0"/>
              </a:rPr>
              <a:t>       -  EEPROM (Electrically Erasable PROM):** Can be erased and reprogrammed electronically.</a:t>
            </a:r>
          </a:p>
          <a:p>
            <a:pPr marL="0" indent="0" algn="just">
              <a:lnSpc>
                <a:spcPct val="120000"/>
              </a:lnSpc>
              <a:buNone/>
            </a:pPr>
            <a:endParaRPr lang="en-US" sz="3700"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endParaRPr lang="en-IN" sz="3700"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85297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9086"/>
            <a:ext cx="8229600" cy="5537078"/>
          </a:xfrm>
        </p:spPr>
        <p:txBody>
          <a:bodyPr>
            <a:normAutofit fontScale="40000" lnSpcReduction="20000"/>
          </a:bodyPr>
          <a:lstStyle/>
          <a:p>
            <a:pPr marL="0" indent="0" algn="just">
              <a:lnSpc>
                <a:spcPct val="120000"/>
              </a:lnSpc>
              <a:buNone/>
            </a:pPr>
            <a:endParaRPr lang="en-US" sz="4800" b="1"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4800" b="1" dirty="0">
                <a:solidFill>
                  <a:srgbClr val="000000"/>
                </a:solidFill>
                <a:latin typeface="Times New Roman" panose="02020603050405020304" pitchFamily="18" charset="0"/>
                <a:cs typeface="Times New Roman" panose="02020603050405020304" pitchFamily="18" charset="0"/>
              </a:rPr>
              <a:t>Secondary Memory (Storage)</a:t>
            </a: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Hard Disk Drive (HDD):</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Magnetic storage, slower but with large storage capacity.</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long-term storage of data and programs.</a:t>
            </a: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Solid State Drive (SSD):</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Faster than HDDs, using flash memory.</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More expensive but with better performance.</a:t>
            </a: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Optical Discs:</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Include CDs, DVDs, and Blue-rays.</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storing data that can be read by optical drives.</a:t>
            </a:r>
          </a:p>
          <a:p>
            <a:pPr algn="just">
              <a:lnSpc>
                <a:spcPct val="120000"/>
              </a:lnSpc>
              <a:buFont typeface="Wingdings" pitchFamily="2" charset="2"/>
              <a:buChar char="q"/>
            </a:pPr>
            <a:r>
              <a:rPr lang="en-US" dirty="0">
                <a:solidFill>
                  <a:srgbClr val="000000"/>
                </a:solidFill>
                <a:latin typeface="Times New Roman" panose="02020603050405020304" pitchFamily="18" charset="0"/>
                <a:cs typeface="Times New Roman" panose="02020603050405020304" pitchFamily="18" charset="0"/>
              </a:rPr>
              <a:t>  Magnetic Tapes:</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archival storage, slower access speed, but large capacity.</a:t>
            </a:r>
          </a:p>
          <a:p>
            <a:pPr marL="0" indent="0" algn="just">
              <a:lnSpc>
                <a:spcPct val="120000"/>
              </a:lnSpc>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4800" b="1" dirty="0">
                <a:solidFill>
                  <a:srgbClr val="000000"/>
                </a:solidFill>
                <a:latin typeface="Times New Roman" panose="02020603050405020304" pitchFamily="18" charset="0"/>
                <a:cs typeface="Times New Roman" panose="02020603050405020304" pitchFamily="18" charset="0"/>
              </a:rPr>
              <a:t>Cache Memory</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The smallest and fastest cache, located directly within the CPU or a separate chip close to the CPU.</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a:t>
            </a:r>
          </a:p>
          <a:p>
            <a:pPr marL="0" indent="0" algn="just">
              <a:lnSpc>
                <a:spcPct val="120000"/>
              </a:lnSpc>
              <a:buNone/>
            </a:pPr>
            <a:r>
              <a:rPr lang="en-US" sz="4800" b="1" dirty="0">
                <a:solidFill>
                  <a:srgbClr val="000000"/>
                </a:solidFill>
                <a:latin typeface="Times New Roman" panose="02020603050405020304" pitchFamily="18" charset="0"/>
                <a:cs typeface="Times New Roman" panose="02020603050405020304" pitchFamily="18" charset="0"/>
              </a:rPr>
              <a:t>Registers Memory</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The fastest type of memory, located within the CPU.</a:t>
            </a:r>
          </a:p>
          <a:p>
            <a:pPr marL="0" indent="0" algn="just">
              <a:lnSpc>
                <a:spcPct val="120000"/>
              </a:lnSpc>
              <a:buNone/>
            </a:pPr>
            <a:r>
              <a:rPr lang="en-US" dirty="0">
                <a:solidFill>
                  <a:srgbClr val="000000"/>
                </a:solidFill>
                <a:latin typeface="Times New Roman" panose="02020603050405020304" pitchFamily="18" charset="0"/>
                <a:cs typeface="Times New Roman" panose="02020603050405020304" pitchFamily="18" charset="0"/>
              </a:rPr>
              <a:t>   - Used for holding data that the CPU is currently processing, like operands and instructions.</a:t>
            </a:r>
          </a:p>
          <a:p>
            <a:pPr marL="0" indent="0" algn="just">
              <a:lnSpc>
                <a:spcPct val="120000"/>
              </a:lnSpc>
              <a:buNone/>
            </a:pPr>
            <a:endParaRPr lang="en-US"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5910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1792"/>
            <a:ext cx="8229600" cy="4525963"/>
          </a:xfrm>
        </p:spPr>
        <p:txBody>
          <a:bodyPr>
            <a:normAutofit fontScale="77500" lnSpcReduction="2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Input unit</a:t>
            </a:r>
          </a:p>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Input units are used by the computer to read the data. The most commonly used input devices are keyboards, mouse, joysticks, trackballs, microphones, etc.</a:t>
            </a:r>
          </a:p>
          <a:p>
            <a:pPr marL="0" indent="0" algn="just">
              <a:lnSpc>
                <a:spcPct val="150000"/>
              </a:lnSpc>
              <a:buNone/>
            </a:pPr>
            <a:r>
              <a:rPr lang="en-US" b="1" dirty="0">
                <a:latin typeface="Times New Roman" panose="02020603050405020304" pitchFamily="18" charset="0"/>
                <a:cs typeface="Times New Roman" panose="02020603050405020304" pitchFamily="18" charset="0"/>
              </a:rPr>
              <a:t>Output Unit</a:t>
            </a:r>
          </a:p>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The primary function of the output unit is to send the processed results to the user. Output devices display information in a way that the user can understand.</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03196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381000" y="539256"/>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dirty="0"/>
              <a:t>General Register Organization</a:t>
            </a:r>
            <a:endParaRPr sz="3200" b="1" dirty="0"/>
          </a:p>
        </p:txBody>
      </p:sp>
      <p:sp>
        <p:nvSpPr>
          <p:cNvPr id="70" name="Google Shape;70;p4"/>
          <p:cNvSpPr txBox="1">
            <a:spLocks noGrp="1"/>
          </p:cNvSpPr>
          <p:nvPr>
            <p:ph type="body" idx="1"/>
          </p:nvPr>
        </p:nvSpPr>
        <p:spPr>
          <a:xfrm>
            <a:off x="430823" y="1462454"/>
            <a:ext cx="8194431" cy="5257800"/>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chemeClr val="dk1"/>
              </a:buClr>
              <a:buSzPts val="2800"/>
              <a:buNone/>
            </a:pPr>
            <a:r>
              <a:rPr lang="en-US" sz="2000" dirty="0">
                <a:latin typeface="Times New Roman"/>
                <a:ea typeface="Times New Roman"/>
                <a:cs typeface="Times New Roman"/>
                <a:sym typeface="Times New Roman"/>
              </a:rPr>
              <a:t>A set of flip-flops forms a register. A register is a unique high-speed storage area in the CPU.</a:t>
            </a:r>
          </a:p>
          <a:p>
            <a:pPr marL="342900" lvl="0" indent="-342900" algn="just" rtl="0">
              <a:spcBef>
                <a:spcPts val="0"/>
              </a:spcBef>
              <a:spcAft>
                <a:spcPts val="0"/>
              </a:spcAft>
              <a:buClr>
                <a:schemeClr val="dk1"/>
              </a:buClr>
              <a:buSzPts val="2800"/>
              <a:buChar char="•"/>
            </a:pPr>
            <a:r>
              <a:rPr lang="en-US" sz="2000" dirty="0">
                <a:latin typeface="Times New Roman"/>
                <a:ea typeface="Times New Roman"/>
                <a:cs typeface="Times New Roman"/>
                <a:sym typeface="Times New Roman"/>
              </a:rPr>
              <a:t>Memory locations are needed for storing data like pointers, counters address, return address, temporary result etc. Having to refer to memory location for such applications is time consuming because </a:t>
            </a:r>
            <a:r>
              <a:rPr lang="en-US" sz="2000" b="1" i="1" dirty="0">
                <a:latin typeface="Times New Roman"/>
                <a:ea typeface="Times New Roman"/>
                <a:cs typeface="Times New Roman"/>
                <a:sym typeface="Times New Roman"/>
              </a:rPr>
              <a:t>memory access is the most time-consuming operation in the computer.</a:t>
            </a:r>
            <a:r>
              <a:rPr lang="en-US" sz="2000" dirty="0">
                <a:latin typeface="Times New Roman"/>
                <a:ea typeface="Times New Roman"/>
                <a:cs typeface="Times New Roman"/>
                <a:sym typeface="Times New Roman"/>
              </a:rPr>
              <a:t> </a:t>
            </a:r>
            <a:endParaRPr sz="2000" dirty="0"/>
          </a:p>
          <a:p>
            <a:pPr marL="342900" lvl="0" indent="-342900" algn="just" rtl="0">
              <a:spcBef>
                <a:spcPts val="560"/>
              </a:spcBef>
              <a:spcAft>
                <a:spcPts val="0"/>
              </a:spcAft>
              <a:buClr>
                <a:schemeClr val="dk1"/>
              </a:buClr>
              <a:buSzPts val="2800"/>
              <a:buChar char="•"/>
            </a:pPr>
            <a:r>
              <a:rPr lang="en-US" sz="2000" dirty="0">
                <a:latin typeface="Times New Roman"/>
                <a:ea typeface="Times New Roman"/>
                <a:cs typeface="Times New Roman"/>
                <a:sym typeface="Times New Roman"/>
              </a:rPr>
              <a:t>It is more convenient and more efficient to store these intermediate values in processor registers. All of these registers are connect to a common bus system.</a:t>
            </a:r>
            <a:endParaRPr sz="2000" dirty="0"/>
          </a:p>
          <a:p>
            <a:pPr marL="342900" lvl="0" indent="-342900" algn="just" rtl="0">
              <a:spcBef>
                <a:spcPts val="560"/>
              </a:spcBef>
              <a:spcAft>
                <a:spcPts val="0"/>
              </a:spcAft>
              <a:buClr>
                <a:schemeClr val="dk1"/>
              </a:buClr>
              <a:buSzPts val="2800"/>
              <a:buChar char="•"/>
            </a:pPr>
            <a:r>
              <a:rPr lang="en-US" sz="2000" dirty="0">
                <a:latin typeface="Times New Roman"/>
                <a:ea typeface="Times New Roman"/>
                <a:cs typeface="Times New Roman"/>
                <a:sym typeface="Times New Roman"/>
              </a:rPr>
              <a:t>The register communicate with each other not only for direct data transfer, but also while performing various micro operations.</a:t>
            </a:r>
          </a:p>
          <a:p>
            <a:pPr lvl="0" algn="just">
              <a:spcBef>
                <a:spcPts val="560"/>
              </a:spcBef>
              <a:buClr>
                <a:schemeClr val="dk1"/>
              </a:buClr>
              <a:buSzPts val="2800"/>
            </a:pPr>
            <a:r>
              <a:rPr lang="en-US" sz="2000" dirty="0">
                <a:latin typeface="Times New Roman" pitchFamily="18" charset="0"/>
                <a:cs typeface="Times New Roman" pitchFamily="18" charset="0"/>
              </a:rPr>
              <a:t>When large number of register included in the CPU then it is more efficient to connect through common bus system. A bus organization for seven CPU registers is shown in Figure below.</a:t>
            </a:r>
          </a:p>
          <a:p>
            <a:pPr marL="342900" lvl="0" indent="-342900" algn="just" rtl="0">
              <a:spcBef>
                <a:spcPts val="560"/>
              </a:spcBef>
              <a:spcAft>
                <a:spcPts val="0"/>
              </a:spcAft>
              <a:buClr>
                <a:schemeClr val="dk1"/>
              </a:buClr>
              <a:buSzPts val="2800"/>
              <a:buChar char="•"/>
            </a:pPr>
            <a:endParaRPr sz="2000" dirty="0"/>
          </a:p>
        </p:txBody>
      </p:sp>
    </p:spTree>
    <p:extLst>
      <p:ext uri="{BB962C8B-B14F-4D97-AF65-F5344CB8AC3E}">
        <p14:creationId xmlns:p14="http://schemas.microsoft.com/office/powerpoint/2010/main" val="299879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Shift Registers </a:t>
            </a:r>
            <a:endParaRPr dirty="0"/>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48" name="Google Shape;48;p1"/>
          <p:cNvSpPr txBox="1"/>
          <p:nvPr/>
        </p:nvSpPr>
        <p:spPr>
          <a:xfrm>
            <a:off x="447368" y="1025765"/>
            <a:ext cx="8047703" cy="5201598"/>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i="1" dirty="0">
                <a:solidFill>
                  <a:srgbClr val="0070C0"/>
                </a:solidFill>
                <a:effectLst/>
                <a:latin typeface="Times New Roman" panose="02020603050405020304" pitchFamily="18" charset="0"/>
                <a:cs typeface="Times New Roman" panose="02020603050405020304" pitchFamily="18" charset="0"/>
              </a:rPr>
              <a:t>What is Computer Architecture?</a:t>
            </a:r>
          </a:p>
          <a:p>
            <a:pPr marL="342900" marR="0" lvl="0" indent="-342900" algn="just" rtl="0">
              <a:lnSpc>
                <a:spcPct val="150000"/>
              </a:lnSpc>
              <a:spcBef>
                <a:spcPts val="0"/>
              </a:spcBef>
              <a:spcAft>
                <a:spcPts val="0"/>
              </a:spcAft>
              <a:buFont typeface="Wingdings" pitchFamily="2" charset="2"/>
              <a:buChar char="§"/>
            </a:pPr>
            <a:r>
              <a:rPr lang="en-US" sz="2000" dirty="0">
                <a:effectLst/>
                <a:latin typeface="Times New Roman" panose="02020603050405020304" pitchFamily="18" charset="0"/>
                <a:cs typeface="Times New Roman" panose="02020603050405020304" pitchFamily="18" charset="0"/>
              </a:rPr>
              <a:t>Refers to the those attribute of a system visible to a programmer or those attributes that has direct impact on the logical executions of a program. </a:t>
            </a:r>
          </a:p>
          <a:p>
            <a:pPr marL="342900" marR="0" lvl="0" indent="-342900" algn="just" rtl="0">
              <a:lnSpc>
                <a:spcPct val="150000"/>
              </a:lnSpc>
              <a:spcBef>
                <a:spcPts val="0"/>
              </a:spcBef>
              <a:spcAft>
                <a:spcPts val="0"/>
              </a:spcAft>
              <a:buFont typeface="Wingdings" pitchFamily="2" charset="2"/>
              <a:buChar char="§"/>
            </a:pPr>
            <a:r>
              <a:rPr lang="en-US" sz="2000" dirty="0">
                <a:effectLst/>
                <a:latin typeface="Times New Roman" panose="02020603050405020304" pitchFamily="18" charset="0"/>
                <a:cs typeface="Times New Roman" panose="02020603050405020304" pitchFamily="18" charset="0"/>
              </a:rPr>
              <a:t>It describes the function of various units of digital computers that store and process information.</a:t>
            </a:r>
          </a:p>
          <a:p>
            <a:pPr marL="342900" marR="0" lvl="0" indent="-342900" algn="just" rtl="0">
              <a:lnSpc>
                <a:spcPct val="150000"/>
              </a:lnSpc>
              <a:spcBef>
                <a:spcPts val="0"/>
              </a:spcBef>
              <a:spcAft>
                <a:spcPts val="0"/>
              </a:spcAft>
              <a:buFont typeface="Wingdings" pitchFamily="2" charset="2"/>
              <a:buChar char="§"/>
            </a:pPr>
            <a:r>
              <a:rPr lang="en-US" sz="2000" dirty="0">
                <a:latin typeface="Times New Roman" panose="02020603050405020304" pitchFamily="18" charset="0"/>
                <a:cs typeface="Times New Roman" panose="02020603050405020304" pitchFamily="18" charset="0"/>
              </a:rPr>
              <a:t>It is planned, design policy or technology.</a:t>
            </a:r>
            <a:endParaRPr lang="en-US" sz="2000" dirty="0">
              <a:effectLst/>
              <a:latin typeface="Times New Roman" panose="02020603050405020304" pitchFamily="18" charset="0"/>
              <a:cs typeface="Times New Roman" panose="02020603050405020304" pitchFamily="18" charset="0"/>
            </a:endParaRPr>
          </a:p>
          <a:p>
            <a:pPr algn="just">
              <a:lnSpc>
                <a:spcPct val="150000"/>
              </a:lnSpc>
            </a:pPr>
            <a:r>
              <a:rPr lang="en-US" sz="2000" b="1" i="1" dirty="0">
                <a:solidFill>
                  <a:srgbClr val="0070C0"/>
                </a:solidFill>
                <a:latin typeface="Times New Roman" panose="02020603050405020304" pitchFamily="18" charset="0"/>
                <a:cs typeface="Times New Roman" panose="02020603050405020304" pitchFamily="18" charset="0"/>
              </a:rPr>
              <a:t>What is Computer Organization?</a:t>
            </a:r>
          </a:p>
          <a:p>
            <a:pPr marL="342900" marR="0" lvl="0" indent="-342900" algn="just" rtl="0">
              <a:lnSpc>
                <a:spcPct val="150000"/>
              </a:lnSpc>
              <a:spcBef>
                <a:spcPts val="0"/>
              </a:spcBef>
              <a:spcAft>
                <a:spcPts val="0"/>
              </a:spcAft>
              <a:buFont typeface="Wingdings" pitchFamily="2" charset="2"/>
              <a:buChar char="§"/>
            </a:pPr>
            <a:r>
              <a:rPr lang="en-US" sz="2000" dirty="0">
                <a:effectLst/>
                <a:latin typeface="Times New Roman" panose="02020603050405020304" pitchFamily="18" charset="0"/>
                <a:cs typeface="Times New Roman" panose="02020603050405020304" pitchFamily="18" charset="0"/>
              </a:rPr>
              <a:t>Refers to the operational mints or types and their interconnections that realize their architecture specification. </a:t>
            </a:r>
          </a:p>
          <a:p>
            <a:pPr marL="342900" marR="0" lvl="0" indent="-342900" algn="just" rtl="0">
              <a:lnSpc>
                <a:spcPct val="150000"/>
              </a:lnSpc>
              <a:spcBef>
                <a:spcPts val="0"/>
              </a:spcBef>
              <a:spcAft>
                <a:spcPts val="0"/>
              </a:spcAft>
              <a:buFont typeface="Wingdings" pitchFamily="2" charset="2"/>
              <a:buChar char="§"/>
            </a:pPr>
            <a:r>
              <a:rPr lang="en-US" sz="2000" dirty="0">
                <a:effectLst/>
                <a:latin typeface="Times New Roman" panose="02020603050405020304" pitchFamily="18" charset="0"/>
                <a:cs typeface="Times New Roman" panose="02020603050405020304" pitchFamily="18" charset="0"/>
              </a:rPr>
              <a:t>It provides deep knowledge of functionality, structuring, internal working, and implementation of a computer system. </a:t>
            </a:r>
          </a:p>
          <a:p>
            <a:pPr marL="342900" marR="0" lvl="0" indent="-342900" algn="just" rtl="0">
              <a:lnSpc>
                <a:spcPct val="150000"/>
              </a:lnSpc>
              <a:spcBef>
                <a:spcPts val="0"/>
              </a:spcBef>
              <a:spcAft>
                <a:spcPts val="0"/>
              </a:spcAft>
              <a:buFont typeface="Wingdings" pitchFamily="2" charset="2"/>
              <a:buChar char="§"/>
            </a:pPr>
            <a:r>
              <a:rPr lang="en-US" sz="2000" dirty="0">
                <a:effectLst/>
                <a:latin typeface="Times New Roman" panose="02020603050405020304" pitchFamily="18" charset="0"/>
                <a:cs typeface="Times New Roman" panose="02020603050405020304" pitchFamily="18" charset="0"/>
              </a:rPr>
              <a:t>The role of computer organization comes after Computer architecture.</a:t>
            </a:r>
            <a:endParaRPr lang="en-US" sz="2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Tree>
    <p:extLst>
      <p:ext uri="{BB962C8B-B14F-4D97-AF65-F5344CB8AC3E}">
        <p14:creationId xmlns:p14="http://schemas.microsoft.com/office/powerpoint/2010/main" val="2096168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76" name="Google Shape;76;p5"/>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latin typeface="Times New Roman"/>
                <a:ea typeface="Times New Roman"/>
                <a:cs typeface="Times New Roman"/>
                <a:sym typeface="Times New Roman"/>
              </a:rPr>
              <a:t>The bus organization of 7-registers:</a:t>
            </a:r>
            <a:endParaRPr/>
          </a:p>
        </p:txBody>
      </p:sp>
      <p:pic>
        <p:nvPicPr>
          <p:cNvPr id="5" name="Picture 4">
            <a:extLst>
              <a:ext uri="{FF2B5EF4-FFF2-40B4-BE49-F238E27FC236}">
                <a16:creationId xmlns:a16="http://schemas.microsoft.com/office/drawing/2014/main" id="{229A622C-FCA0-212A-469D-0D2318936890}"/>
              </a:ext>
            </a:extLst>
          </p:cNvPr>
          <p:cNvPicPr>
            <a:picLocks noChangeAspect="1"/>
          </p:cNvPicPr>
          <p:nvPr/>
        </p:nvPicPr>
        <p:blipFill rotWithShape="1">
          <a:blip r:embed="rId3"/>
          <a:srcRect t="16964" b="8330"/>
          <a:stretch/>
        </p:blipFill>
        <p:spPr>
          <a:xfrm>
            <a:off x="578591" y="1753248"/>
            <a:ext cx="8215503" cy="4603102"/>
          </a:xfrm>
          <a:prstGeom prst="rect">
            <a:avLst/>
          </a:prstGeom>
        </p:spPr>
      </p:pic>
    </p:spTree>
    <p:extLst>
      <p:ext uri="{BB962C8B-B14F-4D97-AF65-F5344CB8AC3E}">
        <p14:creationId xmlns:p14="http://schemas.microsoft.com/office/powerpoint/2010/main" val="124215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6"/>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83" name="Google Shape;83;p6"/>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To perform operation:</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 The control must provide binary selection variables to the following sectors inputs:</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MUX A Sector (SELA): to place the content of R2 into bus A. </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MUX B Sector (SELB): to place the content of R3 into bus B.</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ALU operation Selector (OPR): To provide the arithmetic addition A+B. </a:t>
            </a:r>
            <a:endParaRPr/>
          </a:p>
          <a:p>
            <a:pPr marL="514350" lvl="0" indent="-514350" algn="l" rtl="0">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Decoder Destination Selector (SELD): To transfer content of output bus in to R1.</a:t>
            </a:r>
            <a:endParaRPr/>
          </a:p>
          <a:p>
            <a:pPr marL="514350" lvl="0" indent="-311150" algn="l" rtl="0">
              <a:spcBef>
                <a:spcPts val="640"/>
              </a:spcBef>
              <a:spcAft>
                <a:spcPts val="0"/>
              </a:spcAft>
              <a:buClr>
                <a:schemeClr val="dk1"/>
              </a:buClr>
              <a:buSzPts val="3200"/>
              <a:buFont typeface="Calibri"/>
              <a:buNone/>
            </a:pPr>
            <a:endParaRPr/>
          </a:p>
        </p:txBody>
      </p:sp>
      <p:pic>
        <p:nvPicPr>
          <p:cNvPr id="84" name="Google Shape;84;p6"/>
          <p:cNvPicPr preferRelativeResize="0"/>
          <p:nvPr/>
        </p:nvPicPr>
        <p:blipFill rotWithShape="1">
          <a:blip r:embed="rId3">
            <a:alphaModFix/>
          </a:blip>
          <a:srcRect/>
          <a:stretch/>
        </p:blipFill>
        <p:spPr>
          <a:xfrm>
            <a:off x="4495800" y="1036638"/>
            <a:ext cx="2209800" cy="487362"/>
          </a:xfrm>
          <a:prstGeom prst="rect">
            <a:avLst/>
          </a:prstGeom>
          <a:noFill/>
          <a:ln>
            <a:noFill/>
          </a:ln>
        </p:spPr>
      </p:pic>
    </p:spTree>
    <p:extLst>
      <p:ext uri="{BB962C8B-B14F-4D97-AF65-F5344CB8AC3E}">
        <p14:creationId xmlns:p14="http://schemas.microsoft.com/office/powerpoint/2010/main" val="3056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BUS System</a:t>
            </a:r>
            <a:endParaRPr sz="3200" b="1"/>
          </a:p>
        </p:txBody>
      </p:sp>
      <p:sp>
        <p:nvSpPr>
          <p:cNvPr id="90" name="Google Shape;90;p7"/>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800"/>
              <a:buChar char="•"/>
            </a:pPr>
            <a:r>
              <a:rPr lang="en-US" sz="2800">
                <a:latin typeface="Times New Roman"/>
                <a:ea typeface="Times New Roman"/>
                <a:cs typeface="Times New Roman"/>
                <a:sym typeface="Times New Roman"/>
              </a:rPr>
              <a:t>The four control selection variables are generated in control unit and must be available at the beginning of clock cycle.</a:t>
            </a:r>
            <a:endParaRPr/>
          </a:p>
          <a:p>
            <a:pPr marL="342900" lvl="0" indent="-342900" algn="just"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The data from two source registers propagates through the gates in the multiplexers and the ALU, to the output bus, and into inputs of the destination register, all during the clock cycle interval.</a:t>
            </a:r>
            <a:endParaRPr/>
          </a:p>
          <a:p>
            <a:pPr marL="342900" lvl="0" indent="-342900" algn="just"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When the next clock transition occurs, the binary information from the output bus is transferred into R1.</a:t>
            </a:r>
            <a:endParaRPr/>
          </a:p>
        </p:txBody>
      </p:sp>
    </p:spTree>
    <p:extLst>
      <p:ext uri="{BB962C8B-B14F-4D97-AF65-F5344CB8AC3E}">
        <p14:creationId xmlns:p14="http://schemas.microsoft.com/office/powerpoint/2010/main" val="1019585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Control Word</a:t>
            </a:r>
            <a:endParaRPr sz="3200" b="1"/>
          </a:p>
        </p:txBody>
      </p:sp>
      <p:sp>
        <p:nvSpPr>
          <p:cNvPr id="96" name="Google Shape;96;p8"/>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latin typeface="Times New Roman"/>
                <a:ea typeface="Times New Roman"/>
                <a:cs typeface="Times New Roman"/>
                <a:sym typeface="Times New Roman"/>
              </a:rPr>
              <a:t>There are 14 binary selection inputs in the unit, and their combined value specifies a </a:t>
            </a:r>
            <a:r>
              <a:rPr lang="en-US" sz="2800" b="1" i="1">
                <a:latin typeface="Times New Roman"/>
                <a:ea typeface="Times New Roman"/>
                <a:cs typeface="Times New Roman"/>
                <a:sym typeface="Times New Roman"/>
              </a:rPr>
              <a:t>control word</a:t>
            </a:r>
            <a:r>
              <a:rPr lang="en-US" sz="2800">
                <a:latin typeface="Times New Roman"/>
                <a:ea typeface="Times New Roman"/>
                <a:cs typeface="Times New Roman"/>
                <a:sym typeface="Times New Roman"/>
              </a:rPr>
              <a:t>. </a:t>
            </a: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Char char="•"/>
            </a:pPr>
            <a:r>
              <a:rPr lang="en-US" sz="2800">
                <a:latin typeface="Times New Roman"/>
                <a:ea typeface="Times New Roman"/>
                <a:cs typeface="Times New Roman"/>
                <a:sym typeface="Times New Roman"/>
              </a:rPr>
              <a:t>The encoding of register selection field as:</a:t>
            </a:r>
            <a:endParaRPr/>
          </a:p>
          <a:p>
            <a:pPr marL="342900" lvl="0" indent="-139700" algn="l" rtl="0">
              <a:spcBef>
                <a:spcPts val="640"/>
              </a:spcBef>
              <a:spcAft>
                <a:spcPts val="0"/>
              </a:spcAft>
              <a:buClr>
                <a:schemeClr val="dk1"/>
              </a:buClr>
              <a:buSzPts val="3200"/>
              <a:buNone/>
            </a:pPr>
            <a:endParaRPr/>
          </a:p>
        </p:txBody>
      </p:sp>
      <p:pic>
        <p:nvPicPr>
          <p:cNvPr id="97" name="Google Shape;97;p8"/>
          <p:cNvPicPr preferRelativeResize="0"/>
          <p:nvPr/>
        </p:nvPicPr>
        <p:blipFill rotWithShape="1">
          <a:blip r:embed="rId3">
            <a:alphaModFix/>
          </a:blip>
          <a:srcRect/>
          <a:stretch/>
        </p:blipFill>
        <p:spPr>
          <a:xfrm>
            <a:off x="2514600" y="1981200"/>
            <a:ext cx="3352800" cy="860425"/>
          </a:xfrm>
          <a:prstGeom prst="rect">
            <a:avLst/>
          </a:prstGeom>
          <a:noFill/>
          <a:ln>
            <a:noFill/>
          </a:ln>
        </p:spPr>
      </p:pic>
      <p:pic>
        <p:nvPicPr>
          <p:cNvPr id="98" name="Google Shape;98;p8"/>
          <p:cNvPicPr preferRelativeResize="0"/>
          <p:nvPr/>
        </p:nvPicPr>
        <p:blipFill rotWithShape="1">
          <a:blip r:embed="rId4">
            <a:alphaModFix/>
          </a:blip>
          <a:srcRect/>
          <a:stretch/>
        </p:blipFill>
        <p:spPr>
          <a:xfrm>
            <a:off x="2743200" y="3581400"/>
            <a:ext cx="4267200" cy="3008313"/>
          </a:xfrm>
          <a:prstGeom prst="rect">
            <a:avLst/>
          </a:prstGeom>
          <a:noFill/>
          <a:ln>
            <a:noFill/>
          </a:ln>
        </p:spPr>
      </p:pic>
    </p:spTree>
    <p:extLst>
      <p:ext uri="{BB962C8B-B14F-4D97-AF65-F5344CB8AC3E}">
        <p14:creationId xmlns:p14="http://schemas.microsoft.com/office/powerpoint/2010/main" val="302257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Control Word</a:t>
            </a:r>
            <a:endParaRPr sz="3200" b="1"/>
          </a:p>
        </p:txBody>
      </p:sp>
      <p:sp>
        <p:nvSpPr>
          <p:cNvPr id="104" name="Google Shape;104;p9"/>
          <p:cNvSpPr txBox="1">
            <a:spLocks noGrp="1"/>
          </p:cNvSpPr>
          <p:nvPr>
            <p:ph type="body" idx="1"/>
          </p:nvPr>
        </p:nvSpPr>
        <p:spPr>
          <a:xfrm>
            <a:off x="457200" y="8382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The encoding of ALU operation as:</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ALU provides arithmetic and logic operations. In addition, the CPU must provide shift operations.</a:t>
            </a:r>
            <a:endParaRPr/>
          </a:p>
          <a:p>
            <a:pPr marL="342900" lvl="0" indent="-342900" algn="l" rtl="0">
              <a:spcBef>
                <a:spcPts val="400"/>
              </a:spcBef>
              <a:spcAft>
                <a:spcPts val="0"/>
              </a:spcAft>
              <a:buClr>
                <a:schemeClr val="dk1"/>
              </a:buClr>
              <a:buSzPts val="2000"/>
              <a:buChar char="•"/>
            </a:pPr>
            <a:r>
              <a:rPr lang="en-US" sz="2000">
                <a:latin typeface="Times New Roman"/>
                <a:ea typeface="Times New Roman"/>
                <a:cs typeface="Times New Roman"/>
                <a:sym typeface="Times New Roman"/>
              </a:rPr>
              <a:t>The shifter may be placed in the input of the ALU to provide preshift capability, or at the output of ALU to provide postshift capability. Some times it included in ALU.</a:t>
            </a:r>
            <a:endParaRPr/>
          </a:p>
          <a:p>
            <a:pPr marL="342900" lvl="0" indent="-190500" algn="l" rtl="0">
              <a:spcBef>
                <a:spcPts val="480"/>
              </a:spcBef>
              <a:spcAft>
                <a:spcPts val="0"/>
              </a:spcAft>
              <a:buClr>
                <a:schemeClr val="dk1"/>
              </a:buClr>
              <a:buSzPts val="2400"/>
              <a:buNone/>
            </a:pPr>
            <a:endParaRPr sz="2400"/>
          </a:p>
          <a:p>
            <a:pPr marL="342900" lvl="0" indent="-139700" algn="l" rtl="0">
              <a:spcBef>
                <a:spcPts val="640"/>
              </a:spcBef>
              <a:spcAft>
                <a:spcPts val="0"/>
              </a:spcAft>
              <a:buClr>
                <a:schemeClr val="dk1"/>
              </a:buClr>
              <a:buSzPts val="3200"/>
              <a:buNone/>
            </a:pPr>
            <a:endParaRPr/>
          </a:p>
        </p:txBody>
      </p:sp>
      <p:pic>
        <p:nvPicPr>
          <p:cNvPr id="105" name="Google Shape;105;p9"/>
          <p:cNvPicPr preferRelativeResize="0"/>
          <p:nvPr/>
        </p:nvPicPr>
        <p:blipFill rotWithShape="1">
          <a:blip r:embed="rId3">
            <a:alphaModFix/>
          </a:blip>
          <a:srcRect/>
          <a:stretch/>
        </p:blipFill>
        <p:spPr>
          <a:xfrm>
            <a:off x="2612574" y="1295400"/>
            <a:ext cx="4183525" cy="3322075"/>
          </a:xfrm>
          <a:prstGeom prst="rect">
            <a:avLst/>
          </a:prstGeom>
          <a:noFill/>
          <a:ln>
            <a:noFill/>
          </a:ln>
        </p:spPr>
      </p:pic>
    </p:spTree>
    <p:extLst>
      <p:ext uri="{BB962C8B-B14F-4D97-AF65-F5344CB8AC3E}">
        <p14:creationId xmlns:p14="http://schemas.microsoft.com/office/powerpoint/2010/main" val="139794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Effect transition="in" filter="fade">
                                      <p:cBhvr>
                                        <p:cTn id="12" dur="500"/>
                                        <p:tgtEl>
                                          <p:spTgt spid="1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Effect transition="in" filter="fade">
                                      <p:cBhvr>
                                        <p:cTn id="17" dur="500"/>
                                        <p:tgtEl>
                                          <p:spTgt spid="10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Effect transition="in" filter="fade">
                                      <p:cBhvr>
                                        <p:cTn id="22" dur="500"/>
                                        <p:tgtEl>
                                          <p:spTgt spid="10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
                                            <p:txEl>
                                              <p:pRg st="4" end="4"/>
                                            </p:txEl>
                                          </p:spTgt>
                                        </p:tgtEl>
                                        <p:attrNameLst>
                                          <p:attrName>style.visibility</p:attrName>
                                        </p:attrNameLst>
                                      </p:cBhvr>
                                      <p:to>
                                        <p:strVal val="visible"/>
                                      </p:to>
                                    </p:set>
                                    <p:animEffect transition="in" filter="fade">
                                      <p:cBhvr>
                                        <p:cTn id="27" dur="500"/>
                                        <p:tgtEl>
                                          <p:spTgt spid="10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
                                            <p:txEl>
                                              <p:pRg st="5" end="5"/>
                                            </p:txEl>
                                          </p:spTgt>
                                        </p:tgtEl>
                                        <p:attrNameLst>
                                          <p:attrName>style.visibility</p:attrName>
                                        </p:attrNameLst>
                                      </p:cBhvr>
                                      <p:to>
                                        <p:strVal val="visible"/>
                                      </p:to>
                                    </p:set>
                                    <p:animEffect transition="in" filter="fade">
                                      <p:cBhvr>
                                        <p:cTn id="32" dur="500"/>
                                        <p:tgtEl>
                                          <p:spTgt spid="10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4">
                                            <p:txEl>
                                              <p:pRg st="6" end="6"/>
                                            </p:txEl>
                                          </p:spTgt>
                                        </p:tgtEl>
                                        <p:attrNameLst>
                                          <p:attrName>style.visibility</p:attrName>
                                        </p:attrNameLst>
                                      </p:cBhvr>
                                      <p:to>
                                        <p:strVal val="visible"/>
                                      </p:to>
                                    </p:set>
                                    <p:animEffect transition="in" filter="fade">
                                      <p:cBhvr>
                                        <p:cTn id="37" dur="500"/>
                                        <p:tgtEl>
                                          <p:spTgt spid="10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4">
                                            <p:txEl>
                                              <p:pRg st="7" end="7"/>
                                            </p:txEl>
                                          </p:spTgt>
                                        </p:tgtEl>
                                        <p:attrNameLst>
                                          <p:attrName>style.visibility</p:attrName>
                                        </p:attrNameLst>
                                      </p:cBhvr>
                                      <p:to>
                                        <p:strVal val="visible"/>
                                      </p:to>
                                    </p:set>
                                    <p:animEffect transition="in" filter="fade">
                                      <p:cBhvr>
                                        <p:cTn id="42" dur="500"/>
                                        <p:tgtEl>
                                          <p:spTgt spid="10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4">
                                            <p:txEl>
                                              <p:pRg st="8" end="8"/>
                                            </p:txEl>
                                          </p:spTgt>
                                        </p:tgtEl>
                                        <p:attrNameLst>
                                          <p:attrName>style.visibility</p:attrName>
                                        </p:attrNameLst>
                                      </p:cBhvr>
                                      <p:to>
                                        <p:strVal val="visible"/>
                                      </p:to>
                                    </p:set>
                                    <p:animEffect transition="in" filter="fade">
                                      <p:cBhvr>
                                        <p:cTn id="47" dur="500"/>
                                        <p:tgtEl>
                                          <p:spTgt spid="10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4">
                                            <p:txEl>
                                              <p:pRg st="9" end="9"/>
                                            </p:txEl>
                                          </p:spTgt>
                                        </p:tgtEl>
                                        <p:attrNameLst>
                                          <p:attrName>style.visibility</p:attrName>
                                        </p:attrNameLst>
                                      </p:cBhvr>
                                      <p:to>
                                        <p:strVal val="visible"/>
                                      </p:to>
                                    </p:set>
                                    <p:animEffect transition="in" filter="fade">
                                      <p:cBhvr>
                                        <p:cTn id="52" dur="500"/>
                                        <p:tgtEl>
                                          <p:spTgt spid="10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4">
                                            <p:txEl>
                                              <p:pRg st="10" end="10"/>
                                            </p:txEl>
                                          </p:spTgt>
                                        </p:tgtEl>
                                        <p:attrNameLst>
                                          <p:attrName>style.visibility</p:attrName>
                                        </p:attrNameLst>
                                      </p:cBhvr>
                                      <p:to>
                                        <p:strVal val="visible"/>
                                      </p:to>
                                    </p:set>
                                    <p:animEffect transition="in" filter="fade">
                                      <p:cBhvr>
                                        <p:cTn id="57" dur="500"/>
                                        <p:tgtEl>
                                          <p:spTgt spid="10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4">
                                            <p:txEl>
                                              <p:pRg st="11" end="11"/>
                                            </p:txEl>
                                          </p:spTgt>
                                        </p:tgtEl>
                                        <p:attrNameLst>
                                          <p:attrName>style.visibility</p:attrName>
                                        </p:attrNameLst>
                                      </p:cBhvr>
                                      <p:to>
                                        <p:strVal val="visible"/>
                                      </p:to>
                                    </p:set>
                                    <p:animEffect transition="in" filter="fade">
                                      <p:cBhvr>
                                        <p:cTn id="62" dur="500"/>
                                        <p:tgtEl>
                                          <p:spTgt spid="10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04">
                                            <p:txEl>
                                              <p:pRg st="12" end="12"/>
                                            </p:txEl>
                                          </p:spTgt>
                                        </p:tgtEl>
                                        <p:attrNameLst>
                                          <p:attrName>style.visibility</p:attrName>
                                        </p:attrNameLst>
                                      </p:cBhvr>
                                      <p:to>
                                        <p:strVal val="visible"/>
                                      </p:to>
                                    </p:set>
                                    <p:animEffect transition="in" filter="fade">
                                      <p:cBhvr>
                                        <p:cTn id="67" dur="500"/>
                                        <p:tgtEl>
                                          <p:spTgt spid="10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fade">
                                      <p:cBhvr>
                                        <p:cTn id="7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381000" y="381000"/>
            <a:ext cx="822960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b="1"/>
              <a:t>Microoperations</a:t>
            </a:r>
            <a:endParaRPr sz="3200" b="1"/>
          </a:p>
        </p:txBody>
      </p:sp>
      <p:sp>
        <p:nvSpPr>
          <p:cNvPr id="111" name="Google Shape;111;p10"/>
          <p:cNvSpPr txBox="1">
            <a:spLocks noGrp="1"/>
          </p:cNvSpPr>
          <p:nvPr>
            <p:ph type="body" idx="1"/>
          </p:nvPr>
        </p:nvSpPr>
        <p:spPr>
          <a:xfrm>
            <a:off x="457200" y="1066800"/>
            <a:ext cx="82296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A control word of 14 bits is needed to specify a microoperations in the CPU.</a:t>
            </a:r>
            <a:endParaRPr/>
          </a:p>
          <a:p>
            <a:pPr marL="342900" lvl="0" indent="-342900" algn="l" rtl="0">
              <a:spcBef>
                <a:spcPts val="480"/>
              </a:spcBef>
              <a:spcAft>
                <a:spcPts val="0"/>
              </a:spcAft>
              <a:buClr>
                <a:schemeClr val="dk1"/>
              </a:buClr>
              <a:buSzPts val="2400"/>
              <a:buFont typeface="Noto Sans Symbols"/>
              <a:buNone/>
            </a:pPr>
            <a:r>
              <a:rPr lang="en-US" sz="2400" b="1">
                <a:latin typeface="Times New Roman"/>
                <a:ea typeface="Times New Roman"/>
                <a:cs typeface="Times New Roman"/>
                <a:sym typeface="Times New Roman"/>
              </a:rPr>
              <a:t>E.g. </a:t>
            </a:r>
            <a:endParaRPr/>
          </a:p>
        </p:txBody>
      </p:sp>
      <p:pic>
        <p:nvPicPr>
          <p:cNvPr id="112" name="Google Shape;112;p10"/>
          <p:cNvPicPr preferRelativeResize="0"/>
          <p:nvPr/>
        </p:nvPicPr>
        <p:blipFill rotWithShape="1">
          <a:blip r:embed="rId3">
            <a:alphaModFix/>
          </a:blip>
          <a:srcRect/>
          <a:stretch/>
        </p:blipFill>
        <p:spPr>
          <a:xfrm>
            <a:off x="2438400" y="2057400"/>
            <a:ext cx="2057400" cy="525463"/>
          </a:xfrm>
          <a:prstGeom prst="rect">
            <a:avLst/>
          </a:prstGeom>
          <a:noFill/>
          <a:ln>
            <a:noFill/>
          </a:ln>
        </p:spPr>
      </p:pic>
      <p:pic>
        <p:nvPicPr>
          <p:cNvPr id="113" name="Google Shape;113;p10"/>
          <p:cNvPicPr preferRelativeResize="0"/>
          <p:nvPr/>
        </p:nvPicPr>
        <p:blipFill rotWithShape="1">
          <a:blip r:embed="rId4">
            <a:alphaModFix/>
          </a:blip>
          <a:srcRect/>
          <a:stretch/>
        </p:blipFill>
        <p:spPr>
          <a:xfrm>
            <a:off x="1447800" y="2590800"/>
            <a:ext cx="5424488" cy="1100138"/>
          </a:xfrm>
          <a:prstGeom prst="rect">
            <a:avLst/>
          </a:prstGeom>
          <a:noFill/>
          <a:ln>
            <a:noFill/>
          </a:ln>
        </p:spPr>
      </p:pic>
      <p:sp>
        <p:nvSpPr>
          <p:cNvPr id="114" name="Google Shape;114;p10"/>
          <p:cNvSpPr txBox="1"/>
          <p:nvPr/>
        </p:nvSpPr>
        <p:spPr>
          <a:xfrm>
            <a:off x="457200" y="4267200"/>
            <a:ext cx="7908499" cy="2139047"/>
          </a:xfrm>
          <a:prstGeom prst="rect">
            <a:avLst/>
          </a:prstGeom>
          <a:noFill/>
          <a:ln>
            <a:noFill/>
          </a:ln>
        </p:spPr>
        <p:txBody>
          <a:bodyPr spcFirstLastPara="1" wrap="square" lIns="91425" tIns="45700" rIns="91425" bIns="45700" anchor="t" anchorCtr="0">
            <a:spAutoFit/>
          </a:bodyPr>
          <a:lstStyle/>
          <a:p>
            <a:pPr marL="0" marR="0" lvl="0" indent="-120650" algn="just" rtl="0">
              <a:spcBef>
                <a:spcPts val="0"/>
              </a:spcBef>
              <a:spcAft>
                <a:spcPts val="0"/>
              </a:spcAft>
              <a:buClr>
                <a:schemeClr val="dk1"/>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A memory unit that stores control word is referred to as a CONTROL MEMORY.</a:t>
            </a:r>
            <a:endParaRPr/>
          </a:p>
          <a:p>
            <a:pPr marL="0" marR="0" lvl="0" indent="0" algn="just" rtl="0">
              <a:spcBef>
                <a:spcPts val="0"/>
              </a:spcBef>
              <a:spcAft>
                <a:spcPts val="0"/>
              </a:spcAft>
              <a:buNone/>
            </a:pPr>
            <a:endParaRPr sz="1900" b="0" i="0" u="none" strike="noStrike" cap="none">
              <a:solidFill>
                <a:schemeClr val="dk1"/>
              </a:solidFill>
              <a:latin typeface="Times New Roman"/>
              <a:ea typeface="Times New Roman"/>
              <a:cs typeface="Times New Roman"/>
              <a:sym typeface="Times New Roman"/>
            </a:endParaRPr>
          </a:p>
          <a:p>
            <a:pPr marL="0" marR="0" lvl="0" indent="-120650" algn="just" rtl="0">
              <a:spcBef>
                <a:spcPts val="0"/>
              </a:spcBef>
              <a:spcAft>
                <a:spcPts val="0"/>
              </a:spcAft>
              <a:buClr>
                <a:schemeClr val="dk1"/>
              </a:buClr>
              <a:buSzPts val="1900"/>
              <a:buFont typeface="Noto Sans Symbols"/>
              <a:buChar char="⮚"/>
            </a:pPr>
            <a:r>
              <a:rPr lang="en-US" sz="1900" b="0" i="0" u="none" strike="noStrike" cap="none">
                <a:solidFill>
                  <a:schemeClr val="dk1"/>
                </a:solidFill>
                <a:latin typeface="Times New Roman"/>
                <a:ea typeface="Times New Roman"/>
                <a:cs typeface="Times New Roman"/>
                <a:sym typeface="Times New Roman"/>
              </a:rPr>
              <a:t>By reading consecutive control words from memory, it is possible to initiate the desire sequence of microoperations for the CPU. This type of control is referred As micro-programmed control.</a:t>
            </a:r>
            <a:endParaRPr/>
          </a:p>
          <a:p>
            <a:pPr marL="0" marR="0" lvl="0" indent="0" algn="l" rtl="0">
              <a:spcBef>
                <a:spcPts val="0"/>
              </a:spcBef>
              <a:spcAft>
                <a:spcPts val="0"/>
              </a:spcAft>
              <a:buNone/>
            </a:pPr>
            <a:endParaRPr sz="1900">
              <a:solidFill>
                <a:schemeClr val="dk1"/>
              </a:solidFill>
              <a:latin typeface="Arial"/>
              <a:ea typeface="Arial"/>
              <a:cs typeface="Arial"/>
              <a:sym typeface="Arial"/>
            </a:endParaRPr>
          </a:p>
        </p:txBody>
      </p:sp>
    </p:spTree>
    <p:extLst>
      <p:ext uri="{BB962C8B-B14F-4D97-AF65-F5344CB8AC3E}">
        <p14:creationId xmlns:p14="http://schemas.microsoft.com/office/powerpoint/2010/main" val="37642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Candara"/>
                <a:ea typeface="Candara"/>
                <a:cs typeface="Candara"/>
                <a:sym typeface="Candara"/>
              </a:rPr>
              <a:t>TOPIC: </a:t>
            </a: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a:ea typeface="Times New Roman"/>
                <a:cs typeface="Times New Roman"/>
                <a:sym typeface="Times New Roman"/>
              </a:rPr>
              <a:t>Computer Organization and Architecture</a:t>
            </a:r>
            <a:endParaRPr dirty="0"/>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0" i="0" u="none" strike="noStrike" cap="none" dirty="0">
                <a:solidFill>
                  <a:schemeClr val="accent4"/>
                </a:solidFill>
                <a:latin typeface="Times New Roman"/>
                <a:ea typeface="Times New Roman"/>
                <a:cs typeface="Times New Roman"/>
                <a:sym typeface="Times New Roman"/>
              </a:rPr>
              <a:t>Basic Computer Organization:  Instruction Codes</a:t>
            </a:r>
            <a:endParaRPr sz="2000" b="0" i="0" u="none" strike="noStrike" cap="none" dirty="0">
              <a:solidFill>
                <a:schemeClr val="accent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dirty="0">
                <a:solidFill>
                  <a:schemeClr val="accent4"/>
                </a:solidFill>
                <a:latin typeface="Times New Roman"/>
                <a:ea typeface="Times New Roman"/>
                <a:cs typeface="Times New Roman"/>
                <a:sym typeface="Times New Roman"/>
              </a:rPr>
              <a:t>(Lectures 7-9)</a:t>
            </a:r>
            <a:endParaRPr sz="2000" dirty="0">
              <a:solidFill>
                <a:schemeClr val="accent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Tree>
    <p:extLst>
      <p:ext uri="{BB962C8B-B14F-4D97-AF65-F5344CB8AC3E}">
        <p14:creationId xmlns:p14="http://schemas.microsoft.com/office/powerpoint/2010/main" val="261521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149225" y="296863"/>
            <a:ext cx="8809038" cy="434975"/>
          </a:xfrm>
        </p:spPr>
        <p:txBody>
          <a:bodyPr>
            <a:normAutofit fontScale="90000"/>
          </a:bodyP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dirty="0"/>
              <a:t>INTRODUCTION</a:t>
            </a:r>
            <a:br>
              <a:rPr lang="en-GB" sz="2800" dirty="0"/>
            </a:br>
            <a:r>
              <a:rPr lang="en-GB" sz="2800" dirty="0"/>
              <a:t>Design of Processor</a:t>
            </a:r>
          </a:p>
        </p:txBody>
      </p:sp>
      <p:sp>
        <p:nvSpPr>
          <p:cNvPr id="3075" name="Rectangle 2"/>
          <p:cNvSpPr>
            <a:spLocks noGrp="1" noChangeArrowheads="1"/>
          </p:cNvSpPr>
          <p:nvPr>
            <p:ph type="body" idx="1"/>
          </p:nvPr>
        </p:nvSpPr>
        <p:spPr>
          <a:xfrm>
            <a:off x="314325" y="1009650"/>
            <a:ext cx="8229600" cy="5278438"/>
          </a:xfrm>
        </p:spPr>
        <p:txBody>
          <a:bodyPr lIns="90000" tIns="46800" rIns="90000" bIns="46800"/>
          <a:lstStyle/>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Every different processor type has its own design (different registers, buses, micro-operations, machine instructions, etc.)</a:t>
            </a:r>
            <a:r>
              <a:rPr lang="ar-SA" sz="2000" dirty="0">
                <a:cs typeface="Arial" charset="0"/>
              </a:rPr>
              <a:t>‏</a:t>
            </a:r>
            <a:endParaRPr lang="en-GB" sz="2000" dirty="0"/>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Modern processor is a very complex device</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It contains</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Many registers</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Multiple arithmetic units, for both integer and floating point calculations</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DMA Controller and Pipeline etc.</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However, to understand how processors work, we will start with a simplified processor model</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This is similar to what real processors were like ~40 years ago</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M. Morris Mano introduces a simple processor model he calls the </a:t>
            </a:r>
            <a:r>
              <a:rPr lang="en-GB" sz="2000" i="1" dirty="0">
                <a:solidFill>
                  <a:srgbClr val="008011"/>
                </a:solidFill>
              </a:rPr>
              <a:t>Basic Computer</a:t>
            </a:r>
          </a:p>
        </p:txBody>
      </p:sp>
    </p:spTree>
    <p:extLst>
      <p:ext uri="{BB962C8B-B14F-4D97-AF65-F5344CB8AC3E}">
        <p14:creationId xmlns:p14="http://schemas.microsoft.com/office/powerpoint/2010/main" val="34354493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149225" y="296863"/>
            <a:ext cx="8809038" cy="434975"/>
          </a:xfrm>
        </p:spPr>
        <p:txBody>
          <a:bodyPr>
            <a:normAutofit fontScale="90000"/>
          </a:bodyP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a:t>THE BASIC COMPUTER</a:t>
            </a:r>
          </a:p>
        </p:txBody>
      </p:sp>
      <p:sp>
        <p:nvSpPr>
          <p:cNvPr id="4099" name="Rectangle 2"/>
          <p:cNvSpPr>
            <a:spLocks noGrp="1" noChangeArrowheads="1"/>
          </p:cNvSpPr>
          <p:nvPr>
            <p:ph type="body" idx="1"/>
          </p:nvPr>
        </p:nvSpPr>
        <p:spPr>
          <a:xfrm>
            <a:off x="276225" y="1533525"/>
            <a:ext cx="8229600" cy="1987550"/>
          </a:xfrm>
        </p:spPr>
        <p:txBody>
          <a:bodyPr lIns="90000" tIns="46800" rIns="90000" bIns="46800"/>
          <a:lstStyle/>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The Basic Computer has two components, a processor and memory</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The memory has 4096 words in it</a:t>
            </a:r>
          </a:p>
          <a:p>
            <a:pPr lvl="1">
              <a:lnSpc>
                <a:spcPct val="90000"/>
              </a:lnSpc>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4096 = 2</a:t>
            </a:r>
            <a:r>
              <a:rPr lang="en-GB" sz="1600" baseline="30000" dirty="0"/>
              <a:t>12</a:t>
            </a:r>
            <a:r>
              <a:rPr lang="en-GB" sz="1600" dirty="0"/>
              <a:t>, so it takes 12 bits to select a word in memory</a:t>
            </a:r>
          </a:p>
          <a:p>
            <a:pPr>
              <a:lnSpc>
                <a:spcPct val="90000"/>
              </a:lnSpc>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Each word is 16 bits long</a:t>
            </a:r>
          </a:p>
        </p:txBody>
      </p:sp>
      <p:sp>
        <p:nvSpPr>
          <p:cNvPr id="4100" name="Rectangle 3"/>
          <p:cNvSpPr>
            <a:spLocks noChangeArrowheads="1"/>
          </p:cNvSpPr>
          <p:nvPr/>
        </p:nvSpPr>
        <p:spPr bwMode="auto">
          <a:xfrm>
            <a:off x="5219700" y="3789363"/>
            <a:ext cx="638175" cy="51435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01" name="Rectangle 4"/>
          <p:cNvSpPr>
            <a:spLocks noChangeArrowheads="1"/>
          </p:cNvSpPr>
          <p:nvPr/>
        </p:nvSpPr>
        <p:spPr bwMode="auto">
          <a:xfrm>
            <a:off x="6443663" y="3789363"/>
            <a:ext cx="792162" cy="23749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02" name="Text Box 5"/>
          <p:cNvSpPr txBox="1">
            <a:spLocks noChangeArrowheads="1"/>
          </p:cNvSpPr>
          <p:nvPr/>
        </p:nvSpPr>
        <p:spPr bwMode="auto">
          <a:xfrm>
            <a:off x="5235575" y="3422650"/>
            <a:ext cx="608013"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600" b="1">
                <a:solidFill>
                  <a:srgbClr val="000000"/>
                </a:solidFill>
                <a:latin typeface="Arial" charset="0"/>
              </a:rPr>
              <a:t>CPU</a:t>
            </a:r>
          </a:p>
        </p:txBody>
      </p:sp>
      <p:sp>
        <p:nvSpPr>
          <p:cNvPr id="4104" name="Text Box 7"/>
          <p:cNvSpPr txBox="1">
            <a:spLocks noChangeArrowheads="1"/>
          </p:cNvSpPr>
          <p:nvPr/>
        </p:nvSpPr>
        <p:spPr bwMode="auto">
          <a:xfrm>
            <a:off x="7218363" y="3679825"/>
            <a:ext cx="266700"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a:solidFill>
                  <a:srgbClr val="000000"/>
                </a:solidFill>
                <a:latin typeface="Arial" charset="0"/>
              </a:rPr>
              <a:t>0</a:t>
            </a:r>
          </a:p>
        </p:txBody>
      </p:sp>
      <p:sp>
        <p:nvSpPr>
          <p:cNvPr id="4105" name="Text Box 8"/>
          <p:cNvSpPr txBox="1">
            <a:spLocks noChangeArrowheads="1"/>
          </p:cNvSpPr>
          <p:nvPr/>
        </p:nvSpPr>
        <p:spPr bwMode="auto">
          <a:xfrm>
            <a:off x="7215188" y="5949950"/>
            <a:ext cx="523875"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dirty="0">
                <a:solidFill>
                  <a:srgbClr val="000000"/>
                </a:solidFill>
                <a:latin typeface="Arial" charset="0"/>
              </a:rPr>
              <a:t>4095</a:t>
            </a:r>
          </a:p>
        </p:txBody>
      </p:sp>
      <p:sp>
        <p:nvSpPr>
          <p:cNvPr id="4106" name="Line 9"/>
          <p:cNvSpPr>
            <a:spLocks noChangeShapeType="1"/>
          </p:cNvSpPr>
          <p:nvPr/>
        </p:nvSpPr>
        <p:spPr bwMode="auto">
          <a:xfrm>
            <a:off x="6443663" y="5281613"/>
            <a:ext cx="792162" cy="158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107" name="Line 10"/>
          <p:cNvSpPr>
            <a:spLocks noChangeShapeType="1"/>
          </p:cNvSpPr>
          <p:nvPr/>
        </p:nvSpPr>
        <p:spPr bwMode="auto">
          <a:xfrm>
            <a:off x="6443663" y="5445125"/>
            <a:ext cx="79216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108" name="Text Box 11"/>
          <p:cNvSpPr txBox="1">
            <a:spLocks noChangeArrowheads="1"/>
          </p:cNvSpPr>
          <p:nvPr/>
        </p:nvSpPr>
        <p:spPr bwMode="auto">
          <a:xfrm>
            <a:off x="7021513" y="5229225"/>
            <a:ext cx="266700"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a:solidFill>
                  <a:srgbClr val="000000"/>
                </a:solidFill>
                <a:latin typeface="Arial" charset="0"/>
              </a:rPr>
              <a:t>0</a:t>
            </a:r>
          </a:p>
        </p:txBody>
      </p:sp>
      <p:sp>
        <p:nvSpPr>
          <p:cNvPr id="4109" name="Text Box 12"/>
          <p:cNvSpPr txBox="1">
            <a:spLocks noChangeArrowheads="1"/>
          </p:cNvSpPr>
          <p:nvPr/>
        </p:nvSpPr>
        <p:spPr bwMode="auto">
          <a:xfrm>
            <a:off x="6372225" y="5229225"/>
            <a:ext cx="352425" cy="25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200" b="1">
                <a:solidFill>
                  <a:srgbClr val="000000"/>
                </a:solidFill>
                <a:latin typeface="Arial" charset="0"/>
              </a:rPr>
              <a:t>15</a:t>
            </a:r>
          </a:p>
        </p:txBody>
      </p:sp>
      <p:sp>
        <p:nvSpPr>
          <p:cNvPr id="2" name="Rectangle 1"/>
          <p:cNvSpPr/>
          <p:nvPr/>
        </p:nvSpPr>
        <p:spPr>
          <a:xfrm>
            <a:off x="492370" y="3810526"/>
            <a:ext cx="4572000" cy="1949252"/>
          </a:xfrm>
          <a:prstGeom prst="rect">
            <a:avLst/>
          </a:prstGeom>
        </p:spPr>
        <p:txBody>
          <a:bodyPr>
            <a:spAutoFit/>
          </a:bodyPr>
          <a:lstStyle/>
          <a:p>
            <a:pPr>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Program</a:t>
            </a:r>
          </a:p>
          <a:p>
            <a:pPr lvl="1">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A sequence of (machine) instructions </a:t>
            </a:r>
          </a:p>
          <a:p>
            <a:pPr>
              <a:spcBef>
                <a:spcPts val="75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2000" dirty="0"/>
              <a:t>(Machine) Instruction</a:t>
            </a:r>
          </a:p>
          <a:p>
            <a:pPr lvl="1">
              <a:spcBef>
                <a:spcPts val="600"/>
              </a:spcBef>
              <a:tabLst>
                <a:tab pos="758825" algn="l"/>
                <a:tab pos="1520825" algn="l"/>
                <a:tab pos="2282825" algn="l"/>
                <a:tab pos="3044825" algn="l"/>
                <a:tab pos="3806825" algn="l"/>
                <a:tab pos="4568825" algn="l"/>
                <a:tab pos="5330825" algn="l"/>
                <a:tab pos="6092825" algn="l"/>
                <a:tab pos="6854825" algn="l"/>
                <a:tab pos="7616825" algn="l"/>
                <a:tab pos="8378825" algn="l"/>
                <a:tab pos="9140825" algn="l"/>
                <a:tab pos="9902825" algn="l"/>
                <a:tab pos="10664825" algn="l"/>
              </a:tabLst>
            </a:pPr>
            <a:r>
              <a:rPr lang="en-GB" sz="1600" dirty="0"/>
              <a:t>A group of bits that tell the computer to </a:t>
            </a:r>
            <a:r>
              <a:rPr lang="en-GB" sz="1600" i="1" dirty="0"/>
              <a:t>perform a specific operation</a:t>
            </a:r>
            <a:r>
              <a:rPr lang="en-GB" sz="1600" dirty="0"/>
              <a:t> (a sequence of micro-operation) </a:t>
            </a:r>
          </a:p>
        </p:txBody>
      </p:sp>
      <p:sp>
        <p:nvSpPr>
          <p:cNvPr id="15" name="Text Box 6"/>
          <p:cNvSpPr txBox="1">
            <a:spLocks noChangeArrowheads="1"/>
          </p:cNvSpPr>
          <p:nvPr/>
        </p:nvSpPr>
        <p:spPr bwMode="auto">
          <a:xfrm>
            <a:off x="7215188" y="4650442"/>
            <a:ext cx="1425688" cy="31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nSpc>
                <a:spcPct val="90000"/>
              </a:lnSpc>
              <a:buFont typeface="Arial" charset="0"/>
              <a:buNone/>
            </a:pPr>
            <a:r>
              <a:rPr lang="en-GB" sz="1600" b="1" dirty="0">
                <a:solidFill>
                  <a:srgbClr val="000000"/>
                </a:solidFill>
                <a:latin typeface="Arial" charset="0"/>
              </a:rPr>
              <a:t>Memory Unit</a:t>
            </a:r>
          </a:p>
        </p:txBody>
      </p:sp>
    </p:spTree>
    <p:extLst>
      <p:ext uri="{BB962C8B-B14F-4D97-AF65-F5344CB8AC3E}">
        <p14:creationId xmlns:p14="http://schemas.microsoft.com/office/powerpoint/2010/main" val="5787772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sp>
        <p:nvSpPr>
          <p:cNvPr id="49" name="Google Shape;49;p11"/>
          <p:cNvSpPr txBox="1"/>
          <p:nvPr/>
        </p:nvSpPr>
        <p:spPr>
          <a:xfrm>
            <a:off x="517706" y="2644726"/>
            <a:ext cx="8047703" cy="2082019"/>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None/>
            </a:pPr>
            <a:r>
              <a:rPr lang="en-US" sz="5400" b="1" i="0" u="none" strike="noStrike" cap="none">
                <a:solidFill>
                  <a:srgbClr val="000000"/>
                </a:solidFill>
                <a:latin typeface="Times New Roman"/>
                <a:ea typeface="Times New Roman"/>
                <a:cs typeface="Times New Roman"/>
                <a:sym typeface="Times New Roman"/>
              </a:rPr>
              <a:t>Instruction Codes</a:t>
            </a:r>
            <a:endParaRPr sz="5400" b="1" i="0" u="none" strike="noStrike" cap="none">
              <a:solidFill>
                <a:schemeClr val="dk1"/>
              </a:solidFill>
              <a:latin typeface="Times New Roman"/>
              <a:ea typeface="Times New Roman"/>
              <a:cs typeface="Times New Roman"/>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Tree>
    <p:extLst>
      <p:ext uri="{BB962C8B-B14F-4D97-AF65-F5344CB8AC3E}">
        <p14:creationId xmlns:p14="http://schemas.microsoft.com/office/powerpoint/2010/main" val="327767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Shift Registers </a:t>
            </a:r>
            <a:endParaRPr dirty="0"/>
          </a:p>
        </p:txBody>
      </p:sp>
      <p:sp>
        <p:nvSpPr>
          <p:cNvPr id="47" name="Google Shape;47;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48" name="Google Shape;48;p1"/>
          <p:cNvSpPr txBox="1"/>
          <p:nvPr/>
        </p:nvSpPr>
        <p:spPr>
          <a:xfrm>
            <a:off x="447368" y="1025765"/>
            <a:ext cx="8047703" cy="517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2000" b="1" dirty="0">
                <a:solidFill>
                  <a:srgbClr val="0070C0"/>
                </a:solidFill>
                <a:effectLst/>
                <a:latin typeface="Times New Roman" panose="02020603050405020304" pitchFamily="18" charset="0"/>
                <a:cs typeface="Times New Roman" panose="02020603050405020304" pitchFamily="18" charset="0"/>
              </a:rPr>
              <a:t>Difference between Computer Architecture and Computer </a:t>
            </a:r>
            <a:r>
              <a:rPr lang="en-US" sz="2000" b="1" dirty="0" err="1">
                <a:solidFill>
                  <a:srgbClr val="0070C0"/>
                </a:solidFill>
                <a:effectLst/>
                <a:latin typeface="Times New Roman" panose="02020603050405020304" pitchFamily="18" charset="0"/>
                <a:cs typeface="Times New Roman" panose="02020603050405020304" pitchFamily="18" charset="0"/>
              </a:rPr>
              <a:t>Organisation</a:t>
            </a:r>
            <a:endParaRPr lang="en-US" sz="2000" b="1"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pic>
        <p:nvPicPr>
          <p:cNvPr id="3" name="Picture 2">
            <a:extLst>
              <a:ext uri="{FF2B5EF4-FFF2-40B4-BE49-F238E27FC236}">
                <a16:creationId xmlns:a16="http://schemas.microsoft.com/office/drawing/2014/main" id="{C5E42B95-E81F-B7B3-6B00-145787199E24}"/>
              </a:ext>
            </a:extLst>
          </p:cNvPr>
          <p:cNvPicPr>
            <a:picLocks noChangeAspect="1"/>
          </p:cNvPicPr>
          <p:nvPr/>
        </p:nvPicPr>
        <p:blipFill>
          <a:blip r:embed="rId3"/>
          <a:stretch>
            <a:fillRect/>
          </a:stretch>
        </p:blipFill>
        <p:spPr>
          <a:xfrm>
            <a:off x="521110" y="173569"/>
            <a:ext cx="1720645" cy="723209"/>
          </a:xfrm>
          <a:prstGeom prst="rect">
            <a:avLst/>
          </a:prstGeom>
        </p:spPr>
      </p:pic>
      <p:graphicFrame>
        <p:nvGraphicFramePr>
          <p:cNvPr id="2" name="Table 3">
            <a:extLst>
              <a:ext uri="{FF2B5EF4-FFF2-40B4-BE49-F238E27FC236}">
                <a16:creationId xmlns:a16="http://schemas.microsoft.com/office/drawing/2014/main" id="{D26D5E48-40CA-0221-0424-24936639CFB3}"/>
              </a:ext>
            </a:extLst>
          </p:cNvPr>
          <p:cNvGraphicFramePr>
            <a:graphicFrameLocks noGrp="1"/>
          </p:cNvGraphicFramePr>
          <p:nvPr>
            <p:extLst>
              <p:ext uri="{D42A27DB-BD31-4B8C-83A1-F6EECF244321}">
                <p14:modId xmlns:p14="http://schemas.microsoft.com/office/powerpoint/2010/main" val="1879419876"/>
              </p:ext>
            </p:extLst>
          </p:nvPr>
        </p:nvGraphicFramePr>
        <p:xfrm>
          <a:off x="521110" y="1672651"/>
          <a:ext cx="7973961" cy="4575166"/>
        </p:xfrm>
        <a:graphic>
          <a:graphicData uri="http://schemas.openxmlformats.org/drawingml/2006/table">
            <a:tbl>
              <a:tblPr firstRow="1" bandRow="1">
                <a:tableStyleId>{5C22544A-7EE6-4342-B048-85BDC9FD1C3A}</a:tableStyleId>
              </a:tblPr>
              <a:tblGrid>
                <a:gridCol w="1073913">
                  <a:extLst>
                    <a:ext uri="{9D8B030D-6E8A-4147-A177-3AD203B41FA5}">
                      <a16:colId xmlns:a16="http://schemas.microsoft.com/office/drawing/2014/main" val="4105485601"/>
                    </a:ext>
                  </a:extLst>
                </a:gridCol>
                <a:gridCol w="3340771">
                  <a:extLst>
                    <a:ext uri="{9D8B030D-6E8A-4147-A177-3AD203B41FA5}">
                      <a16:colId xmlns:a16="http://schemas.microsoft.com/office/drawing/2014/main" val="2858775067"/>
                    </a:ext>
                  </a:extLst>
                </a:gridCol>
                <a:gridCol w="3559277">
                  <a:extLst>
                    <a:ext uri="{9D8B030D-6E8A-4147-A177-3AD203B41FA5}">
                      <a16:colId xmlns:a16="http://schemas.microsoft.com/office/drawing/2014/main" val="3620683136"/>
                    </a:ext>
                  </a:extLst>
                </a:gridCol>
              </a:tblGrid>
              <a:tr h="549439">
                <a:tc>
                  <a:txBody>
                    <a:bodyPr/>
                    <a:lstStyle/>
                    <a:p>
                      <a:pPr algn="ctr"/>
                      <a:r>
                        <a:rPr lang="en-IN" sz="1800" b="1" dirty="0">
                          <a:latin typeface="Times New Roman" panose="02020603050405020304" pitchFamily="18" charset="0"/>
                          <a:cs typeface="Times New Roman" panose="02020603050405020304" pitchFamily="18" charset="0"/>
                        </a:rPr>
                        <a:t>S. No.</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Computer Architecture</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Computer Organisation</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89204441"/>
                  </a:ext>
                </a:extLst>
              </a:tr>
              <a:tr h="732309">
                <a:tc>
                  <a:txBody>
                    <a:bodyPr/>
                    <a:lstStyle/>
                    <a:p>
                      <a:pPr algn="ctr"/>
                      <a:r>
                        <a:rPr lang="en-IN" sz="1800" b="1" dirty="0">
                          <a:latin typeface="Times New Roman" panose="02020603050405020304" pitchFamily="18" charset="0"/>
                          <a:cs typeface="Times New Roman" panose="02020603050405020304" pitchFamily="18" charset="0"/>
                        </a:rPr>
                        <a:t>1.</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explain </a:t>
                      </a:r>
                      <a:r>
                        <a:rPr lang="en-US" sz="1800" b="1" i="1" dirty="0">
                          <a:solidFill>
                            <a:srgbClr val="FF0000"/>
                          </a:solidFill>
                          <a:latin typeface="Times New Roman" panose="02020603050405020304" pitchFamily="18" charset="0"/>
                          <a:cs typeface="Times New Roman" panose="02020603050405020304" pitchFamily="18" charset="0"/>
                        </a:rPr>
                        <a:t>what</a:t>
                      </a:r>
                      <a:r>
                        <a:rPr lang="en-US" sz="1800" dirty="0">
                          <a:latin typeface="Times New Roman" panose="02020603050405020304" pitchFamily="18" charset="0"/>
                          <a:cs typeface="Times New Roman" panose="02020603050405020304" pitchFamily="18" charset="0"/>
                        </a:rPr>
                        <a:t> a computer does.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explain </a:t>
                      </a:r>
                      <a:r>
                        <a:rPr lang="en-US" sz="1800" b="1" i="1" u="none" strike="noStrike" cap="none" dirty="0">
                          <a:solidFill>
                            <a:srgbClr val="FF0000"/>
                          </a:solidFill>
                          <a:latin typeface="Times New Roman" panose="02020603050405020304" pitchFamily="18" charset="0"/>
                          <a:ea typeface="+mn-ea"/>
                          <a:cs typeface="Times New Roman" panose="02020603050405020304" pitchFamily="18" charset="0"/>
                          <a:sym typeface="Arial"/>
                        </a:rPr>
                        <a:t>how</a:t>
                      </a:r>
                      <a:r>
                        <a:rPr lang="en-US" sz="1800" dirty="0">
                          <a:latin typeface="Times New Roman" panose="02020603050405020304" pitchFamily="18" charset="0"/>
                          <a:cs typeface="Times New Roman" panose="02020603050405020304" pitchFamily="18" charset="0"/>
                        </a:rPr>
                        <a:t> a computer actually does it.</a:t>
                      </a:r>
                    </a:p>
                  </a:txBody>
                  <a:tcPr anchor="ctr"/>
                </a:tc>
                <a:extLst>
                  <a:ext uri="{0D108BD9-81ED-4DB2-BD59-A6C34878D82A}">
                    <a16:rowId xmlns:a16="http://schemas.microsoft.com/office/drawing/2014/main" val="2447384210"/>
                  </a:ext>
                </a:extLst>
              </a:tr>
              <a:tr h="732309">
                <a:tc>
                  <a:txBody>
                    <a:bodyPr/>
                    <a:lstStyle/>
                    <a:p>
                      <a:pPr algn="ctr"/>
                      <a:r>
                        <a:rPr lang="en-IN" sz="1800" b="1" dirty="0">
                          <a:latin typeface="Times New Roman" panose="02020603050405020304" pitchFamily="18" charset="0"/>
                          <a:cs typeface="Times New Roman" panose="02020603050405020304" pitchFamily="18" charset="0"/>
                        </a:rPr>
                        <a:t>2.</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majorly focus on the functional behavior of computer systems.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majorly focus on the structural relationship and deep knowledge of the internal working of a system.</a:t>
                      </a:r>
                    </a:p>
                  </a:txBody>
                  <a:tcPr anchor="ctr"/>
                </a:tc>
                <a:extLst>
                  <a:ext uri="{0D108BD9-81ED-4DB2-BD59-A6C34878D82A}">
                    <a16:rowId xmlns:a16="http://schemas.microsoft.com/office/drawing/2014/main" val="2351203687"/>
                  </a:ext>
                </a:extLst>
              </a:tr>
              <a:tr h="732309">
                <a:tc>
                  <a:txBody>
                    <a:bodyPr/>
                    <a:lstStyle/>
                    <a:p>
                      <a:pPr algn="ctr"/>
                      <a:r>
                        <a:rPr lang="en-IN" sz="1800" b="1" dirty="0">
                          <a:latin typeface="Times New Roman" panose="02020603050405020304" pitchFamily="18" charset="0"/>
                          <a:cs typeface="Times New Roman" panose="02020603050405020304" pitchFamily="18" charset="0"/>
                        </a:rPr>
                        <a:t>3.</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Computer architectures deal with high-level design matters.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They deal with low-level design matters.</a:t>
                      </a:r>
                    </a:p>
                  </a:txBody>
                  <a:tcPr anchor="ctr"/>
                </a:tc>
                <a:extLst>
                  <a:ext uri="{0D108BD9-81ED-4DB2-BD59-A6C34878D82A}">
                    <a16:rowId xmlns:a16="http://schemas.microsoft.com/office/drawing/2014/main" val="4084440157"/>
                  </a:ext>
                </a:extLst>
              </a:tr>
              <a:tr h="732309">
                <a:tc>
                  <a:txBody>
                    <a:bodyPr/>
                    <a:lstStyle/>
                    <a:p>
                      <a:pPr algn="ctr"/>
                      <a:r>
                        <a:rPr lang="en-IN" sz="1800" b="1" dirty="0">
                          <a:latin typeface="Times New Roman" panose="02020603050405020304" pitchFamily="18" charset="0"/>
                          <a:cs typeface="Times New Roman" panose="02020603050405020304" pitchFamily="18" charset="0"/>
                        </a:rPr>
                        <a:t>4.</a:t>
                      </a:r>
                    </a:p>
                  </a:txBody>
                  <a:tcPr anchor="ctr"/>
                </a:tc>
                <a:tc>
                  <a:txBody>
                    <a:bodyPr/>
                    <a:lstStyle/>
                    <a:p>
                      <a:pPr algn="just"/>
                      <a:r>
                        <a:rPr lang="en-US" sz="1800">
                          <a:latin typeface="Times New Roman" panose="02020603050405020304" pitchFamily="18" charset="0"/>
                          <a:cs typeface="Times New Roman" panose="02020603050405020304" pitchFamily="18" charset="0"/>
                        </a:rPr>
                        <a:t>It comes before computer organisation.</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It comes after the architecture part.</a:t>
                      </a:r>
                    </a:p>
                  </a:txBody>
                  <a:tcPr anchor="ctr"/>
                </a:tc>
                <a:extLst>
                  <a:ext uri="{0D108BD9-81ED-4DB2-BD59-A6C34878D82A}">
                    <a16:rowId xmlns:a16="http://schemas.microsoft.com/office/drawing/2014/main" val="1954104994"/>
                  </a:ext>
                </a:extLst>
              </a:tr>
              <a:tr h="732309">
                <a:tc>
                  <a:txBody>
                    <a:bodyPr/>
                    <a:lstStyle/>
                    <a:p>
                      <a:pPr algn="ctr"/>
                      <a:r>
                        <a:rPr lang="en-IN" sz="1800" b="1" dirty="0">
                          <a:latin typeface="Times New Roman" panose="02020603050405020304" pitchFamily="18" charset="0"/>
                          <a:cs typeface="Times New Roman" panose="02020603050405020304" pitchFamily="18" charset="0"/>
                        </a:rPr>
                        <a:t>5.</a:t>
                      </a:r>
                    </a:p>
                  </a:txBody>
                  <a:tcPr anchor="ctr"/>
                </a:tc>
                <a:tc>
                  <a:txBody>
                    <a:bodyPr/>
                    <a:lstStyle/>
                    <a:p>
                      <a:pPr algn="just"/>
                      <a:r>
                        <a:rPr lang="en-US" sz="1800">
                          <a:latin typeface="Times New Roman" panose="02020603050405020304" pitchFamily="18" charset="0"/>
                          <a:cs typeface="Times New Roman" panose="02020603050405020304" pitchFamily="18" charset="0"/>
                        </a:rPr>
                        <a:t>It covers logical functions, such as registers, data types, instruction sets, and addressing modes.</a:t>
                      </a:r>
                    </a:p>
                  </a:txBody>
                  <a:tcPr anchor="ctr"/>
                </a:tc>
                <a:tc>
                  <a:txBody>
                    <a:bodyPr/>
                    <a:lstStyle/>
                    <a:p>
                      <a:pPr algn="just"/>
                      <a:r>
                        <a:rPr lang="en-US" sz="1800" dirty="0">
                          <a:latin typeface="Times New Roman" panose="02020603050405020304" pitchFamily="18" charset="0"/>
                          <a:cs typeface="Times New Roman" panose="02020603050405020304" pitchFamily="18" charset="0"/>
                        </a:rPr>
                        <a:t>It covers physical units like peripherals, circuit designs, and adders.</a:t>
                      </a:r>
                    </a:p>
                  </a:txBody>
                  <a:tcPr anchor="ctr"/>
                </a:tc>
                <a:extLst>
                  <a:ext uri="{0D108BD9-81ED-4DB2-BD59-A6C34878D82A}">
                    <a16:rowId xmlns:a16="http://schemas.microsoft.com/office/drawing/2014/main" val="3368154411"/>
                  </a:ext>
                </a:extLst>
              </a:tr>
            </a:tbl>
          </a:graphicData>
        </a:graphic>
      </p:graphicFrame>
    </p:spTree>
    <p:extLst>
      <p:ext uri="{BB962C8B-B14F-4D97-AF65-F5344CB8AC3E}">
        <p14:creationId xmlns:p14="http://schemas.microsoft.com/office/powerpoint/2010/main" val="2273340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sp>
        <p:nvSpPr>
          <p:cNvPr id="56" name="Google Shape;56;p12"/>
          <p:cNvSpPr txBox="1"/>
          <p:nvPr/>
        </p:nvSpPr>
        <p:spPr>
          <a:xfrm>
            <a:off x="192391" y="498226"/>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58" name="Google Shape;58;p12"/>
          <p:cNvSpPr/>
          <p:nvPr/>
        </p:nvSpPr>
        <p:spPr>
          <a:xfrm>
            <a:off x="629529" y="1492623"/>
            <a:ext cx="7710138" cy="3821519"/>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The organization of the computer is defined by its internal registers, the timing and control structure, and the set of instructions that it uses.</a:t>
            </a:r>
            <a:endParaRPr sz="1800" dirty="0"/>
          </a:p>
          <a:p>
            <a:pPr marL="457200" marR="0" lvl="0" indent="-317500" algn="l" rtl="0">
              <a:lnSpc>
                <a:spcPct val="100000"/>
              </a:lnSpc>
              <a:spcBef>
                <a:spcPts val="100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An </a:t>
            </a:r>
            <a:r>
              <a:rPr lang="en-US" sz="1800" b="1" i="0" u="none" strike="noStrike" cap="none" dirty="0">
                <a:solidFill>
                  <a:srgbClr val="000000"/>
                </a:solidFill>
                <a:latin typeface="Times New Roman"/>
                <a:ea typeface="Times New Roman"/>
                <a:cs typeface="Times New Roman"/>
                <a:sym typeface="Times New Roman"/>
              </a:rPr>
              <a:t>instruction code</a:t>
            </a:r>
            <a:r>
              <a:rPr lang="en-US" sz="1800" b="0" i="0" u="none" strike="noStrike" cap="none" dirty="0">
                <a:solidFill>
                  <a:srgbClr val="000000"/>
                </a:solidFill>
                <a:latin typeface="Times New Roman"/>
                <a:ea typeface="Times New Roman"/>
                <a:cs typeface="Times New Roman"/>
                <a:sym typeface="Times New Roman"/>
              </a:rPr>
              <a:t> is a group of bits that instruct the computer to perform a specific operation.</a:t>
            </a:r>
            <a:endParaRPr sz="1800" dirty="0"/>
          </a:p>
          <a:p>
            <a:pPr marL="457200" marR="0" lvl="0" indent="-31750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Instruction code is usually divided into two parts.</a:t>
            </a:r>
            <a:endParaRPr sz="1800" dirty="0"/>
          </a:p>
          <a:p>
            <a:pPr marL="914400" marR="0" lvl="1" indent="-317500" algn="l" rtl="0">
              <a:lnSpc>
                <a:spcPct val="100000"/>
              </a:lnSpc>
              <a:spcBef>
                <a:spcPts val="0"/>
              </a:spcBef>
              <a:spcAft>
                <a:spcPts val="0"/>
              </a:spcAft>
              <a:buClr>
                <a:schemeClr val="accent5"/>
              </a:buClr>
              <a:buSzPts val="1400"/>
              <a:buFont typeface="Ubuntu"/>
              <a:buChar char="○"/>
            </a:pPr>
            <a:r>
              <a:rPr lang="en-US" sz="1800" b="1" i="0" u="none" strike="noStrike" cap="none" dirty="0">
                <a:solidFill>
                  <a:srgbClr val="000000"/>
                </a:solidFill>
                <a:latin typeface="Times New Roman"/>
                <a:ea typeface="Times New Roman"/>
                <a:cs typeface="Times New Roman"/>
                <a:sym typeface="Times New Roman"/>
              </a:rPr>
              <a:t>Operation part</a:t>
            </a:r>
            <a:r>
              <a:rPr lang="en-US" sz="1800" b="0" i="0" u="none" strike="noStrike" cap="none" dirty="0">
                <a:solidFill>
                  <a:srgbClr val="000000"/>
                </a:solidFill>
                <a:latin typeface="Times New Roman"/>
                <a:ea typeface="Times New Roman"/>
                <a:cs typeface="Times New Roman"/>
                <a:sym typeface="Times New Roman"/>
              </a:rPr>
              <a:t> - Group of bits that define such operations as add, subtract, multiply, shift, and complement.</a:t>
            </a:r>
            <a:endParaRPr sz="1800" dirty="0"/>
          </a:p>
          <a:p>
            <a:pPr marL="914400" marR="0" lvl="1" indent="-317500" algn="l" rtl="0">
              <a:lnSpc>
                <a:spcPct val="100000"/>
              </a:lnSpc>
              <a:spcBef>
                <a:spcPts val="0"/>
              </a:spcBef>
              <a:spcAft>
                <a:spcPts val="0"/>
              </a:spcAft>
              <a:buClr>
                <a:schemeClr val="accent5"/>
              </a:buClr>
              <a:buSzPts val="1400"/>
              <a:buFont typeface="Ubuntu"/>
              <a:buChar char="○"/>
            </a:pPr>
            <a:r>
              <a:rPr lang="en-US" sz="1800" b="1" i="0" u="none" strike="noStrike" cap="none" dirty="0">
                <a:solidFill>
                  <a:srgbClr val="000000"/>
                </a:solidFill>
                <a:latin typeface="Times New Roman"/>
                <a:ea typeface="Times New Roman"/>
                <a:cs typeface="Times New Roman"/>
                <a:sym typeface="Times New Roman"/>
              </a:rPr>
              <a:t>Address part</a:t>
            </a:r>
            <a:r>
              <a:rPr lang="en-US" sz="1800" b="0" i="0" u="none" strike="noStrike" cap="none" dirty="0">
                <a:solidFill>
                  <a:srgbClr val="000000"/>
                </a:solidFill>
                <a:latin typeface="Times New Roman"/>
                <a:ea typeface="Times New Roman"/>
                <a:cs typeface="Times New Roman"/>
                <a:sym typeface="Times New Roman"/>
              </a:rPr>
              <a:t> - Contains register or memory word location where the address of operand is found, or the result is to be stored.</a:t>
            </a:r>
            <a:endParaRPr sz="1800" dirty="0"/>
          </a:p>
          <a:p>
            <a:pPr marL="914400" marR="0" lvl="1" indent="-31750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Each computer has its own instruction code format. </a:t>
            </a:r>
            <a:endParaRPr sz="1800" b="0" i="0" u="none" strike="noStrike" cap="none" dirty="0">
              <a:solidFill>
                <a:srgbClr val="000000"/>
              </a:solidFill>
              <a:latin typeface="Times New Roman"/>
              <a:ea typeface="Times New Roman"/>
              <a:cs typeface="Times New Roman"/>
              <a:sym typeface="Times New Roman"/>
            </a:endParaRPr>
          </a:p>
        </p:txBody>
      </p:sp>
      <p:sp>
        <p:nvSpPr>
          <p:cNvPr id="59" name="Google Shape;59;p12"/>
          <p:cNvSpPr/>
          <p:nvPr/>
        </p:nvSpPr>
        <p:spPr>
          <a:xfrm>
            <a:off x="2981303" y="600493"/>
            <a:ext cx="292900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Instruction Codes</a:t>
            </a:r>
            <a:endParaRPr sz="2800" b="1"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9283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sp>
        <p:nvSpPr>
          <p:cNvPr id="65" name="Google Shape;65;p13"/>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67" name="Google Shape;67;p13"/>
          <p:cNvSpPr/>
          <p:nvPr/>
        </p:nvSpPr>
        <p:spPr>
          <a:xfrm>
            <a:off x="787791" y="2011369"/>
            <a:ext cx="7835704" cy="3067466"/>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The </a:t>
            </a:r>
            <a:r>
              <a:rPr lang="en-US" sz="1800" b="1" i="0" u="none" strike="noStrike" cap="none" dirty="0">
                <a:solidFill>
                  <a:srgbClr val="000000"/>
                </a:solidFill>
                <a:latin typeface="Times New Roman"/>
                <a:ea typeface="Times New Roman"/>
                <a:cs typeface="Times New Roman"/>
                <a:sym typeface="Times New Roman"/>
              </a:rPr>
              <a:t>operation code (op-code)</a:t>
            </a:r>
            <a:r>
              <a:rPr lang="en-US" sz="1800" b="0" i="0" u="none" strike="noStrike" cap="none" dirty="0">
                <a:solidFill>
                  <a:srgbClr val="000000"/>
                </a:solidFill>
                <a:latin typeface="Times New Roman"/>
                <a:ea typeface="Times New Roman"/>
                <a:cs typeface="Times New Roman"/>
                <a:sym typeface="Times New Roman"/>
              </a:rPr>
              <a:t> of an instruction is a group of bits that define such operations as add, subtract, multiply, shift, and complement.</a:t>
            </a:r>
            <a:endParaRPr dirty="0"/>
          </a:p>
          <a:p>
            <a:pPr marL="457200" marR="0" lvl="0" indent="-317500" algn="l" rtl="0">
              <a:lnSpc>
                <a:spcPct val="100000"/>
              </a:lnSpc>
              <a:spcBef>
                <a:spcPts val="100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latin typeface="Times New Roman"/>
                <a:ea typeface="Times New Roman"/>
                <a:cs typeface="Times New Roman"/>
                <a:sym typeface="Times New Roman"/>
              </a:rPr>
              <a:t>The number of bits required for the operation code of an instruction depends on the total number of operations available in the computer (</a:t>
            </a:r>
            <a:r>
              <a:rPr lang="en-US" sz="1800" b="1" i="0" u="none" strike="noStrike" cap="none" dirty="0">
                <a:solidFill>
                  <a:srgbClr val="000000"/>
                </a:solidFill>
                <a:latin typeface="Times New Roman"/>
                <a:ea typeface="Times New Roman"/>
                <a:cs typeface="Times New Roman"/>
                <a:sym typeface="Times New Roman"/>
              </a:rPr>
              <a:t>n bits for 2</a:t>
            </a:r>
            <a:r>
              <a:rPr lang="en-US" sz="1800" b="1" i="0" u="none" strike="noStrike" cap="none" baseline="30000" dirty="0">
                <a:solidFill>
                  <a:srgbClr val="000000"/>
                </a:solidFill>
                <a:latin typeface="Times New Roman"/>
                <a:ea typeface="Times New Roman"/>
                <a:cs typeface="Times New Roman"/>
                <a:sym typeface="Times New Roman"/>
              </a:rPr>
              <a:t>n</a:t>
            </a:r>
            <a:r>
              <a:rPr lang="en-US" sz="1800" b="1" i="0" u="none" strike="noStrike" cap="none" dirty="0">
                <a:solidFill>
                  <a:srgbClr val="000000"/>
                </a:solidFill>
                <a:latin typeface="Times New Roman"/>
                <a:ea typeface="Times New Roman"/>
                <a:cs typeface="Times New Roman"/>
                <a:sym typeface="Times New Roman"/>
              </a:rPr>
              <a:t> operations).</a:t>
            </a:r>
            <a:endParaRPr b="1" dirty="0"/>
          </a:p>
          <a:p>
            <a:pPr marL="457200" marR="0" lvl="0" indent="-317500" algn="l" rtl="0">
              <a:lnSpc>
                <a:spcPct val="100000"/>
              </a:lnSpc>
              <a:spcBef>
                <a:spcPts val="100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Clr>
                <a:schemeClr val="accent5"/>
              </a:buClr>
              <a:buSzPts val="1400"/>
              <a:buFont typeface="Noto Sans Symbols"/>
              <a:buChar char="▪"/>
            </a:pPr>
            <a:endParaRPr dirty="0"/>
          </a:p>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dirty="0">
              <a:solidFill>
                <a:srgbClr val="000000"/>
              </a:solidFill>
              <a:latin typeface="Times New Roman"/>
              <a:ea typeface="Times New Roman"/>
              <a:cs typeface="Times New Roman"/>
              <a:sym typeface="Times New Roman"/>
            </a:endParaRPr>
          </a:p>
        </p:txBody>
      </p:sp>
      <p:sp>
        <p:nvSpPr>
          <p:cNvPr id="68" name="Google Shape;68;p13"/>
          <p:cNvSpPr/>
          <p:nvPr/>
        </p:nvSpPr>
        <p:spPr>
          <a:xfrm>
            <a:off x="3262657" y="1207162"/>
            <a:ext cx="26484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Operation Code</a:t>
            </a:r>
            <a:endParaRPr sz="2800" b="1" i="0" u="none" strike="noStrike" cap="none">
              <a:solidFill>
                <a:srgbClr val="000000"/>
              </a:solidFill>
              <a:latin typeface="Times New Roman"/>
              <a:ea typeface="Times New Roman"/>
              <a:cs typeface="Times New Roman"/>
              <a:sym typeface="Times New Roman"/>
            </a:endParaRPr>
          </a:p>
        </p:txBody>
      </p:sp>
      <p:grpSp>
        <p:nvGrpSpPr>
          <p:cNvPr id="7" name="Group 4"/>
          <p:cNvGrpSpPr>
            <a:grpSpLocks/>
          </p:cNvGrpSpPr>
          <p:nvPr/>
        </p:nvGrpSpPr>
        <p:grpSpPr bwMode="auto">
          <a:xfrm>
            <a:off x="2717800" y="4156076"/>
            <a:ext cx="2643187" cy="1473200"/>
            <a:chOff x="1367" y="3165"/>
            <a:chExt cx="1665" cy="928"/>
          </a:xfrm>
        </p:grpSpPr>
        <p:sp>
          <p:nvSpPr>
            <p:cNvPr id="8" name="Rectangle 5"/>
            <p:cNvSpPr>
              <a:spLocks noChangeArrowheads="1"/>
            </p:cNvSpPr>
            <p:nvPr/>
          </p:nvSpPr>
          <p:spPr bwMode="auto">
            <a:xfrm>
              <a:off x="1433" y="3549"/>
              <a:ext cx="1568" cy="151"/>
            </a:xfrm>
            <a:prstGeom prst="rect">
              <a:avLst/>
            </a:prstGeom>
            <a:noFill/>
            <a:ln w="255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9" name="Rectangle 6"/>
            <p:cNvSpPr>
              <a:spLocks noChangeArrowheads="1"/>
            </p:cNvSpPr>
            <p:nvPr/>
          </p:nvSpPr>
          <p:spPr bwMode="auto">
            <a:xfrm>
              <a:off x="1524" y="3543"/>
              <a:ext cx="535"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latin typeface="Arial" charset="0"/>
                </a:rPr>
                <a:t>Opcode</a:t>
              </a:r>
            </a:p>
          </p:txBody>
        </p:sp>
        <p:sp>
          <p:nvSpPr>
            <p:cNvPr id="10" name="Rectangle 7"/>
            <p:cNvSpPr>
              <a:spLocks noChangeArrowheads="1"/>
            </p:cNvSpPr>
            <p:nvPr/>
          </p:nvSpPr>
          <p:spPr bwMode="auto">
            <a:xfrm>
              <a:off x="2180" y="3546"/>
              <a:ext cx="50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Address</a:t>
              </a:r>
            </a:p>
          </p:txBody>
        </p:sp>
        <p:sp>
          <p:nvSpPr>
            <p:cNvPr id="11" name="Rectangle 8"/>
            <p:cNvSpPr>
              <a:spLocks noChangeArrowheads="1"/>
            </p:cNvSpPr>
            <p:nvPr/>
          </p:nvSpPr>
          <p:spPr bwMode="auto">
            <a:xfrm>
              <a:off x="1629" y="3165"/>
              <a:ext cx="1242"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000"/>
                  </a:solidFill>
                  <a:latin typeface="Arial" charset="0"/>
                </a:rPr>
                <a:t>Instruction Format</a:t>
              </a:r>
            </a:p>
          </p:txBody>
        </p:sp>
        <p:sp>
          <p:nvSpPr>
            <p:cNvPr id="12" name="Line 9"/>
            <p:cNvSpPr>
              <a:spLocks noChangeShapeType="1"/>
            </p:cNvSpPr>
            <p:nvPr/>
          </p:nvSpPr>
          <p:spPr bwMode="auto">
            <a:xfrm>
              <a:off x="2058" y="3549"/>
              <a:ext cx="1" cy="145"/>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 name="Rectangle 10"/>
            <p:cNvSpPr>
              <a:spLocks noChangeArrowheads="1"/>
            </p:cNvSpPr>
            <p:nvPr/>
          </p:nvSpPr>
          <p:spPr bwMode="auto">
            <a:xfrm>
              <a:off x="1367" y="3420"/>
              <a:ext cx="22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15</a:t>
              </a:r>
            </a:p>
          </p:txBody>
        </p:sp>
        <p:sp>
          <p:nvSpPr>
            <p:cNvPr id="14" name="Rectangle 11"/>
            <p:cNvSpPr>
              <a:spLocks noChangeArrowheads="1"/>
            </p:cNvSpPr>
            <p:nvPr/>
          </p:nvSpPr>
          <p:spPr bwMode="auto">
            <a:xfrm>
              <a:off x="1535" y="3420"/>
              <a:ext cx="22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14</a:t>
              </a:r>
            </a:p>
          </p:txBody>
        </p:sp>
        <p:sp>
          <p:nvSpPr>
            <p:cNvPr id="15" name="Rectangle 12"/>
            <p:cNvSpPr>
              <a:spLocks noChangeArrowheads="1"/>
            </p:cNvSpPr>
            <p:nvPr/>
          </p:nvSpPr>
          <p:spPr bwMode="auto">
            <a:xfrm>
              <a:off x="1837" y="3420"/>
              <a:ext cx="2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12</a:t>
              </a:r>
            </a:p>
          </p:txBody>
        </p:sp>
        <p:sp>
          <p:nvSpPr>
            <p:cNvPr id="16" name="Rectangle 13"/>
            <p:cNvSpPr>
              <a:spLocks noChangeArrowheads="1"/>
            </p:cNvSpPr>
            <p:nvPr/>
          </p:nvSpPr>
          <p:spPr bwMode="auto">
            <a:xfrm>
              <a:off x="2865" y="3420"/>
              <a:ext cx="16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0</a:t>
              </a:r>
            </a:p>
          </p:txBody>
        </p:sp>
        <p:sp>
          <p:nvSpPr>
            <p:cNvPr id="17" name="Rectangle 14"/>
            <p:cNvSpPr>
              <a:spLocks noChangeArrowheads="1"/>
            </p:cNvSpPr>
            <p:nvPr/>
          </p:nvSpPr>
          <p:spPr bwMode="auto">
            <a:xfrm>
              <a:off x="1421" y="3553"/>
              <a:ext cx="14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I</a:t>
              </a:r>
            </a:p>
          </p:txBody>
        </p:sp>
        <p:sp>
          <p:nvSpPr>
            <p:cNvPr id="18" name="Line 15"/>
            <p:cNvSpPr>
              <a:spLocks noChangeShapeType="1"/>
            </p:cNvSpPr>
            <p:nvPr/>
          </p:nvSpPr>
          <p:spPr bwMode="auto">
            <a:xfrm>
              <a:off x="1552" y="3549"/>
              <a:ext cx="1" cy="151"/>
            </a:xfrm>
            <a:prstGeom prst="line">
              <a:avLst/>
            </a:prstGeom>
            <a:noFill/>
            <a:ln w="255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9" name="Rectangle 16"/>
            <p:cNvSpPr>
              <a:spLocks noChangeArrowheads="1"/>
            </p:cNvSpPr>
            <p:nvPr/>
          </p:nvSpPr>
          <p:spPr bwMode="auto">
            <a:xfrm>
              <a:off x="1988" y="3420"/>
              <a:ext cx="22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000000"/>
                  </a:solidFill>
                  <a:latin typeface="Arial" charset="0"/>
                </a:rPr>
                <a:t>11</a:t>
              </a:r>
            </a:p>
          </p:txBody>
        </p:sp>
        <p:sp>
          <p:nvSpPr>
            <p:cNvPr id="20" name="Text Box 17"/>
            <p:cNvSpPr txBox="1">
              <a:spLocks noChangeArrowheads="1"/>
            </p:cNvSpPr>
            <p:nvPr/>
          </p:nvSpPr>
          <p:spPr bwMode="auto">
            <a:xfrm>
              <a:off x="1377" y="3828"/>
              <a:ext cx="670"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6" charset="0"/>
                  <a:ea typeface="굴림" pitchFamily="48" charset="0"/>
                  <a:cs typeface="굴림" pitchFamily="48" charset="0"/>
                </a:defRPr>
              </a:lvl9pPr>
            </a:lstStyle>
            <a:p>
              <a:pPr algn="ctr">
                <a:lnSpc>
                  <a:spcPct val="90000"/>
                </a:lnSpc>
                <a:buFont typeface="Arial" charset="0"/>
                <a:buNone/>
              </a:pPr>
              <a:r>
                <a:rPr lang="en-GB" sz="1200" b="1">
                  <a:solidFill>
                    <a:srgbClr val="000000"/>
                  </a:solidFill>
                  <a:latin typeface="Arial" charset="0"/>
                </a:rPr>
                <a:t>Addressing </a:t>
              </a:r>
            </a:p>
            <a:p>
              <a:pPr algn="ctr">
                <a:lnSpc>
                  <a:spcPct val="90000"/>
                </a:lnSpc>
                <a:buFont typeface="Arial" charset="0"/>
                <a:buNone/>
              </a:pPr>
              <a:r>
                <a:rPr lang="en-GB" sz="1200" b="1">
                  <a:solidFill>
                    <a:srgbClr val="000000"/>
                  </a:solidFill>
                  <a:latin typeface="Arial" charset="0"/>
                </a:rPr>
                <a:t>mode</a:t>
              </a:r>
            </a:p>
          </p:txBody>
        </p:sp>
        <p:sp>
          <p:nvSpPr>
            <p:cNvPr id="21" name="Line 18"/>
            <p:cNvSpPr>
              <a:spLocks noChangeShapeType="1"/>
            </p:cNvSpPr>
            <p:nvPr/>
          </p:nvSpPr>
          <p:spPr bwMode="auto">
            <a:xfrm flipH="1" flipV="1">
              <a:off x="1493" y="3707"/>
              <a:ext cx="74" cy="116"/>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Tree>
    <p:extLst>
      <p:ext uri="{BB962C8B-B14F-4D97-AF65-F5344CB8AC3E}">
        <p14:creationId xmlns:p14="http://schemas.microsoft.com/office/powerpoint/2010/main" val="551891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sp>
        <p:nvSpPr>
          <p:cNvPr id="74" name="Google Shape;74;p14"/>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76" name="Google Shape;76;p14"/>
          <p:cNvSpPr/>
          <p:nvPr/>
        </p:nvSpPr>
        <p:spPr>
          <a:xfrm>
            <a:off x="773723" y="2363061"/>
            <a:ext cx="7835704" cy="3267521"/>
          </a:xfrm>
          <a:prstGeom prst="rect">
            <a:avLst/>
          </a:prstGeom>
          <a:noFill/>
          <a:ln>
            <a:noFill/>
          </a:ln>
        </p:spPr>
        <p:txBody>
          <a:bodyPr spcFirstLastPara="1" wrap="square" lIns="91425" tIns="45700" rIns="91425" bIns="45700" anchor="t" anchorCtr="0">
            <a:spAutoFit/>
          </a:bodyPr>
          <a:lstStyle/>
          <a:p>
            <a:pPr marL="457200" marR="0" lvl="0" indent="-317500" algn="just" rtl="0">
              <a:lnSpc>
                <a:spcPct val="100000"/>
              </a:lnSpc>
              <a:spcBef>
                <a:spcPts val="0"/>
              </a:spcBef>
              <a:spcAft>
                <a:spcPts val="0"/>
              </a:spcAft>
              <a:buClr>
                <a:srgbClr val="000000"/>
              </a:buClr>
              <a:buSzPts val="1400"/>
              <a:buFont typeface="Courier New"/>
              <a:buChar char="o"/>
            </a:pPr>
            <a:r>
              <a:rPr lang="en-US" sz="1800" b="0" i="0" u="none" strike="noStrike" cap="none" dirty="0">
                <a:solidFill>
                  <a:srgbClr val="000000"/>
                </a:solidFill>
                <a:highlight>
                  <a:srgbClr val="FFFFFF"/>
                </a:highlight>
                <a:latin typeface="Times New Roman"/>
                <a:ea typeface="Times New Roman"/>
                <a:cs typeface="Times New Roman"/>
                <a:sym typeface="Times New Roman"/>
              </a:rPr>
              <a:t>Simplest way to organize computer is to have one processor register (Accumulator AC) and an instruction code format with two parts:</a:t>
            </a:r>
            <a:endParaRPr dirty="0"/>
          </a:p>
          <a:p>
            <a:pPr marL="457200" marR="0" lvl="0" indent="-317500" algn="just"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914400" marR="0" lvl="1" indent="-317500" algn="just" rtl="0">
              <a:lnSpc>
                <a:spcPct val="100000"/>
              </a:lnSpc>
              <a:spcBef>
                <a:spcPts val="0"/>
              </a:spcBef>
              <a:spcAft>
                <a:spcPts val="0"/>
              </a:spcAft>
              <a:buClr>
                <a:srgbClr val="000000"/>
              </a:buClr>
              <a:buSzPts val="1400"/>
              <a:buFont typeface="Arial"/>
              <a:buChar char="○"/>
            </a:pPr>
            <a:r>
              <a:rPr lang="en-US" sz="1800" b="1" i="0" u="none" strike="noStrike" cap="none" dirty="0">
                <a:solidFill>
                  <a:srgbClr val="000000"/>
                </a:solidFill>
                <a:highlight>
                  <a:srgbClr val="FFFFFF"/>
                </a:highlight>
                <a:latin typeface="Times New Roman"/>
                <a:ea typeface="Times New Roman"/>
                <a:cs typeface="Times New Roman"/>
                <a:sym typeface="Times New Roman"/>
              </a:rPr>
              <a:t>First</a:t>
            </a:r>
            <a:r>
              <a:rPr lang="en-US" sz="1800" b="0" i="0" u="none" strike="noStrike" cap="none" dirty="0">
                <a:solidFill>
                  <a:srgbClr val="000000"/>
                </a:solidFill>
                <a:highlight>
                  <a:srgbClr val="FFFFFF"/>
                </a:highlight>
                <a:latin typeface="Times New Roman"/>
                <a:ea typeface="Times New Roman"/>
                <a:cs typeface="Times New Roman"/>
                <a:sym typeface="Times New Roman"/>
              </a:rPr>
              <a:t>-Operation to be performed</a:t>
            </a:r>
            <a:endParaRPr dirty="0"/>
          </a:p>
          <a:p>
            <a:pPr marL="914400" marR="0" lvl="1" indent="-317500" algn="just" rtl="0">
              <a:lnSpc>
                <a:spcPct val="100000"/>
              </a:lnSpc>
              <a:spcBef>
                <a:spcPts val="0"/>
              </a:spcBef>
              <a:spcAft>
                <a:spcPts val="0"/>
              </a:spcAft>
              <a:buClr>
                <a:srgbClr val="000000"/>
              </a:buClr>
              <a:buSzPts val="1400"/>
              <a:buFont typeface="Arial"/>
              <a:buChar char="○"/>
            </a:pPr>
            <a:r>
              <a:rPr lang="en-US" sz="1800" b="1" i="0" u="none" strike="noStrike" cap="none" dirty="0">
                <a:solidFill>
                  <a:srgbClr val="000000"/>
                </a:solidFill>
                <a:highlight>
                  <a:srgbClr val="FFFFFF"/>
                </a:highlight>
                <a:latin typeface="Times New Roman"/>
                <a:ea typeface="Times New Roman"/>
                <a:cs typeface="Times New Roman"/>
                <a:sym typeface="Times New Roman"/>
              </a:rPr>
              <a:t>Second </a:t>
            </a:r>
            <a:r>
              <a:rPr lang="en-US" sz="1800" b="0" i="0" u="none" strike="noStrike" cap="none" dirty="0">
                <a:solidFill>
                  <a:srgbClr val="000000"/>
                </a:solidFill>
                <a:highlight>
                  <a:srgbClr val="FFFFFF"/>
                </a:highlight>
                <a:latin typeface="Times New Roman"/>
                <a:ea typeface="Times New Roman"/>
                <a:cs typeface="Times New Roman"/>
                <a:sym typeface="Times New Roman"/>
              </a:rPr>
              <a:t>– Address</a:t>
            </a:r>
            <a:endParaRPr dirty="0"/>
          </a:p>
          <a:p>
            <a:pPr marL="914400" marR="0" lvl="1" indent="-317500" algn="just" rtl="0">
              <a:lnSpc>
                <a:spcPct val="100000"/>
              </a:lnSpc>
              <a:spcBef>
                <a:spcPts val="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0"/>
              </a:spcBef>
              <a:spcAft>
                <a:spcPts val="0"/>
              </a:spcAft>
              <a:buClr>
                <a:srgbClr val="000000"/>
              </a:buClr>
              <a:buSzPts val="1400"/>
              <a:buFont typeface="Courier New"/>
              <a:buChar char="o"/>
            </a:pPr>
            <a:r>
              <a:rPr lang="en-US" sz="1800" b="0" i="0" u="none" strike="noStrike" cap="none" dirty="0">
                <a:solidFill>
                  <a:srgbClr val="000000"/>
                </a:solidFill>
                <a:highlight>
                  <a:srgbClr val="FFFFFF"/>
                </a:highlight>
                <a:latin typeface="Times New Roman"/>
                <a:ea typeface="Times New Roman"/>
                <a:cs typeface="Times New Roman"/>
                <a:sym typeface="Times New Roman"/>
              </a:rPr>
              <a:t>The memory address tells the control where to find an operand in memory.</a:t>
            </a:r>
            <a:endParaRPr dirty="0"/>
          </a:p>
          <a:p>
            <a:pPr marL="457200" marR="0" lvl="0" indent="-317500" algn="just" rtl="0">
              <a:lnSpc>
                <a:spcPct val="100000"/>
              </a:lnSpc>
              <a:spcBef>
                <a:spcPts val="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lvl="0" indent="-317500" algn="just">
              <a:buSzPts val="1400"/>
              <a:buFont typeface="Courier New"/>
              <a:buChar char="o"/>
            </a:pPr>
            <a:r>
              <a:rPr lang="en-US" sz="1800" dirty="0">
                <a:highlight>
                  <a:srgbClr val="FFFFFF"/>
                </a:highlight>
                <a:latin typeface="Times New Roman"/>
                <a:ea typeface="Times New Roman"/>
                <a:cs typeface="Times New Roman"/>
                <a:sym typeface="Times New Roman"/>
              </a:rPr>
              <a:t>Computers that have a single-processor register usually assign to it the name  accumulator (AC). </a:t>
            </a:r>
          </a:p>
          <a:p>
            <a:pPr marL="457200" lvl="0" indent="-317500" algn="just">
              <a:buSzPts val="1400"/>
              <a:buFont typeface="Courier New"/>
              <a:buChar char="o"/>
            </a:pPr>
            <a:r>
              <a:rPr lang="en-US" sz="1800" dirty="0">
                <a:highlight>
                  <a:srgbClr val="FFFFFF"/>
                </a:highlight>
                <a:latin typeface="Times New Roman"/>
                <a:ea typeface="Times New Roman"/>
                <a:cs typeface="Times New Roman"/>
                <a:sym typeface="Times New Roman"/>
              </a:rPr>
              <a:t>The operation is performed with the memory operand and the content of AC.</a:t>
            </a:r>
          </a:p>
        </p:txBody>
      </p:sp>
      <p:sp>
        <p:nvSpPr>
          <p:cNvPr id="77" name="Google Shape;77;p14"/>
          <p:cNvSpPr/>
          <p:nvPr/>
        </p:nvSpPr>
        <p:spPr>
          <a:xfrm>
            <a:off x="2193512" y="1263432"/>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Stored Program Organization</a:t>
            </a:r>
            <a:endParaRPr sz="2800" b="1"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34251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sp>
        <p:nvSpPr>
          <p:cNvPr id="83" name="Google Shape;83;p15"/>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85" name="Google Shape;85;p15"/>
          <p:cNvSpPr/>
          <p:nvPr/>
        </p:nvSpPr>
        <p:spPr>
          <a:xfrm>
            <a:off x="2306054" y="1263432"/>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Stored Program Organization</a:t>
            </a:r>
            <a:endParaRPr sz="2800" b="1" i="0" u="none" strike="noStrike" cap="none">
              <a:solidFill>
                <a:srgbClr val="000000"/>
              </a:solidFill>
              <a:latin typeface="Times New Roman"/>
              <a:ea typeface="Times New Roman"/>
              <a:cs typeface="Times New Roman"/>
              <a:sym typeface="Times New Roman"/>
            </a:endParaRPr>
          </a:p>
        </p:txBody>
      </p:sp>
      <p:pic>
        <p:nvPicPr>
          <p:cNvPr id="86" name="Google Shape;86;p15"/>
          <p:cNvPicPr preferRelativeResize="0"/>
          <p:nvPr/>
        </p:nvPicPr>
        <p:blipFill rotWithShape="1">
          <a:blip r:embed="rId3">
            <a:alphaModFix/>
          </a:blip>
          <a:srcRect l="797" r="787"/>
          <a:stretch/>
        </p:blipFill>
        <p:spPr>
          <a:xfrm>
            <a:off x="559219" y="1997612"/>
            <a:ext cx="4069052" cy="4403188"/>
          </a:xfrm>
          <a:prstGeom prst="rect">
            <a:avLst/>
          </a:prstGeom>
          <a:noFill/>
          <a:ln>
            <a:noFill/>
          </a:ln>
        </p:spPr>
      </p:pic>
      <p:sp>
        <p:nvSpPr>
          <p:cNvPr id="87" name="Google Shape;87;p15"/>
          <p:cNvSpPr/>
          <p:nvPr/>
        </p:nvSpPr>
        <p:spPr>
          <a:xfrm>
            <a:off x="4572000" y="2532182"/>
            <a:ext cx="4404946" cy="2585323"/>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Instructions are stored in one section of the memory and data in another.</a:t>
            </a:r>
            <a:endParaRPr dirty="0"/>
          </a:p>
          <a:p>
            <a:pPr marL="457200" marR="0" lvl="0" indent="-31750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For a memory unit with 4096 words we need 12 bits to specify an address since 2</a:t>
            </a:r>
            <a:r>
              <a:rPr lang="en-US" sz="1800" b="0" i="0" u="none" strike="noStrike" cap="none" baseline="30000" dirty="0">
                <a:solidFill>
                  <a:srgbClr val="000000"/>
                </a:solidFill>
                <a:latin typeface="Times New Roman"/>
                <a:ea typeface="Times New Roman"/>
                <a:cs typeface="Times New Roman"/>
                <a:sym typeface="Times New Roman"/>
              </a:rPr>
              <a:t>12</a:t>
            </a:r>
            <a:r>
              <a:rPr lang="en-US" sz="1800" b="0" i="0" u="none" strike="noStrike" cap="none" dirty="0">
                <a:solidFill>
                  <a:srgbClr val="000000"/>
                </a:solidFill>
                <a:latin typeface="Times New Roman"/>
                <a:ea typeface="Times New Roman"/>
                <a:cs typeface="Times New Roman"/>
                <a:sym typeface="Times New Roman"/>
              </a:rPr>
              <a:t>=4096.</a:t>
            </a:r>
            <a:endParaRPr dirty="0"/>
          </a:p>
          <a:p>
            <a:pPr marL="457200" marR="0" lvl="0" indent="-31750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accent5"/>
              </a:buClr>
              <a:buSzPts val="1400"/>
              <a:buFont typeface="Ubuntu"/>
              <a:buChar char="●"/>
            </a:pPr>
            <a:r>
              <a:rPr lang="en-US" sz="1800" b="0" i="0" u="none" strike="noStrike" cap="none" dirty="0">
                <a:solidFill>
                  <a:srgbClr val="000000"/>
                </a:solidFill>
                <a:latin typeface="Times New Roman"/>
                <a:ea typeface="Times New Roman"/>
                <a:cs typeface="Times New Roman"/>
                <a:sym typeface="Times New Roman"/>
              </a:rPr>
              <a:t>4 bits are available for </a:t>
            </a:r>
            <a:r>
              <a:rPr lang="en-US" sz="1800" b="0" i="0" u="none" strike="noStrike" cap="none" dirty="0" err="1">
                <a:solidFill>
                  <a:srgbClr val="000000"/>
                </a:solidFill>
                <a:latin typeface="Times New Roman"/>
                <a:ea typeface="Times New Roman"/>
                <a:cs typeface="Times New Roman"/>
                <a:sym typeface="Times New Roman"/>
              </a:rPr>
              <a:t>opcode</a:t>
            </a:r>
            <a:r>
              <a:rPr lang="en-US" sz="1800" b="0" i="0" u="none" strike="noStrike" cap="none" dirty="0">
                <a:solidFill>
                  <a:srgbClr val="000000"/>
                </a:solidFill>
                <a:latin typeface="Times New Roman"/>
                <a:ea typeface="Times New Roman"/>
                <a:cs typeface="Times New Roman"/>
                <a:sym typeface="Times New Roman"/>
              </a:rPr>
              <a:t> to specify one out of 16 possible operations.</a:t>
            </a:r>
            <a:endParaRPr sz="18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58955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sp>
        <p:nvSpPr>
          <p:cNvPr id="102" name="Google Shape;102;p17"/>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04" name="Google Shape;104;p17"/>
          <p:cNvSpPr/>
          <p:nvPr/>
        </p:nvSpPr>
        <p:spPr>
          <a:xfrm>
            <a:off x="787791" y="2011369"/>
            <a:ext cx="7835704" cy="338554"/>
          </a:xfrm>
          <a:prstGeom prst="rect">
            <a:avLst/>
          </a:prstGeom>
          <a:noFill/>
          <a:ln>
            <a:noFill/>
          </a:ln>
        </p:spPr>
        <p:txBody>
          <a:bodyPr spcFirstLastPara="1" wrap="square" lIns="91425" tIns="45700" rIns="91425" bIns="45700" anchor="t" anchorCtr="0">
            <a:spAutoFit/>
          </a:bodyPr>
          <a:lstStyle/>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a:ea typeface="Times New Roman"/>
              <a:cs typeface="Times New Roman"/>
              <a:sym typeface="Times New Roman"/>
            </a:endParaRPr>
          </a:p>
        </p:txBody>
      </p:sp>
      <p:sp>
        <p:nvSpPr>
          <p:cNvPr id="105" name="Google Shape;105;p17"/>
          <p:cNvSpPr/>
          <p:nvPr/>
        </p:nvSpPr>
        <p:spPr>
          <a:xfrm>
            <a:off x="1644873" y="1150892"/>
            <a:ext cx="6067688"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Direct and Indirect Addressing Modes</a:t>
            </a:r>
            <a:endParaRPr sz="2800" b="1" i="0" u="none" strike="noStrike" cap="none">
              <a:solidFill>
                <a:srgbClr val="000000"/>
              </a:solidFill>
              <a:latin typeface="Times New Roman"/>
              <a:ea typeface="Times New Roman"/>
              <a:cs typeface="Times New Roman"/>
              <a:sym typeface="Times New Roman"/>
            </a:endParaRPr>
          </a:p>
        </p:txBody>
      </p:sp>
      <p:sp>
        <p:nvSpPr>
          <p:cNvPr id="106" name="Google Shape;106;p17"/>
          <p:cNvSpPr/>
          <p:nvPr/>
        </p:nvSpPr>
        <p:spPr>
          <a:xfrm>
            <a:off x="4086664" y="2194558"/>
            <a:ext cx="4572000" cy="354452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Following </a:t>
            </a:r>
            <a:r>
              <a:rPr lang="en-US" sz="1800" b="1" i="0" u="none" strike="noStrike" cap="none" dirty="0">
                <a:solidFill>
                  <a:srgbClr val="000000"/>
                </a:solidFill>
                <a:highlight>
                  <a:srgbClr val="FFFFFF"/>
                </a:highlight>
                <a:latin typeface="Times New Roman"/>
                <a:ea typeface="Times New Roman"/>
                <a:cs typeface="Times New Roman"/>
                <a:sym typeface="Times New Roman"/>
              </a:rPr>
              <a:t>Addressing Modes</a:t>
            </a:r>
            <a:r>
              <a:rPr lang="en-US" sz="1800" b="0" i="0" u="none" strike="noStrike" cap="none" dirty="0">
                <a:solidFill>
                  <a:srgbClr val="000000"/>
                </a:solidFill>
                <a:highlight>
                  <a:srgbClr val="FFFFFF"/>
                </a:highlight>
                <a:latin typeface="Times New Roman"/>
                <a:ea typeface="Times New Roman"/>
                <a:cs typeface="Times New Roman"/>
                <a:sym typeface="Times New Roman"/>
              </a:rPr>
              <a:t> are used for address portion of the instruction code.</a:t>
            </a:r>
            <a:endParaRPr dirty="0"/>
          </a:p>
          <a:p>
            <a:pPr marL="457200" marR="0" lvl="0" indent="-317500" algn="l"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914400" marR="0" lvl="1" indent="-317500" algn="l" rtl="0">
              <a:lnSpc>
                <a:spcPct val="100000"/>
              </a:lnSpc>
              <a:spcBef>
                <a:spcPts val="0"/>
              </a:spcBef>
              <a:spcAft>
                <a:spcPts val="0"/>
              </a:spcAft>
              <a:buClr>
                <a:srgbClr val="000000"/>
              </a:buClr>
              <a:buSzPts val="1400"/>
              <a:buFont typeface="Arial"/>
              <a:buChar char="○"/>
            </a:pPr>
            <a:r>
              <a:rPr lang="en-US" sz="1800" b="1" i="0" u="none" strike="noStrike" cap="none" dirty="0">
                <a:solidFill>
                  <a:srgbClr val="000000"/>
                </a:solidFill>
                <a:highlight>
                  <a:srgbClr val="FFFFFF"/>
                </a:highlight>
                <a:latin typeface="Times New Roman"/>
                <a:ea typeface="Times New Roman"/>
                <a:cs typeface="Times New Roman"/>
                <a:sym typeface="Times New Roman"/>
              </a:rPr>
              <a:t>Direct</a:t>
            </a:r>
            <a:r>
              <a:rPr lang="en-US" sz="1800" b="0" i="0" u="none" strike="noStrike" cap="none" dirty="0">
                <a:solidFill>
                  <a:srgbClr val="000000"/>
                </a:solidFill>
                <a:highlight>
                  <a:srgbClr val="FFFFFF"/>
                </a:highlight>
                <a:latin typeface="Times New Roman"/>
                <a:ea typeface="Times New Roman"/>
                <a:cs typeface="Times New Roman"/>
                <a:sym typeface="Times New Roman"/>
              </a:rPr>
              <a:t>- The address part specifies the address of an operand.</a:t>
            </a:r>
            <a:endParaRPr dirty="0"/>
          </a:p>
          <a:p>
            <a:pPr marL="914400" marR="0" lvl="1" indent="-317500" algn="l" rtl="0">
              <a:lnSpc>
                <a:spcPct val="100000"/>
              </a:lnSpc>
              <a:spcBef>
                <a:spcPts val="0"/>
              </a:spcBef>
              <a:spcAft>
                <a:spcPts val="0"/>
              </a:spcAft>
              <a:buClr>
                <a:srgbClr val="000000"/>
              </a:buClr>
              <a:buSzPts val="1400"/>
              <a:buFont typeface="Arial"/>
              <a:buChar char="○"/>
            </a:pPr>
            <a:r>
              <a:rPr lang="en-US" sz="1800" b="1" i="0" u="none" strike="noStrike" cap="none" dirty="0">
                <a:solidFill>
                  <a:srgbClr val="000000"/>
                </a:solidFill>
                <a:highlight>
                  <a:srgbClr val="FFFFFF"/>
                </a:highlight>
                <a:latin typeface="Times New Roman"/>
                <a:ea typeface="Times New Roman"/>
                <a:cs typeface="Times New Roman"/>
                <a:sym typeface="Times New Roman"/>
              </a:rPr>
              <a:t>Indirect</a:t>
            </a:r>
            <a:r>
              <a:rPr lang="en-US" sz="1800" b="0" i="0" u="none" strike="noStrike" cap="none" dirty="0">
                <a:solidFill>
                  <a:srgbClr val="000000"/>
                </a:solidFill>
                <a:highlight>
                  <a:srgbClr val="FFFFFF"/>
                </a:highlight>
                <a:latin typeface="Times New Roman"/>
                <a:ea typeface="Times New Roman"/>
                <a:cs typeface="Times New Roman"/>
                <a:sym typeface="Times New Roman"/>
              </a:rPr>
              <a:t>-  The address part specifies a pointer(another address) where the address of the operand can be found.</a:t>
            </a:r>
            <a:endParaRPr dirty="0"/>
          </a:p>
          <a:p>
            <a:pPr marL="914400" marR="0" lvl="1" indent="-317500" algn="l" rtl="0">
              <a:lnSpc>
                <a:spcPct val="100000"/>
              </a:lnSpc>
              <a:spcBef>
                <a:spcPts val="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One bit of the instruction code(</a:t>
            </a:r>
            <a:r>
              <a:rPr lang="en-US" sz="1800" b="1" i="0" u="none" strike="noStrike" cap="none" dirty="0">
                <a:solidFill>
                  <a:srgbClr val="000000"/>
                </a:solidFill>
                <a:highlight>
                  <a:srgbClr val="FFFFFF"/>
                </a:highlight>
                <a:latin typeface="Times New Roman"/>
                <a:ea typeface="Times New Roman"/>
                <a:cs typeface="Times New Roman"/>
                <a:sym typeface="Times New Roman"/>
              </a:rPr>
              <a:t>I</a:t>
            </a:r>
            <a:r>
              <a:rPr lang="en-US" sz="1800" b="0" i="0" u="none" strike="noStrike" cap="none" dirty="0">
                <a:solidFill>
                  <a:srgbClr val="000000"/>
                </a:solidFill>
                <a:highlight>
                  <a:srgbClr val="FFFFFF"/>
                </a:highlight>
                <a:latin typeface="Times New Roman"/>
                <a:ea typeface="Times New Roman"/>
                <a:cs typeface="Times New Roman"/>
                <a:sym typeface="Times New Roman"/>
              </a:rPr>
              <a:t>) can be used to distinguish between a direct and an indirect address.</a:t>
            </a:r>
            <a:endParaRPr sz="1800" b="0" i="0" u="none" strike="noStrike" cap="none" dirty="0">
              <a:solidFill>
                <a:srgbClr val="000000"/>
              </a:solidFill>
              <a:highlight>
                <a:srgbClr val="FFFFFF"/>
              </a:highlight>
              <a:latin typeface="Times New Roman"/>
              <a:ea typeface="Times New Roman"/>
              <a:cs typeface="Times New Roman"/>
              <a:sym typeface="Times New Roman"/>
            </a:endParaRPr>
          </a:p>
        </p:txBody>
      </p:sp>
      <p:pic>
        <p:nvPicPr>
          <p:cNvPr id="107" name="Google Shape;107;p17"/>
          <p:cNvPicPr preferRelativeResize="0"/>
          <p:nvPr/>
        </p:nvPicPr>
        <p:blipFill rotWithShape="1">
          <a:blip r:embed="rId3">
            <a:alphaModFix/>
          </a:blip>
          <a:srcRect/>
          <a:stretch/>
        </p:blipFill>
        <p:spPr>
          <a:xfrm>
            <a:off x="305754" y="1786597"/>
            <a:ext cx="3956758" cy="4867421"/>
          </a:xfrm>
          <a:prstGeom prst="rect">
            <a:avLst/>
          </a:prstGeom>
          <a:noFill/>
          <a:ln>
            <a:noFill/>
          </a:ln>
        </p:spPr>
      </p:pic>
    </p:spTree>
    <p:extLst>
      <p:ext uri="{BB962C8B-B14F-4D97-AF65-F5344CB8AC3E}">
        <p14:creationId xmlns:p14="http://schemas.microsoft.com/office/powerpoint/2010/main" val="2333924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sp>
        <p:nvSpPr>
          <p:cNvPr id="93" name="Google Shape;93;p16"/>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95" name="Google Shape;95;p16"/>
          <p:cNvSpPr/>
          <p:nvPr/>
        </p:nvSpPr>
        <p:spPr>
          <a:xfrm>
            <a:off x="801859" y="2306791"/>
            <a:ext cx="7835704" cy="3631723"/>
          </a:xfrm>
          <a:prstGeom prst="rect">
            <a:avLst/>
          </a:prstGeom>
          <a:noFill/>
          <a:ln>
            <a:noFill/>
          </a:ln>
        </p:spPr>
        <p:txBody>
          <a:bodyPr spcFirstLastPara="1" wrap="square" lIns="91425" tIns="45700" rIns="91425" bIns="45700" anchor="t" anchorCtr="0">
            <a:spAutoFit/>
          </a:bodyPr>
          <a:lstStyle/>
          <a:p>
            <a:pPr marL="457200" marR="0" lvl="0" indent="-317500" algn="just" rtl="0">
              <a:lnSpc>
                <a:spcPct val="100000"/>
              </a:lnSpc>
              <a:spcBef>
                <a:spcPts val="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The control unit reads a 16-bit instruction from the program portion of memory.</a:t>
            </a:r>
            <a:endParaRPr dirty="0"/>
          </a:p>
          <a:p>
            <a:pPr marL="457200" marR="0" lvl="0" indent="-317500" algn="just"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It uses the 12-bit address part of the instruction to read a 16-bit operand from the data portion of memory. </a:t>
            </a:r>
            <a:endParaRPr dirty="0"/>
          </a:p>
          <a:p>
            <a:pPr marL="457200" marR="0" lvl="0" indent="-317500" algn="just"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It then executes the operation specified by the operation code.</a:t>
            </a:r>
            <a:endParaRPr dirty="0"/>
          </a:p>
          <a:p>
            <a:pPr marL="457200" marR="0" lvl="0" indent="-317500" algn="just" rtl="0">
              <a:lnSpc>
                <a:spcPct val="100000"/>
              </a:lnSpc>
              <a:spcBef>
                <a:spcPts val="1000"/>
              </a:spcBef>
              <a:spcAft>
                <a:spcPts val="0"/>
              </a:spcAft>
              <a:buNone/>
            </a:pPr>
            <a:endParaRPr sz="1800" b="0" i="0"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1000"/>
              </a:spcBef>
              <a:spcAft>
                <a:spcPts val="0"/>
              </a:spcAft>
              <a:buClr>
                <a:schemeClr val="accent5"/>
              </a:buClr>
              <a:buSzPts val="1400"/>
              <a:buFont typeface="Noto Sans Symbols"/>
              <a:buChar char="▪"/>
            </a:pPr>
            <a:r>
              <a:rPr lang="en-US" sz="1800" b="0" i="0" u="none" strike="noStrike" cap="none" dirty="0">
                <a:solidFill>
                  <a:srgbClr val="000000"/>
                </a:solidFill>
                <a:highlight>
                  <a:srgbClr val="FFFFFF"/>
                </a:highlight>
                <a:latin typeface="Times New Roman"/>
                <a:ea typeface="Times New Roman"/>
                <a:cs typeface="Times New Roman"/>
                <a:sym typeface="Times New Roman"/>
              </a:rPr>
              <a:t>The operation is performed with the memory operand and the content of AC.</a:t>
            </a:r>
            <a:endParaRPr sz="1800" b="0" i="1" u="none" strike="noStrike" cap="none" dirty="0">
              <a:solidFill>
                <a:srgbClr val="000000"/>
              </a:solidFill>
              <a:highlight>
                <a:srgbClr val="FFFFFF"/>
              </a:highlight>
              <a:latin typeface="Times New Roman"/>
              <a:ea typeface="Times New Roman"/>
              <a:cs typeface="Times New Roman"/>
              <a:sym typeface="Times New Roman"/>
            </a:endParaRPr>
          </a:p>
          <a:p>
            <a:pPr marL="457200" marR="0" lvl="0" indent="-317500" algn="just"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 </a:t>
            </a:r>
            <a:endParaRPr sz="1800" b="0" i="0" u="none" strike="noStrike" cap="none" dirty="0">
              <a:solidFill>
                <a:srgbClr val="000000"/>
              </a:solidFill>
              <a:latin typeface="Times New Roman"/>
              <a:ea typeface="Times New Roman"/>
              <a:cs typeface="Times New Roman"/>
              <a:sym typeface="Times New Roman"/>
            </a:endParaRPr>
          </a:p>
        </p:txBody>
      </p:sp>
      <p:sp>
        <p:nvSpPr>
          <p:cNvPr id="96" name="Google Shape;96;p16"/>
          <p:cNvSpPr/>
          <p:nvPr/>
        </p:nvSpPr>
        <p:spPr>
          <a:xfrm>
            <a:off x="4036380" y="1319704"/>
            <a:ext cx="100380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Steps</a:t>
            </a:r>
            <a:endParaRPr sz="2800" b="1"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7984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pic>
        <p:nvPicPr>
          <p:cNvPr id="114" name="Google Shape;114;p18"/>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115" name="Google Shape;115;p18"/>
          <p:cNvSpPr/>
          <p:nvPr/>
        </p:nvSpPr>
        <p:spPr>
          <a:xfrm>
            <a:off x="4360985" y="2475602"/>
            <a:ext cx="4360984" cy="21287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It is the address of the operand in a computation-type instruction or the target address in a branch-type instruction.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The effective address in the instruction of the figures are </a:t>
            </a:r>
            <a:r>
              <a:rPr lang="en-US" sz="1800" b="1" i="0" u="none" strike="noStrike" cap="none">
                <a:solidFill>
                  <a:srgbClr val="000000"/>
                </a:solidFill>
                <a:latin typeface="Times New Roman"/>
                <a:ea typeface="Times New Roman"/>
                <a:cs typeface="Times New Roman"/>
                <a:sym typeface="Times New Roman"/>
              </a:rPr>
              <a:t>457 </a:t>
            </a:r>
            <a:r>
              <a:rPr lang="en-US" sz="1800" b="0" i="0" u="none" strike="noStrike" cap="none">
                <a:solidFill>
                  <a:srgbClr val="000000"/>
                </a:solidFill>
                <a:latin typeface="Times New Roman"/>
                <a:ea typeface="Times New Roman"/>
                <a:cs typeface="Times New Roman"/>
                <a:sym typeface="Times New Roman"/>
              </a:rPr>
              <a:t>and</a:t>
            </a:r>
            <a:r>
              <a:rPr lang="en-US" sz="1800" b="1" i="0" u="none" strike="noStrike" cap="none">
                <a:solidFill>
                  <a:srgbClr val="000000"/>
                </a:solidFill>
                <a:latin typeface="Times New Roman"/>
                <a:ea typeface="Times New Roman"/>
                <a:cs typeface="Times New Roman"/>
                <a:sym typeface="Times New Roman"/>
              </a:rPr>
              <a:t> 1350.</a:t>
            </a:r>
            <a:endParaRPr sz="18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3262657" y="1207162"/>
            <a:ext cx="288572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Effective Address</a:t>
            </a:r>
            <a:endParaRPr sz="2800" b="1" i="0" u="none" strike="noStrike" cap="none">
              <a:solidFill>
                <a:srgbClr val="000000"/>
              </a:solidFill>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4">
            <a:alphaModFix/>
          </a:blip>
          <a:srcRect/>
          <a:stretch/>
        </p:blipFill>
        <p:spPr>
          <a:xfrm>
            <a:off x="305754" y="1786597"/>
            <a:ext cx="3956758" cy="4867421"/>
          </a:xfrm>
          <a:prstGeom prst="rect">
            <a:avLst/>
          </a:prstGeom>
          <a:noFill/>
          <a:ln>
            <a:noFill/>
          </a:ln>
        </p:spPr>
      </p:pic>
    </p:spTree>
    <p:extLst>
      <p:ext uri="{BB962C8B-B14F-4D97-AF65-F5344CB8AC3E}">
        <p14:creationId xmlns:p14="http://schemas.microsoft.com/office/powerpoint/2010/main" val="1973963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0"/>
          <p:cNvSpPr txBox="1">
            <a:spLocks noGrp="1"/>
          </p:cNvSpPr>
          <p:nvPr>
            <p:ph type="title"/>
          </p:nvPr>
        </p:nvSpPr>
        <p:spPr>
          <a:xfrm>
            <a:off x="-1" y="0"/>
            <a:ext cx="8546123"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dirty="0"/>
              <a:t>Basic Computer Instruction Formats</a:t>
            </a:r>
            <a:endParaRPr dirty="0"/>
          </a:p>
        </p:txBody>
      </p:sp>
      <p:sp>
        <p:nvSpPr>
          <p:cNvPr id="375" name="Google Shape;375;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376" name="Google Shape;376;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37</a:t>
            </a:fld>
            <a:endParaRPr/>
          </a:p>
        </p:txBody>
      </p:sp>
      <p:sp>
        <p:nvSpPr>
          <p:cNvPr id="377" name="Google Shape;377;p40"/>
          <p:cNvSpPr txBox="1">
            <a:spLocks noGrp="1"/>
          </p:cNvSpPr>
          <p:nvPr>
            <p:ph type="body" idx="1"/>
          </p:nvPr>
        </p:nvSpPr>
        <p:spPr>
          <a:xfrm>
            <a:off x="285720" y="928670"/>
            <a:ext cx="8543956"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Char char="•"/>
            </a:pPr>
            <a:r>
              <a:rPr lang="en-CA" sz="1800" dirty="0"/>
              <a:t>The basic computer has three instruction code formats, as shown in Figure.</a:t>
            </a:r>
            <a:endParaRPr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228600" algn="just" rtl="0">
              <a:lnSpc>
                <a:spcPct val="150000"/>
              </a:lnSpc>
              <a:spcBef>
                <a:spcPts val="360"/>
              </a:spcBef>
              <a:spcAft>
                <a:spcPts val="0"/>
              </a:spcAft>
              <a:buClr>
                <a:schemeClr val="dk1"/>
              </a:buClr>
              <a:buSzPts val="1800"/>
              <a:buNone/>
            </a:pPr>
            <a:endParaRPr sz="1800" dirty="0"/>
          </a:p>
          <a:p>
            <a:pPr marL="342900" lvl="0" indent="-342900" algn="just" rtl="0">
              <a:lnSpc>
                <a:spcPct val="150000"/>
              </a:lnSpc>
              <a:spcBef>
                <a:spcPts val="360"/>
              </a:spcBef>
              <a:spcAft>
                <a:spcPts val="0"/>
              </a:spcAft>
              <a:buClr>
                <a:schemeClr val="dk1"/>
              </a:buClr>
              <a:buSzPts val="1800"/>
              <a:buChar char="•"/>
            </a:pPr>
            <a:r>
              <a:rPr lang="en-CA" sz="1800" dirty="0"/>
              <a:t>Each format has 16 bits. The operation code (</a:t>
            </a:r>
            <a:r>
              <a:rPr lang="en-CA" sz="1800" dirty="0" err="1"/>
              <a:t>opcode</a:t>
            </a:r>
            <a:r>
              <a:rPr lang="en-CA" sz="1800" dirty="0"/>
              <a:t>) part of the instruction contains three bits and the meaning of the remaining 13 bits depends on the operation code encountered. A memory-reference instruction uses 12 bits to specify an address and one bit to specify the addressing mode </a:t>
            </a:r>
            <a:r>
              <a:rPr lang="en-CA" sz="1800" b="1" dirty="0"/>
              <a:t>I</a:t>
            </a:r>
            <a:r>
              <a:rPr lang="en-CA" sz="1800" i="1" dirty="0"/>
              <a:t>. </a:t>
            </a:r>
            <a:endParaRPr sz="1800" i="1" dirty="0"/>
          </a:p>
          <a:p>
            <a:pPr marL="342900" lvl="0" indent="-342900" algn="just" rtl="0">
              <a:lnSpc>
                <a:spcPct val="150000"/>
              </a:lnSpc>
              <a:spcBef>
                <a:spcPts val="360"/>
              </a:spcBef>
              <a:spcAft>
                <a:spcPts val="0"/>
              </a:spcAft>
              <a:buClr>
                <a:schemeClr val="dk1"/>
              </a:buClr>
              <a:buSzPts val="1800"/>
              <a:buChar char="•"/>
            </a:pPr>
            <a:r>
              <a:rPr lang="en-CA" sz="1800" b="1" dirty="0"/>
              <a:t>I</a:t>
            </a:r>
            <a:r>
              <a:rPr lang="en-CA" sz="1800" i="1" dirty="0"/>
              <a:t> </a:t>
            </a:r>
            <a:r>
              <a:rPr lang="en-CA" sz="1800" dirty="0"/>
              <a:t>is equal to 0 for direct address and to 1 for indirect address. </a:t>
            </a:r>
            <a:endParaRPr sz="1800" dirty="0"/>
          </a:p>
          <a:p>
            <a:pPr marL="342900" lvl="0" indent="-139700" algn="l" rtl="0">
              <a:spcBef>
                <a:spcPts val="640"/>
              </a:spcBef>
              <a:spcAft>
                <a:spcPts val="0"/>
              </a:spcAft>
              <a:buClr>
                <a:schemeClr val="dk1"/>
              </a:buClr>
              <a:buSzPts val="3200"/>
              <a:buNone/>
            </a:pPr>
            <a:endParaRPr dirty="0"/>
          </a:p>
        </p:txBody>
      </p:sp>
      <p:pic>
        <p:nvPicPr>
          <p:cNvPr id="378" name="Google Shape;378;p40"/>
          <p:cNvPicPr preferRelativeResize="0"/>
          <p:nvPr/>
        </p:nvPicPr>
        <p:blipFill rotWithShape="1">
          <a:blip r:embed="rId3">
            <a:alphaModFix/>
          </a:blip>
          <a:srcRect/>
          <a:stretch/>
        </p:blipFill>
        <p:spPr>
          <a:xfrm>
            <a:off x="1785918" y="1672806"/>
            <a:ext cx="5715040" cy="2327698"/>
          </a:xfrm>
          <a:prstGeom prst="rect">
            <a:avLst/>
          </a:prstGeom>
          <a:noFill/>
          <a:ln>
            <a:noFill/>
          </a:ln>
        </p:spPr>
      </p:pic>
    </p:spTree>
    <p:extLst>
      <p:ext uri="{BB962C8B-B14F-4D97-AF65-F5344CB8AC3E}">
        <p14:creationId xmlns:p14="http://schemas.microsoft.com/office/powerpoint/2010/main" val="4167498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4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2000"/>
              <a:buChar char="•"/>
            </a:pPr>
            <a:r>
              <a:rPr lang="en-CA" sz="2000"/>
              <a:t>The register-reference instructions are recognized by the operation code 111 with a 0 in the leftmost bit (bit 15) of the instruction. </a:t>
            </a:r>
            <a:endParaRPr sz="2000"/>
          </a:p>
          <a:p>
            <a:pPr marL="342900" lvl="0" indent="-342900" algn="just" rtl="0">
              <a:lnSpc>
                <a:spcPct val="150000"/>
              </a:lnSpc>
              <a:spcBef>
                <a:spcPts val="400"/>
              </a:spcBef>
              <a:spcAft>
                <a:spcPts val="0"/>
              </a:spcAft>
              <a:buClr>
                <a:schemeClr val="dk1"/>
              </a:buClr>
              <a:buSzPts val="2000"/>
              <a:buChar char="•"/>
            </a:pPr>
            <a:r>
              <a:rPr lang="en-CA" sz="2000"/>
              <a:t>A register-reference instruction specifies an operation on or a test of the </a:t>
            </a:r>
            <a:r>
              <a:rPr lang="en-CA" sz="2000" i="1"/>
              <a:t>AC </a:t>
            </a:r>
            <a:r>
              <a:rPr lang="en-CA" sz="2000"/>
              <a:t>register. An operand from memory is not needed; therefore, the other 12 bits are used to specify the operation or test to be executed. </a:t>
            </a:r>
            <a:endParaRPr sz="2000"/>
          </a:p>
          <a:p>
            <a:pPr marL="342900" lvl="0" indent="-342900" algn="just" rtl="0">
              <a:lnSpc>
                <a:spcPct val="150000"/>
              </a:lnSpc>
              <a:spcBef>
                <a:spcPts val="400"/>
              </a:spcBef>
              <a:spcAft>
                <a:spcPts val="0"/>
              </a:spcAft>
              <a:buClr>
                <a:schemeClr val="dk1"/>
              </a:buClr>
              <a:buSzPts val="2000"/>
              <a:buChar char="•"/>
            </a:pPr>
            <a:r>
              <a:rPr lang="en-CA" sz="2000"/>
              <a:t>Similarly, an input—output instruction does not need a reference to memory and is recognized by the operation code 111 with a 1 in the leftmost bit of the instruction. The remaining 12 bits are used to specify the type of input—output operation or test performed.</a:t>
            </a:r>
            <a:endParaRPr sz="2000"/>
          </a:p>
        </p:txBody>
      </p:sp>
      <p:sp>
        <p:nvSpPr>
          <p:cNvPr id="385" name="Google Shape;385;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386" name="Google Shape;38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38</a:t>
            </a:fld>
            <a:endParaRPr/>
          </a:p>
        </p:txBody>
      </p:sp>
    </p:spTree>
    <p:extLst>
      <p:ext uri="{BB962C8B-B14F-4D97-AF65-F5344CB8AC3E}">
        <p14:creationId xmlns:p14="http://schemas.microsoft.com/office/powerpoint/2010/main" val="3884108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Instruction format</a:t>
            </a:r>
            <a:endParaRPr/>
          </a:p>
        </p:txBody>
      </p:sp>
      <p:sp>
        <p:nvSpPr>
          <p:cNvPr id="392" name="Google Shape;392;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393" name="Google Shape;39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39</a:t>
            </a:fld>
            <a:endParaRPr/>
          </a:p>
        </p:txBody>
      </p:sp>
      <p:sp>
        <p:nvSpPr>
          <p:cNvPr id="394" name="Google Shape;394;p4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800"/>
              <a:buChar char="•"/>
            </a:pPr>
            <a:r>
              <a:rPr lang="en-CA" sz="1800"/>
              <a:t>The type of instruction is recognized by the computer control from the four bits in positions 12 through 15 of the instruction. </a:t>
            </a:r>
            <a:endParaRPr sz="1800"/>
          </a:p>
          <a:p>
            <a:pPr marL="342900" lvl="0" indent="-342900" algn="just" rtl="0">
              <a:lnSpc>
                <a:spcPct val="150000"/>
              </a:lnSpc>
              <a:spcBef>
                <a:spcPts val="360"/>
              </a:spcBef>
              <a:spcAft>
                <a:spcPts val="0"/>
              </a:spcAft>
              <a:buClr>
                <a:schemeClr val="dk1"/>
              </a:buClr>
              <a:buSzPts val="1800"/>
              <a:buChar char="•"/>
            </a:pPr>
            <a:r>
              <a:rPr lang="en-CA" sz="1800"/>
              <a:t>If the three opcode bits in positions 12 though 14 are not equal to 111, the instruction is a memory-reference type and the bit in position 15 is taken as the addressing mode </a:t>
            </a:r>
            <a:r>
              <a:rPr lang="en-CA" sz="1800" i="1"/>
              <a:t>I. </a:t>
            </a:r>
            <a:endParaRPr sz="1800" i="1"/>
          </a:p>
          <a:p>
            <a:pPr marL="342900" lvl="0" indent="-342900" algn="just" rtl="0">
              <a:lnSpc>
                <a:spcPct val="150000"/>
              </a:lnSpc>
              <a:spcBef>
                <a:spcPts val="360"/>
              </a:spcBef>
              <a:spcAft>
                <a:spcPts val="0"/>
              </a:spcAft>
              <a:buClr>
                <a:schemeClr val="dk1"/>
              </a:buClr>
              <a:buSzPts val="1800"/>
              <a:buChar char="•"/>
            </a:pPr>
            <a:r>
              <a:rPr lang="en-CA" sz="1800"/>
              <a:t>If the 3-bit opcode is equal to 111, control then inspects the bit in position 15. If this bit is 0, the instruction is a register-reference type. If the bit is 1, the instruction is an input—output type. </a:t>
            </a:r>
            <a:endParaRPr sz="1800"/>
          </a:p>
          <a:p>
            <a:pPr marL="342900" lvl="0" indent="-342900" algn="just" rtl="0">
              <a:lnSpc>
                <a:spcPct val="150000"/>
              </a:lnSpc>
              <a:spcBef>
                <a:spcPts val="360"/>
              </a:spcBef>
              <a:spcAft>
                <a:spcPts val="0"/>
              </a:spcAft>
              <a:buClr>
                <a:schemeClr val="dk1"/>
              </a:buClr>
              <a:buSzPts val="1800"/>
              <a:buChar char="•"/>
            </a:pPr>
            <a:r>
              <a:rPr lang="en-CA" sz="1800"/>
              <a:t>Note that the bit in position 15 of the instruction code is designated by the symbol </a:t>
            </a:r>
            <a:r>
              <a:rPr lang="en-CA" sz="1800" i="1"/>
              <a:t>I </a:t>
            </a:r>
            <a:r>
              <a:rPr lang="en-CA" sz="1800"/>
              <a:t>but is not used as a mode bit when the operation code is equal to 111.</a:t>
            </a:r>
            <a:endParaRPr sz="1800"/>
          </a:p>
          <a:p>
            <a:pPr marL="342900" lvl="0" indent="-228600" algn="l" rtl="0">
              <a:spcBef>
                <a:spcPts val="360"/>
              </a:spcBef>
              <a:spcAft>
                <a:spcPts val="0"/>
              </a:spcAft>
              <a:buClr>
                <a:schemeClr val="dk1"/>
              </a:buClr>
              <a:buSzPts val="1800"/>
              <a:buNone/>
            </a:pPr>
            <a:endParaRPr sz="1800"/>
          </a:p>
        </p:txBody>
      </p:sp>
    </p:spTree>
    <p:extLst>
      <p:ext uri="{BB962C8B-B14F-4D97-AF65-F5344CB8AC3E}">
        <p14:creationId xmlns:p14="http://schemas.microsoft.com/office/powerpoint/2010/main" val="413802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Historical Perspective</a:t>
            </a:r>
          </a:p>
        </p:txBody>
      </p:sp>
      <p:sp>
        <p:nvSpPr>
          <p:cNvPr id="3" name="TextBox 2">
            <a:extLst>
              <a:ext uri="{FF2B5EF4-FFF2-40B4-BE49-F238E27FC236}">
                <a16:creationId xmlns:a16="http://schemas.microsoft.com/office/drawing/2014/main"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Computers of today developed over past 85 years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1930’s: Slow mechanical calculating devices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1940’s: Electromechanical devices</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First electronic computer using vacuum tubes: University of Pennsylvania</a:t>
            </a:r>
          </a:p>
          <a:p>
            <a:pPr marL="342900"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Development of technology used to fabricate processor, I/O, memory divided into 4 generations: </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First generation (1945-1955)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Second generation (1955-1965)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Third generation (1965-1975)</a:t>
            </a:r>
          </a:p>
          <a:p>
            <a:pPr marL="2171700" lvl="4" indent="-342900" algn="just">
              <a:spcAft>
                <a:spcPts val="600"/>
              </a:spcAft>
              <a:buFont typeface="Arial" panose="020B0604020202020204" pitchFamily="34" charset="0"/>
              <a:buChar char="•"/>
            </a:pPr>
            <a:r>
              <a:rPr lang="en-US" sz="2400" dirty="0">
                <a:solidFill>
                  <a:prstClr val="black">
                    <a:lumMod val="75000"/>
                    <a:lumOff val="25000"/>
                  </a:prstClr>
                </a:solidFill>
                <a:latin typeface="Times New Roman" pitchFamily="18" charset="0"/>
                <a:cs typeface="Times New Roman" pitchFamily="18" charset="0"/>
              </a:rPr>
              <a:t>Fourth generation (1975-present day)</a:t>
            </a:r>
          </a:p>
          <a:p>
            <a:pPr algn="just">
              <a:spcAft>
                <a:spcPts val="600"/>
              </a:spcAft>
            </a:pPr>
            <a:endParaRPr lang="en-US" sz="2400" dirty="0">
              <a:solidFill>
                <a:prstClr val="black">
                  <a:lumMod val="75000"/>
                  <a:lumOff val="25000"/>
                </a:prstClr>
              </a:solidFill>
              <a:latin typeface="Times New Roman" pitchFamily="18" charset="0"/>
              <a:cs typeface="Times New Roman" pitchFamily="18" charset="0"/>
            </a:endParaRPr>
          </a:p>
          <a:p>
            <a:pPr marL="342900" indent="-342900" algn="just">
              <a:spcAft>
                <a:spcPts val="600"/>
              </a:spcAft>
              <a:buFont typeface="Arial" panose="020B0604020202020204" pitchFamily="34" charset="0"/>
              <a:buChar char="•"/>
            </a:pPr>
            <a:endParaRPr lang="en-US" sz="2400" dirty="0">
              <a:solidFill>
                <a:prstClr val="black">
                  <a:lumMod val="75000"/>
                  <a:lumOff val="25000"/>
                </a:prstClr>
              </a:solidFill>
              <a:latin typeface="Times New Roman" pitchFamily="18" charset="0"/>
              <a:cs typeface="Times New Roman" pitchFamily="18" charset="0"/>
            </a:endParaRPr>
          </a:p>
          <a:p>
            <a:pPr lvl="7" algn="just">
              <a:spcAft>
                <a:spcPts val="600"/>
              </a:spcAft>
            </a:pPr>
            <a:endParaRPr lang="en-US" sz="20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2189336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Basic Computer Instructions</a:t>
            </a:r>
            <a:endParaRPr/>
          </a:p>
        </p:txBody>
      </p:sp>
      <p:sp>
        <p:nvSpPr>
          <p:cNvPr id="408" name="Google Shape;408;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CA"/>
              <a:t>Computer System Architecture,  Dr. Geetanjali  </a:t>
            </a:r>
            <a:endParaRPr/>
          </a:p>
        </p:txBody>
      </p:sp>
      <p:sp>
        <p:nvSpPr>
          <p:cNvPr id="409" name="Google Shape;409;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CA"/>
              <a:t>40</a:t>
            </a:fld>
            <a:endParaRPr/>
          </a:p>
        </p:txBody>
      </p:sp>
      <p:pic>
        <p:nvPicPr>
          <p:cNvPr id="410" name="Google Shape;410;p44"/>
          <p:cNvPicPr preferRelativeResize="0">
            <a:picLocks noGrp="1"/>
          </p:cNvPicPr>
          <p:nvPr>
            <p:ph type="body" idx="1"/>
          </p:nvPr>
        </p:nvPicPr>
        <p:blipFill rotWithShape="1">
          <a:blip r:embed="rId3">
            <a:alphaModFix/>
          </a:blip>
          <a:srcRect/>
          <a:stretch/>
        </p:blipFill>
        <p:spPr>
          <a:xfrm>
            <a:off x="1857356" y="928669"/>
            <a:ext cx="5286412" cy="5343549"/>
          </a:xfrm>
          <a:prstGeom prst="rect">
            <a:avLst/>
          </a:prstGeom>
          <a:noFill/>
          <a:ln>
            <a:noFill/>
          </a:ln>
        </p:spPr>
      </p:pic>
    </p:spTree>
    <p:extLst>
      <p:ext uri="{BB962C8B-B14F-4D97-AF65-F5344CB8AC3E}">
        <p14:creationId xmlns:p14="http://schemas.microsoft.com/office/powerpoint/2010/main" val="3367866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989013" y="220663"/>
            <a:ext cx="7385050" cy="581025"/>
          </a:xfrm>
          <a:ln/>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dirty="0"/>
              <a:t>Addressing Mode</a:t>
            </a:r>
          </a:p>
        </p:txBody>
      </p:sp>
      <p:sp>
        <p:nvSpPr>
          <p:cNvPr id="13314" name="Rectangle 2"/>
          <p:cNvSpPr>
            <a:spLocks noChangeArrowheads="1"/>
          </p:cNvSpPr>
          <p:nvPr/>
        </p:nvSpPr>
        <p:spPr bwMode="auto">
          <a:xfrm>
            <a:off x="615950" y="1258888"/>
            <a:ext cx="8213725"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p>
            <a:pPr marL="1522413" indent="-1522413">
              <a:lnSpc>
                <a:spcPct val="92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OP-code field - specifies the operation to be performed</a:t>
            </a:r>
          </a:p>
          <a:p>
            <a:pPr marL="1522413" indent="-1522413">
              <a:lnSpc>
                <a:spcPct val="50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Address field - designates memory address(</a:t>
            </a:r>
            <a:r>
              <a:rPr lang="en-GB" sz="1800" b="1" dirty="0" err="1">
                <a:solidFill>
                  <a:srgbClr val="000000"/>
                </a:solidFill>
                <a:latin typeface="Arial" charset="0"/>
              </a:rPr>
              <a:t>es</a:t>
            </a:r>
            <a:r>
              <a:rPr lang="en-GB" sz="1800" b="1" dirty="0">
                <a:solidFill>
                  <a:srgbClr val="000000"/>
                </a:solidFill>
                <a:latin typeface="Arial" charset="0"/>
              </a:rPr>
              <a:t>) or a processor register(s)</a:t>
            </a:r>
            <a:r>
              <a:rPr lang="ar-SA" sz="1800" b="1" dirty="0">
                <a:solidFill>
                  <a:srgbClr val="000000"/>
                </a:solidFill>
                <a:latin typeface="Arial" charset="0"/>
                <a:cs typeface="Arial" charset="0"/>
              </a:rPr>
              <a:t>‏</a:t>
            </a:r>
            <a:endParaRPr lang="en-GB" sz="1800" b="1" dirty="0">
              <a:solidFill>
                <a:srgbClr val="000000"/>
              </a:solidFill>
              <a:latin typeface="Arial" charset="0"/>
            </a:endParaRPr>
          </a:p>
          <a:p>
            <a:pPr marL="1522413" indent="-1522413">
              <a:lnSpc>
                <a:spcPct val="50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Mode field      - determines how the address field is to be interpreted (to </a:t>
            </a:r>
          </a:p>
          <a:p>
            <a:pPr marL="1522413" indent="-1522413">
              <a:lnSpc>
                <a:spcPct val="50000"/>
              </a:lnSpc>
              <a:spcBef>
                <a:spcPts val="1025"/>
              </a:spcBef>
              <a:buFont typeface="Arial" charset="0"/>
              <a:buNone/>
              <a:tabLst>
                <a:tab pos="1522413" algn="l"/>
                <a:tab pos="2436813" algn="l"/>
                <a:tab pos="3351213" algn="l"/>
                <a:tab pos="4265613" algn="l"/>
                <a:tab pos="5180013" algn="l"/>
                <a:tab pos="6094413" algn="l"/>
                <a:tab pos="7008813" algn="l"/>
                <a:tab pos="7923213" algn="l"/>
                <a:tab pos="8837613" algn="l"/>
                <a:tab pos="9752013" algn="l"/>
                <a:tab pos="10666413" algn="l"/>
                <a:tab pos="11580813" algn="l"/>
              </a:tabLst>
            </a:pPr>
            <a:r>
              <a:rPr lang="en-GB" sz="1800" b="1" dirty="0">
                <a:solidFill>
                  <a:srgbClr val="000000"/>
                </a:solidFill>
                <a:latin typeface="Arial" charset="0"/>
              </a:rPr>
              <a:t>	   get effective address or the operand)</a:t>
            </a:r>
            <a:r>
              <a:rPr lang="ar-SA" sz="1800" b="1" dirty="0">
                <a:solidFill>
                  <a:srgbClr val="000000"/>
                </a:solidFill>
                <a:latin typeface="Arial" charset="0"/>
                <a:cs typeface="Arial" charset="0"/>
              </a:rPr>
              <a:t>‏</a:t>
            </a:r>
            <a:endParaRPr lang="en-GB" sz="1800" b="1" dirty="0">
              <a:solidFill>
                <a:srgbClr val="000000"/>
              </a:solidFill>
              <a:latin typeface="Arial" charset="0"/>
            </a:endParaRPr>
          </a:p>
        </p:txBody>
      </p:sp>
      <p:sp>
        <p:nvSpPr>
          <p:cNvPr id="13315" name="Rectangle 3"/>
          <p:cNvSpPr>
            <a:spLocks noChangeArrowheads="1"/>
          </p:cNvSpPr>
          <p:nvPr/>
        </p:nvSpPr>
        <p:spPr bwMode="auto">
          <a:xfrm>
            <a:off x="85877" y="2496561"/>
            <a:ext cx="5294311" cy="154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3360" tIns="25560" rIns="63360" bIns="25560">
            <a:sp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rPr>
              <a:t> </a:t>
            </a:r>
          </a:p>
          <a:p>
            <a:pPr>
              <a:lnSpc>
                <a:spcPct val="9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rPr>
              <a:t>The number of address fields in the instruction format depends on the internal organization of CPU</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ndParaRPr>
          </a:p>
          <a:p>
            <a:pPr>
              <a:lnSpc>
                <a:spcPct val="9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rPr>
              <a:t> The two most common CPU organizations:</a:t>
            </a:r>
          </a:p>
        </p:txBody>
      </p:sp>
      <p:sp>
        <p:nvSpPr>
          <p:cNvPr id="13317" name="Rectangle 5"/>
          <p:cNvSpPr>
            <a:spLocks noChangeArrowheads="1"/>
          </p:cNvSpPr>
          <p:nvPr/>
        </p:nvSpPr>
        <p:spPr bwMode="auto">
          <a:xfrm>
            <a:off x="-131885" y="4612878"/>
            <a:ext cx="8275637" cy="2060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360" tIns="44280" rIns="90360" bIns="44280">
            <a:spAutoFit/>
          </a:bodyPr>
          <a:lstStyle/>
          <a:p>
            <a:pPr marL="569913" lvl="1">
              <a:lnSpc>
                <a:spcPct val="119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Single accumulator organization (One address field):</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ADD	X	                /* AC  ← AC + M[X]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General register organization </a:t>
            </a:r>
            <a:r>
              <a:rPr lang="en-GB" sz="1600" b="1" dirty="0">
                <a:latin typeface="Arial" charset="0"/>
              </a:rPr>
              <a:t>(two/three address field)</a:t>
            </a:r>
            <a:r>
              <a:rPr lang="en-GB" sz="1600" b="1" dirty="0">
                <a:solidFill>
                  <a:srgbClr val="000000"/>
                </a:solidFill>
                <a:latin typeface="Arial" charset="0"/>
              </a:rPr>
              <a:t>:</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ADD	R1, R2, R3	    /* R1 </a:t>
            </a:r>
            <a:r>
              <a:rPr lang="en-GB" sz="1600" b="1" dirty="0">
                <a:latin typeface="Arial" charset="0"/>
              </a:rPr>
              <a:t>←</a:t>
            </a:r>
            <a:r>
              <a:rPr lang="en-GB" sz="1600" b="1" dirty="0">
                <a:solidFill>
                  <a:srgbClr val="000000"/>
                </a:solidFill>
                <a:latin typeface="Arial" charset="0"/>
              </a:rPr>
              <a:t> R2 + R3  */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ADD	R1, R2	                /* R1 </a:t>
            </a:r>
            <a:r>
              <a:rPr lang="en-GB" sz="1600" b="1" dirty="0">
                <a:latin typeface="Arial" charset="0"/>
              </a:rPr>
              <a:t>← </a:t>
            </a:r>
            <a:r>
              <a:rPr lang="en-GB" sz="1600" b="1" dirty="0">
                <a:solidFill>
                  <a:srgbClr val="000000"/>
                </a:solidFill>
                <a:latin typeface="Arial" charset="0"/>
              </a:rPr>
              <a:t> R1 + R2  */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MOV	R1, R2	                /* R1 </a:t>
            </a:r>
            <a:r>
              <a:rPr lang="en-GB" sz="1600" b="1" dirty="0">
                <a:latin typeface="Arial" charset="0"/>
              </a:rPr>
              <a:t>← </a:t>
            </a:r>
            <a:r>
              <a:rPr lang="en-GB" sz="1600" b="1" dirty="0">
                <a:solidFill>
                  <a:srgbClr val="000000"/>
                </a:solidFill>
                <a:latin typeface="Arial" charset="0"/>
              </a:rPr>
              <a:t> R2  */		</a:t>
            </a:r>
          </a:p>
          <a:p>
            <a:pPr marL="569913" lvl="1">
              <a:lnSpc>
                <a:spcPct val="50000"/>
              </a:lnSpc>
              <a:spcBef>
                <a:spcPts val="1200"/>
              </a:spcBef>
              <a:buFont typeface="Arial" charset="0"/>
              <a:buNone/>
              <a:tabLst>
                <a:tab pos="569913" algn="l"/>
                <a:tab pos="1484313" algn="l"/>
                <a:tab pos="2398713" algn="l"/>
                <a:tab pos="3313113" algn="l"/>
                <a:tab pos="4227513" algn="l"/>
                <a:tab pos="5141913" algn="l"/>
                <a:tab pos="6056313" algn="l"/>
                <a:tab pos="6970713" algn="l"/>
                <a:tab pos="7885113" algn="l"/>
                <a:tab pos="8799513" algn="l"/>
                <a:tab pos="9713913" algn="l"/>
                <a:tab pos="10628313" algn="l"/>
              </a:tabLst>
            </a:pPr>
            <a:r>
              <a:rPr lang="en-GB" sz="1600" b="1" dirty="0">
                <a:solidFill>
                  <a:srgbClr val="000000"/>
                </a:solidFill>
                <a:latin typeface="Arial" charset="0"/>
              </a:rPr>
              <a:t>   	 ADD	R1, X	                /* R1 </a:t>
            </a:r>
            <a:r>
              <a:rPr lang="en-GB" sz="1600" b="1" dirty="0">
                <a:latin typeface="Arial" charset="0"/>
              </a:rPr>
              <a:t>← </a:t>
            </a:r>
            <a:r>
              <a:rPr lang="en-GB" sz="1600" b="1" dirty="0">
                <a:solidFill>
                  <a:srgbClr val="000000"/>
                </a:solidFill>
                <a:latin typeface="Arial" charset="0"/>
              </a:rPr>
              <a:t> R1 + M[X]  */</a:t>
            </a:r>
          </a:p>
        </p:txBody>
      </p:sp>
      <p:sp>
        <p:nvSpPr>
          <p:cNvPr id="13318" name="Rectangle 6"/>
          <p:cNvSpPr>
            <a:spLocks noChangeArrowheads="1"/>
          </p:cNvSpPr>
          <p:nvPr/>
        </p:nvSpPr>
        <p:spPr bwMode="auto">
          <a:xfrm>
            <a:off x="187325" y="877888"/>
            <a:ext cx="2463800"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nSpc>
                <a:spcPct val="90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latin typeface="Arial" charset="0"/>
              </a:rPr>
              <a:t> Instruction Fields</a:t>
            </a:r>
          </a:p>
        </p:txBody>
      </p:sp>
      <p:pic>
        <p:nvPicPr>
          <p:cNvPr id="8" name="Picture 7">
            <a:extLst>
              <a:ext uri="{FF2B5EF4-FFF2-40B4-BE49-F238E27FC236}">
                <a16:creationId xmlns:a16="http://schemas.microsoft.com/office/drawing/2014/main" id="{29A27203-B7D6-9118-C2E8-172B1BB7F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741" t="4134" r="2382" b="6976"/>
          <a:stretch>
            <a:fillRect/>
          </a:stretch>
        </p:blipFill>
        <p:spPr bwMode="auto">
          <a:xfrm>
            <a:off x="5045164" y="2452434"/>
            <a:ext cx="3784511" cy="179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541017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304800" y="987425"/>
            <a:ext cx="9361254" cy="553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85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charset="0"/>
                <a:ea typeface="굴림" pitchFamily="48" charset="0"/>
                <a:cs typeface="굴림" pitchFamily="48" charset="0"/>
              </a:rPr>
              <a:t> Three-Address Instructions</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Program to evaluate  X = (A + B) * (C + D) :</a:t>
            </a: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ADD	R1, A, B	   	/*  R1 </a:t>
            </a:r>
            <a:r>
              <a:rPr lang="en-GB" sz="1800" b="1" dirty="0">
                <a:latin typeface="Arial" charset="0"/>
              </a:rPr>
              <a:t>← </a:t>
            </a:r>
            <a:r>
              <a:rPr lang="en-GB" sz="1800" b="1" dirty="0">
                <a:solidFill>
                  <a:srgbClr val="000000"/>
                </a:solidFill>
                <a:latin typeface="Arial" charset="0"/>
                <a:ea typeface="굴림" pitchFamily="48" charset="0"/>
                <a:cs typeface="굴림" pitchFamily="48" charset="0"/>
              </a:rPr>
              <a:t>M[A] + M[B]	*/		</a:t>
            </a: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ADD	R2, C, D	   	/*  R2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M[C] + M[D]	*/		</a:t>
            </a: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MUL	X, R1, R2	 /*  M[X]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R1 * R2 	*/</a:t>
            </a: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 Results in short programs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 Instruction becomes long (many bits)</a:t>
            </a:r>
            <a:r>
              <a:rPr lang="ar-SA" sz="1800" b="1" dirty="0">
                <a:solidFill>
                  <a:srgbClr val="000000"/>
                </a:solidFill>
                <a:latin typeface="Arial" charset="0"/>
                <a:cs typeface="Arial" charset="0"/>
              </a:rPr>
              <a:t>‏</a:t>
            </a: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85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charset="0"/>
                <a:ea typeface="굴림" pitchFamily="48" charset="0"/>
                <a:cs typeface="굴림" pitchFamily="48" charset="0"/>
              </a:rPr>
              <a:t> Two-Address Instructions</a:t>
            </a:r>
          </a:p>
          <a:p>
            <a:pPr>
              <a:lnSpc>
                <a:spcPct val="85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dirty="0">
              <a:solidFill>
                <a:srgbClr val="000000"/>
              </a:solidFill>
              <a:latin typeface="Arial" charset="0"/>
              <a:ea typeface="굴림" pitchFamily="48" charset="0"/>
              <a:cs typeface="굴림" pitchFamily="48" charset="0"/>
            </a:endParaRPr>
          </a:p>
          <a:p>
            <a:pPr>
              <a:lnSpc>
                <a:spcPct val="85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Program to evaluate  X = (A + B) * (C + D)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MOV    R1, A               /* R1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M[A]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ADD     R1, B               /* R1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R1 + M[A]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MOV    R2, C               /* R2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M[C]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ADD     R2, D               /* R2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R2 + M[D]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MUL     R1, R2             /* R1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R1 * R2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MOV     X, R1               /* M[X]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R1           */</a:t>
            </a:r>
          </a:p>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charset="0"/>
              <a:ea typeface="굴림" pitchFamily="48" charset="0"/>
              <a:cs typeface="굴림" pitchFamily="48" charset="0"/>
            </a:endParaRPr>
          </a:p>
        </p:txBody>
      </p:sp>
      <p:sp>
        <p:nvSpPr>
          <p:cNvPr id="14338" name="Rectangle 2"/>
          <p:cNvSpPr>
            <a:spLocks noChangeArrowheads="1"/>
          </p:cNvSpPr>
          <p:nvPr/>
        </p:nvSpPr>
        <p:spPr bwMode="auto">
          <a:xfrm>
            <a:off x="823913" y="1287463"/>
            <a:ext cx="319087"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39" name="Rectangle 3"/>
          <p:cNvSpPr>
            <a:spLocks noChangeArrowheads="1"/>
          </p:cNvSpPr>
          <p:nvPr/>
        </p:nvSpPr>
        <p:spPr bwMode="auto">
          <a:xfrm>
            <a:off x="1052513" y="1439863"/>
            <a:ext cx="7737475"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solidFill>
                <a:srgbClr val="000000"/>
              </a:solidFill>
              <a:latin typeface="Arial" charset="0"/>
              <a:ea typeface="굴림" pitchFamily="48" charset="0"/>
              <a:cs typeface="굴림" pitchFamily="48" charset="0"/>
            </a:endParaRPr>
          </a:p>
          <a:p>
            <a:pPr>
              <a:lnSpc>
                <a:spcPct val="50000"/>
              </a:lnSpc>
              <a:spcBef>
                <a:spcPts val="1275"/>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40" name="Rectangle 4"/>
          <p:cNvSpPr>
            <a:spLocks noChangeArrowheads="1"/>
          </p:cNvSpPr>
          <p:nvPr/>
        </p:nvSpPr>
        <p:spPr bwMode="auto">
          <a:xfrm>
            <a:off x="852488" y="2746375"/>
            <a:ext cx="319087"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41" name="Rectangle 5"/>
          <p:cNvSpPr>
            <a:spLocks noChangeArrowheads="1"/>
          </p:cNvSpPr>
          <p:nvPr/>
        </p:nvSpPr>
        <p:spPr bwMode="auto">
          <a:xfrm>
            <a:off x="825500" y="3754438"/>
            <a:ext cx="319088"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Arial" charset="0"/>
                <a:ea typeface="굴림" pitchFamily="48" charset="0"/>
                <a:cs typeface="굴림" pitchFamily="48" charset="0"/>
              </a:rPr>
              <a:t>   </a:t>
            </a:r>
          </a:p>
        </p:txBody>
      </p:sp>
      <p:sp>
        <p:nvSpPr>
          <p:cNvPr id="14342" name="Rectangle 6"/>
          <p:cNvSpPr>
            <a:spLocks noChangeArrowheads="1"/>
          </p:cNvSpPr>
          <p:nvPr/>
        </p:nvSpPr>
        <p:spPr bwMode="auto">
          <a:xfrm>
            <a:off x="4216400" y="2544763"/>
            <a:ext cx="254000" cy="6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344" name="Rectangle 8"/>
          <p:cNvSpPr>
            <a:spLocks noGrp="1" noChangeArrowheads="1"/>
          </p:cNvSpPr>
          <p:nvPr>
            <p:ph type="title"/>
          </p:nvPr>
        </p:nvSpPr>
        <p:spPr>
          <a:xfrm>
            <a:off x="-520089" y="140494"/>
            <a:ext cx="8047037" cy="819150"/>
          </a:xfrm>
          <a:ln/>
        </p:spPr>
        <p:txBody>
          <a:bodyP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dirty="0"/>
              <a:t>THREE,  AND  TWO-ADDRESS INSTRUCTIONS</a:t>
            </a:r>
          </a:p>
        </p:txBody>
      </p:sp>
    </p:spTree>
    <p:extLst>
      <p:ext uri="{BB962C8B-B14F-4D97-AF65-F5344CB8AC3E}">
        <p14:creationId xmlns:p14="http://schemas.microsoft.com/office/powerpoint/2010/main" val="274497905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82880" y="880680"/>
            <a:ext cx="9144000" cy="498475"/>
          </a:xfrm>
          <a:ln/>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dirty="0"/>
              <a:t>ONE INSTRUCTIONS</a:t>
            </a:r>
          </a:p>
        </p:txBody>
      </p:sp>
      <p:sp>
        <p:nvSpPr>
          <p:cNvPr id="15362" name="Rectangle 2"/>
          <p:cNvSpPr>
            <a:spLocks noChangeArrowheads="1"/>
          </p:cNvSpPr>
          <p:nvPr/>
        </p:nvSpPr>
        <p:spPr bwMode="auto">
          <a:xfrm>
            <a:off x="481330" y="1597533"/>
            <a:ext cx="3414713" cy="311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85000"/>
              </a:lnSpc>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charset="0"/>
                <a:ea typeface="굴림" pitchFamily="48" charset="0"/>
                <a:cs typeface="굴림" pitchFamily="48" charset="0"/>
              </a:rPr>
              <a:t> One-Address Instructions</a:t>
            </a:r>
          </a:p>
        </p:txBody>
      </p:sp>
      <p:sp>
        <p:nvSpPr>
          <p:cNvPr id="15364" name="Rectangle 4"/>
          <p:cNvSpPr>
            <a:spLocks noChangeArrowheads="1"/>
          </p:cNvSpPr>
          <p:nvPr/>
        </p:nvSpPr>
        <p:spPr bwMode="auto">
          <a:xfrm>
            <a:off x="1104773" y="2376298"/>
            <a:ext cx="483711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63360" tIns="25560" rIns="63360" bIns="25560">
            <a:spAutoFit/>
          </a:bodyPr>
          <a:lstStyle/>
          <a:p>
            <a:pPr>
              <a:lnSpc>
                <a:spcPct val="9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charset="0"/>
                <a:ea typeface="굴림" pitchFamily="48" charset="0"/>
                <a:cs typeface="굴림" pitchFamily="48" charset="0"/>
              </a:rPr>
              <a:t>- Program to evaluate  X = (A + B) * (C + D) :</a:t>
            </a:r>
          </a:p>
        </p:txBody>
      </p:sp>
      <p:sp>
        <p:nvSpPr>
          <p:cNvPr id="15366" name="Rectangle 6"/>
          <p:cNvSpPr>
            <a:spLocks noChangeArrowheads="1"/>
          </p:cNvSpPr>
          <p:nvPr/>
        </p:nvSpPr>
        <p:spPr bwMode="auto">
          <a:xfrm>
            <a:off x="1727708" y="2920810"/>
            <a:ext cx="6521450" cy="1834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LOAD   	A           /*  AC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M[A]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ADD     	B           /*  AC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AC + M[B]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STORE  	T            /*  M[T]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AC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LOAD   	C           /*  AC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M[C]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ADD     	D           /*  AC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AC + M[D]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MUL     	T            /*  AC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AC * M[T]	*/</a:t>
            </a:r>
          </a:p>
          <a:p>
            <a:pPr>
              <a:lnSpc>
                <a:spcPct val="90000"/>
              </a:lnSpc>
              <a:buFont typeface="Arial" charset="0"/>
              <a:buNone/>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1800" b="1" dirty="0">
                <a:solidFill>
                  <a:srgbClr val="000000"/>
                </a:solidFill>
                <a:latin typeface="Arial" charset="0"/>
                <a:ea typeface="굴림" pitchFamily="48" charset="0"/>
                <a:cs typeface="굴림" pitchFamily="48" charset="0"/>
              </a:rPr>
              <a:t>STORE  	X           /*  M[X] </a:t>
            </a:r>
            <a:r>
              <a:rPr lang="en-GB" sz="1800" b="1" dirty="0">
                <a:latin typeface="Arial" charset="0"/>
              </a:rPr>
              <a:t>←</a:t>
            </a:r>
            <a:r>
              <a:rPr lang="en-GB" sz="1800" b="1" dirty="0">
                <a:solidFill>
                  <a:srgbClr val="000000"/>
                </a:solidFill>
                <a:latin typeface="Arial" charset="0"/>
                <a:ea typeface="굴림" pitchFamily="48" charset="0"/>
                <a:cs typeface="굴림" pitchFamily="48" charset="0"/>
              </a:rPr>
              <a:t> AC   	*/</a:t>
            </a:r>
          </a:p>
        </p:txBody>
      </p:sp>
    </p:spTree>
    <p:extLst>
      <p:ext uri="{BB962C8B-B14F-4D97-AF65-F5344CB8AC3E}">
        <p14:creationId xmlns:p14="http://schemas.microsoft.com/office/powerpoint/2010/main" val="372871571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44</a:t>
            </a:fld>
            <a:endParaRPr/>
          </a:p>
        </p:txBody>
      </p:sp>
      <p:sp>
        <p:nvSpPr>
          <p:cNvPr id="49" name="Google Shape;49;p11"/>
          <p:cNvSpPr txBox="1"/>
          <p:nvPr/>
        </p:nvSpPr>
        <p:spPr>
          <a:xfrm>
            <a:off x="456159" y="488625"/>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Addressing Modes</a:t>
            </a:r>
          </a:p>
        </p:txBody>
      </p:sp>
      <p:sp>
        <p:nvSpPr>
          <p:cNvPr id="2" name="Google Shape;49;p11">
            <a:extLst>
              <a:ext uri="{FF2B5EF4-FFF2-40B4-BE49-F238E27FC236}">
                <a16:creationId xmlns:a16="http://schemas.microsoft.com/office/drawing/2014/main" id="{10BC9981-9262-CCB6-EA9C-E5FD71C463C7}"/>
              </a:ext>
            </a:extLst>
          </p:cNvPr>
          <p:cNvSpPr txBox="1"/>
          <p:nvPr/>
        </p:nvSpPr>
        <p:spPr>
          <a:xfrm>
            <a:off x="517706" y="1157604"/>
            <a:ext cx="8047703" cy="5298235"/>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600" b="1" dirty="0"/>
              <a:t>Addressing Modes</a:t>
            </a:r>
            <a:r>
              <a:rPr lang="en-US" sz="1600" dirty="0"/>
              <a:t>– The term addressing modes refers to the way in which the operand of an instruction is specified. The addressing mode specifies a rule for interpreting or modifying the address field of the instruction before the operand is actually executed.</a:t>
            </a:r>
          </a:p>
          <a:p>
            <a:pPr marL="0" marR="0" lvl="0" indent="0" algn="just" rtl="0">
              <a:lnSpc>
                <a:spcPct val="150000"/>
              </a:lnSpc>
              <a:spcBef>
                <a:spcPts val="0"/>
              </a:spcBef>
              <a:spcAft>
                <a:spcPts val="0"/>
              </a:spcAft>
              <a:buNone/>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The various kind of addressing modes:</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Implied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Immediate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Register Indirect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Direct Address Mode</a:t>
            </a:r>
          </a:p>
          <a:p>
            <a:pPr marL="285750" marR="0" lvl="0" indent="-285750" algn="just" rtl="0">
              <a:lnSpc>
                <a:spcPct val="150000"/>
              </a:lnSpc>
              <a:spcBef>
                <a:spcPts val="0"/>
              </a:spcBef>
              <a:spcAft>
                <a:spcPts val="0"/>
              </a:spcAft>
              <a:buFont typeface="Arial" panose="020B0604020202020204" pitchFamily="34" charset="0"/>
              <a:buChar char="•"/>
            </a:pPr>
            <a:r>
              <a:rPr lang="en-IN"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Indirect Address Mode</a:t>
            </a:r>
          </a:p>
        </p:txBody>
      </p:sp>
    </p:spTree>
    <p:extLst>
      <p:ext uri="{BB962C8B-B14F-4D97-AF65-F5344CB8AC3E}">
        <p14:creationId xmlns:p14="http://schemas.microsoft.com/office/powerpoint/2010/main" val="1838001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968375" y="254000"/>
            <a:ext cx="7404100" cy="560388"/>
          </a:xfrm>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a:t>TYPES  OF  ADDRESSING  MODES</a:t>
            </a:r>
          </a:p>
        </p:txBody>
      </p:sp>
      <p:sp>
        <p:nvSpPr>
          <p:cNvPr id="16387" name="Rectangle 2"/>
          <p:cNvSpPr>
            <a:spLocks noChangeArrowheads="1"/>
          </p:cNvSpPr>
          <p:nvPr/>
        </p:nvSpPr>
        <p:spPr bwMode="auto">
          <a:xfrm>
            <a:off x="590550" y="1343025"/>
            <a:ext cx="7927975" cy="507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3360" tIns="25560" rIns="63360" bIns="25560">
            <a:spAutoFit/>
          </a:bodyPr>
          <a:lstStyle/>
          <a:p>
            <a:pPr>
              <a:lnSpc>
                <a:spcPct val="85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Implied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Address of the operands are specified implicitly in the definition of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No need to specify address in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Examples 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CLA, CME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Immediate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Instead of specifying the address of the operand, operand itself is specified</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No need to specify address in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However, operand itself needs to be specified</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Sometimes, require more bits than the address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Fast to acquire an operand</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-Examples 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MOV 25H</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p:txBody>
      </p:sp>
    </p:spTree>
    <p:extLst>
      <p:ext uri="{BB962C8B-B14F-4D97-AF65-F5344CB8AC3E}">
        <p14:creationId xmlns:p14="http://schemas.microsoft.com/office/powerpoint/2010/main" val="33533983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968375" y="254000"/>
            <a:ext cx="7404100" cy="560388"/>
          </a:xfrm>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a:t>TYPES  OF  ADDRESSING  MODES</a:t>
            </a:r>
          </a:p>
        </p:txBody>
      </p:sp>
      <p:sp>
        <p:nvSpPr>
          <p:cNvPr id="17411" name="Rectangle 2"/>
          <p:cNvSpPr>
            <a:spLocks noChangeArrowheads="1"/>
          </p:cNvSpPr>
          <p:nvPr/>
        </p:nvSpPr>
        <p:spPr bwMode="auto">
          <a:xfrm>
            <a:off x="492370" y="1215543"/>
            <a:ext cx="8208596" cy="4622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3360" tIns="25560" rIns="63360" bIns="25560">
            <a:spAutoFit/>
          </a:bodyPr>
          <a:lstStyle/>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Register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In this mode the operands are in the register that resides in the CPU. Address specified in the instruction is the register address.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Designated operand need to be in a register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Shorter address than the memory address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Saving address field in the instruction</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Faster to acquire an operand than the memory addressing</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Examples 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MOV R2</a:t>
            </a:r>
          </a:p>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latin typeface="Arial" pitchFamily="34" charset="0"/>
              </a:rPr>
              <a:t> </a:t>
            </a:r>
            <a:r>
              <a:rPr lang="en-GB" sz="2000" b="1" dirty="0">
                <a:solidFill>
                  <a:srgbClr val="000000"/>
                </a:solidFill>
                <a:latin typeface="Arial" pitchFamily="34" charset="0"/>
              </a:rPr>
              <a:t>Register Indirect Mode</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latin typeface="Arial" pitchFamily="34" charset="0"/>
              </a:rPr>
              <a:t>	</a:t>
            </a:r>
            <a:r>
              <a:rPr lang="en-GB" sz="1800" b="1" dirty="0">
                <a:solidFill>
                  <a:srgbClr val="000000"/>
                </a:solidFill>
                <a:latin typeface="Arial" pitchFamily="34" charset="0"/>
              </a:rPr>
              <a:t>Instruction specifies a register which contains the memory address of the operand.</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Saving instruction bits since register address is shorter than the memory address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More Faster than others</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US" sz="1800" b="1" dirty="0">
                <a:solidFill>
                  <a:srgbClr val="000000"/>
                </a:solidFill>
                <a:latin typeface="Arial" pitchFamily="34" charset="0"/>
              </a:rPr>
              <a:t>- Examples from Basic Computer</a:t>
            </a:r>
          </a:p>
          <a:p>
            <a:pP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Arial" pitchFamily="34" charset="0"/>
              </a:rPr>
              <a:t>		MOV R1,M[R2]</a:t>
            </a:r>
          </a:p>
          <a:p>
            <a:pPr>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a:t>
            </a:r>
            <a:endParaRPr lang="en-GB" sz="1800" b="1" dirty="0">
              <a:solidFill>
                <a:srgbClr val="000000"/>
              </a:solidFill>
              <a:latin typeface="Arial" pitchFamily="34" charset="0"/>
            </a:endParaRPr>
          </a:p>
        </p:txBody>
      </p:sp>
    </p:spTree>
    <p:extLst>
      <p:ext uri="{BB962C8B-B14F-4D97-AF65-F5344CB8AC3E}">
        <p14:creationId xmlns:p14="http://schemas.microsoft.com/office/powerpoint/2010/main" val="4158852573"/>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958850" y="254000"/>
            <a:ext cx="7375525" cy="538163"/>
          </a:xfrm>
        </p:spPr>
        <p:txBody>
          <a:bodyPr anchor="ctr"/>
          <a:lstStyle/>
          <a:p>
            <a:pPr>
              <a:lnSpc>
                <a:spcPct val="90000"/>
              </a:lnSpc>
              <a:tabLst>
                <a:tab pos="0" algn="l"/>
                <a:tab pos="760413" algn="l"/>
                <a:tab pos="1522413" algn="l"/>
                <a:tab pos="2286000" algn="l"/>
                <a:tab pos="3046413" algn="l"/>
                <a:tab pos="3808413" algn="l"/>
                <a:tab pos="4572000" algn="l"/>
                <a:tab pos="5332413" algn="l"/>
                <a:tab pos="6094413" algn="l"/>
                <a:tab pos="6858000" algn="l"/>
                <a:tab pos="7618413" algn="l"/>
                <a:tab pos="8380413" algn="l"/>
                <a:tab pos="9144000" algn="l"/>
                <a:tab pos="9904413" algn="l"/>
                <a:tab pos="10666413" algn="l"/>
              </a:tabLst>
            </a:pPr>
            <a:r>
              <a:rPr lang="en-GB" sz="2800"/>
              <a:t>TYPES  OF  ADDRESSING  MODES</a:t>
            </a:r>
          </a:p>
        </p:txBody>
      </p:sp>
      <p:sp>
        <p:nvSpPr>
          <p:cNvPr id="18435" name="Rectangle 2"/>
          <p:cNvSpPr>
            <a:spLocks noChangeArrowheads="1"/>
          </p:cNvSpPr>
          <p:nvPr/>
        </p:nvSpPr>
        <p:spPr bwMode="auto">
          <a:xfrm>
            <a:off x="7324725" y="0"/>
            <a:ext cx="1825625" cy="28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p>
            <a:pPr algn="r">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i="1">
                <a:solidFill>
                  <a:srgbClr val="000000"/>
                </a:solidFill>
                <a:latin typeface="Arial" pitchFamily="34" charset="0"/>
              </a:rPr>
              <a:t>Addressing Modes </a:t>
            </a:r>
          </a:p>
        </p:txBody>
      </p:sp>
      <p:sp>
        <p:nvSpPr>
          <p:cNvPr id="18436" name="Rectangle 3"/>
          <p:cNvSpPr>
            <a:spLocks noChangeArrowheads="1"/>
          </p:cNvSpPr>
          <p:nvPr/>
        </p:nvSpPr>
        <p:spPr bwMode="auto">
          <a:xfrm>
            <a:off x="341313" y="1181100"/>
            <a:ext cx="8659812" cy="438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p>
            <a:pPr algn="just">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Direct Address Mode</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In this mode the effective address is equal to the address part of the </a:t>
            </a:r>
            <a:r>
              <a:rPr lang="en-GB" sz="1800" b="1" dirty="0">
                <a:latin typeface="Arial" pitchFamily="34" charset="0"/>
              </a:rPr>
              <a:t>instruction. Instruction specifies the memory address which can be used directly to access the memory. </a:t>
            </a:r>
            <a:endParaRPr lang="en-GB" sz="1800" b="1" dirty="0">
              <a:solidFill>
                <a:srgbClr val="000000"/>
              </a:solidFill>
              <a:latin typeface="Arial" pitchFamily="34" charset="0"/>
            </a:endParaRP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a:t>
            </a:r>
            <a:r>
              <a:rPr lang="en-US" sz="1800" b="1" dirty="0">
                <a:solidFill>
                  <a:srgbClr val="000000"/>
                </a:solidFill>
                <a:latin typeface="Arial" pitchFamily="34" charset="0"/>
              </a:rPr>
              <a:t>Examples from Basic Computer</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Arial" pitchFamily="34" charset="0"/>
              </a:rPr>
              <a:t>		MOV M[X]</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gn="just">
              <a:lnSpc>
                <a:spcPct val="9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latin typeface="Arial" pitchFamily="34" charset="0"/>
              </a:rPr>
              <a:t> Indirect Addressing Mode</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In this mode the address field of the instruction gives the address where the effective address is stored in memory. The address field of an instruction specifies the address of a memory location that contains the address of the operand.</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Slow to acquire an operand because of an additional memory access</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0000"/>
                </a:solidFill>
                <a:latin typeface="Arial" pitchFamily="34" charset="0"/>
              </a:rPr>
              <a:t>           - EA = M[</a:t>
            </a:r>
            <a:r>
              <a:rPr lang="en-GB" sz="1800" b="1" dirty="0">
                <a:latin typeface="Arial" pitchFamily="34" charset="0"/>
              </a:rPr>
              <a:t>X</a:t>
            </a:r>
            <a:r>
              <a:rPr lang="en-GB" sz="1800" b="1" dirty="0">
                <a:solidFill>
                  <a:srgbClr val="000000"/>
                </a:solidFill>
                <a:latin typeface="Arial" pitchFamily="34" charset="0"/>
              </a:rPr>
              <a:t>]</a:t>
            </a:r>
          </a:p>
          <a:p>
            <a:pPr algn="just">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rgbClr val="000000"/>
                </a:solidFill>
                <a:latin typeface="Arial" pitchFamily="34" charset="0"/>
              </a:rPr>
              <a:t>		MOV M{M[X]}</a:t>
            </a: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a:p>
            <a:pPr algn="just">
              <a:lnSpc>
                <a:spcPct val="90000"/>
              </a:lnSpc>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000000"/>
              </a:solidFill>
              <a:latin typeface="Arial" pitchFamily="34" charset="0"/>
            </a:endParaRPr>
          </a:p>
        </p:txBody>
      </p:sp>
    </p:spTree>
    <p:extLst>
      <p:ext uri="{BB962C8B-B14F-4D97-AF65-F5344CB8AC3E}">
        <p14:creationId xmlns:p14="http://schemas.microsoft.com/office/powerpoint/2010/main" val="141640612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48</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Addressing Modes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865391"/>
          </a:xfrm>
          <a:prstGeom prst="rect">
            <a:avLst/>
          </a:prstGeom>
          <a:noFill/>
          <a:ln>
            <a:noFill/>
          </a:ln>
        </p:spPr>
        <p:txBody>
          <a:bodyPr spcFirstLastPara="1" wrap="square" lIns="91425" tIns="33100" rIns="91425" bIns="45700" anchor="ctr" anchorCtr="0">
            <a:noAutofit/>
          </a:bodyPr>
          <a:lstStyle/>
          <a:p>
            <a:pPr>
              <a:lnSpc>
                <a:spcPct val="107000"/>
              </a:lnSpc>
              <a:spcBef>
                <a:spcPts val="200"/>
              </a:spcBef>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Numerical Example for addressing Mode</a:t>
            </a:r>
            <a:endParaRPr lang="en-IN"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descr="Central Processing Unit">
            <a:extLst>
              <a:ext uri="{FF2B5EF4-FFF2-40B4-BE49-F238E27FC236}">
                <a16:creationId xmlns:a16="http://schemas.microsoft.com/office/drawing/2014/main" id="{B880E7D9-AD99-9D56-EDC0-972B86C8B2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6775" y="2453589"/>
            <a:ext cx="3489960" cy="3268345"/>
          </a:xfrm>
          <a:prstGeom prst="rect">
            <a:avLst/>
          </a:prstGeom>
          <a:noFill/>
          <a:ln>
            <a:noFill/>
          </a:ln>
        </p:spPr>
      </p:pic>
      <p:pic>
        <p:nvPicPr>
          <p:cNvPr id="4" name="Picture 3" descr="Central Processing Unit">
            <a:extLst>
              <a:ext uri="{FF2B5EF4-FFF2-40B4-BE49-F238E27FC236}">
                <a16:creationId xmlns:a16="http://schemas.microsoft.com/office/drawing/2014/main" id="{A0E9C027-94A6-0626-A6EB-76D57429FCA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510421"/>
            <a:ext cx="4114800" cy="3154680"/>
          </a:xfrm>
          <a:prstGeom prst="rect">
            <a:avLst/>
          </a:prstGeom>
          <a:noFill/>
          <a:ln>
            <a:noFill/>
          </a:ln>
        </p:spPr>
      </p:pic>
    </p:spTree>
    <p:extLst>
      <p:ext uri="{BB962C8B-B14F-4D97-AF65-F5344CB8AC3E}">
        <p14:creationId xmlns:p14="http://schemas.microsoft.com/office/powerpoint/2010/main" val="3600499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a:ea typeface="Calibri"/>
                <a:cs typeface="Calibri"/>
                <a:sym typeface="Calibri"/>
              </a:rPr>
              <a:t> </a:t>
            </a:r>
            <a:endParaRPr/>
          </a:p>
        </p:txBody>
      </p:sp>
      <p:pic>
        <p:nvPicPr>
          <p:cNvPr id="205" name="Google Shape;205;p21"/>
          <p:cNvPicPr preferRelativeResize="0"/>
          <p:nvPr/>
        </p:nvPicPr>
        <p:blipFill rotWithShape="1">
          <a:blip r:embed="rId3">
            <a:alphaModFix/>
          </a:blip>
          <a:srcRect/>
          <a:stretch/>
        </p:blipFill>
        <p:spPr>
          <a:xfrm>
            <a:off x="7137400" y="6015037"/>
            <a:ext cx="2006600" cy="842962"/>
          </a:xfrm>
          <a:prstGeom prst="rect">
            <a:avLst/>
          </a:prstGeom>
          <a:noFill/>
          <a:ln>
            <a:noFill/>
          </a:ln>
        </p:spPr>
      </p:pic>
      <p:sp>
        <p:nvSpPr>
          <p:cNvPr id="206" name="Google Shape;206;p21"/>
          <p:cNvSpPr txBox="1"/>
          <p:nvPr/>
        </p:nvSpPr>
        <p:spPr>
          <a:xfrm>
            <a:off x="-465137" y="239712"/>
            <a:ext cx="8809037" cy="434975"/>
          </a:xfrm>
          <a:prstGeom prst="rect">
            <a:avLst/>
          </a:prstGeom>
          <a:noFill/>
          <a:ln>
            <a:noFill/>
          </a:ln>
        </p:spPr>
        <p:txBody>
          <a:bodyPr spcFirstLastPara="1" wrap="square" lIns="63500" tIns="25400" rIns="63500" bIns="25400" anchor="t" anchorCtr="0">
            <a:spAutoFit/>
          </a:bodyPr>
          <a:lstStyle/>
          <a:p>
            <a:pPr marL="0" marR="0" lvl="0" indent="0" algn="ctr" rtl="0">
              <a:lnSpc>
                <a:spcPct val="90000"/>
              </a:lnSpc>
              <a:spcBef>
                <a:spcPts val="0"/>
              </a:spcBef>
              <a:spcAft>
                <a:spcPts val="0"/>
              </a:spcAft>
              <a:buClr>
                <a:srgbClr val="008011"/>
              </a:buClr>
              <a:buSzPts val="2800"/>
              <a:buFont typeface="Arial"/>
              <a:buNone/>
            </a:pPr>
            <a:r>
              <a:rPr lang="en-US" sz="2800" b="1" i="0" u="none">
                <a:solidFill>
                  <a:srgbClr val="008011"/>
                </a:solidFill>
                <a:latin typeface="Arial"/>
                <a:ea typeface="Arial"/>
                <a:cs typeface="Arial"/>
                <a:sym typeface="Arial"/>
              </a:rPr>
              <a:t>INSTRUCTION  CYCLE</a:t>
            </a:r>
            <a:endParaRPr/>
          </a:p>
        </p:txBody>
      </p:sp>
      <p:sp>
        <p:nvSpPr>
          <p:cNvPr id="207" name="Google Shape;207;p21"/>
          <p:cNvSpPr txBox="1"/>
          <p:nvPr/>
        </p:nvSpPr>
        <p:spPr>
          <a:xfrm>
            <a:off x="457200" y="1209675"/>
            <a:ext cx="8010525" cy="4525962"/>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rgbClr val="000000"/>
              </a:buClr>
              <a:buSzPts val="2000"/>
              <a:buFont typeface="Arial"/>
              <a:buChar char="•"/>
            </a:pPr>
            <a:r>
              <a:rPr lang="en-US" sz="2000" b="1" i="0" u="none" dirty="0">
                <a:solidFill>
                  <a:srgbClr val="000000"/>
                </a:solidFill>
                <a:latin typeface="Arial"/>
                <a:ea typeface="Arial"/>
                <a:cs typeface="Arial"/>
                <a:sym typeface="Arial"/>
              </a:rPr>
              <a:t>In Basic Computer, a machine instruction is executed in the following cycle:</a:t>
            </a:r>
            <a:endParaRPr dirty="0"/>
          </a:p>
          <a:p>
            <a:pPr marL="800100" marR="0" lvl="1" indent="-342900" algn="l" rtl="0">
              <a:lnSpc>
                <a:spcPct val="90000"/>
              </a:lnSpc>
              <a:spcBef>
                <a:spcPts val="480"/>
              </a:spcBef>
              <a:spcAft>
                <a:spcPts val="0"/>
              </a:spcAft>
              <a:buClr>
                <a:srgbClr val="4C4CFF"/>
              </a:buClr>
              <a:buSzPts val="1600"/>
              <a:buFont typeface="Arial"/>
              <a:buAutoNum type="arabicPeriod"/>
            </a:pPr>
            <a:r>
              <a:rPr lang="en-US" sz="1600" b="1" i="0" u="none" strike="noStrike" cap="none" dirty="0">
                <a:solidFill>
                  <a:srgbClr val="4C4CFF"/>
                </a:solidFill>
                <a:latin typeface="Arial"/>
                <a:ea typeface="Arial"/>
                <a:cs typeface="Arial"/>
                <a:sym typeface="Arial"/>
              </a:rPr>
              <a:t>Fetch an instruction </a:t>
            </a:r>
            <a:r>
              <a:rPr lang="en-US" sz="1600" b="1" i="0" u="none" strike="noStrike" cap="none" dirty="0">
                <a:solidFill>
                  <a:srgbClr val="000000"/>
                </a:solidFill>
                <a:latin typeface="Arial"/>
                <a:ea typeface="Arial"/>
                <a:cs typeface="Arial"/>
                <a:sym typeface="Arial"/>
              </a:rPr>
              <a:t>from memory</a:t>
            </a:r>
            <a:endParaRPr dirty="0"/>
          </a:p>
          <a:p>
            <a:pPr marL="800100" marR="0" lvl="1" indent="-342900" algn="l" rtl="0">
              <a:lnSpc>
                <a:spcPct val="90000"/>
              </a:lnSpc>
              <a:spcBef>
                <a:spcPts val="480"/>
              </a:spcBef>
              <a:spcAft>
                <a:spcPts val="0"/>
              </a:spcAft>
              <a:buClr>
                <a:srgbClr val="4C4CFF"/>
              </a:buClr>
              <a:buSzPts val="1600"/>
              <a:buFont typeface="Arial"/>
              <a:buAutoNum type="arabicPeriod"/>
            </a:pPr>
            <a:r>
              <a:rPr lang="en-US" sz="1600" b="1" i="0" u="none" strike="noStrike" cap="none" dirty="0">
                <a:solidFill>
                  <a:srgbClr val="4C4CFF"/>
                </a:solidFill>
                <a:latin typeface="Arial"/>
                <a:ea typeface="Arial"/>
                <a:cs typeface="Arial"/>
                <a:sym typeface="Arial"/>
              </a:rPr>
              <a:t>Decode</a:t>
            </a:r>
            <a:r>
              <a:rPr lang="en-US" sz="1600" b="1" i="0" u="none" strike="noStrike" cap="none" dirty="0">
                <a:solidFill>
                  <a:srgbClr val="000000"/>
                </a:solidFill>
                <a:latin typeface="Arial"/>
                <a:ea typeface="Arial"/>
                <a:cs typeface="Arial"/>
                <a:sym typeface="Arial"/>
              </a:rPr>
              <a:t> the instruction and calculate effective</a:t>
            </a:r>
            <a:r>
              <a:rPr lang="en-US" sz="1600" b="1" i="0" u="none" strike="noStrike" cap="none" dirty="0">
                <a:solidFill>
                  <a:srgbClr val="4C4CFF"/>
                </a:solidFill>
                <a:latin typeface="Arial"/>
                <a:ea typeface="Arial"/>
                <a:cs typeface="Arial"/>
                <a:sym typeface="Arial"/>
              </a:rPr>
              <a:t> address </a:t>
            </a:r>
            <a:r>
              <a:rPr lang="en-US" sz="1600" b="1" i="0" u="none" strike="noStrike" cap="none" dirty="0">
                <a:solidFill>
                  <a:srgbClr val="000000"/>
                </a:solidFill>
                <a:latin typeface="Arial"/>
                <a:ea typeface="Arial"/>
                <a:cs typeface="Arial"/>
                <a:sym typeface="Arial"/>
              </a:rPr>
              <a:t>(EA)</a:t>
            </a:r>
          </a:p>
          <a:p>
            <a:pPr marL="800100" lvl="1" indent="-342900">
              <a:lnSpc>
                <a:spcPct val="90000"/>
              </a:lnSpc>
              <a:spcBef>
                <a:spcPts val="480"/>
              </a:spcBef>
              <a:buClr>
                <a:srgbClr val="4C4CFF"/>
              </a:buClr>
              <a:buSzPts val="1600"/>
              <a:buFont typeface="Arial"/>
              <a:buAutoNum type="arabicPeriod"/>
            </a:pPr>
            <a:r>
              <a:rPr lang="en-US" sz="1600" b="1" i="0" u="none" strike="noStrike" cap="none" dirty="0">
                <a:solidFill>
                  <a:srgbClr val="000000"/>
                </a:solidFill>
                <a:latin typeface="Arial"/>
                <a:ea typeface="Arial"/>
                <a:cs typeface="Arial"/>
                <a:sym typeface="Arial"/>
              </a:rPr>
              <a:t>Read the EA from memory if the instruction has an indirect address </a:t>
            </a:r>
            <a:r>
              <a:rPr lang="en-US" b="1" dirty="0"/>
              <a:t>(</a:t>
            </a:r>
            <a:r>
              <a:rPr lang="en-US" b="1" dirty="0">
                <a:solidFill>
                  <a:srgbClr val="4C4CFF"/>
                </a:solidFill>
              </a:rPr>
              <a:t>Fetch operand</a:t>
            </a:r>
            <a:r>
              <a:rPr lang="en-US" b="1" dirty="0"/>
              <a:t>)</a:t>
            </a:r>
            <a:endParaRPr lang="en-US" dirty="0"/>
          </a:p>
          <a:p>
            <a:pPr marL="800100" marR="0" lvl="1" indent="-342900" algn="l" rtl="0">
              <a:lnSpc>
                <a:spcPct val="90000"/>
              </a:lnSpc>
              <a:spcBef>
                <a:spcPts val="480"/>
              </a:spcBef>
              <a:spcAft>
                <a:spcPts val="0"/>
              </a:spcAft>
              <a:buClr>
                <a:srgbClr val="4C4CFF"/>
              </a:buClr>
              <a:buSzPts val="1600"/>
              <a:buFont typeface="Arial"/>
              <a:buAutoNum type="arabicPeriod"/>
            </a:pPr>
            <a:r>
              <a:rPr lang="en-US" sz="1600" b="1" i="0" u="none" strike="noStrike" cap="none" dirty="0">
                <a:solidFill>
                  <a:srgbClr val="4C4CFF"/>
                </a:solidFill>
                <a:latin typeface="Arial"/>
                <a:ea typeface="Arial"/>
                <a:cs typeface="Arial"/>
                <a:sym typeface="Arial"/>
              </a:rPr>
              <a:t>Execute </a:t>
            </a:r>
            <a:r>
              <a:rPr lang="en-US" sz="1600" b="1" i="0" u="none" strike="noStrike" cap="none" dirty="0">
                <a:solidFill>
                  <a:srgbClr val="000000"/>
                </a:solidFill>
                <a:latin typeface="Arial"/>
                <a:ea typeface="Arial"/>
                <a:cs typeface="Arial"/>
                <a:sym typeface="Arial"/>
              </a:rPr>
              <a:t>the instruction</a:t>
            </a:r>
            <a:endParaRPr dirty="0"/>
          </a:p>
          <a:p>
            <a:pPr marL="800100" marR="0" lvl="1" indent="-241300" algn="l" rtl="0">
              <a:lnSpc>
                <a:spcPct val="90000"/>
              </a:lnSpc>
              <a:spcBef>
                <a:spcPts val="480"/>
              </a:spcBef>
              <a:spcAft>
                <a:spcPts val="0"/>
              </a:spcAft>
              <a:buClr>
                <a:schemeClr val="dk1"/>
              </a:buClr>
              <a:buSzPts val="1600"/>
              <a:buFont typeface="Arial"/>
              <a:buNone/>
            </a:pPr>
            <a:endParaRPr sz="1600" b="1" i="0" u="none" strike="noStrike" cap="none" dirty="0">
              <a:solidFill>
                <a:srgbClr val="000000"/>
              </a:solidFill>
              <a:latin typeface="Arial"/>
              <a:ea typeface="Arial"/>
              <a:cs typeface="Arial"/>
              <a:sym typeface="Arial"/>
            </a:endParaRPr>
          </a:p>
          <a:p>
            <a:pPr marL="457200" marR="0" lvl="0" indent="-457200" algn="l" rtl="0">
              <a:lnSpc>
                <a:spcPct val="90000"/>
              </a:lnSpc>
              <a:spcBef>
                <a:spcPts val="600"/>
              </a:spcBef>
              <a:spcAft>
                <a:spcPts val="0"/>
              </a:spcAft>
              <a:buClr>
                <a:srgbClr val="000000"/>
              </a:buClr>
              <a:buSzPts val="2000"/>
              <a:buFont typeface="Arial"/>
              <a:buChar char="•"/>
            </a:pPr>
            <a:r>
              <a:rPr lang="en-US" sz="2000" b="1" i="0" u="none" dirty="0">
                <a:solidFill>
                  <a:srgbClr val="000000"/>
                </a:solidFill>
                <a:latin typeface="Arial"/>
                <a:ea typeface="Arial"/>
                <a:cs typeface="Arial"/>
                <a:sym typeface="Arial"/>
              </a:rPr>
              <a:t>After an instruction is executed, the cycle starts again at step 1, for the next instruction</a:t>
            </a:r>
            <a:endParaRPr dirty="0"/>
          </a:p>
          <a:p>
            <a:pPr marL="457200" marR="0" lvl="0" indent="-330200" algn="l" rtl="0">
              <a:lnSpc>
                <a:spcPct val="90000"/>
              </a:lnSpc>
              <a:spcBef>
                <a:spcPts val="600"/>
              </a:spcBef>
              <a:spcAft>
                <a:spcPts val="0"/>
              </a:spcAft>
              <a:buClr>
                <a:schemeClr val="dk1"/>
              </a:buClr>
              <a:buSzPts val="2000"/>
              <a:buFont typeface="Arial"/>
              <a:buNone/>
            </a:pPr>
            <a:endParaRPr sz="2000" b="1" i="0" u="none" dirty="0">
              <a:solidFill>
                <a:srgbClr val="000000"/>
              </a:solidFill>
              <a:latin typeface="Arial"/>
              <a:ea typeface="Arial"/>
              <a:cs typeface="Arial"/>
              <a:sym typeface="Arial"/>
            </a:endParaRPr>
          </a:p>
          <a:p>
            <a:pPr marL="457200" marR="0" lvl="0" indent="-457200" algn="l" rtl="0">
              <a:lnSpc>
                <a:spcPct val="90000"/>
              </a:lnSpc>
              <a:spcBef>
                <a:spcPts val="600"/>
              </a:spcBef>
              <a:spcAft>
                <a:spcPts val="0"/>
              </a:spcAft>
              <a:buClr>
                <a:srgbClr val="000000"/>
              </a:buClr>
              <a:buSzPts val="2000"/>
              <a:buFont typeface="Arial"/>
              <a:buChar char="•"/>
            </a:pPr>
            <a:r>
              <a:rPr lang="en-US" sz="2000" b="1" i="1" u="none" dirty="0">
                <a:solidFill>
                  <a:srgbClr val="000000"/>
                </a:solidFill>
                <a:latin typeface="Arial"/>
                <a:ea typeface="Arial"/>
                <a:cs typeface="Arial"/>
                <a:sym typeface="Arial"/>
              </a:rPr>
              <a:t>Note</a:t>
            </a:r>
            <a:r>
              <a:rPr lang="en-US" sz="2000" b="1" i="0" u="none" dirty="0">
                <a:solidFill>
                  <a:srgbClr val="000000"/>
                </a:solidFill>
                <a:latin typeface="Arial"/>
                <a:ea typeface="Arial"/>
                <a:cs typeface="Arial"/>
                <a:sym typeface="Arial"/>
              </a:rPr>
              <a:t>: Every different processor has its own (different) 			instruction cycle </a:t>
            </a:r>
            <a:endParaRPr dirty="0"/>
          </a:p>
          <a:p>
            <a:pPr marL="457200" marR="0" lvl="0" indent="-330200" algn="l" rtl="0">
              <a:lnSpc>
                <a:spcPct val="90000"/>
              </a:lnSpc>
              <a:spcBef>
                <a:spcPts val="600"/>
              </a:spcBef>
              <a:spcAft>
                <a:spcPts val="0"/>
              </a:spcAft>
              <a:buClr>
                <a:schemeClr val="dk1"/>
              </a:buClr>
              <a:buSzPts val="2000"/>
              <a:buFont typeface="Arial"/>
              <a:buNone/>
            </a:pPr>
            <a:endParaRPr sz="2000" b="1"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1142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First generation computers</a:t>
            </a:r>
          </a:p>
        </p:txBody>
      </p:sp>
      <p:sp>
        <p:nvSpPr>
          <p:cNvPr id="3" name="TextBox 2">
            <a:extLst>
              <a:ext uri="{FF2B5EF4-FFF2-40B4-BE49-F238E27FC236}">
                <a16:creationId xmlns:a16="http://schemas.microsoft.com/office/drawing/2014/main" id="{B77C5F38-D7AF-AE4E-8111-50049851E4C0}"/>
              </a:ext>
            </a:extLst>
          </p:cNvPr>
          <p:cNvSpPr txBox="1"/>
          <p:nvPr/>
        </p:nvSpPr>
        <p:spPr>
          <a:xfrm>
            <a:off x="716573" y="1438314"/>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Idea of storing programs in memory: Von Neumann</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Program and data stored in the same memory </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Assembly language used to prepare program, translated into machine language instruction for program execution</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Magnetic core memory &amp; magnetic tape storage devices developed</a:t>
            </a:r>
          </a:p>
          <a:p>
            <a:pPr lvl="7" algn="just">
              <a:spcAft>
                <a:spcPts val="600"/>
              </a:spcAft>
            </a:pPr>
            <a:endParaRPr lang="en-US" sz="28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3818719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ctrTitle"/>
          </p:nvPr>
        </p:nvSpPr>
        <p:spPr>
          <a:xfrm>
            <a:off x="0" y="0"/>
            <a:ext cx="5486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000" b="0" i="0" u="none">
                <a:solidFill>
                  <a:srgbClr val="000000"/>
                </a:solidFill>
                <a:latin typeface="Calibri"/>
                <a:ea typeface="Calibri"/>
                <a:cs typeface="Calibri"/>
                <a:sym typeface="Calibri"/>
              </a:rPr>
              <a:t> </a:t>
            </a:r>
            <a:endParaRPr/>
          </a:p>
        </p:txBody>
      </p:sp>
      <p:sp>
        <p:nvSpPr>
          <p:cNvPr id="214" name="Google Shape;214;p23"/>
          <p:cNvSpPr txBox="1"/>
          <p:nvPr/>
        </p:nvSpPr>
        <p:spPr>
          <a:xfrm>
            <a:off x="781025" y="309450"/>
            <a:ext cx="5502300" cy="319200"/>
          </a:xfrm>
          <a:prstGeom prst="rect">
            <a:avLst/>
          </a:prstGeom>
          <a:noFill/>
          <a:ln>
            <a:noFill/>
          </a:ln>
        </p:spPr>
        <p:txBody>
          <a:bodyPr spcFirstLastPara="1" wrap="square" lIns="63500" tIns="25400" rIns="63500" bIns="25400" anchor="t" anchorCtr="0">
            <a:spAutoFit/>
          </a:bodyPr>
          <a:lstStyle/>
          <a:p>
            <a:pPr marL="0" marR="0" lvl="0" indent="0" algn="ctr" rtl="0">
              <a:lnSpc>
                <a:spcPct val="87000"/>
              </a:lnSpc>
              <a:spcBef>
                <a:spcPts val="0"/>
              </a:spcBef>
              <a:spcAft>
                <a:spcPts val="0"/>
              </a:spcAft>
              <a:buClr>
                <a:srgbClr val="008011"/>
              </a:buClr>
              <a:buSzPts val="2000"/>
              <a:buFont typeface="Arial"/>
              <a:buNone/>
            </a:pPr>
            <a:r>
              <a:rPr lang="en-US" sz="2000" b="1" i="0" u="none">
                <a:solidFill>
                  <a:srgbClr val="008011"/>
                </a:solidFill>
                <a:latin typeface="Arial"/>
                <a:ea typeface="Arial"/>
                <a:cs typeface="Arial"/>
                <a:sym typeface="Arial"/>
              </a:rPr>
              <a:t>DETERMINE  THE  TYPE  OF  INSTRUCTION</a:t>
            </a:r>
            <a:endParaRPr/>
          </a:p>
        </p:txBody>
      </p:sp>
      <p:sp>
        <p:nvSpPr>
          <p:cNvPr id="215" name="Google Shape;215;p23"/>
          <p:cNvSpPr txBox="1"/>
          <p:nvPr/>
        </p:nvSpPr>
        <p:spPr>
          <a:xfrm>
            <a:off x="1389062" y="5548312"/>
            <a:ext cx="34925" cy="157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16" name="Google Shape;216;p23"/>
          <p:cNvSpPr txBox="1"/>
          <p:nvPr/>
        </p:nvSpPr>
        <p:spPr>
          <a:xfrm>
            <a:off x="6283325" y="3427412"/>
            <a:ext cx="9556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 0 (direct)</a:t>
            </a:r>
            <a:endParaRPr/>
          </a:p>
        </p:txBody>
      </p:sp>
      <p:sp>
        <p:nvSpPr>
          <p:cNvPr id="217" name="Google Shape;217;p23"/>
          <p:cNvSpPr txBox="1"/>
          <p:nvPr/>
        </p:nvSpPr>
        <p:spPr>
          <a:xfrm>
            <a:off x="952500" y="5534025"/>
            <a:ext cx="7104062" cy="931862"/>
          </a:xfrm>
          <a:prstGeom prst="rect">
            <a:avLst/>
          </a:prstGeom>
          <a:noFill/>
          <a:ln>
            <a:noFill/>
          </a:ln>
        </p:spPr>
        <p:txBody>
          <a:bodyPr spcFirstLastPara="1" wrap="square" lIns="63500" tIns="25400" rIns="63500" bIns="25400" anchor="t" anchorCtr="0">
            <a:spAutoFit/>
          </a:bodyPr>
          <a:lstStyle/>
          <a:p>
            <a:pPr marL="0" marR="0" lvl="0" indent="0" algn="l" rtl="0">
              <a:lnSpc>
                <a:spcPct val="66000"/>
              </a:lnSpc>
              <a:spcBef>
                <a:spcPts val="0"/>
              </a:spcBef>
              <a:spcAft>
                <a:spcPts val="0"/>
              </a:spcAft>
              <a:buClr>
                <a:srgbClr val="000000"/>
              </a:buClr>
              <a:buSzPts val="1800"/>
              <a:buFont typeface="Arial"/>
              <a:buNone/>
            </a:pPr>
            <a:r>
              <a:rPr lang="en-US" sz="1800" b="1" i="0" u="none" dirty="0">
                <a:solidFill>
                  <a:srgbClr val="000000"/>
                </a:solidFill>
                <a:latin typeface="Arial"/>
                <a:ea typeface="Arial"/>
                <a:cs typeface="Arial"/>
                <a:sym typeface="Arial"/>
              </a:rPr>
              <a:t>D'</a:t>
            </a:r>
            <a:r>
              <a:rPr lang="en-US" sz="1200" b="1" i="0" u="none" dirty="0">
                <a:solidFill>
                  <a:srgbClr val="000000"/>
                </a:solidFill>
                <a:latin typeface="Arial"/>
                <a:ea typeface="Arial"/>
                <a:cs typeface="Arial"/>
                <a:sym typeface="Arial"/>
              </a:rPr>
              <a:t>7</a:t>
            </a:r>
            <a:r>
              <a:rPr lang="en-US" sz="1800" b="1" i="0" u="none" dirty="0">
                <a:solidFill>
                  <a:srgbClr val="000000"/>
                </a:solidFill>
                <a:latin typeface="Arial"/>
                <a:ea typeface="Arial"/>
                <a:cs typeface="Arial"/>
                <a:sym typeface="Arial"/>
              </a:rPr>
              <a:t>IT</a:t>
            </a:r>
            <a:r>
              <a:rPr lang="en-US" sz="1400" b="1" i="0" u="none" dirty="0">
                <a:solidFill>
                  <a:srgbClr val="000000"/>
                </a:solidFill>
                <a:latin typeface="Arial"/>
                <a:ea typeface="Arial"/>
                <a:cs typeface="Arial"/>
                <a:sym typeface="Arial"/>
              </a:rPr>
              <a:t>3</a:t>
            </a:r>
            <a:r>
              <a:rPr lang="en-US" sz="1800" b="1" i="0" u="none" dirty="0">
                <a:solidFill>
                  <a:srgbClr val="000000"/>
                </a:solidFill>
                <a:latin typeface="Arial"/>
                <a:ea typeface="Arial"/>
                <a:cs typeface="Arial"/>
                <a:sym typeface="Arial"/>
              </a:rPr>
              <a:t>:	AR </a:t>
            </a:r>
            <a:r>
              <a:rPr lang="en-US" sz="1800" b="1" i="0" u="none" dirty="0">
                <a:solidFill>
                  <a:srgbClr val="000000"/>
                </a:solidFill>
                <a:latin typeface="Noto Sans Symbols"/>
                <a:ea typeface="Noto Sans Symbols"/>
                <a:cs typeface="Noto Sans Symbols"/>
                <a:sym typeface="Noto Sans Symbols"/>
              </a:rPr>
              <a:t>← </a:t>
            </a:r>
            <a:r>
              <a:rPr lang="en-US" sz="1800" b="1" i="0" u="none" dirty="0">
                <a:solidFill>
                  <a:srgbClr val="000000"/>
                </a:solidFill>
                <a:latin typeface="Arial"/>
                <a:ea typeface="Arial"/>
                <a:cs typeface="Arial"/>
                <a:sym typeface="Arial"/>
              </a:rPr>
              <a:t>M[AR]</a:t>
            </a:r>
            <a:endParaRPr dirty="0"/>
          </a:p>
          <a:p>
            <a:pPr marL="0" marR="0" lvl="0" indent="0" algn="l" rtl="0">
              <a:lnSpc>
                <a:spcPct val="66000"/>
              </a:lnSpc>
              <a:spcBef>
                <a:spcPts val="342"/>
              </a:spcBef>
              <a:spcAft>
                <a:spcPts val="0"/>
              </a:spcAft>
              <a:buClr>
                <a:srgbClr val="000000"/>
              </a:buClr>
              <a:buSzPts val="1800"/>
              <a:buFont typeface="Arial"/>
              <a:buNone/>
            </a:pPr>
            <a:r>
              <a:rPr lang="en-US" sz="1800" b="1" i="0" u="none" dirty="0">
                <a:solidFill>
                  <a:srgbClr val="000000"/>
                </a:solidFill>
                <a:latin typeface="Arial"/>
                <a:ea typeface="Arial"/>
                <a:cs typeface="Arial"/>
                <a:sym typeface="Arial"/>
              </a:rPr>
              <a:t>D'</a:t>
            </a:r>
            <a:r>
              <a:rPr lang="en-US" sz="1400" b="1" i="0" u="none" dirty="0">
                <a:solidFill>
                  <a:srgbClr val="000000"/>
                </a:solidFill>
                <a:latin typeface="Arial"/>
                <a:ea typeface="Arial"/>
                <a:cs typeface="Arial"/>
                <a:sym typeface="Arial"/>
              </a:rPr>
              <a:t>7</a:t>
            </a:r>
            <a:r>
              <a:rPr lang="en-US" sz="1800" b="1" i="0" u="none" dirty="0">
                <a:solidFill>
                  <a:srgbClr val="000000"/>
                </a:solidFill>
                <a:latin typeface="Arial"/>
                <a:ea typeface="Arial"/>
                <a:cs typeface="Arial"/>
                <a:sym typeface="Arial"/>
              </a:rPr>
              <a:t>I'T</a:t>
            </a:r>
            <a:r>
              <a:rPr lang="en-US" sz="1400" b="1" i="0" u="none" dirty="0">
                <a:solidFill>
                  <a:srgbClr val="000000"/>
                </a:solidFill>
                <a:latin typeface="Arial"/>
                <a:ea typeface="Arial"/>
                <a:cs typeface="Arial"/>
                <a:sym typeface="Arial"/>
              </a:rPr>
              <a:t>3</a:t>
            </a:r>
            <a:r>
              <a:rPr lang="en-US" sz="1800" b="1" i="0" u="none" dirty="0">
                <a:solidFill>
                  <a:srgbClr val="000000"/>
                </a:solidFill>
                <a:latin typeface="Arial"/>
                <a:ea typeface="Arial"/>
                <a:cs typeface="Arial"/>
                <a:sym typeface="Arial"/>
              </a:rPr>
              <a:t>:	Nothing</a:t>
            </a:r>
            <a:endParaRPr dirty="0"/>
          </a:p>
          <a:p>
            <a:pPr marL="0" marR="0" lvl="0" indent="0" algn="l" rtl="0">
              <a:lnSpc>
                <a:spcPct val="66000"/>
              </a:lnSpc>
              <a:spcBef>
                <a:spcPts val="342"/>
              </a:spcBef>
              <a:spcAft>
                <a:spcPts val="0"/>
              </a:spcAft>
              <a:buClr>
                <a:srgbClr val="000000"/>
              </a:buClr>
              <a:buSzPts val="1800"/>
              <a:buFont typeface="Arial"/>
              <a:buNone/>
            </a:pPr>
            <a:r>
              <a:rPr lang="en-US" sz="1800" b="1" i="0" u="none" dirty="0">
                <a:solidFill>
                  <a:srgbClr val="000000"/>
                </a:solidFill>
                <a:latin typeface="Arial"/>
                <a:ea typeface="Arial"/>
                <a:cs typeface="Arial"/>
                <a:sym typeface="Arial"/>
              </a:rPr>
              <a:t>D</a:t>
            </a:r>
            <a:r>
              <a:rPr lang="en-US" sz="1400" b="1" i="0" u="none" dirty="0">
                <a:solidFill>
                  <a:srgbClr val="000000"/>
                </a:solidFill>
                <a:latin typeface="Arial"/>
                <a:ea typeface="Arial"/>
                <a:cs typeface="Arial"/>
                <a:sym typeface="Arial"/>
              </a:rPr>
              <a:t>7</a:t>
            </a:r>
            <a:r>
              <a:rPr lang="en-US" sz="1800" b="1" i="0" u="none" dirty="0">
                <a:solidFill>
                  <a:srgbClr val="000000"/>
                </a:solidFill>
                <a:latin typeface="Arial"/>
                <a:ea typeface="Arial"/>
                <a:cs typeface="Arial"/>
                <a:sym typeface="Arial"/>
              </a:rPr>
              <a:t>I'T</a:t>
            </a:r>
            <a:r>
              <a:rPr lang="en-US" sz="1400" b="1" i="0" u="none" dirty="0">
                <a:solidFill>
                  <a:srgbClr val="000000"/>
                </a:solidFill>
                <a:latin typeface="Arial"/>
                <a:ea typeface="Arial"/>
                <a:cs typeface="Arial"/>
                <a:sym typeface="Arial"/>
              </a:rPr>
              <a:t>3</a:t>
            </a:r>
            <a:r>
              <a:rPr lang="en-US" sz="1800" b="1" i="0" u="none" dirty="0">
                <a:solidFill>
                  <a:srgbClr val="000000"/>
                </a:solidFill>
                <a:latin typeface="Arial"/>
                <a:ea typeface="Arial"/>
                <a:cs typeface="Arial"/>
                <a:sym typeface="Arial"/>
              </a:rPr>
              <a:t>:	Execute a register-reference instr.</a:t>
            </a:r>
            <a:endParaRPr dirty="0"/>
          </a:p>
          <a:p>
            <a:pPr marL="0" marR="0" lvl="0" indent="0" algn="l" rtl="0">
              <a:lnSpc>
                <a:spcPct val="66000"/>
              </a:lnSpc>
              <a:spcBef>
                <a:spcPts val="342"/>
              </a:spcBef>
              <a:spcAft>
                <a:spcPts val="0"/>
              </a:spcAft>
              <a:buClr>
                <a:srgbClr val="000000"/>
              </a:buClr>
              <a:buSzPts val="1800"/>
              <a:buFont typeface="Arial"/>
              <a:buNone/>
            </a:pPr>
            <a:r>
              <a:rPr lang="en-US" sz="1800" b="1" i="0" u="none" dirty="0">
                <a:solidFill>
                  <a:srgbClr val="000000"/>
                </a:solidFill>
                <a:latin typeface="Arial"/>
                <a:ea typeface="Arial"/>
                <a:cs typeface="Arial"/>
                <a:sym typeface="Arial"/>
              </a:rPr>
              <a:t>D</a:t>
            </a:r>
            <a:r>
              <a:rPr lang="en-US" sz="1400" b="1" i="0" u="none" dirty="0">
                <a:solidFill>
                  <a:srgbClr val="000000"/>
                </a:solidFill>
                <a:latin typeface="Arial"/>
                <a:ea typeface="Arial"/>
                <a:cs typeface="Arial"/>
                <a:sym typeface="Arial"/>
              </a:rPr>
              <a:t>7</a:t>
            </a:r>
            <a:r>
              <a:rPr lang="en-US" sz="1800" b="1" i="0" u="none" dirty="0">
                <a:solidFill>
                  <a:srgbClr val="000000"/>
                </a:solidFill>
                <a:latin typeface="Arial"/>
                <a:ea typeface="Arial"/>
                <a:cs typeface="Arial"/>
                <a:sym typeface="Arial"/>
              </a:rPr>
              <a:t>IT</a:t>
            </a:r>
            <a:r>
              <a:rPr lang="en-US" sz="1400" b="1" i="0" u="none" dirty="0">
                <a:solidFill>
                  <a:srgbClr val="000000"/>
                </a:solidFill>
                <a:latin typeface="Arial"/>
                <a:ea typeface="Arial"/>
                <a:cs typeface="Arial"/>
                <a:sym typeface="Arial"/>
              </a:rPr>
              <a:t>3</a:t>
            </a:r>
            <a:r>
              <a:rPr lang="en-US" sz="1800" b="1" i="0" u="none" dirty="0">
                <a:solidFill>
                  <a:srgbClr val="000000"/>
                </a:solidFill>
                <a:latin typeface="Arial"/>
                <a:ea typeface="Arial"/>
                <a:cs typeface="Arial"/>
                <a:sym typeface="Arial"/>
              </a:rPr>
              <a:t>:	Execute an input-output instr.</a:t>
            </a:r>
            <a:endParaRPr dirty="0"/>
          </a:p>
        </p:txBody>
      </p:sp>
      <p:sp>
        <p:nvSpPr>
          <p:cNvPr id="218" name="Google Shape;218;p23"/>
          <p:cNvSpPr txBox="1"/>
          <p:nvPr/>
        </p:nvSpPr>
        <p:spPr>
          <a:xfrm>
            <a:off x="3687762" y="813290"/>
            <a:ext cx="877887" cy="346075"/>
          </a:xfrm>
          <a:prstGeom prst="rect">
            <a:avLst/>
          </a:prstGeom>
          <a:noFill/>
          <a:ln>
            <a:noFill/>
          </a:ln>
        </p:spPr>
        <p:txBody>
          <a:bodyPr spcFirstLastPara="1" wrap="square" lIns="90475" tIns="44450" rIns="90475" bIns="44450" anchor="t" anchorCtr="0">
            <a:spAutoFit/>
          </a:bodyPr>
          <a:lstStyle/>
          <a:p>
            <a:pPr marL="0" marR="0" lvl="0" indent="0" algn="l" rtl="0">
              <a:lnSpc>
                <a:spcPct val="70000"/>
              </a:lnSpc>
              <a:spcBef>
                <a:spcPts val="0"/>
              </a:spcBef>
              <a:spcAft>
                <a:spcPts val="0"/>
              </a:spcAft>
              <a:buClr>
                <a:srgbClr val="000000"/>
              </a:buClr>
              <a:buSzPts val="1200"/>
              <a:buFont typeface="Arial"/>
              <a:buNone/>
            </a:pPr>
            <a:r>
              <a:rPr lang="en-US" sz="1200" b="1" i="0" u="none" dirty="0">
                <a:solidFill>
                  <a:srgbClr val="000000"/>
                </a:solidFill>
                <a:latin typeface="Arial"/>
                <a:ea typeface="Arial"/>
                <a:cs typeface="Arial"/>
                <a:sym typeface="Arial"/>
              </a:rPr>
              <a:t>Start</a:t>
            </a:r>
            <a:endParaRPr dirty="0"/>
          </a:p>
          <a:p>
            <a:pPr marL="0" marR="0" lvl="0" indent="0" algn="l" rtl="0">
              <a:lnSpc>
                <a:spcPct val="70000"/>
              </a:lnSpc>
              <a:spcBef>
                <a:spcPts val="0"/>
              </a:spcBef>
              <a:spcAft>
                <a:spcPts val="0"/>
              </a:spcAft>
              <a:buClr>
                <a:srgbClr val="000000"/>
              </a:buClr>
              <a:buSzPts val="1200"/>
              <a:buFont typeface="Arial"/>
              <a:buNone/>
            </a:pPr>
            <a:r>
              <a:rPr lang="en-US" sz="1200" b="1" i="0" u="none" dirty="0">
                <a:solidFill>
                  <a:srgbClr val="000000"/>
                </a:solidFill>
                <a:latin typeface="Arial"/>
                <a:ea typeface="Arial"/>
                <a:cs typeface="Arial"/>
                <a:sym typeface="Arial"/>
              </a:rPr>
              <a:t>SC </a:t>
            </a:r>
            <a:r>
              <a:rPr lang="en-US" sz="1200" b="1" i="0" u="none" dirty="0">
                <a:solidFill>
                  <a:srgbClr val="000000"/>
                </a:solidFill>
                <a:latin typeface="Noto Sans Symbols"/>
                <a:ea typeface="Noto Sans Symbols"/>
                <a:cs typeface="Noto Sans Symbols"/>
                <a:sym typeface="Noto Sans Symbols"/>
              </a:rPr>
              <a:t>← 0</a:t>
            </a:r>
            <a:endParaRPr dirty="0"/>
          </a:p>
        </p:txBody>
      </p:sp>
      <p:sp>
        <p:nvSpPr>
          <p:cNvPr id="219" name="Google Shape;219;p23"/>
          <p:cNvSpPr txBox="1"/>
          <p:nvPr/>
        </p:nvSpPr>
        <p:spPr>
          <a:xfrm>
            <a:off x="3589337" y="820737"/>
            <a:ext cx="915194" cy="2905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20" name="Google Shape;220;p23"/>
          <p:cNvSpPr txBox="1"/>
          <p:nvPr/>
        </p:nvSpPr>
        <p:spPr>
          <a:xfrm>
            <a:off x="3489325" y="1431925"/>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AR</a:t>
            </a:r>
            <a:endParaRPr/>
          </a:p>
        </p:txBody>
      </p:sp>
      <p:sp>
        <p:nvSpPr>
          <p:cNvPr id="221" name="Google Shape;221;p23"/>
          <p:cNvSpPr txBox="1"/>
          <p:nvPr/>
        </p:nvSpPr>
        <p:spPr>
          <a:xfrm>
            <a:off x="3797300" y="1431925"/>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22" name="Google Shape;222;p23"/>
          <p:cNvSpPr txBox="1"/>
          <p:nvPr/>
        </p:nvSpPr>
        <p:spPr>
          <a:xfrm>
            <a:off x="4041775" y="1431925"/>
            <a:ext cx="392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PC</a:t>
            </a:r>
            <a:endParaRPr/>
          </a:p>
        </p:txBody>
      </p:sp>
      <p:sp>
        <p:nvSpPr>
          <p:cNvPr id="223" name="Google Shape;223;p23"/>
          <p:cNvSpPr txBox="1"/>
          <p:nvPr/>
        </p:nvSpPr>
        <p:spPr>
          <a:xfrm>
            <a:off x="3454400" y="1444625"/>
            <a:ext cx="1019175" cy="2032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24" name="Google Shape;224;p23"/>
          <p:cNvSpPr/>
          <p:nvPr/>
        </p:nvSpPr>
        <p:spPr>
          <a:xfrm>
            <a:off x="3954462" y="13350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25" name="Google Shape;225;p23"/>
          <p:cNvCxnSpPr/>
          <p:nvPr/>
        </p:nvCxnSpPr>
        <p:spPr>
          <a:xfrm>
            <a:off x="4000500" y="1152525"/>
            <a:ext cx="0" cy="192087"/>
          </a:xfrm>
          <a:prstGeom prst="straightConnector1">
            <a:avLst/>
          </a:prstGeom>
          <a:noFill/>
          <a:ln w="25400" cap="flat" cmpd="sng">
            <a:solidFill>
              <a:srgbClr val="000000"/>
            </a:solidFill>
            <a:prstDash val="solid"/>
            <a:miter lim="800000"/>
            <a:headEnd type="none" w="med" len="med"/>
            <a:tailEnd type="none" w="med" len="med"/>
          </a:ln>
        </p:spPr>
      </p:cxnSp>
      <p:sp>
        <p:nvSpPr>
          <p:cNvPr id="226" name="Google Shape;226;p23"/>
          <p:cNvSpPr/>
          <p:nvPr/>
        </p:nvSpPr>
        <p:spPr>
          <a:xfrm>
            <a:off x="3536950" y="13350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27" name="Google Shape;227;p23"/>
          <p:cNvCxnSpPr/>
          <p:nvPr/>
        </p:nvCxnSpPr>
        <p:spPr>
          <a:xfrm rot="10800000">
            <a:off x="3582987" y="1252537"/>
            <a:ext cx="0" cy="112712"/>
          </a:xfrm>
          <a:prstGeom prst="straightConnector1">
            <a:avLst/>
          </a:prstGeom>
          <a:noFill/>
          <a:ln w="25400" cap="flat" cmpd="sng">
            <a:solidFill>
              <a:srgbClr val="000000"/>
            </a:solidFill>
            <a:prstDash val="solid"/>
            <a:miter lim="800000"/>
            <a:headEnd type="none" w="med" len="med"/>
            <a:tailEnd type="none" w="med" len="med"/>
          </a:ln>
        </p:spPr>
      </p:cxnSp>
      <p:sp>
        <p:nvSpPr>
          <p:cNvPr id="228" name="Google Shape;228;p23"/>
          <p:cNvSpPr txBox="1"/>
          <p:nvPr/>
        </p:nvSpPr>
        <p:spPr>
          <a:xfrm>
            <a:off x="4435475" y="13208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T0</a:t>
            </a:r>
            <a:endParaRPr/>
          </a:p>
        </p:txBody>
      </p:sp>
      <p:sp>
        <p:nvSpPr>
          <p:cNvPr id="229" name="Google Shape;229;p23"/>
          <p:cNvSpPr txBox="1"/>
          <p:nvPr/>
        </p:nvSpPr>
        <p:spPr>
          <a:xfrm>
            <a:off x="2935287" y="1885950"/>
            <a:ext cx="3333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IR</a:t>
            </a:r>
            <a:endParaRPr/>
          </a:p>
        </p:txBody>
      </p:sp>
      <p:sp>
        <p:nvSpPr>
          <p:cNvPr id="230" name="Google Shape;230;p23"/>
          <p:cNvSpPr txBox="1"/>
          <p:nvPr/>
        </p:nvSpPr>
        <p:spPr>
          <a:xfrm>
            <a:off x="3168650" y="18875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31" name="Google Shape;231;p23"/>
          <p:cNvSpPr txBox="1"/>
          <p:nvPr/>
        </p:nvSpPr>
        <p:spPr>
          <a:xfrm>
            <a:off x="3414712" y="1885950"/>
            <a:ext cx="6715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M[AR],</a:t>
            </a:r>
            <a:endParaRPr/>
          </a:p>
        </p:txBody>
      </p:sp>
      <p:sp>
        <p:nvSpPr>
          <p:cNvPr id="232" name="Google Shape;232;p23"/>
          <p:cNvSpPr txBox="1"/>
          <p:nvPr/>
        </p:nvSpPr>
        <p:spPr>
          <a:xfrm>
            <a:off x="3981450" y="1885950"/>
            <a:ext cx="392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PC</a:t>
            </a:r>
            <a:endParaRPr/>
          </a:p>
        </p:txBody>
      </p:sp>
      <p:sp>
        <p:nvSpPr>
          <p:cNvPr id="233" name="Google Shape;233;p23"/>
          <p:cNvSpPr txBox="1"/>
          <p:nvPr/>
        </p:nvSpPr>
        <p:spPr>
          <a:xfrm>
            <a:off x="4233862" y="18875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34" name="Google Shape;234;p23"/>
          <p:cNvSpPr txBox="1"/>
          <p:nvPr/>
        </p:nvSpPr>
        <p:spPr>
          <a:xfrm>
            <a:off x="4460875" y="1885950"/>
            <a:ext cx="6508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PC + 1</a:t>
            </a:r>
            <a:endParaRPr/>
          </a:p>
        </p:txBody>
      </p:sp>
      <p:sp>
        <p:nvSpPr>
          <p:cNvPr id="235" name="Google Shape;235;p23"/>
          <p:cNvSpPr txBox="1"/>
          <p:nvPr/>
        </p:nvSpPr>
        <p:spPr>
          <a:xfrm>
            <a:off x="2962275" y="1898650"/>
            <a:ext cx="2200275" cy="2143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36" name="Google Shape;236;p23"/>
          <p:cNvSpPr/>
          <p:nvPr/>
        </p:nvSpPr>
        <p:spPr>
          <a:xfrm>
            <a:off x="3954462" y="1789112"/>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37" name="Google Shape;237;p23"/>
          <p:cNvCxnSpPr/>
          <p:nvPr/>
        </p:nvCxnSpPr>
        <p:spPr>
          <a:xfrm>
            <a:off x="4000500" y="1666875"/>
            <a:ext cx="0" cy="131762"/>
          </a:xfrm>
          <a:prstGeom prst="straightConnector1">
            <a:avLst/>
          </a:prstGeom>
          <a:noFill/>
          <a:ln w="25400" cap="flat" cmpd="sng">
            <a:solidFill>
              <a:srgbClr val="000000"/>
            </a:solidFill>
            <a:prstDash val="solid"/>
            <a:miter lim="800000"/>
            <a:headEnd type="none" w="med" len="med"/>
            <a:tailEnd type="none" w="med" len="med"/>
          </a:ln>
        </p:spPr>
      </p:cxnSp>
      <p:sp>
        <p:nvSpPr>
          <p:cNvPr id="238" name="Google Shape;238;p23"/>
          <p:cNvSpPr txBox="1"/>
          <p:nvPr/>
        </p:nvSpPr>
        <p:spPr>
          <a:xfrm>
            <a:off x="5100637" y="17145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T1</a:t>
            </a:r>
            <a:endParaRPr/>
          </a:p>
        </p:txBody>
      </p:sp>
      <p:sp>
        <p:nvSpPr>
          <p:cNvPr id="239" name="Google Shape;239;p23"/>
          <p:cNvSpPr txBox="1"/>
          <p:nvPr/>
        </p:nvSpPr>
        <p:spPr>
          <a:xfrm>
            <a:off x="2935287" y="2514600"/>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AR</a:t>
            </a:r>
            <a:endParaRPr/>
          </a:p>
        </p:txBody>
      </p:sp>
      <p:sp>
        <p:nvSpPr>
          <p:cNvPr id="240" name="Google Shape;240;p23"/>
          <p:cNvSpPr txBox="1"/>
          <p:nvPr/>
        </p:nvSpPr>
        <p:spPr>
          <a:xfrm>
            <a:off x="3206750" y="2514600"/>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41" name="Google Shape;241;p23"/>
          <p:cNvSpPr txBox="1"/>
          <p:nvPr/>
        </p:nvSpPr>
        <p:spPr>
          <a:xfrm>
            <a:off x="3414712" y="2514600"/>
            <a:ext cx="781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IR(0-11),</a:t>
            </a:r>
            <a:endParaRPr/>
          </a:p>
        </p:txBody>
      </p:sp>
      <p:sp>
        <p:nvSpPr>
          <p:cNvPr id="242" name="Google Shape;242;p23"/>
          <p:cNvSpPr txBox="1"/>
          <p:nvPr/>
        </p:nvSpPr>
        <p:spPr>
          <a:xfrm>
            <a:off x="4176712" y="2514600"/>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a:t>
            </a:r>
            <a:endParaRPr/>
          </a:p>
        </p:txBody>
      </p:sp>
      <p:sp>
        <p:nvSpPr>
          <p:cNvPr id="243" name="Google Shape;243;p23"/>
          <p:cNvSpPr txBox="1"/>
          <p:nvPr/>
        </p:nvSpPr>
        <p:spPr>
          <a:xfrm>
            <a:off x="4259262" y="2505075"/>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44" name="Google Shape;244;p23"/>
          <p:cNvSpPr txBox="1"/>
          <p:nvPr/>
        </p:nvSpPr>
        <p:spPr>
          <a:xfrm>
            <a:off x="4460875" y="2514600"/>
            <a:ext cx="6032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IR(15)</a:t>
            </a:r>
            <a:endParaRPr/>
          </a:p>
        </p:txBody>
      </p:sp>
      <p:sp>
        <p:nvSpPr>
          <p:cNvPr id="245" name="Google Shape;245;p23"/>
          <p:cNvSpPr txBox="1"/>
          <p:nvPr/>
        </p:nvSpPr>
        <p:spPr>
          <a:xfrm>
            <a:off x="2800350" y="2352675"/>
            <a:ext cx="22479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Decode Opcode in IR(12-14),</a:t>
            </a:r>
            <a:endParaRPr/>
          </a:p>
        </p:txBody>
      </p:sp>
      <p:sp>
        <p:nvSpPr>
          <p:cNvPr id="246" name="Google Shape;246;p23"/>
          <p:cNvSpPr txBox="1"/>
          <p:nvPr/>
        </p:nvSpPr>
        <p:spPr>
          <a:xfrm>
            <a:off x="2752725" y="2355850"/>
            <a:ext cx="2557462" cy="38258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47" name="Google Shape;247;p23"/>
          <p:cNvSpPr/>
          <p:nvPr/>
        </p:nvSpPr>
        <p:spPr>
          <a:xfrm>
            <a:off x="3954462" y="224472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48" name="Google Shape;248;p23"/>
          <p:cNvCxnSpPr/>
          <p:nvPr/>
        </p:nvCxnSpPr>
        <p:spPr>
          <a:xfrm>
            <a:off x="4000500" y="2133600"/>
            <a:ext cx="0" cy="120650"/>
          </a:xfrm>
          <a:prstGeom prst="straightConnector1">
            <a:avLst/>
          </a:prstGeom>
          <a:noFill/>
          <a:ln w="25400" cap="flat" cmpd="sng">
            <a:solidFill>
              <a:srgbClr val="000000"/>
            </a:solidFill>
            <a:prstDash val="solid"/>
            <a:miter lim="800000"/>
            <a:headEnd type="none" w="med" len="med"/>
            <a:tailEnd type="none" w="med" len="med"/>
          </a:ln>
        </p:spPr>
      </p:cxnSp>
      <p:sp>
        <p:nvSpPr>
          <p:cNvPr id="249" name="Google Shape;249;p23"/>
          <p:cNvSpPr txBox="1"/>
          <p:nvPr/>
        </p:nvSpPr>
        <p:spPr>
          <a:xfrm>
            <a:off x="5235575" y="2171700"/>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T2</a:t>
            </a:r>
            <a:endParaRPr/>
          </a:p>
        </p:txBody>
      </p:sp>
      <p:sp>
        <p:nvSpPr>
          <p:cNvPr id="250" name="Google Shape;250;p23"/>
          <p:cNvSpPr/>
          <p:nvPr/>
        </p:nvSpPr>
        <p:spPr>
          <a:xfrm>
            <a:off x="3967162" y="2932112"/>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51" name="Google Shape;251;p23"/>
          <p:cNvCxnSpPr/>
          <p:nvPr/>
        </p:nvCxnSpPr>
        <p:spPr>
          <a:xfrm>
            <a:off x="4013200" y="2749550"/>
            <a:ext cx="0" cy="212725"/>
          </a:xfrm>
          <a:prstGeom prst="straightConnector1">
            <a:avLst/>
          </a:prstGeom>
          <a:noFill/>
          <a:ln w="25400" cap="flat" cmpd="sng">
            <a:solidFill>
              <a:srgbClr val="000000"/>
            </a:solidFill>
            <a:prstDash val="solid"/>
            <a:miter lim="800000"/>
            <a:headEnd type="none" w="med" len="med"/>
            <a:tailEnd type="none" w="med" len="med"/>
          </a:ln>
        </p:spPr>
      </p:cxnSp>
      <p:grpSp>
        <p:nvGrpSpPr>
          <p:cNvPr id="252" name="Google Shape;252;p23"/>
          <p:cNvGrpSpPr/>
          <p:nvPr/>
        </p:nvGrpSpPr>
        <p:grpSpPr>
          <a:xfrm>
            <a:off x="3730625" y="3006725"/>
            <a:ext cx="515937" cy="420687"/>
            <a:chOff x="1696" y="3024"/>
            <a:chExt cx="376" cy="368"/>
          </a:xfrm>
        </p:grpSpPr>
        <p:cxnSp>
          <p:nvCxnSpPr>
            <p:cNvPr id="253" name="Google Shape;253;p23"/>
            <p:cNvCxnSpPr/>
            <p:nvPr/>
          </p:nvCxnSpPr>
          <p:spPr>
            <a:xfrm flipH="1">
              <a:off x="1696" y="3024"/>
              <a:ext cx="208" cy="168"/>
            </a:xfrm>
            <a:prstGeom prst="straightConnector1">
              <a:avLst/>
            </a:prstGeom>
            <a:noFill/>
            <a:ln w="25400" cap="flat" cmpd="sng">
              <a:solidFill>
                <a:srgbClr val="000000"/>
              </a:solidFill>
              <a:prstDash val="solid"/>
              <a:miter lim="800000"/>
              <a:headEnd type="none" w="med" len="med"/>
              <a:tailEnd type="none" w="med" len="med"/>
            </a:ln>
          </p:spPr>
        </p:cxnSp>
        <p:cxnSp>
          <p:nvCxnSpPr>
            <p:cNvPr id="254" name="Google Shape;254;p23"/>
            <p:cNvCxnSpPr/>
            <p:nvPr/>
          </p:nvCxnSpPr>
          <p:spPr>
            <a:xfrm>
              <a:off x="1896" y="3024"/>
              <a:ext cx="176" cy="168"/>
            </a:xfrm>
            <a:prstGeom prst="straightConnector1">
              <a:avLst/>
            </a:prstGeom>
            <a:noFill/>
            <a:ln w="25400" cap="flat" cmpd="sng">
              <a:solidFill>
                <a:srgbClr val="000000"/>
              </a:solidFill>
              <a:prstDash val="solid"/>
              <a:miter lim="800000"/>
              <a:headEnd type="none" w="med" len="med"/>
              <a:tailEnd type="none" w="med" len="med"/>
            </a:ln>
          </p:spPr>
        </p:cxnSp>
        <p:cxnSp>
          <p:nvCxnSpPr>
            <p:cNvPr id="255" name="Google Shape;255;p23"/>
            <p:cNvCxnSpPr/>
            <p:nvPr/>
          </p:nvCxnSpPr>
          <p:spPr>
            <a:xfrm rot="10800000">
              <a:off x="1696" y="3184"/>
              <a:ext cx="208" cy="208"/>
            </a:xfrm>
            <a:prstGeom prst="straightConnector1">
              <a:avLst/>
            </a:prstGeom>
            <a:noFill/>
            <a:ln w="25400" cap="flat" cmpd="sng">
              <a:solidFill>
                <a:srgbClr val="000000"/>
              </a:solidFill>
              <a:prstDash val="solid"/>
              <a:miter lim="800000"/>
              <a:headEnd type="none" w="med" len="med"/>
              <a:tailEnd type="none" w="med" len="med"/>
            </a:ln>
          </p:spPr>
        </p:cxnSp>
        <p:cxnSp>
          <p:nvCxnSpPr>
            <p:cNvPr id="256" name="Google Shape;256;p23"/>
            <p:cNvCxnSpPr/>
            <p:nvPr/>
          </p:nvCxnSpPr>
          <p:spPr>
            <a:xfrm rot="10800000" flipH="1">
              <a:off x="1896" y="3184"/>
              <a:ext cx="176" cy="208"/>
            </a:xfrm>
            <a:prstGeom prst="straightConnector1">
              <a:avLst/>
            </a:prstGeom>
            <a:noFill/>
            <a:ln w="25400" cap="flat" cmpd="sng">
              <a:solidFill>
                <a:srgbClr val="000000"/>
              </a:solidFill>
              <a:prstDash val="solid"/>
              <a:miter lim="800000"/>
              <a:headEnd type="none" w="med" len="med"/>
              <a:tailEnd type="none" w="med" len="med"/>
            </a:ln>
          </p:spPr>
        </p:cxnSp>
      </p:grpSp>
      <p:sp>
        <p:nvSpPr>
          <p:cNvPr id="257" name="Google Shape;257;p23"/>
          <p:cNvSpPr txBox="1"/>
          <p:nvPr/>
        </p:nvSpPr>
        <p:spPr>
          <a:xfrm>
            <a:off x="3797300" y="3100387"/>
            <a:ext cx="377825"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D</a:t>
            </a:r>
            <a:r>
              <a:rPr lang="en-US" sz="1200" b="1" i="0" u="none">
                <a:solidFill>
                  <a:srgbClr val="FF0000"/>
                </a:solidFill>
                <a:latin typeface="Arial"/>
                <a:ea typeface="Arial"/>
                <a:cs typeface="Arial"/>
                <a:sym typeface="Arial"/>
              </a:rPr>
              <a:t>7</a:t>
            </a:r>
            <a:endParaRPr/>
          </a:p>
        </p:txBody>
      </p:sp>
      <p:cxnSp>
        <p:nvCxnSpPr>
          <p:cNvPr id="258" name="Google Shape;258;p23"/>
          <p:cNvCxnSpPr/>
          <p:nvPr/>
        </p:nvCxnSpPr>
        <p:spPr>
          <a:xfrm rot="10800000" flipH="1">
            <a:off x="4252912" y="3205162"/>
            <a:ext cx="1746250" cy="4762"/>
          </a:xfrm>
          <a:prstGeom prst="straightConnector1">
            <a:avLst/>
          </a:prstGeom>
          <a:noFill/>
          <a:ln w="25400" cap="flat" cmpd="sng">
            <a:solidFill>
              <a:srgbClr val="000000"/>
            </a:solidFill>
            <a:prstDash val="solid"/>
            <a:miter lim="800000"/>
            <a:headEnd type="none" w="med" len="med"/>
            <a:tailEnd type="none" w="med" len="med"/>
          </a:ln>
        </p:spPr>
      </p:cxnSp>
      <p:cxnSp>
        <p:nvCxnSpPr>
          <p:cNvPr id="259" name="Google Shape;259;p23"/>
          <p:cNvCxnSpPr/>
          <p:nvPr/>
        </p:nvCxnSpPr>
        <p:spPr>
          <a:xfrm>
            <a:off x="3035300" y="3209925"/>
            <a:ext cx="701675" cy="3175"/>
          </a:xfrm>
          <a:prstGeom prst="straightConnector1">
            <a:avLst/>
          </a:prstGeom>
          <a:noFill/>
          <a:ln w="25400" cap="flat" cmpd="sng">
            <a:solidFill>
              <a:srgbClr val="000000"/>
            </a:solidFill>
            <a:prstDash val="solid"/>
            <a:miter lim="800000"/>
            <a:headEnd type="none" w="med" len="med"/>
            <a:tailEnd type="none" w="med" len="med"/>
          </a:ln>
        </p:spPr>
      </p:cxnSp>
      <p:sp>
        <p:nvSpPr>
          <p:cNvPr id="260" name="Google Shape;260;p23"/>
          <p:cNvSpPr txBox="1"/>
          <p:nvPr/>
        </p:nvSpPr>
        <p:spPr>
          <a:xfrm>
            <a:off x="4262437" y="2979737"/>
            <a:ext cx="3054350"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dirty="0">
                <a:solidFill>
                  <a:srgbClr val="000000"/>
                </a:solidFill>
                <a:latin typeface="Arial"/>
                <a:ea typeface="Arial"/>
                <a:cs typeface="Arial"/>
                <a:sym typeface="Arial"/>
              </a:rPr>
              <a:t>opcode ≠ </a:t>
            </a:r>
            <a:r>
              <a:rPr lang="en-US" sz="1200" b="1" i="0" u="none" dirty="0">
                <a:solidFill>
                  <a:srgbClr val="FF0000"/>
                </a:solidFill>
                <a:latin typeface="Arial"/>
                <a:ea typeface="Arial"/>
                <a:cs typeface="Arial"/>
                <a:sym typeface="Arial"/>
              </a:rPr>
              <a:t>111</a:t>
            </a:r>
            <a:r>
              <a:rPr lang="en-US" sz="1200" b="1" i="0" u="none" dirty="0">
                <a:solidFill>
                  <a:srgbClr val="000000"/>
                </a:solidFill>
                <a:latin typeface="Arial"/>
                <a:ea typeface="Arial"/>
                <a:cs typeface="Arial"/>
                <a:sym typeface="Arial"/>
              </a:rPr>
              <a:t> (Memory-reference)</a:t>
            </a:r>
            <a:endParaRPr dirty="0"/>
          </a:p>
        </p:txBody>
      </p:sp>
      <p:sp>
        <p:nvSpPr>
          <p:cNvPr id="261" name="Google Shape;261;p23"/>
          <p:cNvSpPr txBox="1"/>
          <p:nvPr/>
        </p:nvSpPr>
        <p:spPr>
          <a:xfrm>
            <a:off x="2098675" y="2979737"/>
            <a:ext cx="159226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dirty="0">
                <a:solidFill>
                  <a:srgbClr val="000000"/>
                </a:solidFill>
                <a:latin typeface="Arial"/>
                <a:ea typeface="Arial"/>
                <a:cs typeface="Arial"/>
                <a:sym typeface="Arial"/>
              </a:rPr>
              <a:t>(Register or I/O) </a:t>
            </a:r>
            <a:endParaRPr dirty="0"/>
          </a:p>
        </p:txBody>
      </p:sp>
      <p:cxnSp>
        <p:nvCxnSpPr>
          <p:cNvPr id="262" name="Google Shape;262;p23"/>
          <p:cNvCxnSpPr/>
          <p:nvPr/>
        </p:nvCxnSpPr>
        <p:spPr>
          <a:xfrm flipH="1">
            <a:off x="5729287" y="3446462"/>
            <a:ext cx="306387"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3" name="Google Shape;263;p23"/>
          <p:cNvCxnSpPr/>
          <p:nvPr/>
        </p:nvCxnSpPr>
        <p:spPr>
          <a:xfrm>
            <a:off x="6024562" y="3446462"/>
            <a:ext cx="269875"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4" name="Google Shape;264;p23"/>
          <p:cNvCxnSpPr/>
          <p:nvPr/>
        </p:nvCxnSpPr>
        <p:spPr>
          <a:xfrm rot="10800000">
            <a:off x="5729287" y="3659187"/>
            <a:ext cx="306387" cy="254000"/>
          </a:xfrm>
          <a:prstGeom prst="straightConnector1">
            <a:avLst/>
          </a:prstGeom>
          <a:noFill/>
          <a:ln w="25400" cap="flat" cmpd="sng">
            <a:solidFill>
              <a:srgbClr val="000000"/>
            </a:solidFill>
            <a:prstDash val="solid"/>
            <a:miter lim="800000"/>
            <a:headEnd type="none" w="med" len="med"/>
            <a:tailEnd type="none" w="med" len="med"/>
          </a:ln>
        </p:spPr>
      </p:cxnSp>
      <p:cxnSp>
        <p:nvCxnSpPr>
          <p:cNvPr id="265" name="Google Shape;265;p23"/>
          <p:cNvCxnSpPr/>
          <p:nvPr/>
        </p:nvCxnSpPr>
        <p:spPr>
          <a:xfrm rot="10800000" flipH="1">
            <a:off x="6024562" y="3659187"/>
            <a:ext cx="269875" cy="254000"/>
          </a:xfrm>
          <a:prstGeom prst="straightConnector1">
            <a:avLst/>
          </a:prstGeom>
          <a:noFill/>
          <a:ln w="25400" cap="flat" cmpd="sng">
            <a:solidFill>
              <a:srgbClr val="000000"/>
            </a:solidFill>
            <a:prstDash val="solid"/>
            <a:miter lim="800000"/>
            <a:headEnd type="none" w="med" len="med"/>
            <a:tailEnd type="none" w="med" len="med"/>
          </a:ln>
        </p:spPr>
      </p:cxnSp>
      <p:sp>
        <p:nvSpPr>
          <p:cNvPr id="266" name="Google Shape;266;p23"/>
          <p:cNvSpPr txBox="1"/>
          <p:nvPr/>
        </p:nvSpPr>
        <p:spPr>
          <a:xfrm>
            <a:off x="5880100" y="3571875"/>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a:t>
            </a:r>
            <a:endParaRPr/>
          </a:p>
        </p:txBody>
      </p:sp>
      <p:cxnSp>
        <p:nvCxnSpPr>
          <p:cNvPr id="267" name="Google Shape;267;p23"/>
          <p:cNvCxnSpPr/>
          <p:nvPr/>
        </p:nvCxnSpPr>
        <p:spPr>
          <a:xfrm flipH="1">
            <a:off x="2727325" y="3446462"/>
            <a:ext cx="320675"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8" name="Google Shape;268;p23"/>
          <p:cNvCxnSpPr/>
          <p:nvPr/>
        </p:nvCxnSpPr>
        <p:spPr>
          <a:xfrm>
            <a:off x="3035300" y="3446462"/>
            <a:ext cx="258762" cy="223837"/>
          </a:xfrm>
          <a:prstGeom prst="straightConnector1">
            <a:avLst/>
          </a:prstGeom>
          <a:noFill/>
          <a:ln w="25400" cap="flat" cmpd="sng">
            <a:solidFill>
              <a:srgbClr val="000000"/>
            </a:solidFill>
            <a:prstDash val="solid"/>
            <a:miter lim="800000"/>
            <a:headEnd type="none" w="med" len="med"/>
            <a:tailEnd type="none" w="med" len="med"/>
          </a:ln>
        </p:spPr>
      </p:cxnSp>
      <p:cxnSp>
        <p:nvCxnSpPr>
          <p:cNvPr id="269" name="Google Shape;269;p23"/>
          <p:cNvCxnSpPr/>
          <p:nvPr/>
        </p:nvCxnSpPr>
        <p:spPr>
          <a:xfrm rot="10800000">
            <a:off x="2727325" y="3659187"/>
            <a:ext cx="320675" cy="254000"/>
          </a:xfrm>
          <a:prstGeom prst="straightConnector1">
            <a:avLst/>
          </a:prstGeom>
          <a:noFill/>
          <a:ln w="25400" cap="flat" cmpd="sng">
            <a:solidFill>
              <a:srgbClr val="000000"/>
            </a:solidFill>
            <a:prstDash val="solid"/>
            <a:miter lim="800000"/>
            <a:headEnd type="none" w="med" len="med"/>
            <a:tailEnd type="none" w="med" len="med"/>
          </a:ln>
        </p:spPr>
      </p:cxnSp>
      <p:cxnSp>
        <p:nvCxnSpPr>
          <p:cNvPr id="270" name="Google Shape;270;p23"/>
          <p:cNvCxnSpPr/>
          <p:nvPr/>
        </p:nvCxnSpPr>
        <p:spPr>
          <a:xfrm rot="10800000" flipH="1">
            <a:off x="3035300" y="3659187"/>
            <a:ext cx="258762" cy="254000"/>
          </a:xfrm>
          <a:prstGeom prst="straightConnector1">
            <a:avLst/>
          </a:prstGeom>
          <a:noFill/>
          <a:ln w="25400" cap="flat" cmpd="sng">
            <a:solidFill>
              <a:srgbClr val="000000"/>
            </a:solidFill>
            <a:prstDash val="solid"/>
            <a:miter lim="800000"/>
            <a:headEnd type="none" w="med" len="med"/>
            <a:tailEnd type="none" w="med" len="med"/>
          </a:ln>
        </p:spPr>
      </p:cxnSp>
      <p:sp>
        <p:nvSpPr>
          <p:cNvPr id="271" name="Google Shape;271;p23"/>
          <p:cNvSpPr txBox="1"/>
          <p:nvPr/>
        </p:nvSpPr>
        <p:spPr>
          <a:xfrm>
            <a:off x="2905125" y="3575050"/>
            <a:ext cx="22383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a:t>
            </a:r>
            <a:endParaRPr/>
          </a:p>
        </p:txBody>
      </p:sp>
      <p:sp>
        <p:nvSpPr>
          <p:cNvPr id="272" name="Google Shape;272;p23"/>
          <p:cNvSpPr txBox="1"/>
          <p:nvPr/>
        </p:nvSpPr>
        <p:spPr>
          <a:xfrm>
            <a:off x="3562350" y="4071937"/>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Execute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3" name="Google Shape;273;p23"/>
          <p:cNvSpPr txBox="1"/>
          <p:nvPr/>
        </p:nvSpPr>
        <p:spPr>
          <a:xfrm>
            <a:off x="3168650" y="4211637"/>
            <a:ext cx="147161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register-reference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4" name="Google Shape;274;p23"/>
          <p:cNvSpPr txBox="1"/>
          <p:nvPr/>
        </p:nvSpPr>
        <p:spPr>
          <a:xfrm>
            <a:off x="3463925" y="4354512"/>
            <a:ext cx="96996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instruction</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5" name="Google Shape;275;p23"/>
          <p:cNvSpPr txBox="1"/>
          <p:nvPr/>
        </p:nvSpPr>
        <p:spPr>
          <a:xfrm>
            <a:off x="3549650" y="45259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a:buNone/>
            </a:pPr>
            <a:r>
              <a:rPr lang="en-US" sz="1200" b="1" i="0" u="none">
                <a:solidFill>
                  <a:srgbClr val="FF0000"/>
                </a:solidFill>
                <a:latin typeface="Arial"/>
                <a:ea typeface="Arial"/>
                <a:cs typeface="Arial"/>
                <a:sym typeface="Arial"/>
              </a:rPr>
              <a:t>SC</a:t>
            </a:r>
            <a:endParaRPr/>
          </a:p>
        </p:txBody>
      </p:sp>
      <p:sp>
        <p:nvSpPr>
          <p:cNvPr id="276" name="Google Shape;276;p23"/>
          <p:cNvSpPr txBox="1"/>
          <p:nvPr/>
        </p:nvSpPr>
        <p:spPr>
          <a:xfrm>
            <a:off x="3841750" y="45259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77" name="Google Shape;277;p23"/>
          <p:cNvSpPr txBox="1"/>
          <p:nvPr/>
        </p:nvSpPr>
        <p:spPr>
          <a:xfrm>
            <a:off x="4116387" y="45259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0</a:t>
            </a:r>
            <a:endParaRPr/>
          </a:p>
        </p:txBody>
      </p:sp>
      <p:sp>
        <p:nvSpPr>
          <p:cNvPr id="278" name="Google Shape;278;p23"/>
          <p:cNvSpPr txBox="1"/>
          <p:nvPr/>
        </p:nvSpPr>
        <p:spPr>
          <a:xfrm>
            <a:off x="2038350" y="4071937"/>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Execute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79" name="Google Shape;279;p23"/>
          <p:cNvSpPr txBox="1"/>
          <p:nvPr/>
        </p:nvSpPr>
        <p:spPr>
          <a:xfrm>
            <a:off x="1878012" y="4211637"/>
            <a:ext cx="1082675"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input-output</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80" name="Google Shape;280;p23"/>
          <p:cNvSpPr txBox="1"/>
          <p:nvPr/>
        </p:nvSpPr>
        <p:spPr>
          <a:xfrm>
            <a:off x="1939925" y="4354512"/>
            <a:ext cx="969962"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instruction</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281" name="Google Shape;281;p23"/>
          <p:cNvSpPr txBox="1"/>
          <p:nvPr/>
        </p:nvSpPr>
        <p:spPr>
          <a:xfrm>
            <a:off x="2024062" y="45259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a:buNone/>
            </a:pPr>
            <a:r>
              <a:rPr lang="en-US" sz="1200" b="1" i="0" u="none">
                <a:solidFill>
                  <a:srgbClr val="FF0000"/>
                </a:solidFill>
                <a:latin typeface="Arial"/>
                <a:ea typeface="Arial"/>
                <a:cs typeface="Arial"/>
                <a:sym typeface="Arial"/>
              </a:rPr>
              <a:t>SC</a:t>
            </a:r>
            <a:endParaRPr/>
          </a:p>
        </p:txBody>
      </p:sp>
      <p:sp>
        <p:nvSpPr>
          <p:cNvPr id="282" name="Google Shape;282;p23"/>
          <p:cNvSpPr txBox="1"/>
          <p:nvPr/>
        </p:nvSpPr>
        <p:spPr>
          <a:xfrm>
            <a:off x="2303462" y="45259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83" name="Google Shape;283;p23"/>
          <p:cNvSpPr txBox="1"/>
          <p:nvPr/>
        </p:nvSpPr>
        <p:spPr>
          <a:xfrm>
            <a:off x="2578100" y="45259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0</a:t>
            </a:r>
            <a:endParaRPr/>
          </a:p>
        </p:txBody>
      </p:sp>
      <p:sp>
        <p:nvSpPr>
          <p:cNvPr id="284" name="Google Shape;284;p23"/>
          <p:cNvSpPr txBox="1"/>
          <p:nvPr/>
        </p:nvSpPr>
        <p:spPr>
          <a:xfrm>
            <a:off x="5334000" y="4071937"/>
            <a:ext cx="6286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M[AR]</a:t>
            </a:r>
            <a:endParaRPr/>
          </a:p>
        </p:txBody>
      </p:sp>
      <p:sp>
        <p:nvSpPr>
          <p:cNvPr id="285" name="Google Shape;285;p23"/>
          <p:cNvSpPr txBox="1"/>
          <p:nvPr/>
        </p:nvSpPr>
        <p:spPr>
          <a:xfrm>
            <a:off x="5141912" y="4071937"/>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286" name="Google Shape;286;p23"/>
          <p:cNvSpPr txBox="1"/>
          <p:nvPr/>
        </p:nvSpPr>
        <p:spPr>
          <a:xfrm>
            <a:off x="4878387" y="4071937"/>
            <a:ext cx="4000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AR</a:t>
            </a:r>
            <a:endParaRPr/>
          </a:p>
        </p:txBody>
      </p:sp>
      <p:sp>
        <p:nvSpPr>
          <p:cNvPr id="287" name="Google Shape;287;p23"/>
          <p:cNvSpPr txBox="1"/>
          <p:nvPr/>
        </p:nvSpPr>
        <p:spPr>
          <a:xfrm>
            <a:off x="6199187" y="4062412"/>
            <a:ext cx="75882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Nothing</a:t>
            </a:r>
            <a:endParaRPr/>
          </a:p>
        </p:txBody>
      </p:sp>
      <p:sp>
        <p:nvSpPr>
          <p:cNvPr id="288" name="Google Shape;288;p23"/>
          <p:cNvSpPr/>
          <p:nvPr/>
        </p:nvSpPr>
        <p:spPr>
          <a:xfrm>
            <a:off x="2982912" y="3381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89" name="Google Shape;289;p23"/>
          <p:cNvCxnSpPr/>
          <p:nvPr/>
        </p:nvCxnSpPr>
        <p:spPr>
          <a:xfrm rot="10800000">
            <a:off x="3035300" y="3224212"/>
            <a:ext cx="0" cy="171450"/>
          </a:xfrm>
          <a:prstGeom prst="straightConnector1">
            <a:avLst/>
          </a:prstGeom>
          <a:noFill/>
          <a:ln w="25400" cap="flat" cmpd="sng">
            <a:solidFill>
              <a:srgbClr val="000000"/>
            </a:solidFill>
            <a:prstDash val="solid"/>
            <a:miter lim="800000"/>
            <a:headEnd type="none" w="med" len="med"/>
            <a:tailEnd type="none" w="med" len="med"/>
          </a:ln>
        </p:spPr>
      </p:cxnSp>
      <p:sp>
        <p:nvSpPr>
          <p:cNvPr id="290" name="Google Shape;290;p23"/>
          <p:cNvSpPr/>
          <p:nvPr/>
        </p:nvSpPr>
        <p:spPr>
          <a:xfrm>
            <a:off x="5972175" y="3357562"/>
            <a:ext cx="93662"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91" name="Google Shape;291;p23"/>
          <p:cNvCxnSpPr/>
          <p:nvPr/>
        </p:nvCxnSpPr>
        <p:spPr>
          <a:xfrm rot="10800000">
            <a:off x="6011862" y="3198812"/>
            <a:ext cx="0" cy="171450"/>
          </a:xfrm>
          <a:prstGeom prst="straightConnector1">
            <a:avLst/>
          </a:prstGeom>
          <a:noFill/>
          <a:ln w="25400" cap="flat" cmpd="sng">
            <a:solidFill>
              <a:srgbClr val="000000"/>
            </a:solidFill>
            <a:prstDash val="solid"/>
            <a:miter lim="800000"/>
            <a:headEnd type="none" w="med" len="med"/>
            <a:tailEnd type="none" w="med" len="med"/>
          </a:ln>
        </p:spPr>
      </p:cxnSp>
      <p:sp>
        <p:nvSpPr>
          <p:cNvPr id="292" name="Google Shape;292;p23"/>
          <p:cNvSpPr txBox="1"/>
          <p:nvPr/>
        </p:nvSpPr>
        <p:spPr>
          <a:xfrm>
            <a:off x="1916112" y="4073525"/>
            <a:ext cx="1020762" cy="6826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3" name="Google Shape;293;p23"/>
          <p:cNvSpPr txBox="1"/>
          <p:nvPr/>
        </p:nvSpPr>
        <p:spPr>
          <a:xfrm>
            <a:off x="3170237" y="4073525"/>
            <a:ext cx="1512887" cy="673100"/>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4" name="Google Shape;294;p23"/>
          <p:cNvSpPr txBox="1"/>
          <p:nvPr/>
        </p:nvSpPr>
        <p:spPr>
          <a:xfrm>
            <a:off x="4916487" y="4073525"/>
            <a:ext cx="1020762" cy="2111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5" name="Google Shape;295;p23"/>
          <p:cNvSpPr txBox="1"/>
          <p:nvPr/>
        </p:nvSpPr>
        <p:spPr>
          <a:xfrm>
            <a:off x="6172200" y="4073525"/>
            <a:ext cx="811212" cy="211137"/>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296" name="Google Shape;296;p23"/>
          <p:cNvSpPr/>
          <p:nvPr/>
        </p:nvSpPr>
        <p:spPr>
          <a:xfrm>
            <a:off x="2355850" y="39639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97" name="Google Shape;297;p23"/>
          <p:cNvCxnSpPr/>
          <p:nvPr/>
        </p:nvCxnSpPr>
        <p:spPr>
          <a:xfrm rot="10800000">
            <a:off x="2401887" y="3668712"/>
            <a:ext cx="0" cy="323850"/>
          </a:xfrm>
          <a:prstGeom prst="straightConnector1">
            <a:avLst/>
          </a:prstGeom>
          <a:noFill/>
          <a:ln w="25400" cap="flat" cmpd="sng">
            <a:solidFill>
              <a:srgbClr val="000000"/>
            </a:solidFill>
            <a:prstDash val="solid"/>
            <a:miter lim="800000"/>
            <a:headEnd type="none" w="med" len="med"/>
            <a:tailEnd type="none" w="med" len="med"/>
          </a:ln>
        </p:spPr>
      </p:cxnSp>
      <p:sp>
        <p:nvSpPr>
          <p:cNvPr id="298" name="Google Shape;298;p23"/>
          <p:cNvSpPr/>
          <p:nvPr/>
        </p:nvSpPr>
        <p:spPr>
          <a:xfrm>
            <a:off x="3954462" y="3963987"/>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299" name="Google Shape;299;p23"/>
          <p:cNvCxnSpPr/>
          <p:nvPr/>
        </p:nvCxnSpPr>
        <p:spPr>
          <a:xfrm rot="10800000">
            <a:off x="4000500" y="3678237"/>
            <a:ext cx="0" cy="314325"/>
          </a:xfrm>
          <a:prstGeom prst="straightConnector1">
            <a:avLst/>
          </a:prstGeom>
          <a:noFill/>
          <a:ln w="25400" cap="flat" cmpd="sng">
            <a:solidFill>
              <a:srgbClr val="000000"/>
            </a:solidFill>
            <a:prstDash val="solid"/>
            <a:miter lim="800000"/>
            <a:headEnd type="none" w="med" len="med"/>
            <a:tailEnd type="none" w="med" len="med"/>
          </a:ln>
        </p:spPr>
      </p:cxnSp>
      <p:sp>
        <p:nvSpPr>
          <p:cNvPr id="300" name="Google Shape;300;p23"/>
          <p:cNvSpPr/>
          <p:nvPr/>
        </p:nvSpPr>
        <p:spPr>
          <a:xfrm>
            <a:off x="5345112" y="3963987"/>
            <a:ext cx="92075"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01" name="Google Shape;301;p23"/>
          <p:cNvCxnSpPr/>
          <p:nvPr/>
        </p:nvCxnSpPr>
        <p:spPr>
          <a:xfrm rot="10800000">
            <a:off x="5389562" y="3678237"/>
            <a:ext cx="0" cy="314325"/>
          </a:xfrm>
          <a:prstGeom prst="straightConnector1">
            <a:avLst/>
          </a:prstGeom>
          <a:noFill/>
          <a:ln w="25400" cap="flat" cmpd="sng">
            <a:solidFill>
              <a:srgbClr val="000000"/>
            </a:solidFill>
            <a:prstDash val="solid"/>
            <a:miter lim="800000"/>
            <a:headEnd type="none" w="med" len="med"/>
            <a:tailEnd type="none" w="med" len="med"/>
          </a:ln>
        </p:spPr>
      </p:cxnSp>
      <p:sp>
        <p:nvSpPr>
          <p:cNvPr id="302" name="Google Shape;302;p23"/>
          <p:cNvSpPr/>
          <p:nvPr/>
        </p:nvSpPr>
        <p:spPr>
          <a:xfrm>
            <a:off x="6611937" y="3963987"/>
            <a:ext cx="92075"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03" name="Google Shape;303;p23"/>
          <p:cNvCxnSpPr/>
          <p:nvPr/>
        </p:nvCxnSpPr>
        <p:spPr>
          <a:xfrm rot="10800000">
            <a:off x="6656387" y="3659187"/>
            <a:ext cx="0" cy="333375"/>
          </a:xfrm>
          <a:prstGeom prst="straightConnector1">
            <a:avLst/>
          </a:prstGeom>
          <a:noFill/>
          <a:ln w="25400" cap="flat" cmpd="sng">
            <a:solidFill>
              <a:srgbClr val="000000"/>
            </a:solidFill>
            <a:prstDash val="solid"/>
            <a:miter lim="800000"/>
            <a:headEnd type="none" w="med" len="med"/>
            <a:tailEnd type="none" w="med" len="med"/>
          </a:ln>
        </p:spPr>
      </p:cxnSp>
      <p:cxnSp>
        <p:nvCxnSpPr>
          <p:cNvPr id="304" name="Google Shape;304;p23"/>
          <p:cNvCxnSpPr/>
          <p:nvPr/>
        </p:nvCxnSpPr>
        <p:spPr>
          <a:xfrm>
            <a:off x="2408237" y="3673475"/>
            <a:ext cx="338137" cy="0"/>
          </a:xfrm>
          <a:prstGeom prst="straightConnector1">
            <a:avLst/>
          </a:prstGeom>
          <a:noFill/>
          <a:ln w="25400" cap="flat" cmpd="sng">
            <a:solidFill>
              <a:srgbClr val="000000"/>
            </a:solidFill>
            <a:prstDash val="solid"/>
            <a:miter lim="800000"/>
            <a:headEnd type="none" w="med" len="med"/>
            <a:tailEnd type="none" w="med" len="med"/>
          </a:ln>
        </p:spPr>
      </p:cxnSp>
      <p:cxnSp>
        <p:nvCxnSpPr>
          <p:cNvPr id="305" name="Google Shape;305;p23"/>
          <p:cNvCxnSpPr/>
          <p:nvPr/>
        </p:nvCxnSpPr>
        <p:spPr>
          <a:xfrm>
            <a:off x="3287712" y="3673475"/>
            <a:ext cx="714375" cy="0"/>
          </a:xfrm>
          <a:prstGeom prst="straightConnector1">
            <a:avLst/>
          </a:prstGeom>
          <a:noFill/>
          <a:ln w="25400" cap="flat" cmpd="sng">
            <a:solidFill>
              <a:srgbClr val="000000"/>
            </a:solidFill>
            <a:prstDash val="solid"/>
            <a:miter lim="800000"/>
            <a:headEnd type="none" w="med" len="med"/>
            <a:tailEnd type="none" w="med" len="med"/>
          </a:ln>
        </p:spPr>
      </p:cxnSp>
      <p:cxnSp>
        <p:nvCxnSpPr>
          <p:cNvPr id="306" name="Google Shape;306;p23"/>
          <p:cNvCxnSpPr/>
          <p:nvPr/>
        </p:nvCxnSpPr>
        <p:spPr>
          <a:xfrm>
            <a:off x="5397500" y="3673475"/>
            <a:ext cx="331787" cy="0"/>
          </a:xfrm>
          <a:prstGeom prst="straightConnector1">
            <a:avLst/>
          </a:prstGeom>
          <a:noFill/>
          <a:ln w="25400" cap="flat" cmpd="sng">
            <a:solidFill>
              <a:srgbClr val="000000"/>
            </a:solidFill>
            <a:prstDash val="solid"/>
            <a:miter lim="800000"/>
            <a:headEnd type="none" w="med" len="med"/>
            <a:tailEnd type="none" w="med" len="med"/>
          </a:ln>
        </p:spPr>
      </p:cxnSp>
      <p:cxnSp>
        <p:nvCxnSpPr>
          <p:cNvPr id="307" name="Google Shape;307;p23"/>
          <p:cNvCxnSpPr/>
          <p:nvPr/>
        </p:nvCxnSpPr>
        <p:spPr>
          <a:xfrm>
            <a:off x="6288087" y="3663950"/>
            <a:ext cx="387350" cy="0"/>
          </a:xfrm>
          <a:prstGeom prst="straightConnector1">
            <a:avLst/>
          </a:prstGeom>
          <a:noFill/>
          <a:ln w="25400" cap="flat" cmpd="sng">
            <a:solidFill>
              <a:srgbClr val="000000"/>
            </a:solidFill>
            <a:prstDash val="solid"/>
            <a:miter lim="800000"/>
            <a:headEnd type="none" w="med" len="med"/>
            <a:tailEnd type="none" w="med" len="med"/>
          </a:ln>
        </p:spPr>
      </p:cxnSp>
      <p:sp>
        <p:nvSpPr>
          <p:cNvPr id="308" name="Google Shape;308;p23"/>
          <p:cNvSpPr txBox="1"/>
          <p:nvPr/>
        </p:nvSpPr>
        <p:spPr>
          <a:xfrm>
            <a:off x="3289300" y="3446462"/>
            <a:ext cx="109855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 0 (register)</a:t>
            </a:r>
            <a:endParaRPr/>
          </a:p>
        </p:txBody>
      </p:sp>
      <p:sp>
        <p:nvSpPr>
          <p:cNvPr id="309" name="Google Shape;309;p23"/>
          <p:cNvSpPr txBox="1"/>
          <p:nvPr/>
        </p:nvSpPr>
        <p:spPr>
          <a:xfrm>
            <a:off x="2033587" y="3436937"/>
            <a:ext cx="74612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(I/O) = 1</a:t>
            </a:r>
            <a:endParaRPr/>
          </a:p>
        </p:txBody>
      </p:sp>
      <p:sp>
        <p:nvSpPr>
          <p:cNvPr id="310" name="Google Shape;310;p23"/>
          <p:cNvSpPr txBox="1"/>
          <p:nvPr/>
        </p:nvSpPr>
        <p:spPr>
          <a:xfrm>
            <a:off x="4681537" y="3446462"/>
            <a:ext cx="1092200"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(indirect) = 1</a:t>
            </a:r>
            <a:endParaRPr/>
          </a:p>
        </p:txBody>
      </p:sp>
      <p:sp>
        <p:nvSpPr>
          <p:cNvPr id="311" name="Google Shape;311;p23"/>
          <p:cNvSpPr txBox="1"/>
          <p:nvPr/>
        </p:nvSpPr>
        <p:spPr>
          <a:xfrm>
            <a:off x="2652712"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2" name="Google Shape;312;p23"/>
          <p:cNvSpPr txBox="1"/>
          <p:nvPr/>
        </p:nvSpPr>
        <p:spPr>
          <a:xfrm>
            <a:off x="4398962"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3" name="Google Shape;313;p23"/>
          <p:cNvSpPr txBox="1"/>
          <p:nvPr/>
        </p:nvSpPr>
        <p:spPr>
          <a:xfrm>
            <a:off x="5653087"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4" name="Google Shape;314;p23"/>
          <p:cNvSpPr txBox="1"/>
          <p:nvPr/>
        </p:nvSpPr>
        <p:spPr>
          <a:xfrm>
            <a:off x="6772275" y="3881437"/>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T3</a:t>
            </a:r>
            <a:endParaRPr/>
          </a:p>
        </p:txBody>
      </p:sp>
      <p:sp>
        <p:nvSpPr>
          <p:cNvPr id="315" name="Google Shape;315;p23"/>
          <p:cNvSpPr txBox="1"/>
          <p:nvPr/>
        </p:nvSpPr>
        <p:spPr>
          <a:xfrm>
            <a:off x="5653087" y="4525962"/>
            <a:ext cx="763587"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Execute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316" name="Google Shape;316;p23"/>
          <p:cNvSpPr txBox="1"/>
          <p:nvPr/>
        </p:nvSpPr>
        <p:spPr>
          <a:xfrm>
            <a:off x="5248275" y="4668837"/>
            <a:ext cx="1504950" cy="4191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memory-reference</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sp>
        <p:nvSpPr>
          <p:cNvPr id="317" name="Google Shape;317;p23"/>
          <p:cNvSpPr txBox="1"/>
          <p:nvPr/>
        </p:nvSpPr>
        <p:spPr>
          <a:xfrm>
            <a:off x="5554662" y="4808537"/>
            <a:ext cx="96996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instruction</a:t>
            </a:r>
            <a:endParaRPr/>
          </a:p>
        </p:txBody>
      </p:sp>
      <p:sp>
        <p:nvSpPr>
          <p:cNvPr id="318" name="Google Shape;318;p23"/>
          <p:cNvSpPr txBox="1"/>
          <p:nvPr/>
        </p:nvSpPr>
        <p:spPr>
          <a:xfrm>
            <a:off x="5640387" y="4970462"/>
            <a:ext cx="395287" cy="25558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FF0000"/>
              </a:buClr>
              <a:buSzPts val="1200"/>
              <a:buFont typeface="Arial"/>
              <a:buNone/>
            </a:pPr>
            <a:r>
              <a:rPr lang="en-US" sz="1200" b="1" i="0" u="none">
                <a:solidFill>
                  <a:srgbClr val="FF0000"/>
                </a:solidFill>
                <a:latin typeface="Arial"/>
                <a:ea typeface="Arial"/>
                <a:cs typeface="Arial"/>
                <a:sym typeface="Arial"/>
              </a:rPr>
              <a:t>SC</a:t>
            </a:r>
            <a:endParaRPr/>
          </a:p>
        </p:txBody>
      </p:sp>
      <p:sp>
        <p:nvSpPr>
          <p:cNvPr id="319" name="Google Shape;319;p23"/>
          <p:cNvSpPr txBox="1"/>
          <p:nvPr/>
        </p:nvSpPr>
        <p:spPr>
          <a:xfrm>
            <a:off x="5961062" y="4970462"/>
            <a:ext cx="331787"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Noto Sans Symbols"/>
              <a:buNone/>
            </a:pPr>
            <a:r>
              <a:rPr lang="en-US" sz="1200" b="1" i="0" u="none">
                <a:solidFill>
                  <a:srgbClr val="000000"/>
                </a:solidFill>
                <a:latin typeface="Noto Sans Symbols"/>
                <a:ea typeface="Noto Sans Symbols"/>
                <a:cs typeface="Noto Sans Symbols"/>
                <a:sym typeface="Noto Sans Symbols"/>
              </a:rPr>
              <a:t>←</a:t>
            </a:r>
            <a:endParaRPr/>
          </a:p>
        </p:txBody>
      </p:sp>
      <p:sp>
        <p:nvSpPr>
          <p:cNvPr id="320" name="Google Shape;320;p23"/>
          <p:cNvSpPr txBox="1"/>
          <p:nvPr/>
        </p:nvSpPr>
        <p:spPr>
          <a:xfrm>
            <a:off x="6207125" y="4970462"/>
            <a:ext cx="265112"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0</a:t>
            </a:r>
            <a:endParaRPr/>
          </a:p>
        </p:txBody>
      </p:sp>
      <p:sp>
        <p:nvSpPr>
          <p:cNvPr id="321" name="Google Shape;321;p23"/>
          <p:cNvSpPr txBox="1"/>
          <p:nvPr/>
        </p:nvSpPr>
        <p:spPr>
          <a:xfrm>
            <a:off x="5187950" y="4538662"/>
            <a:ext cx="1670050" cy="66357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sp>
        <p:nvSpPr>
          <p:cNvPr id="322" name="Google Shape;322;p23"/>
          <p:cNvSpPr/>
          <p:nvPr/>
        </p:nvSpPr>
        <p:spPr>
          <a:xfrm>
            <a:off x="5345112" y="4429125"/>
            <a:ext cx="92075"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23" name="Google Shape;323;p23"/>
          <p:cNvCxnSpPr/>
          <p:nvPr/>
        </p:nvCxnSpPr>
        <p:spPr>
          <a:xfrm rot="10800000">
            <a:off x="5389562" y="4284662"/>
            <a:ext cx="0" cy="173037"/>
          </a:xfrm>
          <a:prstGeom prst="straightConnector1">
            <a:avLst/>
          </a:prstGeom>
          <a:noFill/>
          <a:ln w="25400" cap="flat" cmpd="sng">
            <a:solidFill>
              <a:srgbClr val="000000"/>
            </a:solidFill>
            <a:prstDash val="solid"/>
            <a:miter lim="800000"/>
            <a:headEnd type="none" w="med" len="med"/>
            <a:tailEnd type="none" w="med" len="med"/>
          </a:ln>
        </p:spPr>
      </p:cxnSp>
      <p:sp>
        <p:nvSpPr>
          <p:cNvPr id="324" name="Google Shape;324;p23"/>
          <p:cNvSpPr/>
          <p:nvPr/>
        </p:nvSpPr>
        <p:spPr>
          <a:xfrm>
            <a:off x="6611937" y="4429125"/>
            <a:ext cx="92075" cy="95250"/>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25" name="Google Shape;325;p23"/>
          <p:cNvCxnSpPr/>
          <p:nvPr/>
        </p:nvCxnSpPr>
        <p:spPr>
          <a:xfrm rot="10800000">
            <a:off x="6656387" y="4284662"/>
            <a:ext cx="0" cy="173037"/>
          </a:xfrm>
          <a:prstGeom prst="straightConnector1">
            <a:avLst/>
          </a:prstGeom>
          <a:noFill/>
          <a:ln w="25400" cap="flat" cmpd="sng">
            <a:solidFill>
              <a:srgbClr val="000000"/>
            </a:solidFill>
            <a:prstDash val="solid"/>
            <a:miter lim="800000"/>
            <a:headEnd type="none" w="med" len="med"/>
            <a:tailEnd type="none" w="med" len="med"/>
          </a:ln>
        </p:spPr>
      </p:cxnSp>
      <p:sp>
        <p:nvSpPr>
          <p:cNvPr id="326" name="Google Shape;326;p23"/>
          <p:cNvSpPr/>
          <p:nvPr/>
        </p:nvSpPr>
        <p:spPr>
          <a:xfrm>
            <a:off x="5972175"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27" name="Google Shape;327;p23"/>
          <p:cNvCxnSpPr/>
          <p:nvPr/>
        </p:nvCxnSpPr>
        <p:spPr>
          <a:xfrm rot="10800000">
            <a:off x="6018212" y="5211762"/>
            <a:ext cx="0" cy="104775"/>
          </a:xfrm>
          <a:prstGeom prst="straightConnector1">
            <a:avLst/>
          </a:prstGeom>
          <a:noFill/>
          <a:ln w="25400" cap="flat" cmpd="sng">
            <a:solidFill>
              <a:srgbClr val="000000"/>
            </a:solidFill>
            <a:prstDash val="solid"/>
            <a:miter lim="800000"/>
            <a:headEnd type="none" w="med" len="med"/>
            <a:tailEnd type="none" w="med" len="med"/>
          </a:ln>
        </p:spPr>
      </p:cxnSp>
      <p:cxnSp>
        <p:nvCxnSpPr>
          <p:cNvPr id="328" name="Google Shape;328;p23"/>
          <p:cNvCxnSpPr/>
          <p:nvPr/>
        </p:nvCxnSpPr>
        <p:spPr>
          <a:xfrm rot="10800000">
            <a:off x="1682750" y="5392737"/>
            <a:ext cx="4341812" cy="0"/>
          </a:xfrm>
          <a:prstGeom prst="straightConnector1">
            <a:avLst/>
          </a:prstGeom>
          <a:noFill/>
          <a:ln w="25400" cap="flat" cmpd="sng">
            <a:solidFill>
              <a:srgbClr val="000000"/>
            </a:solidFill>
            <a:prstDash val="solid"/>
            <a:miter lim="800000"/>
            <a:headEnd type="none" w="med" len="med"/>
            <a:tailEnd type="none" w="med" len="med"/>
          </a:ln>
        </p:spPr>
      </p:cxnSp>
      <p:sp>
        <p:nvSpPr>
          <p:cNvPr id="329" name="Google Shape;329;p23"/>
          <p:cNvSpPr/>
          <p:nvPr/>
        </p:nvSpPr>
        <p:spPr>
          <a:xfrm>
            <a:off x="2355850"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30" name="Google Shape;330;p23"/>
          <p:cNvCxnSpPr/>
          <p:nvPr/>
        </p:nvCxnSpPr>
        <p:spPr>
          <a:xfrm rot="10800000">
            <a:off x="2401887" y="4765675"/>
            <a:ext cx="0" cy="550862"/>
          </a:xfrm>
          <a:prstGeom prst="straightConnector1">
            <a:avLst/>
          </a:prstGeom>
          <a:noFill/>
          <a:ln w="25400" cap="flat" cmpd="sng">
            <a:solidFill>
              <a:srgbClr val="000000"/>
            </a:solidFill>
            <a:prstDash val="solid"/>
            <a:miter lim="800000"/>
            <a:headEnd type="none" w="med" len="med"/>
            <a:tailEnd type="none" w="med" len="med"/>
          </a:ln>
        </p:spPr>
      </p:cxnSp>
      <p:sp>
        <p:nvSpPr>
          <p:cNvPr id="331" name="Google Shape;331;p23"/>
          <p:cNvSpPr/>
          <p:nvPr/>
        </p:nvSpPr>
        <p:spPr>
          <a:xfrm>
            <a:off x="3881437" y="5286375"/>
            <a:ext cx="93662" cy="96837"/>
          </a:xfrm>
          <a:custGeom>
            <a:avLst/>
            <a:gdLst/>
            <a:ahLst/>
            <a:cxnLst/>
            <a:rect l="l" t="t" r="r" b="b"/>
            <a:pathLst>
              <a:path w="17255" h="21600" fill="none" extrusionOk="0">
                <a:moveTo>
                  <a:pt x="-1" y="1849"/>
                </a:moveTo>
                <a:cubicBezTo>
                  <a:pt x="2754" y="630"/>
                  <a:pt x="5733" y="-1"/>
                  <a:pt x="8746" y="0"/>
                </a:cubicBezTo>
                <a:cubicBezTo>
                  <a:pt x="11671" y="0"/>
                  <a:pt x="14566" y="594"/>
                  <a:pt x="17254" y="1746"/>
                </a:cubicBezTo>
              </a:path>
              <a:path w="17255" h="2160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1" i="0" u="none">
              <a:solidFill>
                <a:schemeClr val="dk1"/>
              </a:solidFill>
              <a:latin typeface="Arial"/>
              <a:ea typeface="Arial"/>
              <a:cs typeface="Arial"/>
              <a:sym typeface="Arial"/>
            </a:endParaRPr>
          </a:p>
        </p:txBody>
      </p:sp>
      <p:cxnSp>
        <p:nvCxnSpPr>
          <p:cNvPr id="332" name="Google Shape;332;p23"/>
          <p:cNvCxnSpPr/>
          <p:nvPr/>
        </p:nvCxnSpPr>
        <p:spPr>
          <a:xfrm rot="10800000">
            <a:off x="3927475" y="4746625"/>
            <a:ext cx="0" cy="569912"/>
          </a:xfrm>
          <a:prstGeom prst="straightConnector1">
            <a:avLst/>
          </a:prstGeom>
          <a:noFill/>
          <a:ln w="25400" cap="flat" cmpd="sng">
            <a:solidFill>
              <a:srgbClr val="000000"/>
            </a:solidFill>
            <a:prstDash val="solid"/>
            <a:miter lim="800000"/>
            <a:headEnd type="none" w="med" len="med"/>
            <a:tailEnd type="none" w="med" len="med"/>
          </a:ln>
        </p:spPr>
      </p:cxnSp>
      <p:cxnSp>
        <p:nvCxnSpPr>
          <p:cNvPr id="333" name="Google Shape;333;p23"/>
          <p:cNvCxnSpPr/>
          <p:nvPr/>
        </p:nvCxnSpPr>
        <p:spPr>
          <a:xfrm>
            <a:off x="1700212" y="1273175"/>
            <a:ext cx="0" cy="4105275"/>
          </a:xfrm>
          <a:prstGeom prst="straightConnector1">
            <a:avLst/>
          </a:prstGeom>
          <a:noFill/>
          <a:ln w="25400" cap="flat" cmpd="sng">
            <a:solidFill>
              <a:srgbClr val="000000"/>
            </a:solidFill>
            <a:prstDash val="solid"/>
            <a:miter lim="800000"/>
            <a:headEnd type="none" w="med" len="med"/>
            <a:tailEnd type="none" w="med" len="med"/>
          </a:ln>
        </p:spPr>
      </p:cxnSp>
      <p:cxnSp>
        <p:nvCxnSpPr>
          <p:cNvPr id="334" name="Google Shape;334;p23"/>
          <p:cNvCxnSpPr/>
          <p:nvPr/>
        </p:nvCxnSpPr>
        <p:spPr>
          <a:xfrm rot="10800000">
            <a:off x="1682750" y="1258887"/>
            <a:ext cx="1906587" cy="0"/>
          </a:xfrm>
          <a:prstGeom prst="straightConnector1">
            <a:avLst/>
          </a:prstGeom>
          <a:noFill/>
          <a:ln w="25400" cap="flat" cmpd="sng">
            <a:solidFill>
              <a:srgbClr val="000000"/>
            </a:solidFill>
            <a:prstDash val="solid"/>
            <a:miter lim="800000"/>
            <a:headEnd type="none" w="med" len="med"/>
            <a:tailEnd type="none" w="med" len="med"/>
          </a:ln>
        </p:spPr>
      </p:cxnSp>
      <p:sp>
        <p:nvSpPr>
          <p:cNvPr id="335" name="Google Shape;335;p23"/>
          <p:cNvSpPr txBox="1"/>
          <p:nvPr/>
        </p:nvSpPr>
        <p:spPr>
          <a:xfrm>
            <a:off x="6883400" y="4525962"/>
            <a:ext cx="358775" cy="254000"/>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Clr>
                <a:srgbClr val="000000"/>
              </a:buClr>
              <a:buSzPts val="1200"/>
              <a:buFont typeface="Arial"/>
              <a:buNone/>
            </a:pPr>
            <a:r>
              <a:rPr lang="en-US" sz="1200" b="1" i="0" u="none">
                <a:solidFill>
                  <a:srgbClr val="000000"/>
                </a:solidFill>
                <a:latin typeface="Arial"/>
                <a:ea typeface="Arial"/>
                <a:cs typeface="Arial"/>
                <a:sym typeface="Arial"/>
              </a:rPr>
              <a:t>T4</a:t>
            </a:r>
            <a:endParaRPr/>
          </a:p>
        </p:txBody>
      </p:sp>
      <p:sp>
        <p:nvSpPr>
          <p:cNvPr id="2" name="TextBox 1">
            <a:extLst>
              <a:ext uri="{FF2B5EF4-FFF2-40B4-BE49-F238E27FC236}">
                <a16:creationId xmlns:a16="http://schemas.microsoft.com/office/drawing/2014/main" id="{E7883781-547A-515D-8F14-86BDE1ADA6FF}"/>
              </a:ext>
            </a:extLst>
          </p:cNvPr>
          <p:cNvSpPr txBox="1"/>
          <p:nvPr/>
        </p:nvSpPr>
        <p:spPr>
          <a:xfrm>
            <a:off x="6292849" y="1431924"/>
            <a:ext cx="2155825" cy="954107"/>
          </a:xfrm>
          <a:prstGeom prst="rect">
            <a:avLst/>
          </a:prstGeom>
          <a:noFill/>
        </p:spPr>
        <p:txBody>
          <a:bodyPr wrap="square" rtlCol="0">
            <a:spAutoFit/>
          </a:bodyPr>
          <a:lstStyle/>
          <a:p>
            <a:r>
              <a:rPr lang="en-US" dirty="0"/>
              <a:t>AR: Address Register</a:t>
            </a:r>
          </a:p>
          <a:p>
            <a:r>
              <a:rPr lang="en-US" dirty="0"/>
              <a:t>PC: Program Counter</a:t>
            </a:r>
          </a:p>
          <a:p>
            <a:r>
              <a:rPr lang="en-US" dirty="0"/>
              <a:t>IR: Instruction Register</a:t>
            </a:r>
          </a:p>
          <a:p>
            <a:r>
              <a:rPr lang="en-US" dirty="0"/>
              <a:t>SC: Sequence Counter</a:t>
            </a:r>
            <a:endParaRPr lang="en-IN" dirty="0"/>
          </a:p>
        </p:txBody>
      </p:sp>
    </p:spTree>
    <p:extLst>
      <p:ext uri="{BB962C8B-B14F-4D97-AF65-F5344CB8AC3E}">
        <p14:creationId xmlns:p14="http://schemas.microsoft.com/office/powerpoint/2010/main" val="3609429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084D-8BDF-924F-302F-48A8E86C2F89}"/>
              </a:ext>
            </a:extLst>
          </p:cNvPr>
          <p:cNvSpPr>
            <a:spLocks noGrp="1"/>
          </p:cNvSpPr>
          <p:nvPr>
            <p:ph type="ctrTitle"/>
          </p:nvPr>
        </p:nvSpPr>
        <p:spPr>
          <a:xfrm>
            <a:off x="379828" y="-47958"/>
            <a:ext cx="5486400" cy="914400"/>
          </a:xfrm>
        </p:spPr>
        <p:txBody>
          <a:bodyPr/>
          <a:lstStyle/>
          <a:p>
            <a:r>
              <a:rPr lang="en-IN" sz="3200" b="1" i="0" u="none" strike="noStrike" baseline="0" dirty="0">
                <a:solidFill>
                  <a:srgbClr val="000000"/>
                </a:solidFill>
                <a:latin typeface="Times New Roman" panose="02020603050405020304" pitchFamily="18" charset="0"/>
              </a:rPr>
              <a:t>               NUMBER SYSTEM </a:t>
            </a:r>
            <a:endParaRPr lang="en-IN" dirty="0"/>
          </a:p>
        </p:txBody>
      </p:sp>
      <p:sp>
        <p:nvSpPr>
          <p:cNvPr id="4" name="Slide Number Placeholder 3">
            <a:extLst>
              <a:ext uri="{FF2B5EF4-FFF2-40B4-BE49-F238E27FC236}">
                <a16:creationId xmlns:a16="http://schemas.microsoft.com/office/drawing/2014/main" id="{788F6BF4-EA81-F509-CDFD-54A1736326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
        <p:nvSpPr>
          <p:cNvPr id="6" name="TextBox 5">
            <a:extLst>
              <a:ext uri="{FF2B5EF4-FFF2-40B4-BE49-F238E27FC236}">
                <a16:creationId xmlns:a16="http://schemas.microsoft.com/office/drawing/2014/main" id="{6EEC429B-236B-9554-4F7E-AEE145BED95B}"/>
              </a:ext>
            </a:extLst>
          </p:cNvPr>
          <p:cNvSpPr txBox="1"/>
          <p:nvPr/>
        </p:nvSpPr>
        <p:spPr>
          <a:xfrm>
            <a:off x="351691" y="914401"/>
            <a:ext cx="8405447" cy="5016758"/>
          </a:xfrm>
          <a:prstGeom prst="rect">
            <a:avLst/>
          </a:prstGeom>
          <a:noFill/>
        </p:spPr>
        <p:txBody>
          <a:bodyPr wrap="square">
            <a:spAutoFit/>
          </a:bodyPr>
          <a:lstStyle/>
          <a:p>
            <a:pPr algn="just"/>
            <a:r>
              <a:rPr lang="en-IN" sz="1600" b="0" i="0" u="none" strike="noStrike" baseline="0" dirty="0">
                <a:solidFill>
                  <a:srgbClr val="000000"/>
                </a:solidFill>
                <a:latin typeface="Times New Roman" panose="02020603050405020304" pitchFamily="18" charset="0"/>
              </a:rPr>
              <a:t>Number system is a basis for counting varies items. Modern computers communicate and operate with binary numbers which use only the digits 0 &amp;1. Basic number system used by humans is Decimal number system. </a:t>
            </a:r>
          </a:p>
          <a:p>
            <a:pPr algn="just"/>
            <a:r>
              <a:rPr lang="en-IN" sz="1600" b="0" i="0" u="none" strike="noStrike" baseline="0" dirty="0">
                <a:solidFill>
                  <a:srgbClr val="000000"/>
                </a:solidFill>
                <a:latin typeface="Times New Roman" panose="02020603050405020304" pitchFamily="18" charset="0"/>
              </a:rPr>
              <a:t>For Ex: Let us consider decimal number 18. This number is represented in binary as 10010. </a:t>
            </a:r>
          </a:p>
          <a:p>
            <a:pPr algn="just"/>
            <a:r>
              <a:rPr lang="en-IN" sz="1600" b="0" i="0" u="none" strike="noStrike" baseline="0" dirty="0">
                <a:solidFill>
                  <a:srgbClr val="000000"/>
                </a:solidFill>
                <a:latin typeface="Times New Roman" panose="02020603050405020304" pitchFamily="18" charset="0"/>
              </a:rPr>
              <a:t>We observe that binary number system take more digits to represent the decimal number. For large numbers we have to deal with very large binary strings. So this fact gave rise to three new number systems. </a:t>
            </a: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err="1">
                <a:solidFill>
                  <a:srgbClr val="000000"/>
                </a:solidFill>
                <a:latin typeface="Times New Roman" panose="02020603050405020304" pitchFamily="18" charset="0"/>
              </a:rPr>
              <a:t>i</a:t>
            </a:r>
            <a:r>
              <a:rPr lang="en-IN" sz="1600" b="0" i="0" u="none" strike="noStrike" baseline="0" dirty="0">
                <a:solidFill>
                  <a:srgbClr val="000000"/>
                </a:solidFill>
                <a:latin typeface="Times New Roman" panose="02020603050405020304" pitchFamily="18" charset="0"/>
              </a:rPr>
              <a:t>) Octal number systems </a:t>
            </a: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a:solidFill>
                  <a:srgbClr val="000000"/>
                </a:solidFill>
                <a:latin typeface="Times New Roman" panose="02020603050405020304" pitchFamily="18" charset="0"/>
              </a:rPr>
              <a:t>ii) </a:t>
            </a:r>
            <a:r>
              <a:rPr lang="en-IN" sz="1600" b="0" i="0" u="none" strike="noStrike" baseline="0" dirty="0" err="1">
                <a:solidFill>
                  <a:srgbClr val="000000"/>
                </a:solidFill>
                <a:latin typeface="Times New Roman" panose="02020603050405020304" pitchFamily="18" charset="0"/>
              </a:rPr>
              <a:t>Hexa</a:t>
            </a:r>
            <a:r>
              <a:rPr lang="en-IN" sz="1600" b="0" i="0" u="none" strike="noStrike" baseline="0" dirty="0">
                <a:solidFill>
                  <a:srgbClr val="000000"/>
                </a:solidFill>
                <a:latin typeface="Times New Roman" panose="02020603050405020304" pitchFamily="18" charset="0"/>
              </a:rPr>
              <a:t> Decimal number system </a:t>
            </a: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a:solidFill>
                  <a:srgbClr val="000000"/>
                </a:solidFill>
                <a:latin typeface="Times New Roman" panose="02020603050405020304" pitchFamily="18" charset="0"/>
              </a:rPr>
              <a:t>iii) Binary Coded Decimal number(BCD) system To define any number system we have to specify.</a:t>
            </a:r>
          </a:p>
          <a:p>
            <a:pPr algn="just"/>
            <a:endParaRPr lang="en-IN" sz="1600" dirty="0">
              <a:solidFill>
                <a:srgbClr val="000000"/>
              </a:solidFill>
              <a:latin typeface="Times New Roman" panose="02020603050405020304" pitchFamily="18" charset="0"/>
            </a:endParaRPr>
          </a:p>
          <a:p>
            <a:pPr algn="just"/>
            <a:endParaRPr lang="en-IN" sz="1600" b="0" i="0" u="none" strike="noStrike" baseline="0" dirty="0">
              <a:solidFill>
                <a:srgbClr val="000000"/>
              </a:solidFill>
              <a:latin typeface="Times New Roman" panose="02020603050405020304" pitchFamily="18" charset="0"/>
            </a:endParaRPr>
          </a:p>
          <a:p>
            <a:pPr algn="just"/>
            <a:r>
              <a:rPr lang="en-IN" sz="1600" b="0" i="0" u="none" strike="noStrike" baseline="0" dirty="0">
                <a:solidFill>
                  <a:srgbClr val="000000"/>
                </a:solidFill>
                <a:latin typeface="Times New Roman" panose="02020603050405020304" pitchFamily="18" charset="0"/>
              </a:rPr>
              <a:t>To define any number system we have to specify </a:t>
            </a:r>
          </a:p>
          <a:p>
            <a:pPr algn="just"/>
            <a:endParaRPr lang="en-IN" sz="1600" b="0" i="0" u="none" strike="noStrike" baseline="0" dirty="0">
              <a:solidFill>
                <a:srgbClr val="000000"/>
              </a:solidFill>
            </a:endParaRPr>
          </a:p>
          <a:p>
            <a:pPr algn="just"/>
            <a:r>
              <a:rPr lang="en-IN" sz="1600" b="0" i="0" u="none" strike="noStrike" baseline="0" dirty="0">
                <a:solidFill>
                  <a:srgbClr val="000000"/>
                </a:solidFill>
                <a:latin typeface="Times New Roman" panose="02020603050405020304" pitchFamily="18" charset="0"/>
                <a:cs typeface="Times New Roman" panose="02020603050405020304" pitchFamily="18" charset="0"/>
              </a:rPr>
              <a:t>Base of the number system such as 2,8,10 or 16. </a:t>
            </a:r>
          </a:p>
          <a:p>
            <a:pPr algn="just"/>
            <a:r>
              <a:rPr lang="en-IN" sz="1600" b="0" i="0" u="none" strike="noStrike" baseline="0" dirty="0">
                <a:solidFill>
                  <a:srgbClr val="000000"/>
                </a:solidFill>
                <a:latin typeface="Times New Roman" panose="02020603050405020304" pitchFamily="18" charset="0"/>
              </a:rPr>
              <a:t>The base decides the total number of digits available in that number system. </a:t>
            </a:r>
          </a:p>
          <a:p>
            <a:pPr algn="just"/>
            <a:r>
              <a:rPr lang="en-IN" sz="1600" b="0" i="0" u="none" strike="noStrike" baseline="0" dirty="0">
                <a:solidFill>
                  <a:srgbClr val="000000"/>
                </a:solidFill>
                <a:latin typeface="Times New Roman" panose="02020603050405020304" pitchFamily="18" charset="0"/>
              </a:rPr>
              <a:t>First digit in the number system is always zero and last digit in the number system is always base-1. </a:t>
            </a:r>
            <a:endParaRPr lang="en-IN" sz="1600" dirty="0"/>
          </a:p>
        </p:txBody>
      </p:sp>
    </p:spTree>
    <p:extLst>
      <p:ext uri="{BB962C8B-B14F-4D97-AF65-F5344CB8AC3E}">
        <p14:creationId xmlns:p14="http://schemas.microsoft.com/office/powerpoint/2010/main" val="2762433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E87B2-D63B-94CB-C3F9-3A1063C9D9E5}"/>
              </a:ext>
            </a:extLst>
          </p:cNvPr>
          <p:cNvSpPr>
            <a:spLocks noGrp="1"/>
          </p:cNvSpPr>
          <p:nvPr>
            <p:ph type="ctrTitle"/>
          </p:nvPr>
        </p:nvSpPr>
        <p:spPr>
          <a:xfrm>
            <a:off x="0" y="1"/>
            <a:ext cx="6553200" cy="914400"/>
          </a:xfrm>
        </p:spPr>
        <p:txBody>
          <a:bodyPr/>
          <a:lstStyle/>
          <a:p>
            <a:r>
              <a:rPr lang="en-IN" sz="3200" b="1" i="0" u="none" strike="noStrike" baseline="0" dirty="0">
                <a:solidFill>
                  <a:srgbClr val="000000"/>
                </a:solidFill>
                <a:latin typeface="Times New Roman" panose="02020603050405020304" pitchFamily="18" charset="0"/>
              </a:rPr>
              <a:t>               Binary number system: </a:t>
            </a:r>
            <a:endParaRPr lang="en-IN" dirty="0"/>
          </a:p>
        </p:txBody>
      </p:sp>
      <p:sp>
        <p:nvSpPr>
          <p:cNvPr id="4" name="Slide Number Placeholder 3">
            <a:extLst>
              <a:ext uri="{FF2B5EF4-FFF2-40B4-BE49-F238E27FC236}">
                <a16:creationId xmlns:a16="http://schemas.microsoft.com/office/drawing/2014/main" id="{31CCFF4D-F1E0-1D29-ACC3-D5391373DE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
        <p:nvSpPr>
          <p:cNvPr id="5" name="TextBox 4">
            <a:extLst>
              <a:ext uri="{FF2B5EF4-FFF2-40B4-BE49-F238E27FC236}">
                <a16:creationId xmlns:a16="http://schemas.microsoft.com/office/drawing/2014/main" id="{5FA842CC-2424-FAA9-10D7-1F8C757FE690}"/>
              </a:ext>
            </a:extLst>
          </p:cNvPr>
          <p:cNvSpPr txBox="1"/>
          <p:nvPr/>
        </p:nvSpPr>
        <p:spPr>
          <a:xfrm>
            <a:off x="457200" y="956317"/>
            <a:ext cx="7957038" cy="2123658"/>
          </a:xfrm>
          <a:prstGeom prst="rect">
            <a:avLst/>
          </a:prstGeom>
          <a:noFill/>
        </p:spPr>
        <p:txBody>
          <a:bodyPr wrap="square">
            <a:spAutoFit/>
          </a:bodyPr>
          <a:lstStyle/>
          <a:p>
            <a:pPr marL="285750" indent="-285750" algn="just">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The binary number has a radix of 2. As r = 2, only two digits are needed, and these are 0 and 1. In binary system weight is expressed as power of 2. </a:t>
            </a:r>
          </a:p>
          <a:p>
            <a:pPr marL="285750" indent="-285750" algn="just">
              <a:buFont typeface="Arial" panose="020B0604020202020204" pitchFamily="34" charset="0"/>
              <a:buChar char="•"/>
            </a:pPr>
            <a:endParaRPr lang="en-IN" sz="1800" b="0" i="0" u="none" strike="noStrike" baseline="0"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IN" sz="1600" u="none" strike="noStrike" baseline="0" dirty="0">
                <a:solidFill>
                  <a:srgbClr val="202020"/>
                </a:solidFill>
                <a:latin typeface="Times New Roman" panose="02020603050405020304" pitchFamily="18" charset="0"/>
                <a:cs typeface="Times New Roman" panose="02020603050405020304" pitchFamily="18" charset="0"/>
              </a:rPr>
              <a:t>The left most bit, which has the greatest weight is called the Most Significant Bit (MSB). And the right most bit which has the least weight is called Least Significant Bit (LSB). </a:t>
            </a:r>
          </a:p>
          <a:p>
            <a:pPr marL="285750" indent="-285750" algn="just">
              <a:buFont typeface="Arial" panose="020B0604020202020204" pitchFamily="34" charset="0"/>
              <a:buChar char="•"/>
            </a:pPr>
            <a:endParaRPr lang="en-IN" sz="1600" dirty="0">
              <a:solidFill>
                <a:srgbClr val="20202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435063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E948-D3B9-3C24-F4C3-EA2FB0C49ACD}"/>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A65C322C-31F7-B733-C28A-3A51CF143E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
        <p:nvSpPr>
          <p:cNvPr id="6" name="TextBox 5">
            <a:extLst>
              <a:ext uri="{FF2B5EF4-FFF2-40B4-BE49-F238E27FC236}">
                <a16:creationId xmlns:a16="http://schemas.microsoft.com/office/drawing/2014/main" id="{61409EF7-C98C-9DD7-8BCE-FA727DA82D54}"/>
              </a:ext>
            </a:extLst>
          </p:cNvPr>
          <p:cNvSpPr txBox="1"/>
          <p:nvPr/>
        </p:nvSpPr>
        <p:spPr>
          <a:xfrm>
            <a:off x="180191" y="1087601"/>
            <a:ext cx="8630322" cy="1754326"/>
          </a:xfrm>
          <a:prstGeom prst="rect">
            <a:avLst/>
          </a:prstGeom>
          <a:noFill/>
        </p:spPr>
        <p:txBody>
          <a:bodyPr wrap="square">
            <a:spAutoFit/>
          </a:bodyPr>
          <a:lstStyle/>
          <a:p>
            <a:r>
              <a:rPr lang="en-IN" sz="1800" b="0" i="0" u="none" strike="noStrike" baseline="0" dirty="0">
                <a:solidFill>
                  <a:srgbClr val="000000"/>
                </a:solidFill>
                <a:latin typeface="Times New Roman" panose="02020603050405020304" pitchFamily="18" charset="0"/>
              </a:rPr>
              <a:t>The human beings use decimal number system while computer uses binary number system. </a:t>
            </a:r>
          </a:p>
          <a:p>
            <a:r>
              <a:rPr lang="en-IN" sz="1800" b="0" i="0" u="none" strike="noStrike" baseline="0" dirty="0">
                <a:solidFill>
                  <a:srgbClr val="000000"/>
                </a:solidFill>
                <a:latin typeface="Times New Roman" panose="02020603050405020304" pitchFamily="18" charset="0"/>
              </a:rPr>
              <a:t>Therefore it is necessary to convert decimal number system into its equivalent binary.</a:t>
            </a:r>
          </a:p>
          <a:p>
            <a:pPr algn="l"/>
            <a:endParaRPr lang="en-IN" sz="1800" b="0" i="0" u="none" strike="noStrike" baseline="0" dirty="0">
              <a:solidFill>
                <a:srgbClr val="000000"/>
              </a:solidFill>
              <a:latin typeface="Times New Roman" panose="02020603050405020304" pitchFamily="18" charset="0"/>
            </a:endParaRPr>
          </a:p>
          <a:p>
            <a:r>
              <a:rPr lang="en-IN" sz="1800" b="0" i="0" u="none" strike="noStrike" baseline="0" dirty="0" err="1">
                <a:solidFill>
                  <a:srgbClr val="000000"/>
                </a:solidFill>
                <a:latin typeface="Times New Roman" panose="02020603050405020304" pitchFamily="18" charset="0"/>
              </a:rPr>
              <a:t>i</a:t>
            </a:r>
            <a:r>
              <a:rPr lang="en-IN" sz="1800" b="0" i="0" u="none" strike="noStrike" baseline="0" dirty="0">
                <a:solidFill>
                  <a:srgbClr val="000000"/>
                </a:solidFill>
                <a:latin typeface="Times New Roman" panose="02020603050405020304" pitchFamily="18" charset="0"/>
              </a:rPr>
              <a:t>) Binary to octal number conversion </a:t>
            </a:r>
          </a:p>
          <a:p>
            <a:r>
              <a:rPr lang="en-IN" sz="1800" b="0" i="0" u="none" strike="noStrike" baseline="0" dirty="0">
                <a:solidFill>
                  <a:srgbClr val="000000"/>
                </a:solidFill>
                <a:latin typeface="Times New Roman" panose="02020603050405020304" pitchFamily="18" charset="0"/>
              </a:rPr>
              <a:t>ii) Binary to </a:t>
            </a:r>
            <a:r>
              <a:rPr lang="en-IN" sz="1800" b="0" i="0" u="none" strike="noStrike" baseline="0" dirty="0" err="1">
                <a:solidFill>
                  <a:srgbClr val="000000"/>
                </a:solidFill>
                <a:latin typeface="Times New Roman" panose="02020603050405020304" pitchFamily="18" charset="0"/>
              </a:rPr>
              <a:t>hexa</a:t>
            </a:r>
            <a:r>
              <a:rPr lang="en-IN" sz="1800" b="0" i="0" u="none" strike="noStrike" baseline="0" dirty="0">
                <a:solidFill>
                  <a:srgbClr val="000000"/>
                </a:solidFill>
                <a:latin typeface="Times New Roman" panose="02020603050405020304" pitchFamily="18" charset="0"/>
              </a:rPr>
              <a:t> decimal number conversion </a:t>
            </a:r>
          </a:p>
          <a:p>
            <a:r>
              <a:rPr lang="en-IN" sz="1800" b="0" i="0" u="none" strike="noStrike" baseline="0" dirty="0">
                <a:solidFill>
                  <a:srgbClr val="000000"/>
                </a:solidFill>
                <a:latin typeface="Times New Roman" panose="02020603050405020304" pitchFamily="18" charset="0"/>
              </a:rPr>
              <a:t> </a:t>
            </a:r>
            <a:endParaRPr lang="en-IN" sz="1800" dirty="0"/>
          </a:p>
        </p:txBody>
      </p:sp>
      <p:pic>
        <p:nvPicPr>
          <p:cNvPr id="7" name="Picture 6">
            <a:extLst>
              <a:ext uri="{FF2B5EF4-FFF2-40B4-BE49-F238E27FC236}">
                <a16:creationId xmlns:a16="http://schemas.microsoft.com/office/drawing/2014/main" id="{6DF49A07-B34D-DD9B-2C9B-2D6C1D951E41}"/>
              </a:ext>
            </a:extLst>
          </p:cNvPr>
          <p:cNvPicPr>
            <a:picLocks noChangeAspect="1"/>
          </p:cNvPicPr>
          <p:nvPr/>
        </p:nvPicPr>
        <p:blipFill>
          <a:blip r:embed="rId2"/>
          <a:stretch>
            <a:fillRect/>
          </a:stretch>
        </p:blipFill>
        <p:spPr>
          <a:xfrm>
            <a:off x="1210147" y="2609561"/>
            <a:ext cx="6409853" cy="2326741"/>
          </a:xfrm>
          <a:prstGeom prst="rect">
            <a:avLst/>
          </a:prstGeom>
        </p:spPr>
      </p:pic>
    </p:spTree>
    <p:extLst>
      <p:ext uri="{BB962C8B-B14F-4D97-AF65-F5344CB8AC3E}">
        <p14:creationId xmlns:p14="http://schemas.microsoft.com/office/powerpoint/2010/main" val="444923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FE13-9C68-66FC-5F81-69DD173D12AA}"/>
              </a:ext>
            </a:extLst>
          </p:cNvPr>
          <p:cNvSpPr>
            <a:spLocks noGrp="1"/>
          </p:cNvSpPr>
          <p:nvPr>
            <p:ph type="title"/>
          </p:nvPr>
        </p:nvSpPr>
        <p:spPr>
          <a:xfrm>
            <a:off x="829994" y="17270"/>
            <a:ext cx="6477000" cy="838200"/>
          </a:xfrm>
        </p:spPr>
        <p:txBody>
          <a:bodyPr/>
          <a:lstStyle/>
          <a:p>
            <a:r>
              <a:rPr lang="en-IN" dirty="0"/>
              <a:t>Digital Logic gates </a:t>
            </a:r>
          </a:p>
        </p:txBody>
      </p:sp>
      <p:sp>
        <p:nvSpPr>
          <p:cNvPr id="4" name="Slide Number Placeholder 3">
            <a:extLst>
              <a:ext uri="{FF2B5EF4-FFF2-40B4-BE49-F238E27FC236}">
                <a16:creationId xmlns:a16="http://schemas.microsoft.com/office/drawing/2014/main" id="{2DFF4A5B-043E-C0B5-2C91-6E100D413D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pic>
        <p:nvPicPr>
          <p:cNvPr id="1026" name="Picture 2" descr="Logic Gates">
            <a:extLst>
              <a:ext uri="{FF2B5EF4-FFF2-40B4-BE49-F238E27FC236}">
                <a16:creationId xmlns:a16="http://schemas.microsoft.com/office/drawing/2014/main" id="{E26B1DEC-57E0-710A-2333-C4373A9D3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26" y="1232530"/>
            <a:ext cx="28575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ic Gates">
            <a:extLst>
              <a:ext uri="{FF2B5EF4-FFF2-40B4-BE49-F238E27FC236}">
                <a16:creationId xmlns:a16="http://schemas.microsoft.com/office/drawing/2014/main" id="{13CFE0DF-E9BB-D7D5-5819-248612FBA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26" y="3007984"/>
            <a:ext cx="28575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ic Gates">
            <a:extLst>
              <a:ext uri="{FF2B5EF4-FFF2-40B4-BE49-F238E27FC236}">
                <a16:creationId xmlns:a16="http://schemas.microsoft.com/office/drawing/2014/main" id="{CEF3B0FA-B68C-74EC-34ED-D1BD1396A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1950" y="1372716"/>
            <a:ext cx="2381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ic Gates">
            <a:extLst>
              <a:ext uri="{FF2B5EF4-FFF2-40B4-BE49-F238E27FC236}">
                <a16:creationId xmlns:a16="http://schemas.microsoft.com/office/drawing/2014/main" id="{8161D544-D2A6-BB61-6230-C514393402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1950" y="3121582"/>
            <a:ext cx="2476276"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60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5F16-67A0-AA5B-12DB-2E0A489AC631}"/>
              </a:ext>
            </a:extLst>
          </p:cNvPr>
          <p:cNvSpPr>
            <a:spLocks noGrp="1"/>
          </p:cNvSpPr>
          <p:nvPr>
            <p:ph type="title"/>
          </p:nvPr>
        </p:nvSpPr>
        <p:spPr/>
        <p:txBody>
          <a:bodyPr/>
          <a:lstStyle/>
          <a:p>
            <a:r>
              <a:rPr lang="en-IN" dirty="0"/>
              <a:t>Continue..</a:t>
            </a:r>
          </a:p>
        </p:txBody>
      </p:sp>
      <p:sp>
        <p:nvSpPr>
          <p:cNvPr id="4" name="Slide Number Placeholder 3">
            <a:extLst>
              <a:ext uri="{FF2B5EF4-FFF2-40B4-BE49-F238E27FC236}">
                <a16:creationId xmlns:a16="http://schemas.microsoft.com/office/drawing/2014/main" id="{9622A0F9-C1B7-B49B-7CC2-39461A9289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pic>
        <p:nvPicPr>
          <p:cNvPr id="2052" name="Picture 4" descr="Logic Gates">
            <a:extLst>
              <a:ext uri="{FF2B5EF4-FFF2-40B4-BE49-F238E27FC236}">
                <a16:creationId xmlns:a16="http://schemas.microsoft.com/office/drawing/2014/main" id="{C97BB9C7-49EB-367A-8DF1-D4AD53266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51" y="103676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ogic Gates">
            <a:extLst>
              <a:ext uri="{FF2B5EF4-FFF2-40B4-BE49-F238E27FC236}">
                <a16:creationId xmlns:a16="http://schemas.microsoft.com/office/drawing/2014/main" id="{DF9DB481-C07B-522B-EA36-D3667ECBD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929" y="1355855"/>
            <a:ext cx="1724025" cy="96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35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CE0B-6951-A5F5-00A1-A29EB0D6430F}"/>
              </a:ext>
            </a:extLst>
          </p:cNvPr>
          <p:cNvSpPr>
            <a:spLocks noGrp="1"/>
          </p:cNvSpPr>
          <p:nvPr>
            <p:ph type="title"/>
          </p:nvPr>
        </p:nvSpPr>
        <p:spPr/>
        <p:txBody>
          <a:bodyPr/>
          <a:lstStyle/>
          <a:p>
            <a:r>
              <a:rPr lang="en-IN" dirty="0"/>
              <a:t>Universal gates </a:t>
            </a:r>
          </a:p>
        </p:txBody>
      </p:sp>
      <p:sp>
        <p:nvSpPr>
          <p:cNvPr id="4" name="Slide Number Placeholder 3">
            <a:extLst>
              <a:ext uri="{FF2B5EF4-FFF2-40B4-BE49-F238E27FC236}">
                <a16:creationId xmlns:a16="http://schemas.microsoft.com/office/drawing/2014/main" id="{1DEE9225-1096-AE12-D407-64E5320B00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pic>
        <p:nvPicPr>
          <p:cNvPr id="5" name="Picture 10" descr="Logic Gates">
            <a:extLst>
              <a:ext uri="{FF2B5EF4-FFF2-40B4-BE49-F238E27FC236}">
                <a16:creationId xmlns:a16="http://schemas.microsoft.com/office/drawing/2014/main" id="{B49831D7-AF70-930D-3AEE-BC45E715E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1532"/>
            <a:ext cx="285750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ogic Gates">
            <a:extLst>
              <a:ext uri="{FF2B5EF4-FFF2-40B4-BE49-F238E27FC236}">
                <a16:creationId xmlns:a16="http://schemas.microsoft.com/office/drawing/2014/main" id="{10313820-DBA7-CA98-6561-54A1DE0F81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806" y="1260607"/>
            <a:ext cx="22002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ic Gates">
            <a:extLst>
              <a:ext uri="{FF2B5EF4-FFF2-40B4-BE49-F238E27FC236}">
                <a16:creationId xmlns:a16="http://schemas.microsoft.com/office/drawing/2014/main" id="{260A6C98-FAC4-ECC6-E8D7-244EF7394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919020"/>
            <a:ext cx="2857500" cy="15906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ogic Gates">
            <a:extLst>
              <a:ext uri="{FF2B5EF4-FFF2-40B4-BE49-F238E27FC236}">
                <a16:creationId xmlns:a16="http://schemas.microsoft.com/office/drawing/2014/main" id="{E21B74B9-D554-6492-D7B5-97345D57FC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806" y="3054614"/>
            <a:ext cx="22288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367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086F-FD64-253D-3240-17CBA5CECB7A}"/>
              </a:ext>
            </a:extLst>
          </p:cNvPr>
          <p:cNvSpPr>
            <a:spLocks noGrp="1"/>
          </p:cNvSpPr>
          <p:nvPr>
            <p:ph type="title"/>
          </p:nvPr>
        </p:nvSpPr>
        <p:spPr>
          <a:xfrm>
            <a:off x="821503" y="28135"/>
            <a:ext cx="6477000" cy="838200"/>
          </a:xfrm>
        </p:spPr>
        <p:txBody>
          <a:bodyPr/>
          <a:lstStyle/>
          <a:p>
            <a:r>
              <a:rPr lang="en-IN" dirty="0"/>
              <a:t>Additional gates </a:t>
            </a:r>
          </a:p>
        </p:txBody>
      </p:sp>
      <p:sp>
        <p:nvSpPr>
          <p:cNvPr id="4" name="Slide Number Placeholder 3">
            <a:extLst>
              <a:ext uri="{FF2B5EF4-FFF2-40B4-BE49-F238E27FC236}">
                <a16:creationId xmlns:a16="http://schemas.microsoft.com/office/drawing/2014/main" id="{930C0E52-8F23-B47A-09E8-60FFFA7292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pic>
        <p:nvPicPr>
          <p:cNvPr id="4098" name="Picture 2" descr="Logic Gates">
            <a:extLst>
              <a:ext uri="{FF2B5EF4-FFF2-40B4-BE49-F238E27FC236}">
                <a16:creationId xmlns:a16="http://schemas.microsoft.com/office/drawing/2014/main" id="{8E7E0900-8D6C-C32E-5FFB-C9FBD359D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01" y="1002760"/>
            <a:ext cx="28575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ic Gates">
            <a:extLst>
              <a:ext uri="{FF2B5EF4-FFF2-40B4-BE49-F238E27FC236}">
                <a16:creationId xmlns:a16="http://schemas.microsoft.com/office/drawing/2014/main" id="{1EBF9858-C64F-9A6E-88A6-6F448A0C5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0003" y="936085"/>
            <a:ext cx="22288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ogic Gates">
            <a:extLst>
              <a:ext uri="{FF2B5EF4-FFF2-40B4-BE49-F238E27FC236}">
                <a16:creationId xmlns:a16="http://schemas.microsoft.com/office/drawing/2014/main" id="{EA0B8551-A453-545D-DDA4-CBBBC37B64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94" y="3089743"/>
            <a:ext cx="28575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Logic Gates">
            <a:extLst>
              <a:ext uri="{FF2B5EF4-FFF2-40B4-BE49-F238E27FC236}">
                <a16:creationId xmlns:a16="http://schemas.microsoft.com/office/drawing/2014/main" id="{E364F580-C068-043E-61AC-D103F081CC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003" y="2712159"/>
            <a:ext cx="2228850"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5D7DECF-ED03-660C-BE0C-DF4CF3780572}"/>
              </a:ext>
            </a:extLst>
          </p:cNvPr>
          <p:cNvPicPr>
            <a:picLocks noChangeAspect="1"/>
          </p:cNvPicPr>
          <p:nvPr/>
        </p:nvPicPr>
        <p:blipFill>
          <a:blip r:embed="rId6"/>
          <a:stretch>
            <a:fillRect/>
          </a:stretch>
        </p:blipFill>
        <p:spPr>
          <a:xfrm>
            <a:off x="260201" y="143126"/>
            <a:ext cx="1720645" cy="723209"/>
          </a:xfrm>
          <a:prstGeom prst="rect">
            <a:avLst/>
          </a:prstGeom>
        </p:spPr>
      </p:pic>
      <p:pic>
        <p:nvPicPr>
          <p:cNvPr id="5" name="Picture 4">
            <a:extLst>
              <a:ext uri="{FF2B5EF4-FFF2-40B4-BE49-F238E27FC236}">
                <a16:creationId xmlns:a16="http://schemas.microsoft.com/office/drawing/2014/main" id="{25A9E4A0-8FAF-890C-CF55-035EB15822D9}"/>
              </a:ext>
            </a:extLst>
          </p:cNvPr>
          <p:cNvPicPr>
            <a:picLocks noChangeAspect="1"/>
          </p:cNvPicPr>
          <p:nvPr/>
        </p:nvPicPr>
        <p:blipFill>
          <a:blip r:embed="rId6"/>
          <a:stretch>
            <a:fillRect/>
          </a:stretch>
        </p:blipFill>
        <p:spPr>
          <a:xfrm>
            <a:off x="521110" y="173569"/>
            <a:ext cx="1720645" cy="723209"/>
          </a:xfrm>
          <a:prstGeom prst="rect">
            <a:avLst/>
          </a:prstGeom>
        </p:spPr>
      </p:pic>
    </p:spTree>
    <p:extLst>
      <p:ext uri="{BB962C8B-B14F-4D97-AF65-F5344CB8AC3E}">
        <p14:creationId xmlns:p14="http://schemas.microsoft.com/office/powerpoint/2010/main" val="716159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headEnd/>
            <a:tailEnd/>
          </a:ln>
        </p:spPr>
        <p:txBody>
          <a:bodyPr tIns="33120" anchor="ctr"/>
          <a:lstStyle/>
          <a:p>
            <a:pPr algn="ctr"/>
            <a:r>
              <a:rPr lang="en-US" altLang="en-US" sz="3200" b="1" dirty="0"/>
              <a:t>Binary numbers and arithmetic</a:t>
            </a:r>
            <a:endParaRPr lang="en-US" sz="3200" b="1" dirty="0">
              <a:solidFill>
                <a:srgbClr val="3A30FA"/>
              </a:solidFill>
              <a:latin typeface="Times New Roman" panose="02020603050405020304" pitchFamily="18" charset="0"/>
              <a:cs typeface="Times New Roman" pitchFamily="18" charset="0"/>
            </a:endParaRPr>
          </a:p>
        </p:txBody>
      </p:sp>
      <p:sp>
        <p:nvSpPr>
          <p:cNvPr id="3" name="Footer Placeholder 2"/>
          <p:cNvSpPr>
            <a:spLocks noGrp="1"/>
          </p:cNvSpPr>
          <p:nvPr>
            <p:ph type="ftr" sz="quarter" idx="11"/>
          </p:nvPr>
        </p:nvSpPr>
        <p:spPr/>
        <p:txBody>
          <a:bodyPr/>
          <a:lstStyle/>
          <a:p>
            <a:pPr>
              <a:defRPr/>
            </a:pPr>
            <a:r>
              <a:rPr lang="en-US" dirty="0"/>
              <a:t>Computer System Architecture</a:t>
            </a:r>
          </a:p>
        </p:txBody>
      </p:sp>
      <p:sp>
        <p:nvSpPr>
          <p:cNvPr id="4" name="Slide Number Placeholder 3"/>
          <p:cNvSpPr>
            <a:spLocks noGrp="1"/>
          </p:cNvSpPr>
          <p:nvPr>
            <p:ph type="sldNum" sz="quarter" idx="12"/>
          </p:nvPr>
        </p:nvSpPr>
        <p:spPr/>
        <p:txBody>
          <a:bodyPr/>
          <a:lstStyle/>
          <a:p>
            <a:fld id="{8BD8F058-9003-4658-AA47-7D4800AF7EA2}" type="slidenum">
              <a:rPr lang="en-US" smtClean="0"/>
              <a:pPr/>
              <a:t>58</a:t>
            </a:fld>
            <a:endParaRPr lang="en-US"/>
          </a:p>
        </p:txBody>
      </p:sp>
    </p:spTree>
    <p:extLst>
      <p:ext uri="{BB962C8B-B14F-4D97-AF65-F5344CB8AC3E}">
        <p14:creationId xmlns:p14="http://schemas.microsoft.com/office/powerpoint/2010/main" val="2242345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Addition (binary)</a:t>
            </a:r>
          </a:p>
        </p:txBody>
      </p:sp>
      <p:graphicFrame>
        <p:nvGraphicFramePr>
          <p:cNvPr id="5123" name="Content Placeholder 3"/>
          <p:cNvGraphicFramePr>
            <a:graphicFrameLocks noChangeAspect="1"/>
          </p:cNvGraphicFramePr>
          <p:nvPr>
            <p:extLst>
              <p:ext uri="{D42A27DB-BD31-4B8C-83A1-F6EECF244321}">
                <p14:modId xmlns:p14="http://schemas.microsoft.com/office/powerpoint/2010/main" val="3965774351"/>
              </p:ext>
            </p:extLst>
          </p:nvPr>
        </p:nvGraphicFramePr>
        <p:xfrm>
          <a:off x="1216255" y="2132856"/>
          <a:ext cx="722313" cy="2011362"/>
        </p:xfrm>
        <a:graphic>
          <a:graphicData uri="http://schemas.openxmlformats.org/presentationml/2006/ole">
            <mc:AlternateContent xmlns:mc="http://schemas.openxmlformats.org/markup-compatibility/2006">
              <mc:Choice xmlns:v="urn:schemas-microsoft-com:vml" Requires="v">
                <p:oleObj name="Equation" r:id="rId2" imgW="241195" imgH="672808" progId="Equation.3">
                  <p:embed/>
                </p:oleObj>
              </mc:Choice>
              <mc:Fallback>
                <p:oleObj name="Equation" r:id="rId2" imgW="241195" imgH="672808"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55" y="2132856"/>
                        <a:ext cx="722313" cy="201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9"/>
          <p:cNvGraphicFramePr>
            <a:graphicFrameLocks noChangeAspect="1"/>
          </p:cNvGraphicFramePr>
          <p:nvPr>
            <p:extLst>
              <p:ext uri="{D42A27DB-BD31-4B8C-83A1-F6EECF244321}">
                <p14:modId xmlns:p14="http://schemas.microsoft.com/office/powerpoint/2010/main" val="862535063"/>
              </p:ext>
            </p:extLst>
          </p:nvPr>
        </p:nvGraphicFramePr>
        <p:xfrm>
          <a:off x="2141384" y="2132856"/>
          <a:ext cx="722312" cy="2011362"/>
        </p:xfrm>
        <a:graphic>
          <a:graphicData uri="http://schemas.openxmlformats.org/presentationml/2006/ole">
            <mc:AlternateContent xmlns:mc="http://schemas.openxmlformats.org/markup-compatibility/2006">
              <mc:Choice xmlns:v="urn:schemas-microsoft-com:vml" Requires="v">
                <p:oleObj name="Equation" r:id="rId4" imgW="241195" imgH="672808" progId="Equation.3">
                  <p:embed/>
                </p:oleObj>
              </mc:Choice>
              <mc:Fallback>
                <p:oleObj name="Equation" r:id="rId4" imgW="241195" imgH="67280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384" y="2132856"/>
                        <a:ext cx="722312" cy="201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10"/>
          <p:cNvGraphicFramePr>
            <a:graphicFrameLocks noChangeAspect="1"/>
          </p:cNvGraphicFramePr>
          <p:nvPr>
            <p:extLst>
              <p:ext uri="{D42A27DB-BD31-4B8C-83A1-F6EECF244321}">
                <p14:modId xmlns:p14="http://schemas.microsoft.com/office/powerpoint/2010/main" val="3731277419"/>
              </p:ext>
            </p:extLst>
          </p:nvPr>
        </p:nvGraphicFramePr>
        <p:xfrm>
          <a:off x="2915444" y="2132856"/>
          <a:ext cx="646112" cy="2011362"/>
        </p:xfrm>
        <a:graphic>
          <a:graphicData uri="http://schemas.openxmlformats.org/presentationml/2006/ole">
            <mc:AlternateContent xmlns:mc="http://schemas.openxmlformats.org/markup-compatibility/2006">
              <mc:Choice xmlns:v="urn:schemas-microsoft-com:vml" Requires="v">
                <p:oleObj name="Equation" r:id="rId6" imgW="215806" imgH="672808" progId="Equation.3">
                  <p:embed/>
                </p:oleObj>
              </mc:Choice>
              <mc:Fallback>
                <p:oleObj name="Equation" r:id="rId6" imgW="215806" imgH="67280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444" y="2132856"/>
                        <a:ext cx="646112" cy="201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1"/>
          <p:cNvGraphicFramePr>
            <a:graphicFrameLocks noChangeAspect="1"/>
          </p:cNvGraphicFramePr>
          <p:nvPr>
            <p:extLst>
              <p:ext uri="{D42A27DB-BD31-4B8C-83A1-F6EECF244321}">
                <p14:modId xmlns:p14="http://schemas.microsoft.com/office/powerpoint/2010/main" val="985388087"/>
              </p:ext>
            </p:extLst>
          </p:nvPr>
        </p:nvGraphicFramePr>
        <p:xfrm>
          <a:off x="3707904" y="2096343"/>
          <a:ext cx="646112" cy="2047875"/>
        </p:xfrm>
        <a:graphic>
          <a:graphicData uri="http://schemas.openxmlformats.org/presentationml/2006/ole">
            <mc:AlternateContent xmlns:mc="http://schemas.openxmlformats.org/markup-compatibility/2006">
              <mc:Choice xmlns:v="urn:schemas-microsoft-com:vml" Requires="v">
                <p:oleObj name="Equation" r:id="rId8" imgW="215806" imgH="685502" progId="Equation.3">
                  <p:embed/>
                </p:oleObj>
              </mc:Choice>
              <mc:Fallback>
                <p:oleObj name="Equation" r:id="rId8" imgW="215806" imgH="68550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2096343"/>
                        <a:ext cx="646112" cy="204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Content Placeholder 3"/>
          <p:cNvGraphicFramePr>
            <a:graphicFrameLocks noGrp="1" noChangeAspect="1"/>
          </p:cNvGraphicFramePr>
          <p:nvPr>
            <p:ph idx="1"/>
            <p:extLst>
              <p:ext uri="{D42A27DB-BD31-4B8C-83A1-F6EECF244321}">
                <p14:modId xmlns:p14="http://schemas.microsoft.com/office/powerpoint/2010/main" val="259896947"/>
              </p:ext>
            </p:extLst>
          </p:nvPr>
        </p:nvGraphicFramePr>
        <p:xfrm>
          <a:off x="5047820" y="1844824"/>
          <a:ext cx="2151063" cy="3073400"/>
        </p:xfrm>
        <a:graphic>
          <a:graphicData uri="http://schemas.openxmlformats.org/presentationml/2006/ole">
            <mc:AlternateContent xmlns:mc="http://schemas.openxmlformats.org/markup-compatibility/2006">
              <mc:Choice xmlns:v="urn:schemas-microsoft-com:vml" Requires="v">
                <p:oleObj name="Equation" r:id="rId10" imgW="533169" imgH="761669" progId="Equation.3">
                  <p:embed/>
                </p:oleObj>
              </mc:Choice>
              <mc:Fallback>
                <p:oleObj name="Equation" r:id="rId10" imgW="533169" imgH="76166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7820" y="1844824"/>
                        <a:ext cx="2151063" cy="307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2">
            <a:extLst>
              <a:ext uri="{FF2B5EF4-FFF2-40B4-BE49-F238E27FC236}">
                <a16:creationId xmlns:a16="http://schemas.microsoft.com/office/drawing/2014/main" id="{8D895C9E-7182-4F43-ABC9-6D41584BF27C}"/>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9" name="Slide Number Placeholder 3">
            <a:extLst>
              <a:ext uri="{FF2B5EF4-FFF2-40B4-BE49-F238E27FC236}">
                <a16:creationId xmlns:a16="http://schemas.microsoft.com/office/drawing/2014/main" id="{E3DF9275-A60F-4650-8684-E1F54A55D39E}"/>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59</a:t>
            </a:fld>
            <a:endParaRPr lang="en-US"/>
          </a:p>
        </p:txBody>
      </p:sp>
    </p:spTree>
    <p:extLst>
      <p:ext uri="{BB962C8B-B14F-4D97-AF65-F5344CB8AC3E}">
        <p14:creationId xmlns:p14="http://schemas.microsoft.com/office/powerpoint/2010/main" val="419828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Second generation computers</a:t>
            </a:r>
          </a:p>
        </p:txBody>
      </p:sp>
      <p:sp>
        <p:nvSpPr>
          <p:cNvPr id="3" name="TextBox 2">
            <a:extLst>
              <a:ext uri="{FF2B5EF4-FFF2-40B4-BE49-F238E27FC236}">
                <a16:creationId xmlns:a16="http://schemas.microsoft.com/office/drawing/2014/main" id="{B77C5F38-D7AF-AE4E-8111-50049851E4C0}"/>
              </a:ext>
            </a:extLst>
          </p:cNvPr>
          <p:cNvSpPr txBox="1"/>
          <p:nvPr/>
        </p:nvSpPr>
        <p:spPr>
          <a:xfrm>
            <a:off x="716570" y="1161223"/>
            <a:ext cx="7710854" cy="4865077"/>
          </a:xfrm>
          <a:prstGeom prst="rect">
            <a:avLst/>
          </a:prstGeom>
        </p:spPr>
        <p:txBody>
          <a:bodyPr vert="horz" wrap="square" lIns="91440" tIns="45720" rIns="91440" bIns="45720" rtlCol="0">
            <a:noAutofit/>
          </a:bodyPr>
          <a:lstStyle/>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Transistors replaced vacuum tubes</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Magnetic core memory</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Magnetic disc storage devices developed</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High level language developed: easy to prepare program</a:t>
            </a:r>
          </a:p>
          <a:p>
            <a:pPr marL="342900" indent="-342900" algn="just">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Compilers or </a:t>
            </a:r>
            <a:r>
              <a:rPr lang="en-US" sz="3200" dirty="0" err="1">
                <a:solidFill>
                  <a:prstClr val="black">
                    <a:lumMod val="75000"/>
                    <a:lumOff val="25000"/>
                  </a:prstClr>
                </a:solidFill>
                <a:latin typeface="Times New Roman" pitchFamily="18" charset="0"/>
                <a:cs typeface="Times New Roman" pitchFamily="18" charset="0"/>
              </a:rPr>
              <a:t>Interprator</a:t>
            </a:r>
            <a:r>
              <a:rPr lang="en-US" sz="3200" dirty="0">
                <a:solidFill>
                  <a:prstClr val="black">
                    <a:lumMod val="75000"/>
                    <a:lumOff val="25000"/>
                  </a:prstClr>
                </a:solidFill>
                <a:latin typeface="Times New Roman" pitchFamily="18" charset="0"/>
                <a:cs typeface="Times New Roman" pitchFamily="18" charset="0"/>
              </a:rPr>
              <a:t> developed to translate high level language program to assembly and to machine language instructions </a:t>
            </a:r>
          </a:p>
          <a:p>
            <a:pPr marL="342900" indent="-342900" algn="just">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a:p>
            <a:pPr algn="just">
              <a:spcAft>
                <a:spcPts val="600"/>
              </a:spcAft>
            </a:pPr>
            <a:endParaRPr lang="en-US" sz="3200" dirty="0">
              <a:solidFill>
                <a:prstClr val="black">
                  <a:lumMod val="75000"/>
                  <a:lumOff val="25000"/>
                </a:prstClr>
              </a:solidFill>
              <a:latin typeface="Times New Roman" pitchFamily="18" charset="0"/>
              <a:cs typeface="Times New Roman" pitchFamily="18" charset="0"/>
            </a:endParaRPr>
          </a:p>
          <a:p>
            <a:pPr marL="342900" indent="-342900" algn="just">
              <a:spcAft>
                <a:spcPts val="600"/>
              </a:spcAft>
              <a:buFont typeface="Arial" panose="020B0604020202020204" pitchFamily="34" charset="0"/>
              <a:buChar char="•"/>
            </a:pPr>
            <a:endParaRPr lang="en-US" sz="3200" dirty="0">
              <a:solidFill>
                <a:prstClr val="black">
                  <a:lumMod val="75000"/>
                  <a:lumOff val="25000"/>
                </a:prstClr>
              </a:solidFill>
              <a:latin typeface="Times New Roman" pitchFamily="18" charset="0"/>
              <a:cs typeface="Times New Roman" pitchFamily="18" charset="0"/>
            </a:endParaRPr>
          </a:p>
          <a:p>
            <a:pPr lvl="7" algn="just">
              <a:spcAft>
                <a:spcPts val="600"/>
              </a:spcAft>
            </a:pPr>
            <a:endParaRPr lang="en-US" sz="32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18574487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636912"/>
            <a:ext cx="7772400" cy="1362075"/>
          </a:xfrm>
        </p:spPr>
        <p:txBody>
          <a:bodyPr/>
          <a:lstStyle/>
          <a:p>
            <a:pPr>
              <a:defRPr/>
            </a:pPr>
            <a:r>
              <a:rPr lang="en-US" dirty="0"/>
              <a:t>Representing signed (positive and negative) numbers</a:t>
            </a:r>
          </a:p>
        </p:txBody>
      </p:sp>
      <p:sp>
        <p:nvSpPr>
          <p:cNvPr id="3" name="Footer Placeholder 2">
            <a:extLst>
              <a:ext uri="{FF2B5EF4-FFF2-40B4-BE49-F238E27FC236}">
                <a16:creationId xmlns:a16="http://schemas.microsoft.com/office/drawing/2014/main" id="{C64701CD-68C6-411F-9803-7B8498135D27}"/>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5" name="Slide Number Placeholder 3">
            <a:extLst>
              <a:ext uri="{FF2B5EF4-FFF2-40B4-BE49-F238E27FC236}">
                <a16:creationId xmlns:a16="http://schemas.microsoft.com/office/drawing/2014/main" id="{F6EBCE31-E93A-44C2-9065-3E05798D3E85}"/>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60</a:t>
            </a:fld>
            <a:endParaRPr lang="en-US"/>
          </a:p>
        </p:txBody>
      </p:sp>
    </p:spTree>
    <p:extLst>
      <p:ext uri="{BB962C8B-B14F-4D97-AF65-F5344CB8AC3E}">
        <p14:creationId xmlns:p14="http://schemas.microsoft.com/office/powerpoint/2010/main" val="1266632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tLang="en-US" dirty="0"/>
              <a:t>Methods for representing signed </a:t>
            </a:r>
            <a:r>
              <a:rPr lang="en-US" altLang="en-US" dirty="0" err="1"/>
              <a:t>ints</a:t>
            </a:r>
            <a:r>
              <a:rPr lang="en-US" altLang="en-US" dirty="0"/>
              <a:t>.</a:t>
            </a:r>
          </a:p>
        </p:txBody>
      </p:sp>
      <p:sp>
        <p:nvSpPr>
          <p:cNvPr id="16387" name="Content Placeholder 2"/>
          <p:cNvSpPr>
            <a:spLocks noGrp="1"/>
          </p:cNvSpPr>
          <p:nvPr>
            <p:ph idx="1"/>
          </p:nvPr>
        </p:nvSpPr>
        <p:spPr>
          <a:xfrm>
            <a:off x="467544" y="1555656"/>
            <a:ext cx="8229600" cy="4525963"/>
          </a:xfrm>
        </p:spPr>
        <p:txBody>
          <a:bodyPr/>
          <a:lstStyle/>
          <a:p>
            <a:pPr marL="514350" indent="-514350">
              <a:buFont typeface="Calibri" pitchFamily="34" charset="0"/>
              <a:buAutoNum type="arabicPeriod"/>
            </a:pPr>
            <a:r>
              <a:rPr lang="en-US" altLang="en-US" dirty="0"/>
              <a:t>signed magnitude</a:t>
            </a:r>
          </a:p>
          <a:p>
            <a:pPr marL="514350" indent="-514350">
              <a:buFont typeface="Calibri" pitchFamily="34" charset="0"/>
              <a:buAutoNum type="arabicPeriod"/>
            </a:pPr>
            <a:r>
              <a:rPr lang="en-US" altLang="en-US" dirty="0"/>
              <a:t>1’s complement</a:t>
            </a:r>
          </a:p>
          <a:p>
            <a:pPr marL="514350" indent="-514350">
              <a:buFont typeface="Calibri" pitchFamily="34" charset="0"/>
              <a:buAutoNum type="arabicPeriod"/>
            </a:pPr>
            <a:r>
              <a:rPr lang="en-US" altLang="en-US" dirty="0"/>
              <a:t>2’s complement</a:t>
            </a:r>
          </a:p>
        </p:txBody>
      </p:sp>
      <p:sp>
        <p:nvSpPr>
          <p:cNvPr id="4" name="Footer Placeholder 2">
            <a:extLst>
              <a:ext uri="{FF2B5EF4-FFF2-40B4-BE49-F238E27FC236}">
                <a16:creationId xmlns:a16="http://schemas.microsoft.com/office/drawing/2014/main" id="{CFB1E9DF-2EB2-4841-9C12-F9E7B438286E}"/>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5" name="Slide Number Placeholder 3">
            <a:extLst>
              <a:ext uri="{FF2B5EF4-FFF2-40B4-BE49-F238E27FC236}">
                <a16:creationId xmlns:a16="http://schemas.microsoft.com/office/drawing/2014/main" id="{07E3E980-83A7-4F5B-98F7-F28D97AEB4BF}"/>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61</a:t>
            </a:fld>
            <a:endParaRPr lang="en-US"/>
          </a:p>
        </p:txBody>
      </p:sp>
    </p:spTree>
    <p:extLst>
      <p:ext uri="{BB962C8B-B14F-4D97-AF65-F5344CB8AC3E}">
        <p14:creationId xmlns:p14="http://schemas.microsoft.com/office/powerpoint/2010/main" val="918257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altLang="en-US" dirty="0"/>
              <a:t>signed magnitude</a:t>
            </a:r>
          </a:p>
        </p:txBody>
      </p:sp>
      <p:pic>
        <p:nvPicPr>
          <p:cNvPr id="6" name="Content Placeholder 5"/>
          <p:cNvPicPr>
            <a:picLocks noGrp="1" noChangeAspect="1"/>
          </p:cNvPicPr>
          <p:nvPr>
            <p:ph idx="1"/>
          </p:nvPr>
        </p:nvPicPr>
        <p:blipFill>
          <a:blip r:embed="rId2"/>
          <a:stretch>
            <a:fillRect/>
          </a:stretch>
        </p:blipFill>
        <p:spPr>
          <a:xfrm>
            <a:off x="539552" y="1340768"/>
            <a:ext cx="8470651" cy="3240360"/>
          </a:xfrm>
          <a:prstGeom prst="rect">
            <a:avLst/>
          </a:prstGeom>
        </p:spPr>
      </p:pic>
      <p:sp>
        <p:nvSpPr>
          <p:cNvPr id="4" name="Footer Placeholder 3"/>
          <p:cNvSpPr>
            <a:spLocks noGrp="1"/>
          </p:cNvSpPr>
          <p:nvPr>
            <p:ph type="ftr" sz="quarter" idx="11"/>
          </p:nvPr>
        </p:nvSpPr>
        <p:spPr/>
        <p:txBody>
          <a:bodyPr/>
          <a:lstStyle/>
          <a:p>
            <a:pPr>
              <a:defRPr/>
            </a:pPr>
            <a:r>
              <a:rPr lang="en-US"/>
              <a:t>Computer System Architecture</a:t>
            </a:r>
          </a:p>
        </p:txBody>
      </p:sp>
      <p:sp>
        <p:nvSpPr>
          <p:cNvPr id="5" name="Slide Number Placeholder 4"/>
          <p:cNvSpPr>
            <a:spLocks noGrp="1"/>
          </p:cNvSpPr>
          <p:nvPr>
            <p:ph type="sldNum" sz="quarter" idx="12"/>
          </p:nvPr>
        </p:nvSpPr>
        <p:spPr/>
        <p:txBody>
          <a:bodyPr/>
          <a:lstStyle/>
          <a:p>
            <a:fld id="{8BD8F058-9003-4658-AA47-7D4800AF7EA2}" type="slidenum">
              <a:rPr lang="en-US" smtClean="0"/>
              <a:pPr/>
              <a:t>62</a:t>
            </a:fld>
            <a:endParaRPr lang="en-US"/>
          </a:p>
        </p:txBody>
      </p:sp>
    </p:spTree>
    <p:extLst>
      <p:ext uri="{BB962C8B-B14F-4D97-AF65-F5344CB8AC3E}">
        <p14:creationId xmlns:p14="http://schemas.microsoft.com/office/powerpoint/2010/main" val="599643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Subtraction</a:t>
            </a:r>
            <a:endParaRPr lang="en-IN" dirty="0"/>
          </a:p>
        </p:txBody>
      </p:sp>
      <p:pic>
        <p:nvPicPr>
          <p:cNvPr id="7" name="Content Placeholder 6"/>
          <p:cNvPicPr>
            <a:picLocks noGrp="1" noChangeAspect="1"/>
          </p:cNvPicPr>
          <p:nvPr>
            <p:ph idx="1"/>
          </p:nvPr>
        </p:nvPicPr>
        <p:blipFill>
          <a:blip r:embed="rId2"/>
          <a:stretch>
            <a:fillRect/>
          </a:stretch>
        </p:blipFill>
        <p:spPr>
          <a:xfrm>
            <a:off x="434811" y="1268760"/>
            <a:ext cx="8238935" cy="1584176"/>
          </a:xfrm>
          <a:prstGeom prst="rect">
            <a:avLst/>
          </a:prstGeom>
        </p:spPr>
      </p:pic>
      <p:sp>
        <p:nvSpPr>
          <p:cNvPr id="4" name="Footer Placeholder 3"/>
          <p:cNvSpPr>
            <a:spLocks noGrp="1"/>
          </p:cNvSpPr>
          <p:nvPr>
            <p:ph type="ftr" sz="quarter" idx="11"/>
          </p:nvPr>
        </p:nvSpPr>
        <p:spPr/>
        <p:txBody>
          <a:bodyPr/>
          <a:lstStyle/>
          <a:p>
            <a:pPr>
              <a:defRPr/>
            </a:pPr>
            <a:r>
              <a:rPr lang="en-US"/>
              <a:t>Computer System Architecture</a:t>
            </a:r>
          </a:p>
        </p:txBody>
      </p:sp>
      <p:sp>
        <p:nvSpPr>
          <p:cNvPr id="5" name="Slide Number Placeholder 4"/>
          <p:cNvSpPr>
            <a:spLocks noGrp="1"/>
          </p:cNvSpPr>
          <p:nvPr>
            <p:ph type="sldNum" sz="quarter" idx="12"/>
          </p:nvPr>
        </p:nvSpPr>
        <p:spPr/>
        <p:txBody>
          <a:bodyPr/>
          <a:lstStyle/>
          <a:p>
            <a:fld id="{8BD8F058-9003-4658-AA47-7D4800AF7EA2}" type="slidenum">
              <a:rPr lang="en-US" smtClean="0"/>
              <a:pPr/>
              <a:t>63</a:t>
            </a:fld>
            <a:endParaRPr lang="en-US"/>
          </a:p>
        </p:txBody>
      </p:sp>
      <p:pic>
        <p:nvPicPr>
          <p:cNvPr id="8" name="Picture 7"/>
          <p:cNvPicPr>
            <a:picLocks noChangeAspect="1"/>
          </p:cNvPicPr>
          <p:nvPr/>
        </p:nvPicPr>
        <p:blipFill>
          <a:blip r:embed="rId3"/>
          <a:stretch>
            <a:fillRect/>
          </a:stretch>
        </p:blipFill>
        <p:spPr>
          <a:xfrm>
            <a:off x="444032" y="3429000"/>
            <a:ext cx="7972793" cy="1656184"/>
          </a:xfrm>
          <a:prstGeom prst="rect">
            <a:avLst/>
          </a:prstGeom>
        </p:spPr>
      </p:pic>
    </p:spTree>
    <p:extLst>
      <p:ext uri="{BB962C8B-B14F-4D97-AF65-F5344CB8AC3E}">
        <p14:creationId xmlns:p14="http://schemas.microsoft.com/office/powerpoint/2010/main" val="5069120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Binary Carry Adder</a:t>
            </a:r>
            <a:endParaRPr lang="en-US" altLang="en-US" baseline="30000" dirty="0"/>
          </a:p>
        </p:txBody>
      </p:sp>
      <p:pic>
        <p:nvPicPr>
          <p:cNvPr id="2" name="Content Placeholder 1"/>
          <p:cNvPicPr>
            <a:picLocks noGrp="1" noChangeAspect="1"/>
          </p:cNvPicPr>
          <p:nvPr>
            <p:ph idx="1"/>
          </p:nvPr>
        </p:nvPicPr>
        <p:blipFill>
          <a:blip r:embed="rId2"/>
          <a:stretch>
            <a:fillRect/>
          </a:stretch>
        </p:blipFill>
        <p:spPr>
          <a:xfrm>
            <a:off x="1331640" y="2060848"/>
            <a:ext cx="7272808" cy="1952625"/>
          </a:xfrm>
          <a:prstGeom prst="rect">
            <a:avLst/>
          </a:prstGeom>
        </p:spPr>
      </p:pic>
      <p:sp>
        <p:nvSpPr>
          <p:cNvPr id="4" name="Rectangle 3"/>
          <p:cNvSpPr/>
          <p:nvPr/>
        </p:nvSpPr>
        <p:spPr>
          <a:xfrm>
            <a:off x="3419872" y="4692677"/>
            <a:ext cx="960519" cy="646331"/>
          </a:xfrm>
          <a:prstGeom prst="rect">
            <a:avLst/>
          </a:prstGeom>
        </p:spPr>
        <p:txBody>
          <a:bodyPr wrap="none">
            <a:spAutoFit/>
          </a:bodyPr>
          <a:lstStyle/>
          <a:p>
            <a:r>
              <a:rPr lang="en-US" altLang="en-US" dirty="0"/>
              <a:t>0101=5</a:t>
            </a:r>
          </a:p>
          <a:p>
            <a:r>
              <a:rPr lang="en-US" dirty="0"/>
              <a:t>0100=4</a:t>
            </a:r>
            <a:endParaRPr lang="en-IN" dirty="0"/>
          </a:p>
        </p:txBody>
      </p:sp>
      <p:sp>
        <p:nvSpPr>
          <p:cNvPr id="5" name="Footer Placeholder 2">
            <a:extLst>
              <a:ext uri="{FF2B5EF4-FFF2-40B4-BE49-F238E27FC236}">
                <a16:creationId xmlns:a16="http://schemas.microsoft.com/office/drawing/2014/main" id="{AE4C307F-A29E-4F48-B114-F5A65148CA48}"/>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6" name="Slide Number Placeholder 3">
            <a:extLst>
              <a:ext uri="{FF2B5EF4-FFF2-40B4-BE49-F238E27FC236}">
                <a16:creationId xmlns:a16="http://schemas.microsoft.com/office/drawing/2014/main" id="{F50FCF04-1323-4685-A4A6-AEBF9F57C253}"/>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64</a:t>
            </a:fld>
            <a:endParaRPr lang="en-US"/>
          </a:p>
        </p:txBody>
      </p:sp>
    </p:spTree>
    <p:extLst>
      <p:ext uri="{BB962C8B-B14F-4D97-AF65-F5344CB8AC3E}">
        <p14:creationId xmlns:p14="http://schemas.microsoft.com/office/powerpoint/2010/main" val="6024138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Binary Arithmetic</a:t>
            </a:r>
          </a:p>
        </p:txBody>
      </p:sp>
      <p:sp>
        <p:nvSpPr>
          <p:cNvPr id="4" name="Text Placeholder 3"/>
          <p:cNvSpPr>
            <a:spLocks noGrp="1"/>
          </p:cNvSpPr>
          <p:nvPr>
            <p:ph type="body" idx="1"/>
          </p:nvPr>
        </p:nvSpPr>
        <p:spPr/>
        <p:txBody>
          <a:bodyPr/>
          <a:lstStyle/>
          <a:p>
            <a:pPr>
              <a:defRPr/>
            </a:pPr>
            <a:r>
              <a:rPr lang="en-US" dirty="0"/>
              <a:t>Signed magnitude</a:t>
            </a:r>
          </a:p>
        </p:txBody>
      </p:sp>
      <p:sp>
        <p:nvSpPr>
          <p:cNvPr id="5" name="Footer Placeholder 2">
            <a:extLst>
              <a:ext uri="{FF2B5EF4-FFF2-40B4-BE49-F238E27FC236}">
                <a16:creationId xmlns:a16="http://schemas.microsoft.com/office/drawing/2014/main" id="{EA549BA5-5B2A-4033-BB6D-B2F6A57FB757}"/>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6" name="Slide Number Placeholder 3">
            <a:extLst>
              <a:ext uri="{FF2B5EF4-FFF2-40B4-BE49-F238E27FC236}">
                <a16:creationId xmlns:a16="http://schemas.microsoft.com/office/drawing/2014/main" id="{19A7E75D-41F4-47BB-AF58-79B36AB0AFB0}"/>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65</a:t>
            </a:fld>
            <a:endParaRPr lang="en-US"/>
          </a:p>
        </p:txBody>
      </p:sp>
    </p:spTree>
    <p:extLst>
      <p:ext uri="{BB962C8B-B14F-4D97-AF65-F5344CB8AC3E}">
        <p14:creationId xmlns:p14="http://schemas.microsoft.com/office/powerpoint/2010/main" val="6615342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Rules</a:t>
            </a:r>
          </a:p>
        </p:txBody>
      </p:sp>
      <p:sp>
        <p:nvSpPr>
          <p:cNvPr id="4" name="Footer Placeholder 3"/>
          <p:cNvSpPr>
            <a:spLocks noGrp="1"/>
          </p:cNvSpPr>
          <p:nvPr>
            <p:ph type="ftr" sz="quarter" idx="11"/>
          </p:nvPr>
        </p:nvSpPr>
        <p:spPr/>
        <p:txBody>
          <a:bodyPr/>
          <a:lstStyle/>
          <a:p>
            <a:pPr>
              <a:defRPr/>
            </a:pPr>
            <a:r>
              <a:rPr lang="en-US"/>
              <a:t>Computer System Architecture</a:t>
            </a:r>
          </a:p>
        </p:txBody>
      </p:sp>
      <p:sp>
        <p:nvSpPr>
          <p:cNvPr id="5" name="Slide Number Placeholder 4"/>
          <p:cNvSpPr>
            <a:spLocks noGrp="1"/>
          </p:cNvSpPr>
          <p:nvPr>
            <p:ph type="sldNum" sz="quarter" idx="12"/>
          </p:nvPr>
        </p:nvSpPr>
        <p:spPr/>
        <p:txBody>
          <a:bodyPr/>
          <a:lstStyle/>
          <a:p>
            <a:fld id="{8BD8F058-9003-4658-AA47-7D4800AF7EA2}" type="slidenum">
              <a:rPr lang="en-US" smtClean="0"/>
              <a:pPr/>
              <a:t>66</a:t>
            </a:fld>
            <a:endParaRPr lang="en-US"/>
          </a:p>
        </p:txBody>
      </p:sp>
      <p:graphicFrame>
        <p:nvGraphicFramePr>
          <p:cNvPr id="8" name="Object 3"/>
          <p:cNvGraphicFramePr>
            <a:graphicFrameLocks noChangeAspect="1"/>
          </p:cNvGraphicFramePr>
          <p:nvPr>
            <p:extLst>
              <p:ext uri="{D42A27DB-BD31-4B8C-83A1-F6EECF244321}">
                <p14:modId xmlns:p14="http://schemas.microsoft.com/office/powerpoint/2010/main" val="520305110"/>
              </p:ext>
            </p:extLst>
          </p:nvPr>
        </p:nvGraphicFramePr>
        <p:xfrm>
          <a:off x="488156" y="983021"/>
          <a:ext cx="8167687" cy="5159375"/>
        </p:xfrm>
        <a:graphic>
          <a:graphicData uri="http://schemas.openxmlformats.org/presentationml/2006/ole">
            <mc:AlternateContent xmlns:mc="http://schemas.openxmlformats.org/markup-compatibility/2006">
              <mc:Choice xmlns:v="urn:schemas-microsoft-com:vml" Requires="v">
                <p:oleObj name="Document" r:id="rId2" imgW="8580586" imgH="5454609" progId="Word.Document.8">
                  <p:embed/>
                </p:oleObj>
              </mc:Choice>
              <mc:Fallback>
                <p:oleObj name="Document" r:id="rId2" imgW="8580586" imgH="5454609" progId="Word.Document.8">
                  <p:embed/>
                  <p:pic>
                    <p:nvPicPr>
                      <p:cNvPr id="0" name=""/>
                      <p:cNvPicPr>
                        <a:picLocks noChangeAspect="1" noChangeArrowheads="1"/>
                      </p:cNvPicPr>
                      <p:nvPr/>
                    </p:nvPicPr>
                    <p:blipFill>
                      <a:blip r:embed="rId3"/>
                      <a:srcRect/>
                      <a:stretch>
                        <a:fillRect/>
                      </a:stretch>
                    </p:blipFill>
                    <p:spPr bwMode="auto">
                      <a:xfrm>
                        <a:off x="488156" y="983021"/>
                        <a:ext cx="8167687"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78640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p:txBody>
          <a:bodyPr>
            <a:normAutofit fontScale="90000"/>
          </a:bodyPr>
          <a:lstStyle/>
          <a:p>
            <a:r>
              <a:rPr lang="en-US" altLang="en-US" dirty="0"/>
              <a:t>Addition signed magnitude algorithm</a:t>
            </a:r>
          </a:p>
        </p:txBody>
      </p:sp>
      <p:pic>
        <p:nvPicPr>
          <p:cNvPr id="4" name="Picture 3"/>
          <p:cNvPicPr>
            <a:picLocks noChangeAspect="1"/>
          </p:cNvPicPr>
          <p:nvPr/>
        </p:nvPicPr>
        <p:blipFill>
          <a:blip r:embed="rId2"/>
          <a:stretch>
            <a:fillRect/>
          </a:stretch>
        </p:blipFill>
        <p:spPr>
          <a:xfrm>
            <a:off x="312560" y="1412776"/>
            <a:ext cx="8671003" cy="4104456"/>
          </a:xfrm>
          <a:prstGeom prst="rect">
            <a:avLst/>
          </a:prstGeom>
        </p:spPr>
      </p:pic>
      <p:sp>
        <p:nvSpPr>
          <p:cNvPr id="5" name="Footer Placeholder 2">
            <a:extLst>
              <a:ext uri="{FF2B5EF4-FFF2-40B4-BE49-F238E27FC236}">
                <a16:creationId xmlns:a16="http://schemas.microsoft.com/office/drawing/2014/main" id="{FB5ACEDE-2E50-44F2-B6FF-EFBC88565716}"/>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6" name="Slide Number Placeholder 3">
            <a:extLst>
              <a:ext uri="{FF2B5EF4-FFF2-40B4-BE49-F238E27FC236}">
                <a16:creationId xmlns:a16="http://schemas.microsoft.com/office/drawing/2014/main" id="{2B82DADF-9031-44FD-B8D2-14936355EBE7}"/>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67</a:t>
            </a:fld>
            <a:endParaRPr lang="en-US"/>
          </a:p>
        </p:txBody>
      </p:sp>
    </p:spTree>
    <p:extLst>
      <p:ext uri="{BB962C8B-B14F-4D97-AF65-F5344CB8AC3E}">
        <p14:creationId xmlns:p14="http://schemas.microsoft.com/office/powerpoint/2010/main" val="7991613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Subtraction</a:t>
            </a:r>
          </a:p>
        </p:txBody>
      </p:sp>
      <p:sp>
        <p:nvSpPr>
          <p:cNvPr id="4" name="Footer Placeholder 3"/>
          <p:cNvSpPr>
            <a:spLocks noGrp="1"/>
          </p:cNvSpPr>
          <p:nvPr>
            <p:ph type="ftr" sz="quarter" idx="11"/>
          </p:nvPr>
        </p:nvSpPr>
        <p:spPr/>
        <p:txBody>
          <a:bodyPr/>
          <a:lstStyle/>
          <a:p>
            <a:pPr>
              <a:defRPr/>
            </a:pPr>
            <a:r>
              <a:rPr lang="en-US"/>
              <a:t>Computer System Architecture</a:t>
            </a:r>
          </a:p>
        </p:txBody>
      </p:sp>
      <p:sp>
        <p:nvSpPr>
          <p:cNvPr id="5" name="Slide Number Placeholder 4"/>
          <p:cNvSpPr>
            <a:spLocks noGrp="1"/>
          </p:cNvSpPr>
          <p:nvPr>
            <p:ph type="sldNum" sz="quarter" idx="12"/>
          </p:nvPr>
        </p:nvSpPr>
        <p:spPr/>
        <p:txBody>
          <a:bodyPr/>
          <a:lstStyle/>
          <a:p>
            <a:fld id="{8BD8F058-9003-4658-AA47-7D4800AF7EA2}" type="slidenum">
              <a:rPr lang="en-US" smtClean="0"/>
              <a:pPr/>
              <a:t>68</a:t>
            </a:fld>
            <a:endParaRPr lang="en-US"/>
          </a:p>
        </p:txBody>
      </p:sp>
      <p:pic>
        <p:nvPicPr>
          <p:cNvPr id="6" name="Picture 5"/>
          <p:cNvPicPr>
            <a:picLocks noChangeAspect="1"/>
          </p:cNvPicPr>
          <p:nvPr/>
        </p:nvPicPr>
        <p:blipFill>
          <a:blip r:embed="rId2"/>
          <a:stretch>
            <a:fillRect/>
          </a:stretch>
        </p:blipFill>
        <p:spPr>
          <a:xfrm>
            <a:off x="1944668" y="1625882"/>
            <a:ext cx="4856931" cy="3504368"/>
          </a:xfrm>
          <a:prstGeom prst="rect">
            <a:avLst/>
          </a:prstGeom>
        </p:spPr>
      </p:pic>
      <p:pic>
        <p:nvPicPr>
          <p:cNvPr id="7" name="Picture 6"/>
          <p:cNvPicPr>
            <a:picLocks noChangeAspect="1"/>
          </p:cNvPicPr>
          <p:nvPr/>
        </p:nvPicPr>
        <p:blipFill>
          <a:blip r:embed="rId3"/>
          <a:stretch>
            <a:fillRect/>
          </a:stretch>
        </p:blipFill>
        <p:spPr>
          <a:xfrm>
            <a:off x="1547664" y="5399250"/>
            <a:ext cx="6192687" cy="419100"/>
          </a:xfrm>
          <a:prstGeom prst="rect">
            <a:avLst/>
          </a:prstGeom>
        </p:spPr>
      </p:pic>
      <p:sp>
        <p:nvSpPr>
          <p:cNvPr id="8" name="Title 1">
            <a:extLst>
              <a:ext uri="{FF2B5EF4-FFF2-40B4-BE49-F238E27FC236}">
                <a16:creationId xmlns:a16="http://schemas.microsoft.com/office/drawing/2014/main" id="{0C73BDF9-F13C-4745-BA75-6C8F4095468B}"/>
              </a:ext>
            </a:extLst>
          </p:cNvPr>
          <p:cNvSpPr txBox="1">
            <a:spLocks/>
          </p:cNvSpPr>
          <p:nvPr/>
        </p:nvSpPr>
        <p:spPr bwMode="auto">
          <a:xfrm>
            <a:off x="336470" y="871793"/>
            <a:ext cx="826797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kern="1200">
                <a:solidFill>
                  <a:schemeClr val="tx1"/>
                </a:solidFill>
                <a:latin typeface="Times New Roman" panose="02020603050405020304" pitchFamily="18" charset="0"/>
                <a:ea typeface="MS PGothic"/>
                <a:cs typeface="Times New Roman" panose="02020603050405020304" pitchFamily="18" charset="0"/>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a:lstStyle>
          <a:p>
            <a:pPr algn="just"/>
            <a:r>
              <a:rPr lang="en-IN" sz="2000" dirty="0"/>
              <a:t>The algorithm for adding and subtracting  numbers in signed 2’s complement representation is shown below:-</a:t>
            </a:r>
          </a:p>
        </p:txBody>
      </p:sp>
    </p:spTree>
    <p:extLst>
      <p:ext uri="{BB962C8B-B14F-4D97-AF65-F5344CB8AC3E}">
        <p14:creationId xmlns:p14="http://schemas.microsoft.com/office/powerpoint/2010/main" val="927985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multiplication</a:t>
            </a:r>
          </a:p>
        </p:txBody>
      </p:sp>
      <p:sp>
        <p:nvSpPr>
          <p:cNvPr id="3" name="Footer Placeholder 2">
            <a:extLst>
              <a:ext uri="{FF2B5EF4-FFF2-40B4-BE49-F238E27FC236}">
                <a16:creationId xmlns:a16="http://schemas.microsoft.com/office/drawing/2014/main" id="{872AC8CB-4565-40A5-BC0C-E384FFED15C8}"/>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5" name="Slide Number Placeholder 3">
            <a:extLst>
              <a:ext uri="{FF2B5EF4-FFF2-40B4-BE49-F238E27FC236}">
                <a16:creationId xmlns:a16="http://schemas.microsoft.com/office/drawing/2014/main" id="{61EFAF0B-3F05-42BB-BAAC-F90333115CE7}"/>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69</a:t>
            </a:fld>
            <a:endParaRPr lang="en-US"/>
          </a:p>
        </p:txBody>
      </p:sp>
    </p:spTree>
    <p:extLst>
      <p:ext uri="{BB962C8B-B14F-4D97-AF65-F5344CB8AC3E}">
        <p14:creationId xmlns:p14="http://schemas.microsoft.com/office/powerpoint/2010/main" val="241047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Third generation computers</a:t>
            </a:r>
          </a:p>
        </p:txBody>
      </p:sp>
      <p:sp>
        <p:nvSpPr>
          <p:cNvPr id="3" name="TextBox 2">
            <a:extLst>
              <a:ext uri="{FF2B5EF4-FFF2-40B4-BE49-F238E27FC236}">
                <a16:creationId xmlns:a16="http://schemas.microsoft.com/office/drawing/2014/main" id="{B77C5F38-D7AF-AE4E-8111-50049851E4C0}"/>
              </a:ext>
            </a:extLst>
          </p:cNvPr>
          <p:cNvSpPr txBox="1"/>
          <p:nvPr/>
        </p:nvSpPr>
        <p:spPr>
          <a:xfrm>
            <a:off x="716570" y="1161223"/>
            <a:ext cx="7974105"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Invention of IC</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Cheap and fast processor and memory elements</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IC memory replaced magnetic core memory</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Segoe UI" panose="020B0502040204020203" pitchFamily="34" charset="0"/>
                <a:cs typeface="Segoe UI" panose="020B0502040204020203" pitchFamily="34" charset="0"/>
              </a:rPr>
              <a:t>Introduction of cache memory, virtual memory</a:t>
            </a:r>
          </a:p>
          <a:p>
            <a:pPr algn="l">
              <a:spcAft>
                <a:spcPts val="600"/>
              </a:spcAft>
            </a:pPr>
            <a:endParaRPr lang="en-US" sz="3200" dirty="0">
              <a:solidFill>
                <a:prstClr val="black">
                  <a:lumMod val="75000"/>
                  <a:lumOff val="25000"/>
                </a:prstClr>
              </a:solidFill>
              <a:latin typeface="Segoe UI" panose="020B0502040204020203" pitchFamily="34" charset="0"/>
              <a:cs typeface="Segoe UI" panose="020B0502040204020203" pitchFamily="34" charset="0"/>
            </a:endParaRPr>
          </a:p>
          <a:p>
            <a:pPr marL="342900" indent="-342900" algn="l">
              <a:spcAft>
                <a:spcPts val="600"/>
              </a:spcAft>
              <a:buFont typeface="Arial" panose="020B0604020202020204" pitchFamily="34" charset="0"/>
              <a:buChar char="•"/>
            </a:pPr>
            <a:endParaRPr lang="en-US" sz="3200" dirty="0">
              <a:solidFill>
                <a:prstClr val="black">
                  <a:lumMod val="75000"/>
                  <a:lumOff val="25000"/>
                </a:prstClr>
              </a:solidFill>
              <a:latin typeface="Segoe UI" panose="020B0502040204020203" pitchFamily="34" charset="0"/>
              <a:cs typeface="Segoe UI" panose="020B0502040204020203" pitchFamily="34" charset="0"/>
            </a:endParaRPr>
          </a:p>
          <a:p>
            <a:pPr lvl="7">
              <a:spcAft>
                <a:spcPts val="600"/>
              </a:spcAft>
            </a:pPr>
            <a:endParaRPr lang="en-US" sz="3200" b="1"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76608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Multiplication (decimal)</a:t>
            </a:r>
          </a:p>
        </p:txBody>
      </p:sp>
      <p:graphicFrame>
        <p:nvGraphicFramePr>
          <p:cNvPr id="10243" name="Object 2"/>
          <p:cNvGraphicFramePr>
            <a:graphicFrameLocks noChangeAspect="1"/>
          </p:cNvGraphicFramePr>
          <p:nvPr>
            <p:extLst>
              <p:ext uri="{D42A27DB-BD31-4B8C-83A1-F6EECF244321}">
                <p14:modId xmlns:p14="http://schemas.microsoft.com/office/powerpoint/2010/main" val="1037004296"/>
              </p:ext>
            </p:extLst>
          </p:nvPr>
        </p:nvGraphicFramePr>
        <p:xfrm>
          <a:off x="683568" y="1916832"/>
          <a:ext cx="1143000" cy="3354387"/>
        </p:xfrm>
        <a:graphic>
          <a:graphicData uri="http://schemas.openxmlformats.org/presentationml/2006/ole">
            <mc:AlternateContent xmlns:mc="http://schemas.openxmlformats.org/markup-compatibility/2006">
              <mc:Choice xmlns:v="urn:schemas-microsoft-com:vml" Requires="v">
                <p:oleObj name="Equation" r:id="rId2" imgW="381000" imgH="1117600" progId="Equation.3">
                  <p:embed/>
                </p:oleObj>
              </mc:Choice>
              <mc:Fallback>
                <p:oleObj name="Equation" r:id="rId2" imgW="381000" imgH="1117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16832"/>
                        <a:ext cx="1143000" cy="335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
          <p:cNvGraphicFramePr>
            <a:graphicFrameLocks noChangeAspect="1"/>
          </p:cNvGraphicFramePr>
          <p:nvPr>
            <p:extLst>
              <p:ext uri="{D42A27DB-BD31-4B8C-83A1-F6EECF244321}">
                <p14:modId xmlns:p14="http://schemas.microsoft.com/office/powerpoint/2010/main" val="3013442958"/>
              </p:ext>
            </p:extLst>
          </p:nvPr>
        </p:nvGraphicFramePr>
        <p:xfrm>
          <a:off x="3429000" y="1789113"/>
          <a:ext cx="2057400" cy="4040187"/>
        </p:xfrm>
        <a:graphic>
          <a:graphicData uri="http://schemas.openxmlformats.org/presentationml/2006/ole">
            <mc:AlternateContent xmlns:mc="http://schemas.openxmlformats.org/markup-compatibility/2006">
              <mc:Choice xmlns:v="urn:schemas-microsoft-com:vml" Requires="v">
                <p:oleObj name="Equation" r:id="rId4" imgW="685800" imgH="1346200" progId="Equation.3">
                  <p:embed/>
                </p:oleObj>
              </mc:Choice>
              <mc:Fallback>
                <p:oleObj name="Equation" r:id="rId4" imgW="685800" imgH="1346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789113"/>
                        <a:ext cx="2057400" cy="404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 name="Straight Arrow Connector 5"/>
          <p:cNvCxnSpPr/>
          <p:nvPr/>
        </p:nvCxnSpPr>
        <p:spPr>
          <a:xfrm flipH="1">
            <a:off x="5652120" y="1988840"/>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652120" y="2780928"/>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48264" y="1789113"/>
            <a:ext cx="1800200" cy="415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Multiplicand</a:t>
            </a:r>
            <a:endParaRPr lang="en-IN" dirty="0"/>
          </a:p>
        </p:txBody>
      </p:sp>
      <p:sp>
        <p:nvSpPr>
          <p:cNvPr id="11" name="Rectangle 10"/>
          <p:cNvSpPr/>
          <p:nvPr/>
        </p:nvSpPr>
        <p:spPr>
          <a:xfrm>
            <a:off x="6930320" y="2573052"/>
            <a:ext cx="1800200" cy="415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Multiplier</a:t>
            </a:r>
            <a:endParaRPr lang="en-IN" dirty="0"/>
          </a:p>
        </p:txBody>
      </p:sp>
      <p:cxnSp>
        <p:nvCxnSpPr>
          <p:cNvPr id="12" name="Straight Arrow Connector 11"/>
          <p:cNvCxnSpPr/>
          <p:nvPr/>
        </p:nvCxnSpPr>
        <p:spPr>
          <a:xfrm flipH="1">
            <a:off x="5652120" y="5445224"/>
            <a:ext cx="1152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930320" y="5271219"/>
            <a:ext cx="1800200" cy="4157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Product</a:t>
            </a:r>
            <a:endParaRPr lang="en-IN" dirty="0"/>
          </a:p>
        </p:txBody>
      </p:sp>
      <p:sp>
        <p:nvSpPr>
          <p:cNvPr id="8" name="Rectangle 7"/>
          <p:cNvSpPr/>
          <p:nvPr/>
        </p:nvSpPr>
        <p:spPr>
          <a:xfrm>
            <a:off x="2339752" y="5829300"/>
            <a:ext cx="2890535" cy="369332"/>
          </a:xfrm>
          <a:prstGeom prst="rect">
            <a:avLst/>
          </a:prstGeom>
        </p:spPr>
        <p:txBody>
          <a:bodyPr wrap="none">
            <a:spAutoFit/>
          </a:bodyPr>
          <a:lstStyle/>
          <a:p>
            <a:r>
              <a:rPr lang="en-US" dirty="0"/>
              <a:t>Here left shift is performed</a:t>
            </a:r>
            <a:endParaRPr lang="en-IN" dirty="0"/>
          </a:p>
        </p:txBody>
      </p:sp>
      <p:sp>
        <p:nvSpPr>
          <p:cNvPr id="14" name="Footer Placeholder 2">
            <a:extLst>
              <a:ext uri="{FF2B5EF4-FFF2-40B4-BE49-F238E27FC236}">
                <a16:creationId xmlns:a16="http://schemas.microsoft.com/office/drawing/2014/main" id="{2EF9C44A-4615-4136-8941-AC6D43E84821}"/>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15" name="Slide Number Placeholder 3">
            <a:extLst>
              <a:ext uri="{FF2B5EF4-FFF2-40B4-BE49-F238E27FC236}">
                <a16:creationId xmlns:a16="http://schemas.microsoft.com/office/drawing/2014/main" id="{3DFDF5F2-AAF7-4871-8E14-781DB2CA5F1A}"/>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70</a:t>
            </a:fld>
            <a:endParaRPr lang="en-US"/>
          </a:p>
        </p:txBody>
      </p:sp>
    </p:spTree>
    <p:extLst>
      <p:ext uri="{BB962C8B-B14F-4D97-AF65-F5344CB8AC3E}">
        <p14:creationId xmlns:p14="http://schemas.microsoft.com/office/powerpoint/2010/main" val="41554567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Multiplication (binary)</a:t>
            </a:r>
          </a:p>
        </p:txBody>
      </p:sp>
      <p:graphicFrame>
        <p:nvGraphicFramePr>
          <p:cNvPr id="12291" name="Object 2"/>
          <p:cNvGraphicFramePr>
            <a:graphicFrameLocks noChangeAspect="1"/>
          </p:cNvGraphicFramePr>
          <p:nvPr/>
        </p:nvGraphicFramePr>
        <p:xfrm>
          <a:off x="3429000" y="1789113"/>
          <a:ext cx="2057400" cy="4040187"/>
        </p:xfrm>
        <a:graphic>
          <a:graphicData uri="http://schemas.openxmlformats.org/presentationml/2006/ole">
            <mc:AlternateContent xmlns:mc="http://schemas.openxmlformats.org/markup-compatibility/2006">
              <mc:Choice xmlns:v="urn:schemas-microsoft-com:vml" Requires="v">
                <p:oleObj name="Equation" r:id="rId2" imgW="685800" imgH="1346200" progId="Equation.3">
                  <p:embed/>
                </p:oleObj>
              </mc:Choice>
              <mc:Fallback>
                <p:oleObj name="Equation" r:id="rId2" imgW="685800" imgH="1346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789113"/>
                        <a:ext cx="2057400" cy="404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ounded Rectangle 4"/>
          <p:cNvSpPr/>
          <p:nvPr/>
        </p:nvSpPr>
        <p:spPr>
          <a:xfrm>
            <a:off x="4495800" y="1828800"/>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ounded Rectangle 5"/>
          <p:cNvSpPr/>
          <p:nvPr/>
        </p:nvSpPr>
        <p:spPr>
          <a:xfrm>
            <a:off x="4495800" y="3200400"/>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4191000" y="3886200"/>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3733800" y="4572000"/>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296" name="TextBox 8"/>
          <p:cNvSpPr txBox="1">
            <a:spLocks noChangeArrowheads="1"/>
          </p:cNvSpPr>
          <p:nvPr/>
        </p:nvSpPr>
        <p:spPr bwMode="auto">
          <a:xfrm>
            <a:off x="304800" y="2057400"/>
            <a:ext cx="2971800" cy="1938338"/>
          </a:xfrm>
          <a:prstGeom prst="rect">
            <a:avLst/>
          </a:prstGeom>
          <a:noFill/>
          <a:ln w="9525">
            <a:noFill/>
            <a:miter lim="800000"/>
            <a:headEnd/>
            <a:tailEnd/>
          </a:ln>
        </p:spPr>
        <p:txBody>
          <a:bodyPr>
            <a:spAutoFit/>
          </a:bodyPr>
          <a:lstStyle/>
          <a:p>
            <a:r>
              <a:rPr lang="en-US" altLang="en-US" sz="2000"/>
              <a:t>It’s interesting to note that binary multiplication is a sequence of shifts and adds of the first term (depending on the bits in the second term.</a:t>
            </a:r>
          </a:p>
        </p:txBody>
      </p:sp>
      <p:sp>
        <p:nvSpPr>
          <p:cNvPr id="12297" name="TextBox 9"/>
          <p:cNvSpPr txBox="1">
            <a:spLocks noChangeArrowheads="1"/>
          </p:cNvSpPr>
          <p:nvPr/>
        </p:nvSpPr>
        <p:spPr bwMode="auto">
          <a:xfrm>
            <a:off x="6019800" y="3857625"/>
            <a:ext cx="2971800" cy="1323975"/>
          </a:xfrm>
          <a:prstGeom prst="rect">
            <a:avLst/>
          </a:prstGeom>
          <a:noFill/>
          <a:ln w="9525">
            <a:noFill/>
            <a:miter lim="800000"/>
            <a:headEnd/>
            <a:tailEnd/>
          </a:ln>
        </p:spPr>
        <p:txBody>
          <a:bodyPr>
            <a:spAutoFit/>
          </a:bodyPr>
          <a:lstStyle/>
          <a:p>
            <a:r>
              <a:rPr lang="en-US" altLang="en-US" sz="2000" i="1"/>
              <a:t>1101</a:t>
            </a:r>
            <a:r>
              <a:rPr lang="en-US" altLang="en-US" sz="2000"/>
              <a:t>00 is missing here because the corresponding bit in the second terms is 0.</a:t>
            </a:r>
          </a:p>
        </p:txBody>
      </p:sp>
      <p:cxnSp>
        <p:nvCxnSpPr>
          <p:cNvPr id="12" name="Straight Arrow Connector 11"/>
          <p:cNvCxnSpPr/>
          <p:nvPr/>
        </p:nvCxnSpPr>
        <p:spPr>
          <a:xfrm rot="10800000">
            <a:off x="4800600" y="4495800"/>
            <a:ext cx="1219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297" idx="1"/>
          </p:cNvCxnSpPr>
          <p:nvPr/>
        </p:nvCxnSpPr>
        <p:spPr>
          <a:xfrm rot="10800000">
            <a:off x="4953000" y="2971800"/>
            <a:ext cx="1066800" cy="1547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30D16AD7-C43B-4276-A42B-A1ADE0A11240}"/>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15" name="Slide Number Placeholder 3">
            <a:extLst>
              <a:ext uri="{FF2B5EF4-FFF2-40B4-BE49-F238E27FC236}">
                <a16:creationId xmlns:a16="http://schemas.microsoft.com/office/drawing/2014/main" id="{82DBC3EB-A472-4C3F-AFFC-13E76B28EE10}"/>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71</a:t>
            </a:fld>
            <a:endParaRPr lang="en-US"/>
          </a:p>
        </p:txBody>
      </p:sp>
    </p:spTree>
    <p:extLst>
      <p:ext uri="{BB962C8B-B14F-4D97-AF65-F5344CB8AC3E}">
        <p14:creationId xmlns:p14="http://schemas.microsoft.com/office/powerpoint/2010/main" val="1144307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t>Multiplication (binary)</a:t>
            </a:r>
          </a:p>
        </p:txBody>
      </p:sp>
      <p:sp>
        <p:nvSpPr>
          <p:cNvPr id="4" name="Rectangle 3"/>
          <p:cNvSpPr/>
          <p:nvPr/>
        </p:nvSpPr>
        <p:spPr>
          <a:xfrm>
            <a:off x="457200" y="1787680"/>
            <a:ext cx="7776912" cy="2862322"/>
          </a:xfrm>
          <a:prstGeom prst="rect">
            <a:avLst/>
          </a:prstGeom>
        </p:spPr>
        <p:txBody>
          <a:bodyPr wrap="square">
            <a:spAutoFit/>
          </a:bodyPr>
          <a:lstStyle/>
          <a:p>
            <a:pPr marL="285750" indent="-285750">
              <a:buFont typeface="Arial" panose="020B0604020202020204" pitchFamily="34" charset="0"/>
              <a:buChar char="•"/>
            </a:pPr>
            <a:r>
              <a:rPr lang="en-US" sz="2000" dirty="0"/>
              <a:t>If sign of Multiplier and Multiplicand are same, then sign of the product is positive</a:t>
            </a:r>
          </a:p>
          <a:p>
            <a:pPr marL="285750" indent="-285750">
              <a:buFont typeface="Arial" panose="020B0604020202020204" pitchFamily="34" charset="0"/>
              <a:buChar char="•"/>
            </a:pPr>
            <a:r>
              <a:rPr lang="en-US" sz="2000" dirty="0"/>
              <a:t>If they are unlike, sign of product is negative</a:t>
            </a:r>
          </a:p>
          <a:p>
            <a:pPr marL="285750" indent="-285750">
              <a:buFont typeface="Arial" panose="020B0604020202020204" pitchFamily="34" charset="0"/>
              <a:buChar char="•"/>
            </a:pPr>
            <a:r>
              <a:rPr lang="en-US" sz="2000" dirty="0"/>
              <a:t>Here right shift is performed instead of left shift</a:t>
            </a:r>
          </a:p>
          <a:p>
            <a:pPr marL="285750" indent="-285750">
              <a:buFont typeface="Arial" panose="020B0604020202020204" pitchFamily="34" charset="0"/>
              <a:buChar char="•"/>
            </a:pPr>
            <a:r>
              <a:rPr lang="en-US" sz="2000" dirty="0"/>
              <a:t>When a corresponding bit of multiplier is 0, there is no need to add all zeros to the partial product</a:t>
            </a:r>
          </a:p>
          <a:p>
            <a:pPr marL="285750" indent="-285750">
              <a:buFont typeface="Arial" panose="020B0604020202020204" pitchFamily="34" charset="0"/>
              <a:buChar char="•"/>
            </a:pPr>
            <a:r>
              <a:rPr lang="en-US" sz="2000" dirty="0"/>
              <a:t>One bit is for sign and n-1 bits are for magnitude</a:t>
            </a:r>
          </a:p>
          <a:p>
            <a:pPr marL="285750" indent="-285750">
              <a:buFont typeface="Arial" panose="020B0604020202020204" pitchFamily="34" charset="0"/>
              <a:buChar char="•"/>
            </a:pPr>
            <a:r>
              <a:rPr lang="en-US" sz="2000" dirty="0"/>
              <a:t>Final product is in A (MSBs)and Q(LSBs)</a:t>
            </a:r>
          </a:p>
          <a:p>
            <a:pPr marL="285750" indent="-285750">
              <a:buFont typeface="Arial" panose="020B0604020202020204" pitchFamily="34" charset="0"/>
              <a:buChar char="•"/>
            </a:pPr>
            <a:endParaRPr lang="en-IN" sz="2000" dirty="0"/>
          </a:p>
        </p:txBody>
      </p:sp>
      <p:sp>
        <p:nvSpPr>
          <p:cNvPr id="5" name="Footer Placeholder 2">
            <a:extLst>
              <a:ext uri="{FF2B5EF4-FFF2-40B4-BE49-F238E27FC236}">
                <a16:creationId xmlns:a16="http://schemas.microsoft.com/office/drawing/2014/main" id="{EC7FE356-0682-4C2E-A362-DA8E1543ABE0}"/>
              </a:ext>
            </a:extLst>
          </p:cNvPr>
          <p:cNvSpPr>
            <a:spLocks noGrp="1"/>
          </p:cNvSpPr>
          <p:nvPr>
            <p:ph type="ftr" sz="quarter" idx="11"/>
          </p:nvPr>
        </p:nvSpPr>
        <p:spPr>
          <a:xfrm>
            <a:off x="3124200" y="6356350"/>
            <a:ext cx="2895600" cy="365125"/>
          </a:xfrm>
        </p:spPr>
        <p:txBody>
          <a:bodyPr/>
          <a:lstStyle/>
          <a:p>
            <a:pPr>
              <a:defRPr/>
            </a:pPr>
            <a:r>
              <a:rPr lang="en-US" dirty="0"/>
              <a:t>Computer System Architecture</a:t>
            </a:r>
          </a:p>
        </p:txBody>
      </p:sp>
      <p:sp>
        <p:nvSpPr>
          <p:cNvPr id="6" name="Slide Number Placeholder 3">
            <a:extLst>
              <a:ext uri="{FF2B5EF4-FFF2-40B4-BE49-F238E27FC236}">
                <a16:creationId xmlns:a16="http://schemas.microsoft.com/office/drawing/2014/main" id="{3AE50232-2285-4F92-BA13-08927D9BD943}"/>
              </a:ext>
            </a:extLst>
          </p:cNvPr>
          <p:cNvSpPr>
            <a:spLocks noGrp="1"/>
          </p:cNvSpPr>
          <p:nvPr>
            <p:ph type="sldNum" sz="quarter" idx="12"/>
          </p:nvPr>
        </p:nvSpPr>
        <p:spPr>
          <a:xfrm>
            <a:off x="6553200" y="6356350"/>
            <a:ext cx="2133600" cy="365125"/>
          </a:xfrm>
        </p:spPr>
        <p:txBody>
          <a:bodyPr/>
          <a:lstStyle/>
          <a:p>
            <a:fld id="{8BD8F058-9003-4658-AA47-7D4800AF7EA2}" type="slidenum">
              <a:rPr lang="en-US" smtClean="0"/>
              <a:pPr/>
              <a:t>72</a:t>
            </a:fld>
            <a:endParaRPr lang="en-US"/>
          </a:p>
        </p:txBody>
      </p:sp>
    </p:spTree>
    <p:extLst>
      <p:ext uri="{BB962C8B-B14F-4D97-AF65-F5344CB8AC3E}">
        <p14:creationId xmlns:p14="http://schemas.microsoft.com/office/powerpoint/2010/main" val="866420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Multiplication </a:t>
            </a:r>
            <a:r>
              <a:rPr lang="en-IN" dirty="0" err="1"/>
              <a:t>Algoritham</a:t>
            </a:r>
            <a:endParaRPr lang="en-IN" dirty="0"/>
          </a:p>
        </p:txBody>
      </p:sp>
      <p:sp>
        <p:nvSpPr>
          <p:cNvPr id="4" name="Footer Placeholder 3"/>
          <p:cNvSpPr>
            <a:spLocks noGrp="1"/>
          </p:cNvSpPr>
          <p:nvPr>
            <p:ph type="ftr" sz="quarter" idx="11"/>
          </p:nvPr>
        </p:nvSpPr>
        <p:spPr/>
        <p:txBody>
          <a:bodyPr/>
          <a:lstStyle/>
          <a:p>
            <a:pPr>
              <a:defRPr/>
            </a:pPr>
            <a:r>
              <a:rPr lang="en-US"/>
              <a:t>Computer System Architecture</a:t>
            </a:r>
          </a:p>
        </p:txBody>
      </p:sp>
      <p:sp>
        <p:nvSpPr>
          <p:cNvPr id="5" name="Slide Number Placeholder 4"/>
          <p:cNvSpPr>
            <a:spLocks noGrp="1"/>
          </p:cNvSpPr>
          <p:nvPr>
            <p:ph type="sldNum" sz="quarter" idx="12"/>
          </p:nvPr>
        </p:nvSpPr>
        <p:spPr/>
        <p:txBody>
          <a:bodyPr/>
          <a:lstStyle/>
          <a:p>
            <a:fld id="{8BD8F058-9003-4658-AA47-7D4800AF7EA2}" type="slidenum">
              <a:rPr lang="en-US" smtClean="0"/>
              <a:pPr/>
              <a:t>73</a:t>
            </a:fld>
            <a:endParaRPr lang="en-US"/>
          </a:p>
        </p:txBody>
      </p:sp>
      <p:pic>
        <p:nvPicPr>
          <p:cNvPr id="8" name="Picture 7"/>
          <p:cNvPicPr>
            <a:picLocks noChangeAspect="1"/>
          </p:cNvPicPr>
          <p:nvPr/>
        </p:nvPicPr>
        <p:blipFill>
          <a:blip r:embed="rId2"/>
          <a:srcRect t="3618"/>
          <a:stretch/>
        </p:blipFill>
        <p:spPr>
          <a:xfrm>
            <a:off x="1763688" y="1124712"/>
            <a:ext cx="6192687" cy="4968584"/>
          </a:xfrm>
          <a:prstGeom prst="rect">
            <a:avLst/>
          </a:prstGeom>
        </p:spPr>
      </p:pic>
    </p:spTree>
    <p:extLst>
      <p:ext uri="{BB962C8B-B14F-4D97-AF65-F5344CB8AC3E}">
        <p14:creationId xmlns:p14="http://schemas.microsoft.com/office/powerpoint/2010/main" val="4381094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Multiplication</a:t>
            </a:r>
          </a:p>
        </p:txBody>
      </p:sp>
      <p:sp>
        <p:nvSpPr>
          <p:cNvPr id="4" name="Footer Placeholder 3"/>
          <p:cNvSpPr>
            <a:spLocks noGrp="1"/>
          </p:cNvSpPr>
          <p:nvPr>
            <p:ph type="ftr" sz="quarter" idx="11"/>
          </p:nvPr>
        </p:nvSpPr>
        <p:spPr/>
        <p:txBody>
          <a:bodyPr/>
          <a:lstStyle/>
          <a:p>
            <a:pPr>
              <a:defRPr/>
            </a:pPr>
            <a:r>
              <a:rPr lang="en-US"/>
              <a:t>Computer System Architecture</a:t>
            </a:r>
          </a:p>
        </p:txBody>
      </p:sp>
      <p:sp>
        <p:nvSpPr>
          <p:cNvPr id="5" name="Slide Number Placeholder 4"/>
          <p:cNvSpPr>
            <a:spLocks noGrp="1"/>
          </p:cNvSpPr>
          <p:nvPr>
            <p:ph type="sldNum" sz="quarter" idx="12"/>
          </p:nvPr>
        </p:nvSpPr>
        <p:spPr/>
        <p:txBody>
          <a:bodyPr/>
          <a:lstStyle/>
          <a:p>
            <a:fld id="{8BD8F058-9003-4658-AA47-7D4800AF7EA2}" type="slidenum">
              <a:rPr lang="en-US" smtClean="0"/>
              <a:pPr/>
              <a:t>74</a:t>
            </a:fld>
            <a:endParaRPr lang="en-US"/>
          </a:p>
        </p:txBody>
      </p:sp>
      <p:pic>
        <p:nvPicPr>
          <p:cNvPr id="6" name="Picture 5"/>
          <p:cNvPicPr>
            <a:picLocks noChangeAspect="1"/>
          </p:cNvPicPr>
          <p:nvPr/>
        </p:nvPicPr>
        <p:blipFill>
          <a:blip r:embed="rId2"/>
          <a:stretch>
            <a:fillRect/>
          </a:stretch>
        </p:blipFill>
        <p:spPr>
          <a:xfrm>
            <a:off x="539552" y="1268760"/>
            <a:ext cx="7848872" cy="4464496"/>
          </a:xfrm>
          <a:prstGeom prst="rect">
            <a:avLst/>
          </a:prstGeom>
        </p:spPr>
      </p:pic>
    </p:spTree>
    <p:extLst>
      <p:ext uri="{BB962C8B-B14F-4D97-AF65-F5344CB8AC3E}">
        <p14:creationId xmlns:p14="http://schemas.microsoft.com/office/powerpoint/2010/main" val="15525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Fourth generation computers</a:t>
            </a:r>
          </a:p>
        </p:txBody>
      </p:sp>
      <p:sp>
        <p:nvSpPr>
          <p:cNvPr id="3" name="TextBox 2">
            <a:extLst>
              <a:ext uri="{FF2B5EF4-FFF2-40B4-BE49-F238E27FC236}">
                <a16:creationId xmlns:a16="http://schemas.microsoft.com/office/drawing/2014/main" id="{B77C5F38-D7AF-AE4E-8111-50049851E4C0}"/>
              </a:ext>
            </a:extLst>
          </p:cNvPr>
          <p:cNvSpPr txBox="1"/>
          <p:nvPr/>
        </p:nvSpPr>
        <p:spPr>
          <a:xfrm>
            <a:off x="716569" y="1161223"/>
            <a:ext cx="7996607" cy="4865077"/>
          </a:xfrm>
          <a:prstGeom prst="rect">
            <a:avLst/>
          </a:prstGeom>
        </p:spPr>
        <p:txBody>
          <a:bodyPr vert="horz" wrap="square" lIns="91440" tIns="45720" rIns="91440" bIns="45720" rtlCol="0">
            <a:noAutofit/>
          </a:bodyPr>
          <a:lstStyle/>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Processor and large portion of main memory on a single chip</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Millions of transistors on a single chip: VLSI</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Processor evolved to microprocessor</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Intel, National Semiconductor, Motorola, TI</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Architectural concepts evolved</a:t>
            </a:r>
          </a:p>
          <a:p>
            <a:pPr marL="342900" indent="-342900" algn="l">
              <a:spcAft>
                <a:spcPts val="600"/>
              </a:spcAft>
              <a:buFont typeface="Arial" panose="020B0604020202020204" pitchFamily="34" charset="0"/>
              <a:buChar char="•"/>
            </a:pPr>
            <a:r>
              <a:rPr lang="en-US" sz="3200" dirty="0">
                <a:solidFill>
                  <a:prstClr val="black">
                    <a:lumMod val="75000"/>
                    <a:lumOff val="25000"/>
                  </a:prstClr>
                </a:solidFill>
                <a:latin typeface="Times New Roman" pitchFamily="18" charset="0"/>
                <a:cs typeface="Times New Roman" pitchFamily="18" charset="0"/>
              </a:rPr>
              <a:t>Desktop computer, notebook computer</a:t>
            </a:r>
          </a:p>
          <a:p>
            <a:pPr lvl="7">
              <a:spcAft>
                <a:spcPts val="600"/>
              </a:spcAft>
            </a:pPr>
            <a:endParaRPr lang="en-US" sz="3200" b="1" dirty="0">
              <a:solidFill>
                <a:prstClr val="black">
                  <a:lumMod val="75000"/>
                  <a:lumOff val="2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250803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US" sz="3200" dirty="0">
                <a:solidFill>
                  <a:srgbClr val="C00000"/>
                </a:solidFill>
              </a:rPr>
              <a:t>Historical Perspective</a:t>
            </a:r>
          </a:p>
        </p:txBody>
      </p:sp>
      <p:sp>
        <p:nvSpPr>
          <p:cNvPr id="4" name="TextBox 3">
            <a:extLst>
              <a:ext uri="{FF2B5EF4-FFF2-40B4-BE49-F238E27FC236}">
                <a16:creationId xmlns:a16="http://schemas.microsoft.com/office/drawing/2014/main" id="{7EDC1B82-5A5B-C14D-A1F2-BCA651CA05D4}"/>
              </a:ext>
            </a:extLst>
          </p:cNvPr>
          <p:cNvSpPr txBox="1"/>
          <p:nvPr/>
        </p:nvSpPr>
        <p:spPr>
          <a:xfrm>
            <a:off x="1626578" y="1491168"/>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First generation</a:t>
            </a:r>
          </a:p>
        </p:txBody>
      </p:sp>
      <p:sp>
        <p:nvSpPr>
          <p:cNvPr id="5" name="TextBox 4">
            <a:extLst>
              <a:ext uri="{FF2B5EF4-FFF2-40B4-BE49-F238E27FC236}">
                <a16:creationId xmlns:a16="http://schemas.microsoft.com/office/drawing/2014/main" id="{074B1F67-550D-6A41-B8E1-72063DCF86AF}"/>
              </a:ext>
            </a:extLst>
          </p:cNvPr>
          <p:cNvSpPr txBox="1"/>
          <p:nvPr/>
        </p:nvSpPr>
        <p:spPr>
          <a:xfrm>
            <a:off x="7436539" y="1491175"/>
            <a:ext cx="141556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Fourth generation</a:t>
            </a:r>
          </a:p>
        </p:txBody>
      </p:sp>
      <p:sp>
        <p:nvSpPr>
          <p:cNvPr id="6" name="TextBox 5">
            <a:extLst>
              <a:ext uri="{FF2B5EF4-FFF2-40B4-BE49-F238E27FC236}">
                <a16:creationId xmlns:a16="http://schemas.microsoft.com/office/drawing/2014/main" id="{0D2FB152-CFD6-9346-9987-1BE71849D7C2}"/>
              </a:ext>
            </a:extLst>
          </p:cNvPr>
          <p:cNvSpPr txBox="1"/>
          <p:nvPr/>
        </p:nvSpPr>
        <p:spPr>
          <a:xfrm>
            <a:off x="5598946" y="1491172"/>
            <a:ext cx="133555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Third generation</a:t>
            </a:r>
          </a:p>
        </p:txBody>
      </p:sp>
      <p:sp>
        <p:nvSpPr>
          <p:cNvPr id="7" name="TextBox 6">
            <a:extLst>
              <a:ext uri="{FF2B5EF4-FFF2-40B4-BE49-F238E27FC236}">
                <a16:creationId xmlns:a16="http://schemas.microsoft.com/office/drawing/2014/main" id="{015C3359-48BD-414F-97F2-EE26BF648BFF}"/>
              </a:ext>
            </a:extLst>
          </p:cNvPr>
          <p:cNvSpPr txBox="1"/>
          <p:nvPr/>
        </p:nvSpPr>
        <p:spPr>
          <a:xfrm>
            <a:off x="3463735" y="1491168"/>
            <a:ext cx="1335551"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Second generation</a:t>
            </a:r>
          </a:p>
        </p:txBody>
      </p:sp>
      <p:cxnSp>
        <p:nvCxnSpPr>
          <p:cNvPr id="9" name="Straight Connector 8">
            <a:extLst>
              <a:ext uri="{FF2B5EF4-FFF2-40B4-BE49-F238E27FC236}">
                <a16:creationId xmlns:a16="http://schemas.microsoft.com/office/drawing/2014/main" id="{A7AEFEA6-BE49-964A-83D3-41DA47F5231F}"/>
              </a:ext>
            </a:extLst>
          </p:cNvPr>
          <p:cNvCxnSpPr/>
          <p:nvPr/>
        </p:nvCxnSpPr>
        <p:spPr>
          <a:xfrm>
            <a:off x="3191179" y="1659980"/>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718760-74CA-1C49-AAD6-4423370914AB}"/>
              </a:ext>
            </a:extLst>
          </p:cNvPr>
          <p:cNvCxnSpPr/>
          <p:nvPr/>
        </p:nvCxnSpPr>
        <p:spPr>
          <a:xfrm>
            <a:off x="5189225" y="1624816"/>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D7F21-23E2-9C41-A474-013FFEDF41AF}"/>
              </a:ext>
            </a:extLst>
          </p:cNvPr>
          <p:cNvCxnSpPr/>
          <p:nvPr/>
        </p:nvCxnSpPr>
        <p:spPr>
          <a:xfrm>
            <a:off x="7172769" y="1629504"/>
            <a:ext cx="0" cy="396709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02B179-6F72-624F-866E-8148DFB66665}"/>
              </a:ext>
            </a:extLst>
          </p:cNvPr>
          <p:cNvCxnSpPr/>
          <p:nvPr/>
        </p:nvCxnSpPr>
        <p:spPr>
          <a:xfrm>
            <a:off x="1348744" y="1624815"/>
            <a:ext cx="0" cy="3967093"/>
          </a:xfrm>
          <a:prstGeom prst="line">
            <a:avLst/>
          </a:prstGeom>
          <a:ln cmpd="thickThin">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DD728E6-69B5-9545-BE32-13DC05459BB1}"/>
              </a:ext>
            </a:extLst>
          </p:cNvPr>
          <p:cNvSpPr txBox="1"/>
          <p:nvPr/>
        </p:nvSpPr>
        <p:spPr>
          <a:xfrm>
            <a:off x="1729707" y="3137087"/>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Vacuum tube</a:t>
            </a:r>
          </a:p>
        </p:txBody>
      </p:sp>
      <p:sp>
        <p:nvSpPr>
          <p:cNvPr id="14" name="TextBox 13">
            <a:extLst>
              <a:ext uri="{FF2B5EF4-FFF2-40B4-BE49-F238E27FC236}">
                <a16:creationId xmlns:a16="http://schemas.microsoft.com/office/drawing/2014/main" id="{303480C1-5246-F745-823F-3F0748618C3E}"/>
              </a:ext>
            </a:extLst>
          </p:cNvPr>
          <p:cNvSpPr txBox="1"/>
          <p:nvPr/>
        </p:nvSpPr>
        <p:spPr>
          <a:xfrm>
            <a:off x="196736" y="3023374"/>
            <a:ext cx="1152005" cy="902677"/>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Mechanical &amp; electromechanical devices</a:t>
            </a:r>
          </a:p>
        </p:txBody>
      </p:sp>
      <p:sp>
        <p:nvSpPr>
          <p:cNvPr id="15" name="TextBox 14">
            <a:extLst>
              <a:ext uri="{FF2B5EF4-FFF2-40B4-BE49-F238E27FC236}">
                <a16:creationId xmlns:a16="http://schemas.microsoft.com/office/drawing/2014/main" id="{B6C51A98-96EC-3B4D-9445-F9C0D180D884}"/>
              </a:ext>
            </a:extLst>
          </p:cNvPr>
          <p:cNvSpPr txBox="1"/>
          <p:nvPr/>
        </p:nvSpPr>
        <p:spPr>
          <a:xfrm>
            <a:off x="3766456" y="3137087"/>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Transistor</a:t>
            </a:r>
          </a:p>
        </p:txBody>
      </p:sp>
      <p:sp>
        <p:nvSpPr>
          <p:cNvPr id="16" name="TextBox 15">
            <a:extLst>
              <a:ext uri="{FF2B5EF4-FFF2-40B4-BE49-F238E27FC236}">
                <a16:creationId xmlns:a16="http://schemas.microsoft.com/office/drawing/2014/main" id="{347B2518-E9FE-4E48-938B-3EE67A245882}"/>
              </a:ext>
            </a:extLst>
          </p:cNvPr>
          <p:cNvSpPr txBox="1"/>
          <p:nvPr/>
        </p:nvSpPr>
        <p:spPr>
          <a:xfrm>
            <a:off x="6024692" y="3137087"/>
            <a:ext cx="447519"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IC</a:t>
            </a:r>
          </a:p>
        </p:txBody>
      </p:sp>
      <p:sp>
        <p:nvSpPr>
          <p:cNvPr id="17" name="TextBox 16">
            <a:extLst>
              <a:ext uri="{FF2B5EF4-FFF2-40B4-BE49-F238E27FC236}">
                <a16:creationId xmlns:a16="http://schemas.microsoft.com/office/drawing/2014/main" id="{C3FF2CE5-4426-FB45-AA92-66B3C0C52F25}"/>
              </a:ext>
            </a:extLst>
          </p:cNvPr>
          <p:cNvSpPr txBox="1"/>
          <p:nvPr/>
        </p:nvSpPr>
        <p:spPr>
          <a:xfrm>
            <a:off x="6467621" y="3305908"/>
            <a:ext cx="0" cy="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3D07E23B-25C0-8646-953E-C68C9999BB16}"/>
              </a:ext>
            </a:extLst>
          </p:cNvPr>
          <p:cNvSpPr txBox="1"/>
          <p:nvPr/>
        </p:nvSpPr>
        <p:spPr>
          <a:xfrm>
            <a:off x="7508631" y="3151145"/>
            <a:ext cx="814478"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b="1" dirty="0">
                <a:solidFill>
                  <a:prstClr val="black">
                    <a:lumMod val="75000"/>
                    <a:lumOff val="25000"/>
                  </a:prstClr>
                </a:solidFill>
                <a:latin typeface="Segoe UI" panose="020B0502040204020203" pitchFamily="34" charset="0"/>
                <a:cs typeface="Segoe UI" panose="020B0502040204020203" pitchFamily="34" charset="0"/>
              </a:rPr>
              <a:t>VLSI</a:t>
            </a:r>
          </a:p>
        </p:txBody>
      </p:sp>
      <p:sp>
        <p:nvSpPr>
          <p:cNvPr id="19" name="Arc 18">
            <a:extLst>
              <a:ext uri="{FF2B5EF4-FFF2-40B4-BE49-F238E27FC236}">
                <a16:creationId xmlns:a16="http://schemas.microsoft.com/office/drawing/2014/main" id="{EAD8A17A-FA86-B540-B3F8-A7335BB9C765}"/>
              </a:ext>
            </a:extLst>
          </p:cNvPr>
          <p:cNvSpPr/>
          <p:nvPr/>
        </p:nvSpPr>
        <p:spPr>
          <a:xfrm rot="7781727">
            <a:off x="739781" y="2633779"/>
            <a:ext cx="1392702" cy="1231356"/>
          </a:xfrm>
          <a:prstGeom prst="arc">
            <a:avLst>
              <a:gd name="adj1" fmla="val 16081165"/>
              <a:gd name="adj2" fmla="val 0"/>
            </a:avLst>
          </a:prstGeom>
          <a:ln w="3492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id="{5DF9F6C1-E435-5348-9EDE-E0C91BF98A24}"/>
              </a:ext>
            </a:extLst>
          </p:cNvPr>
          <p:cNvSpPr/>
          <p:nvPr/>
        </p:nvSpPr>
        <p:spPr>
          <a:xfrm rot="7781727">
            <a:off x="2477678" y="2636303"/>
            <a:ext cx="1392702" cy="1231356"/>
          </a:xfrm>
          <a:prstGeom prst="arc">
            <a:avLst>
              <a:gd name="adj1" fmla="val 16081165"/>
              <a:gd name="adj2" fmla="val 0"/>
            </a:avLst>
          </a:prstGeom>
          <a:ln w="34925">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Arc 20">
            <a:extLst>
              <a:ext uri="{FF2B5EF4-FFF2-40B4-BE49-F238E27FC236}">
                <a16:creationId xmlns:a16="http://schemas.microsoft.com/office/drawing/2014/main" id="{BDEAA598-2EBC-6E4A-BB4E-D25D5EADAC92}"/>
              </a:ext>
            </a:extLst>
          </p:cNvPr>
          <p:cNvSpPr/>
          <p:nvPr/>
        </p:nvSpPr>
        <p:spPr>
          <a:xfrm rot="7781727">
            <a:off x="4568489" y="2633780"/>
            <a:ext cx="1392702" cy="1231356"/>
          </a:xfrm>
          <a:prstGeom prst="arc">
            <a:avLst>
              <a:gd name="adj1" fmla="val 16081165"/>
              <a:gd name="adj2" fmla="val 0"/>
            </a:avLst>
          </a:prstGeom>
          <a:ln w="31750">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88603312-A075-6A4D-80B7-F9A5278A25A6}"/>
              </a:ext>
            </a:extLst>
          </p:cNvPr>
          <p:cNvSpPr txBox="1"/>
          <p:nvPr/>
        </p:nvSpPr>
        <p:spPr>
          <a:xfrm>
            <a:off x="1092104"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
        <p:nvSpPr>
          <p:cNvPr id="23" name="TextBox 22">
            <a:extLst>
              <a:ext uri="{FF2B5EF4-FFF2-40B4-BE49-F238E27FC236}">
                <a16:creationId xmlns:a16="http://schemas.microsoft.com/office/drawing/2014/main" id="{632A5F9C-8338-1643-8D7E-4A368EF8762A}"/>
              </a:ext>
            </a:extLst>
          </p:cNvPr>
          <p:cNvSpPr txBox="1"/>
          <p:nvPr/>
        </p:nvSpPr>
        <p:spPr>
          <a:xfrm>
            <a:off x="2799651"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
        <p:nvSpPr>
          <p:cNvPr id="24" name="TextBox 23">
            <a:extLst>
              <a:ext uri="{FF2B5EF4-FFF2-40B4-BE49-F238E27FC236}">
                <a16:creationId xmlns:a16="http://schemas.microsoft.com/office/drawing/2014/main" id="{819BDF77-EFB1-B444-8141-D9C095C2BD10}"/>
              </a:ext>
            </a:extLst>
          </p:cNvPr>
          <p:cNvSpPr txBox="1"/>
          <p:nvPr/>
        </p:nvSpPr>
        <p:spPr>
          <a:xfrm>
            <a:off x="4849834" y="4140770"/>
            <a:ext cx="1181686" cy="337625"/>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prstClr val="black">
                    <a:lumMod val="75000"/>
                    <a:lumOff val="25000"/>
                  </a:prstClr>
                </a:solidFill>
                <a:latin typeface="Segoe UI" panose="020B0502040204020203" pitchFamily="34" charset="0"/>
                <a:cs typeface="Segoe UI" panose="020B0502040204020203" pitchFamily="34" charset="0"/>
              </a:rPr>
              <a:t>1000-fold increase in speed</a:t>
            </a:r>
          </a:p>
        </p:txBody>
      </p:sp>
    </p:spTree>
    <p:extLst>
      <p:ext uri="{BB962C8B-B14F-4D97-AF65-F5344CB8AC3E}">
        <p14:creationId xmlns:p14="http://schemas.microsoft.com/office/powerpoint/2010/main" val="313846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2630</TotalTime>
  <Words>4737</Words>
  <Application>Microsoft Office PowerPoint</Application>
  <PresentationFormat>On-screen Show (4:3)</PresentationFormat>
  <Paragraphs>674</Paragraphs>
  <Slides>74</Slides>
  <Notes>39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9" baseType="lpstr">
      <vt:lpstr>Arial</vt:lpstr>
      <vt:lpstr>Noto Sans Symbols</vt:lpstr>
      <vt:lpstr>Calibri</vt:lpstr>
      <vt:lpstr>Wingdings</vt:lpstr>
      <vt:lpstr>Segoe UI</vt:lpstr>
      <vt:lpstr>Courier New</vt:lpstr>
      <vt:lpstr>Ubuntu</vt:lpstr>
      <vt:lpstr>Tahoma</vt:lpstr>
      <vt:lpstr>Calibri Light</vt:lpstr>
      <vt:lpstr>Candara</vt:lpstr>
      <vt:lpstr>Sen</vt:lpstr>
      <vt:lpstr>Times New Roman</vt:lpstr>
      <vt:lpstr>Office Theme</vt:lpstr>
      <vt:lpstr>Equation</vt:lpstr>
      <vt:lpstr>Document</vt:lpstr>
      <vt:lpstr>PowerPoint Presentation</vt:lpstr>
      <vt:lpstr>PowerPoint Presentation</vt:lpstr>
      <vt:lpstr>PowerPoint Presentation</vt:lpstr>
      <vt:lpstr>Historical Perspective</vt:lpstr>
      <vt:lpstr>First generation computers</vt:lpstr>
      <vt:lpstr>Second generation computers</vt:lpstr>
      <vt:lpstr>Third generation computers</vt:lpstr>
      <vt:lpstr>Fourth generation computers</vt:lpstr>
      <vt:lpstr>Historical Perspective</vt:lpstr>
      <vt:lpstr>Computer Architecture: Von-Neumann/ Princeton</vt:lpstr>
      <vt:lpstr>Computer Architecture: Harvard</vt:lpstr>
      <vt:lpstr>PowerPoint Presentation</vt:lpstr>
      <vt:lpstr>Outline</vt:lpstr>
      <vt:lpstr>Introduction</vt:lpstr>
      <vt:lpstr>PowerPoint Presentation</vt:lpstr>
      <vt:lpstr>PowerPoint Presentation</vt:lpstr>
      <vt:lpstr>PowerPoint Presentation</vt:lpstr>
      <vt:lpstr>PowerPoint Presentation</vt:lpstr>
      <vt:lpstr>General Register Organization</vt:lpstr>
      <vt:lpstr>BUS System</vt:lpstr>
      <vt:lpstr>BUS System</vt:lpstr>
      <vt:lpstr>BUS System</vt:lpstr>
      <vt:lpstr>Control Word</vt:lpstr>
      <vt:lpstr>Control Word</vt:lpstr>
      <vt:lpstr>Microoperations</vt:lpstr>
      <vt:lpstr>PowerPoint Presentation</vt:lpstr>
      <vt:lpstr>INTRODUCTION Design of Processor</vt:lpstr>
      <vt:lpstr>THE BASIC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Computer Instruction Formats</vt:lpstr>
      <vt:lpstr>PowerPoint Presentation</vt:lpstr>
      <vt:lpstr>Instruction format</vt:lpstr>
      <vt:lpstr>Basic Computer Instructions</vt:lpstr>
      <vt:lpstr>Addressing Mode</vt:lpstr>
      <vt:lpstr>THREE,  AND  TWO-ADDRESS INSTRUCTIONS</vt:lpstr>
      <vt:lpstr>ONE INSTRUCTIONS</vt:lpstr>
      <vt:lpstr>PowerPoint Presentation</vt:lpstr>
      <vt:lpstr>TYPES  OF  ADDRESSING  MODES</vt:lpstr>
      <vt:lpstr>TYPES  OF  ADDRESSING  MODES</vt:lpstr>
      <vt:lpstr>TYPES  OF  ADDRESSING  MODES</vt:lpstr>
      <vt:lpstr>PowerPoint Presentation</vt:lpstr>
      <vt:lpstr> </vt:lpstr>
      <vt:lpstr> </vt:lpstr>
      <vt:lpstr>               NUMBER SYSTEM </vt:lpstr>
      <vt:lpstr>               Binary number system: </vt:lpstr>
      <vt:lpstr>Continue..</vt:lpstr>
      <vt:lpstr>Digital Logic gates </vt:lpstr>
      <vt:lpstr>Continue..</vt:lpstr>
      <vt:lpstr>Universal gates </vt:lpstr>
      <vt:lpstr>Additional gates </vt:lpstr>
      <vt:lpstr>PowerPoint Presentation</vt:lpstr>
      <vt:lpstr>Addition (binary)</vt:lpstr>
      <vt:lpstr>Representing signed (positive and negative) numbers</vt:lpstr>
      <vt:lpstr>Methods for representing signed ints.</vt:lpstr>
      <vt:lpstr>signed magnitude</vt:lpstr>
      <vt:lpstr>Arithmetic Subtraction</vt:lpstr>
      <vt:lpstr>Binary Carry Adder</vt:lpstr>
      <vt:lpstr>Binary Arithmetic</vt:lpstr>
      <vt:lpstr>Rules</vt:lpstr>
      <vt:lpstr>Addition signed magnitude algorithm</vt:lpstr>
      <vt:lpstr>Subtraction</vt:lpstr>
      <vt:lpstr>multiplication</vt:lpstr>
      <vt:lpstr>Multiplication (decimal)</vt:lpstr>
      <vt:lpstr>Multiplication (binary)</vt:lpstr>
      <vt:lpstr>Multiplication (binary)</vt:lpstr>
      <vt:lpstr>Multiplication Algoritham</vt:lpstr>
      <vt:lpstr>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Dr. Girish Wadhwa</cp:lastModifiedBy>
  <cp:revision>63</cp:revision>
  <dcterms:created xsi:type="dcterms:W3CDTF">2010-04-09T07:36:15Z</dcterms:created>
  <dcterms:modified xsi:type="dcterms:W3CDTF">2024-10-07T11:40:36Z</dcterms:modified>
</cp:coreProperties>
</file>