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2" r:id="rId4"/>
  </p:sldMasterIdLst>
  <p:notesMasterIdLst>
    <p:notesMasterId r:id="rId16"/>
  </p:notesMasterIdLst>
  <p:handoutMasterIdLst>
    <p:handoutMasterId r:id="rId17"/>
  </p:handoutMasterIdLst>
  <p:sldIdLst>
    <p:sldId id="325" r:id="rId5"/>
    <p:sldId id="326" r:id="rId6"/>
    <p:sldId id="327" r:id="rId7"/>
    <p:sldId id="340" r:id="rId8"/>
    <p:sldId id="329" r:id="rId9"/>
    <p:sldId id="341" r:id="rId10"/>
    <p:sldId id="342" r:id="rId11"/>
    <p:sldId id="343" r:id="rId12"/>
    <p:sldId id="347" r:id="rId13"/>
    <p:sldId id="338" r:id="rId14"/>
    <p:sldId id="34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5/17/2024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75DF2D63-3FF5-D547-96B9-BE9CCD1ABA5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06763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89632690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36881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06398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24693462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45957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52576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32599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52177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7133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71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86068650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236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69937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88474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5/17/2024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50605830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64025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43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229919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80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4943142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DF2D63-3FF5-D547-96B9-BE9CCD1ABA58}" type="slidenum">
              <a:rPr lang="en-US" smtClean="0"/>
              <a:pPr/>
              <a:t>‹#›</a:t>
            </a:fld>
            <a:endParaRPr lang="en-US" dirty="0"/>
          </a:p>
        </p:txBody>
      </p:sp>
      <p:cxnSp>
        <p:nvCxnSpPr>
          <p:cNvPr id="12" name="Straight Connector 11">
            <a:extLst>
              <a:ext uri="{FF2B5EF4-FFF2-40B4-BE49-F238E27FC236}">
                <a16:creationId xmlns:a16="http://schemas.microsoft.com/office/drawing/2014/main" id="{FB5A917B-47D7-742C-EF14-21E55CC66815}"/>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0004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663" r:id="rId22"/>
    <p:sldLayoutId id="2147483666" r:id="rId23"/>
    <p:sldLayoutId id="2147483667" r:id="rId24"/>
    <p:sldLayoutId id="2147483668" r:id="rId25"/>
    <p:sldLayoutId id="2147483669" r:id="rId26"/>
    <p:sldLayoutId id="2147483670" r:id="rId27"/>
    <p:sldLayoutId id="2147483653" r:id="rId28"/>
    <p:sldLayoutId id="2147483671" r:id="rId29"/>
    <p:sldLayoutId id="2147483673" r:id="rId30"/>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image" Target="../media/image7.png"/><Relationship Id="rId2" Type="http://schemas.openxmlformats.org/officeDocument/2006/relationships/hyperlink" Target="https://towardsdatascience.com/" TargetMode="External"/><Relationship Id="rId1" Type="http://schemas.openxmlformats.org/officeDocument/2006/relationships/slideLayout" Target="../slideLayouts/slideLayout21.xml"/><Relationship Id="rId6" Type="http://schemas.openxmlformats.org/officeDocument/2006/relationships/hyperlink" Target="https://www.investopedia.com/" TargetMode="External"/><Relationship Id="rId5" Type="http://schemas.openxmlformats.org/officeDocument/2006/relationships/hyperlink" Target="https://medium.com/" TargetMode="External"/><Relationship Id="rId4" Type="http://schemas.openxmlformats.org/officeDocument/2006/relationships/hyperlink" Target="https://githu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685800" y="4103370"/>
            <a:ext cx="10668000" cy="2171479"/>
          </a:xfrm>
        </p:spPr>
        <p:txBody>
          <a:bodyPr/>
          <a:lstStyle/>
          <a:p>
            <a:r>
              <a:rPr lang="en-US" sz="2000" dirty="0"/>
              <a:t>Akshit NANDA – 2210990093</a:t>
            </a:r>
          </a:p>
          <a:p>
            <a:r>
              <a:rPr lang="en-US" sz="2000" dirty="0"/>
              <a:t>GURNOOR KAUR – 2210990345</a:t>
            </a:r>
          </a:p>
          <a:p>
            <a:r>
              <a:rPr lang="en-US" sz="2000" dirty="0"/>
              <a:t>Harsh Wadhwa - 2210990382</a:t>
            </a:r>
          </a:p>
        </p:txBody>
      </p:sp>
      <p:sp>
        <p:nvSpPr>
          <p:cNvPr id="5" name="Title 4">
            <a:extLst>
              <a:ext uri="{FF2B5EF4-FFF2-40B4-BE49-F238E27FC236}">
                <a16:creationId xmlns:a16="http://schemas.microsoft.com/office/drawing/2014/main" id="{A22766E6-9E73-862E-067F-0407E2B25FC4}"/>
              </a:ext>
            </a:extLst>
          </p:cNvPr>
          <p:cNvSpPr>
            <a:spLocks noGrp="1"/>
          </p:cNvSpPr>
          <p:nvPr>
            <p:ph type="title"/>
          </p:nvPr>
        </p:nvSpPr>
        <p:spPr>
          <a:xfrm>
            <a:off x="762000" y="1888977"/>
            <a:ext cx="10515600" cy="640080"/>
          </a:xfrm>
        </p:spPr>
        <p:txBody>
          <a:bodyPr>
            <a:normAutofit fontScale="90000"/>
          </a:bodyPr>
          <a:lstStyle/>
          <a:p>
            <a:r>
              <a:rPr lang="en-US" dirty="0"/>
              <a:t>STOCK PREDICTION</a:t>
            </a:r>
          </a:p>
        </p:txBody>
      </p:sp>
      <p:pic>
        <p:nvPicPr>
          <p:cNvPr id="6" name="Picture 5">
            <a:extLst>
              <a:ext uri="{FF2B5EF4-FFF2-40B4-BE49-F238E27FC236}">
                <a16:creationId xmlns:a16="http://schemas.microsoft.com/office/drawing/2014/main" id="{3CFBF5F4-275C-0B59-2F63-0FC78BED5E5E}"/>
              </a:ext>
            </a:extLst>
          </p:cNvPr>
          <p:cNvPicPr>
            <a:picLocks noChangeAspect="1"/>
          </p:cNvPicPr>
          <p:nvPr/>
        </p:nvPicPr>
        <p:blipFill>
          <a:blip r:embed="rId2">
            <a:alphaModFix amt="85000"/>
          </a:blip>
          <a:stretch>
            <a:fillRect/>
          </a:stretch>
        </p:blipFill>
        <p:spPr>
          <a:xfrm>
            <a:off x="9271247" y="314665"/>
            <a:ext cx="2920754" cy="64008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 </a:t>
            </a: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118522" y="654048"/>
            <a:ext cx="5951908" cy="530352"/>
          </a:xfrm>
        </p:spPr>
        <p:txBody>
          <a:bodyPr>
            <a:normAutofit fontScale="90000"/>
          </a:bodyPr>
          <a:lstStyle/>
          <a:p>
            <a:r>
              <a:rPr lang="en-US" dirty="0"/>
              <a:t>REFERENCES </a:t>
            </a:r>
          </a:p>
        </p:txBody>
      </p:sp>
      <p:sp>
        <p:nvSpPr>
          <p:cNvPr id="11" name="TextBox 10">
            <a:extLst>
              <a:ext uri="{FF2B5EF4-FFF2-40B4-BE49-F238E27FC236}">
                <a16:creationId xmlns:a16="http://schemas.microsoft.com/office/drawing/2014/main" id="{1DE8762B-A065-21A9-8E2D-E68484DED79E}"/>
              </a:ext>
            </a:extLst>
          </p:cNvPr>
          <p:cNvSpPr txBox="1"/>
          <p:nvPr/>
        </p:nvSpPr>
        <p:spPr>
          <a:xfrm>
            <a:off x="1022556" y="1848465"/>
            <a:ext cx="10748820" cy="2893100"/>
          </a:xfrm>
          <a:prstGeom prst="rect">
            <a:avLst/>
          </a:prstGeom>
          <a:noFill/>
        </p:spPr>
        <p:txBody>
          <a:bodyPr wrap="square" rtlCol="0">
            <a:spAutoFit/>
          </a:bodyPr>
          <a:lstStyle/>
          <a:p>
            <a:pPr algn="l">
              <a:buFont typeface="+mj-lt"/>
              <a:buAutoNum type="arabicPeriod"/>
            </a:pPr>
            <a:r>
              <a:rPr lang="en-US" sz="1400" b="1" i="0" dirty="0">
                <a:effectLst/>
                <a:latin typeface="Söhne"/>
              </a:rPr>
              <a:t>Towards Data Science</a:t>
            </a:r>
            <a:r>
              <a:rPr lang="en-US" sz="1400" b="0" i="0" dirty="0">
                <a:effectLst/>
                <a:latin typeface="Söhne"/>
              </a:rPr>
              <a:t> (</a:t>
            </a:r>
            <a:r>
              <a:rPr lang="en-US" sz="1400" b="0" i="0" u="none" strike="noStrike" dirty="0">
                <a:effectLst/>
                <a:latin typeface="Söhne"/>
                <a:hlinkClick r:id="rId2">
                  <a:extLst>
                    <a:ext uri="{A12FA001-AC4F-418D-AE19-62706E023703}">
                      <ahyp:hlinkClr xmlns:ahyp="http://schemas.microsoft.com/office/drawing/2018/hyperlinkcolor" val="tx"/>
                    </a:ext>
                  </a:extLst>
                </a:hlinkClick>
              </a:rPr>
              <a:t>https://towardsdatascience.com/</a:t>
            </a:r>
            <a:r>
              <a:rPr lang="en-US" sz="1400" b="0" i="0" dirty="0">
                <a:effectLst/>
                <a:latin typeface="Söhne"/>
              </a:rPr>
              <a:t>): Towards Data Science is a popular platform for sharing machine learning and data science tutorials. You can find numerous articles and guides on stock prediction using AI and ML techniques.</a:t>
            </a:r>
          </a:p>
          <a:p>
            <a:pPr algn="l">
              <a:buFont typeface="+mj-lt"/>
              <a:buAutoNum type="arabicPeriod"/>
            </a:pPr>
            <a:r>
              <a:rPr lang="en-US" sz="1400" b="1" i="0" dirty="0">
                <a:effectLst/>
                <a:latin typeface="Söhne"/>
              </a:rPr>
              <a:t>Kaggle</a:t>
            </a:r>
            <a:r>
              <a:rPr lang="en-US" sz="1400" b="0" i="0" dirty="0">
                <a:effectLst/>
                <a:latin typeface="Söhne"/>
              </a:rPr>
              <a:t> (</a:t>
            </a:r>
            <a:r>
              <a:rPr lang="en-US" sz="1400" b="0" i="0" u="none" strike="noStrike" dirty="0">
                <a:effectLst/>
                <a:latin typeface="Söhne"/>
                <a:hlinkClick r:id="rId3">
                  <a:extLst>
                    <a:ext uri="{A12FA001-AC4F-418D-AE19-62706E023703}">
                      <ahyp:hlinkClr xmlns:ahyp="http://schemas.microsoft.com/office/drawing/2018/hyperlinkcolor" val="tx"/>
                    </a:ext>
                  </a:extLst>
                </a:hlinkClick>
              </a:rPr>
              <a:t>https://www.kaggle.com/</a:t>
            </a:r>
            <a:r>
              <a:rPr lang="en-US" sz="1400" b="0" i="0" dirty="0">
                <a:effectLst/>
                <a:latin typeface="Söhne"/>
              </a:rPr>
              <a:t>): Kaggle is a data science community that hosts competitions and provides datasets for practice. You can find various datasets related to stocks and participate in competitions focused on stock prediction.</a:t>
            </a:r>
          </a:p>
          <a:p>
            <a:pPr algn="l">
              <a:buFont typeface="+mj-lt"/>
              <a:buAutoNum type="arabicPeriod"/>
            </a:pPr>
            <a:r>
              <a:rPr lang="en-US" sz="1400" b="1" i="0" dirty="0">
                <a:effectLst/>
                <a:latin typeface="Söhne"/>
              </a:rPr>
              <a:t>GitHub</a:t>
            </a:r>
            <a:r>
              <a:rPr lang="en-US" sz="1400" b="0" i="0" dirty="0">
                <a:effectLst/>
                <a:latin typeface="Söhne"/>
              </a:rPr>
              <a:t> (</a:t>
            </a:r>
            <a:r>
              <a:rPr lang="en-US" sz="1400" b="0" i="0" u="none" strike="noStrike" dirty="0">
                <a:effectLst/>
                <a:latin typeface="Söhne"/>
                <a:hlinkClick r:id="rId4">
                  <a:extLst>
                    <a:ext uri="{A12FA001-AC4F-418D-AE19-62706E023703}">
                      <ahyp:hlinkClr xmlns:ahyp="http://schemas.microsoft.com/office/drawing/2018/hyperlinkcolor" val="tx"/>
                    </a:ext>
                  </a:extLst>
                </a:hlinkClick>
              </a:rPr>
              <a:t>https://github.com/</a:t>
            </a:r>
            <a:r>
              <a:rPr lang="en-US" sz="1400" b="0" i="0" dirty="0">
                <a:effectLst/>
                <a:latin typeface="Söhne"/>
              </a:rPr>
              <a:t>): GitHub hosts repositories containing code and projects related to machine learning and stock prediction. You can search for repositories with relevant keywords like "stock prediction" or "financial forecasting."</a:t>
            </a:r>
          </a:p>
          <a:p>
            <a:pPr algn="l">
              <a:buFont typeface="+mj-lt"/>
              <a:buAutoNum type="arabicPeriod"/>
            </a:pPr>
            <a:r>
              <a:rPr lang="en-US" sz="1400" b="1" i="0" dirty="0">
                <a:effectLst/>
                <a:latin typeface="Söhne"/>
              </a:rPr>
              <a:t>Medium</a:t>
            </a:r>
            <a:r>
              <a:rPr lang="en-US" sz="1400" b="0" i="0" dirty="0">
                <a:effectLst/>
                <a:latin typeface="Söhne"/>
              </a:rPr>
              <a:t> (</a:t>
            </a:r>
            <a:r>
              <a:rPr lang="en-US" sz="1400" b="0" i="0" u="none" strike="noStrike" dirty="0">
                <a:effectLst/>
                <a:latin typeface="Söhne"/>
                <a:hlinkClick r:id="rId5">
                  <a:extLst>
                    <a:ext uri="{A12FA001-AC4F-418D-AE19-62706E023703}">
                      <ahyp:hlinkClr xmlns:ahyp="http://schemas.microsoft.com/office/drawing/2018/hyperlinkcolor" val="tx"/>
                    </a:ext>
                  </a:extLst>
                </a:hlinkClick>
              </a:rPr>
              <a:t>https://medium.com/</a:t>
            </a:r>
            <a:r>
              <a:rPr lang="en-US" sz="1400" b="0" i="0" dirty="0">
                <a:effectLst/>
                <a:latin typeface="Söhne"/>
              </a:rPr>
              <a:t>): Medium is a platform where data scientists and machine learning practitioners often share their insights and tutorials. You can find articles and tutorials on stock prediction projects written by experts in the field.</a:t>
            </a:r>
          </a:p>
          <a:p>
            <a:pPr algn="l">
              <a:buFont typeface="+mj-lt"/>
              <a:buAutoNum type="arabicPeriod"/>
            </a:pPr>
            <a:r>
              <a:rPr lang="en-US" sz="1400" b="1" i="0" dirty="0" err="1">
                <a:effectLst/>
                <a:latin typeface="Söhne"/>
              </a:rPr>
              <a:t>QuantInsti</a:t>
            </a:r>
            <a:r>
              <a:rPr lang="en-US" sz="1400" b="0" i="0" dirty="0">
                <a:effectLst/>
                <a:latin typeface="Söhne"/>
              </a:rPr>
              <a:t> (</a:t>
            </a:r>
            <a:r>
              <a:rPr lang="en-US" sz="1400" b="0" i="0" u="none" strike="noStrike" dirty="0">
                <a:effectLst/>
                <a:latin typeface="Söhne"/>
              </a:rPr>
              <a:t>https://quantra.quantinsti.com/</a:t>
            </a:r>
            <a:r>
              <a:rPr lang="en-US" sz="1400" b="0" i="0" dirty="0">
                <a:effectLst/>
                <a:latin typeface="Söhne"/>
              </a:rPr>
              <a:t>): </a:t>
            </a:r>
            <a:r>
              <a:rPr lang="en-US" sz="1400" b="0" i="0" dirty="0" err="1">
                <a:effectLst/>
                <a:latin typeface="Söhne"/>
              </a:rPr>
              <a:t>QuantInsti</a:t>
            </a:r>
            <a:r>
              <a:rPr lang="en-US" sz="1400" b="0" i="0" dirty="0">
                <a:effectLst/>
                <a:latin typeface="Söhne"/>
              </a:rPr>
              <a:t> offers courses and resources on algorithmic trading and quantitative finance. While some resources may require subscription or purchase, they provide comprehensive learning materials on stock prediction using AI and ML.</a:t>
            </a:r>
          </a:p>
          <a:p>
            <a:pPr algn="l">
              <a:buFont typeface="+mj-lt"/>
              <a:buAutoNum type="arabicPeriod"/>
            </a:pPr>
            <a:r>
              <a:rPr lang="en-US" sz="1400" b="1" i="0" dirty="0">
                <a:effectLst/>
                <a:latin typeface="Söhne"/>
              </a:rPr>
              <a:t>Investopedia</a:t>
            </a:r>
            <a:r>
              <a:rPr lang="en-US" sz="1400" b="0" i="0" dirty="0">
                <a:effectLst/>
                <a:latin typeface="Söhne"/>
              </a:rPr>
              <a:t> (</a:t>
            </a:r>
            <a:r>
              <a:rPr lang="en-US" sz="1400" b="0" i="0" u="none" strike="noStrike" dirty="0">
                <a:effectLst/>
                <a:latin typeface="Söhne"/>
                <a:hlinkClick r:id="rId6">
                  <a:extLst>
                    <a:ext uri="{A12FA001-AC4F-418D-AE19-62706E023703}">
                      <ahyp:hlinkClr xmlns:ahyp="http://schemas.microsoft.com/office/drawing/2018/hyperlinkcolor" val="tx"/>
                    </a:ext>
                  </a:extLst>
                </a:hlinkClick>
              </a:rPr>
              <a:t>https://www.investopedia.com/</a:t>
            </a:r>
            <a:r>
              <a:rPr lang="en-US" sz="1400" b="0" i="0" dirty="0">
                <a:effectLst/>
                <a:latin typeface="Söhne"/>
              </a:rPr>
              <a:t>): Investopedia is a well-known resource for financial education. They have articles and guides on various topics related to stock prediction, machine learning applications in finance, and algorithmic trading.</a:t>
            </a:r>
          </a:p>
          <a:p>
            <a:endParaRPr lang="en-IN" sz="1400" dirty="0"/>
          </a:p>
        </p:txBody>
      </p:sp>
      <p:pic>
        <p:nvPicPr>
          <p:cNvPr id="4" name="Picture 3">
            <a:extLst>
              <a:ext uri="{FF2B5EF4-FFF2-40B4-BE49-F238E27FC236}">
                <a16:creationId xmlns:a16="http://schemas.microsoft.com/office/drawing/2014/main" id="{AD407D94-322B-1605-8732-2FC9C6D0DB05}"/>
              </a:ext>
            </a:extLst>
          </p:cNvPr>
          <p:cNvPicPr>
            <a:picLocks noChangeAspect="1"/>
          </p:cNvPicPr>
          <p:nvPr/>
        </p:nvPicPr>
        <p:blipFill>
          <a:blip r:embed="rId7">
            <a:alphaModFix amt="85000"/>
          </a:blip>
          <a:stretch>
            <a:fillRect/>
          </a:stretch>
        </p:blipFill>
        <p:spPr>
          <a:xfrm>
            <a:off x="9566215" y="108187"/>
            <a:ext cx="2920754" cy="640080"/>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3C94ECF-EE57-15A8-AABE-1CB9E65F41B5}"/>
              </a:ext>
            </a:extLst>
          </p:cNvPr>
          <p:cNvSpPr>
            <a:spLocks noGrp="1"/>
          </p:cNvSpPr>
          <p:nvPr>
            <p:ph type="ftr" sz="quarter" idx="11"/>
          </p:nvPr>
        </p:nvSpPr>
        <p:spPr/>
        <p:txBody>
          <a:bodyPr/>
          <a:lstStyle/>
          <a:p>
            <a:r>
              <a:rPr lang="en-US" dirty="0"/>
              <a:t>INNER ECHO</a:t>
            </a:r>
          </a:p>
        </p:txBody>
      </p:sp>
      <p:sp>
        <p:nvSpPr>
          <p:cNvPr id="2" name="Slide Number Placeholder 1">
            <a:extLst>
              <a:ext uri="{FF2B5EF4-FFF2-40B4-BE49-F238E27FC236}">
                <a16:creationId xmlns:a16="http://schemas.microsoft.com/office/drawing/2014/main" id="{C454783C-37CC-781F-90A3-97C81326697F}"/>
              </a:ext>
            </a:extLst>
          </p:cNvPr>
          <p:cNvSpPr>
            <a:spLocks noGrp="1"/>
          </p:cNvSpPr>
          <p:nvPr>
            <p:ph type="sldNum" sz="quarter" idx="12"/>
          </p:nvPr>
        </p:nvSpPr>
        <p:spPr/>
        <p:txBody>
          <a:bodyPr/>
          <a:lstStyle/>
          <a:p>
            <a:fld id="{75DF2D63-3FF5-D547-96B9-BE9CCD1ABA58}" type="slidenum">
              <a:rPr lang="en-US" smtClean="0"/>
              <a:t>11</a:t>
            </a:fld>
            <a:endParaRPr lang="en-US" dirty="0"/>
          </a:p>
        </p:txBody>
      </p:sp>
      <p:sp>
        <p:nvSpPr>
          <p:cNvPr id="5" name="Title 3">
            <a:extLst>
              <a:ext uri="{FF2B5EF4-FFF2-40B4-BE49-F238E27FC236}">
                <a16:creationId xmlns:a16="http://schemas.microsoft.com/office/drawing/2014/main" id="{999028BD-0857-5FDD-478A-FAC3174C138E}"/>
              </a:ext>
            </a:extLst>
          </p:cNvPr>
          <p:cNvSpPr txBox="1">
            <a:spLocks/>
          </p:cNvSpPr>
          <p:nvPr/>
        </p:nvSpPr>
        <p:spPr>
          <a:xfrm>
            <a:off x="3618773" y="2438401"/>
            <a:ext cx="4954453" cy="640080"/>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algn="dist"/>
            <a:endParaRPr lang="en-US" b="1" dirty="0"/>
          </a:p>
        </p:txBody>
      </p:sp>
      <p:sp>
        <p:nvSpPr>
          <p:cNvPr id="6" name="Title 3">
            <a:extLst>
              <a:ext uri="{FF2B5EF4-FFF2-40B4-BE49-F238E27FC236}">
                <a16:creationId xmlns:a16="http://schemas.microsoft.com/office/drawing/2014/main" id="{F9D8E046-8583-4704-D6A5-69C7A299E2C1}"/>
              </a:ext>
            </a:extLst>
          </p:cNvPr>
          <p:cNvSpPr txBox="1">
            <a:spLocks/>
          </p:cNvSpPr>
          <p:nvPr/>
        </p:nvSpPr>
        <p:spPr>
          <a:xfrm>
            <a:off x="838200" y="3108960"/>
            <a:ext cx="10515600" cy="640080"/>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algn="ctr"/>
            <a:r>
              <a:rPr lang="en-US" dirty="0"/>
              <a:t>Thank YOU!</a:t>
            </a:r>
          </a:p>
        </p:txBody>
      </p:sp>
    </p:spTree>
    <p:extLst>
      <p:ext uri="{BB962C8B-B14F-4D97-AF65-F5344CB8AC3E}">
        <p14:creationId xmlns:p14="http://schemas.microsoft.com/office/powerpoint/2010/main" val="71627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normAutofit fontScale="90000"/>
          </a:bodyPr>
          <a:lstStyle/>
          <a:p>
            <a:r>
              <a:rPr lang="en-US" dirty="0"/>
              <a:t>INDEX</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normAutofit fontScale="92500" lnSpcReduction="10000"/>
          </a:bodyPr>
          <a:lstStyle/>
          <a:p>
            <a:r>
              <a:rPr lang="en-US" dirty="0"/>
              <a:t>Introduction</a:t>
            </a:r>
          </a:p>
          <a:p>
            <a:r>
              <a:rPr lang="en-US" dirty="0"/>
              <a:t>Primary goals</a:t>
            </a:r>
          </a:p>
          <a:p>
            <a:r>
              <a:rPr lang="en-US" dirty="0"/>
              <a:t>Our SOLUTION</a:t>
            </a:r>
          </a:p>
          <a:p>
            <a:r>
              <a:rPr lang="en-US" dirty="0"/>
              <a:t>RESULTS</a:t>
            </a:r>
          </a:p>
          <a:p>
            <a:r>
              <a:rPr lang="en-US" dirty="0"/>
              <a:t>THE FRONTEND</a:t>
            </a:r>
          </a:p>
          <a:p>
            <a:r>
              <a:rPr lang="en-US" dirty="0"/>
              <a:t>SUMMARY</a:t>
            </a:r>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 </a:t>
            </a:r>
          </a:p>
          <a:p>
            <a:endParaRPr lang="en-US" dirty="0"/>
          </a:p>
        </p:txBody>
      </p:sp>
      <p:pic>
        <p:nvPicPr>
          <p:cNvPr id="15" name="Picture Placeholder 14">
            <a:extLst>
              <a:ext uri="{FF2B5EF4-FFF2-40B4-BE49-F238E27FC236}">
                <a16:creationId xmlns:a16="http://schemas.microsoft.com/office/drawing/2014/main" id="{37FCD1C7-04EC-D1F3-AF4E-10F3E3EFB550}"/>
              </a:ext>
            </a:extLst>
          </p:cNvPr>
          <p:cNvPicPr>
            <a:picLocks noGrp="1" noChangeAspect="1"/>
          </p:cNvPicPr>
          <p:nvPr>
            <p:ph type="pic" sz="quarter" idx="13"/>
          </p:nvPr>
        </p:nvPicPr>
        <p:blipFill>
          <a:blip r:embed="rId2"/>
          <a:srcRect t="2749" b="2749"/>
          <a:stretch>
            <a:fillRect/>
          </a:stretch>
        </p:blipFill>
        <p:spPr>
          <a:xfrm>
            <a:off x="4946904" y="2047874"/>
            <a:ext cx="6273546" cy="3621405"/>
          </a:xfrm>
        </p:spPr>
      </p:pic>
      <p:pic>
        <p:nvPicPr>
          <p:cNvPr id="6" name="Picture 5">
            <a:extLst>
              <a:ext uri="{FF2B5EF4-FFF2-40B4-BE49-F238E27FC236}">
                <a16:creationId xmlns:a16="http://schemas.microsoft.com/office/drawing/2014/main" id="{7DB91658-1E99-E3B6-F9F1-F5315AAFECE6}"/>
              </a:ext>
            </a:extLst>
          </p:cNvPr>
          <p:cNvPicPr>
            <a:picLocks noChangeAspect="1"/>
          </p:cNvPicPr>
          <p:nvPr/>
        </p:nvPicPr>
        <p:blipFill>
          <a:blip r:embed="rId3">
            <a:alphaModFix amt="85000"/>
          </a:blip>
          <a:stretch>
            <a:fillRect/>
          </a:stretch>
        </p:blipFill>
        <p:spPr>
          <a:xfrm>
            <a:off x="9054938" y="724742"/>
            <a:ext cx="2920754" cy="640080"/>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619625" y="2162175"/>
            <a:ext cx="6590919" cy="3571113"/>
          </a:xfrm>
        </p:spPr>
        <p:txBody>
          <a:bodyPr>
            <a:normAutofit/>
          </a:bodyPr>
          <a:lstStyle/>
          <a:p>
            <a:pPr marL="0" indent="0">
              <a:lnSpc>
                <a:spcPts val="2400"/>
              </a:lnSpc>
              <a:buNone/>
            </a:pPr>
            <a:r>
              <a:rPr lang="en-US" sz="1600" b="0" i="0" dirty="0">
                <a:solidFill>
                  <a:schemeClr val="tx1"/>
                </a:solidFill>
                <a:effectLst/>
                <a:latin typeface="Pretendard"/>
              </a:rPr>
              <a:t>Stock market predictions are a long-standing concern for investors. This project proposes a new model that can more accurately predict stock price movements. Stock prices are determined by investor behavior, so understanding and predicting this is important. It is expected that more accurate predictions will be possible through a different approach than existing methods. Additionally, by utilizing recently developed technologies such as machine learning and deep learning, stock market prediction accuracy will be further improved. This project is expected to contribute to the advancement of stock market forecasting technology.</a:t>
            </a:r>
            <a:endParaRPr lang="en-US" sz="1800" spc="0" dirty="0">
              <a:solidFill>
                <a:schemeClr val="tx1"/>
              </a:solidFill>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INNER ECHO</a:t>
            </a:r>
          </a:p>
        </p:txBody>
      </p:sp>
      <p:pic>
        <p:nvPicPr>
          <p:cNvPr id="6" name="Picture 5">
            <a:extLst>
              <a:ext uri="{FF2B5EF4-FFF2-40B4-BE49-F238E27FC236}">
                <a16:creationId xmlns:a16="http://schemas.microsoft.com/office/drawing/2014/main" id="{4B942460-698A-6682-0E79-16CFF26301BC}"/>
              </a:ext>
            </a:extLst>
          </p:cNvPr>
          <p:cNvPicPr>
            <a:picLocks noChangeAspect="1"/>
          </p:cNvPicPr>
          <p:nvPr/>
        </p:nvPicPr>
        <p:blipFill>
          <a:blip r:embed="rId2">
            <a:alphaModFix amt="85000"/>
          </a:blip>
          <a:stretch>
            <a:fillRect/>
          </a:stretch>
        </p:blipFill>
        <p:spPr>
          <a:xfrm>
            <a:off x="9595712" y="114300"/>
            <a:ext cx="2920754" cy="640080"/>
          </a:xfrm>
          <a:prstGeom prst="rect">
            <a:avLst/>
          </a:prstGeom>
        </p:spPr>
      </p:pic>
      <p:pic>
        <p:nvPicPr>
          <p:cNvPr id="8" name="Picture 7">
            <a:extLst>
              <a:ext uri="{FF2B5EF4-FFF2-40B4-BE49-F238E27FC236}">
                <a16:creationId xmlns:a16="http://schemas.microsoft.com/office/drawing/2014/main" id="{A0A2DABF-C7E5-B19E-86C6-0CAD8FFE5AB7}"/>
              </a:ext>
            </a:extLst>
          </p:cNvPr>
          <p:cNvPicPr>
            <a:picLocks noChangeAspect="1"/>
          </p:cNvPicPr>
          <p:nvPr/>
        </p:nvPicPr>
        <p:blipFill>
          <a:blip r:embed="rId3"/>
          <a:stretch>
            <a:fillRect/>
          </a:stretch>
        </p:blipFill>
        <p:spPr>
          <a:xfrm>
            <a:off x="895350" y="1238249"/>
            <a:ext cx="3581400" cy="4143376"/>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1F0A-075B-0D59-0AE0-3DC6ADEFAEF9}"/>
              </a:ext>
            </a:extLst>
          </p:cNvPr>
          <p:cNvSpPr>
            <a:spLocks noGrp="1"/>
          </p:cNvSpPr>
          <p:nvPr>
            <p:ph type="title"/>
          </p:nvPr>
        </p:nvSpPr>
        <p:spPr/>
        <p:txBody>
          <a:bodyPr/>
          <a:lstStyle/>
          <a:p>
            <a:r>
              <a:rPr lang="en-US" dirty="0"/>
              <a:t>PRIMARY GOALS</a:t>
            </a:r>
            <a:endParaRPr lang="en-IN" dirty="0"/>
          </a:p>
        </p:txBody>
      </p:sp>
      <p:sp>
        <p:nvSpPr>
          <p:cNvPr id="3" name="Content Placeholder 2">
            <a:extLst>
              <a:ext uri="{FF2B5EF4-FFF2-40B4-BE49-F238E27FC236}">
                <a16:creationId xmlns:a16="http://schemas.microsoft.com/office/drawing/2014/main" id="{4AFCACE4-D2B5-2598-0171-D6DE59619BA5}"/>
              </a:ext>
            </a:extLst>
          </p:cNvPr>
          <p:cNvSpPr>
            <a:spLocks noGrp="1"/>
          </p:cNvSpPr>
          <p:nvPr>
            <p:ph idx="1"/>
          </p:nvPr>
        </p:nvSpPr>
        <p:spPr>
          <a:xfrm>
            <a:off x="1295400" y="1855945"/>
            <a:ext cx="10475976" cy="4019923"/>
          </a:xfrm>
        </p:spPr>
        <p:txBody>
          <a:bodyPr>
            <a:normAutofit fontScale="92500"/>
          </a:bodyPr>
          <a:lstStyle/>
          <a:p>
            <a:pPr>
              <a:lnSpc>
                <a:spcPct val="150000"/>
              </a:lnSpc>
              <a:buFont typeface="Wingdings" panose="05000000000000000000" pitchFamily="2" charset="2"/>
              <a:buChar char="Ø"/>
            </a:pPr>
            <a:r>
              <a:rPr lang="en-US" b="0" i="0" dirty="0">
                <a:solidFill>
                  <a:schemeClr val="tx1"/>
                </a:solidFill>
                <a:effectLst/>
                <a:latin typeface="Pretendard"/>
              </a:rPr>
              <a:t>Develop a prediction model that can predict stock prices at a specific point in the future.</a:t>
            </a:r>
          </a:p>
          <a:p>
            <a:pPr>
              <a:lnSpc>
                <a:spcPct val="150000"/>
              </a:lnSpc>
              <a:buFont typeface="Wingdings" panose="05000000000000000000" pitchFamily="2" charset="2"/>
              <a:buChar char="Ø"/>
            </a:pPr>
            <a:r>
              <a:rPr lang="en-US" b="0" i="0" dirty="0">
                <a:solidFill>
                  <a:schemeClr val="tx1"/>
                </a:solidFill>
                <a:effectLst/>
                <a:latin typeface="Pretendard"/>
              </a:rPr>
              <a:t>Stock price prediction using the latest machine learning techniques such as long-term short-term memory (LSTM).</a:t>
            </a:r>
          </a:p>
          <a:p>
            <a:pPr>
              <a:lnSpc>
                <a:spcPct val="150000"/>
              </a:lnSpc>
              <a:buFont typeface="Wingdings" panose="05000000000000000000" pitchFamily="2" charset="2"/>
              <a:buChar char="Ø"/>
            </a:pPr>
            <a:r>
              <a:rPr lang="en-US" b="0" i="0" dirty="0">
                <a:solidFill>
                  <a:schemeClr val="tx1"/>
                </a:solidFill>
                <a:effectLst/>
                <a:latin typeface="Pretendard"/>
              </a:rPr>
              <a:t>Developing a stock market prediction model through sentiment analysis of past stock price data and news articles.</a:t>
            </a:r>
          </a:p>
          <a:p>
            <a:pPr>
              <a:lnSpc>
                <a:spcPct val="150000"/>
              </a:lnSpc>
              <a:buFont typeface="Wingdings" panose="05000000000000000000" pitchFamily="2" charset="2"/>
              <a:buChar char="Ø"/>
            </a:pPr>
            <a:r>
              <a:rPr lang="en-US" b="0" i="0" dirty="0">
                <a:solidFill>
                  <a:schemeClr val="tx1"/>
                </a:solidFill>
                <a:effectLst/>
                <a:latin typeface="Pretendard"/>
              </a:rPr>
              <a:t>Predict stock market trends through technical and emotional analysis, develop investment strategies based on forecast results</a:t>
            </a:r>
            <a:endParaRPr lang="en-IN" dirty="0">
              <a:solidFill>
                <a:schemeClr val="tx1"/>
              </a:solidFill>
            </a:endParaRPr>
          </a:p>
        </p:txBody>
      </p:sp>
      <p:sp>
        <p:nvSpPr>
          <p:cNvPr id="5" name="Footer Placeholder 4">
            <a:extLst>
              <a:ext uri="{FF2B5EF4-FFF2-40B4-BE49-F238E27FC236}">
                <a16:creationId xmlns:a16="http://schemas.microsoft.com/office/drawing/2014/main" id="{72774A00-270F-940F-BFE6-F47B02255F64}"/>
              </a:ext>
            </a:extLst>
          </p:cNvPr>
          <p:cNvSpPr>
            <a:spLocks noGrp="1"/>
          </p:cNvSpPr>
          <p:nvPr>
            <p:ph type="ftr" sz="quarter" idx="11"/>
          </p:nvPr>
        </p:nvSpPr>
        <p:spPr/>
        <p:txBody>
          <a:bodyPr/>
          <a:lstStyle/>
          <a:p>
            <a:r>
              <a:rPr lang="en-US" dirty="0"/>
              <a:t> </a:t>
            </a:r>
          </a:p>
          <a:p>
            <a:endParaRPr lang="en-US" dirty="0"/>
          </a:p>
        </p:txBody>
      </p:sp>
      <p:sp>
        <p:nvSpPr>
          <p:cNvPr id="4" name="Slide Number Placeholder 3">
            <a:extLst>
              <a:ext uri="{FF2B5EF4-FFF2-40B4-BE49-F238E27FC236}">
                <a16:creationId xmlns:a16="http://schemas.microsoft.com/office/drawing/2014/main" id="{C6FD163F-3A8A-2C6E-D87D-4360FD11C71D}"/>
              </a:ext>
            </a:extLst>
          </p:cNvPr>
          <p:cNvSpPr>
            <a:spLocks noGrp="1"/>
          </p:cNvSpPr>
          <p:nvPr>
            <p:ph type="sldNum" sz="quarter" idx="12"/>
          </p:nvPr>
        </p:nvSpPr>
        <p:spPr/>
        <p:txBody>
          <a:bodyPr/>
          <a:lstStyle/>
          <a:p>
            <a:fld id="{75DF2D63-3FF5-D547-96B9-BE9CCD1ABA58}" type="slidenum">
              <a:rPr lang="en-US" smtClean="0"/>
              <a:t>4</a:t>
            </a:fld>
            <a:endParaRPr lang="en-US" dirty="0"/>
          </a:p>
        </p:txBody>
      </p:sp>
      <p:pic>
        <p:nvPicPr>
          <p:cNvPr id="6" name="Picture 5">
            <a:extLst>
              <a:ext uri="{FF2B5EF4-FFF2-40B4-BE49-F238E27FC236}">
                <a16:creationId xmlns:a16="http://schemas.microsoft.com/office/drawing/2014/main" id="{2D55AD99-192D-AE82-6D52-86E5F4131955}"/>
              </a:ext>
            </a:extLst>
          </p:cNvPr>
          <p:cNvPicPr>
            <a:picLocks noChangeAspect="1"/>
          </p:cNvPicPr>
          <p:nvPr/>
        </p:nvPicPr>
        <p:blipFill>
          <a:blip r:embed="rId2">
            <a:alphaModFix amt="85000"/>
          </a:blip>
          <a:stretch>
            <a:fillRect/>
          </a:stretch>
        </p:blipFill>
        <p:spPr>
          <a:xfrm>
            <a:off x="9556383" y="123588"/>
            <a:ext cx="2920754" cy="640080"/>
          </a:xfrm>
          <a:prstGeom prst="rect">
            <a:avLst/>
          </a:prstGeom>
        </p:spPr>
      </p:pic>
    </p:spTree>
    <p:extLst>
      <p:ext uri="{BB962C8B-B14F-4D97-AF65-F5344CB8AC3E}">
        <p14:creationId xmlns:p14="http://schemas.microsoft.com/office/powerpoint/2010/main" val="164648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OUR SOLUTION</a:t>
            </a:r>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a:normAutofit/>
          </a:bodyPr>
          <a:lstStyle/>
          <a:p>
            <a:pPr marL="0" indent="0" algn="ctr">
              <a:buNone/>
            </a:pPr>
            <a:r>
              <a:rPr lang="en-IN" dirty="0"/>
              <a:t>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5</a:t>
            </a:fld>
            <a:endParaRPr lang="en-US" dirty="0"/>
          </a:p>
        </p:txBody>
      </p:sp>
      <p:sp>
        <p:nvSpPr>
          <p:cNvPr id="3" name="TextBox 2">
            <a:extLst>
              <a:ext uri="{FF2B5EF4-FFF2-40B4-BE49-F238E27FC236}">
                <a16:creationId xmlns:a16="http://schemas.microsoft.com/office/drawing/2014/main" id="{799FDB8C-188B-9A69-92AE-02E5C505F56C}"/>
              </a:ext>
            </a:extLst>
          </p:cNvPr>
          <p:cNvSpPr txBox="1"/>
          <p:nvPr/>
        </p:nvSpPr>
        <p:spPr>
          <a:xfrm>
            <a:off x="1415845" y="2438401"/>
            <a:ext cx="9700211" cy="1754326"/>
          </a:xfrm>
          <a:prstGeom prst="rect">
            <a:avLst/>
          </a:prstGeom>
          <a:noFill/>
        </p:spPr>
        <p:txBody>
          <a:bodyPr wrap="square" rtlCol="0">
            <a:spAutoFit/>
          </a:bodyPr>
          <a:lstStyle/>
          <a:p>
            <a:pPr marL="342900" indent="-342900">
              <a:buFont typeface="+mj-lt"/>
              <a:buAutoNum type="arabicPeriod"/>
            </a:pPr>
            <a:r>
              <a:rPr lang="en-US" b="1" i="0" dirty="0">
                <a:effectLst/>
                <a:latin typeface="Arial" panose="020B0604020202020204" pitchFamily="34" charset="0"/>
                <a:cs typeface="Arial" panose="020B0604020202020204" pitchFamily="34" charset="0"/>
              </a:rPr>
              <a:t>Data Collection and Preprocessing:</a:t>
            </a:r>
            <a:r>
              <a:rPr lang="en-US" b="0" i="0" dirty="0">
                <a:effectLst/>
                <a:latin typeface="Arial" panose="020B0604020202020204" pitchFamily="34" charset="0"/>
                <a:cs typeface="Arial" panose="020B0604020202020204" pitchFamily="34" charset="0"/>
              </a:rPr>
              <a:t> Gather historical stock data, including features like opening, closing, highest, and lowest prices, along with trading volume. Preprocess the data by handling missing values, outliers, and normalizing features. Consider engineering new features like technical indicators or sentiment scores. Split the dataset into training, validation, and testing sets for model development and evaluation.</a:t>
            </a:r>
          </a:p>
          <a:p>
            <a:pPr marL="342900" indent="-342900">
              <a:buFont typeface="+mj-lt"/>
              <a:buAutoNum type="arabicPeriod"/>
            </a:pP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ED2804F-5979-DD36-7455-467B3B25510D}"/>
              </a:ext>
            </a:extLst>
          </p:cNvPr>
          <p:cNvPicPr>
            <a:picLocks noChangeAspect="1"/>
          </p:cNvPicPr>
          <p:nvPr/>
        </p:nvPicPr>
        <p:blipFill>
          <a:blip r:embed="rId2">
            <a:alphaModFix amt="85000"/>
          </a:blip>
          <a:stretch>
            <a:fillRect/>
          </a:stretch>
        </p:blipFill>
        <p:spPr>
          <a:xfrm>
            <a:off x="9585879" y="123588"/>
            <a:ext cx="2920754" cy="640080"/>
          </a:xfrm>
          <a:prstGeom prst="rect">
            <a:avLst/>
          </a:prstGeom>
        </p:spPr>
      </p:pic>
      <p:pic>
        <p:nvPicPr>
          <p:cNvPr id="10" name="Picture 9" descr="Cartoon of men running away from a stock market chart&#10;&#10;Description automatically generated">
            <a:extLst>
              <a:ext uri="{FF2B5EF4-FFF2-40B4-BE49-F238E27FC236}">
                <a16:creationId xmlns:a16="http://schemas.microsoft.com/office/drawing/2014/main" id="{F83D4224-F7F2-F887-999C-B7A028933371}"/>
              </a:ext>
            </a:extLst>
          </p:cNvPr>
          <p:cNvPicPr>
            <a:picLocks noChangeAspect="1"/>
          </p:cNvPicPr>
          <p:nvPr/>
        </p:nvPicPr>
        <p:blipFill>
          <a:blip r:embed="rId3">
            <a:alphaModFix amt="70000"/>
          </a:blip>
          <a:stretch>
            <a:fillRect/>
          </a:stretch>
        </p:blipFill>
        <p:spPr>
          <a:xfrm>
            <a:off x="3381375" y="3827601"/>
            <a:ext cx="4781550" cy="2143126"/>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OUR SOLUTION</a:t>
            </a:r>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a:normAutofit/>
          </a:bodyPr>
          <a:lstStyle/>
          <a:p>
            <a:pPr marL="0" indent="0" algn="ctr">
              <a:buNone/>
            </a:pPr>
            <a:r>
              <a:rPr lang="en-IN" dirty="0"/>
              <a:t>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6</a:t>
            </a:fld>
            <a:endParaRPr lang="en-US" dirty="0"/>
          </a:p>
        </p:txBody>
      </p:sp>
      <p:sp>
        <p:nvSpPr>
          <p:cNvPr id="3" name="TextBox 2">
            <a:extLst>
              <a:ext uri="{FF2B5EF4-FFF2-40B4-BE49-F238E27FC236}">
                <a16:creationId xmlns:a16="http://schemas.microsoft.com/office/drawing/2014/main" id="{799FDB8C-188B-9A69-92AE-02E5C505F56C}"/>
              </a:ext>
            </a:extLst>
          </p:cNvPr>
          <p:cNvSpPr txBox="1"/>
          <p:nvPr/>
        </p:nvSpPr>
        <p:spPr>
          <a:xfrm>
            <a:off x="1415845" y="2438401"/>
            <a:ext cx="9700211" cy="2308324"/>
          </a:xfrm>
          <a:prstGeom prst="rect">
            <a:avLst/>
          </a:prstGeom>
          <a:noFill/>
        </p:spPr>
        <p:txBody>
          <a:bodyPr wrap="square" rtlCol="0">
            <a:spAutoFit/>
          </a:bodyPr>
          <a:lstStyle/>
          <a:p>
            <a:pPr marL="342900" indent="-342900">
              <a:buFont typeface="+mj-lt"/>
              <a:buAutoNum type="arabicPeriod" startAt="2"/>
            </a:pPr>
            <a:r>
              <a:rPr lang="en-US" b="1" i="0" dirty="0">
                <a:effectLst/>
                <a:latin typeface="Arial" panose="020B0604020202020204" pitchFamily="34" charset="0"/>
                <a:cs typeface="Arial" panose="020B0604020202020204" pitchFamily="34" charset="0"/>
              </a:rPr>
              <a:t>Model Building and Evaluation:</a:t>
            </a:r>
            <a:r>
              <a:rPr lang="en-US" b="0" i="0" dirty="0">
                <a:effectLst/>
                <a:latin typeface="Arial" panose="020B0604020202020204" pitchFamily="34" charset="0"/>
                <a:cs typeface="Arial" panose="020B0604020202020204" pitchFamily="34" charset="0"/>
              </a:rPr>
              <a:t> Choose a suitable machine learning algorithm such as linear regression, decision trees, or neural networks. Train the model on the training data and fine-tune hyperparameters using the validation set. Evaluate the model's performance using metrics like mean squared error, root mean squared error, and coefficient of determination. Iterate on model refinement based on validation results, then test the final model on the held-out testing set to assess its generalization performance and accuracy in predicting future stock prices.</a:t>
            </a:r>
          </a:p>
          <a:p>
            <a:pPr marL="342900" indent="-342900">
              <a:buFont typeface="+mj-lt"/>
              <a:buAutoNum type="arabicPeriod" startAt="2"/>
            </a:pP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CCFE141-EECB-0591-B8A0-3CA06CB99397}"/>
              </a:ext>
            </a:extLst>
          </p:cNvPr>
          <p:cNvPicPr>
            <a:picLocks noChangeAspect="1"/>
          </p:cNvPicPr>
          <p:nvPr/>
        </p:nvPicPr>
        <p:blipFill>
          <a:blip r:embed="rId2">
            <a:alphaModFix amt="85000"/>
          </a:blip>
          <a:stretch>
            <a:fillRect/>
          </a:stretch>
        </p:blipFill>
        <p:spPr>
          <a:xfrm>
            <a:off x="9576047" y="93742"/>
            <a:ext cx="2920754" cy="640080"/>
          </a:xfrm>
          <a:prstGeom prst="rect">
            <a:avLst/>
          </a:prstGeom>
        </p:spPr>
      </p:pic>
    </p:spTree>
    <p:extLst>
      <p:ext uri="{BB962C8B-B14F-4D97-AF65-F5344CB8AC3E}">
        <p14:creationId xmlns:p14="http://schemas.microsoft.com/office/powerpoint/2010/main" val="204255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results</a:t>
            </a:r>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a:lstStyle/>
          <a:p>
            <a:pPr marL="0" indent="0" algn="ctr">
              <a:buNone/>
            </a:pPr>
            <a:r>
              <a:rPr lang="en-IN" dirty="0"/>
              <a:t>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7</a:t>
            </a:fld>
            <a:endParaRPr lang="en-US" dirty="0"/>
          </a:p>
        </p:txBody>
      </p:sp>
      <p:pic>
        <p:nvPicPr>
          <p:cNvPr id="3" name="Picture 2">
            <a:extLst>
              <a:ext uri="{FF2B5EF4-FFF2-40B4-BE49-F238E27FC236}">
                <a16:creationId xmlns:a16="http://schemas.microsoft.com/office/drawing/2014/main" id="{DEC298DD-3E71-4683-B27B-F3657E070FC1}"/>
              </a:ext>
            </a:extLst>
          </p:cNvPr>
          <p:cNvPicPr>
            <a:picLocks noChangeAspect="1"/>
          </p:cNvPicPr>
          <p:nvPr/>
        </p:nvPicPr>
        <p:blipFill>
          <a:blip r:embed="rId2">
            <a:alphaModFix amt="85000"/>
          </a:blip>
          <a:stretch>
            <a:fillRect/>
          </a:stretch>
        </p:blipFill>
        <p:spPr>
          <a:xfrm>
            <a:off x="9566215" y="123588"/>
            <a:ext cx="2920754" cy="640080"/>
          </a:xfrm>
          <a:prstGeom prst="rect">
            <a:avLst/>
          </a:prstGeom>
        </p:spPr>
      </p:pic>
      <p:pic>
        <p:nvPicPr>
          <p:cNvPr id="10" name="Picture 9">
            <a:extLst>
              <a:ext uri="{FF2B5EF4-FFF2-40B4-BE49-F238E27FC236}">
                <a16:creationId xmlns:a16="http://schemas.microsoft.com/office/drawing/2014/main" id="{613A8DC1-378A-88FF-9690-22BCB02D3663}"/>
              </a:ext>
            </a:extLst>
          </p:cNvPr>
          <p:cNvPicPr>
            <a:picLocks noChangeAspect="1"/>
          </p:cNvPicPr>
          <p:nvPr/>
        </p:nvPicPr>
        <p:blipFill>
          <a:blip r:embed="rId3"/>
          <a:stretch>
            <a:fillRect/>
          </a:stretch>
        </p:blipFill>
        <p:spPr>
          <a:xfrm>
            <a:off x="1858297" y="2554185"/>
            <a:ext cx="8475406" cy="3190875"/>
          </a:xfrm>
          <a:prstGeom prst="rect">
            <a:avLst/>
          </a:prstGeom>
        </p:spPr>
      </p:pic>
    </p:spTree>
    <p:extLst>
      <p:ext uri="{BB962C8B-B14F-4D97-AF65-F5344CB8AC3E}">
        <p14:creationId xmlns:p14="http://schemas.microsoft.com/office/powerpoint/2010/main" val="18411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402" y="989108"/>
            <a:ext cx="9601196" cy="1303867"/>
          </a:xfrm>
        </p:spPr>
        <p:txBody>
          <a:bodyPr/>
          <a:lstStyle/>
          <a:p>
            <a:r>
              <a:rPr lang="en-US" dirty="0"/>
              <a:t>results</a:t>
            </a:r>
          </a:p>
        </p:txBody>
      </p:sp>
      <p:sp>
        <p:nvSpPr>
          <p:cNvPr id="7" name="Content Placeholder 6">
            <a:extLst>
              <a:ext uri="{FF2B5EF4-FFF2-40B4-BE49-F238E27FC236}">
                <a16:creationId xmlns:a16="http://schemas.microsoft.com/office/drawing/2014/main" id="{F7752446-CE04-8072-9546-361CA540C2B6}"/>
              </a:ext>
            </a:extLst>
          </p:cNvPr>
          <p:cNvSpPr>
            <a:spLocks noGrp="1"/>
          </p:cNvSpPr>
          <p:nvPr>
            <p:ph idx="1"/>
          </p:nvPr>
        </p:nvSpPr>
        <p:spPr>
          <a:xfrm>
            <a:off x="1295400" y="1855945"/>
            <a:ext cx="9820656" cy="474300"/>
          </a:xfrm>
        </p:spPr>
        <p:txBody>
          <a:bodyPr/>
          <a:lstStyle/>
          <a:p>
            <a:pPr marL="0" indent="0" algn="ctr">
              <a:buNone/>
            </a:pPr>
            <a:r>
              <a:rPr lang="en-IN" dirty="0"/>
              <a:t>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8</a:t>
            </a:fld>
            <a:endParaRPr lang="en-US" dirty="0"/>
          </a:p>
        </p:txBody>
      </p:sp>
      <p:pic>
        <p:nvPicPr>
          <p:cNvPr id="8" name="Picture 7">
            <a:extLst>
              <a:ext uri="{FF2B5EF4-FFF2-40B4-BE49-F238E27FC236}">
                <a16:creationId xmlns:a16="http://schemas.microsoft.com/office/drawing/2014/main" id="{64B18C48-F623-7CE0-DB72-CC0695DF0258}"/>
              </a:ext>
            </a:extLst>
          </p:cNvPr>
          <p:cNvPicPr>
            <a:picLocks noChangeAspect="1"/>
          </p:cNvPicPr>
          <p:nvPr/>
        </p:nvPicPr>
        <p:blipFill>
          <a:blip r:embed="rId2">
            <a:alphaModFix amt="85000"/>
          </a:blip>
          <a:stretch>
            <a:fillRect/>
          </a:stretch>
        </p:blipFill>
        <p:spPr>
          <a:xfrm>
            <a:off x="9556382" y="123588"/>
            <a:ext cx="2920754" cy="640080"/>
          </a:xfrm>
          <a:prstGeom prst="rect">
            <a:avLst/>
          </a:prstGeom>
        </p:spPr>
      </p:pic>
      <p:pic>
        <p:nvPicPr>
          <p:cNvPr id="10" name="Picture 9">
            <a:extLst>
              <a:ext uri="{FF2B5EF4-FFF2-40B4-BE49-F238E27FC236}">
                <a16:creationId xmlns:a16="http://schemas.microsoft.com/office/drawing/2014/main" id="{DD1B712A-4DA4-6740-6435-4FF9237D5035}"/>
              </a:ext>
            </a:extLst>
          </p:cNvPr>
          <p:cNvPicPr>
            <a:picLocks noChangeAspect="1"/>
          </p:cNvPicPr>
          <p:nvPr/>
        </p:nvPicPr>
        <p:blipFill>
          <a:blip r:embed="rId3"/>
          <a:stretch>
            <a:fillRect/>
          </a:stretch>
        </p:blipFill>
        <p:spPr>
          <a:xfrm>
            <a:off x="1526151" y="2668524"/>
            <a:ext cx="4569849" cy="2873705"/>
          </a:xfrm>
          <a:prstGeom prst="rect">
            <a:avLst/>
          </a:prstGeom>
        </p:spPr>
      </p:pic>
      <p:pic>
        <p:nvPicPr>
          <p:cNvPr id="12" name="Picture 11">
            <a:extLst>
              <a:ext uri="{FF2B5EF4-FFF2-40B4-BE49-F238E27FC236}">
                <a16:creationId xmlns:a16="http://schemas.microsoft.com/office/drawing/2014/main" id="{D5D5D232-FDEB-E243-1130-FA3A921CA3D2}"/>
              </a:ext>
            </a:extLst>
          </p:cNvPr>
          <p:cNvPicPr>
            <a:picLocks noChangeAspect="1"/>
          </p:cNvPicPr>
          <p:nvPr/>
        </p:nvPicPr>
        <p:blipFill>
          <a:blip r:embed="rId4"/>
          <a:stretch>
            <a:fillRect/>
          </a:stretch>
        </p:blipFill>
        <p:spPr>
          <a:xfrm>
            <a:off x="5555225" y="2524995"/>
            <a:ext cx="5663381" cy="3249254"/>
          </a:xfrm>
          <a:prstGeom prst="rect">
            <a:avLst/>
          </a:prstGeom>
        </p:spPr>
      </p:pic>
    </p:spTree>
    <p:extLst>
      <p:ext uri="{BB962C8B-B14F-4D97-AF65-F5344CB8AC3E}">
        <p14:creationId xmlns:p14="http://schemas.microsoft.com/office/powerpoint/2010/main" val="182559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AFF7-E1B5-BDB6-B27E-00D943C4DCA2}"/>
              </a:ext>
            </a:extLst>
          </p:cNvPr>
          <p:cNvSpPr>
            <a:spLocks noGrp="1"/>
          </p:cNvSpPr>
          <p:nvPr>
            <p:ph type="title"/>
          </p:nvPr>
        </p:nvSpPr>
        <p:spPr/>
        <p:txBody>
          <a:bodyPr/>
          <a:lstStyle/>
          <a:p>
            <a:r>
              <a:rPr lang="en-US" dirty="0"/>
              <a:t>   </a:t>
            </a:r>
          </a:p>
        </p:txBody>
      </p:sp>
      <p:pic>
        <p:nvPicPr>
          <p:cNvPr id="7" name="Content Placeholder 6">
            <a:extLst>
              <a:ext uri="{FF2B5EF4-FFF2-40B4-BE49-F238E27FC236}">
                <a16:creationId xmlns:a16="http://schemas.microsoft.com/office/drawing/2014/main" id="{C792F501-0030-B803-B358-C7B2ACE381DF}"/>
              </a:ext>
            </a:extLst>
          </p:cNvPr>
          <p:cNvPicPr>
            <a:picLocks noGrp="1" noChangeAspect="1"/>
          </p:cNvPicPr>
          <p:nvPr>
            <p:ph idx="1"/>
          </p:nvPr>
        </p:nvPicPr>
        <p:blipFill>
          <a:blip r:embed="rId2"/>
          <a:stretch>
            <a:fillRect/>
          </a:stretch>
        </p:blipFill>
        <p:spPr>
          <a:xfrm>
            <a:off x="790073" y="1534909"/>
            <a:ext cx="7347543" cy="3317875"/>
          </a:xfrm>
        </p:spPr>
      </p:pic>
      <p:sp>
        <p:nvSpPr>
          <p:cNvPr id="4" name="Footer Placeholder 3">
            <a:extLst>
              <a:ext uri="{FF2B5EF4-FFF2-40B4-BE49-F238E27FC236}">
                <a16:creationId xmlns:a16="http://schemas.microsoft.com/office/drawing/2014/main" id="{03A3C88D-14CD-1AC7-287F-AEA5C1FAF52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ED346E0-878D-3899-FF54-12FEA5CB1667}"/>
              </a:ext>
            </a:extLst>
          </p:cNvPr>
          <p:cNvSpPr>
            <a:spLocks noGrp="1"/>
          </p:cNvSpPr>
          <p:nvPr>
            <p:ph type="sldNum" sz="quarter" idx="12"/>
          </p:nvPr>
        </p:nvSpPr>
        <p:spPr/>
        <p:txBody>
          <a:bodyPr/>
          <a:lstStyle/>
          <a:p>
            <a:fld id="{75DF2D63-3FF5-D547-96B9-BE9CCD1ABA58}" type="slidenum">
              <a:rPr lang="en-US" smtClean="0"/>
              <a:pPr/>
              <a:t>9</a:t>
            </a:fld>
            <a:endParaRPr lang="en-US" dirty="0"/>
          </a:p>
        </p:txBody>
      </p:sp>
      <p:pic>
        <p:nvPicPr>
          <p:cNvPr id="9" name="Picture 8">
            <a:extLst>
              <a:ext uri="{FF2B5EF4-FFF2-40B4-BE49-F238E27FC236}">
                <a16:creationId xmlns:a16="http://schemas.microsoft.com/office/drawing/2014/main" id="{2A99A8AE-C6D5-A54E-7E5F-E392B07738A2}"/>
              </a:ext>
            </a:extLst>
          </p:cNvPr>
          <p:cNvPicPr>
            <a:picLocks noChangeAspect="1"/>
          </p:cNvPicPr>
          <p:nvPr/>
        </p:nvPicPr>
        <p:blipFill>
          <a:blip r:embed="rId3"/>
          <a:stretch>
            <a:fillRect/>
          </a:stretch>
        </p:blipFill>
        <p:spPr>
          <a:xfrm>
            <a:off x="5781367" y="609600"/>
            <a:ext cx="5899355" cy="5657850"/>
          </a:xfrm>
          <a:prstGeom prst="rect">
            <a:avLst/>
          </a:prstGeom>
        </p:spPr>
      </p:pic>
    </p:spTree>
    <p:extLst>
      <p:ext uri="{BB962C8B-B14F-4D97-AF65-F5344CB8AC3E}">
        <p14:creationId xmlns:p14="http://schemas.microsoft.com/office/powerpoint/2010/main" val="11173862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163</TotalTime>
  <Words>647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Garamond</vt:lpstr>
      <vt:lpstr>Pretendard</vt:lpstr>
      <vt:lpstr>Söhne</vt:lpstr>
      <vt:lpstr>Wingdings</vt:lpstr>
      <vt:lpstr>Organic</vt:lpstr>
      <vt:lpstr>STOCK PREDICTION</vt:lpstr>
      <vt:lpstr>INDEX</vt:lpstr>
      <vt:lpstr>Introduction</vt:lpstr>
      <vt:lpstr>PRIMARY GOALS</vt:lpstr>
      <vt:lpstr>OUR SOLUTION</vt:lpstr>
      <vt:lpstr>OUR SOLUTION</vt:lpstr>
      <vt:lpstr>results</vt:lpstr>
      <vt:lpstr>results</vt:lpstr>
      <vt:lpstr>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 ECHO</dc:title>
  <dc:creator>Harshpreet Singh</dc:creator>
  <cp:lastModifiedBy>Harsh Wadhwa</cp:lastModifiedBy>
  <cp:revision>8</cp:revision>
  <dcterms:created xsi:type="dcterms:W3CDTF">2024-05-14T03:29:27Z</dcterms:created>
  <dcterms:modified xsi:type="dcterms:W3CDTF">2024-05-17T06:48:33Z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