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ermanent Marker"/>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ermanentMarker-regular.fnt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2"/>
                </a:solidFill>
              </a:rPr>
              <a:t>‹#›</a:t>
            </a:fld>
            <a:endParaRPr sz="1000">
              <a:solidFill>
                <a:schemeClr val="lt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money.cnn.com/infographic/technology/what-is-bitco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LuA3xb-L8r8" TargetMode="Externa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lay.kahoot.it/#/k/2da82092-d906-4d04-b6ed-725a88f4a9c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solidFill>
                  <a:schemeClr val="accent1"/>
                </a:solidFill>
                <a:latin typeface="Permanent Marker"/>
                <a:ea typeface="Permanent Marker"/>
                <a:cs typeface="Permanent Marker"/>
                <a:sym typeface="Permanent Marker"/>
              </a:rPr>
              <a:t>Bitcoin</a:t>
            </a:r>
            <a:r>
              <a:rPr b="1" lang="en">
                <a:solidFill>
                  <a:srgbClr val="FFFFFF"/>
                </a:solidFill>
                <a:latin typeface="Permanent Marker"/>
                <a:ea typeface="Permanent Marker"/>
                <a:cs typeface="Permanent Marker"/>
                <a:sym typeface="Permanent Marker"/>
              </a:rPr>
              <a:t> </a:t>
            </a:r>
            <a:endParaRPr b="1">
              <a:solidFill>
                <a:srgbClr val="FFFFFF"/>
              </a:solidFill>
              <a:latin typeface="Permanent Marker"/>
              <a:ea typeface="Permanent Marker"/>
              <a:cs typeface="Permanent Marker"/>
              <a:sym typeface="Permanent Marker"/>
            </a:endParaRPr>
          </a:p>
        </p:txBody>
      </p:sp>
      <p:sp>
        <p:nvSpPr>
          <p:cNvPr id="55" name="Shape 55"/>
          <p:cNvSpPr txBox="1"/>
          <p:nvPr>
            <p:ph idx="1" type="subTitle"/>
          </p:nvPr>
        </p:nvSpPr>
        <p:spPr>
          <a:xfrm>
            <a:off x="181050" y="279717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chemeClr val="lt1"/>
                </a:solidFill>
              </a:rPr>
              <a:t>By:Gurnoor Singh Samra</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Work Cited</a:t>
            </a:r>
            <a:endParaRPr/>
          </a:p>
        </p:txBody>
      </p:sp>
      <p:sp>
        <p:nvSpPr>
          <p:cNvPr id="117" name="Shape 1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http://money.cnn.com/infographic/technology/what-is-bitcoin/</a:t>
            </a:r>
            <a:endParaRPr/>
          </a:p>
          <a:p>
            <a:pPr indent="0" lvl="0" marL="0">
              <a:spcBef>
                <a:spcPts val="1600"/>
              </a:spcBef>
              <a:spcAft>
                <a:spcPts val="0"/>
              </a:spcAft>
              <a:buNone/>
            </a:pPr>
            <a:r>
              <a:rPr lang="en" sz="1200">
                <a:solidFill>
                  <a:srgbClr val="333333"/>
                </a:solidFill>
                <a:highlight>
                  <a:srgbClr val="FFFFFF"/>
                </a:highlight>
              </a:rPr>
              <a:t>Stewart, David. “ Digital Currency: A New Worry for Tax Administrators?” Taxanalysts.com. 7 Nov. 2012. Web. http://www.taxanalysts.com/www/features.nsf/Articles/</a:t>
            </a:r>
            <a:endParaRPr sz="1200">
              <a:solidFill>
                <a:srgbClr val="333333"/>
              </a:solidFill>
              <a:highlight>
                <a:srgbClr val="FFFFFF"/>
              </a:highlight>
            </a:endParaRPr>
          </a:p>
          <a:p>
            <a:pPr indent="0" lvl="0" marL="0">
              <a:spcBef>
                <a:spcPts val="1600"/>
              </a:spcBef>
              <a:spcAft>
                <a:spcPts val="0"/>
              </a:spcAft>
              <a:buNone/>
            </a:pPr>
            <a:r>
              <a:rPr lang="en" sz="1200">
                <a:solidFill>
                  <a:srgbClr val="333333"/>
                </a:solidFill>
                <a:highlight>
                  <a:srgbClr val="FFFFFF"/>
                </a:highlight>
              </a:rPr>
              <a:t>C1A7ED502DD2B84685257AAF0056A2A2 </a:t>
            </a:r>
            <a:endParaRPr sz="1200">
              <a:solidFill>
                <a:srgbClr val="333333"/>
              </a:solidFill>
              <a:highlight>
                <a:srgbClr val="FFFFFF"/>
              </a:highlight>
            </a:endParaRPr>
          </a:p>
          <a:p>
            <a:pPr indent="0" lvl="0" marL="0">
              <a:spcBef>
                <a:spcPts val="1600"/>
              </a:spcBef>
              <a:spcAft>
                <a:spcPts val="0"/>
              </a:spcAft>
              <a:buNone/>
            </a:pPr>
            <a:r>
              <a:rPr lang="en" sz="1200">
                <a:solidFill>
                  <a:srgbClr val="333333"/>
                </a:solidFill>
                <a:highlight>
                  <a:srgbClr val="FFFFFF"/>
                </a:highlight>
              </a:rPr>
              <a:t>Bitcoin Charts. Web. http://blockchain.info/charts </a:t>
            </a:r>
            <a:endParaRPr sz="1200">
              <a:solidFill>
                <a:srgbClr val="333333"/>
              </a:solidFill>
              <a:highlight>
                <a:srgbClr val="FFFFFF"/>
              </a:highlight>
            </a:endParaRPr>
          </a:p>
          <a:p>
            <a:pPr indent="0" lvl="0" marL="0">
              <a:spcBef>
                <a:spcPts val="1600"/>
              </a:spcBef>
              <a:spcAft>
                <a:spcPts val="0"/>
              </a:spcAft>
              <a:buNone/>
            </a:pPr>
            <a:r>
              <a:rPr lang="en" sz="1200">
                <a:solidFill>
                  <a:srgbClr val="333333"/>
                </a:solidFill>
                <a:highlight>
                  <a:srgbClr val="FFFFFF"/>
                </a:highlight>
              </a:rPr>
              <a:t>"Bitcoin Charts." Bitcoincharts.com. Web. 29 Aug. 2013. http://bitcoincharts.com/charts/mtgoxUSD . </a:t>
            </a:r>
            <a:endParaRPr sz="1200">
              <a:solidFill>
                <a:srgbClr val="333333"/>
              </a:solidFill>
              <a:highlight>
                <a:srgbClr val="FFFFFF"/>
              </a:highlight>
            </a:endParaRPr>
          </a:p>
          <a:p>
            <a:pPr indent="0" lvl="0" marL="0">
              <a:spcBef>
                <a:spcPts val="1600"/>
              </a:spcBef>
              <a:spcAft>
                <a:spcPts val="0"/>
              </a:spcAft>
              <a:buNone/>
            </a:pPr>
            <a:r>
              <a:rPr lang="en" sz="1200">
                <a:solidFill>
                  <a:srgbClr val="333333"/>
                </a:solidFill>
                <a:highlight>
                  <a:srgbClr val="FFFFFF"/>
                </a:highlight>
              </a:rPr>
              <a:t>Hill, Kashmir. "Every Important Person In Bitcoin Just Got Subpoenaed By New York's Financial Regulator." Forbes. Forbes Magazine, 12 Aug. 2013. Web. http://www.forbes.com/sites/kashmirhill/2013/08/12/every-important-person-in-bitcoin-just-got-subpoenaed-by-new-yorks-financial-regulator/ . </a:t>
            </a:r>
            <a:endParaRPr sz="1200">
              <a:solidFill>
                <a:srgbClr val="333333"/>
              </a:solidFill>
              <a:highlight>
                <a:srgbClr val="FFFFFF"/>
              </a:highlight>
            </a:endParaRPr>
          </a:p>
          <a:p>
            <a:pPr indent="0" lvl="0" marL="0">
              <a:spcBef>
                <a:spcPts val="1600"/>
              </a:spcBef>
              <a:spcAft>
                <a:spcPts val="0"/>
              </a:spcAft>
              <a:buNone/>
            </a:pPr>
            <a:r>
              <a:rPr lang="en" sz="1200">
                <a:solidFill>
                  <a:srgbClr val="333333"/>
                </a:solidFill>
                <a:highlight>
                  <a:srgbClr val="FFFFFF"/>
                </a:highlight>
              </a:rPr>
              <a:t>"How Does Bitcoin Work?" Bitcoin. Bitcoin Foundation, Web. http://bitcoin.org/en/how-it-works. </a:t>
            </a:r>
            <a:endParaRPr sz="1200">
              <a:solidFill>
                <a:srgbClr val="333333"/>
              </a:solidFill>
              <a:highlight>
                <a:srgbClr val="FFFFFF"/>
              </a:highlight>
            </a:endParaRPr>
          </a:p>
          <a:p>
            <a:pPr indent="0" lvl="0" marL="0">
              <a:spcBef>
                <a:spcPts val="1600"/>
              </a:spcBef>
              <a:spcAft>
                <a:spcPts val="0"/>
              </a:spcAft>
              <a:buNone/>
            </a:pPr>
            <a:r>
              <a:rPr lang="en" sz="1200">
                <a:solidFill>
                  <a:srgbClr val="333333"/>
                </a:solidFill>
                <a:highlight>
                  <a:srgbClr val="FFFFFF"/>
                </a:highlight>
              </a:rPr>
              <a:t>Blain, Loz. "300 Million Dollars out of Thin Air: Bitcoin Turns Four and Approaches $30 Value." </a:t>
            </a:r>
            <a:endParaRPr sz="1200">
              <a:solidFill>
                <a:srgbClr val="333333"/>
              </a:solidFill>
              <a:highlight>
                <a:srgbClr val="FFFFFF"/>
              </a:highlight>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descr="If money is only valuable when we believe in it, how much is a BitCoin actually worth? Jonathan explains the virtual currency as well as how to mine it and the risks involved in investing.  Whether the topic is popcorn or particle physics, you can count on the HowStuffWorks team to explore - and explain - the everyday science in the world around us on BrainStuff.  Download the New TestTube iOS app! http://testu.be/1ndmmMq  Watch More BrainStuff on TestTube http://testtube.com/brainstuff  Subscribe Now! http://www.youtube.com/subscription_center?add_user=brainstuffshow  Watch More http://www.youtube.com/BrainStuffShow  Twitter http://twitter.com/BrainStuffHSW  Facebook http://facebook.com/BrainStuff  Google+ http://gplus.to/BrainStuff" id="60" name="Shape 60" title="How Does BitCoin Work?">
            <a:hlinkClick r:id="rId3"/>
          </p:cNvPr>
          <p:cNvSpPr/>
          <p:nvPr/>
        </p:nvSpPr>
        <p:spPr>
          <a:xfrm>
            <a:off x="1279625" y="0"/>
            <a:ext cx="6857975" cy="5143500"/>
          </a:xfrm>
          <a:prstGeom prst="rect">
            <a:avLst/>
          </a:prstGeom>
          <a:blipFill>
            <a:blip r:embed="rId4">
              <a:alphaModFix/>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Bitcoin?</a:t>
            </a:r>
            <a:endParaRPr/>
          </a:p>
        </p:txBody>
      </p:sp>
      <p:sp>
        <p:nvSpPr>
          <p:cNvPr id="66" name="Shape 66"/>
          <p:cNvSpPr txBox="1"/>
          <p:nvPr>
            <p:ph idx="1" type="body"/>
          </p:nvPr>
        </p:nvSpPr>
        <p:spPr>
          <a:xfrm>
            <a:off x="145400" y="10931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-Digital Currency</a:t>
            </a:r>
            <a:endParaRPr sz="2400"/>
          </a:p>
          <a:p>
            <a:pPr indent="0" lvl="0" marL="0">
              <a:spcBef>
                <a:spcPts val="1600"/>
              </a:spcBef>
              <a:spcAft>
                <a:spcPts val="0"/>
              </a:spcAft>
              <a:buNone/>
            </a:pPr>
            <a:r>
              <a:rPr lang="en" sz="2400"/>
              <a:t>-Creator not known to this day</a:t>
            </a:r>
            <a:endParaRPr sz="2400"/>
          </a:p>
          <a:p>
            <a:pPr indent="0" lvl="0" marL="0">
              <a:spcBef>
                <a:spcPts val="1600"/>
              </a:spcBef>
              <a:spcAft>
                <a:spcPts val="0"/>
              </a:spcAft>
              <a:buNone/>
            </a:pPr>
            <a:r>
              <a:rPr lang="en" sz="2400"/>
              <a:t>-</a:t>
            </a:r>
            <a:r>
              <a:rPr lang="en" sz="2400"/>
              <a:t>Transactions</a:t>
            </a:r>
            <a:r>
              <a:rPr lang="en" sz="2400"/>
              <a:t> are not made through Banks</a:t>
            </a:r>
            <a:endParaRPr sz="2400"/>
          </a:p>
          <a:p>
            <a:pPr indent="0" lvl="0" marL="0">
              <a:spcBef>
                <a:spcPts val="1600"/>
              </a:spcBef>
              <a:spcAft>
                <a:spcPts val="0"/>
              </a:spcAft>
              <a:buNone/>
            </a:pPr>
            <a:r>
              <a:rPr lang="en" sz="2400"/>
              <a:t>-Mostly People use it to make money of it.</a:t>
            </a:r>
            <a:endParaRPr sz="2400"/>
          </a:p>
          <a:p>
            <a:pPr indent="0" lvl="0" marL="0">
              <a:spcBef>
                <a:spcPts val="1600"/>
              </a:spcBef>
              <a:spcAft>
                <a:spcPts val="0"/>
              </a:spcAft>
              <a:buNone/>
            </a:pPr>
            <a:r>
              <a:rPr lang="en" sz="2400"/>
              <a:t>-Type of investment </a:t>
            </a:r>
            <a:endParaRPr sz="2400"/>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descr="Image result for Bitcoin" id="67" name="Shape 67"/>
          <p:cNvPicPr preferRelativeResize="0"/>
          <p:nvPr/>
        </p:nvPicPr>
        <p:blipFill rotWithShape="1">
          <a:blip r:embed="rId3">
            <a:alphaModFix/>
          </a:blip>
          <a:srcRect b="0" l="0" r="0" t="0"/>
          <a:stretch/>
        </p:blipFill>
        <p:spPr>
          <a:xfrm>
            <a:off x="4290475" y="0"/>
            <a:ext cx="2695575" cy="1695450"/>
          </a:xfrm>
          <a:prstGeom prst="rect">
            <a:avLst/>
          </a:prstGeom>
          <a:noFill/>
          <a:ln>
            <a:noFill/>
          </a:ln>
        </p:spPr>
      </p:pic>
      <p:pic>
        <p:nvPicPr>
          <p:cNvPr descr="Image result for Bitcoin Happy" id="68" name="Shape 68"/>
          <p:cNvPicPr preferRelativeResize="0"/>
          <p:nvPr/>
        </p:nvPicPr>
        <p:blipFill>
          <a:blip r:embed="rId4">
            <a:alphaModFix/>
          </a:blip>
          <a:stretch>
            <a:fillRect/>
          </a:stretch>
        </p:blipFill>
        <p:spPr>
          <a:xfrm>
            <a:off x="4209500" y="3543300"/>
            <a:ext cx="28575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Can you get Bitcoin</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-Exchange website</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rPr lang="en"/>
              <a:t>-Mining</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a:t>-</a:t>
            </a:r>
            <a:r>
              <a:rPr lang="en"/>
              <a:t>Transferring</a:t>
            </a:r>
            <a:r>
              <a:rPr lang="en"/>
              <a:t> </a:t>
            </a:r>
            <a:endParaRPr/>
          </a:p>
        </p:txBody>
      </p:sp>
      <p:pic>
        <p:nvPicPr>
          <p:cNvPr descr="Image result for bitcoin exchange" id="75" name="Shape 75"/>
          <p:cNvPicPr preferRelativeResize="0"/>
          <p:nvPr/>
        </p:nvPicPr>
        <p:blipFill>
          <a:blip r:embed="rId3">
            <a:alphaModFix/>
          </a:blip>
          <a:stretch>
            <a:fillRect/>
          </a:stretch>
        </p:blipFill>
        <p:spPr>
          <a:xfrm>
            <a:off x="3300350" y="928800"/>
            <a:ext cx="3260635" cy="1304250"/>
          </a:xfrm>
          <a:prstGeom prst="rect">
            <a:avLst/>
          </a:prstGeom>
          <a:noFill/>
          <a:ln>
            <a:noFill/>
          </a:ln>
        </p:spPr>
      </p:pic>
      <p:pic>
        <p:nvPicPr>
          <p:cNvPr id="76" name="Shape 76"/>
          <p:cNvPicPr preferRelativeResize="0"/>
          <p:nvPr/>
        </p:nvPicPr>
        <p:blipFill>
          <a:blip r:embed="rId4">
            <a:alphaModFix/>
          </a:blip>
          <a:stretch>
            <a:fillRect/>
          </a:stretch>
        </p:blipFill>
        <p:spPr>
          <a:xfrm>
            <a:off x="3300875" y="2244675"/>
            <a:ext cx="2096124" cy="1524924"/>
          </a:xfrm>
          <a:prstGeom prst="rect">
            <a:avLst/>
          </a:prstGeom>
          <a:noFill/>
          <a:ln>
            <a:noFill/>
          </a:ln>
        </p:spPr>
      </p:pic>
      <p:pic>
        <p:nvPicPr>
          <p:cNvPr id="77" name="Shape 77"/>
          <p:cNvPicPr preferRelativeResize="0"/>
          <p:nvPr/>
        </p:nvPicPr>
        <p:blipFill>
          <a:blip r:embed="rId5">
            <a:alphaModFix/>
          </a:blip>
          <a:stretch>
            <a:fillRect/>
          </a:stretch>
        </p:blipFill>
        <p:spPr>
          <a:xfrm>
            <a:off x="3344324" y="3817765"/>
            <a:ext cx="2096125" cy="12495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Pros Of Bitcoin</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Transactions</a:t>
            </a:r>
            <a:r>
              <a:rPr lang="en"/>
              <a:t> are mostly anonymous</a:t>
            </a:r>
            <a:endParaRPr/>
          </a:p>
          <a:p>
            <a:pPr indent="-342900" lvl="0" marL="457200">
              <a:spcBef>
                <a:spcPts val="0"/>
              </a:spcBef>
              <a:spcAft>
                <a:spcPts val="0"/>
              </a:spcAft>
              <a:buSzPts val="1800"/>
              <a:buChar char="●"/>
            </a:pPr>
            <a:r>
              <a:rPr lang="en"/>
              <a:t>rarely see a </a:t>
            </a:r>
            <a:r>
              <a:rPr lang="en"/>
              <a:t>transaction</a:t>
            </a:r>
            <a:r>
              <a:rPr lang="en"/>
              <a:t> fee</a:t>
            </a:r>
            <a:endParaRPr/>
          </a:p>
          <a:p>
            <a:pPr indent="-342900" lvl="0" marL="457200" rtl="0">
              <a:spcBef>
                <a:spcPts val="0"/>
              </a:spcBef>
              <a:spcAft>
                <a:spcPts val="0"/>
              </a:spcAft>
              <a:buSzPts val="1800"/>
              <a:buChar char="●"/>
            </a:pPr>
            <a:r>
              <a:rPr lang="en"/>
              <a:t>Transactions</a:t>
            </a:r>
            <a:r>
              <a:rPr lang="en"/>
              <a:t> are </a:t>
            </a:r>
            <a:r>
              <a:rPr lang="en"/>
              <a:t>irreversible</a:t>
            </a:r>
            <a:r>
              <a:rPr lang="en"/>
              <a:t>, eliminating charge disputes</a:t>
            </a:r>
            <a:endParaRPr/>
          </a:p>
          <a:p>
            <a:pPr indent="-342900" lvl="0" marL="457200" rtl="0">
              <a:spcBef>
                <a:spcPts val="0"/>
              </a:spcBef>
              <a:spcAft>
                <a:spcPts val="0"/>
              </a:spcAft>
              <a:buSzPts val="1800"/>
              <a:buChar char="●"/>
            </a:pPr>
            <a:r>
              <a:rPr lang="en"/>
              <a:t>Very easy to buy</a:t>
            </a:r>
            <a:endParaRPr/>
          </a:p>
          <a:p>
            <a:pPr indent="-342900" lvl="0" marL="457200" rtl="0">
              <a:spcBef>
                <a:spcPts val="0"/>
              </a:spcBef>
              <a:spcAft>
                <a:spcPts val="0"/>
              </a:spcAft>
              <a:buSzPts val="1800"/>
              <a:buChar char="●"/>
            </a:pPr>
            <a:r>
              <a:rPr lang="en"/>
              <a:t>Could be used almost anywhere online</a:t>
            </a:r>
            <a:endParaRPr/>
          </a:p>
          <a:p>
            <a:pPr indent="-342900" lvl="0" marL="457200" rtl="0">
              <a:spcBef>
                <a:spcPts val="0"/>
              </a:spcBef>
              <a:spcAft>
                <a:spcPts val="0"/>
              </a:spcAft>
              <a:buSzPts val="1800"/>
              <a:buChar char="●"/>
            </a:pPr>
            <a:r>
              <a:rPr lang="en"/>
              <a:t>Quick </a:t>
            </a:r>
            <a:r>
              <a:rPr lang="en"/>
              <a:t>accessibility</a:t>
            </a:r>
            <a:endParaRPr/>
          </a:p>
          <a:p>
            <a:pPr indent="-342900" lvl="0" marL="457200">
              <a:spcBef>
                <a:spcPts val="0"/>
              </a:spcBef>
              <a:spcAft>
                <a:spcPts val="0"/>
              </a:spcAft>
              <a:buSzPts val="1800"/>
              <a:buChar char="●"/>
            </a:pPr>
            <a:r>
              <a:rPr lang="en"/>
              <a:t>Good type of Investment at the moment</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descr="Image result for Bitcoin Happy" id="84" name="Shape 84"/>
          <p:cNvPicPr preferRelativeResize="0"/>
          <p:nvPr/>
        </p:nvPicPr>
        <p:blipFill>
          <a:blip r:embed="rId3">
            <a:alphaModFix/>
          </a:blip>
          <a:stretch>
            <a:fillRect/>
          </a:stretch>
        </p:blipFill>
        <p:spPr>
          <a:xfrm>
            <a:off x="6027550" y="2668550"/>
            <a:ext cx="2053516" cy="226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Value is based on how much is being bought</a:t>
            </a:r>
            <a:endParaRPr/>
          </a:p>
          <a:p>
            <a:pPr indent="-342900" lvl="0" marL="457200">
              <a:spcBef>
                <a:spcPts val="0"/>
              </a:spcBef>
              <a:spcAft>
                <a:spcPts val="0"/>
              </a:spcAft>
              <a:buSzPts val="1800"/>
              <a:buChar char="●"/>
            </a:pPr>
            <a:r>
              <a:rPr lang="en"/>
              <a:t>It's</a:t>
            </a:r>
            <a:r>
              <a:rPr lang="en"/>
              <a:t> time to get Valid Bitcoin</a:t>
            </a:r>
            <a:endParaRPr/>
          </a:p>
          <a:p>
            <a:pPr indent="-342900" lvl="0" marL="457200">
              <a:spcBef>
                <a:spcPts val="0"/>
              </a:spcBef>
              <a:spcAft>
                <a:spcPts val="0"/>
              </a:spcAft>
              <a:buSzPts val="1800"/>
              <a:buChar char="●"/>
            </a:pPr>
            <a:r>
              <a:rPr lang="en"/>
              <a:t>Popular use of Bitcoin is for illegal stuff</a:t>
            </a:r>
            <a:endParaRPr/>
          </a:p>
          <a:p>
            <a:pPr indent="-342900" lvl="0" marL="457200" rtl="0">
              <a:spcBef>
                <a:spcPts val="0"/>
              </a:spcBef>
              <a:spcAft>
                <a:spcPts val="0"/>
              </a:spcAft>
              <a:buSzPts val="1800"/>
              <a:buChar char="●"/>
            </a:pPr>
            <a:r>
              <a:rPr lang="en"/>
              <a:t>Could lose all bitcoin when hacked </a:t>
            </a:r>
            <a:r>
              <a:rPr lang="en"/>
              <a:t>or</a:t>
            </a:r>
            <a:r>
              <a:rPr lang="en"/>
              <a:t> forgot wallet password and will never get it back.</a:t>
            </a:r>
            <a:endParaRPr/>
          </a:p>
          <a:p>
            <a:pPr indent="-342900" lvl="0" marL="457200" rtl="0">
              <a:spcBef>
                <a:spcPts val="0"/>
              </a:spcBef>
              <a:spcAft>
                <a:spcPts val="0"/>
              </a:spcAft>
              <a:buSzPts val="1800"/>
              <a:buChar char="●"/>
            </a:pPr>
            <a:r>
              <a:rPr lang="en"/>
              <a:t>Value of bitcoin could drop any second</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descr="Image result for Bitcoin sad" id="91" name="Shape 91"/>
          <p:cNvPicPr preferRelativeResize="0"/>
          <p:nvPr/>
        </p:nvPicPr>
        <p:blipFill>
          <a:blip r:embed="rId3">
            <a:alphaModFix/>
          </a:blip>
          <a:stretch>
            <a:fillRect/>
          </a:stretch>
        </p:blipFill>
        <p:spPr>
          <a:xfrm>
            <a:off x="6195525" y="3041800"/>
            <a:ext cx="2400300" cy="162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My </a:t>
            </a:r>
            <a:r>
              <a:rPr lang="en"/>
              <a:t>Opinion</a:t>
            </a:r>
            <a:r>
              <a:rPr lang="en"/>
              <a:t> </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-Too Popular to die</a:t>
            </a:r>
            <a:endParaRPr/>
          </a:p>
          <a:p>
            <a:pPr indent="0" lvl="0" marL="0">
              <a:spcBef>
                <a:spcPts val="1600"/>
              </a:spcBef>
              <a:spcAft>
                <a:spcPts val="0"/>
              </a:spcAft>
              <a:buNone/>
            </a:pPr>
            <a:r>
              <a:rPr lang="en"/>
              <a:t>-This is the future</a:t>
            </a:r>
            <a:endParaRPr/>
          </a:p>
          <a:p>
            <a:pPr indent="0" lvl="0" marL="0">
              <a:spcBef>
                <a:spcPts val="1600"/>
              </a:spcBef>
              <a:spcAft>
                <a:spcPts val="0"/>
              </a:spcAft>
              <a:buNone/>
            </a:pPr>
            <a:r>
              <a:rPr lang="en"/>
              <a:t>-it about time for knock offs</a:t>
            </a:r>
            <a:endParaRPr/>
          </a:p>
          <a:p>
            <a:pPr indent="0" lvl="0" marL="0">
              <a:spcBef>
                <a:spcPts val="1600"/>
              </a:spcBef>
              <a:spcAft>
                <a:spcPts val="1600"/>
              </a:spcAft>
              <a:buNone/>
            </a:pPr>
            <a:r>
              <a:t/>
            </a:r>
            <a:endParaRPr/>
          </a:p>
        </p:txBody>
      </p:sp>
      <p:pic>
        <p:nvPicPr>
          <p:cNvPr id="98" name="Shape 98"/>
          <p:cNvPicPr preferRelativeResize="0"/>
          <p:nvPr/>
        </p:nvPicPr>
        <p:blipFill>
          <a:blip r:embed="rId3">
            <a:alphaModFix/>
          </a:blip>
          <a:stretch>
            <a:fillRect/>
          </a:stretch>
        </p:blipFill>
        <p:spPr>
          <a:xfrm>
            <a:off x="5419775" y="1152475"/>
            <a:ext cx="28575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Facts</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are Exactly 21,000,000</a:t>
            </a:r>
            <a:endParaRPr/>
          </a:p>
          <a:p>
            <a:pPr indent="0" lvl="0" marL="0">
              <a:spcBef>
                <a:spcPts val="1600"/>
              </a:spcBef>
              <a:spcAft>
                <a:spcPts val="0"/>
              </a:spcAft>
              <a:buNone/>
            </a:pPr>
            <a:r>
              <a:rPr lang="en"/>
              <a:t>-Bitcoin has no set value</a:t>
            </a:r>
            <a:endParaRPr/>
          </a:p>
          <a:p>
            <a:pPr indent="0" lvl="0" marL="0">
              <a:spcBef>
                <a:spcPts val="1600"/>
              </a:spcBef>
              <a:spcAft>
                <a:spcPts val="0"/>
              </a:spcAft>
              <a:buNone/>
            </a:pPr>
            <a:r>
              <a:rPr lang="en"/>
              <a:t>-Goverment has no </a:t>
            </a:r>
            <a:r>
              <a:rPr lang="en"/>
              <a:t>involvement</a:t>
            </a:r>
            <a:r>
              <a:rPr lang="en"/>
              <a:t> in Bitcoin</a:t>
            </a:r>
            <a:endParaRPr/>
          </a:p>
          <a:p>
            <a:pPr indent="0" lvl="0" marL="0">
              <a:spcBef>
                <a:spcPts val="1600"/>
              </a:spcBef>
              <a:spcAft>
                <a:spcPts val="0"/>
              </a:spcAft>
              <a:buNone/>
            </a:pPr>
            <a:r>
              <a:rPr lang="en"/>
              <a:t>-You can see every transaction the occurs with bitcoin</a:t>
            </a:r>
            <a:endParaRPr/>
          </a:p>
          <a:p>
            <a:pPr indent="0" lvl="0" marL="0">
              <a:spcBef>
                <a:spcPts val="1600"/>
              </a:spcBef>
              <a:spcAft>
                <a:spcPts val="1600"/>
              </a:spcAft>
              <a:buNone/>
            </a:pPr>
            <a:r>
              <a:rPr lang="en"/>
              <a:t>-FBI owns 1.5 % of the bitcoins(315,000)</a:t>
            </a:r>
            <a:endParaRPr/>
          </a:p>
        </p:txBody>
      </p:sp>
      <p:pic>
        <p:nvPicPr>
          <p:cNvPr id="105" name="Shape 105"/>
          <p:cNvPicPr preferRelativeResize="0"/>
          <p:nvPr/>
        </p:nvPicPr>
        <p:blipFill>
          <a:blip r:embed="rId3">
            <a:alphaModFix/>
          </a:blip>
          <a:stretch>
            <a:fillRect/>
          </a:stretch>
        </p:blipFill>
        <p:spPr>
          <a:xfrm>
            <a:off x="4970400" y="0"/>
            <a:ext cx="4173600" cy="234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Kahoot</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https://play.kahoot.it/#/k/2da82092-d906-4d04-b6ed-725a88f4a9cf</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