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FC8018-57CE-473B-A93F-3A6224D00287}"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194844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FC8018-57CE-473B-A93F-3A6224D00287}"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208675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FC8018-57CE-473B-A93F-3A6224D00287}"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281717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FC8018-57CE-473B-A93F-3A6224D00287}"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267923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C8018-57CE-473B-A93F-3A6224D00287}" type="datetimeFigureOut">
              <a:rPr lang="en-IN" smtClean="0"/>
              <a:t>24-08-2020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248283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FC8018-57CE-473B-A93F-3A6224D00287}"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192432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FC8018-57CE-473B-A93F-3A6224D00287}" type="datetimeFigureOut">
              <a:rPr lang="en-IN" smtClean="0"/>
              <a:t>24-08-2020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94693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FC8018-57CE-473B-A93F-3A6224D00287}" type="datetimeFigureOut">
              <a:rPr lang="en-IN" smtClean="0"/>
              <a:t>24-08-2020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358709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C8018-57CE-473B-A93F-3A6224D00287}" type="datetimeFigureOut">
              <a:rPr lang="en-IN" smtClean="0"/>
              <a:t>24-08-2020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343099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C8018-57CE-473B-A93F-3A6224D00287}"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183866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C8018-57CE-473B-A93F-3A6224D00287}" type="datetimeFigureOut">
              <a:rPr lang="en-IN" smtClean="0"/>
              <a:t>24-08-2020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0752E-F0DB-47C8-AA41-FB678DE1986D}" type="slidenum">
              <a:rPr lang="en-IN" smtClean="0"/>
              <a:t>‹#›</a:t>
            </a:fld>
            <a:endParaRPr lang="en-IN"/>
          </a:p>
        </p:txBody>
      </p:sp>
    </p:spTree>
    <p:extLst>
      <p:ext uri="{BB962C8B-B14F-4D97-AF65-F5344CB8AC3E}">
        <p14:creationId xmlns:p14="http://schemas.microsoft.com/office/powerpoint/2010/main" val="34807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C8018-57CE-473B-A93F-3A6224D00287}" type="datetimeFigureOut">
              <a:rPr lang="en-IN" smtClean="0"/>
              <a:t>24-08-2020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0752E-F0DB-47C8-AA41-FB678DE1986D}" type="slidenum">
              <a:rPr lang="en-IN" smtClean="0"/>
              <a:t>‹#›</a:t>
            </a:fld>
            <a:endParaRPr lang="en-IN"/>
          </a:p>
        </p:txBody>
      </p:sp>
    </p:spTree>
    <p:extLst>
      <p:ext uri="{BB962C8B-B14F-4D97-AF65-F5344CB8AC3E}">
        <p14:creationId xmlns:p14="http://schemas.microsoft.com/office/powerpoint/2010/main" val="239715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9000" b="-6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412776"/>
            <a:ext cx="7772400" cy="1872208"/>
          </a:xfrm>
        </p:spPr>
        <p:txBody>
          <a:bodyPr>
            <a:noAutofit/>
          </a:bodyPr>
          <a:lstStyle/>
          <a:p>
            <a:r>
              <a:rPr lang="en-IN" sz="10000" b="1" dirty="0" smtClean="0">
                <a:latin typeface="Bradley Hand ITC" pitchFamily="66" charset="0"/>
              </a:rPr>
              <a:t>Dreamie….</a:t>
            </a:r>
            <a:endParaRPr lang="en-IN" sz="10000" b="1" dirty="0">
              <a:latin typeface="Bradley Hand ITC" pitchFamily="66" charset="0"/>
            </a:endParaRPr>
          </a:p>
        </p:txBody>
      </p:sp>
      <p:sp>
        <p:nvSpPr>
          <p:cNvPr id="3" name="Subtitle 2"/>
          <p:cNvSpPr>
            <a:spLocks noGrp="1"/>
          </p:cNvSpPr>
          <p:nvPr>
            <p:ph type="subTitle" idx="1"/>
          </p:nvPr>
        </p:nvSpPr>
        <p:spPr/>
        <p:txBody>
          <a:bodyPr>
            <a:normAutofit/>
          </a:bodyPr>
          <a:lstStyle/>
          <a:p>
            <a:pPr algn="l"/>
            <a:r>
              <a:rPr lang="en-IN" sz="2800" dirty="0" smtClean="0">
                <a:solidFill>
                  <a:schemeClr val="tx1"/>
                </a:solidFill>
                <a:latin typeface="Gabriola" pitchFamily="82" charset="0"/>
              </a:rPr>
              <a:t>By : Anvita Aggarwal, Ashna Aggarwal, Aarchy Bansal and Gurnoor Bedi</a:t>
            </a:r>
            <a:endParaRPr lang="en-IN" sz="2800" dirty="0">
              <a:solidFill>
                <a:schemeClr val="tx1"/>
              </a:solidFill>
              <a:latin typeface="Gabriola" pitchFamily="82" charset="0"/>
            </a:endParaRPr>
          </a:p>
        </p:txBody>
      </p:sp>
    </p:spTree>
    <p:extLst>
      <p:ext uri="{BB962C8B-B14F-4D97-AF65-F5344CB8AC3E}">
        <p14:creationId xmlns:p14="http://schemas.microsoft.com/office/powerpoint/2010/main" val="189095137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9000" b="-69000"/>
          </a:stretch>
        </a:blipFill>
        <a:effectLst/>
      </p:bgPr>
    </p:bg>
    <p:spTree>
      <p:nvGrpSpPr>
        <p:cNvPr id="1" name=""/>
        <p:cNvGrpSpPr/>
        <p:nvPr/>
      </p:nvGrpSpPr>
      <p:grpSpPr>
        <a:xfrm>
          <a:off x="0" y="0"/>
          <a:ext cx="0" cy="0"/>
          <a:chOff x="0" y="0"/>
          <a:chExt cx="0" cy="0"/>
        </a:xfrm>
      </p:grpSpPr>
      <p:sp>
        <p:nvSpPr>
          <p:cNvPr id="4" name="TextBox 3"/>
          <p:cNvSpPr txBox="1"/>
          <p:nvPr/>
        </p:nvSpPr>
        <p:spPr>
          <a:xfrm>
            <a:off x="395536" y="620688"/>
            <a:ext cx="8208912" cy="1323439"/>
          </a:xfrm>
          <a:prstGeom prst="rect">
            <a:avLst/>
          </a:prstGeom>
          <a:noFill/>
        </p:spPr>
        <p:txBody>
          <a:bodyPr wrap="square" rtlCol="0">
            <a:spAutoFit/>
          </a:bodyPr>
          <a:lstStyle/>
          <a:p>
            <a:pPr algn="ctr"/>
            <a:r>
              <a:rPr lang="en-IN" sz="4000" b="1" dirty="0" smtClean="0">
                <a:latin typeface="Bradley Hand ITC" pitchFamily="66" charset="0"/>
              </a:rPr>
              <a:t>HOW DID WE COME UP WITH THIS IDEA?</a:t>
            </a:r>
            <a:endParaRPr lang="en-IN" sz="4000" b="1" dirty="0">
              <a:latin typeface="Bradley Hand ITC" pitchFamily="66" charset="0"/>
            </a:endParaRPr>
          </a:p>
        </p:txBody>
      </p:sp>
      <p:sp>
        <p:nvSpPr>
          <p:cNvPr id="5" name="TextBox 4"/>
          <p:cNvSpPr txBox="1"/>
          <p:nvPr/>
        </p:nvSpPr>
        <p:spPr>
          <a:xfrm>
            <a:off x="817503" y="2204864"/>
            <a:ext cx="7632848" cy="4801314"/>
          </a:xfrm>
          <a:prstGeom prst="rect">
            <a:avLst/>
          </a:prstGeom>
          <a:noFill/>
        </p:spPr>
        <p:txBody>
          <a:bodyPr wrap="square" rtlCol="0">
            <a:spAutoFit/>
          </a:bodyPr>
          <a:lstStyle/>
          <a:p>
            <a:r>
              <a:rPr lang="en-US" sz="2800" dirty="0">
                <a:latin typeface="Gabriola" pitchFamily="82" charset="0"/>
              </a:rPr>
              <a:t>Insomnia is a sleep disorder in which you have trouble falling and/or staying asleep</a:t>
            </a:r>
            <a:r>
              <a:rPr lang="en-US" sz="2800" dirty="0" smtClean="0">
                <a:latin typeface="Gabriola" pitchFamily="82" charset="0"/>
              </a:rPr>
              <a:t>. It’s a very common disorder and o</a:t>
            </a:r>
            <a:r>
              <a:rPr lang="en-IN" sz="2800" dirty="0" smtClean="0">
                <a:latin typeface="Gabriola" pitchFamily="82" charset="0"/>
              </a:rPr>
              <a:t>ne in every 10 Americans suffers from Insomnia. Especially during this COVID-19 pandemic, many people are undergoing stress therefore, resulting in increased number of people suffering from Insomnia. Looking at this high number and the fact that there is so little awareness about this, we thought about making this </a:t>
            </a:r>
            <a:r>
              <a:rPr lang="en-IN" sz="2800" dirty="0" smtClean="0">
                <a:latin typeface="Gabriola" pitchFamily="82" charset="0"/>
              </a:rPr>
              <a:t>website </a:t>
            </a:r>
            <a:r>
              <a:rPr lang="en-IN" sz="2800" dirty="0" smtClean="0">
                <a:latin typeface="Gabriola" pitchFamily="82" charset="0"/>
              </a:rPr>
              <a:t>to  raise awareness and to help people deal with insomnia in a more effective way.</a:t>
            </a:r>
          </a:p>
          <a:p>
            <a:endParaRPr lang="en-IN" sz="2800" b="1" dirty="0" smtClean="0">
              <a:latin typeface="Gabriola" pitchFamily="82" charset="0"/>
            </a:endParaRPr>
          </a:p>
          <a:p>
            <a:endParaRPr lang="en-IN" dirty="0"/>
          </a:p>
          <a:p>
            <a:endParaRPr lang="en-IN" dirty="0" smtClean="0"/>
          </a:p>
          <a:p>
            <a:endParaRPr lang="en-IN" dirty="0"/>
          </a:p>
        </p:txBody>
      </p:sp>
    </p:spTree>
    <p:extLst>
      <p:ext uri="{BB962C8B-B14F-4D97-AF65-F5344CB8AC3E}">
        <p14:creationId xmlns:p14="http://schemas.microsoft.com/office/powerpoint/2010/main" val="288504844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9000" b="-69000"/>
          </a:stretch>
        </a:blipFill>
        <a:effectLst/>
      </p:bgPr>
    </p:bg>
    <p:spTree>
      <p:nvGrpSpPr>
        <p:cNvPr id="1" name=""/>
        <p:cNvGrpSpPr/>
        <p:nvPr/>
      </p:nvGrpSpPr>
      <p:grpSpPr>
        <a:xfrm>
          <a:off x="0" y="0"/>
          <a:ext cx="0" cy="0"/>
          <a:chOff x="0" y="0"/>
          <a:chExt cx="0" cy="0"/>
        </a:xfrm>
      </p:grpSpPr>
      <p:sp>
        <p:nvSpPr>
          <p:cNvPr id="4" name="TextBox 3"/>
          <p:cNvSpPr txBox="1"/>
          <p:nvPr/>
        </p:nvSpPr>
        <p:spPr>
          <a:xfrm>
            <a:off x="827584" y="476672"/>
            <a:ext cx="6696744" cy="707886"/>
          </a:xfrm>
          <a:prstGeom prst="rect">
            <a:avLst/>
          </a:prstGeom>
          <a:noFill/>
        </p:spPr>
        <p:txBody>
          <a:bodyPr wrap="square" rtlCol="0">
            <a:spAutoFit/>
          </a:bodyPr>
          <a:lstStyle/>
          <a:p>
            <a:pPr algn="ctr"/>
            <a:r>
              <a:rPr lang="en-IN" dirty="0"/>
              <a:t>	</a:t>
            </a:r>
            <a:r>
              <a:rPr lang="en-IN" sz="4000" b="1" dirty="0">
                <a:latin typeface="Bradley Hand ITC" pitchFamily="66" charset="0"/>
              </a:rPr>
              <a:t>ABOUT OUR </a:t>
            </a:r>
            <a:r>
              <a:rPr lang="en-IN" sz="4000" b="1" dirty="0" smtClean="0">
                <a:latin typeface="Bradley Hand ITC" pitchFamily="66" charset="0"/>
              </a:rPr>
              <a:t>WEBSITE</a:t>
            </a:r>
            <a:endParaRPr lang="en-IN" sz="4000" b="1" dirty="0">
              <a:latin typeface="Bradley Hand ITC" pitchFamily="66" charset="0"/>
            </a:endParaRPr>
          </a:p>
        </p:txBody>
      </p:sp>
      <p:sp>
        <p:nvSpPr>
          <p:cNvPr id="7" name="TextBox 6"/>
          <p:cNvSpPr txBox="1"/>
          <p:nvPr/>
        </p:nvSpPr>
        <p:spPr>
          <a:xfrm>
            <a:off x="683568" y="1361793"/>
            <a:ext cx="8208912" cy="5262979"/>
          </a:xfrm>
          <a:prstGeom prst="rect">
            <a:avLst/>
          </a:prstGeom>
          <a:noFill/>
        </p:spPr>
        <p:txBody>
          <a:bodyPr wrap="square" rtlCol="0">
            <a:spAutoFit/>
          </a:bodyPr>
          <a:lstStyle/>
          <a:p>
            <a:pPr marL="285750" indent="-285750">
              <a:buFont typeface="Wingdings"/>
              <a:buChar char="à"/>
            </a:pPr>
            <a:r>
              <a:rPr lang="en-IN" sz="2400" dirty="0" smtClean="0">
                <a:latin typeface="Gabriola" pitchFamily="82" charset="0"/>
                <a:sym typeface="Wingdings" pitchFamily="2" charset="2"/>
              </a:rPr>
              <a:t>Our </a:t>
            </a:r>
            <a:r>
              <a:rPr lang="en-IN" sz="2400" dirty="0" smtClean="0">
                <a:latin typeface="Gabriola" pitchFamily="82" charset="0"/>
                <a:sym typeface="Wingdings" pitchFamily="2" charset="2"/>
              </a:rPr>
              <a:t>website</a:t>
            </a:r>
            <a:r>
              <a:rPr lang="en-IN" sz="2400" dirty="0" smtClean="0">
                <a:latin typeface="Gabriola" pitchFamily="82" charset="0"/>
                <a:sym typeface="Wingdings" pitchFamily="2" charset="2"/>
              </a:rPr>
              <a:t> </a:t>
            </a:r>
            <a:r>
              <a:rPr lang="en-IN" sz="2400" dirty="0" smtClean="0">
                <a:latin typeface="Gabriola" pitchFamily="82" charset="0"/>
                <a:sym typeface="Wingdings" pitchFamily="2" charset="2"/>
              </a:rPr>
              <a:t>has the feature of calming sounds with easy and effective home remedies along with breathing patterns. All these features are efficient and they help to make the user fall asleep faster.</a:t>
            </a:r>
          </a:p>
          <a:p>
            <a:pPr marL="285750" indent="-285750">
              <a:buFont typeface="Wingdings"/>
              <a:buChar char="à"/>
            </a:pPr>
            <a:r>
              <a:rPr lang="en-IN" sz="2400" dirty="0" smtClean="0">
                <a:latin typeface="Gabriola" pitchFamily="82" charset="0"/>
                <a:sym typeface="Wingdings" pitchFamily="2" charset="2"/>
              </a:rPr>
              <a:t>Acupressure, yoga and meditation exercises along with tips are some more aspects which helps the user to relax, distress themselves and fall asleep easily.</a:t>
            </a:r>
          </a:p>
          <a:p>
            <a:pPr marL="285750" indent="-285750">
              <a:buFont typeface="Wingdings"/>
              <a:buChar char="à"/>
            </a:pPr>
            <a:r>
              <a:rPr lang="en-IN" sz="2400" dirty="0" smtClean="0">
                <a:latin typeface="Gabriola" pitchFamily="82" charset="0"/>
                <a:sym typeface="Wingdings" pitchFamily="2" charset="2"/>
              </a:rPr>
              <a:t>Our </a:t>
            </a:r>
            <a:r>
              <a:rPr lang="en-IN" sz="2400" dirty="0" smtClean="0">
                <a:latin typeface="Gabriola" pitchFamily="82" charset="0"/>
                <a:sym typeface="Wingdings" pitchFamily="2" charset="2"/>
              </a:rPr>
              <a:t>websites</a:t>
            </a:r>
            <a:r>
              <a:rPr lang="en-IN" sz="2400" dirty="0" smtClean="0">
                <a:latin typeface="Gabriola" pitchFamily="82" charset="0"/>
                <a:sym typeface="Wingdings" pitchFamily="2" charset="2"/>
              </a:rPr>
              <a:t> </a:t>
            </a:r>
            <a:r>
              <a:rPr lang="en-IN" sz="2400" dirty="0" smtClean="0">
                <a:latin typeface="Gabriola" pitchFamily="82" charset="0"/>
                <a:sym typeface="Wingdings" pitchFamily="2" charset="2"/>
              </a:rPr>
              <a:t>busts myths about Insomnia and provides the user with true facts and helpful recommendations.</a:t>
            </a:r>
          </a:p>
          <a:p>
            <a:pPr marL="285750" indent="-285750">
              <a:buFont typeface="Wingdings"/>
              <a:buChar char="à"/>
            </a:pPr>
            <a:r>
              <a:rPr lang="en-IN" sz="2400" dirty="0" smtClean="0">
                <a:latin typeface="Gabriola" pitchFamily="82" charset="0"/>
                <a:sym typeface="Wingdings" pitchFamily="2" charset="2"/>
              </a:rPr>
              <a:t>It </a:t>
            </a:r>
            <a:r>
              <a:rPr lang="en-IN" sz="2400" dirty="0" smtClean="0">
                <a:latin typeface="Gabriola" pitchFamily="82" charset="0"/>
                <a:sym typeface="Wingdings" pitchFamily="2" charset="2"/>
              </a:rPr>
              <a:t>has inspirational quotes and poems </a:t>
            </a:r>
            <a:r>
              <a:rPr lang="en-IN" sz="2400" dirty="0" smtClean="0">
                <a:latin typeface="Gabriola" pitchFamily="82" charset="0"/>
                <a:sym typeface="Wingdings" pitchFamily="2" charset="2"/>
              </a:rPr>
              <a:t>which </a:t>
            </a:r>
            <a:r>
              <a:rPr lang="en-IN" sz="2400" dirty="0" smtClean="0">
                <a:latin typeface="Gabriola" pitchFamily="82" charset="0"/>
                <a:sym typeface="Wingdings" pitchFamily="2" charset="2"/>
              </a:rPr>
              <a:t>cheer the users up and motivates them by telling them that they aren’t the only ones out there.</a:t>
            </a:r>
          </a:p>
          <a:p>
            <a:pPr marL="285750" indent="-285750">
              <a:buFont typeface="Wingdings"/>
              <a:buChar char="à"/>
            </a:pPr>
            <a:r>
              <a:rPr lang="en-IN" sz="2400" dirty="0" smtClean="0">
                <a:latin typeface="Gabriola" pitchFamily="82" charset="0"/>
                <a:sym typeface="Wingdings" pitchFamily="2" charset="2"/>
              </a:rPr>
              <a:t>These features in our </a:t>
            </a:r>
            <a:r>
              <a:rPr lang="en-IN" sz="2400" dirty="0" smtClean="0">
                <a:latin typeface="Gabriola" pitchFamily="82" charset="0"/>
                <a:sym typeface="Wingdings" pitchFamily="2" charset="2"/>
              </a:rPr>
              <a:t>websites </a:t>
            </a:r>
            <a:r>
              <a:rPr lang="en-IN" sz="2400" dirty="0" smtClean="0">
                <a:latin typeface="Gabriola" pitchFamily="82" charset="0"/>
                <a:sym typeface="Wingdings" pitchFamily="2" charset="2"/>
              </a:rPr>
              <a:t>helps to decrease the number of visits to the doctor especially in the current COVID situation where everyone wants to avoid going to the hospitals.</a:t>
            </a:r>
          </a:p>
          <a:p>
            <a:pPr marL="285750" indent="-285750">
              <a:buFont typeface="Wingdings"/>
              <a:buChar char="à"/>
            </a:pPr>
            <a:endParaRPr lang="en-IN" sz="2400" dirty="0" smtClean="0">
              <a:latin typeface="Gabriola" pitchFamily="82" charset="0"/>
              <a:sym typeface="Wingdings" pitchFamily="2" charset="2"/>
            </a:endParaRPr>
          </a:p>
          <a:p>
            <a:endParaRPr lang="en-IN" sz="2400" dirty="0">
              <a:latin typeface="Gabriola" pitchFamily="82" charset="0"/>
            </a:endParaRPr>
          </a:p>
        </p:txBody>
      </p:sp>
    </p:spTree>
    <p:extLst>
      <p:ext uri="{BB962C8B-B14F-4D97-AF65-F5344CB8AC3E}">
        <p14:creationId xmlns:p14="http://schemas.microsoft.com/office/powerpoint/2010/main" val="3263651285"/>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9000" b="-69000"/>
          </a:stretch>
        </a:blipFill>
        <a:effectLst/>
      </p:bgPr>
    </p:bg>
    <p:spTree>
      <p:nvGrpSpPr>
        <p:cNvPr id="1" name=""/>
        <p:cNvGrpSpPr/>
        <p:nvPr/>
      </p:nvGrpSpPr>
      <p:grpSpPr>
        <a:xfrm>
          <a:off x="0" y="0"/>
          <a:ext cx="0" cy="0"/>
          <a:chOff x="0" y="0"/>
          <a:chExt cx="0" cy="0"/>
        </a:xfrm>
      </p:grpSpPr>
      <p:sp>
        <p:nvSpPr>
          <p:cNvPr id="2" name="TextBox 1"/>
          <p:cNvSpPr txBox="1"/>
          <p:nvPr/>
        </p:nvSpPr>
        <p:spPr>
          <a:xfrm>
            <a:off x="410971" y="548680"/>
            <a:ext cx="9144000" cy="646331"/>
          </a:xfrm>
          <a:prstGeom prst="rect">
            <a:avLst/>
          </a:prstGeom>
          <a:noFill/>
        </p:spPr>
        <p:txBody>
          <a:bodyPr wrap="square" rtlCol="0">
            <a:spAutoFit/>
          </a:bodyPr>
          <a:lstStyle/>
          <a:p>
            <a:r>
              <a:rPr lang="en-IN" sz="3600" b="1" dirty="0">
                <a:latin typeface="Bradley Hand ITC" pitchFamily="66" charset="0"/>
              </a:rPr>
              <a:t>WHAT MAKES OUR </a:t>
            </a:r>
            <a:r>
              <a:rPr lang="en-IN" sz="3600" b="1" dirty="0" smtClean="0">
                <a:latin typeface="Bradley Hand ITC" pitchFamily="66" charset="0"/>
              </a:rPr>
              <a:t>WEBSITE</a:t>
            </a:r>
            <a:r>
              <a:rPr lang="en-IN" sz="3600" b="1" dirty="0" smtClean="0">
                <a:latin typeface="Bradley Hand ITC" pitchFamily="66" charset="0"/>
              </a:rPr>
              <a:t> </a:t>
            </a:r>
            <a:r>
              <a:rPr lang="en-IN" sz="3600" b="1" dirty="0">
                <a:latin typeface="Bradley Hand ITC" pitchFamily="66" charset="0"/>
              </a:rPr>
              <a:t>UNIQUE</a:t>
            </a:r>
          </a:p>
        </p:txBody>
      </p:sp>
      <p:sp>
        <p:nvSpPr>
          <p:cNvPr id="5" name="TextBox 4"/>
          <p:cNvSpPr txBox="1"/>
          <p:nvPr/>
        </p:nvSpPr>
        <p:spPr>
          <a:xfrm>
            <a:off x="683568" y="1412776"/>
            <a:ext cx="7776864" cy="4708981"/>
          </a:xfrm>
          <a:prstGeom prst="rect">
            <a:avLst/>
          </a:prstGeom>
          <a:noFill/>
        </p:spPr>
        <p:txBody>
          <a:bodyPr wrap="square" rtlCol="0">
            <a:spAutoFit/>
          </a:bodyPr>
          <a:lstStyle/>
          <a:p>
            <a:r>
              <a:rPr lang="en-IN" sz="2000" dirty="0" smtClean="0">
                <a:latin typeface="Gabriola" pitchFamily="82" charset="0"/>
              </a:rPr>
              <a:t>There are only a few websites for helping people who are suffering with insomnia but there are many apps. Most of the apps can be only used on mobile phones and not on other devices like PC, laptop etc. This is why we thought that it was better and more feasible to make a website. </a:t>
            </a:r>
            <a:r>
              <a:rPr lang="en-IN" sz="2000" dirty="0">
                <a:latin typeface="Gabriola" pitchFamily="82" charset="0"/>
              </a:rPr>
              <a:t>Our website has a few features which makes it different from the other </a:t>
            </a:r>
            <a:r>
              <a:rPr lang="en-IN" sz="2000" dirty="0" smtClean="0">
                <a:latin typeface="Gabriola" pitchFamily="82" charset="0"/>
              </a:rPr>
              <a:t>websites</a:t>
            </a:r>
            <a:r>
              <a:rPr lang="en-IN" sz="2000" dirty="0">
                <a:latin typeface="Gabriola" pitchFamily="82" charset="0"/>
              </a:rPr>
              <a:t>.</a:t>
            </a:r>
            <a:r>
              <a:rPr lang="en-IN" sz="2000" dirty="0" smtClean="0">
                <a:solidFill>
                  <a:srgbClr val="FF0000"/>
                </a:solidFill>
                <a:latin typeface="Gabriola" pitchFamily="82" charset="0"/>
              </a:rPr>
              <a:t> </a:t>
            </a:r>
            <a:r>
              <a:rPr lang="en-IN" sz="2000" dirty="0" smtClean="0">
                <a:latin typeface="Gabriola" pitchFamily="82" charset="0"/>
              </a:rPr>
              <a:t>Our </a:t>
            </a:r>
            <a:r>
              <a:rPr lang="en-IN" sz="2000" dirty="0">
                <a:latin typeface="Gabriola" pitchFamily="82" charset="0"/>
              </a:rPr>
              <a:t>website busts myths and provides the user with many facts and recommendations along with different ways to calm themselves. </a:t>
            </a:r>
            <a:r>
              <a:rPr lang="en-IN" sz="2000" dirty="0">
                <a:latin typeface="Gabriola" pitchFamily="82" charset="0"/>
              </a:rPr>
              <a:t>There are only a few websites which have the combination of all these things. Dreamie does not only have one way of calming the user down but it has many ways to help them go to sleep and to distress themselves like many exercises based on the concept of Acupressure, Yoga poses and meditation tips. Our website, is a combination of all these features as people don’t have to go and search for different websites as Dreamie has them all in one! This is the main thing which makes it different from the other websites. We believe that this will help raise awareness about Insomnia, it will help people who suffer from it and also provide them with true facts along with telling them what information is wrong so that they do not follow the wrong thing. We hope to turn this into an advanced app as well to raise more awareness and to help more people in the future.</a:t>
            </a:r>
            <a:endParaRPr lang="en-IN" sz="2000" dirty="0">
              <a:latin typeface="Gabriola" pitchFamily="82" charset="0"/>
            </a:endParaRPr>
          </a:p>
        </p:txBody>
      </p:sp>
    </p:spTree>
    <p:extLst>
      <p:ext uri="{BB962C8B-B14F-4D97-AF65-F5344CB8AC3E}">
        <p14:creationId xmlns:p14="http://schemas.microsoft.com/office/powerpoint/2010/main" val="543457866"/>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9000" b="-69000"/>
          </a:stretch>
        </a:blipFill>
        <a:effectLst/>
      </p:bgPr>
    </p:bg>
    <p:spTree>
      <p:nvGrpSpPr>
        <p:cNvPr id="1" name=""/>
        <p:cNvGrpSpPr/>
        <p:nvPr/>
      </p:nvGrpSpPr>
      <p:grpSpPr>
        <a:xfrm>
          <a:off x="0" y="0"/>
          <a:ext cx="0" cy="0"/>
          <a:chOff x="0" y="0"/>
          <a:chExt cx="0" cy="0"/>
        </a:xfrm>
      </p:grpSpPr>
      <p:sp>
        <p:nvSpPr>
          <p:cNvPr id="2" name="TextBox 1"/>
          <p:cNvSpPr txBox="1"/>
          <p:nvPr/>
        </p:nvSpPr>
        <p:spPr>
          <a:xfrm>
            <a:off x="1403648" y="1196752"/>
            <a:ext cx="6192688" cy="3785652"/>
          </a:xfrm>
          <a:prstGeom prst="rect">
            <a:avLst/>
          </a:prstGeom>
          <a:noFill/>
        </p:spPr>
        <p:txBody>
          <a:bodyPr wrap="square" rtlCol="0">
            <a:spAutoFit/>
          </a:bodyPr>
          <a:lstStyle/>
          <a:p>
            <a:pPr algn="ctr"/>
            <a:r>
              <a:rPr lang="en-IN" sz="12000" b="1" i="1" dirty="0" smtClean="0">
                <a:solidFill>
                  <a:srgbClr val="002060"/>
                </a:solidFill>
                <a:latin typeface="Bradley Hand ITC" pitchFamily="66" charset="0"/>
              </a:rPr>
              <a:t>THANK YOU</a:t>
            </a:r>
            <a:endParaRPr lang="en-IN" sz="12000" b="1" i="1" dirty="0">
              <a:solidFill>
                <a:srgbClr val="002060"/>
              </a:solidFill>
              <a:latin typeface="Bradley Hand ITC" pitchFamily="66" charset="0"/>
            </a:endParaRPr>
          </a:p>
        </p:txBody>
      </p:sp>
    </p:spTree>
    <p:extLst>
      <p:ext uri="{BB962C8B-B14F-4D97-AF65-F5344CB8AC3E}">
        <p14:creationId xmlns:p14="http://schemas.microsoft.com/office/powerpoint/2010/main" val="167012801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TotalTime>
  <Words>432</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Dreamie….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Gurnoor</dc:creator>
  <cp:lastModifiedBy>Gurnoor</cp:lastModifiedBy>
  <cp:revision>28</cp:revision>
  <dcterms:created xsi:type="dcterms:W3CDTF">2020-08-23T10:15:10Z</dcterms:created>
  <dcterms:modified xsi:type="dcterms:W3CDTF">2020-08-24T10:21:13Z</dcterms:modified>
</cp:coreProperties>
</file>