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304" r:id="rId6"/>
    <p:sldId id="272" r:id="rId7"/>
    <p:sldId id="273" r:id="rId8"/>
    <p:sldId id="274" r:id="rId9"/>
    <p:sldId id="261" r:id="rId10"/>
    <p:sldId id="305" r:id="rId11"/>
    <p:sldId id="275" r:id="rId12"/>
    <p:sldId id="276" r:id="rId13"/>
    <p:sldId id="263" r:id="rId14"/>
    <p:sldId id="277" r:id="rId15"/>
    <p:sldId id="278" r:id="rId16"/>
    <p:sldId id="279" r:id="rId17"/>
    <p:sldId id="283" r:id="rId18"/>
    <p:sldId id="285" r:id="rId19"/>
    <p:sldId id="284" r:id="rId20"/>
    <p:sldId id="286" r:id="rId21"/>
    <p:sldId id="287" r:id="rId22"/>
    <p:sldId id="288" r:id="rId23"/>
    <p:sldId id="289" r:id="rId24"/>
    <p:sldId id="290" r:id="rId25"/>
    <p:sldId id="280" r:id="rId26"/>
    <p:sldId id="281" r:id="rId27"/>
    <p:sldId id="282" r:id="rId28"/>
    <p:sldId id="291" r:id="rId29"/>
    <p:sldId id="292" r:id="rId30"/>
    <p:sldId id="293" r:id="rId31"/>
    <p:sldId id="294" r:id="rId32"/>
    <p:sldId id="295" r:id="rId33"/>
    <p:sldId id="296" r:id="rId34"/>
    <p:sldId id="343" r:id="rId35"/>
    <p:sldId id="297" r:id="rId36"/>
    <p:sldId id="298" r:id="rId37"/>
    <p:sldId id="299" r:id="rId38"/>
    <p:sldId id="300" r:id="rId39"/>
    <p:sldId id="301" r:id="rId40"/>
    <p:sldId id="302" r:id="rId41"/>
    <p:sldId id="303" r:id="rId42"/>
    <p:sldId id="324" r:id="rId43"/>
    <p:sldId id="325" r:id="rId44"/>
    <p:sldId id="326" r:id="rId45"/>
    <p:sldId id="327" r:id="rId46"/>
    <p:sldId id="328" r:id="rId47"/>
    <p:sldId id="329" r:id="rId48"/>
    <p:sldId id="330" r:id="rId49"/>
    <p:sldId id="331" r:id="rId50"/>
    <p:sldId id="334" r:id="rId51"/>
    <p:sldId id="335" r:id="rId52"/>
    <p:sldId id="338" r:id="rId53"/>
    <p:sldId id="336" r:id="rId54"/>
    <p:sldId id="337" r:id="rId55"/>
    <p:sldId id="339" r:id="rId56"/>
    <p:sldId id="340" r:id="rId57"/>
    <p:sldId id="341" r:id="rId58"/>
    <p:sldId id="34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p:cViewPr varScale="1">
        <p:scale>
          <a:sx n="89" d="100"/>
          <a:sy n="89" d="100"/>
        </p:scale>
        <p:origin x="24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CF7DCF-2D89-45B6-8413-AD35232491B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208355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F7DCF-2D89-45B6-8413-AD35232491B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12095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F7DCF-2D89-45B6-8413-AD35232491B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166537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F7DCF-2D89-45B6-8413-AD35232491B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205666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F7DCF-2D89-45B6-8413-AD35232491BC}"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208351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CF7DCF-2D89-45B6-8413-AD35232491BC}"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355614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CF7DCF-2D89-45B6-8413-AD35232491BC}"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76403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CF7DCF-2D89-45B6-8413-AD35232491BC}"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211561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7DCF-2D89-45B6-8413-AD35232491BC}"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399477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F7DCF-2D89-45B6-8413-AD35232491BC}"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311107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F7DCF-2D89-45B6-8413-AD35232491BC}"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B135B-7FDB-4C98-885A-1FFDD8443F01}" type="slidenum">
              <a:rPr lang="en-IN" smtClean="0"/>
              <a:t>‹#›</a:t>
            </a:fld>
            <a:endParaRPr lang="en-IN"/>
          </a:p>
        </p:txBody>
      </p:sp>
    </p:spTree>
    <p:extLst>
      <p:ext uri="{BB962C8B-B14F-4D97-AF65-F5344CB8AC3E}">
        <p14:creationId xmlns:p14="http://schemas.microsoft.com/office/powerpoint/2010/main" val="187747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F7DCF-2D89-45B6-8413-AD35232491BC}" type="datetimeFigureOut">
              <a:rPr lang="en-IN" smtClean="0"/>
              <a:t>05-04-2023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B135B-7FDB-4C98-885A-1FFDD8443F01}" type="slidenum">
              <a:rPr lang="en-IN" smtClean="0"/>
              <a:t>‹#›</a:t>
            </a:fld>
            <a:endParaRPr lang="en-IN"/>
          </a:p>
        </p:txBody>
      </p:sp>
    </p:spTree>
    <p:extLst>
      <p:ext uri="{BB962C8B-B14F-4D97-AF65-F5344CB8AC3E}">
        <p14:creationId xmlns:p14="http://schemas.microsoft.com/office/powerpoint/2010/main" val="299757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Python Functions</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238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25353" y="750249"/>
            <a:ext cx="7554482" cy="4727605"/>
          </a:xfrm>
          <a:prstGeom prst="rect">
            <a:avLst/>
          </a:prstGeom>
        </p:spPr>
      </p:pic>
    </p:spTree>
    <p:extLst>
      <p:ext uri="{BB962C8B-B14F-4D97-AF65-F5344CB8AC3E}">
        <p14:creationId xmlns:p14="http://schemas.microsoft.com/office/powerpoint/2010/main" val="357879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9161" y="213645"/>
            <a:ext cx="8347963" cy="6409346"/>
          </a:xfrm>
          <a:prstGeom prst="rect">
            <a:avLst/>
          </a:prstGeom>
        </p:spPr>
      </p:pic>
    </p:spTree>
    <p:extLst>
      <p:ext uri="{BB962C8B-B14F-4D97-AF65-F5344CB8AC3E}">
        <p14:creationId xmlns:p14="http://schemas.microsoft.com/office/powerpoint/2010/main" val="396964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884" y="1112108"/>
            <a:ext cx="4510310" cy="4204799"/>
          </a:xfrm>
          <a:prstGeom prst="rect">
            <a:avLst/>
          </a:prstGeom>
        </p:spPr>
      </p:pic>
      <p:pic>
        <p:nvPicPr>
          <p:cNvPr id="3" name="Picture 2"/>
          <p:cNvPicPr>
            <a:picLocks noChangeAspect="1"/>
          </p:cNvPicPr>
          <p:nvPr/>
        </p:nvPicPr>
        <p:blipFill>
          <a:blip r:embed="rId3"/>
          <a:stretch>
            <a:fillRect/>
          </a:stretch>
        </p:blipFill>
        <p:spPr>
          <a:xfrm>
            <a:off x="5127476" y="768854"/>
            <a:ext cx="5430408" cy="5267325"/>
          </a:xfrm>
          <a:prstGeom prst="rect">
            <a:avLst/>
          </a:prstGeom>
        </p:spPr>
      </p:pic>
    </p:spTree>
    <p:extLst>
      <p:ext uri="{BB962C8B-B14F-4D97-AF65-F5344CB8AC3E}">
        <p14:creationId xmlns:p14="http://schemas.microsoft.com/office/powerpoint/2010/main" val="174645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 or Arguments?</a:t>
            </a:r>
            <a:endParaRPr lang="en-IN" b="1" dirty="0"/>
          </a:p>
        </p:txBody>
      </p:sp>
      <p:sp>
        <p:nvSpPr>
          <p:cNvPr id="3" name="Content Placeholder 2"/>
          <p:cNvSpPr>
            <a:spLocks noGrp="1"/>
          </p:cNvSpPr>
          <p:nvPr>
            <p:ph idx="1"/>
          </p:nvPr>
        </p:nvSpPr>
        <p:spPr/>
        <p:txBody>
          <a:bodyPr/>
          <a:lstStyle/>
          <a:p>
            <a:r>
              <a:rPr lang="en-US" dirty="0" smtClean="0"/>
              <a:t>The </a:t>
            </a:r>
            <a:r>
              <a:rPr lang="en-US" dirty="0"/>
              <a:t>terms </a:t>
            </a:r>
            <a:r>
              <a:rPr lang="en-US" i="1" dirty="0"/>
              <a:t>parameter</a:t>
            </a:r>
            <a:r>
              <a:rPr lang="en-US" dirty="0"/>
              <a:t> and </a:t>
            </a:r>
            <a:r>
              <a:rPr lang="en-US" i="1" dirty="0"/>
              <a:t>argument</a:t>
            </a:r>
            <a:r>
              <a:rPr lang="en-US" dirty="0"/>
              <a:t> can be used for the same thing: </a:t>
            </a:r>
            <a:r>
              <a:rPr lang="en-US" b="1" dirty="0"/>
              <a:t>information that are passed into a function.</a:t>
            </a:r>
          </a:p>
          <a:p>
            <a:r>
              <a:rPr lang="en-US" dirty="0"/>
              <a:t>From a function's perspective:</a:t>
            </a:r>
          </a:p>
          <a:p>
            <a:r>
              <a:rPr lang="en-US" b="1" dirty="0"/>
              <a:t>A parameter is the variable listed inside the parentheses in the function definition.</a:t>
            </a:r>
          </a:p>
          <a:p>
            <a:r>
              <a:rPr lang="en-US" b="1" dirty="0"/>
              <a:t>An argument is the value that is sent to the function when it is called.</a:t>
            </a:r>
          </a:p>
          <a:p>
            <a:endParaRPr lang="en-IN" dirty="0"/>
          </a:p>
        </p:txBody>
      </p:sp>
    </p:spTree>
    <p:extLst>
      <p:ext uri="{BB962C8B-B14F-4D97-AF65-F5344CB8AC3E}">
        <p14:creationId xmlns:p14="http://schemas.microsoft.com/office/powerpoint/2010/main" val="130865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98021" y="607730"/>
            <a:ext cx="10287000" cy="5010150"/>
          </a:xfrm>
          <a:prstGeom prst="rect">
            <a:avLst/>
          </a:prstGeom>
        </p:spPr>
      </p:pic>
    </p:spTree>
    <p:extLst>
      <p:ext uri="{BB962C8B-B14F-4D97-AF65-F5344CB8AC3E}">
        <p14:creationId xmlns:p14="http://schemas.microsoft.com/office/powerpoint/2010/main" val="338054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6713" y="1011918"/>
            <a:ext cx="5229225" cy="4750839"/>
          </a:xfrm>
          <a:prstGeom prst="rect">
            <a:avLst/>
          </a:prstGeom>
        </p:spPr>
      </p:pic>
      <p:pic>
        <p:nvPicPr>
          <p:cNvPr id="4" name="Picture 3"/>
          <p:cNvPicPr>
            <a:picLocks noChangeAspect="1"/>
          </p:cNvPicPr>
          <p:nvPr/>
        </p:nvPicPr>
        <p:blipFill>
          <a:blip r:embed="rId3"/>
          <a:stretch>
            <a:fillRect/>
          </a:stretch>
        </p:blipFill>
        <p:spPr>
          <a:xfrm>
            <a:off x="5819686" y="1009783"/>
            <a:ext cx="5843053" cy="4752975"/>
          </a:xfrm>
          <a:prstGeom prst="rect">
            <a:avLst/>
          </a:prstGeom>
        </p:spPr>
      </p:pic>
    </p:spTree>
    <p:extLst>
      <p:ext uri="{BB962C8B-B14F-4D97-AF65-F5344CB8AC3E}">
        <p14:creationId xmlns:p14="http://schemas.microsoft.com/office/powerpoint/2010/main" val="27768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8244" y="893614"/>
            <a:ext cx="7732296" cy="4352925"/>
          </a:xfrm>
          <a:prstGeom prst="rect">
            <a:avLst/>
          </a:prstGeom>
        </p:spPr>
      </p:pic>
    </p:spTree>
    <p:extLst>
      <p:ext uri="{BB962C8B-B14F-4D97-AF65-F5344CB8AC3E}">
        <p14:creationId xmlns:p14="http://schemas.microsoft.com/office/powerpoint/2010/main" val="177128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6053" y="425868"/>
            <a:ext cx="9528560" cy="6266755"/>
          </a:xfrm>
          <a:prstGeom prst="rect">
            <a:avLst/>
          </a:prstGeom>
        </p:spPr>
      </p:pic>
    </p:spTree>
    <p:extLst>
      <p:ext uri="{BB962C8B-B14F-4D97-AF65-F5344CB8AC3E}">
        <p14:creationId xmlns:p14="http://schemas.microsoft.com/office/powerpoint/2010/main" val="350905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667" y="102551"/>
            <a:ext cx="8793623" cy="6571714"/>
          </a:xfrm>
          <a:prstGeom prst="rect">
            <a:avLst/>
          </a:prstGeom>
        </p:spPr>
      </p:pic>
    </p:spTree>
    <p:extLst>
      <p:ext uri="{BB962C8B-B14F-4D97-AF65-F5344CB8AC3E}">
        <p14:creationId xmlns:p14="http://schemas.microsoft.com/office/powerpoint/2010/main" val="353721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6545" y="444381"/>
            <a:ext cx="9070976" cy="5856584"/>
          </a:xfrm>
          <a:prstGeom prst="rect">
            <a:avLst/>
          </a:prstGeom>
        </p:spPr>
      </p:pic>
    </p:spTree>
    <p:extLst>
      <p:ext uri="{BB962C8B-B14F-4D97-AF65-F5344CB8AC3E}">
        <p14:creationId xmlns:p14="http://schemas.microsoft.com/office/powerpoint/2010/main" val="116994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 Content</a:t>
            </a:r>
            <a:endParaRPr lang="en-IN" b="1" dirty="0"/>
          </a:p>
        </p:txBody>
      </p:sp>
      <p:sp>
        <p:nvSpPr>
          <p:cNvPr id="3" name="Content Placeholder 2"/>
          <p:cNvSpPr>
            <a:spLocks noGrp="1"/>
          </p:cNvSpPr>
          <p:nvPr>
            <p:ph idx="1"/>
          </p:nvPr>
        </p:nvSpPr>
        <p:spPr>
          <a:xfrm>
            <a:off x="838200" y="1825624"/>
            <a:ext cx="8613449" cy="4840095"/>
          </a:xfrm>
        </p:spPr>
        <p:txBody>
          <a:bodyPr>
            <a:normAutofit/>
          </a:bodyPr>
          <a:lstStyle/>
          <a:p>
            <a:r>
              <a:rPr lang="en-US" sz="3200" dirty="0" smtClean="0"/>
              <a:t>Functions</a:t>
            </a:r>
          </a:p>
          <a:p>
            <a:r>
              <a:rPr lang="en-US" sz="3200" dirty="0" smtClean="0"/>
              <a:t>Advantages of Functions</a:t>
            </a:r>
          </a:p>
          <a:p>
            <a:r>
              <a:rPr lang="en-US" sz="3200" dirty="0" smtClean="0"/>
              <a:t>Built-in Functions and User-Defined Functions</a:t>
            </a:r>
          </a:p>
          <a:p>
            <a:r>
              <a:rPr lang="en-US" sz="3200" dirty="0" smtClean="0"/>
              <a:t>Anonymous Functions</a:t>
            </a:r>
          </a:p>
          <a:p>
            <a:r>
              <a:rPr lang="en-US" sz="3200" dirty="0" smtClean="0"/>
              <a:t>Pass by Value </a:t>
            </a:r>
            <a:r>
              <a:rPr lang="en-US" sz="3200" dirty="0" err="1" smtClean="0"/>
              <a:t>Vs</a:t>
            </a:r>
            <a:r>
              <a:rPr lang="en-US" sz="3200" dirty="0" smtClean="0"/>
              <a:t> Pass by Reference</a:t>
            </a:r>
          </a:p>
          <a:p>
            <a:r>
              <a:rPr lang="en-US" sz="3200" dirty="0" smtClean="0"/>
              <a:t>Recursion</a:t>
            </a:r>
          </a:p>
          <a:p>
            <a:r>
              <a:rPr lang="en-US" sz="3200" dirty="0" smtClean="0"/>
              <a:t>Scope and Lifetime of Variables </a:t>
            </a:r>
            <a:endParaRPr lang="en-IN" sz="3200" dirty="0"/>
          </a:p>
        </p:txBody>
      </p:sp>
    </p:spTree>
    <p:extLst>
      <p:ext uri="{BB962C8B-B14F-4D97-AF65-F5344CB8AC3E}">
        <p14:creationId xmlns:p14="http://schemas.microsoft.com/office/powerpoint/2010/main" val="365121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Lambda/Anonymous </a:t>
            </a:r>
            <a:r>
              <a:rPr lang="en-IN" b="1" dirty="0" smtClean="0"/>
              <a:t>Function</a:t>
            </a:r>
            <a:endParaRPr lang="en-IN" dirty="0"/>
          </a:p>
        </p:txBody>
      </p:sp>
      <p:pic>
        <p:nvPicPr>
          <p:cNvPr id="4" name="Picture 3"/>
          <p:cNvPicPr>
            <a:picLocks noChangeAspect="1"/>
          </p:cNvPicPr>
          <p:nvPr/>
        </p:nvPicPr>
        <p:blipFill>
          <a:blip r:embed="rId2"/>
          <a:stretch>
            <a:fillRect/>
          </a:stretch>
        </p:blipFill>
        <p:spPr>
          <a:xfrm>
            <a:off x="1214437" y="2309812"/>
            <a:ext cx="9763125" cy="2238375"/>
          </a:xfrm>
          <a:prstGeom prst="rect">
            <a:avLst/>
          </a:prstGeom>
        </p:spPr>
      </p:pic>
    </p:spTree>
    <p:extLst>
      <p:ext uri="{BB962C8B-B14F-4D97-AF65-F5344CB8AC3E}">
        <p14:creationId xmlns:p14="http://schemas.microsoft.com/office/powerpoint/2010/main" val="2869955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3626" y="285305"/>
            <a:ext cx="9734550" cy="5962650"/>
          </a:xfrm>
          <a:prstGeom prst="rect">
            <a:avLst/>
          </a:prstGeom>
        </p:spPr>
      </p:pic>
    </p:spTree>
    <p:extLst>
      <p:ext uri="{BB962C8B-B14F-4D97-AF65-F5344CB8AC3E}">
        <p14:creationId xmlns:p14="http://schemas.microsoft.com/office/powerpoint/2010/main" val="353334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3950" y="1700212"/>
            <a:ext cx="9944100" cy="3457575"/>
          </a:xfrm>
          <a:prstGeom prst="rect">
            <a:avLst/>
          </a:prstGeom>
        </p:spPr>
      </p:pic>
    </p:spTree>
    <p:extLst>
      <p:ext uri="{BB962C8B-B14F-4D97-AF65-F5344CB8AC3E}">
        <p14:creationId xmlns:p14="http://schemas.microsoft.com/office/powerpoint/2010/main" val="203276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6436" y="1550839"/>
            <a:ext cx="5676900" cy="3038475"/>
          </a:xfrm>
          <a:prstGeom prst="rect">
            <a:avLst/>
          </a:prstGeom>
        </p:spPr>
      </p:pic>
    </p:spTree>
    <p:extLst>
      <p:ext uri="{BB962C8B-B14F-4D97-AF65-F5344CB8AC3E}">
        <p14:creationId xmlns:p14="http://schemas.microsoft.com/office/powerpoint/2010/main" val="1991596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2444" y="404104"/>
            <a:ext cx="7571575" cy="6338527"/>
          </a:xfrm>
          <a:prstGeom prst="rect">
            <a:avLst/>
          </a:prstGeom>
        </p:spPr>
      </p:pic>
    </p:spTree>
    <p:extLst>
      <p:ext uri="{BB962C8B-B14F-4D97-AF65-F5344CB8AC3E}">
        <p14:creationId xmlns:p14="http://schemas.microsoft.com/office/powerpoint/2010/main" val="2364917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1025" y="1009650"/>
            <a:ext cx="11029950" cy="4838700"/>
          </a:xfrm>
          <a:prstGeom prst="rect">
            <a:avLst/>
          </a:prstGeom>
        </p:spPr>
      </p:pic>
    </p:spTree>
    <p:extLst>
      <p:ext uri="{BB962C8B-B14F-4D97-AF65-F5344CB8AC3E}">
        <p14:creationId xmlns:p14="http://schemas.microsoft.com/office/powerpoint/2010/main" val="738836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2979" y="273464"/>
            <a:ext cx="5617914" cy="6349527"/>
          </a:xfrm>
          <a:prstGeom prst="rect">
            <a:avLst/>
          </a:prstGeom>
        </p:spPr>
      </p:pic>
    </p:spTree>
    <p:extLst>
      <p:ext uri="{BB962C8B-B14F-4D97-AF65-F5344CB8AC3E}">
        <p14:creationId xmlns:p14="http://schemas.microsoft.com/office/powerpoint/2010/main" val="265131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17967" y="222190"/>
            <a:ext cx="8103699" cy="6486259"/>
          </a:xfrm>
          <a:prstGeom prst="rect">
            <a:avLst/>
          </a:prstGeom>
        </p:spPr>
      </p:pic>
    </p:spTree>
    <p:extLst>
      <p:ext uri="{BB962C8B-B14F-4D97-AF65-F5344CB8AC3E}">
        <p14:creationId xmlns:p14="http://schemas.microsoft.com/office/powerpoint/2010/main" val="2162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Python Variable </a:t>
            </a:r>
            <a:r>
              <a:rPr lang="en-IN" b="1" dirty="0" smtClean="0"/>
              <a:t>Scope:</a:t>
            </a:r>
            <a:r>
              <a:rPr lang="en-IN" b="1" dirty="0"/>
              <a:t/>
            </a:r>
            <a:br>
              <a:rPr lang="en-IN" b="1" dirty="0"/>
            </a:br>
            <a:r>
              <a:rPr lang="en-IN" sz="3600" b="1" dirty="0"/>
              <a:t>Python Global variables, Local variables, and Nonlocal variables</a:t>
            </a:r>
          </a:p>
        </p:txBody>
      </p:sp>
      <p:pic>
        <p:nvPicPr>
          <p:cNvPr id="4" name="Picture 3"/>
          <p:cNvPicPr>
            <a:picLocks noChangeAspect="1"/>
          </p:cNvPicPr>
          <p:nvPr/>
        </p:nvPicPr>
        <p:blipFill>
          <a:blip r:embed="rId2"/>
          <a:stretch>
            <a:fillRect/>
          </a:stretch>
        </p:blipFill>
        <p:spPr>
          <a:xfrm>
            <a:off x="571500" y="1803162"/>
            <a:ext cx="11049000" cy="4597592"/>
          </a:xfrm>
          <a:prstGeom prst="rect">
            <a:avLst/>
          </a:prstGeom>
        </p:spPr>
      </p:pic>
    </p:spTree>
    <p:extLst>
      <p:ext uri="{BB962C8B-B14F-4D97-AF65-F5344CB8AC3E}">
        <p14:creationId xmlns:p14="http://schemas.microsoft.com/office/powerpoint/2010/main" val="2410681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6646" y="247827"/>
            <a:ext cx="10639425" cy="6399331"/>
          </a:xfrm>
          <a:prstGeom prst="rect">
            <a:avLst/>
          </a:prstGeom>
        </p:spPr>
      </p:pic>
    </p:spTree>
    <p:extLst>
      <p:ext uri="{BB962C8B-B14F-4D97-AF65-F5344CB8AC3E}">
        <p14:creationId xmlns:p14="http://schemas.microsoft.com/office/powerpoint/2010/main" val="330564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t>
            </a:r>
            <a:endParaRPr lang="en-IN" b="1" dirty="0"/>
          </a:p>
        </p:txBody>
      </p:sp>
      <p:sp>
        <p:nvSpPr>
          <p:cNvPr id="3" name="Content Placeholder 2"/>
          <p:cNvSpPr>
            <a:spLocks noGrp="1"/>
          </p:cNvSpPr>
          <p:nvPr>
            <p:ph idx="1"/>
          </p:nvPr>
        </p:nvSpPr>
        <p:spPr>
          <a:xfrm>
            <a:off x="273465" y="1529697"/>
            <a:ext cx="11690647" cy="4982198"/>
          </a:xfrm>
        </p:spPr>
        <p:txBody>
          <a:bodyPr>
            <a:normAutofit fontScale="92500" lnSpcReduction="20000"/>
          </a:bodyPr>
          <a:lstStyle/>
          <a:p>
            <a:r>
              <a:rPr lang="en-US" dirty="0" smtClean="0"/>
              <a:t>A </a:t>
            </a:r>
            <a:r>
              <a:rPr lang="en-US" dirty="0"/>
              <a:t>function is a block of code that performs a specific task.</a:t>
            </a:r>
          </a:p>
          <a:p>
            <a:r>
              <a:rPr lang="en-US" dirty="0"/>
              <a:t>Suppose, you need to create a program to create a circle and color it. </a:t>
            </a:r>
            <a:endParaRPr lang="en-US" dirty="0" smtClean="0"/>
          </a:p>
          <a:p>
            <a:r>
              <a:rPr lang="en-US" dirty="0" smtClean="0"/>
              <a:t>You </a:t>
            </a:r>
            <a:r>
              <a:rPr lang="en-US" dirty="0"/>
              <a:t>can create two functions to solve this problem:</a:t>
            </a:r>
          </a:p>
          <a:p>
            <a:pPr lvl="1"/>
            <a:r>
              <a:rPr lang="en-US" dirty="0"/>
              <a:t>create a circle function</a:t>
            </a:r>
          </a:p>
          <a:p>
            <a:pPr lvl="1"/>
            <a:r>
              <a:rPr lang="en-US" dirty="0"/>
              <a:t>create a color function</a:t>
            </a:r>
          </a:p>
          <a:p>
            <a:r>
              <a:rPr lang="en-US" dirty="0"/>
              <a:t>Dividing a complex problem into smaller chunks makes our program easy to understand and reuse.</a:t>
            </a:r>
          </a:p>
          <a:p>
            <a:endParaRPr lang="en-US" dirty="0" smtClean="0"/>
          </a:p>
          <a:p>
            <a:r>
              <a:rPr lang="en-US" dirty="0" smtClean="0"/>
              <a:t>A function is a block of code which only runs when it is called.</a:t>
            </a:r>
          </a:p>
          <a:p>
            <a:r>
              <a:rPr lang="en-US" dirty="0" smtClean="0"/>
              <a:t>You can pass data, known as parameters, into a function.</a:t>
            </a:r>
          </a:p>
          <a:p>
            <a:r>
              <a:rPr lang="en-US" dirty="0" smtClean="0"/>
              <a:t>A function can return data as a result.</a:t>
            </a:r>
          </a:p>
          <a:p>
            <a:pPr marL="0" indent="0">
              <a:buNone/>
            </a:pPr>
            <a:r>
              <a:rPr lang="en-US" dirty="0" smtClean="0"/>
              <a:t/>
            </a:r>
            <a:br>
              <a:rPr lang="en-US" dirty="0" smtClean="0"/>
            </a:br>
            <a:endParaRPr lang="en-US" dirty="0"/>
          </a:p>
          <a:p>
            <a:endParaRPr lang="en-IN" dirty="0"/>
          </a:p>
        </p:txBody>
      </p:sp>
    </p:spTree>
    <p:extLst>
      <p:ext uri="{BB962C8B-B14F-4D97-AF65-F5344CB8AC3E}">
        <p14:creationId xmlns:p14="http://schemas.microsoft.com/office/powerpoint/2010/main" val="1537527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750" y="1281112"/>
            <a:ext cx="11620500" cy="4295775"/>
          </a:xfrm>
          <a:prstGeom prst="rect">
            <a:avLst/>
          </a:prstGeom>
        </p:spPr>
      </p:pic>
    </p:spTree>
    <p:extLst>
      <p:ext uri="{BB962C8B-B14F-4D97-AF65-F5344CB8AC3E}">
        <p14:creationId xmlns:p14="http://schemas.microsoft.com/office/powerpoint/2010/main" val="426573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Global Variables</a:t>
            </a:r>
            <a:endParaRPr lang="en-IN" dirty="0"/>
          </a:p>
        </p:txBody>
      </p:sp>
      <p:sp>
        <p:nvSpPr>
          <p:cNvPr id="3" name="Content Placeholder 2"/>
          <p:cNvSpPr>
            <a:spLocks noGrp="1"/>
          </p:cNvSpPr>
          <p:nvPr>
            <p:ph idx="1"/>
          </p:nvPr>
        </p:nvSpPr>
        <p:spPr/>
        <p:txBody>
          <a:bodyPr/>
          <a:lstStyle/>
          <a:p>
            <a:r>
              <a:rPr lang="en-US" dirty="0" smtClean="0"/>
              <a:t>In </a:t>
            </a:r>
            <a:r>
              <a:rPr lang="en-US" dirty="0"/>
              <a:t>Python, a variable declared outside of the function or in global scope is known as a global variable. </a:t>
            </a:r>
            <a:endParaRPr lang="en-US" dirty="0" smtClean="0"/>
          </a:p>
          <a:p>
            <a:r>
              <a:rPr lang="en-US" dirty="0" smtClean="0"/>
              <a:t>This </a:t>
            </a:r>
            <a:r>
              <a:rPr lang="en-US" dirty="0"/>
              <a:t>means that a global variable can be accessed inside or outside of the function.</a:t>
            </a:r>
          </a:p>
          <a:p>
            <a:endParaRPr lang="en-IN" dirty="0"/>
          </a:p>
        </p:txBody>
      </p:sp>
    </p:spTree>
    <p:extLst>
      <p:ext uri="{BB962C8B-B14F-4D97-AF65-F5344CB8AC3E}">
        <p14:creationId xmlns:p14="http://schemas.microsoft.com/office/powerpoint/2010/main" val="2930086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1082" y="133350"/>
            <a:ext cx="5648325" cy="6591300"/>
          </a:xfrm>
          <a:prstGeom prst="rect">
            <a:avLst/>
          </a:prstGeom>
        </p:spPr>
      </p:pic>
    </p:spTree>
    <p:extLst>
      <p:ext uri="{BB962C8B-B14F-4D97-AF65-F5344CB8AC3E}">
        <p14:creationId xmlns:p14="http://schemas.microsoft.com/office/powerpoint/2010/main" val="1736601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7572" y="324740"/>
            <a:ext cx="10294689" cy="6258770"/>
          </a:xfrm>
          <a:prstGeom prst="rect">
            <a:avLst/>
          </a:prstGeom>
        </p:spPr>
      </p:pic>
      <p:pic>
        <p:nvPicPr>
          <p:cNvPr id="3" name="Picture 2"/>
          <p:cNvPicPr>
            <a:picLocks noChangeAspect="1"/>
          </p:cNvPicPr>
          <p:nvPr/>
        </p:nvPicPr>
        <p:blipFill>
          <a:blip r:embed="rId3"/>
          <a:stretch>
            <a:fillRect/>
          </a:stretch>
        </p:blipFill>
        <p:spPr>
          <a:xfrm>
            <a:off x="5387321" y="5391372"/>
            <a:ext cx="5764940" cy="1192138"/>
          </a:xfrm>
          <a:prstGeom prst="rect">
            <a:avLst/>
          </a:prstGeom>
        </p:spPr>
      </p:pic>
    </p:spTree>
    <p:extLst>
      <p:ext uri="{BB962C8B-B14F-4D97-AF65-F5344CB8AC3E}">
        <p14:creationId xmlns:p14="http://schemas.microsoft.com/office/powerpoint/2010/main" val="422180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2027" y="1147139"/>
            <a:ext cx="4143375" cy="3743325"/>
          </a:xfrm>
          <a:prstGeom prst="rect">
            <a:avLst/>
          </a:prstGeom>
        </p:spPr>
      </p:pic>
      <p:pic>
        <p:nvPicPr>
          <p:cNvPr id="3" name="Picture 2"/>
          <p:cNvPicPr>
            <a:picLocks noChangeAspect="1"/>
          </p:cNvPicPr>
          <p:nvPr/>
        </p:nvPicPr>
        <p:blipFill>
          <a:blip r:embed="rId3"/>
          <a:stretch>
            <a:fillRect/>
          </a:stretch>
        </p:blipFill>
        <p:spPr>
          <a:xfrm>
            <a:off x="1452027" y="5407618"/>
            <a:ext cx="8086725" cy="742950"/>
          </a:xfrm>
          <a:prstGeom prst="rect">
            <a:avLst/>
          </a:prstGeom>
        </p:spPr>
      </p:pic>
      <p:sp>
        <p:nvSpPr>
          <p:cNvPr id="4" name="Rectangle 3"/>
          <p:cNvSpPr/>
          <p:nvPr/>
        </p:nvSpPr>
        <p:spPr>
          <a:xfrm>
            <a:off x="1005554" y="306819"/>
            <a:ext cx="9702325" cy="830997"/>
          </a:xfrm>
          <a:prstGeom prst="rect">
            <a:avLst/>
          </a:prstGeom>
        </p:spPr>
        <p:txBody>
          <a:bodyPr wrap="square">
            <a:spAutoFit/>
          </a:bodyPr>
          <a:lstStyle/>
          <a:p>
            <a:pPr algn="ctr"/>
            <a:r>
              <a:rPr lang="en-US" sz="2400" b="1">
                <a:latin typeface="euclid_circular_a"/>
              </a:rPr>
              <a:t>If we change the value of a nonlocal variable, the changes appear in the local variable.</a:t>
            </a:r>
            <a:endParaRPr lang="en-IN" sz="2400" b="1"/>
          </a:p>
        </p:txBody>
      </p:sp>
    </p:spTree>
    <p:extLst>
      <p:ext uri="{BB962C8B-B14F-4D97-AF65-F5344CB8AC3E}">
        <p14:creationId xmlns:p14="http://schemas.microsoft.com/office/powerpoint/2010/main" val="1785621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a:t>
            </a:r>
            <a:r>
              <a:rPr lang="en-IN" b="1" dirty="0" smtClean="0"/>
              <a:t>Recursion</a:t>
            </a:r>
            <a:endParaRPr lang="en-IN" dirty="0"/>
          </a:p>
        </p:txBody>
      </p:sp>
      <p:sp>
        <p:nvSpPr>
          <p:cNvPr id="3" name="Content Placeholder 2"/>
          <p:cNvSpPr>
            <a:spLocks noGrp="1"/>
          </p:cNvSpPr>
          <p:nvPr>
            <p:ph idx="1"/>
          </p:nvPr>
        </p:nvSpPr>
        <p:spPr>
          <a:xfrm>
            <a:off x="162370" y="1825625"/>
            <a:ext cx="11191430" cy="4351338"/>
          </a:xfrm>
        </p:spPr>
        <p:txBody>
          <a:bodyPr/>
          <a:lstStyle/>
          <a:p>
            <a:r>
              <a:rPr lang="en-US" dirty="0"/>
              <a:t>Recursion is the process of defining something in terms of itself.</a:t>
            </a:r>
          </a:p>
          <a:p>
            <a:pPr marL="0" indent="0">
              <a:buNone/>
            </a:pPr>
            <a:r>
              <a:rPr lang="en-US" b="1" dirty="0" smtClean="0"/>
              <a:t>Python Recursive Function</a:t>
            </a:r>
          </a:p>
          <a:p>
            <a:r>
              <a:rPr lang="en-US" dirty="0" smtClean="0"/>
              <a:t>In Python, we know that a function can call other functions. It is even possible for the function to call itself. These types of construct are termed as recursive functions.</a:t>
            </a:r>
          </a:p>
        </p:txBody>
      </p:sp>
      <p:pic>
        <p:nvPicPr>
          <p:cNvPr id="5" name="Picture 4"/>
          <p:cNvPicPr>
            <a:picLocks noChangeAspect="1"/>
          </p:cNvPicPr>
          <p:nvPr/>
        </p:nvPicPr>
        <p:blipFill>
          <a:blip r:embed="rId2"/>
          <a:stretch>
            <a:fillRect/>
          </a:stretch>
        </p:blipFill>
        <p:spPr>
          <a:xfrm>
            <a:off x="3965248" y="3754141"/>
            <a:ext cx="7161376" cy="2945762"/>
          </a:xfrm>
          <a:prstGeom prst="rect">
            <a:avLst/>
          </a:prstGeom>
        </p:spPr>
      </p:pic>
    </p:spTree>
    <p:extLst>
      <p:ext uri="{BB962C8B-B14F-4D97-AF65-F5344CB8AC3E}">
        <p14:creationId xmlns:p14="http://schemas.microsoft.com/office/powerpoint/2010/main" val="112706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1765" y="529838"/>
            <a:ext cx="9561215" cy="6067515"/>
          </a:xfrm>
          <a:prstGeom prst="rect">
            <a:avLst/>
          </a:prstGeom>
        </p:spPr>
      </p:pic>
    </p:spTree>
    <p:extLst>
      <p:ext uri="{BB962C8B-B14F-4D97-AF65-F5344CB8AC3E}">
        <p14:creationId xmlns:p14="http://schemas.microsoft.com/office/powerpoint/2010/main" val="1361429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2450" y="1257300"/>
            <a:ext cx="11087100" cy="4343400"/>
          </a:xfrm>
          <a:prstGeom prst="rect">
            <a:avLst/>
          </a:prstGeom>
        </p:spPr>
      </p:pic>
    </p:spTree>
    <p:extLst>
      <p:ext uri="{BB962C8B-B14F-4D97-AF65-F5344CB8AC3E}">
        <p14:creationId xmlns:p14="http://schemas.microsoft.com/office/powerpoint/2010/main" val="3361632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7242" y="591370"/>
            <a:ext cx="5135176" cy="5770128"/>
          </a:xfrm>
          <a:prstGeom prst="rect">
            <a:avLst/>
          </a:prstGeom>
        </p:spPr>
      </p:pic>
    </p:spTree>
    <p:extLst>
      <p:ext uri="{BB962C8B-B14F-4D97-AF65-F5344CB8AC3E}">
        <p14:creationId xmlns:p14="http://schemas.microsoft.com/office/powerpoint/2010/main" val="3099258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500" y="1609725"/>
            <a:ext cx="10287000" cy="3638550"/>
          </a:xfrm>
          <a:prstGeom prst="rect">
            <a:avLst/>
          </a:prstGeom>
        </p:spPr>
      </p:pic>
    </p:spTree>
    <p:extLst>
      <p:ext uri="{BB962C8B-B14F-4D97-AF65-F5344CB8AC3E}">
        <p14:creationId xmlns:p14="http://schemas.microsoft.com/office/powerpoint/2010/main" val="400166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function</a:t>
            </a:r>
            <a:endParaRPr lang="en-IN" dirty="0"/>
          </a:p>
        </p:txBody>
      </p:sp>
      <p:sp>
        <p:nvSpPr>
          <p:cNvPr id="3" name="Content Placeholder 2"/>
          <p:cNvSpPr>
            <a:spLocks noGrp="1"/>
          </p:cNvSpPr>
          <p:nvPr>
            <p:ph idx="1"/>
          </p:nvPr>
        </p:nvSpPr>
        <p:spPr/>
        <p:txBody>
          <a:bodyPr/>
          <a:lstStyle/>
          <a:p>
            <a:pPr marL="0" indent="0">
              <a:buNone/>
            </a:pPr>
            <a:r>
              <a:rPr lang="en-US" dirty="0" smtClean="0"/>
              <a:t>There </a:t>
            </a:r>
            <a:r>
              <a:rPr lang="en-US" dirty="0"/>
              <a:t>are two types of function in Python programming:</a:t>
            </a:r>
          </a:p>
          <a:p>
            <a:r>
              <a:rPr lang="en-US" b="1" dirty="0"/>
              <a:t>Standard library functions</a:t>
            </a:r>
            <a:r>
              <a:rPr lang="en-US" dirty="0"/>
              <a:t> - These are built-in functions in Python that are available to use.</a:t>
            </a:r>
          </a:p>
          <a:p>
            <a:r>
              <a:rPr lang="en-US" b="1" dirty="0"/>
              <a:t>User-defined functions</a:t>
            </a:r>
            <a:r>
              <a:rPr lang="en-US" dirty="0"/>
              <a:t> - We can create our own functions based on our requirements.</a:t>
            </a:r>
          </a:p>
          <a:p>
            <a:endParaRPr lang="en-IN" dirty="0"/>
          </a:p>
        </p:txBody>
      </p:sp>
    </p:spTree>
    <p:extLst>
      <p:ext uri="{BB962C8B-B14F-4D97-AF65-F5344CB8AC3E}">
        <p14:creationId xmlns:p14="http://schemas.microsoft.com/office/powerpoint/2010/main" val="3075744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2700" y="885825"/>
            <a:ext cx="7086600" cy="5086350"/>
          </a:xfrm>
          <a:prstGeom prst="rect">
            <a:avLst/>
          </a:prstGeom>
        </p:spPr>
      </p:pic>
    </p:spTree>
    <p:extLst>
      <p:ext uri="{BB962C8B-B14F-4D97-AF65-F5344CB8AC3E}">
        <p14:creationId xmlns:p14="http://schemas.microsoft.com/office/powerpoint/2010/main" val="2576465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4850" y="376237"/>
            <a:ext cx="10782300" cy="6105525"/>
          </a:xfrm>
          <a:prstGeom prst="rect">
            <a:avLst/>
          </a:prstGeom>
        </p:spPr>
      </p:pic>
    </p:spTree>
    <p:extLst>
      <p:ext uri="{BB962C8B-B14F-4D97-AF65-F5344CB8AC3E}">
        <p14:creationId xmlns:p14="http://schemas.microsoft.com/office/powerpoint/2010/main" val="3463752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 by </a:t>
            </a:r>
            <a:r>
              <a:rPr lang="en-US" b="1" dirty="0" smtClean="0"/>
              <a:t>Value</a:t>
            </a:r>
            <a:endParaRPr lang="en-IN" dirty="0"/>
          </a:p>
        </p:txBody>
      </p:sp>
      <p:sp>
        <p:nvSpPr>
          <p:cNvPr id="3" name="Content Placeholder 2"/>
          <p:cNvSpPr>
            <a:spLocks noGrp="1"/>
          </p:cNvSpPr>
          <p:nvPr>
            <p:ph idx="1"/>
          </p:nvPr>
        </p:nvSpPr>
        <p:spPr/>
        <p:txBody>
          <a:bodyPr/>
          <a:lstStyle/>
          <a:p>
            <a:r>
              <a:rPr lang="en-US" dirty="0" smtClean="0"/>
              <a:t>It </a:t>
            </a:r>
            <a:r>
              <a:rPr lang="en-US" dirty="0"/>
              <a:t>is a way of </a:t>
            </a:r>
            <a:r>
              <a:rPr lang="en-US" b="1" dirty="0"/>
              <a:t>passing arguments</a:t>
            </a:r>
            <a:r>
              <a:rPr lang="en-US" dirty="0"/>
              <a:t> to a function in which the arguments get copied to the formal parameters of a function and are stored in different memory locations. </a:t>
            </a:r>
            <a:endParaRPr lang="en-US" dirty="0" smtClean="0"/>
          </a:p>
          <a:p>
            <a:r>
              <a:rPr lang="en-US" dirty="0" smtClean="0"/>
              <a:t>In </a:t>
            </a:r>
            <a:r>
              <a:rPr lang="en-US" dirty="0"/>
              <a:t>short, Any changes made within the function are </a:t>
            </a:r>
            <a:r>
              <a:rPr lang="en-US" b="1" dirty="0"/>
              <a:t>not reflected in the actual parameters</a:t>
            </a:r>
            <a:r>
              <a:rPr lang="en-US" dirty="0"/>
              <a:t> of the function when called.</a:t>
            </a:r>
          </a:p>
          <a:p>
            <a:endParaRPr lang="en-IN" dirty="0"/>
          </a:p>
        </p:txBody>
      </p:sp>
    </p:spTree>
    <p:extLst>
      <p:ext uri="{BB962C8B-B14F-4D97-AF65-F5344CB8AC3E}">
        <p14:creationId xmlns:p14="http://schemas.microsoft.com/office/powerpoint/2010/main" val="1999008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 by </a:t>
            </a:r>
            <a:r>
              <a:rPr lang="en-US" b="1" dirty="0" smtClean="0"/>
              <a:t>Reference</a:t>
            </a:r>
            <a:endParaRPr lang="en-IN" dirty="0"/>
          </a:p>
        </p:txBody>
      </p:sp>
      <p:sp>
        <p:nvSpPr>
          <p:cNvPr id="3" name="Content Placeholder 2"/>
          <p:cNvSpPr>
            <a:spLocks noGrp="1"/>
          </p:cNvSpPr>
          <p:nvPr>
            <p:ph idx="1"/>
          </p:nvPr>
        </p:nvSpPr>
        <p:spPr/>
        <p:txBody>
          <a:bodyPr/>
          <a:lstStyle/>
          <a:p>
            <a:r>
              <a:rPr lang="en-US" dirty="0" smtClean="0"/>
              <a:t>It </a:t>
            </a:r>
            <a:r>
              <a:rPr lang="en-US" dirty="0"/>
              <a:t>is a way of </a:t>
            </a:r>
            <a:r>
              <a:rPr lang="en-US" b="1" dirty="0"/>
              <a:t>passing arguments to a function</a:t>
            </a:r>
            <a:r>
              <a:rPr lang="en-US" dirty="0"/>
              <a:t> call in which both the actual argument and formal parameters refer to the same memory locations, and any changes made within the function are reflected in the actual parameters of the function when called.</a:t>
            </a:r>
          </a:p>
          <a:p>
            <a:pPr marL="0" indent="0">
              <a:buNone/>
            </a:pPr>
            <a:endParaRPr lang="en-IN" dirty="0"/>
          </a:p>
        </p:txBody>
      </p:sp>
    </p:spTree>
    <p:extLst>
      <p:ext uri="{BB962C8B-B14F-4D97-AF65-F5344CB8AC3E}">
        <p14:creationId xmlns:p14="http://schemas.microsoft.com/office/powerpoint/2010/main" val="1858686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 by Reference </a:t>
            </a:r>
            <a:r>
              <a:rPr lang="en-US" b="1" dirty="0" err="1"/>
              <a:t>vs</a:t>
            </a:r>
            <a:r>
              <a:rPr lang="en-US" b="1" dirty="0"/>
              <a:t> Value in Python</a:t>
            </a:r>
            <a:endParaRPr lang="en-IN" dirty="0"/>
          </a:p>
        </p:txBody>
      </p:sp>
      <p:sp>
        <p:nvSpPr>
          <p:cNvPr id="3" name="Content Placeholder 2"/>
          <p:cNvSpPr>
            <a:spLocks noGrp="1"/>
          </p:cNvSpPr>
          <p:nvPr>
            <p:ph idx="1"/>
          </p:nvPr>
        </p:nvSpPr>
        <p:spPr/>
        <p:txBody>
          <a:bodyPr/>
          <a:lstStyle/>
          <a:p>
            <a:r>
              <a:rPr lang="en-US" b="1" dirty="0"/>
              <a:t>If we consider call by value and call by reference in Python</a:t>
            </a:r>
            <a:r>
              <a:rPr lang="en-US" dirty="0"/>
              <a:t>, then we must keep in mind that,</a:t>
            </a:r>
          </a:p>
          <a:p>
            <a:r>
              <a:rPr lang="en-US" b="1" i="1" dirty="0"/>
              <a:t>Python variables are not storage containers. Rather Python’s variables are like memory references. They refer to the memory address where the value is stored.</a:t>
            </a:r>
            <a:endParaRPr lang="en-US" dirty="0"/>
          </a:p>
          <a:p>
            <a:endParaRPr lang="en-IN" dirty="0"/>
          </a:p>
        </p:txBody>
      </p:sp>
    </p:spTree>
    <p:extLst>
      <p:ext uri="{BB962C8B-B14F-4D97-AF65-F5344CB8AC3E}">
        <p14:creationId xmlns:p14="http://schemas.microsoft.com/office/powerpoint/2010/main" val="3764499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2175" y="644056"/>
            <a:ext cx="9594116" cy="5104613"/>
          </a:xfrm>
          <a:prstGeom prst="rect">
            <a:avLst/>
          </a:prstGeom>
        </p:spPr>
      </p:pic>
    </p:spTree>
    <p:extLst>
      <p:ext uri="{BB962C8B-B14F-4D97-AF65-F5344CB8AC3E}">
        <p14:creationId xmlns:p14="http://schemas.microsoft.com/office/powerpoint/2010/main" val="970686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8939" y="620202"/>
            <a:ext cx="8670609" cy="5503089"/>
          </a:xfrm>
          <a:prstGeom prst="rect">
            <a:avLst/>
          </a:prstGeom>
        </p:spPr>
      </p:pic>
    </p:spTree>
    <p:extLst>
      <p:ext uri="{BB962C8B-B14F-4D97-AF65-F5344CB8AC3E}">
        <p14:creationId xmlns:p14="http://schemas.microsoft.com/office/powerpoint/2010/main" val="277584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0007" y="908520"/>
            <a:ext cx="8778779" cy="3752850"/>
          </a:xfrm>
          <a:prstGeom prst="rect">
            <a:avLst/>
          </a:prstGeom>
        </p:spPr>
      </p:pic>
    </p:spTree>
    <p:extLst>
      <p:ext uri="{BB962C8B-B14F-4D97-AF65-F5344CB8AC3E}">
        <p14:creationId xmlns:p14="http://schemas.microsoft.com/office/powerpoint/2010/main" val="2769163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3665" y="572493"/>
            <a:ext cx="9063761" cy="5769913"/>
          </a:xfrm>
          <a:prstGeom prst="rect">
            <a:avLst/>
          </a:prstGeom>
        </p:spPr>
      </p:pic>
    </p:spTree>
    <p:extLst>
      <p:ext uri="{BB962C8B-B14F-4D97-AF65-F5344CB8AC3E}">
        <p14:creationId xmlns:p14="http://schemas.microsoft.com/office/powerpoint/2010/main" val="917754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9958" y="1309273"/>
            <a:ext cx="10503590" cy="3762375"/>
          </a:xfrm>
          <a:prstGeom prst="rect">
            <a:avLst/>
          </a:prstGeom>
        </p:spPr>
      </p:pic>
    </p:spTree>
    <p:extLst>
      <p:ext uri="{BB962C8B-B14F-4D97-AF65-F5344CB8AC3E}">
        <p14:creationId xmlns:p14="http://schemas.microsoft.com/office/powerpoint/2010/main" val="128139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3537" y="481012"/>
            <a:ext cx="8924925" cy="5895975"/>
          </a:xfrm>
          <a:prstGeom prst="rect">
            <a:avLst/>
          </a:prstGeom>
        </p:spPr>
      </p:pic>
    </p:spTree>
    <p:extLst>
      <p:ext uri="{BB962C8B-B14F-4D97-AF65-F5344CB8AC3E}">
        <p14:creationId xmlns:p14="http://schemas.microsoft.com/office/powerpoint/2010/main" val="550369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38124" y="787178"/>
            <a:ext cx="4068649" cy="5929312"/>
          </a:xfrm>
          <a:prstGeom prst="rect">
            <a:avLst/>
          </a:prstGeom>
        </p:spPr>
      </p:pic>
      <p:pic>
        <p:nvPicPr>
          <p:cNvPr id="3" name="Picture 2"/>
          <p:cNvPicPr>
            <a:picLocks noChangeAspect="1"/>
          </p:cNvPicPr>
          <p:nvPr/>
        </p:nvPicPr>
        <p:blipFill>
          <a:blip r:embed="rId3"/>
          <a:stretch>
            <a:fillRect/>
          </a:stretch>
        </p:blipFill>
        <p:spPr>
          <a:xfrm>
            <a:off x="247940" y="357808"/>
            <a:ext cx="4714875" cy="5981700"/>
          </a:xfrm>
          <a:prstGeom prst="rect">
            <a:avLst/>
          </a:prstGeom>
        </p:spPr>
      </p:pic>
    </p:spTree>
    <p:extLst>
      <p:ext uri="{BB962C8B-B14F-4D97-AF65-F5344CB8AC3E}">
        <p14:creationId xmlns:p14="http://schemas.microsoft.com/office/powerpoint/2010/main" val="3864317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Explanation:</a:t>
            </a:r>
            <a:r>
              <a:rPr lang="en-US" dirty="0"/>
              <a:t> Here we see the value of the list before calling the function, within the function and after calling the function gets stored in the same memory address. Hence, </a:t>
            </a:r>
            <a:r>
              <a:rPr lang="en-US" b="1" dirty="0"/>
              <a:t>changes made within function</a:t>
            </a:r>
            <a:r>
              <a:rPr lang="en-US" dirty="0"/>
              <a:t> gets reflected outside the function as well.</a:t>
            </a:r>
            <a:endParaRPr lang="en-IN" dirty="0"/>
          </a:p>
        </p:txBody>
      </p:sp>
    </p:spTree>
    <p:extLst>
      <p:ext uri="{BB962C8B-B14F-4D97-AF65-F5344CB8AC3E}">
        <p14:creationId xmlns:p14="http://schemas.microsoft.com/office/powerpoint/2010/main" val="3334028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 we infer?</a:t>
            </a:r>
            <a:r>
              <a:rPr lang="en-US" dirty="0"/>
              <a:t> </a:t>
            </a:r>
            <a:endParaRPr lang="en-IN" dirty="0"/>
          </a:p>
        </p:txBody>
      </p:sp>
      <p:sp>
        <p:nvSpPr>
          <p:cNvPr id="3" name="Content Placeholder 2"/>
          <p:cNvSpPr>
            <a:spLocks noGrp="1"/>
          </p:cNvSpPr>
          <p:nvPr>
            <p:ph idx="1"/>
          </p:nvPr>
        </p:nvSpPr>
        <p:spPr>
          <a:xfrm>
            <a:off x="316194" y="1538242"/>
            <a:ext cx="11037606" cy="5024927"/>
          </a:xfrm>
        </p:spPr>
        <p:txBody>
          <a:bodyPr>
            <a:normAutofit/>
          </a:bodyPr>
          <a:lstStyle/>
          <a:p>
            <a:pPr marL="0" indent="0">
              <a:buNone/>
            </a:pPr>
            <a:r>
              <a:rPr lang="en-US" dirty="0" smtClean="0"/>
              <a:t>Well</a:t>
            </a:r>
            <a:r>
              <a:rPr lang="en-US" dirty="0"/>
              <a:t>, we see that when </a:t>
            </a:r>
            <a:r>
              <a:rPr lang="en-US" b="1" dirty="0"/>
              <a:t>mutable objects</a:t>
            </a:r>
            <a:r>
              <a:rPr lang="en-US" dirty="0"/>
              <a:t> are passed as arguments to a function then there are </a:t>
            </a:r>
            <a:r>
              <a:rPr lang="en-US" b="1" dirty="0"/>
              <a:t>two cases:</a:t>
            </a:r>
            <a:endParaRPr lang="en-US" dirty="0"/>
          </a:p>
          <a:p>
            <a:pPr marL="0" indent="0">
              <a:buNone/>
            </a:pPr>
            <a:r>
              <a:rPr lang="en-US" dirty="0"/>
              <a:t>a.) </a:t>
            </a:r>
            <a:r>
              <a:rPr lang="en-US" b="1" dirty="0"/>
              <a:t>Change is reflected outside function</a:t>
            </a:r>
            <a:r>
              <a:rPr lang="en-US" dirty="0"/>
              <a:t> </a:t>
            </a:r>
            <a:endParaRPr lang="en-US" dirty="0" smtClean="0"/>
          </a:p>
          <a:p>
            <a:pPr marL="0" indent="0">
              <a:buNone/>
            </a:pPr>
            <a:r>
              <a:rPr lang="en-US" dirty="0" smtClean="0"/>
              <a:t>This </a:t>
            </a:r>
            <a:r>
              <a:rPr lang="en-US" dirty="0"/>
              <a:t>is when a mutable object is passed as argument and no new value is assigned to it, </a:t>
            </a:r>
            <a:r>
              <a:rPr lang="en-US" dirty="0" err="1"/>
              <a:t>ie</a:t>
            </a:r>
            <a:r>
              <a:rPr lang="en-US" dirty="0"/>
              <a:t>.,the values refer to the same memory address.</a:t>
            </a:r>
          </a:p>
          <a:p>
            <a:pPr marL="0" indent="0">
              <a:buNone/>
            </a:pPr>
            <a:r>
              <a:rPr lang="en-US" dirty="0"/>
              <a:t>b.) </a:t>
            </a:r>
            <a:r>
              <a:rPr lang="en-US" b="1" dirty="0"/>
              <a:t>Change is not reflected outside function</a:t>
            </a:r>
            <a:r>
              <a:rPr lang="en-US" dirty="0"/>
              <a:t> </a:t>
            </a:r>
            <a:endParaRPr lang="en-US" dirty="0" smtClean="0"/>
          </a:p>
          <a:p>
            <a:pPr marL="0" indent="0">
              <a:buNone/>
            </a:pPr>
            <a:r>
              <a:rPr lang="en-US" dirty="0" smtClean="0"/>
              <a:t>This </a:t>
            </a:r>
            <a:r>
              <a:rPr lang="en-US" dirty="0"/>
              <a:t>is when a mutable object is passed as argument and new values or datatype is assigned to it within the </a:t>
            </a:r>
            <a:r>
              <a:rPr lang="en-US" err="1" smtClean="0"/>
              <a:t>function</a:t>
            </a:r>
            <a:r>
              <a:rPr lang="en-US" smtClean="0"/>
              <a:t>, i.e</a:t>
            </a:r>
            <a:r>
              <a:rPr lang="en-US" dirty="0"/>
              <a:t>. when the values outside the function and the values assigned within function refer to </a:t>
            </a:r>
            <a:r>
              <a:rPr lang="en-US" b="1" dirty="0"/>
              <a:t>different memory addresses</a:t>
            </a:r>
            <a:r>
              <a:rPr lang="en-US" dirty="0"/>
              <a:t>.</a:t>
            </a:r>
          </a:p>
          <a:p>
            <a:endParaRPr lang="en-IN" dirty="0"/>
          </a:p>
        </p:txBody>
      </p:sp>
    </p:spTree>
    <p:extLst>
      <p:ext uri="{BB962C8B-B14F-4D97-AF65-F5344CB8AC3E}">
        <p14:creationId xmlns:p14="http://schemas.microsoft.com/office/powerpoint/2010/main" val="382674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3151" y="680617"/>
            <a:ext cx="5221481" cy="5754366"/>
          </a:xfrm>
          <a:prstGeom prst="rect">
            <a:avLst/>
          </a:prstGeom>
        </p:spPr>
      </p:pic>
      <p:pic>
        <p:nvPicPr>
          <p:cNvPr id="5" name="Picture 4"/>
          <p:cNvPicPr>
            <a:picLocks noChangeAspect="1"/>
          </p:cNvPicPr>
          <p:nvPr/>
        </p:nvPicPr>
        <p:blipFill>
          <a:blip r:embed="rId3"/>
          <a:stretch>
            <a:fillRect/>
          </a:stretch>
        </p:blipFill>
        <p:spPr>
          <a:xfrm>
            <a:off x="1260505" y="605683"/>
            <a:ext cx="4591050" cy="5829300"/>
          </a:xfrm>
          <a:prstGeom prst="rect">
            <a:avLst/>
          </a:prstGeom>
        </p:spPr>
      </p:pic>
      <p:sp>
        <p:nvSpPr>
          <p:cNvPr id="2" name="Notched Right Arrow 1"/>
          <p:cNvSpPr/>
          <p:nvPr/>
        </p:nvSpPr>
        <p:spPr>
          <a:xfrm>
            <a:off x="1018909" y="2050991"/>
            <a:ext cx="572568" cy="6238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Notched Right Arrow 5"/>
          <p:cNvSpPr/>
          <p:nvPr/>
        </p:nvSpPr>
        <p:spPr>
          <a:xfrm>
            <a:off x="5867490" y="5356790"/>
            <a:ext cx="572568" cy="62384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3699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Explanation:</a:t>
            </a:r>
            <a:r>
              <a:rPr lang="en-US" dirty="0"/>
              <a:t> Here we see that, the </a:t>
            </a:r>
            <a:r>
              <a:rPr lang="en-US" b="1" dirty="0"/>
              <a:t>address of the list changes when new values are assigned to it </a:t>
            </a:r>
            <a:r>
              <a:rPr lang="en-US" dirty="0"/>
              <a:t>within the function but outside the function, the value still refers to the previous memory allocation</a:t>
            </a:r>
            <a:r>
              <a:rPr lang="en-US" dirty="0" smtClean="0"/>
              <a:t>.</a:t>
            </a:r>
          </a:p>
          <a:p>
            <a:r>
              <a:rPr lang="en-US" dirty="0" smtClean="0"/>
              <a:t>Hence</a:t>
            </a:r>
            <a:r>
              <a:rPr lang="en-US" dirty="0"/>
              <a:t>, the changes made within the function do </a:t>
            </a:r>
            <a:r>
              <a:rPr lang="en-US" b="1" dirty="0"/>
              <a:t>not get reflected outside the function</a:t>
            </a:r>
            <a:r>
              <a:rPr lang="en-US" dirty="0"/>
              <a:t>.</a:t>
            </a:r>
            <a:endParaRPr lang="en-IN" dirty="0"/>
          </a:p>
        </p:txBody>
      </p:sp>
    </p:spTree>
    <p:extLst>
      <p:ext uri="{BB962C8B-B14F-4D97-AF65-F5344CB8AC3E}">
        <p14:creationId xmlns:p14="http://schemas.microsoft.com/office/powerpoint/2010/main" val="1132804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3030" y="1343977"/>
            <a:ext cx="9828351" cy="3438525"/>
          </a:xfrm>
          <a:prstGeom prst="rect">
            <a:avLst/>
          </a:prstGeom>
        </p:spPr>
      </p:pic>
    </p:spTree>
    <p:extLst>
      <p:ext uri="{BB962C8B-B14F-4D97-AF65-F5344CB8AC3E}">
        <p14:creationId xmlns:p14="http://schemas.microsoft.com/office/powerpoint/2010/main" val="2135964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1294" y="580923"/>
            <a:ext cx="6173525" cy="5197563"/>
          </a:xfrm>
          <a:prstGeom prst="rect">
            <a:avLst/>
          </a:prstGeom>
        </p:spPr>
      </p:pic>
    </p:spTree>
    <p:extLst>
      <p:ext uri="{BB962C8B-B14F-4D97-AF65-F5344CB8AC3E}">
        <p14:creationId xmlns:p14="http://schemas.microsoft.com/office/powerpoint/2010/main" val="271864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262" y="1285875"/>
            <a:ext cx="10277475" cy="4286250"/>
          </a:xfrm>
          <a:prstGeom prst="rect">
            <a:avLst/>
          </a:prstGeom>
        </p:spPr>
      </p:pic>
    </p:spTree>
    <p:extLst>
      <p:ext uri="{BB962C8B-B14F-4D97-AF65-F5344CB8AC3E}">
        <p14:creationId xmlns:p14="http://schemas.microsoft.com/office/powerpoint/2010/main" val="2061166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Depending </a:t>
            </a:r>
            <a:r>
              <a:rPr lang="en-US" dirty="0"/>
              <a:t>upon the </a:t>
            </a:r>
            <a:r>
              <a:rPr lang="en-US" b="1" dirty="0"/>
              <a:t>mutability/immutability</a:t>
            </a:r>
            <a:r>
              <a:rPr lang="en-US" dirty="0"/>
              <a:t> of it's data type, a variable behaves differently.</a:t>
            </a:r>
          </a:p>
          <a:p>
            <a:r>
              <a:rPr lang="en-US" dirty="0"/>
              <a:t>If a variable refers to an immutable type, then any change in its value will also change the memory address it refers to. Still, if a </a:t>
            </a:r>
            <a:r>
              <a:rPr lang="en-US" b="1" dirty="0"/>
              <a:t>variable refers to a mutable type</a:t>
            </a:r>
            <a:r>
              <a:rPr lang="en-US" dirty="0"/>
              <a:t>, any change in the value of the mutable type will not change the memory address of the variable.</a:t>
            </a:r>
          </a:p>
          <a:p>
            <a:r>
              <a:rPr lang="en-US" dirty="0"/>
              <a:t>Arguments are </a:t>
            </a:r>
            <a:r>
              <a:rPr lang="en-US" b="1" dirty="0"/>
              <a:t>passed by assignment in Python</a:t>
            </a:r>
            <a:r>
              <a:rPr lang="en-US" dirty="0"/>
              <a:t>. The assignment creates references to objects.</a:t>
            </a:r>
          </a:p>
          <a:p>
            <a:r>
              <a:rPr lang="en-US" dirty="0"/>
              <a:t>Hence, Immutable objects passed as arguments are referred as in </a:t>
            </a:r>
            <a:r>
              <a:rPr lang="en-US" b="1" dirty="0"/>
              <a:t>Call by Value and Mutable objects</a:t>
            </a:r>
            <a:r>
              <a:rPr lang="en-US" dirty="0"/>
              <a:t>, when passed as arguments are referred to as Call by Reference.</a:t>
            </a:r>
          </a:p>
          <a:p>
            <a:endParaRPr lang="en-IN" dirty="0"/>
          </a:p>
        </p:txBody>
      </p:sp>
    </p:spTree>
    <p:extLst>
      <p:ext uri="{BB962C8B-B14F-4D97-AF65-F5344CB8AC3E}">
        <p14:creationId xmlns:p14="http://schemas.microsoft.com/office/powerpoint/2010/main" val="220080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8132" y="307649"/>
            <a:ext cx="9026462" cy="5943868"/>
          </a:xfrm>
          <a:prstGeom prst="rect">
            <a:avLst/>
          </a:prstGeom>
        </p:spPr>
      </p:pic>
    </p:spTree>
    <p:extLst>
      <p:ext uri="{BB962C8B-B14F-4D97-AF65-F5344CB8AC3E}">
        <p14:creationId xmlns:p14="http://schemas.microsoft.com/office/powerpoint/2010/main" val="391561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a Function in </a:t>
            </a:r>
            <a:r>
              <a:rPr lang="en-US" b="1" dirty="0" smtClean="0"/>
              <a:t>Python</a:t>
            </a:r>
            <a:endParaRPr lang="en-IN" dirty="0"/>
          </a:p>
        </p:txBody>
      </p:sp>
      <p:pic>
        <p:nvPicPr>
          <p:cNvPr id="4" name="Picture 3"/>
          <p:cNvPicPr>
            <a:picLocks noChangeAspect="1"/>
          </p:cNvPicPr>
          <p:nvPr/>
        </p:nvPicPr>
        <p:blipFill>
          <a:blip r:embed="rId2"/>
          <a:stretch>
            <a:fillRect/>
          </a:stretch>
        </p:blipFill>
        <p:spPr>
          <a:xfrm>
            <a:off x="2337453" y="1530410"/>
            <a:ext cx="6286500" cy="5181600"/>
          </a:xfrm>
          <a:prstGeom prst="rect">
            <a:avLst/>
          </a:prstGeom>
        </p:spPr>
      </p:pic>
    </p:spTree>
    <p:extLst>
      <p:ext uri="{BB962C8B-B14F-4D97-AF65-F5344CB8AC3E}">
        <p14:creationId xmlns:p14="http://schemas.microsoft.com/office/powerpoint/2010/main" val="400025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of Python Function</a:t>
            </a:r>
          </a:p>
        </p:txBody>
      </p:sp>
      <p:pic>
        <p:nvPicPr>
          <p:cNvPr id="3" name="Picture 2"/>
          <p:cNvPicPr>
            <a:picLocks noChangeAspect="1"/>
          </p:cNvPicPr>
          <p:nvPr/>
        </p:nvPicPr>
        <p:blipFill>
          <a:blip r:embed="rId2"/>
          <a:stretch>
            <a:fillRect/>
          </a:stretch>
        </p:blipFill>
        <p:spPr>
          <a:xfrm>
            <a:off x="1469877" y="1690688"/>
            <a:ext cx="8115344" cy="4491882"/>
          </a:xfrm>
          <a:prstGeom prst="rect">
            <a:avLst/>
          </a:prstGeom>
        </p:spPr>
      </p:pic>
    </p:spTree>
    <p:extLst>
      <p:ext uri="{BB962C8B-B14F-4D97-AF65-F5344CB8AC3E}">
        <p14:creationId xmlns:p14="http://schemas.microsoft.com/office/powerpoint/2010/main" val="193490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Arguments</a:t>
            </a:r>
            <a:endParaRPr lang="en-IN" dirty="0"/>
          </a:p>
        </p:txBody>
      </p:sp>
      <p:sp>
        <p:nvSpPr>
          <p:cNvPr id="3" name="Content Placeholder 2"/>
          <p:cNvSpPr>
            <a:spLocks noGrp="1"/>
          </p:cNvSpPr>
          <p:nvPr>
            <p:ph idx="1"/>
          </p:nvPr>
        </p:nvSpPr>
        <p:spPr/>
        <p:txBody>
          <a:bodyPr/>
          <a:lstStyle/>
          <a:p>
            <a:r>
              <a:rPr lang="en-US" dirty="0" smtClean="0"/>
              <a:t>Information </a:t>
            </a:r>
            <a:r>
              <a:rPr lang="en-US" dirty="0"/>
              <a:t>can be passed into functions as arguments.</a:t>
            </a:r>
          </a:p>
          <a:p>
            <a:r>
              <a:rPr lang="en-US" dirty="0"/>
              <a:t>Arguments are specified after the function name, inside the parentheses. </a:t>
            </a:r>
            <a:endParaRPr lang="en-US" dirty="0" smtClean="0"/>
          </a:p>
          <a:p>
            <a:r>
              <a:rPr lang="en-US" dirty="0" smtClean="0"/>
              <a:t>You </a:t>
            </a:r>
            <a:r>
              <a:rPr lang="en-US" dirty="0"/>
              <a:t>can add as many arguments as you want, just separate them with a comma.</a:t>
            </a:r>
          </a:p>
          <a:p>
            <a:endParaRPr lang="en-IN" dirty="0"/>
          </a:p>
        </p:txBody>
      </p:sp>
    </p:spTree>
    <p:extLst>
      <p:ext uri="{BB962C8B-B14F-4D97-AF65-F5344CB8AC3E}">
        <p14:creationId xmlns:p14="http://schemas.microsoft.com/office/powerpoint/2010/main" val="1802984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405</Words>
  <Application>Microsoft Office PowerPoint</Application>
  <PresentationFormat>Widescreen</PresentationFormat>
  <Paragraphs>68</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euclid_circular_a</vt:lpstr>
      <vt:lpstr>Office Theme</vt:lpstr>
      <vt:lpstr>Python Functions</vt:lpstr>
      <vt:lpstr>Syllabus Content</vt:lpstr>
      <vt:lpstr>Function</vt:lpstr>
      <vt:lpstr>Types of function</vt:lpstr>
      <vt:lpstr>PowerPoint Presentation</vt:lpstr>
      <vt:lpstr>PowerPoint Presentation</vt:lpstr>
      <vt:lpstr>Calling a Function in Python</vt:lpstr>
      <vt:lpstr>Working of Python Function</vt:lpstr>
      <vt:lpstr>Arguments</vt:lpstr>
      <vt:lpstr>PowerPoint Presentation</vt:lpstr>
      <vt:lpstr>PowerPoint Presentation</vt:lpstr>
      <vt:lpstr>PowerPoint Presentation</vt:lpstr>
      <vt:lpstr>Parameters or Arguments?</vt:lpstr>
      <vt:lpstr>PowerPoint Presentation</vt:lpstr>
      <vt:lpstr>PowerPoint Presentation</vt:lpstr>
      <vt:lpstr>PowerPoint Presentation</vt:lpstr>
      <vt:lpstr>PowerPoint Presentation</vt:lpstr>
      <vt:lpstr>PowerPoint Presentation</vt:lpstr>
      <vt:lpstr>PowerPoint Presentation</vt:lpstr>
      <vt:lpstr>Python Lambda/Anonymous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Variable Scope: Python Global variables, Local variables, and Nonlocal variables</vt:lpstr>
      <vt:lpstr>PowerPoint Presentation</vt:lpstr>
      <vt:lpstr>PowerPoint Presentation</vt:lpstr>
      <vt:lpstr>Python Global Variables</vt:lpstr>
      <vt:lpstr>PowerPoint Presentation</vt:lpstr>
      <vt:lpstr>PowerPoint Presentation</vt:lpstr>
      <vt:lpstr>PowerPoint Presentation</vt:lpstr>
      <vt:lpstr>Python Recursion</vt:lpstr>
      <vt:lpstr>PowerPoint Presentation</vt:lpstr>
      <vt:lpstr>PowerPoint Presentation</vt:lpstr>
      <vt:lpstr>PowerPoint Presentation</vt:lpstr>
      <vt:lpstr>PowerPoint Presentation</vt:lpstr>
      <vt:lpstr>PowerPoint Presentation</vt:lpstr>
      <vt:lpstr>PowerPoint Presentation</vt:lpstr>
      <vt:lpstr>Call by Value</vt:lpstr>
      <vt:lpstr>Call by Reference</vt:lpstr>
      <vt:lpstr>Pass by Reference vs Value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infer? </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Functions</dc:title>
  <dc:creator>HP</dc:creator>
  <cp:lastModifiedBy>HP</cp:lastModifiedBy>
  <cp:revision>26</cp:revision>
  <dcterms:created xsi:type="dcterms:W3CDTF">2023-03-27T06:12:51Z</dcterms:created>
  <dcterms:modified xsi:type="dcterms:W3CDTF">2023-04-05T11:22:44Z</dcterms:modified>
</cp:coreProperties>
</file>