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1" r:id="rId3"/>
    <p:sldId id="284" r:id="rId4"/>
    <p:sldId id="257" r:id="rId5"/>
    <p:sldId id="258" r:id="rId6"/>
    <p:sldId id="259" r:id="rId7"/>
    <p:sldId id="260" r:id="rId8"/>
    <p:sldId id="261" r:id="rId9"/>
    <p:sldId id="282" r:id="rId10"/>
    <p:sldId id="28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9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7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8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2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95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0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8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2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3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9490B-1242-448F-8CE3-D403D9A9BFB9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Python Strings</a:t>
            </a:r>
            <a:endParaRPr lang="en-IN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Python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Characters in a string can be accessed using the standard [ ] syntax.</a:t>
            </a:r>
          </a:p>
          <a:p>
            <a:r>
              <a:rPr lang="en-US" dirty="0"/>
              <a:t>Python uses zero-based indexing, so if s is 'hello' s[1] is 'e'. </a:t>
            </a:r>
          </a:p>
          <a:p>
            <a:r>
              <a:rPr lang="en-US" dirty="0"/>
              <a:t>If the index is out of bounds for the string, Python raises an error.</a:t>
            </a:r>
          </a:p>
          <a:p>
            <a:pPr marL="0" indent="0" fontAlgn="base">
              <a:buNone/>
            </a:pPr>
            <a:r>
              <a:rPr lang="en-US" b="1" dirty="0"/>
              <a:t>Accessing characters in Python String</a:t>
            </a:r>
          </a:p>
          <a:p>
            <a:pPr fontAlgn="base"/>
            <a:r>
              <a:rPr lang="en-US" dirty="0"/>
              <a:t>In Python, individual characters of a String can be accessed by using the method of Indexing. Indexing allows negative address references to access characters from the back of the String, e.g. -1 refers to the last character, -2 refers to the second last character, and so on. </a:t>
            </a:r>
          </a:p>
          <a:p>
            <a:pPr fontAlgn="base"/>
            <a:r>
              <a:rPr lang="en-US" dirty="0"/>
              <a:t>While accessing an index out of the range will cause an </a:t>
            </a:r>
            <a:r>
              <a:rPr lang="en-US" b="1" dirty="0" err="1"/>
              <a:t>IndexError</a:t>
            </a:r>
            <a:r>
              <a:rPr lang="en-US" dirty="0"/>
              <a:t>. Only Integers are allowed to be passed as an index, float or other types that will cause a </a:t>
            </a:r>
            <a:r>
              <a:rPr lang="en-US" b="1" dirty="0" err="1"/>
              <a:t>TypeError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409" y="5521837"/>
            <a:ext cx="7381875" cy="12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length of a string, use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 returns the length of a string:</a:t>
            </a:r>
          </a:p>
          <a:p>
            <a:pPr marL="0" indent="0">
              <a:buNone/>
            </a:pPr>
            <a:r>
              <a:rPr lang="en-US" b="1" dirty="0"/>
              <a:t>a = "Hello</a:t>
            </a:r>
            <a:r>
              <a:rPr lang="en-US" b="1"/>
              <a:t>, World</a:t>
            </a:r>
            <a:r>
              <a:rPr lang="en-US" b="1" dirty="0"/>
              <a:t>!"</a:t>
            </a:r>
          </a:p>
          <a:p>
            <a:pPr marL="0" indent="0">
              <a:buNone/>
            </a:pPr>
            <a:r>
              <a:rPr lang="en-US" b="1"/>
              <a:t>print(</a:t>
            </a:r>
            <a:r>
              <a:rPr lang="en-US" b="1" err="1"/>
              <a:t>len</a:t>
            </a:r>
            <a:r>
              <a:rPr lang="en-US" b="1"/>
              <a:t>(a))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OUTPUT: 13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011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11" y="2612662"/>
            <a:ext cx="10035206" cy="33773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check if a certain phrase or character is present in a string, we can use the </a:t>
            </a:r>
            <a:r>
              <a:rPr lang="en-US" b="1" dirty="0"/>
              <a:t>keyword in</a:t>
            </a:r>
            <a:r>
              <a:rPr lang="en-US" dirty="0"/>
              <a:t>.</a:t>
            </a:r>
          </a:p>
          <a:p>
            <a:r>
              <a:rPr lang="en-US" dirty="0"/>
              <a:t>Check if "free" is present in the following text:</a:t>
            </a:r>
          </a:p>
          <a:p>
            <a:pPr marL="0" indent="0">
              <a:buNone/>
            </a:pPr>
            <a:r>
              <a:rPr lang="en-US" b="1" dirty="0"/>
              <a:t>txt = "The best things in life are free!"</a:t>
            </a:r>
          </a:p>
          <a:p>
            <a:pPr marL="0" indent="0">
              <a:buNone/>
            </a:pPr>
            <a:r>
              <a:rPr lang="en-US" b="1" dirty="0"/>
              <a:t>print("free" in txt)</a:t>
            </a:r>
          </a:p>
          <a:p>
            <a:pPr marL="0" indent="0">
              <a:buNone/>
            </a:pPr>
            <a:r>
              <a:rPr lang="en-US" u="sng" dirty="0"/>
              <a:t>OUTPUT: True</a:t>
            </a:r>
          </a:p>
          <a:p>
            <a:r>
              <a:rPr lang="en-US" dirty="0"/>
              <a:t>Print only if "free" is present:</a:t>
            </a:r>
          </a:p>
          <a:p>
            <a:pPr marL="0" indent="0">
              <a:buNone/>
            </a:pPr>
            <a:r>
              <a:rPr lang="en-US" b="1" dirty="0"/>
              <a:t>txt = "The best things in life are free!"</a:t>
            </a:r>
            <a:br>
              <a:rPr lang="en-US" b="1" dirty="0"/>
            </a:br>
            <a:r>
              <a:rPr lang="en-US" b="1" dirty="0"/>
              <a:t>if "free" in txt:</a:t>
            </a:r>
            <a:br>
              <a:rPr lang="en-US" b="1" dirty="0"/>
            </a:br>
            <a:r>
              <a:rPr lang="en-US" b="1" dirty="0"/>
              <a:t>  print("Yes, 'free' is present.")</a:t>
            </a:r>
          </a:p>
          <a:p>
            <a:pPr marL="0" indent="0">
              <a:buNone/>
            </a:pPr>
            <a:r>
              <a:rPr lang="en-US" u="sng" dirty="0"/>
              <a:t>OUTPUT: Yes, 'free' is present.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748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 if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8" y="2597426"/>
            <a:ext cx="9766852" cy="3432314"/>
          </a:xfrm>
        </p:spPr>
        <p:txBody>
          <a:bodyPr>
            <a:normAutofit/>
          </a:bodyPr>
          <a:lstStyle/>
          <a:p>
            <a:r>
              <a:rPr lang="en-US" dirty="0"/>
              <a:t>To check if a certain phrase or character is NOT present in a string, we can use the </a:t>
            </a:r>
            <a:r>
              <a:rPr lang="en-US" b="1" u="sng" dirty="0"/>
              <a:t>keyword not in</a:t>
            </a:r>
            <a:r>
              <a:rPr lang="en-US" dirty="0"/>
              <a:t>.</a:t>
            </a:r>
          </a:p>
          <a:p>
            <a:r>
              <a:rPr lang="en-US" dirty="0"/>
              <a:t>Check if "expensive" is NOT present in the following text:</a:t>
            </a:r>
          </a:p>
          <a:p>
            <a:pPr marL="0" indent="0">
              <a:buNone/>
            </a:pPr>
            <a:r>
              <a:rPr lang="en-US" b="1" dirty="0"/>
              <a:t>txt = "The best things in life are free!"</a:t>
            </a:r>
          </a:p>
          <a:p>
            <a:pPr marL="0" indent="0">
              <a:buNone/>
            </a:pPr>
            <a:r>
              <a:rPr lang="en-US" b="1" dirty="0"/>
              <a:t>print("expensive" not in txt)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/>
              <a:t>OUTPUT: True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91118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only if "expensive" is NOT present:</a:t>
            </a:r>
          </a:p>
          <a:p>
            <a:pPr marL="0" indent="0">
              <a:buNone/>
            </a:pPr>
            <a:r>
              <a:rPr lang="en-US" b="1" dirty="0"/>
              <a:t>txt = "The best things in life are free!"</a:t>
            </a:r>
          </a:p>
          <a:p>
            <a:pPr marL="0" indent="0">
              <a:buNone/>
            </a:pPr>
            <a:r>
              <a:rPr lang="en-US" b="1" dirty="0"/>
              <a:t>if "expensive" not in txt:</a:t>
            </a:r>
          </a:p>
          <a:p>
            <a:pPr marL="0" indent="0">
              <a:buNone/>
            </a:pPr>
            <a:r>
              <a:rPr lang="en-US" b="1" dirty="0"/>
              <a:t>  print("No, 'expensive' is NOT present.")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858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4904"/>
            <a:ext cx="9478616" cy="3551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Slicing</a:t>
            </a:r>
          </a:p>
          <a:p>
            <a:r>
              <a:rPr lang="en-US" dirty="0"/>
              <a:t>You can </a:t>
            </a:r>
            <a:r>
              <a:rPr lang="en-US" b="1" dirty="0"/>
              <a:t>return a range of characters </a:t>
            </a:r>
            <a:r>
              <a:rPr lang="en-US" dirty="0"/>
              <a:t>by using the slice syntax.</a:t>
            </a:r>
          </a:p>
          <a:p>
            <a:r>
              <a:rPr lang="en-US" b="1" u="sng" dirty="0"/>
              <a:t>Specify the start index and the end index, separated by a colon, to return a part of the string.</a:t>
            </a:r>
          </a:p>
          <a:p>
            <a:r>
              <a:rPr lang="en-US" dirty="0"/>
              <a:t>Get the characters from position 2 to position 5 (not included):</a:t>
            </a:r>
          </a:p>
          <a:p>
            <a:pPr marL="0" indent="0">
              <a:buNone/>
            </a:pPr>
            <a:r>
              <a:rPr lang="en-US" b="1" dirty="0"/>
              <a:t>b = "Hello, World!"</a:t>
            </a:r>
          </a:p>
          <a:p>
            <a:pPr marL="0" indent="0">
              <a:buNone/>
            </a:pPr>
            <a:r>
              <a:rPr lang="en-US" b="1" dirty="0"/>
              <a:t>print(b[2:5])</a:t>
            </a:r>
          </a:p>
          <a:p>
            <a:pPr marL="0" indent="0">
              <a:buNone/>
            </a:pPr>
            <a:r>
              <a:rPr lang="en-US" b="1" dirty="0"/>
              <a:t>Note: </a:t>
            </a:r>
            <a:r>
              <a:rPr lang="en-US" dirty="0"/>
              <a:t>The first character has index 0.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9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Slice From the Start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leaving out the start index, the range will start at the first character:</a:t>
            </a:r>
          </a:p>
          <a:p>
            <a:r>
              <a:rPr lang="en-US" dirty="0"/>
              <a:t>Get the characters from the start to position 5 (not included):</a:t>
            </a:r>
          </a:p>
          <a:p>
            <a:pPr marL="0" indent="0">
              <a:buNone/>
            </a:pPr>
            <a:r>
              <a:rPr lang="en-US" b="1" dirty="0"/>
              <a:t>b = "Hello, World!"</a:t>
            </a:r>
          </a:p>
          <a:p>
            <a:pPr marL="0" indent="0">
              <a:buNone/>
            </a:pPr>
            <a:r>
              <a:rPr lang="en-US" b="1" dirty="0"/>
              <a:t>print(b[:5])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285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Slice To the End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leaving out the end index, the range will go to the end:</a:t>
            </a:r>
          </a:p>
          <a:p>
            <a:r>
              <a:rPr lang="en-US" dirty="0"/>
              <a:t>Get the characters from position 2, and all the way to the end: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 = "Hello, World!"</a:t>
            </a:r>
          </a:p>
          <a:p>
            <a:pPr marL="0" indent="0">
              <a:buNone/>
            </a:pPr>
            <a:r>
              <a:rPr lang="en-US" b="1" dirty="0"/>
              <a:t>print(b[2:])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589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Negative Indexing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8" y="2451653"/>
            <a:ext cx="9395792" cy="3424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negative indexes to start the slice from the end of the string:</a:t>
            </a:r>
          </a:p>
          <a:p>
            <a:pPr marL="0" indent="0">
              <a:buNone/>
            </a:pPr>
            <a:r>
              <a:rPr lang="en-US" dirty="0"/>
              <a:t>Get the characters:</a:t>
            </a:r>
          </a:p>
          <a:p>
            <a:r>
              <a:rPr lang="en-US" dirty="0"/>
              <a:t>From: "o" in "World!" (position -5)</a:t>
            </a:r>
          </a:p>
          <a:p>
            <a:r>
              <a:rPr lang="en-US" dirty="0"/>
              <a:t>To, but not included: "d" in "World!" (position -2):</a:t>
            </a:r>
          </a:p>
          <a:p>
            <a:pPr marL="0" indent="0">
              <a:buNone/>
            </a:pPr>
            <a:r>
              <a:rPr lang="en-US" b="1" dirty="0"/>
              <a:t>b = "Hello, World!"</a:t>
            </a:r>
            <a:br>
              <a:rPr lang="en-US" b="1" dirty="0"/>
            </a:br>
            <a:r>
              <a:rPr lang="en-US" b="1" dirty="0"/>
              <a:t>print(b[-5:-2])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OUTPUT: </a:t>
            </a:r>
            <a:r>
              <a:rPr lang="en-US" u="sng" dirty="0" err="1"/>
              <a:t>orl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1039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IN" b="1" dirty="0"/>
              <a:t>Modify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6" y="2610678"/>
            <a:ext cx="10018643" cy="33793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Python has a set of built-in methods that you can use on strings.</a:t>
            </a:r>
          </a:p>
          <a:p>
            <a:pPr marL="0" indent="0">
              <a:buNone/>
            </a:pPr>
            <a:r>
              <a:rPr lang="en-US" b="1" dirty="0"/>
              <a:t>UPPER CASE</a:t>
            </a:r>
          </a:p>
          <a:p>
            <a:r>
              <a:rPr lang="en-US" dirty="0"/>
              <a:t>The </a:t>
            </a:r>
            <a:r>
              <a:rPr lang="en-US" b="1" u="sng" dirty="0"/>
              <a:t>upper() method </a:t>
            </a:r>
            <a:r>
              <a:rPr lang="en-US" dirty="0"/>
              <a:t>returns the string in upper case:</a:t>
            </a:r>
          </a:p>
          <a:p>
            <a:pPr marL="0" indent="0">
              <a:buNone/>
            </a:pPr>
            <a:r>
              <a:rPr lang="en-US" b="1" dirty="0"/>
              <a:t>a = "Hello, World!"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a.upper</a:t>
            </a:r>
            <a:r>
              <a:rPr lang="en-US" b="1" dirty="0"/>
              <a:t>())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/>
              <a:t>HELLO, WORLD!</a:t>
            </a:r>
          </a:p>
          <a:p>
            <a:pPr marL="0" indent="0">
              <a:buNone/>
            </a:pPr>
            <a:r>
              <a:rPr lang="en-US" b="1" dirty="0"/>
              <a:t>LOWER CASE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u="sng" dirty="0"/>
              <a:t>lower() method </a:t>
            </a:r>
            <a:r>
              <a:rPr lang="en-US" dirty="0"/>
              <a:t>returns the string in lower case:</a:t>
            </a:r>
          </a:p>
          <a:p>
            <a:pPr marL="0" indent="0">
              <a:buNone/>
            </a:pPr>
            <a:r>
              <a:rPr lang="en-US" b="1" dirty="0"/>
              <a:t>a = "Hello, World!"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a.lower</a:t>
            </a:r>
            <a:r>
              <a:rPr lang="en-US" b="1" dirty="0"/>
              <a:t>())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/>
              <a:t>hello, world!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07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Strings</a:t>
            </a:r>
          </a:p>
          <a:p>
            <a:r>
              <a:rPr lang="en-US" dirty="0"/>
              <a:t>Features of Strings</a:t>
            </a:r>
          </a:p>
          <a:p>
            <a:r>
              <a:rPr lang="en-US" dirty="0"/>
              <a:t>String Operation</a:t>
            </a:r>
          </a:p>
          <a:p>
            <a:r>
              <a:rPr lang="en-US" dirty="0"/>
              <a:t>Methods of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4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Whitespace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Whitespace is the space before and/or after the actual text, and very often you want to remove this space.</a:t>
            </a:r>
          </a:p>
          <a:p>
            <a:r>
              <a:rPr lang="en-US" dirty="0"/>
              <a:t>The </a:t>
            </a:r>
            <a:r>
              <a:rPr lang="en-US" b="1" dirty="0"/>
              <a:t>strip() method </a:t>
            </a:r>
            <a:r>
              <a:rPr lang="en-US" dirty="0"/>
              <a:t>removes any whitespace from the beginning or the end:</a:t>
            </a:r>
          </a:p>
          <a:p>
            <a:pPr marL="0" indent="0">
              <a:buNone/>
            </a:pPr>
            <a:r>
              <a:rPr lang="en-US" b="1" dirty="0"/>
              <a:t>a </a:t>
            </a:r>
            <a:r>
              <a:rPr lang="en-US" b="1"/>
              <a:t>= “    </a:t>
            </a:r>
            <a:r>
              <a:rPr lang="en-US" b="1" dirty="0"/>
              <a:t>Hello, World</a:t>
            </a:r>
            <a:r>
              <a:rPr lang="en-US" b="1"/>
              <a:t>!    "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a.strip</a:t>
            </a:r>
            <a:r>
              <a:rPr lang="en-US" b="1" dirty="0"/>
              <a:t>())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/>
              <a:t>Hello, World!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100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Replace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replace() method </a:t>
            </a:r>
            <a:r>
              <a:rPr lang="en-US" dirty="0"/>
              <a:t>replaces a string with another string: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 = "Hello, World!"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a.replace</a:t>
            </a:r>
            <a:r>
              <a:rPr lang="en-US" b="1" dirty="0"/>
              <a:t>("H", "J"))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 err="1"/>
              <a:t>Jello</a:t>
            </a:r>
            <a:r>
              <a:rPr lang="en-IN" dirty="0"/>
              <a:t>, World!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068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42376"/>
            <a:ext cx="9601196" cy="1303867"/>
          </a:xfrm>
        </p:spPr>
        <p:txBody>
          <a:bodyPr/>
          <a:lstStyle/>
          <a:p>
            <a:r>
              <a:rPr lang="en-IN" b="1" dirty="0"/>
              <a:t>Split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36" y="2385391"/>
            <a:ext cx="10561981" cy="4061791"/>
          </a:xfrm>
        </p:spPr>
        <p:txBody>
          <a:bodyPr>
            <a:normAutofit/>
          </a:bodyPr>
          <a:lstStyle/>
          <a:p>
            <a:r>
              <a:rPr lang="en-US" dirty="0"/>
              <a:t>The split() method returns a list where the text between the specified separator becomes the list items.</a:t>
            </a:r>
          </a:p>
          <a:p>
            <a:r>
              <a:rPr lang="en-US" dirty="0"/>
              <a:t>The </a:t>
            </a:r>
            <a:r>
              <a:rPr lang="en-US" b="1" dirty="0"/>
              <a:t>split() method splits the string into substrings </a:t>
            </a:r>
            <a:r>
              <a:rPr lang="en-US" dirty="0"/>
              <a:t>if it finds instances of the separator:</a:t>
            </a:r>
          </a:p>
          <a:p>
            <a:pPr marL="0" indent="0">
              <a:buNone/>
            </a:pPr>
            <a:r>
              <a:rPr lang="en-US" b="1" dirty="0"/>
              <a:t>a ="Hello, World!"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a.split</a:t>
            </a:r>
            <a:r>
              <a:rPr lang="en-US" b="1" dirty="0"/>
              <a:t>(","))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 ['Hello', ' World!']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2417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concatenate, or combine, two strings you can use the + operator.</a:t>
            </a:r>
          </a:p>
          <a:p>
            <a:r>
              <a:rPr lang="en-US" dirty="0"/>
              <a:t>Merge variable a with variable b into variable c:</a:t>
            </a:r>
          </a:p>
          <a:p>
            <a:pPr marL="0" indent="0">
              <a:buNone/>
            </a:pPr>
            <a:r>
              <a:rPr lang="en-US" b="1" dirty="0"/>
              <a:t>a = "Hello"</a:t>
            </a:r>
          </a:p>
          <a:p>
            <a:pPr marL="0" indent="0">
              <a:buNone/>
            </a:pPr>
            <a:r>
              <a:rPr lang="en-US" b="1" dirty="0"/>
              <a:t>b = "World"</a:t>
            </a:r>
          </a:p>
          <a:p>
            <a:pPr marL="0" indent="0">
              <a:buNone/>
            </a:pPr>
            <a:r>
              <a:rPr lang="en-US" b="1" dirty="0"/>
              <a:t>c = a + b</a:t>
            </a:r>
          </a:p>
          <a:p>
            <a:pPr marL="0" indent="0">
              <a:buNone/>
            </a:pPr>
            <a:r>
              <a:rPr lang="en-US" b="1" dirty="0"/>
              <a:t>print(c)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 err="1"/>
              <a:t>HelloWorld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86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Concatenation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space between them, add a " ":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 = "Hello"</a:t>
            </a:r>
          </a:p>
          <a:p>
            <a:pPr marL="0" indent="0">
              <a:buNone/>
            </a:pPr>
            <a:r>
              <a:rPr lang="en-US" b="1" dirty="0"/>
              <a:t>b = "World"</a:t>
            </a:r>
          </a:p>
          <a:p>
            <a:pPr marL="0" indent="0">
              <a:buNone/>
            </a:pPr>
            <a:r>
              <a:rPr lang="en-US" b="1" dirty="0"/>
              <a:t>c = a + " " + b</a:t>
            </a:r>
          </a:p>
          <a:p>
            <a:pPr marL="0" indent="0">
              <a:buNone/>
            </a:pPr>
            <a:r>
              <a:rPr lang="en-US" b="1" dirty="0"/>
              <a:t>print(c)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590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32" y="1690688"/>
            <a:ext cx="11011968" cy="4940848"/>
          </a:xfrm>
        </p:spPr>
        <p:txBody>
          <a:bodyPr>
            <a:normAutofit/>
          </a:bodyPr>
          <a:lstStyle/>
          <a:p>
            <a:r>
              <a:rPr lang="en-US"/>
              <a:t>In Python we </a:t>
            </a:r>
            <a:r>
              <a:rPr lang="en-US" dirty="0"/>
              <a:t>cannot combine strings and numbers like this:</a:t>
            </a:r>
          </a:p>
          <a:p>
            <a:pPr marL="0" indent="0">
              <a:buNone/>
            </a:pPr>
            <a:r>
              <a:rPr lang="en-US" b="1" dirty="0"/>
              <a:t>age = 36</a:t>
            </a:r>
            <a:br>
              <a:rPr lang="en-US" b="1" dirty="0"/>
            </a:br>
            <a:r>
              <a:rPr lang="en-US" b="1" dirty="0"/>
              <a:t>txt = "My name is John, I am " + age</a:t>
            </a:r>
            <a:br>
              <a:rPr lang="en-US" b="1" dirty="0"/>
            </a:br>
            <a:r>
              <a:rPr lang="en-US" b="1" dirty="0"/>
              <a:t>print(txt)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But </a:t>
            </a:r>
            <a:r>
              <a:rPr lang="en-US" b="1" dirty="0"/>
              <a:t>we can combine strings and numbers by using the format() method!</a:t>
            </a:r>
          </a:p>
          <a:p>
            <a:pPr marL="0" indent="0">
              <a:buNone/>
            </a:pPr>
            <a:r>
              <a:rPr lang="en-US"/>
              <a:t>The </a:t>
            </a:r>
            <a:r>
              <a:rPr lang="en-US" dirty="0"/>
              <a:t>format() method takes the passed arguments, formats them, and places them in the string where the placeholders </a:t>
            </a:r>
            <a:r>
              <a:rPr lang="en-US"/>
              <a:t>{} are.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4" y="3636681"/>
            <a:ext cx="8934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6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Format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02" y="1825625"/>
            <a:ext cx="10849598" cy="4720454"/>
          </a:xfrm>
        </p:spPr>
        <p:txBody>
          <a:bodyPr>
            <a:normAutofit/>
          </a:bodyPr>
          <a:lstStyle/>
          <a:p>
            <a:r>
              <a:rPr lang="en-US" dirty="0"/>
              <a:t>Use the format() method to insert numbers into strings:</a:t>
            </a:r>
          </a:p>
          <a:p>
            <a:pPr marL="0" indent="0">
              <a:buNone/>
            </a:pPr>
            <a:r>
              <a:rPr lang="en-US" b="1" dirty="0"/>
              <a:t>age = 36</a:t>
            </a:r>
          </a:p>
          <a:p>
            <a:pPr marL="0" indent="0">
              <a:buNone/>
            </a:pPr>
            <a:r>
              <a:rPr lang="en-US" b="1" dirty="0"/>
              <a:t>txt = "My name is John, and I am {}"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txt.format</a:t>
            </a:r>
            <a:r>
              <a:rPr lang="en-US" b="1" dirty="0"/>
              <a:t>(age))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Output</a:t>
            </a:r>
            <a:r>
              <a:rPr lang="en-US" b="1" dirty="0"/>
              <a:t>: </a:t>
            </a:r>
            <a:r>
              <a:rPr lang="en-US" dirty="0"/>
              <a:t>My name is John, and I am 36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31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Format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16" y="1825624"/>
            <a:ext cx="11182884" cy="4831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format() method takes unlimited number of arguments, and are placed into the respective placeholders:</a:t>
            </a:r>
          </a:p>
          <a:p>
            <a:pPr marL="0" indent="0">
              <a:buNone/>
            </a:pPr>
            <a:r>
              <a:rPr lang="en-IN" b="1"/>
              <a:t>quantity = 3</a:t>
            </a:r>
          </a:p>
          <a:p>
            <a:pPr marL="0" indent="0">
              <a:buNone/>
            </a:pPr>
            <a:r>
              <a:rPr lang="en-IN" b="1"/>
              <a:t>itemno = 567</a:t>
            </a:r>
          </a:p>
          <a:p>
            <a:pPr marL="0" indent="0">
              <a:buNone/>
            </a:pPr>
            <a:r>
              <a:rPr lang="en-IN" b="1"/>
              <a:t>price = 49.95</a:t>
            </a:r>
          </a:p>
          <a:p>
            <a:pPr marL="0" indent="0">
              <a:buNone/>
            </a:pPr>
            <a:r>
              <a:rPr lang="en-IN" b="1"/>
              <a:t>myorder = "I want {} pieces of item {} for {} dollars."</a:t>
            </a:r>
          </a:p>
          <a:p>
            <a:pPr marL="0" indent="0">
              <a:buNone/>
            </a:pPr>
            <a:r>
              <a:rPr lang="en-IN" b="1"/>
              <a:t>print(myorder.format(quantity, itemno, price)) 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OUTPUT: </a:t>
            </a:r>
            <a:r>
              <a:rPr lang="en-US"/>
              <a:t>I want 3 pieces of item 567 for 49.95 dollars.</a:t>
            </a:r>
            <a:endParaRPr lang="en-IN" b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9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use index numbers {0} to be sure the arguments are placed in the correct placeholders: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quantity = 3</a:t>
            </a:r>
            <a:br>
              <a:rPr lang="en-IN" b="1" dirty="0"/>
            </a:br>
            <a:r>
              <a:rPr lang="en-IN" b="1" dirty="0" err="1"/>
              <a:t>itemno</a:t>
            </a:r>
            <a:r>
              <a:rPr lang="en-IN" b="1" dirty="0"/>
              <a:t> = 567</a:t>
            </a:r>
            <a:br>
              <a:rPr lang="en-IN" b="1" dirty="0"/>
            </a:br>
            <a:r>
              <a:rPr lang="en-IN" b="1" dirty="0"/>
              <a:t>price = 49.95</a:t>
            </a:r>
            <a:br>
              <a:rPr lang="en-IN" b="1" dirty="0"/>
            </a:br>
            <a:r>
              <a:rPr lang="en-IN" b="1" dirty="0" err="1"/>
              <a:t>myorder</a:t>
            </a:r>
            <a:r>
              <a:rPr lang="en-IN" b="1" dirty="0"/>
              <a:t> = "I want to pay {2} dollars for {0} pieces of item {1}."</a:t>
            </a:r>
            <a:br>
              <a:rPr lang="en-IN" b="1" dirty="0"/>
            </a:br>
            <a:r>
              <a:rPr lang="en-IN" b="1" dirty="0"/>
              <a:t>print(</a:t>
            </a:r>
            <a:r>
              <a:rPr lang="en-IN" b="1" dirty="0" err="1"/>
              <a:t>myorder.format</a:t>
            </a:r>
            <a:r>
              <a:rPr lang="en-IN" b="1" dirty="0"/>
              <a:t>(quantity, </a:t>
            </a:r>
            <a:r>
              <a:rPr lang="en-IN" b="1" dirty="0" err="1"/>
              <a:t>itemno</a:t>
            </a:r>
            <a:r>
              <a:rPr lang="en-IN" b="1" dirty="0"/>
              <a:t>, price))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dirty="0"/>
              <a:t>I want to pay 49.95 dollars for 3 pieces of item 567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533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capitalize() 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Upper </a:t>
            </a:r>
            <a:r>
              <a:rPr lang="en-US" dirty="0"/>
              <a:t>case the first letter in this sentence:</a:t>
            </a:r>
          </a:p>
          <a:p>
            <a:pPr marL="0" indent="0">
              <a:buNone/>
            </a:pPr>
            <a:r>
              <a:rPr lang="en-US" b="1" dirty="0"/>
              <a:t>txt = "hello, and welcome to my world."</a:t>
            </a:r>
            <a:br>
              <a:rPr lang="en-US" b="1" dirty="0"/>
            </a:br>
            <a:r>
              <a:rPr lang="en-US" b="1" dirty="0"/>
              <a:t>x = </a:t>
            </a:r>
            <a:r>
              <a:rPr lang="en-US" b="1" dirty="0" err="1"/>
              <a:t>txt.capitalize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print (x)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OUTPUT: Hello, and welcome to my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6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String is a data structure in Python that represents a sequence of characters. </a:t>
            </a:r>
          </a:p>
          <a:p>
            <a:r>
              <a:rPr lang="en-US" dirty="0"/>
              <a:t>It is an immutable data type, meaning that once you have created a string, you cannot change it. </a:t>
            </a:r>
          </a:p>
          <a:p>
            <a:r>
              <a:rPr lang="en-US" dirty="0"/>
              <a:t>Strings are used widely in many different applications, such as storing and manipulating text data, representing names, addresses, and other types of data that can be represented as text.</a:t>
            </a:r>
          </a:p>
          <a:p>
            <a:r>
              <a:rPr lang="en-US" b="1" dirty="0"/>
              <a:t>Python does not have a character data type, a single character is simply a string with a length of 1.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456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Strings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python are surrounded by either single quotation marks, or double quotation marks.</a:t>
            </a:r>
          </a:p>
          <a:p>
            <a:r>
              <a:rPr lang="en-US" dirty="0"/>
              <a:t>'hello' is the same as "hello".</a:t>
            </a:r>
          </a:p>
          <a:p>
            <a:r>
              <a:rPr lang="en-US" dirty="0"/>
              <a:t>You can display a string literal with the print() function:</a:t>
            </a:r>
          </a:p>
          <a:p>
            <a:pPr marL="0" indent="0">
              <a:buNone/>
            </a:pPr>
            <a:r>
              <a:rPr lang="en-IN" b="1" dirty="0"/>
              <a:t>print("Hello")</a:t>
            </a:r>
            <a:br>
              <a:rPr lang="en-IN" b="1" dirty="0"/>
            </a:br>
            <a:r>
              <a:rPr lang="en-IN" b="1" dirty="0"/>
              <a:t>print('Hello')</a:t>
            </a:r>
          </a:p>
        </p:txBody>
      </p:sp>
    </p:spTree>
    <p:extLst>
      <p:ext uri="{BB962C8B-B14F-4D97-AF65-F5344CB8AC3E}">
        <p14:creationId xmlns:p14="http://schemas.microsoft.com/office/powerpoint/2010/main" val="13237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 String to a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IN" dirty="0"/>
              <a:t>a = "Hello"</a:t>
            </a:r>
            <a:br>
              <a:rPr lang="en-IN" dirty="0"/>
            </a:br>
            <a:r>
              <a:rPr lang="en-IN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94528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assign a multiline string to a variable by using three quotes:</a:t>
            </a:r>
          </a:p>
          <a:p>
            <a:r>
              <a:rPr lang="en-IN" dirty="0"/>
              <a:t>You can use three double quotes:</a:t>
            </a:r>
          </a:p>
          <a:p>
            <a:pPr marL="0" indent="0">
              <a:buNone/>
            </a:pPr>
            <a:r>
              <a:rPr lang="en-IN" b="1" dirty="0"/>
              <a:t>a =</a:t>
            </a:r>
            <a:r>
              <a:rPr lang="en-IN" b="1"/>
              <a:t> """</a:t>
            </a:r>
            <a:r>
              <a:rPr lang="en-IN"/>
              <a:t>You can assign a multiline string</a:t>
            </a:r>
            <a:r>
              <a:rPr lang="en-IN" b="1"/>
              <a:t>,</a:t>
            </a:r>
            <a:br>
              <a:rPr lang="en-IN" b="1"/>
            </a:br>
            <a:r>
              <a:rPr lang="en-IN"/>
              <a:t>to a variable by using</a:t>
            </a:r>
            <a:r>
              <a:rPr lang="en-IN" b="1"/>
              <a:t>,</a:t>
            </a:r>
            <a:br>
              <a:rPr lang="en-IN" b="1"/>
            </a:br>
            <a:r>
              <a:rPr lang="en-IN"/>
              <a:t>three quotes </a:t>
            </a:r>
            <a:r>
              <a:rPr lang="en-IN" b="1"/>
              <a:t>"""</a:t>
            </a:r>
            <a:br>
              <a:rPr lang="en-IN" b="1" dirty="0"/>
            </a:br>
            <a:r>
              <a:rPr lang="en-IN" b="1"/>
              <a:t>print(a)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221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Strings are Arrays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7913"/>
            <a:ext cx="9491868" cy="3564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Strings in Python are arrays of bytes representing Unicode characters.</a:t>
            </a:r>
          </a:p>
          <a:p>
            <a:r>
              <a:rPr lang="en-US" dirty="0"/>
              <a:t>Python does not have a character data type, a single character is simply a string with a length of 1.</a:t>
            </a:r>
          </a:p>
          <a:p>
            <a:r>
              <a:rPr lang="en-US" dirty="0"/>
              <a:t>Square brackets can be used to access elements of the string.</a:t>
            </a:r>
          </a:p>
          <a:p>
            <a:r>
              <a:rPr lang="en-US" dirty="0"/>
              <a:t>Get the character at position 1 (remember that the first character has the position 0):</a:t>
            </a:r>
          </a:p>
          <a:p>
            <a:pPr marL="0" indent="0">
              <a:buNone/>
            </a:pPr>
            <a:r>
              <a:rPr lang="en-US" b="1" dirty="0"/>
              <a:t>a = "Hello, World!"</a:t>
            </a:r>
            <a:br>
              <a:rPr lang="en-US" b="1" dirty="0"/>
            </a:br>
            <a:r>
              <a:rPr lang="en-US" b="1" dirty="0"/>
              <a:t>print(a[1])</a:t>
            </a:r>
          </a:p>
          <a:p>
            <a:r>
              <a:rPr lang="en-US" dirty="0"/>
              <a:t>OUTPUT: 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1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Through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strings are arrays, we can loop through the characters in a string, with a for loop.</a:t>
            </a:r>
          </a:p>
          <a:p>
            <a:r>
              <a:rPr lang="en-US" dirty="0"/>
              <a:t>Loop through the letters in the word "banana":</a:t>
            </a:r>
          </a:p>
          <a:p>
            <a:pPr marL="0" indent="0">
              <a:buNone/>
            </a:pPr>
            <a:r>
              <a:rPr lang="en-US" b="1" dirty="0"/>
              <a:t>for x in "banana":</a:t>
            </a:r>
            <a:br>
              <a:rPr lang="en-US" b="1" dirty="0"/>
            </a:br>
            <a:r>
              <a:rPr lang="en-US" b="1" dirty="0"/>
              <a:t>  print(x)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02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Python 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 are "immutable" which means they cannot be changed after they are created (Java strings also use this immutable style). </a:t>
            </a:r>
          </a:p>
          <a:p>
            <a:r>
              <a:rPr lang="en-US" dirty="0"/>
              <a:t>Since strings can't be changed, we construct *new* strings as we go to represent computed values. </a:t>
            </a:r>
          </a:p>
          <a:p>
            <a:r>
              <a:rPr lang="en-US" dirty="0"/>
              <a:t>So for example the expression ('hello' + 'there') takes in the 2 strings 'hello' and 'there' and builds a new string '</a:t>
            </a:r>
            <a:r>
              <a:rPr lang="en-US" dirty="0" err="1"/>
              <a:t>hellothere</a:t>
            </a:r>
            <a:r>
              <a:rPr lang="en-US" dirty="0"/>
              <a:t>'.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58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1372</TotalTime>
  <Words>1750</Words>
  <Application>Microsoft Office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Python Strings</vt:lpstr>
      <vt:lpstr>Contents</vt:lpstr>
      <vt:lpstr>Strings</vt:lpstr>
      <vt:lpstr>Creating Strings in Python</vt:lpstr>
      <vt:lpstr>Assign String to a Variable</vt:lpstr>
      <vt:lpstr>Multiline Strings</vt:lpstr>
      <vt:lpstr>Strings are Arrays </vt:lpstr>
      <vt:lpstr>Looping Through a String</vt:lpstr>
      <vt:lpstr>Features of Python Strings</vt:lpstr>
      <vt:lpstr>Features of Python Strings</vt:lpstr>
      <vt:lpstr>String Length</vt:lpstr>
      <vt:lpstr>Check String</vt:lpstr>
      <vt:lpstr>Check if NOT</vt:lpstr>
      <vt:lpstr>PowerPoint Presentation</vt:lpstr>
      <vt:lpstr>Slicing Strings</vt:lpstr>
      <vt:lpstr>Slice From the Start </vt:lpstr>
      <vt:lpstr>Slice To the End </vt:lpstr>
      <vt:lpstr>Negative Indexing</vt:lpstr>
      <vt:lpstr>Modify Strings</vt:lpstr>
      <vt:lpstr>Remove Whitespace</vt:lpstr>
      <vt:lpstr>Replace String</vt:lpstr>
      <vt:lpstr>Split String</vt:lpstr>
      <vt:lpstr>String Concatenation</vt:lpstr>
      <vt:lpstr>String Concatenation</vt:lpstr>
      <vt:lpstr>String Format</vt:lpstr>
      <vt:lpstr>String Format</vt:lpstr>
      <vt:lpstr>String Format</vt:lpstr>
      <vt:lpstr>String Format</vt:lpstr>
      <vt:lpstr>capitalize() 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</dc:title>
  <dc:creator>HP</dc:creator>
  <cp:lastModifiedBy>DELL</cp:lastModifiedBy>
  <cp:revision>28</cp:revision>
  <dcterms:created xsi:type="dcterms:W3CDTF">2023-03-01T08:55:47Z</dcterms:created>
  <dcterms:modified xsi:type="dcterms:W3CDTF">2025-04-08T15:49:30Z</dcterms:modified>
</cp:coreProperties>
</file>