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58" r:id="rId4"/>
    <p:sldId id="346" r:id="rId5"/>
    <p:sldId id="347" r:id="rId6"/>
    <p:sldId id="365" r:id="rId7"/>
    <p:sldId id="364" r:id="rId8"/>
    <p:sldId id="366" r:id="rId9"/>
    <p:sldId id="367" r:id="rId10"/>
    <p:sldId id="348" r:id="rId11"/>
    <p:sldId id="368" r:id="rId12"/>
    <p:sldId id="369" r:id="rId13"/>
    <p:sldId id="278" r:id="rId14"/>
    <p:sldId id="349" r:id="rId15"/>
    <p:sldId id="370" r:id="rId16"/>
    <p:sldId id="371" r:id="rId17"/>
    <p:sldId id="372" r:id="rId18"/>
    <p:sldId id="374" r:id="rId19"/>
    <p:sldId id="375" r:id="rId20"/>
    <p:sldId id="377" r:id="rId21"/>
    <p:sldId id="373" r:id="rId22"/>
    <p:sldId id="378" r:id="rId23"/>
    <p:sldId id="379" r:id="rId24"/>
    <p:sldId id="264" r:id="rId25"/>
    <p:sldId id="350" r:id="rId26"/>
    <p:sldId id="380" r:id="rId27"/>
    <p:sldId id="355" r:id="rId28"/>
    <p:sldId id="323" r:id="rId29"/>
    <p:sldId id="381" r:id="rId30"/>
    <p:sldId id="382" r:id="rId31"/>
    <p:sldId id="3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abish Khan" initials="TK" lastIdx="3" clrIdx="0">
    <p:extLst>
      <p:ext uri="{19B8F6BF-5375-455C-9EA6-DF929625EA0E}">
        <p15:presenceInfo xmlns:p15="http://schemas.microsoft.com/office/powerpoint/2012/main" userId="S-1-5-21-226508970-3071066648-2496781527-6527" providerId="AD"/>
      </p:ext>
    </p:extLst>
  </p:cmAuthor>
  <p:cmAuthor id="2" name="Rutuja Yerunkar" initials="RY" lastIdx="9" clrIdx="1">
    <p:extLst>
      <p:ext uri="{19B8F6BF-5375-455C-9EA6-DF929625EA0E}">
        <p15:presenceInfo xmlns:p15="http://schemas.microsoft.com/office/powerpoint/2012/main" userId="S-1-5-21-226508970-3071066648-2496781527-15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2C2C2C"/>
    <a:srgbClr val="FF0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8407" autoAdjust="0"/>
  </p:normalViewPr>
  <p:slideViewPr>
    <p:cSldViewPr snapToObjects="1">
      <p:cViewPr varScale="1">
        <p:scale>
          <a:sx n="47" d="100"/>
          <a:sy n="47" d="100"/>
        </p:scale>
        <p:origin x="830" y="58"/>
      </p:cViewPr>
      <p:guideLst/>
    </p:cSldViewPr>
  </p:slideViewPr>
  <p:outlineViewPr>
    <p:cViewPr>
      <p:scale>
        <a:sx n="33" d="100"/>
        <a:sy n="33" d="100"/>
      </p:scale>
      <p:origin x="0" y="-2816"/>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21" d="100"/>
          <a:sy n="121" d="100"/>
        </p:scale>
        <p:origin x="386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7C1157E-F41D-D748-8B69-7140BA26C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C732F0C-C3BE-9347-8A3D-93C7DD35F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EC103C-0C00-5144-B134-6065E402762D}" type="datetime1">
              <a:rPr lang="en-GB" smtClean="0"/>
              <a:t>29/03/2019</a:t>
            </a:fld>
            <a:endParaRPr lang="en-US"/>
          </a:p>
        </p:txBody>
      </p:sp>
      <p:sp>
        <p:nvSpPr>
          <p:cNvPr id="4" name="Footer Placeholder 3">
            <a:extLst>
              <a:ext uri="{FF2B5EF4-FFF2-40B4-BE49-F238E27FC236}">
                <a16:creationId xmlns:a16="http://schemas.microsoft.com/office/drawing/2014/main" xmlns="" id="{F1B9C81F-45DF-3942-B5BB-AFF640929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4C535E9-87A8-4E42-A7E7-ECCB491EE7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AB2214-6F48-7B47-BA9F-4377B0ABE2D4}" type="slidenum">
              <a:rPr lang="en-US" smtClean="0"/>
              <a:t>‹#›</a:t>
            </a:fld>
            <a:endParaRPr lang="en-US"/>
          </a:p>
        </p:txBody>
      </p:sp>
    </p:spTree>
    <p:extLst>
      <p:ext uri="{BB962C8B-B14F-4D97-AF65-F5344CB8AC3E}">
        <p14:creationId xmlns:p14="http://schemas.microsoft.com/office/powerpoint/2010/main" val="19028634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7CFCD-DFD6-F34D-95F2-86875A23819B}" type="datetime1">
              <a:rPr lang="en-GB" smtClean="0"/>
              <a:t>29/03/2019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5C6A4-13EB-334F-862B-598CD5A9818C}" type="slidenum">
              <a:rPr lang="en-US" smtClean="0"/>
              <a:t>‹#›</a:t>
            </a:fld>
            <a:endParaRPr lang="en-US"/>
          </a:p>
        </p:txBody>
      </p:sp>
    </p:spTree>
    <p:extLst>
      <p:ext uri="{BB962C8B-B14F-4D97-AF65-F5344CB8AC3E}">
        <p14:creationId xmlns:p14="http://schemas.microsoft.com/office/powerpoint/2010/main" val="5642630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Lesson Time: 2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a:t>
            </a:fld>
            <a:endParaRPr lang="en-US"/>
          </a:p>
        </p:txBody>
      </p:sp>
    </p:spTree>
    <p:extLst>
      <p:ext uri="{BB962C8B-B14F-4D97-AF65-F5344CB8AC3E}">
        <p14:creationId xmlns:p14="http://schemas.microsoft.com/office/powerpoint/2010/main" val="411546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Please feel free to read the article for more information, especially after we cover PCA algorithm in more detail.</a:t>
            </a:r>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11</a:t>
            </a:fld>
            <a:endParaRPr lang="en-US"/>
          </a:p>
        </p:txBody>
      </p:sp>
    </p:spTree>
    <p:extLst>
      <p:ext uri="{BB962C8B-B14F-4D97-AF65-F5344CB8AC3E}">
        <p14:creationId xmlns:p14="http://schemas.microsoft.com/office/powerpoint/2010/main" val="560821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12</a:t>
            </a:fld>
            <a:endParaRPr lang="en-US"/>
          </a:p>
        </p:txBody>
      </p:sp>
    </p:spTree>
    <p:extLst>
      <p:ext uri="{BB962C8B-B14F-4D97-AF65-F5344CB8AC3E}">
        <p14:creationId xmlns:p14="http://schemas.microsoft.com/office/powerpoint/2010/main" val="266314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16</a:t>
            </a:fld>
            <a:endParaRPr lang="en-US"/>
          </a:p>
        </p:txBody>
      </p:sp>
    </p:spTree>
    <p:extLst>
      <p:ext uri="{BB962C8B-B14F-4D97-AF65-F5344CB8AC3E}">
        <p14:creationId xmlns:p14="http://schemas.microsoft.com/office/powerpoint/2010/main" val="3400695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17</a:t>
            </a:fld>
            <a:endParaRPr lang="en-US"/>
          </a:p>
        </p:txBody>
      </p:sp>
    </p:spTree>
    <p:extLst>
      <p:ext uri="{BB962C8B-B14F-4D97-AF65-F5344CB8AC3E}">
        <p14:creationId xmlns:p14="http://schemas.microsoft.com/office/powerpoint/2010/main" val="1752864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https://onlinecourses.science.psu.edu/stat508/book/export/html/657</a:t>
            </a:r>
          </a:p>
          <a:p>
            <a:endParaRPr lang="en-GB"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21</a:t>
            </a:fld>
            <a:endParaRPr lang="en-US"/>
          </a:p>
        </p:txBody>
      </p:sp>
    </p:spTree>
    <p:extLst>
      <p:ext uri="{BB962C8B-B14F-4D97-AF65-F5344CB8AC3E}">
        <p14:creationId xmlns:p14="http://schemas.microsoft.com/office/powerpoint/2010/main" val="3629195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22</a:t>
            </a:fld>
            <a:endParaRPr lang="en-US"/>
          </a:p>
        </p:txBody>
      </p:sp>
    </p:spTree>
    <p:extLst>
      <p:ext uri="{BB962C8B-B14F-4D97-AF65-F5344CB8AC3E}">
        <p14:creationId xmlns:p14="http://schemas.microsoft.com/office/powerpoint/2010/main" val="23261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23</a:t>
            </a:fld>
            <a:endParaRPr lang="en-US"/>
          </a:p>
        </p:txBody>
      </p:sp>
    </p:spTree>
    <p:extLst>
      <p:ext uri="{BB962C8B-B14F-4D97-AF65-F5344CB8AC3E}">
        <p14:creationId xmlns:p14="http://schemas.microsoft.com/office/powerpoint/2010/main" val="2271071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24</a:t>
            </a:fld>
            <a:endParaRPr lang="en-US"/>
          </a:p>
        </p:txBody>
      </p:sp>
    </p:spTree>
    <p:extLst>
      <p:ext uri="{BB962C8B-B14F-4D97-AF65-F5344CB8AC3E}">
        <p14:creationId xmlns:p14="http://schemas.microsoft.com/office/powerpoint/2010/main" val="2665522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25</a:t>
            </a:fld>
            <a:endParaRPr lang="en-US"/>
          </a:p>
        </p:txBody>
      </p:sp>
    </p:spTree>
    <p:extLst>
      <p:ext uri="{BB962C8B-B14F-4D97-AF65-F5344CB8AC3E}">
        <p14:creationId xmlns:p14="http://schemas.microsoft.com/office/powerpoint/2010/main" val="2130146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26</a:t>
            </a:fld>
            <a:endParaRPr lang="en-US"/>
          </a:p>
        </p:txBody>
      </p:sp>
    </p:spTree>
    <p:extLst>
      <p:ext uri="{BB962C8B-B14F-4D97-AF65-F5344CB8AC3E}">
        <p14:creationId xmlns:p14="http://schemas.microsoft.com/office/powerpoint/2010/main" val="260475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a:t>
            </a:fld>
            <a:endParaRPr lang="en-US"/>
          </a:p>
        </p:txBody>
      </p:sp>
    </p:spTree>
    <p:extLst>
      <p:ext uri="{BB962C8B-B14F-4D97-AF65-F5344CB8AC3E}">
        <p14:creationId xmlns:p14="http://schemas.microsoft.com/office/powerpoint/2010/main" val="214394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Notes</a:t>
            </a:r>
          </a:p>
          <a:p>
            <a:r>
              <a:rPr lang="en-US" dirty="0"/>
              <a:t>- To deal with potentially negative values after subtraction. </a:t>
            </a:r>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27</a:t>
            </a:fld>
            <a:endParaRPr lang="en-US"/>
          </a:p>
        </p:txBody>
      </p:sp>
    </p:spTree>
    <p:extLst>
      <p:ext uri="{BB962C8B-B14F-4D97-AF65-F5344CB8AC3E}">
        <p14:creationId xmlns:p14="http://schemas.microsoft.com/office/powerpoint/2010/main" val="1716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pPr marL="0" lvl="0" indent="0">
              <a:buNone/>
            </a:pPr>
            <a:r>
              <a:rPr lang="en-US" dirty="0" smtClean="0"/>
              <a:t>1) Which one of the below is not a downside of having thousands of features?</a:t>
            </a:r>
          </a:p>
          <a:p>
            <a:pPr lvl="1"/>
            <a:r>
              <a:rPr lang="en-US" dirty="0" smtClean="0"/>
              <a:t>Curse of dimensionality</a:t>
            </a:r>
          </a:p>
          <a:p>
            <a:pPr lvl="1"/>
            <a:r>
              <a:rPr lang="en-US" dirty="0" smtClean="0"/>
              <a:t>Interpretability</a:t>
            </a:r>
          </a:p>
          <a:p>
            <a:pPr lvl="1"/>
            <a:r>
              <a:rPr lang="en-US" b="1" dirty="0" smtClean="0"/>
              <a:t>Increased bias (</a:t>
            </a:r>
            <a:r>
              <a:rPr lang="en-US" b="1" dirty="0" err="1" smtClean="0"/>
              <a:t>underfitting</a:t>
            </a:r>
            <a:r>
              <a:rPr lang="en-US" b="1" dirty="0" smtClean="0"/>
              <a:t>)</a:t>
            </a:r>
          </a:p>
          <a:p>
            <a:pPr marL="0" lvl="0" indent="0">
              <a:buNone/>
            </a:pPr>
            <a:r>
              <a:rPr lang="en-US" dirty="0" smtClean="0"/>
              <a:t>2) Which one is a dimensionality reduction algorithm?</a:t>
            </a:r>
          </a:p>
          <a:p>
            <a:pPr lvl="1"/>
            <a:r>
              <a:rPr lang="en-US" b="1" dirty="0" smtClean="0"/>
              <a:t>Non-negative matrix factorization</a:t>
            </a:r>
          </a:p>
          <a:p>
            <a:pPr lvl="1"/>
            <a:r>
              <a:rPr lang="en-US" dirty="0" smtClean="0"/>
              <a:t>Linear regression</a:t>
            </a:r>
          </a:p>
          <a:p>
            <a:pPr lvl="1"/>
            <a:r>
              <a:rPr lang="en-US" dirty="0" smtClean="0"/>
              <a:t>Random Forest</a:t>
            </a:r>
          </a:p>
          <a:p>
            <a:pPr marL="0" lvl="0" indent="0">
              <a:buNone/>
            </a:pPr>
            <a:r>
              <a:rPr lang="en-US" dirty="0" smtClean="0"/>
              <a:t>3) Which layer in a </a:t>
            </a:r>
            <a:r>
              <a:rPr lang="en-US" dirty="0" err="1" smtClean="0"/>
              <a:t>autoencoder</a:t>
            </a:r>
            <a:r>
              <a:rPr lang="en-US" dirty="0" smtClean="0"/>
              <a:t> creates a bottle-neck that is used to compress input data?</a:t>
            </a:r>
          </a:p>
          <a:p>
            <a:pPr lvl="1"/>
            <a:r>
              <a:rPr lang="en-US" dirty="0" smtClean="0"/>
              <a:t>Input layer</a:t>
            </a:r>
          </a:p>
          <a:p>
            <a:pPr lvl="1"/>
            <a:r>
              <a:rPr lang="en-US" b="1" dirty="0" smtClean="0"/>
              <a:t>Hidden layer</a:t>
            </a:r>
          </a:p>
          <a:p>
            <a:pPr lvl="1"/>
            <a:r>
              <a:rPr lang="en-US" dirty="0" smtClean="0"/>
              <a:t>Output layer</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29</a:t>
            </a:fld>
            <a:endParaRPr lang="en-US"/>
          </a:p>
        </p:txBody>
      </p:sp>
    </p:spTree>
    <p:extLst>
      <p:ext uri="{BB962C8B-B14F-4D97-AF65-F5344CB8AC3E}">
        <p14:creationId xmlns:p14="http://schemas.microsoft.com/office/powerpoint/2010/main" val="225947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pPr marL="0" lvl="0" indent="0">
              <a:buNone/>
            </a:pPr>
            <a:r>
              <a:rPr lang="en-US" dirty="0" smtClean="0"/>
              <a:t>4) Which one of the below is a non-linear dimensionality reduction algorithm?</a:t>
            </a:r>
          </a:p>
          <a:p>
            <a:pPr lvl="1"/>
            <a:r>
              <a:rPr lang="en-US" dirty="0" smtClean="0"/>
              <a:t>LDA</a:t>
            </a:r>
          </a:p>
          <a:p>
            <a:pPr lvl="1"/>
            <a:r>
              <a:rPr lang="en-US" dirty="0" smtClean="0"/>
              <a:t>PCA</a:t>
            </a:r>
          </a:p>
          <a:p>
            <a:pPr lvl="1"/>
            <a:r>
              <a:rPr lang="en-US" b="1" dirty="0" smtClean="0"/>
              <a:t>T-SNE</a:t>
            </a:r>
          </a:p>
          <a:p>
            <a:pPr marL="0" indent="0">
              <a:buNone/>
            </a:pPr>
            <a:r>
              <a:rPr lang="en-US" dirty="0" smtClean="0"/>
              <a:t>5) What is the characteristic of the first component in a PCA algorithm?</a:t>
            </a:r>
          </a:p>
          <a:p>
            <a:pPr lvl="1"/>
            <a:r>
              <a:rPr lang="en-US" b="1" dirty="0" smtClean="0"/>
              <a:t>It has the most variance </a:t>
            </a:r>
          </a:p>
          <a:p>
            <a:pPr lvl="1"/>
            <a:r>
              <a:rPr lang="en-US" dirty="0" smtClean="0"/>
              <a:t>It has lowest log-loss error</a:t>
            </a:r>
          </a:p>
          <a:p>
            <a:pPr marL="0" lvl="0" indent="0">
              <a:buNone/>
            </a:pPr>
            <a:r>
              <a:rPr lang="en-US" dirty="0" smtClean="0"/>
              <a:t>6) What do we try to maximize when fitting a PCA algorithm?</a:t>
            </a:r>
          </a:p>
          <a:p>
            <a:pPr lvl="1"/>
            <a:r>
              <a:rPr lang="en-US" b="1" dirty="0" smtClean="0"/>
              <a:t>Explained variance</a:t>
            </a:r>
          </a:p>
          <a:p>
            <a:pPr lvl="1"/>
            <a:r>
              <a:rPr lang="en-US" dirty="0" smtClean="0"/>
              <a:t>Mean square error</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30</a:t>
            </a:fld>
            <a:endParaRPr lang="en-US"/>
          </a:p>
        </p:txBody>
      </p:sp>
    </p:spTree>
    <p:extLst>
      <p:ext uri="{BB962C8B-B14F-4D97-AF65-F5344CB8AC3E}">
        <p14:creationId xmlns:p14="http://schemas.microsoft.com/office/powerpoint/2010/main" val="1988220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Answers</a:t>
            </a:r>
          </a:p>
          <a:p>
            <a:pPr marL="0" lvl="0" indent="0">
              <a:buNone/>
            </a:pPr>
            <a:endParaRPr lang="en-US" dirty="0" smtClean="0"/>
          </a:p>
          <a:p>
            <a:pPr marL="0" lvl="0" indent="0">
              <a:buNone/>
            </a:pPr>
            <a:r>
              <a:rPr lang="en-US" dirty="0" smtClean="0"/>
              <a:t>7) Which one of the below </a:t>
            </a:r>
            <a:r>
              <a:rPr lang="en-GB" dirty="0" smtClean="0"/>
              <a:t>can tell us about the direction of maximum variance?</a:t>
            </a:r>
            <a:endParaRPr lang="en-US" dirty="0" smtClean="0"/>
          </a:p>
          <a:p>
            <a:pPr lvl="1"/>
            <a:r>
              <a:rPr lang="en-US" b="1" dirty="0" smtClean="0"/>
              <a:t>Eigenvectors</a:t>
            </a:r>
          </a:p>
          <a:p>
            <a:pPr lvl="1"/>
            <a:r>
              <a:rPr lang="en-US" dirty="0" smtClean="0"/>
              <a:t>Mean of the vector</a:t>
            </a:r>
          </a:p>
          <a:p>
            <a:pPr lvl="1"/>
            <a:r>
              <a:rPr lang="en-US" dirty="0" smtClean="0"/>
              <a:t>Eigenvalues</a:t>
            </a:r>
          </a:p>
          <a:p>
            <a:pPr marL="0" lvl="0" indent="0">
              <a:buNone/>
            </a:pPr>
            <a:r>
              <a:rPr lang="en-US" dirty="0" smtClean="0"/>
              <a:t>8) How can we determine the best number of components/features to reduce our dataset?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Calculating explained variance by number of components and identifying the plateau of diminishing returns </a:t>
            </a:r>
          </a:p>
          <a:p>
            <a:pPr lvl="1"/>
            <a:r>
              <a:rPr lang="en-US" dirty="0" smtClean="0"/>
              <a:t>Finding out the maximum eigenvector and the corresponding component</a:t>
            </a:r>
          </a:p>
          <a:p>
            <a:pPr marL="0" lvl="0" indent="0">
              <a:buNone/>
            </a:pPr>
            <a:r>
              <a:rPr lang="en-US" dirty="0" smtClean="0"/>
              <a:t>9) PCA Algorithm is susceptible to large values. What would be a good way to alleviate this?</a:t>
            </a:r>
          </a:p>
          <a:p>
            <a:pPr lvl="1"/>
            <a:r>
              <a:rPr lang="en-US" b="1" dirty="0" smtClean="0"/>
              <a:t>Normalization/scaling of data</a:t>
            </a:r>
          </a:p>
          <a:p>
            <a:pPr lvl="1"/>
            <a:r>
              <a:rPr lang="en-US" dirty="0" smtClean="0"/>
              <a:t>Mean-centering</a:t>
            </a:r>
          </a:p>
          <a:p>
            <a:pPr marL="0" lvl="0" indent="0">
              <a:buNone/>
            </a:pPr>
            <a:r>
              <a:rPr lang="en-US" dirty="0" smtClean="0"/>
              <a:t>10) Which one would be a good use case for PCA algorithm?</a:t>
            </a:r>
          </a:p>
          <a:p>
            <a:pPr lvl="1"/>
            <a:r>
              <a:rPr lang="en-US" dirty="0" smtClean="0"/>
              <a:t>Identifying different cluster of objects within an image</a:t>
            </a:r>
          </a:p>
          <a:p>
            <a:pPr lvl="1"/>
            <a:r>
              <a:rPr lang="en-US" b="1" dirty="0" smtClean="0"/>
              <a:t>Reduce size of images prior to image recognition</a:t>
            </a:r>
          </a:p>
          <a:p>
            <a:pPr marL="0" lvl="0" indent="0">
              <a:buNone/>
            </a:pPr>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31</a:t>
            </a:fld>
            <a:endParaRPr lang="en-US"/>
          </a:p>
        </p:txBody>
      </p:sp>
    </p:spTree>
    <p:extLst>
      <p:ext uri="{BB962C8B-B14F-4D97-AF65-F5344CB8AC3E}">
        <p14:creationId xmlns:p14="http://schemas.microsoft.com/office/powerpoint/2010/main" val="347666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a:t>
            </a:fld>
            <a:endParaRPr lang="en-US"/>
          </a:p>
        </p:txBody>
      </p:sp>
    </p:spTree>
    <p:extLst>
      <p:ext uri="{BB962C8B-B14F-4D97-AF65-F5344CB8AC3E}">
        <p14:creationId xmlns:p14="http://schemas.microsoft.com/office/powerpoint/2010/main" val="362352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As self-driving cars, internet of things, robots and virtual assistants become more common and embedded in our lives, the data in the world will continue to grow in both size and complexity. From a machine learning perspective, this is a welcome development since the performance of the models depend greatly on the size and quality of the data. For any particular machine learning task, one of the aims of the data scientist is to include more variables that are potentially predictive of a target outcome.</a:t>
            </a:r>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a:t>
            </a:fld>
            <a:endParaRPr lang="en-US"/>
          </a:p>
        </p:txBody>
      </p:sp>
    </p:spTree>
    <p:extLst>
      <p:ext uri="{BB962C8B-B14F-4D97-AF65-F5344CB8AC3E}">
        <p14:creationId xmlns:p14="http://schemas.microsoft.com/office/powerpoint/2010/main" val="3902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6</a:t>
            </a:fld>
            <a:endParaRPr lang="en-US"/>
          </a:p>
        </p:txBody>
      </p:sp>
    </p:spTree>
    <p:extLst>
      <p:ext uri="{BB962C8B-B14F-4D97-AF65-F5344CB8AC3E}">
        <p14:creationId xmlns:p14="http://schemas.microsoft.com/office/powerpoint/2010/main" val="250074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7</a:t>
            </a:fld>
            <a:endParaRPr lang="en-US"/>
          </a:p>
        </p:txBody>
      </p:sp>
    </p:spTree>
    <p:extLst>
      <p:ext uri="{BB962C8B-B14F-4D97-AF65-F5344CB8AC3E}">
        <p14:creationId xmlns:p14="http://schemas.microsoft.com/office/powerpoint/2010/main" val="184412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8</a:t>
            </a:fld>
            <a:endParaRPr lang="en-US"/>
          </a:p>
        </p:txBody>
      </p:sp>
    </p:spTree>
    <p:extLst>
      <p:ext uri="{BB962C8B-B14F-4D97-AF65-F5344CB8AC3E}">
        <p14:creationId xmlns:p14="http://schemas.microsoft.com/office/powerpoint/2010/main" val="3451835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9</a:t>
            </a:fld>
            <a:endParaRPr lang="en-US"/>
          </a:p>
        </p:txBody>
      </p:sp>
    </p:spTree>
    <p:extLst>
      <p:ext uri="{BB962C8B-B14F-4D97-AF65-F5344CB8AC3E}">
        <p14:creationId xmlns:p14="http://schemas.microsoft.com/office/powerpoint/2010/main" val="349372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29/03/2019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10</a:t>
            </a:fld>
            <a:endParaRPr lang="en-US"/>
          </a:p>
        </p:txBody>
      </p:sp>
    </p:spTree>
    <p:extLst>
      <p:ext uri="{BB962C8B-B14F-4D97-AF65-F5344CB8AC3E}">
        <p14:creationId xmlns:p14="http://schemas.microsoft.com/office/powerpoint/2010/main" val="709053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4EBAA-2F39-3941-B36E-6CA80D2012F9}"/>
              </a:ext>
            </a:extLst>
          </p:cNvPr>
          <p:cNvSpPr>
            <a:spLocks noGrp="1"/>
          </p:cNvSpPr>
          <p:nvPr>
            <p:ph type="ctrTitle"/>
          </p:nvPr>
        </p:nvSpPr>
        <p:spPr>
          <a:xfrm>
            <a:off x="648000" y="1080000"/>
            <a:ext cx="10080000" cy="2376000"/>
          </a:xfrm>
        </p:spPr>
        <p:txBody>
          <a:bodyPr anchor="b">
            <a:normAutofit/>
          </a:bodyPr>
          <a:lstStyle>
            <a:lvl1pPr algn="l">
              <a:defRPr sz="4800">
                <a:solidFill>
                  <a:srgbClr val="2C2C2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xmlns=""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200">
                <a:solidFill>
                  <a:srgbClr val="2C2C2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35EF9E7C-27BF-0B47-97CE-96E21ED00E4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20003F6-9FA2-F04E-AA53-1C0C7743172A}" type="datetime1">
              <a:rPr lang="en-GB" smtClean="0"/>
              <a:pPr/>
              <a:t>29/03/2019</a:t>
            </a:fld>
            <a:endParaRPr lang="en-US"/>
          </a:p>
        </p:txBody>
      </p:sp>
      <p:sp>
        <p:nvSpPr>
          <p:cNvPr id="5" name="Footer Placeholder 4">
            <a:extLst>
              <a:ext uri="{FF2B5EF4-FFF2-40B4-BE49-F238E27FC236}">
                <a16:creationId xmlns:a16="http://schemas.microsoft.com/office/drawing/2014/main" xmlns="" id="{544A26B7-A7B8-0043-9B2B-84EB56AD3764}"/>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5">
            <a:extLst>
              <a:ext uri="{FF2B5EF4-FFF2-40B4-BE49-F238E27FC236}">
                <a16:creationId xmlns:a16="http://schemas.microsoft.com/office/drawing/2014/main" xmlns="" id="{AAF09BA4-C874-394D-BD6F-A467115F6559}"/>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pic>
        <p:nvPicPr>
          <p:cNvPr id="7" name="Graphic 6">
            <a:extLst>
              <a:ext uri="{FF2B5EF4-FFF2-40B4-BE49-F238E27FC236}">
                <a16:creationId xmlns:a16="http://schemas.microsoft.com/office/drawing/2014/main" xmlns="" id="{2D6BB21E-9A72-374E-819C-561AF35948AD}"/>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5119086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4EBAA-2F39-3941-B36E-6CA80D2012F9}"/>
              </a:ext>
            </a:extLst>
          </p:cNvPr>
          <p:cNvSpPr>
            <a:spLocks noGrp="1"/>
          </p:cNvSpPr>
          <p:nvPr>
            <p:ph type="ctrTitle"/>
          </p:nvPr>
        </p:nvSpPr>
        <p:spPr>
          <a:xfrm>
            <a:off x="648000" y="1080000"/>
            <a:ext cx="10080000" cy="2376000"/>
          </a:xfrm>
        </p:spPr>
        <p:txBody>
          <a:bodyPr anchor="b">
            <a:normAutofit/>
          </a:bodyPr>
          <a:lstStyle>
            <a:lvl1pPr algn="l">
              <a:defRPr sz="3600"/>
            </a:lvl1pPr>
          </a:lstStyle>
          <a:p>
            <a:r>
              <a:rPr lang="en-US" dirty="0"/>
              <a:t>Click to edit Master title style</a:t>
            </a:r>
          </a:p>
        </p:txBody>
      </p:sp>
      <p:sp>
        <p:nvSpPr>
          <p:cNvPr id="3" name="Subtitle 2">
            <a:extLst>
              <a:ext uri="{FF2B5EF4-FFF2-40B4-BE49-F238E27FC236}">
                <a16:creationId xmlns:a16="http://schemas.microsoft.com/office/drawing/2014/main" xmlns=""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35EF9E7C-27BF-0B47-97CE-96E21ED00E49}"/>
              </a:ext>
            </a:extLst>
          </p:cNvPr>
          <p:cNvSpPr>
            <a:spLocks noGrp="1"/>
          </p:cNvSpPr>
          <p:nvPr>
            <p:ph type="dt" sz="half" idx="10"/>
          </p:nvPr>
        </p:nvSpPr>
        <p:spPr/>
        <p:txBody>
          <a:bodyPr/>
          <a:lstStyle/>
          <a:p>
            <a:fld id="{A20003F6-9FA2-F04E-AA53-1C0C7743172A}" type="datetime1">
              <a:rPr lang="en-GB" smtClean="0"/>
              <a:t>29/03/2019</a:t>
            </a:fld>
            <a:endParaRPr lang="en-US"/>
          </a:p>
        </p:txBody>
      </p:sp>
      <p:sp>
        <p:nvSpPr>
          <p:cNvPr id="5" name="Footer Placeholder 4">
            <a:extLst>
              <a:ext uri="{FF2B5EF4-FFF2-40B4-BE49-F238E27FC236}">
                <a16:creationId xmlns:a16="http://schemas.microsoft.com/office/drawing/2014/main" xmlns="" id="{544A26B7-A7B8-0043-9B2B-84EB56AD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2670887-57E7-3A43-BB1A-5812E952692E}"/>
              </a:ext>
            </a:extLst>
          </p:cNvPr>
          <p:cNvSpPr>
            <a:spLocks noGrp="1"/>
          </p:cNvSpPr>
          <p:nvPr>
            <p:ph type="sldNum" sz="quarter" idx="12"/>
          </p:nvPr>
        </p:nvSpPr>
        <p:spPr/>
        <p:txBody>
          <a:bodyPr/>
          <a:lstStyle/>
          <a:p>
            <a:fld id="{2D5587A6-0F28-234D-9116-41BE2E1A2AC2}" type="slidenum">
              <a:rPr lang="en-US" smtClean="0"/>
              <a:t>‹#›</a:t>
            </a:fld>
            <a:endParaRPr lang="en-US"/>
          </a:p>
        </p:txBody>
      </p:sp>
      <p:pic>
        <p:nvPicPr>
          <p:cNvPr id="7" name="Graphic 6">
            <a:extLst>
              <a:ext uri="{FF2B5EF4-FFF2-40B4-BE49-F238E27FC236}">
                <a16:creationId xmlns:a16="http://schemas.microsoft.com/office/drawing/2014/main" xmlns="" id="{7A6DAC14-6B68-C94F-9CAE-3A415EE34ADE}"/>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08413462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DCAF7-AA06-1040-B1E0-8E15D9C5161B}"/>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BFF5B501-CBFE-104D-BB25-66D22875F063}"/>
              </a:ext>
            </a:extLst>
          </p:cNvPr>
          <p:cNvSpPr>
            <a:spLocks noGrp="1"/>
          </p:cNvSpPr>
          <p:nvPr>
            <p:ph idx="1"/>
          </p:nvPr>
        </p:nvSpPr>
        <p:spPr>
          <a:xfrm>
            <a:off x="648000" y="1404000"/>
            <a:ext cx="10800000" cy="475200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8985F08-8E72-9148-82A1-2C591DFBDC0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1FFB84F-73DC-4C43-AC13-67A9ADC1B225}" type="datetime1">
              <a:rPr lang="en-GB" smtClean="0"/>
              <a:pPr/>
              <a:t>29/03/2019</a:t>
            </a:fld>
            <a:endParaRPr lang="en-US"/>
          </a:p>
        </p:txBody>
      </p:sp>
      <p:sp>
        <p:nvSpPr>
          <p:cNvPr id="5" name="Footer Placeholder 4">
            <a:extLst>
              <a:ext uri="{FF2B5EF4-FFF2-40B4-BE49-F238E27FC236}">
                <a16:creationId xmlns:a16="http://schemas.microsoft.com/office/drawing/2014/main" xmlns="" id="{B94366E4-48A8-C248-8403-C00951EFCD6A}"/>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7" name="Slide Number Placeholder 5">
            <a:extLst>
              <a:ext uri="{FF2B5EF4-FFF2-40B4-BE49-F238E27FC236}">
                <a16:creationId xmlns:a16="http://schemas.microsoft.com/office/drawing/2014/main" xmlns="" id="{CEEB4CF7-D339-7A46-8B33-C97F7A447C18}"/>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220951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1F11F1-9EFF-7144-9125-3139B4E1CCCC}"/>
              </a:ext>
            </a:extLst>
          </p:cNvPr>
          <p:cNvSpPr>
            <a:spLocks noGrp="1"/>
          </p:cNvSpPr>
          <p:nvPr>
            <p:ph type="title"/>
          </p:nvPr>
        </p:nvSpPr>
        <p:spPr>
          <a:xfrm>
            <a:off x="647999" y="576000"/>
            <a:ext cx="3311999" cy="1584000"/>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C9C57E45-EC2E-6A48-999E-8DBA374CD47B}"/>
              </a:ext>
            </a:extLst>
          </p:cNvPr>
          <p:cNvSpPr>
            <a:spLocks noGrp="1"/>
          </p:cNvSpPr>
          <p:nvPr>
            <p:ph idx="1"/>
          </p:nvPr>
        </p:nvSpPr>
        <p:spPr>
          <a:xfrm>
            <a:off x="4247999" y="1260000"/>
            <a:ext cx="7200001" cy="4896000"/>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E9B9F23F-F468-1142-A98D-597B3EBFAAD2}"/>
              </a:ext>
            </a:extLst>
          </p:cNvPr>
          <p:cNvSpPr>
            <a:spLocks noGrp="1"/>
          </p:cNvSpPr>
          <p:nvPr>
            <p:ph type="body" sz="half" idx="2"/>
          </p:nvPr>
        </p:nvSpPr>
        <p:spPr>
          <a:xfrm>
            <a:off x="647999" y="2340000"/>
            <a:ext cx="3312000" cy="3816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xmlns="" id="{992037A2-B8BC-4D46-AA82-267CC5E774E2}"/>
              </a:ext>
            </a:extLst>
          </p:cNvPr>
          <p:cNvSpPr>
            <a:spLocks noGrp="1"/>
          </p:cNvSpPr>
          <p:nvPr>
            <p:ph type="dt" sz="half" idx="10"/>
          </p:nvPr>
        </p:nvSpPr>
        <p:spPr/>
        <p:txBody>
          <a:bodyPr/>
          <a:lstStyle/>
          <a:p>
            <a:fld id="{1D3AC278-FEFB-4949-87C8-2F7B048D5B30}" type="datetime1">
              <a:rPr lang="en-GB" smtClean="0"/>
              <a:t>29/03/2019</a:t>
            </a:fld>
            <a:endParaRPr lang="en-US"/>
          </a:p>
        </p:txBody>
      </p:sp>
      <p:sp>
        <p:nvSpPr>
          <p:cNvPr id="6" name="Footer Placeholder 5">
            <a:extLst>
              <a:ext uri="{FF2B5EF4-FFF2-40B4-BE49-F238E27FC236}">
                <a16:creationId xmlns:a16="http://schemas.microsoft.com/office/drawing/2014/main" xmlns="" id="{B71E40FC-CC75-5C49-B153-710113617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6C0EBE3-CD47-DA41-8665-99A541C1A8F3}"/>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19563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539A8-FECC-1549-9FD2-BB4362008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90CBC2C-B15B-964F-ACEE-BEB2DAF79F41}"/>
              </a:ext>
            </a:extLst>
          </p:cNvPr>
          <p:cNvSpPr>
            <a:spLocks noGrp="1"/>
          </p:cNvSpPr>
          <p:nvPr>
            <p:ph type="dt" sz="half" idx="10"/>
          </p:nvPr>
        </p:nvSpPr>
        <p:spPr/>
        <p:txBody>
          <a:bodyPr/>
          <a:lstStyle/>
          <a:p>
            <a:fld id="{864A2DF1-82CB-3949-8DC2-ECE30178A186}" type="datetime1">
              <a:rPr lang="en-GB" smtClean="0"/>
              <a:t>29/03/2019</a:t>
            </a:fld>
            <a:endParaRPr lang="en-US"/>
          </a:p>
        </p:txBody>
      </p:sp>
      <p:sp>
        <p:nvSpPr>
          <p:cNvPr id="4" name="Footer Placeholder 3">
            <a:extLst>
              <a:ext uri="{FF2B5EF4-FFF2-40B4-BE49-F238E27FC236}">
                <a16:creationId xmlns:a16="http://schemas.microsoft.com/office/drawing/2014/main" xmlns="" id="{13B40B73-B3DD-3E49-89F6-7D6344C26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B802C64-D1FE-5E4F-84AE-101D7BACAB35}"/>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382500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reencast">
    <p:bg>
      <p:bgPr>
        <a:solidFill>
          <a:srgbClr val="FF40FF"/>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E6FFE9E8-50C7-8249-8A2A-C78D51872E6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2D5587A6-0F28-234D-9116-41BE2E1A2AC2}" type="slidenum">
              <a:rPr lang="en-US" smtClean="0"/>
              <a:pPr/>
              <a:t>‹#›</a:t>
            </a:fld>
            <a:endParaRPr lang="en-US" dirty="0"/>
          </a:p>
        </p:txBody>
      </p:sp>
      <p:sp>
        <p:nvSpPr>
          <p:cNvPr id="12" name="TextBox 11">
            <a:extLst>
              <a:ext uri="{FF2B5EF4-FFF2-40B4-BE49-F238E27FC236}">
                <a16:creationId xmlns:a16="http://schemas.microsoft.com/office/drawing/2014/main" xmlns="" id="{F1E56A25-91D5-724D-A11F-39696A1993AD}"/>
              </a:ext>
            </a:extLst>
          </p:cNvPr>
          <p:cNvSpPr txBox="1"/>
          <p:nvPr userDrawn="1"/>
        </p:nvSpPr>
        <p:spPr>
          <a:xfrm>
            <a:off x="648000" y="2625003"/>
            <a:ext cx="6816803" cy="830997"/>
          </a:xfrm>
          <a:prstGeom prst="rect">
            <a:avLst/>
          </a:prstGeom>
          <a:noFill/>
        </p:spPr>
        <p:txBody>
          <a:bodyPr wrap="none" rtlCol="0" anchor="b">
            <a:spAutoFit/>
          </a:bodyPr>
          <a:lstStyle/>
          <a:p>
            <a:pPr algn="l" defTabSz="914400" rtl="0" eaLnBrk="1" latinLnBrk="0" hangingPunct="1">
              <a:lnSpc>
                <a:spcPct val="100000"/>
              </a:lnSpc>
              <a:spcBef>
                <a:spcPct val="0"/>
              </a:spcBef>
              <a:buNone/>
            </a:pPr>
            <a:r>
              <a:rPr lang="en-US" sz="4800" b="0" i="0" u="none" kern="1200" dirty="0">
                <a:solidFill>
                  <a:schemeClr val="bg1"/>
                </a:solidFill>
                <a:latin typeface="Arial" panose="020B0604020202020204" pitchFamily="34" charset="0"/>
                <a:ea typeface="Open Sans" panose="020B0606030504020204" pitchFamily="34" charset="0"/>
                <a:cs typeface="Arial" panose="020B0604020202020204" pitchFamily="34" charset="0"/>
              </a:rPr>
              <a:t>Screencast Placeholder</a:t>
            </a:r>
          </a:p>
        </p:txBody>
      </p:sp>
      <p:sp>
        <p:nvSpPr>
          <p:cNvPr id="13" name="TextBox 12">
            <a:extLst>
              <a:ext uri="{FF2B5EF4-FFF2-40B4-BE49-F238E27FC236}">
                <a16:creationId xmlns:a16="http://schemas.microsoft.com/office/drawing/2014/main" xmlns="" id="{E7F77107-76F4-9144-A972-88C0AFF26277}"/>
              </a:ext>
            </a:extLst>
          </p:cNvPr>
          <p:cNvSpPr txBox="1"/>
          <p:nvPr userDrawn="1"/>
        </p:nvSpPr>
        <p:spPr>
          <a:xfrm>
            <a:off x="648000" y="3600000"/>
            <a:ext cx="10080000" cy="993599"/>
          </a:xfrm>
          <a:prstGeom prst="rect">
            <a:avLst/>
          </a:prstGeom>
          <a:noFill/>
        </p:spPr>
        <p:txBody>
          <a:bodyPr wrap="square" rtlCol="0" anchor="t">
            <a:spAutoFit/>
          </a:bodyPr>
          <a:lstStyle/>
          <a:p>
            <a:pPr marL="0" indent="0" algn="l" defTabSz="914400" rtl="0" eaLnBrk="1" latinLnBrk="0" hangingPunct="1">
              <a:lnSpc>
                <a:spcPct val="140000"/>
              </a:lnSpc>
              <a:spcBef>
                <a:spcPts val="800"/>
              </a:spcBef>
              <a:buFont typeface="Arial" panose="020B0604020202020204" pitchFamily="34" charset="0"/>
              <a:buNone/>
            </a:pPr>
            <a:r>
              <a:rPr lang="en-US" sz="2200" kern="1200" dirty="0">
                <a:solidFill>
                  <a:schemeClr val="bg1"/>
                </a:solidFill>
                <a:latin typeface="Arial" panose="020B0604020202020204" pitchFamily="34" charset="0"/>
                <a:ea typeface="Open Sans" panose="020B0606030504020204" pitchFamily="34" charset="0"/>
                <a:cs typeface="Arial" panose="020B0604020202020204" pitchFamily="34" charset="0"/>
              </a:rPr>
              <a:t>You should delete this slide before recording, otherwise it will skew your slide numbers.</a:t>
            </a:r>
          </a:p>
        </p:txBody>
      </p:sp>
      <p:sp>
        <p:nvSpPr>
          <p:cNvPr id="14" name="Date Placeholder 4">
            <a:extLst>
              <a:ext uri="{FF2B5EF4-FFF2-40B4-BE49-F238E27FC236}">
                <a16:creationId xmlns:a16="http://schemas.microsoft.com/office/drawing/2014/main" xmlns="" id="{A0C97EFC-6E59-C249-9F99-21A17B278F99}"/>
              </a:ext>
            </a:extLst>
          </p:cNvPr>
          <p:cNvSpPr>
            <a:spLocks noGrp="1"/>
          </p:cNvSpPr>
          <p:nvPr>
            <p:ph type="dt" sz="half" idx="10"/>
          </p:nvPr>
        </p:nvSpPr>
        <p:spPr>
          <a:xfrm>
            <a:off x="9288000" y="6336000"/>
            <a:ext cx="2160000" cy="288000"/>
          </a:xfrm>
        </p:spPr>
        <p:txBody>
          <a:bodyPr/>
          <a:lstStyle>
            <a:lvl1pPr>
              <a:defRPr>
                <a:solidFill>
                  <a:schemeClr val="bg1"/>
                </a:solidFill>
                <a:latin typeface="Arial" panose="020B0604020202020204" pitchFamily="34" charset="0"/>
                <a:cs typeface="Arial" panose="020B0604020202020204" pitchFamily="34" charset="0"/>
              </a:defRPr>
            </a:lvl1pPr>
          </a:lstStyle>
          <a:p>
            <a:fld id="{1D3AC278-FEFB-4949-87C8-2F7B048D5B30}" type="datetime1">
              <a:rPr lang="en-GB" smtClean="0"/>
              <a:pPr/>
              <a:t>29/03/2019</a:t>
            </a:fld>
            <a:endParaRPr lang="en-US"/>
          </a:p>
        </p:txBody>
      </p:sp>
      <p:sp>
        <p:nvSpPr>
          <p:cNvPr id="15" name="Footer Placeholder 5">
            <a:extLst>
              <a:ext uri="{FF2B5EF4-FFF2-40B4-BE49-F238E27FC236}">
                <a16:creationId xmlns:a16="http://schemas.microsoft.com/office/drawing/2014/main" xmlns="" id="{6C396A9A-B7C9-0C46-97D1-1DB9C8C85215}"/>
              </a:ext>
            </a:extLst>
          </p:cNvPr>
          <p:cNvSpPr>
            <a:spLocks noGrp="1"/>
          </p:cNvSpPr>
          <p:nvPr>
            <p:ph type="ftr" sz="quarter" idx="11"/>
          </p:nvPr>
        </p:nvSpPr>
        <p:spPr>
          <a:xfrm>
            <a:off x="648000" y="6336000"/>
            <a:ext cx="6480000" cy="288000"/>
          </a:xfrm>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2277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xmlns="" id="{6AE425C8-279E-D14C-A350-756694D4E5A6}"/>
              </a:ext>
            </a:extLst>
          </p:cNvPr>
          <p:cNvPicPr>
            <a:picLocks/>
          </p:cNvPicPr>
          <p:nvPr userDrawn="1"/>
        </p:nvPicPr>
        <p:blipFill>
          <a:blip r:embed="rId8">
            <a:extLst>
              <a:ext uri="{96DAC541-7B7A-43D3-8B79-37D633B846F1}">
                <asvg:svgBlip xmlns:asvg="http://schemas.microsoft.com/office/drawing/2016/SVG/main" xmlns="" r:embed="rId9"/>
              </a:ext>
            </a:extLst>
          </a:blip>
          <a:stretch>
            <a:fillRect/>
          </a:stretch>
        </p:blipFill>
        <p:spPr>
          <a:xfrm flipV="1">
            <a:off x="7872000" y="0"/>
            <a:ext cx="4320000" cy="6858000"/>
          </a:xfrm>
          <a:prstGeom prst="rect">
            <a:avLst/>
          </a:prstGeom>
        </p:spPr>
      </p:pic>
      <p:pic>
        <p:nvPicPr>
          <p:cNvPr id="8" name="Picture 7">
            <a:extLst>
              <a:ext uri="{FF2B5EF4-FFF2-40B4-BE49-F238E27FC236}">
                <a16:creationId xmlns:a16="http://schemas.microsoft.com/office/drawing/2014/main" xmlns="" id="{DFCD7A0B-833F-2348-AFD5-63C91BB6B1C7}"/>
              </a:ext>
            </a:extLst>
          </p:cNvPr>
          <p:cNvPicPr>
            <a:picLocks noChangeAspect="1"/>
          </p:cNvPicPr>
          <p:nvPr userDrawn="1"/>
        </p:nvPicPr>
        <p:blipFill>
          <a:blip r:embed="rId10"/>
          <a:stretch>
            <a:fillRect/>
          </a:stretch>
        </p:blipFill>
        <p:spPr>
          <a:xfrm>
            <a:off x="11160000" y="540000"/>
            <a:ext cx="540000" cy="432000"/>
          </a:xfrm>
          <a:prstGeom prst="rect">
            <a:avLst/>
          </a:prstGeom>
        </p:spPr>
      </p:pic>
      <p:sp>
        <p:nvSpPr>
          <p:cNvPr id="2" name="Title Placeholder 1">
            <a:extLst>
              <a:ext uri="{FF2B5EF4-FFF2-40B4-BE49-F238E27FC236}">
                <a16:creationId xmlns:a16="http://schemas.microsoft.com/office/drawing/2014/main" xmlns="" id="{6E23A4D2-6AEA-4D4B-A196-57E4312E7AF0}"/>
              </a:ext>
            </a:extLst>
          </p:cNvPr>
          <p:cNvSpPr>
            <a:spLocks noGrp="1"/>
          </p:cNvSpPr>
          <p:nvPr>
            <p:ph type="title"/>
          </p:nvPr>
        </p:nvSpPr>
        <p:spPr>
          <a:xfrm>
            <a:off x="648000" y="360000"/>
            <a:ext cx="10078412" cy="86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949EFD75-EDA9-4D48-A65C-1E8AAC9553E1}"/>
              </a:ext>
            </a:extLst>
          </p:cNvPr>
          <p:cNvSpPr>
            <a:spLocks noGrp="1"/>
          </p:cNvSpPr>
          <p:nvPr>
            <p:ph type="body" idx="1"/>
          </p:nvPr>
        </p:nvSpPr>
        <p:spPr>
          <a:xfrm>
            <a:off x="648000" y="1404000"/>
            <a:ext cx="10800000" cy="475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8D0CCB4-FEA3-3F47-9B84-5FF4FDC992A2}"/>
              </a:ext>
            </a:extLst>
          </p:cNvPr>
          <p:cNvSpPr>
            <a:spLocks noGrp="1"/>
          </p:cNvSpPr>
          <p:nvPr>
            <p:ph type="dt" sz="half" idx="2"/>
          </p:nvPr>
        </p:nvSpPr>
        <p:spPr>
          <a:xfrm>
            <a:off x="9288000" y="6336000"/>
            <a:ext cx="2160000" cy="288000"/>
          </a:xfrm>
          <a:prstGeom prst="rect">
            <a:avLst/>
          </a:prstGeom>
        </p:spPr>
        <p:txBody>
          <a:bodyPr vert="horz" lIns="91440" tIns="45720" rIns="91440" bIns="45720" rtlCol="0" anchor="ctr"/>
          <a:lstStyle>
            <a:lvl1pPr algn="r">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A0CEF12D-8022-E647-B033-82324AAEB22F}" type="datetime1">
              <a:rPr lang="en-GB" smtClean="0"/>
              <a:pPr/>
              <a:t>29/03/2019</a:t>
            </a:fld>
            <a:endParaRPr lang="en-US"/>
          </a:p>
        </p:txBody>
      </p:sp>
      <p:sp>
        <p:nvSpPr>
          <p:cNvPr id="5" name="Footer Placeholder 4">
            <a:extLst>
              <a:ext uri="{FF2B5EF4-FFF2-40B4-BE49-F238E27FC236}">
                <a16:creationId xmlns:a16="http://schemas.microsoft.com/office/drawing/2014/main" xmlns="" id="{A525BCCB-9CF8-3C41-9007-5D7A97003E16}"/>
              </a:ext>
            </a:extLst>
          </p:cNvPr>
          <p:cNvSpPr>
            <a:spLocks noGrp="1"/>
          </p:cNvSpPr>
          <p:nvPr>
            <p:ph type="ftr" sz="quarter" idx="3"/>
          </p:nvPr>
        </p:nvSpPr>
        <p:spPr>
          <a:xfrm>
            <a:off x="648000" y="6336000"/>
            <a:ext cx="6480000" cy="288000"/>
          </a:xfrm>
          <a:prstGeom prst="rect">
            <a:avLst/>
          </a:prstGeom>
        </p:spPr>
        <p:txBody>
          <a:bodyPr vert="horz" lIns="91440" tIns="45720" rIns="91440" bIns="45720" rtlCol="0" anchor="ctr"/>
          <a:lstStyle>
            <a:lvl1pPr algn="l">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xmlns="" id="{6D0E48E0-D7D3-694B-B72B-F287A0765CDC}"/>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8721151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6" r:id="rId4"/>
    <p:sldLayoutId id="2147483654" r:id="rId5"/>
    <p:sldLayoutId id="2147483660" r:id="rId6"/>
  </p:sldLayoutIdLst>
  <p:hf hdr="0" ftr="0" dt="0"/>
  <p:txStyles>
    <p:title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p:titleStyle>
    <p:body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Applied Unsupervised Learning with Python</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D5587A6-0F28-234D-9116-41BE2E1A2AC2}" type="slidenum">
              <a:rPr lang="en-US" smtClean="0"/>
              <a:pPr/>
              <a:t>1</a:t>
            </a:fld>
            <a:endParaRPr lang="en-US" dirty="0"/>
          </a:p>
        </p:txBody>
      </p:sp>
    </p:spTree>
    <p:extLst>
      <p:ext uri="{BB962C8B-B14F-4D97-AF65-F5344CB8AC3E}">
        <p14:creationId xmlns:p14="http://schemas.microsoft.com/office/powerpoint/2010/main" val="366447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10</a:t>
            </a:fld>
            <a:endParaRPr lang="en-US" dirty="0"/>
          </a:p>
        </p:txBody>
      </p:sp>
      <p:sp>
        <p:nvSpPr>
          <p:cNvPr id="5" name="Content Placeholder 2">
            <a:extLst>
              <a:ext uri="{FF2B5EF4-FFF2-40B4-BE49-F238E27FC236}">
                <a16:creationId xmlns:a16="http://schemas.microsoft.com/office/drawing/2014/main" xmlns=""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Who here is familiar with </a:t>
            </a:r>
            <a:r>
              <a:rPr lang="en-US" dirty="0" smtClean="0"/>
              <a:t>dimensionality reduction? </a:t>
            </a:r>
            <a:r>
              <a:rPr lang="en-US" dirty="0"/>
              <a:t>Please share examples</a:t>
            </a:r>
          </a:p>
          <a:p>
            <a:r>
              <a:rPr lang="en-US" dirty="0"/>
              <a:t>Can you give examples from past work experience where </a:t>
            </a:r>
            <a:r>
              <a:rPr lang="en-US" dirty="0" smtClean="0"/>
              <a:t>dimensionality reduction </a:t>
            </a:r>
            <a:r>
              <a:rPr lang="en-US" dirty="0"/>
              <a:t>has proven valuable? </a:t>
            </a:r>
          </a:p>
        </p:txBody>
      </p:sp>
    </p:spTree>
    <p:extLst>
      <p:ext uri="{BB962C8B-B14F-4D97-AF65-F5344CB8AC3E}">
        <p14:creationId xmlns:p14="http://schemas.microsoft.com/office/powerpoint/2010/main" val="76617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Facial Recognition with Principle Component Analysis (PCA)</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11</a:t>
            </a:fld>
            <a:endParaRPr lang="en-US" dirty="0"/>
          </a:p>
        </p:txBody>
      </p:sp>
      <p:pic>
        <p:nvPicPr>
          <p:cNvPr id="6" name="Picture 5"/>
          <p:cNvPicPr/>
          <p:nvPr/>
        </p:nvPicPr>
        <p:blipFill rotWithShape="1">
          <a:blip r:embed="rId3"/>
          <a:srcRect b="10116"/>
          <a:stretch/>
        </p:blipFill>
        <p:spPr bwMode="auto">
          <a:xfrm>
            <a:off x="1271464" y="1700808"/>
            <a:ext cx="3096344" cy="4032448"/>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5159896" y="1241806"/>
            <a:ext cx="6540104" cy="5078313"/>
          </a:xfrm>
          <a:prstGeom prst="rect">
            <a:avLst/>
          </a:prstGeom>
        </p:spPr>
        <p:txBody>
          <a:bodyPr wrap="square">
            <a:spAutoFit/>
          </a:bodyPr>
          <a:lstStyle/>
          <a:p>
            <a:r>
              <a:rPr lang="en-GB" dirty="0"/>
              <a:t>One important use case for dimensionality reduction is computer vision exercises such as facial recognition. In one particular facial recognition methodology called </a:t>
            </a:r>
            <a:r>
              <a:rPr lang="en-GB" dirty="0" err="1"/>
              <a:t>Eigenface</a:t>
            </a:r>
            <a:r>
              <a:rPr lang="en-GB" dirty="0"/>
              <a:t> approach, the PCA algorithm (that we will cover in more detail) is used to match images with associated identities</a:t>
            </a:r>
            <a:r>
              <a:rPr lang="en-GB" dirty="0" smtClean="0"/>
              <a:t>.</a:t>
            </a:r>
          </a:p>
          <a:p>
            <a:endParaRPr lang="en-GB" dirty="0"/>
          </a:p>
          <a:p>
            <a:pPr marL="285750" indent="-285750">
              <a:buFont typeface="Arial" panose="020B0604020202020204" pitchFamily="34" charset="0"/>
              <a:buChar char="•"/>
            </a:pPr>
            <a:r>
              <a:rPr lang="en-GB" dirty="0" smtClean="0"/>
              <a:t>In </a:t>
            </a:r>
            <a:r>
              <a:rPr lang="en-GB" dirty="0"/>
              <a:t>first step, data is split into training and test images where each image in the training set also has an identity label associated with it. </a:t>
            </a:r>
            <a:endParaRPr lang="en-GB" dirty="0" smtClean="0"/>
          </a:p>
          <a:p>
            <a:pPr marL="285750" indent="-285750">
              <a:buFont typeface="Arial" panose="020B0604020202020204" pitchFamily="34" charset="0"/>
              <a:buChar char="•"/>
            </a:pPr>
            <a:r>
              <a:rPr lang="en-GB" dirty="0" smtClean="0"/>
              <a:t>PCA </a:t>
            </a:r>
            <a:r>
              <a:rPr lang="en-GB" dirty="0"/>
              <a:t>algorithm is employed on the pixels of the image to create a reduced representation of the image through feature extraction so that we end up with the feature vector for each person. </a:t>
            </a:r>
            <a:endParaRPr lang="en-GB" dirty="0" smtClean="0"/>
          </a:p>
          <a:p>
            <a:pPr marL="285750" indent="-285750">
              <a:buFont typeface="Arial" panose="020B0604020202020204" pitchFamily="34" charset="0"/>
              <a:buChar char="•"/>
            </a:pPr>
            <a:r>
              <a:rPr lang="en-GB" dirty="0" smtClean="0"/>
              <a:t>The </a:t>
            </a:r>
            <a:r>
              <a:rPr lang="en-GB" dirty="0"/>
              <a:t>trained PCA algorithm is then fitted on the images of the test set to create another reduced representation. </a:t>
            </a:r>
            <a:endParaRPr lang="en-GB" dirty="0" smtClean="0"/>
          </a:p>
          <a:p>
            <a:pPr marL="285750" indent="-285750">
              <a:buFont typeface="Arial" panose="020B0604020202020204" pitchFamily="34" charset="0"/>
              <a:buChar char="•"/>
            </a:pPr>
            <a:r>
              <a:rPr lang="en-GB" dirty="0" smtClean="0"/>
              <a:t>The </a:t>
            </a:r>
            <a:r>
              <a:rPr lang="en-GB" dirty="0"/>
              <a:t>final step is to match the most similar representations generated from the test set to the representations in the training set, thereby recognizing the identity of the person from the image. </a:t>
            </a:r>
            <a:endParaRPr lang="en-US" dirty="0"/>
          </a:p>
        </p:txBody>
      </p:sp>
      <p:sp>
        <p:nvSpPr>
          <p:cNvPr id="7" name="Rectangle 6"/>
          <p:cNvSpPr/>
          <p:nvPr/>
        </p:nvSpPr>
        <p:spPr>
          <a:xfrm>
            <a:off x="649920" y="6412452"/>
            <a:ext cx="3681905" cy="369332"/>
          </a:xfrm>
          <a:prstGeom prst="rect">
            <a:avLst/>
          </a:prstGeom>
        </p:spPr>
        <p:txBody>
          <a:bodyPr wrap="none">
            <a:spAutoFit/>
          </a:bodyPr>
          <a:lstStyle/>
          <a:p>
            <a:r>
              <a:rPr lang="en-GB" dirty="0"/>
              <a:t>https://arxiv.org/pdf/1807.03283.pdf</a:t>
            </a:r>
          </a:p>
        </p:txBody>
      </p:sp>
    </p:spTree>
    <p:extLst>
      <p:ext uri="{BB962C8B-B14F-4D97-AF65-F5344CB8AC3E}">
        <p14:creationId xmlns:p14="http://schemas.microsoft.com/office/powerpoint/2010/main" val="139433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Categorization</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12</a:t>
            </a:fld>
            <a:endParaRPr lang="en-US" dirty="0"/>
          </a:p>
        </p:txBody>
      </p:sp>
      <p:sp>
        <p:nvSpPr>
          <p:cNvPr id="5" name="Content Placeholder 2">
            <a:extLst>
              <a:ext uri="{FF2B5EF4-FFF2-40B4-BE49-F238E27FC236}">
                <a16:creationId xmlns:a16="http://schemas.microsoft.com/office/drawing/2014/main" xmlns=""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In </a:t>
            </a:r>
            <a:r>
              <a:rPr lang="en-GB" dirty="0"/>
              <a:t>this </a:t>
            </a:r>
            <a:r>
              <a:rPr lang="en-GB" dirty="0" smtClean="0"/>
              <a:t>real world example</a:t>
            </a:r>
            <a:r>
              <a:rPr lang="en-GB" dirty="0"/>
              <a:t>, any type of text based documents can be categorized using a bag of words approach and then applying a </a:t>
            </a:r>
            <a:r>
              <a:rPr lang="en-GB" dirty="0" smtClean="0"/>
              <a:t>dimensionality </a:t>
            </a:r>
            <a:r>
              <a:rPr lang="en-GB" dirty="0"/>
              <a:t>reduction algorithm. </a:t>
            </a:r>
            <a:endParaRPr lang="en-GB" dirty="0" smtClean="0"/>
          </a:p>
          <a:p>
            <a:r>
              <a:rPr lang="en-GB" dirty="0" smtClean="0"/>
              <a:t>E-mails as an example can </a:t>
            </a:r>
            <a:r>
              <a:rPr lang="en-GB" dirty="0"/>
              <a:t>be grouped into spam or not spam by counting the </a:t>
            </a:r>
            <a:r>
              <a:rPr lang="en-GB" dirty="0" smtClean="0"/>
              <a:t>occurrence </a:t>
            </a:r>
            <a:r>
              <a:rPr lang="en-GB" dirty="0"/>
              <a:t>of each word in an email where words such as “lottery” or “pay” would be better features for spam classification than “girl ” or “boy”. </a:t>
            </a:r>
            <a:endParaRPr lang="en-GB" dirty="0" smtClean="0"/>
          </a:p>
          <a:p>
            <a:r>
              <a:rPr lang="en-GB" dirty="0" smtClean="0"/>
              <a:t>The </a:t>
            </a:r>
            <a:r>
              <a:rPr lang="en-GB" dirty="0"/>
              <a:t>next step would be to compute the low-dimensional projection of the bag-of-words vectors and use these vectors in classification algorithms such as Logistic Regression or Random Forest instead of original emails. </a:t>
            </a:r>
            <a:endParaRPr lang="en-GB" dirty="0" smtClean="0"/>
          </a:p>
          <a:p>
            <a:r>
              <a:rPr lang="en-GB" dirty="0" smtClean="0"/>
              <a:t>Using </a:t>
            </a:r>
            <a:r>
              <a:rPr lang="en-GB" dirty="0"/>
              <a:t>the projections instead of original emails would enable the training to run much faster and </a:t>
            </a:r>
            <a:r>
              <a:rPr lang="en-GB" dirty="0" err="1"/>
              <a:t>overfitting</a:t>
            </a:r>
            <a:r>
              <a:rPr lang="en-GB" dirty="0"/>
              <a:t> will be reduced.</a:t>
            </a:r>
            <a:endParaRPr lang="en-US" dirty="0"/>
          </a:p>
        </p:txBody>
      </p:sp>
    </p:spTree>
    <p:extLst>
      <p:ext uri="{BB962C8B-B14F-4D97-AF65-F5344CB8AC3E}">
        <p14:creationId xmlns:p14="http://schemas.microsoft.com/office/powerpoint/2010/main" val="401696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b="1" dirty="0"/>
              <a:t>Overview of Dimensionality Reduction Techniques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13</a:t>
            </a:fld>
            <a:endParaRPr lang="en-US" dirty="0"/>
          </a:p>
        </p:txBody>
      </p:sp>
    </p:spTree>
    <p:extLst>
      <p:ext uri="{BB962C8B-B14F-4D97-AF65-F5344CB8AC3E}">
        <p14:creationId xmlns:p14="http://schemas.microsoft.com/office/powerpoint/2010/main" val="406175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Non-negative matrix factorization (NMF</a:t>
            </a:r>
            <a:r>
              <a:rPr lang="en-GB" b="1" dirty="0" smtClean="0"/>
              <a:t>)</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14</a:t>
            </a:fld>
            <a:endParaRPr lang="en-US" dirty="0"/>
          </a:p>
        </p:txBody>
      </p:sp>
      <p:sp>
        <p:nvSpPr>
          <p:cNvPr id="8" name="Rectangle 7"/>
          <p:cNvSpPr/>
          <p:nvPr/>
        </p:nvSpPr>
        <p:spPr>
          <a:xfrm>
            <a:off x="648000" y="1340768"/>
            <a:ext cx="9696472" cy="4801314"/>
          </a:xfrm>
          <a:prstGeom prst="rect">
            <a:avLst/>
          </a:prstGeom>
        </p:spPr>
        <p:txBody>
          <a:bodyPr wrap="square">
            <a:spAutoFit/>
          </a:bodyPr>
          <a:lstStyle/>
          <a:p>
            <a:r>
              <a:rPr lang="en-GB" dirty="0"/>
              <a:t>Non-negative matrix factorization is a group of algorithms in multivariate analysis and linear algebra where a matrix V is factorized into (usually) two matrices W and H, with the property that all three matrices have no negative </a:t>
            </a:r>
            <a:r>
              <a:rPr lang="en-GB" dirty="0" smtClean="0"/>
              <a:t>elements: </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This </a:t>
            </a:r>
            <a:r>
              <a:rPr lang="en-GB" dirty="0"/>
              <a:t>non-negativity makes the resulting matrices easier to inspect. NMF finds applications in such fields as astronomy, computer vision, document clustering, recommender systems, and bioinformatics. We will get a chance to work with this algorithm in Chapter 7</a:t>
            </a:r>
          </a:p>
        </p:txBody>
      </p:sp>
      <p:pic>
        <p:nvPicPr>
          <p:cNvPr id="1026" name="Picture 2" descr="Image result for Non-negative matrix factor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48" y="2488887"/>
            <a:ext cx="4600575" cy="25050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86502" y="2473419"/>
            <a:ext cx="394660" cy="369332"/>
          </a:xfrm>
          <a:prstGeom prst="rect">
            <a:avLst/>
          </a:prstGeom>
          <a:noFill/>
        </p:spPr>
        <p:txBody>
          <a:bodyPr wrap="none" rtlCol="0">
            <a:spAutoFit/>
          </a:bodyPr>
          <a:lstStyle/>
          <a:p>
            <a:r>
              <a:rPr lang="en-GB" b="1" dirty="0" smtClean="0"/>
              <a:t>W</a:t>
            </a:r>
            <a:endParaRPr lang="en-GB" b="1" dirty="0"/>
          </a:p>
        </p:txBody>
      </p:sp>
      <p:sp>
        <p:nvSpPr>
          <p:cNvPr id="11" name="TextBox 10"/>
          <p:cNvSpPr txBox="1"/>
          <p:nvPr/>
        </p:nvSpPr>
        <p:spPr>
          <a:xfrm>
            <a:off x="5879976" y="3556759"/>
            <a:ext cx="330540" cy="369332"/>
          </a:xfrm>
          <a:prstGeom prst="rect">
            <a:avLst/>
          </a:prstGeom>
          <a:noFill/>
        </p:spPr>
        <p:txBody>
          <a:bodyPr wrap="none" rtlCol="0">
            <a:spAutoFit/>
          </a:bodyPr>
          <a:lstStyle/>
          <a:p>
            <a:r>
              <a:rPr lang="en-GB" b="1" dirty="0" smtClean="0"/>
              <a:t>H</a:t>
            </a:r>
            <a:endParaRPr lang="en-GB" b="1" dirty="0"/>
          </a:p>
        </p:txBody>
      </p:sp>
      <p:sp>
        <p:nvSpPr>
          <p:cNvPr id="12" name="TextBox 11"/>
          <p:cNvSpPr txBox="1"/>
          <p:nvPr/>
        </p:nvSpPr>
        <p:spPr>
          <a:xfrm>
            <a:off x="7153950" y="3556759"/>
            <a:ext cx="330540" cy="369332"/>
          </a:xfrm>
          <a:prstGeom prst="rect">
            <a:avLst/>
          </a:prstGeom>
          <a:noFill/>
        </p:spPr>
        <p:txBody>
          <a:bodyPr wrap="none" rtlCol="0">
            <a:spAutoFit/>
          </a:bodyPr>
          <a:lstStyle/>
          <a:p>
            <a:r>
              <a:rPr lang="en-GB" b="1" dirty="0" smtClean="0"/>
              <a:t>V</a:t>
            </a:r>
            <a:endParaRPr lang="en-GB" b="1" dirty="0"/>
          </a:p>
        </p:txBody>
      </p:sp>
      <p:pic>
        <p:nvPicPr>
          <p:cNvPr id="10" name="Picture 9"/>
          <p:cNvPicPr>
            <a:picLocks noChangeAspect="1"/>
          </p:cNvPicPr>
          <p:nvPr/>
        </p:nvPicPr>
        <p:blipFill>
          <a:blip r:embed="rId3"/>
          <a:stretch>
            <a:fillRect/>
          </a:stretch>
        </p:blipFill>
        <p:spPr>
          <a:xfrm>
            <a:off x="4151784" y="1921587"/>
            <a:ext cx="990600" cy="276225"/>
          </a:xfrm>
          <a:prstGeom prst="rect">
            <a:avLst/>
          </a:prstGeom>
        </p:spPr>
      </p:pic>
    </p:spTree>
    <p:extLst>
      <p:ext uri="{BB962C8B-B14F-4D97-AF65-F5344CB8AC3E}">
        <p14:creationId xmlns:p14="http://schemas.microsoft.com/office/powerpoint/2010/main" val="184751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Linear discriminant analysis (LDA)</a:t>
            </a:r>
            <a:r>
              <a:rPr lang="en-GB" dirty="0"/>
              <a:t> </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15</a:t>
            </a:fld>
            <a:endParaRPr lang="en-US" dirty="0"/>
          </a:p>
        </p:txBody>
      </p:sp>
      <p:sp>
        <p:nvSpPr>
          <p:cNvPr id="5" name="Rectangle 4"/>
          <p:cNvSpPr/>
          <p:nvPr/>
        </p:nvSpPr>
        <p:spPr>
          <a:xfrm>
            <a:off x="666688" y="1224000"/>
            <a:ext cx="10320584" cy="2031325"/>
          </a:xfrm>
          <a:prstGeom prst="rect">
            <a:avLst/>
          </a:prstGeom>
        </p:spPr>
        <p:txBody>
          <a:bodyPr wrap="square">
            <a:spAutoFit/>
          </a:bodyPr>
          <a:lstStyle/>
          <a:p>
            <a:r>
              <a:rPr lang="en-GB" dirty="0"/>
              <a:t>Linear discriminant analysis (LDA) is a generalization of Fisher's linear discriminant, a method to find a linear combination of features that characterizes or separates two or more classes of objects or events. LDA is also closely related to principal component analysis (PCA) in that they both look for linear combinations of variables which best explain the data. LDA explicitly attempts to model the difference between the classes of data where PCA on the other hand does not take into account any difference in class. LDA has been used in many applications such as </a:t>
            </a:r>
            <a:r>
              <a:rPr lang="en-GB" dirty="0" smtClean="0"/>
              <a:t>bankruptcy </a:t>
            </a:r>
            <a:r>
              <a:rPr lang="en-GB" dirty="0"/>
              <a:t>prediction, facial recognition, biomedical studies classifying diseases and topic analysis from textual data. This algorithm will also be used in Chapter 7. </a:t>
            </a:r>
          </a:p>
        </p:txBody>
      </p:sp>
      <p:pic>
        <p:nvPicPr>
          <p:cNvPr id="2050" name="Picture 2" descr="Linear Discriminant Analysis Source - sebastianraschka"/>
          <p:cNvPicPr>
            <a:picLocks noChangeAspect="1" noChangeArrowheads="1"/>
          </p:cNvPicPr>
          <p:nvPr/>
        </p:nvPicPr>
        <p:blipFill rotWithShape="1">
          <a:blip r:embed="rId2">
            <a:extLst>
              <a:ext uri="{28A0092B-C50C-407E-A947-70E740481C1C}">
                <a14:useLocalDpi xmlns:a14="http://schemas.microsoft.com/office/drawing/2010/main" val="0"/>
              </a:ext>
            </a:extLst>
          </a:blip>
          <a:srcRect l="44710" t="27281"/>
          <a:stretch/>
        </p:blipFill>
        <p:spPr bwMode="auto">
          <a:xfrm>
            <a:off x="3143672" y="3597421"/>
            <a:ext cx="4608512" cy="308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93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Autoencoder</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16</a:t>
            </a:fld>
            <a:endParaRPr lang="en-US" dirty="0"/>
          </a:p>
        </p:txBody>
      </p:sp>
      <p:sp>
        <p:nvSpPr>
          <p:cNvPr id="3" name="Rectangle 2"/>
          <p:cNvSpPr/>
          <p:nvPr/>
        </p:nvSpPr>
        <p:spPr>
          <a:xfrm>
            <a:off x="648000" y="1244658"/>
            <a:ext cx="10272536" cy="4524315"/>
          </a:xfrm>
          <a:prstGeom prst="rect">
            <a:avLst/>
          </a:prstGeom>
        </p:spPr>
        <p:txBody>
          <a:bodyPr wrap="square">
            <a:spAutoFit/>
          </a:bodyPr>
          <a:lstStyle/>
          <a:p>
            <a:r>
              <a:rPr lang="en-GB" dirty="0" err="1"/>
              <a:t>Autoencoders</a:t>
            </a:r>
            <a:r>
              <a:rPr lang="en-GB" dirty="0"/>
              <a:t> are a deep learning method employing feed-forward neural networks with a bottle-neck hidden layer. </a:t>
            </a:r>
            <a:r>
              <a:rPr lang="en-GB" dirty="0" smtClean="0"/>
              <a:t> The </a:t>
            </a:r>
            <a:r>
              <a:rPr lang="en-GB" dirty="0"/>
              <a:t>basic idea behind </a:t>
            </a:r>
            <a:r>
              <a:rPr lang="en-GB" dirty="0" err="1"/>
              <a:t>autoencoders</a:t>
            </a:r>
            <a:r>
              <a:rPr lang="en-GB" dirty="0"/>
              <a:t> is to </a:t>
            </a:r>
            <a:r>
              <a:rPr lang="en-GB" dirty="0" smtClean="0"/>
              <a:t>encode information </a:t>
            </a:r>
            <a:r>
              <a:rPr lang="en-GB" dirty="0"/>
              <a:t>(as in compress, not </a:t>
            </a:r>
            <a:r>
              <a:rPr lang="en-GB" dirty="0" smtClean="0"/>
              <a:t>encrypt) automatically</a:t>
            </a:r>
            <a:r>
              <a:rPr lang="en-GB" dirty="0"/>
              <a:t>, hence the name</a:t>
            </a:r>
            <a:r>
              <a:rPr lang="en-GB" dirty="0" smtClean="0"/>
              <a:t>.</a:t>
            </a:r>
          </a:p>
          <a:p>
            <a:endParaRPr lang="en-GB" dirty="0"/>
          </a:p>
          <a:p>
            <a:r>
              <a:rPr lang="en-GB" dirty="0"/>
              <a:t>• The entire network always resembles an hourglass like</a:t>
            </a:r>
          </a:p>
          <a:p>
            <a:r>
              <a:rPr lang="en-GB" dirty="0"/>
              <a:t>shape, with smaller hidden layers than the input and</a:t>
            </a:r>
          </a:p>
          <a:p>
            <a:r>
              <a:rPr lang="en-GB" dirty="0"/>
              <a:t>output layers. </a:t>
            </a:r>
          </a:p>
          <a:p>
            <a:pPr marL="285750" indent="-285750">
              <a:buFont typeface="Arial" panose="020B0604020202020204" pitchFamily="34" charset="0"/>
              <a:buChar char="•"/>
            </a:pPr>
            <a:r>
              <a:rPr lang="en-GB" dirty="0" smtClean="0"/>
              <a:t>AEs </a:t>
            </a:r>
            <a:r>
              <a:rPr lang="en-GB" dirty="0"/>
              <a:t>are also always symmetrical around</a:t>
            </a:r>
          </a:p>
          <a:p>
            <a:r>
              <a:rPr lang="en-GB" dirty="0"/>
              <a:t>the middle layer(s) (one or two depending on an even</a:t>
            </a:r>
          </a:p>
          <a:p>
            <a:r>
              <a:rPr lang="en-GB" dirty="0"/>
              <a:t>or odd amount of layers).</a:t>
            </a:r>
          </a:p>
          <a:p>
            <a:r>
              <a:rPr lang="en-GB" dirty="0"/>
              <a:t>• The smallest layer(s) </a:t>
            </a:r>
            <a:r>
              <a:rPr lang="en-GB" dirty="0" err="1"/>
              <a:t>is|are</a:t>
            </a:r>
            <a:r>
              <a:rPr lang="en-GB" dirty="0"/>
              <a:t> almost always in the</a:t>
            </a:r>
          </a:p>
          <a:p>
            <a:r>
              <a:rPr lang="en-GB" dirty="0"/>
              <a:t>middle, the place where the information is most</a:t>
            </a:r>
          </a:p>
          <a:p>
            <a:r>
              <a:rPr lang="en-GB" dirty="0"/>
              <a:t>compressed (the chokepoint of the network)</a:t>
            </a:r>
            <a:endParaRPr lang="en-GB" dirty="0" smtClean="0"/>
          </a:p>
          <a:p>
            <a:endParaRPr lang="en-GB" dirty="0" smtClean="0"/>
          </a:p>
          <a:p>
            <a:r>
              <a:rPr lang="en-GB" dirty="0" smtClean="0"/>
              <a:t>We </a:t>
            </a:r>
            <a:r>
              <a:rPr lang="en-GB" dirty="0"/>
              <a:t>will cover </a:t>
            </a:r>
            <a:r>
              <a:rPr lang="en-GB" dirty="0" err="1"/>
              <a:t>autoencoders</a:t>
            </a:r>
            <a:r>
              <a:rPr lang="en-GB" dirty="0"/>
              <a:t> in more detail in the next chapter. </a:t>
            </a:r>
          </a:p>
          <a:p>
            <a:endParaRPr lang="en-GB" dirty="0"/>
          </a:p>
        </p:txBody>
      </p:sp>
      <p:pic>
        <p:nvPicPr>
          <p:cNvPr id="5" name="Picture 4"/>
          <p:cNvPicPr>
            <a:picLocks noChangeAspect="1"/>
          </p:cNvPicPr>
          <p:nvPr/>
        </p:nvPicPr>
        <p:blipFill>
          <a:blip r:embed="rId3"/>
          <a:stretch>
            <a:fillRect/>
          </a:stretch>
        </p:blipFill>
        <p:spPr>
          <a:xfrm>
            <a:off x="7680176" y="2396871"/>
            <a:ext cx="2402901" cy="3201754"/>
          </a:xfrm>
          <a:prstGeom prst="rect">
            <a:avLst/>
          </a:prstGeom>
        </p:spPr>
      </p:pic>
      <p:sp>
        <p:nvSpPr>
          <p:cNvPr id="6" name="TextBox 5"/>
          <p:cNvSpPr txBox="1"/>
          <p:nvPr/>
        </p:nvSpPr>
        <p:spPr>
          <a:xfrm>
            <a:off x="7351129" y="5656014"/>
            <a:ext cx="1193853" cy="369332"/>
          </a:xfrm>
          <a:prstGeom prst="rect">
            <a:avLst/>
          </a:prstGeom>
          <a:noFill/>
        </p:spPr>
        <p:txBody>
          <a:bodyPr wrap="none" rtlCol="0">
            <a:spAutoFit/>
          </a:bodyPr>
          <a:lstStyle/>
          <a:p>
            <a:r>
              <a:rPr lang="en-GB" dirty="0" smtClean="0"/>
              <a:t>Input layer</a:t>
            </a:r>
            <a:endParaRPr lang="en-GB" dirty="0"/>
          </a:p>
        </p:txBody>
      </p:sp>
      <p:sp>
        <p:nvSpPr>
          <p:cNvPr id="7" name="TextBox 6"/>
          <p:cNvSpPr txBox="1"/>
          <p:nvPr/>
        </p:nvSpPr>
        <p:spPr>
          <a:xfrm>
            <a:off x="8544982" y="4845143"/>
            <a:ext cx="862737" cy="646331"/>
          </a:xfrm>
          <a:prstGeom prst="rect">
            <a:avLst/>
          </a:prstGeom>
          <a:noFill/>
        </p:spPr>
        <p:txBody>
          <a:bodyPr wrap="none" rtlCol="0">
            <a:spAutoFit/>
          </a:bodyPr>
          <a:lstStyle/>
          <a:p>
            <a:r>
              <a:rPr lang="en-GB" dirty="0" smtClean="0"/>
              <a:t>Hidden</a:t>
            </a:r>
          </a:p>
          <a:p>
            <a:r>
              <a:rPr lang="en-GB" dirty="0" smtClean="0"/>
              <a:t>layer</a:t>
            </a:r>
            <a:endParaRPr lang="en-GB" dirty="0"/>
          </a:p>
        </p:txBody>
      </p:sp>
      <p:sp>
        <p:nvSpPr>
          <p:cNvPr id="8" name="TextBox 7"/>
          <p:cNvSpPr txBox="1"/>
          <p:nvPr/>
        </p:nvSpPr>
        <p:spPr>
          <a:xfrm>
            <a:off x="9148468" y="5634395"/>
            <a:ext cx="1365374" cy="369332"/>
          </a:xfrm>
          <a:prstGeom prst="rect">
            <a:avLst/>
          </a:prstGeom>
          <a:noFill/>
        </p:spPr>
        <p:txBody>
          <a:bodyPr wrap="none" rtlCol="0">
            <a:spAutoFit/>
          </a:bodyPr>
          <a:lstStyle/>
          <a:p>
            <a:r>
              <a:rPr lang="en-GB" dirty="0" smtClean="0"/>
              <a:t>Output layer</a:t>
            </a:r>
            <a:endParaRPr lang="en-GB" dirty="0"/>
          </a:p>
        </p:txBody>
      </p:sp>
    </p:spTree>
    <p:extLst>
      <p:ext uri="{BB962C8B-B14F-4D97-AF65-F5344CB8AC3E}">
        <p14:creationId xmlns:p14="http://schemas.microsoft.com/office/powerpoint/2010/main" val="386524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T-distributed Stochastic </a:t>
            </a:r>
            <a:r>
              <a:rPr lang="en-GB" b="1" dirty="0" err="1"/>
              <a:t>Neighbor</a:t>
            </a:r>
            <a:r>
              <a:rPr lang="en-GB" b="1" dirty="0"/>
              <a:t> Embedding (t-SNE</a:t>
            </a:r>
            <a:r>
              <a:rPr lang="en-GB" b="1" dirty="0" smtClean="0"/>
              <a:t>)</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17</a:t>
            </a:fld>
            <a:endParaRPr lang="en-US" dirty="0"/>
          </a:p>
        </p:txBody>
      </p:sp>
      <p:sp>
        <p:nvSpPr>
          <p:cNvPr id="5" name="Rectangle 4"/>
          <p:cNvSpPr/>
          <p:nvPr/>
        </p:nvSpPr>
        <p:spPr>
          <a:xfrm>
            <a:off x="687648" y="1068200"/>
            <a:ext cx="11016152" cy="1477328"/>
          </a:xfrm>
          <a:prstGeom prst="rect">
            <a:avLst/>
          </a:prstGeom>
        </p:spPr>
        <p:txBody>
          <a:bodyPr wrap="square">
            <a:spAutoFit/>
          </a:bodyPr>
          <a:lstStyle/>
          <a:p>
            <a:r>
              <a:rPr lang="en-GB" dirty="0"/>
              <a:t>T-SNE is a </a:t>
            </a:r>
            <a:r>
              <a:rPr lang="en-GB" dirty="0" smtClean="0"/>
              <a:t>non-linear dimensionality </a:t>
            </a:r>
            <a:r>
              <a:rPr lang="en-GB" dirty="0"/>
              <a:t>reduction technique well-suited for embedding high-dimensional data for visualization in a low-dimensional space of two or three </a:t>
            </a:r>
            <a:r>
              <a:rPr lang="en-GB" dirty="0" smtClean="0"/>
              <a:t>dimensions.  T-SNE </a:t>
            </a:r>
            <a:r>
              <a:rPr lang="en-GB" dirty="0"/>
              <a:t>has been used for visualization in a wide range of applications, including computer security research, music analysis, cancer research, bioinformatics, and biomedical signal processing</a:t>
            </a:r>
            <a:r>
              <a:rPr lang="en-GB" dirty="0" smtClean="0"/>
              <a:t>.</a:t>
            </a:r>
            <a:r>
              <a:rPr lang="en-GB" dirty="0"/>
              <a:t> We will cover T-SNE in more detail in the sixth chapter.</a:t>
            </a:r>
          </a:p>
          <a:p>
            <a:endParaRPr lang="en-GB" dirty="0"/>
          </a:p>
        </p:txBody>
      </p:sp>
      <p:pic>
        <p:nvPicPr>
          <p:cNvPr id="3074" name="Picture 2" descr="https://upload.wikimedia.org/wikipedia/commons/f/fd/Lle_hlle_swissroll.png"/>
          <p:cNvPicPr>
            <a:picLocks noChangeAspect="1" noChangeArrowheads="1"/>
          </p:cNvPicPr>
          <p:nvPr/>
        </p:nvPicPr>
        <p:blipFill rotWithShape="1">
          <a:blip r:embed="rId3">
            <a:extLst>
              <a:ext uri="{28A0092B-C50C-407E-A947-70E740481C1C}">
                <a14:useLocalDpi xmlns:a14="http://schemas.microsoft.com/office/drawing/2010/main" val="0"/>
              </a:ext>
            </a:extLst>
          </a:blip>
          <a:srcRect t="6370" b="50918"/>
          <a:stretch/>
        </p:blipFill>
        <p:spPr bwMode="auto">
          <a:xfrm>
            <a:off x="1991544" y="3222800"/>
            <a:ext cx="7171229" cy="239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33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b="1" dirty="0" smtClean="0"/>
              <a:t>Principal Component Analysis (PCA)</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18</a:t>
            </a:fld>
            <a:endParaRPr lang="en-US" dirty="0"/>
          </a:p>
        </p:txBody>
      </p:sp>
    </p:spTree>
    <p:extLst>
      <p:ext uri="{BB962C8B-B14F-4D97-AF65-F5344CB8AC3E}">
        <p14:creationId xmlns:p14="http://schemas.microsoft.com/office/powerpoint/2010/main" val="4079211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PCA Overview</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19</a:t>
            </a:fld>
            <a:endParaRPr lang="en-US" dirty="0"/>
          </a:p>
        </p:txBody>
      </p:sp>
      <p:sp>
        <p:nvSpPr>
          <p:cNvPr id="5" name="Rectangle 4"/>
          <p:cNvSpPr/>
          <p:nvPr/>
        </p:nvSpPr>
        <p:spPr>
          <a:xfrm>
            <a:off x="617912" y="1224000"/>
            <a:ext cx="10662664" cy="1200329"/>
          </a:xfrm>
          <a:prstGeom prst="rect">
            <a:avLst/>
          </a:prstGeom>
        </p:spPr>
        <p:txBody>
          <a:bodyPr wrap="square">
            <a:spAutoFit/>
          </a:bodyPr>
          <a:lstStyle/>
          <a:p>
            <a:r>
              <a:rPr lang="en-GB" dirty="0"/>
              <a:t>PCA is mathematically defined as an orthogonal linear transformation that transforms the data to a new coordinate space such that the greatest variance (basically how widely the data is spread out) by some projection of the data comes to lie on the first coordinate (called the first principal component), the second greatest variance on the second coordinate, and so on. </a:t>
            </a:r>
          </a:p>
        </p:txBody>
      </p:sp>
      <p:sp>
        <p:nvSpPr>
          <p:cNvPr id="8" name="Rectangle 7"/>
          <p:cNvSpPr/>
          <p:nvPr/>
        </p:nvSpPr>
        <p:spPr>
          <a:xfrm>
            <a:off x="648000" y="2784297"/>
            <a:ext cx="6096000" cy="1200329"/>
          </a:xfrm>
          <a:prstGeom prst="rect">
            <a:avLst/>
          </a:prstGeom>
        </p:spPr>
        <p:txBody>
          <a:bodyPr>
            <a:spAutoFit/>
          </a:bodyPr>
          <a:lstStyle/>
          <a:p>
            <a:r>
              <a:rPr lang="en-GB" dirty="0"/>
              <a:t>PCA can be thought of as fitting an n-dimensional ellipsoid to the data, where each axis of the ellipsoid represents a principal component. If some axis of the ellipsoid is small, then the variance along that axis is also small. </a:t>
            </a:r>
          </a:p>
        </p:txBody>
      </p:sp>
      <p:pic>
        <p:nvPicPr>
          <p:cNvPr id="10" name="Picture 4" descr="Image result for pca"/>
          <p:cNvPicPr>
            <a:picLocks noChangeAspect="1" noChangeArrowheads="1"/>
          </p:cNvPicPr>
          <p:nvPr/>
        </p:nvPicPr>
        <p:blipFill rotWithShape="1">
          <a:blip r:embed="rId2">
            <a:extLst>
              <a:ext uri="{28A0092B-C50C-407E-A947-70E740481C1C}">
                <a14:useLocalDpi xmlns:a14="http://schemas.microsoft.com/office/drawing/2010/main" val="0"/>
              </a:ext>
            </a:extLst>
          </a:blip>
          <a:srcRect l="7575" t="8621" r="6215" b="5169"/>
          <a:stretch/>
        </p:blipFill>
        <p:spPr bwMode="auto">
          <a:xfrm>
            <a:off x="6960266" y="2158028"/>
            <a:ext cx="4320480" cy="432048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rot="19826250">
            <a:off x="7623913" y="3845442"/>
            <a:ext cx="3024336" cy="790294"/>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rot="3967556">
            <a:off x="9510163" y="3622956"/>
            <a:ext cx="1686081" cy="646331"/>
          </a:xfrm>
          <a:prstGeom prst="rect">
            <a:avLst/>
          </a:prstGeom>
          <a:noFill/>
        </p:spPr>
        <p:txBody>
          <a:bodyPr wrap="square" rtlCol="0">
            <a:spAutoFit/>
          </a:bodyPr>
          <a:lstStyle/>
          <a:p>
            <a:r>
              <a:rPr lang="en-GB" dirty="0" smtClean="0"/>
              <a:t>First principle component</a:t>
            </a:r>
            <a:endParaRPr lang="en-GB" dirty="0"/>
          </a:p>
        </p:txBody>
      </p:sp>
      <p:sp>
        <p:nvSpPr>
          <p:cNvPr id="13" name="TextBox 12"/>
          <p:cNvSpPr txBox="1"/>
          <p:nvPr/>
        </p:nvSpPr>
        <p:spPr>
          <a:xfrm rot="19788737">
            <a:off x="7874011" y="3075561"/>
            <a:ext cx="2005190" cy="646331"/>
          </a:xfrm>
          <a:prstGeom prst="rect">
            <a:avLst/>
          </a:prstGeom>
          <a:noFill/>
        </p:spPr>
        <p:txBody>
          <a:bodyPr wrap="square" rtlCol="0">
            <a:spAutoFit/>
          </a:bodyPr>
          <a:lstStyle/>
          <a:p>
            <a:r>
              <a:rPr lang="en-GB" dirty="0" smtClean="0"/>
              <a:t>Second principle component</a:t>
            </a:r>
            <a:endParaRPr lang="en-GB" dirty="0"/>
          </a:p>
        </p:txBody>
      </p:sp>
    </p:spTree>
    <p:extLst>
      <p:ext uri="{BB962C8B-B14F-4D97-AF65-F5344CB8AC3E}">
        <p14:creationId xmlns:p14="http://schemas.microsoft.com/office/powerpoint/2010/main" val="3952932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000" y="1080000"/>
            <a:ext cx="10632576" cy="2376000"/>
          </a:xfrm>
        </p:spPr>
        <p:txBody>
          <a:bodyPr/>
          <a:lstStyle/>
          <a:p>
            <a:r>
              <a:rPr lang="en-US" dirty="0"/>
              <a:t>Lesson </a:t>
            </a:r>
            <a:r>
              <a:rPr lang="en-US" dirty="0" smtClean="0"/>
              <a:t>4: </a:t>
            </a:r>
            <a:r>
              <a:rPr lang="en-US" dirty="0"/>
              <a:t>Introduction to </a:t>
            </a:r>
            <a:r>
              <a:rPr lang="en-US" dirty="0" smtClean="0"/>
              <a:t>Dimensionality Reduction and Principal Component Analysis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t>2</a:t>
            </a:fld>
            <a:endParaRPr lang="en-US"/>
          </a:p>
        </p:txBody>
      </p:sp>
    </p:spTree>
    <p:extLst>
      <p:ext uri="{BB962C8B-B14F-4D97-AF65-F5344CB8AC3E}">
        <p14:creationId xmlns:p14="http://schemas.microsoft.com/office/powerpoint/2010/main" val="31678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PCA Step 1- Calculate Covariance Matrix</a:t>
            </a:r>
            <a:endParaRPr lang="en-GB"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20</a:t>
            </a:fld>
            <a:endParaRPr lang="en-US" dirty="0"/>
          </a:p>
        </p:txBody>
      </p:sp>
      <p:sp>
        <p:nvSpPr>
          <p:cNvPr id="5" name="Rectangle 4"/>
          <p:cNvSpPr/>
          <p:nvPr/>
        </p:nvSpPr>
        <p:spPr>
          <a:xfrm>
            <a:off x="680686" y="1224000"/>
            <a:ext cx="10045726" cy="1200329"/>
          </a:xfrm>
          <a:prstGeom prst="rect">
            <a:avLst/>
          </a:prstGeom>
        </p:spPr>
        <p:txBody>
          <a:bodyPr wrap="square">
            <a:spAutoFit/>
          </a:bodyPr>
          <a:lstStyle/>
          <a:p>
            <a:r>
              <a:rPr lang="en-GB" dirty="0"/>
              <a:t>To find the axes of the ellipsoid, </a:t>
            </a:r>
            <a:r>
              <a:rPr lang="en-GB" dirty="0" smtClean="0"/>
              <a:t>we </a:t>
            </a:r>
            <a:r>
              <a:rPr lang="en-GB" dirty="0"/>
              <a:t>compute the covariance matrix of the data. </a:t>
            </a:r>
          </a:p>
          <a:p>
            <a:r>
              <a:rPr lang="en-GB" dirty="0" smtClean="0"/>
              <a:t>Covariance </a:t>
            </a:r>
            <a:r>
              <a:rPr lang="en-GB" dirty="0"/>
              <a:t>is a measure of the joint variability of two random variables. If the greater values of one variable mainly correspond with the greater values of the other variable, and the same holds for the lesser values, (i.e., the variables tend to show similar </a:t>
            </a:r>
            <a:r>
              <a:rPr lang="en-GB" dirty="0" err="1"/>
              <a:t>behavior</a:t>
            </a:r>
            <a:r>
              <a:rPr lang="en-GB" dirty="0"/>
              <a:t>), the covariance is positive. </a:t>
            </a:r>
          </a:p>
        </p:txBody>
      </p:sp>
      <p:pic>
        <p:nvPicPr>
          <p:cNvPr id="7" name="Picture 6"/>
          <p:cNvPicPr>
            <a:picLocks noChangeAspect="1"/>
          </p:cNvPicPr>
          <p:nvPr/>
        </p:nvPicPr>
        <p:blipFill>
          <a:blip r:embed="rId2"/>
          <a:stretch>
            <a:fillRect/>
          </a:stretch>
        </p:blipFill>
        <p:spPr>
          <a:xfrm>
            <a:off x="2349843" y="2420888"/>
            <a:ext cx="6707412" cy="720080"/>
          </a:xfrm>
          <a:prstGeom prst="rect">
            <a:avLst/>
          </a:prstGeom>
        </p:spPr>
      </p:pic>
      <p:sp>
        <p:nvSpPr>
          <p:cNvPr id="8" name="TextBox 7"/>
          <p:cNvSpPr txBox="1"/>
          <p:nvPr/>
        </p:nvSpPr>
        <p:spPr>
          <a:xfrm>
            <a:off x="2035195" y="3874942"/>
            <a:ext cx="979755" cy="646331"/>
          </a:xfrm>
          <a:prstGeom prst="rect">
            <a:avLst/>
          </a:prstGeom>
          <a:noFill/>
        </p:spPr>
        <p:txBody>
          <a:bodyPr wrap="none" rtlCol="0">
            <a:spAutoFit/>
          </a:bodyPr>
          <a:lstStyle/>
          <a:p>
            <a:pPr marL="342900" indent="-342900">
              <a:buAutoNum type="arabicPlain"/>
            </a:pPr>
            <a:r>
              <a:rPr lang="en-GB" dirty="0" smtClean="0"/>
              <a:t>   0.5</a:t>
            </a:r>
          </a:p>
          <a:p>
            <a:r>
              <a:rPr lang="en-GB" dirty="0" smtClean="0"/>
              <a:t>0.5    0.7</a:t>
            </a:r>
            <a:endParaRPr lang="en-GB" dirty="0"/>
          </a:p>
        </p:txBody>
      </p:sp>
      <p:sp>
        <p:nvSpPr>
          <p:cNvPr id="10" name="TextBox 9"/>
          <p:cNvSpPr txBox="1"/>
          <p:nvPr/>
        </p:nvSpPr>
        <p:spPr>
          <a:xfrm>
            <a:off x="633678" y="4725144"/>
            <a:ext cx="10862922" cy="369332"/>
          </a:xfrm>
          <a:prstGeom prst="rect">
            <a:avLst/>
          </a:prstGeom>
          <a:noFill/>
        </p:spPr>
        <p:txBody>
          <a:bodyPr wrap="square" rtlCol="0">
            <a:spAutoFit/>
          </a:bodyPr>
          <a:lstStyle/>
          <a:p>
            <a:r>
              <a:rPr lang="en-GB" dirty="0" smtClean="0"/>
              <a:t>This means that the variance of variable x is 1 and variance of y is 0.7 and the covariance between them is 0.5. </a:t>
            </a:r>
            <a:endParaRPr lang="en-GB" dirty="0"/>
          </a:p>
        </p:txBody>
      </p:sp>
      <p:sp>
        <p:nvSpPr>
          <p:cNvPr id="11" name="TextBox 10"/>
          <p:cNvSpPr txBox="1"/>
          <p:nvPr/>
        </p:nvSpPr>
        <p:spPr>
          <a:xfrm>
            <a:off x="680686" y="3476907"/>
            <a:ext cx="4224490" cy="369332"/>
          </a:xfrm>
          <a:prstGeom prst="rect">
            <a:avLst/>
          </a:prstGeom>
          <a:noFill/>
        </p:spPr>
        <p:txBody>
          <a:bodyPr wrap="none" rtlCol="0">
            <a:spAutoFit/>
          </a:bodyPr>
          <a:lstStyle/>
          <a:p>
            <a:r>
              <a:rPr lang="en-GB" dirty="0" smtClean="0"/>
              <a:t>Consider the 2x2 covariance matrix below: </a:t>
            </a:r>
            <a:endParaRPr lang="en-GB" dirty="0"/>
          </a:p>
        </p:txBody>
      </p:sp>
      <p:sp>
        <p:nvSpPr>
          <p:cNvPr id="12" name="TextBox 11"/>
          <p:cNvSpPr txBox="1"/>
          <p:nvPr/>
        </p:nvSpPr>
        <p:spPr>
          <a:xfrm>
            <a:off x="1741525" y="3875929"/>
            <a:ext cx="324128" cy="646331"/>
          </a:xfrm>
          <a:prstGeom prst="rect">
            <a:avLst/>
          </a:prstGeom>
          <a:noFill/>
        </p:spPr>
        <p:txBody>
          <a:bodyPr wrap="none" rtlCol="0">
            <a:spAutoFit/>
          </a:bodyPr>
          <a:lstStyle/>
          <a:p>
            <a:r>
              <a:rPr lang="en-GB" sz="3600" dirty="0" smtClean="0"/>
              <a:t>(</a:t>
            </a:r>
            <a:endParaRPr lang="en-GB" sz="3600" dirty="0"/>
          </a:p>
        </p:txBody>
      </p:sp>
      <p:sp>
        <p:nvSpPr>
          <p:cNvPr id="13" name="TextBox 12"/>
          <p:cNvSpPr txBox="1"/>
          <p:nvPr/>
        </p:nvSpPr>
        <p:spPr>
          <a:xfrm>
            <a:off x="2963560" y="3873955"/>
            <a:ext cx="324128" cy="646331"/>
          </a:xfrm>
          <a:prstGeom prst="rect">
            <a:avLst/>
          </a:prstGeom>
          <a:noFill/>
        </p:spPr>
        <p:txBody>
          <a:bodyPr wrap="none" rtlCol="0">
            <a:spAutoFit/>
          </a:bodyPr>
          <a:lstStyle/>
          <a:p>
            <a:r>
              <a:rPr lang="en-GB" sz="3600" dirty="0"/>
              <a:t>)</a:t>
            </a:r>
          </a:p>
        </p:txBody>
      </p:sp>
    </p:spTree>
    <p:extLst>
      <p:ext uri="{BB962C8B-B14F-4D97-AF65-F5344CB8AC3E}">
        <p14:creationId xmlns:p14="http://schemas.microsoft.com/office/powerpoint/2010/main" val="2572026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D5587A6-0F28-234D-9116-41BE2E1A2AC2}" type="slidenum">
              <a:rPr lang="en-US" smtClean="0"/>
              <a:pPr/>
              <a:t>21</a:t>
            </a:fld>
            <a:endParaRPr lang="en-US" dirty="0"/>
          </a:p>
        </p:txBody>
      </p:sp>
      <p:sp>
        <p:nvSpPr>
          <p:cNvPr id="3" name="Rectangle 2"/>
          <p:cNvSpPr/>
          <p:nvPr/>
        </p:nvSpPr>
        <p:spPr>
          <a:xfrm>
            <a:off x="839416" y="1322489"/>
            <a:ext cx="10860584" cy="2031325"/>
          </a:xfrm>
          <a:prstGeom prst="rect">
            <a:avLst/>
          </a:prstGeom>
        </p:spPr>
        <p:txBody>
          <a:bodyPr wrap="square">
            <a:spAutoFit/>
          </a:bodyPr>
          <a:lstStyle/>
          <a:p>
            <a:r>
              <a:rPr lang="en-GB" dirty="0" smtClean="0"/>
              <a:t>Then </a:t>
            </a:r>
            <a:r>
              <a:rPr lang="en-GB" dirty="0"/>
              <a:t>the next step is to calculate the eigenvalues and corresponding eigenvectors of this covariance matrix. </a:t>
            </a:r>
            <a:r>
              <a:rPr lang="en-GB" dirty="0" smtClean="0"/>
              <a:t>The mathematics of the calculation can become </a:t>
            </a:r>
            <a:r>
              <a:rPr lang="en-GB" dirty="0" smtClean="0"/>
              <a:t>complicated, </a:t>
            </a:r>
            <a:r>
              <a:rPr lang="en-GB" dirty="0" smtClean="0"/>
              <a:t>however for our purposes to understand the intuition behind the algorithm we should know that eigenvectors </a:t>
            </a:r>
            <a:r>
              <a:rPr lang="en-GB" dirty="0"/>
              <a:t>can tell us about the direction of maximum variance in our data and eigenvalues will tell us which eigenvectors are the most important</a:t>
            </a:r>
            <a:r>
              <a:rPr lang="en-GB" dirty="0" smtClean="0"/>
              <a:t>. </a:t>
            </a:r>
            <a:r>
              <a:rPr lang="en-GB" dirty="0"/>
              <a:t>It follows that the direction of the first principal component is given by the first eigenvector of the covariance matrix</a:t>
            </a:r>
            <a:r>
              <a:rPr lang="en-GB" dirty="0" smtClean="0"/>
              <a:t>.</a:t>
            </a:r>
            <a:r>
              <a:rPr lang="en-GB" dirty="0"/>
              <a:t> The second principal component direction </a:t>
            </a:r>
            <a:r>
              <a:rPr lang="en-GB" dirty="0" smtClean="0"/>
              <a:t>(</a:t>
            </a:r>
            <a:r>
              <a:rPr lang="en-GB" dirty="0"/>
              <a:t>the direction orthogonal to the first component that has the largest projected variance) is the eigenvector corresponding to the second largest </a:t>
            </a:r>
            <a:r>
              <a:rPr lang="en-GB" dirty="0" smtClean="0"/>
              <a:t>eigenvalue and so on. </a:t>
            </a:r>
          </a:p>
        </p:txBody>
      </p:sp>
      <p:sp>
        <p:nvSpPr>
          <p:cNvPr id="6" name="Title 1"/>
          <p:cNvSpPr txBox="1">
            <a:spLocks/>
          </p:cNvSpPr>
          <p:nvPr/>
        </p:nvSpPr>
        <p:spPr>
          <a:xfrm>
            <a:off x="859753" y="512400"/>
            <a:ext cx="10078412" cy="8640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r>
              <a:rPr lang="en-GB" dirty="0" smtClean="0"/>
              <a:t>PCA – Step 2: Orthogonal Transformation</a:t>
            </a:r>
            <a:endParaRPr lang="en-GB" dirty="0"/>
          </a:p>
        </p:txBody>
      </p:sp>
      <p:pic>
        <p:nvPicPr>
          <p:cNvPr id="7170" name="Picture 2" descr="PCA plots"/>
          <p:cNvPicPr>
            <a:picLocks noChangeAspect="1" noChangeArrowheads="1"/>
          </p:cNvPicPr>
          <p:nvPr/>
        </p:nvPicPr>
        <p:blipFill rotWithShape="1">
          <a:blip r:embed="rId3">
            <a:extLst>
              <a:ext uri="{28A0092B-C50C-407E-A947-70E740481C1C}">
                <a14:useLocalDpi xmlns:a14="http://schemas.microsoft.com/office/drawing/2010/main" val="0"/>
              </a:ext>
            </a:extLst>
          </a:blip>
          <a:srcRect b="39897"/>
          <a:stretch/>
        </p:blipFill>
        <p:spPr bwMode="auto">
          <a:xfrm>
            <a:off x="1807225" y="3645024"/>
            <a:ext cx="5378767" cy="23622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CA plots"/>
          <p:cNvPicPr>
            <a:picLocks noChangeAspect="1" noChangeArrowheads="1"/>
          </p:cNvPicPr>
          <p:nvPr/>
        </p:nvPicPr>
        <p:blipFill rotWithShape="1">
          <a:blip r:embed="rId3">
            <a:extLst>
              <a:ext uri="{28A0092B-C50C-407E-A947-70E740481C1C}">
                <a14:useLocalDpi xmlns:a14="http://schemas.microsoft.com/office/drawing/2010/main" val="0"/>
              </a:ext>
            </a:extLst>
          </a:blip>
          <a:srcRect l="68863" t="58317" b="709"/>
          <a:stretch/>
        </p:blipFill>
        <p:spPr bwMode="auto">
          <a:xfrm>
            <a:off x="7361713" y="3645025"/>
            <a:ext cx="2456684" cy="236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8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1: </a:t>
            </a:r>
            <a:r>
              <a:rPr lang="en-US" dirty="0" smtClean="0"/>
              <a:t>Applying PCA algorithm </a:t>
            </a:r>
            <a:endParaRPr lang="en-US" dirty="0"/>
          </a:p>
        </p:txBody>
      </p:sp>
      <p:sp>
        <p:nvSpPr>
          <p:cNvPr id="3" name="Content Placeholder 2"/>
          <p:cNvSpPr>
            <a:spLocks noGrp="1"/>
          </p:cNvSpPr>
          <p:nvPr>
            <p:ph idx="1"/>
          </p:nvPr>
        </p:nvSpPr>
        <p:spPr/>
        <p:txBody>
          <a:bodyPr/>
          <a:lstStyle/>
          <a:p>
            <a:pPr marL="0" indent="0">
              <a:buNone/>
            </a:pPr>
            <a:r>
              <a:rPr lang="en-US" dirty="0"/>
              <a:t>In this activity, </a:t>
            </a:r>
            <a:r>
              <a:rPr lang="en-US" dirty="0" smtClean="0"/>
              <a:t>we will use PCA algorithm and apply it on a sample data to understand the intuition behind it. </a:t>
            </a:r>
            <a:endParaRPr lang="en-US" dirty="0"/>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22</a:t>
            </a:fld>
            <a:endParaRPr lang="en-US" dirty="0"/>
          </a:p>
        </p:txBody>
      </p:sp>
    </p:spTree>
    <p:extLst>
      <p:ext uri="{BB962C8B-B14F-4D97-AF65-F5344CB8AC3E}">
        <p14:creationId xmlns:p14="http://schemas.microsoft.com/office/powerpoint/2010/main" val="137839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Applying PCA algorithm for Facial Recognition</a:t>
            </a:r>
            <a:endParaRPr lang="en-US" dirty="0"/>
          </a:p>
        </p:txBody>
      </p:sp>
      <p:sp>
        <p:nvSpPr>
          <p:cNvPr id="3" name="Content Placeholder 2"/>
          <p:cNvSpPr>
            <a:spLocks noGrp="1"/>
          </p:cNvSpPr>
          <p:nvPr>
            <p:ph idx="1"/>
          </p:nvPr>
        </p:nvSpPr>
        <p:spPr/>
        <p:txBody>
          <a:bodyPr/>
          <a:lstStyle/>
          <a:p>
            <a:pPr marL="0" indent="0">
              <a:buNone/>
            </a:pPr>
            <a:r>
              <a:rPr lang="en-GB" dirty="0"/>
              <a:t>In this exercise we will apply the PCA algorithm to the faces of some famous people. As discussed earlier, this is a real world example of how PCA is being used to reduce dimensionality of images where data size is significantly reduced so it is easier to train machine learning algorithms while maintaining the most important features of the image data. </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23</a:t>
            </a:fld>
            <a:endParaRPr lang="en-US" dirty="0"/>
          </a:p>
        </p:txBody>
      </p:sp>
    </p:spTree>
    <p:extLst>
      <p:ext uri="{BB962C8B-B14F-4D97-AF65-F5344CB8AC3E}">
        <p14:creationId xmlns:p14="http://schemas.microsoft.com/office/powerpoint/2010/main" val="190872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a:t>
            </a:r>
            <a:r>
              <a:rPr lang="en-US" dirty="0"/>
              <a:t>: </a:t>
            </a:r>
            <a:r>
              <a:rPr lang="en-US" dirty="0" smtClean="0"/>
              <a:t>Applying PCA algorithm on Iris Dataset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this activity, please pair up with someone else in the </a:t>
            </a:r>
            <a:r>
              <a:rPr lang="en-US" dirty="0" smtClean="0"/>
              <a:t>class. </a:t>
            </a:r>
          </a:p>
          <a:p>
            <a:pPr marL="0" indent="0">
              <a:buNone/>
            </a:pPr>
            <a:endParaRPr lang="en-US" dirty="0"/>
          </a:p>
          <a:p>
            <a:pPr marL="0" indent="0">
              <a:buNone/>
            </a:pPr>
            <a:r>
              <a:rPr lang="en-GB" dirty="0" smtClean="0"/>
              <a:t>First we </a:t>
            </a:r>
            <a:r>
              <a:rPr lang="en-GB" dirty="0"/>
              <a:t>will load the Iris dataset which consists of 50 samples from each of three species of Iris (Iris </a:t>
            </a:r>
            <a:r>
              <a:rPr lang="en-GB" dirty="0" err="1"/>
              <a:t>setosa</a:t>
            </a:r>
            <a:r>
              <a:rPr lang="en-GB" dirty="0"/>
              <a:t>, Iris </a:t>
            </a:r>
            <a:r>
              <a:rPr lang="en-GB" dirty="0" err="1"/>
              <a:t>virginica</a:t>
            </a:r>
            <a:r>
              <a:rPr lang="en-GB" dirty="0"/>
              <a:t> and Iris </a:t>
            </a:r>
            <a:r>
              <a:rPr lang="en-GB" dirty="0" err="1"/>
              <a:t>versicolor</a:t>
            </a:r>
            <a:r>
              <a:rPr lang="en-GB" dirty="0"/>
              <a:t>). Four features were measured from each sample: the length and the width of the sepals and petals, in </a:t>
            </a:r>
            <a:r>
              <a:rPr lang="en-GB" dirty="0" err="1"/>
              <a:t>centimeters</a:t>
            </a:r>
            <a:r>
              <a:rPr lang="en-GB" dirty="0"/>
              <a:t>. </a:t>
            </a:r>
          </a:p>
          <a:p>
            <a:pPr marL="0" indent="0">
              <a:buNone/>
            </a:pPr>
            <a:endParaRPr lang="en-GB" dirty="0"/>
          </a:p>
          <a:p>
            <a:pPr marL="0" indent="0">
              <a:buNone/>
            </a:pPr>
            <a:r>
              <a:rPr lang="en-GB" dirty="0"/>
              <a:t>Then the aim will be to:</a:t>
            </a:r>
          </a:p>
          <a:p>
            <a:pPr marL="0" indent="0">
              <a:buNone/>
            </a:pPr>
            <a:r>
              <a:rPr lang="en-GB" dirty="0"/>
              <a:t>1a) Fit the PCA algorithm with 3 components and visualize the explained variance ratio by number of components. Therefore we should have the explained variance ratio on one axis, and the number of components on the second axis. </a:t>
            </a:r>
          </a:p>
          <a:p>
            <a:pPr marL="0" indent="0">
              <a:buNone/>
            </a:pPr>
            <a:r>
              <a:rPr lang="en-GB" dirty="0"/>
              <a:t>1b) </a:t>
            </a:r>
            <a:r>
              <a:rPr lang="en-GB" dirty="0" smtClean="0"/>
              <a:t>Fit </a:t>
            </a:r>
            <a:r>
              <a:rPr lang="en-GB" dirty="0"/>
              <a:t>the PCA algorithm with 2 components and visualize the data on a two dimensional space. </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24</a:t>
            </a:fld>
            <a:endParaRPr lang="en-US" dirty="0"/>
          </a:p>
        </p:txBody>
      </p:sp>
    </p:spTree>
    <p:extLst>
      <p:ext uri="{BB962C8B-B14F-4D97-AF65-F5344CB8AC3E}">
        <p14:creationId xmlns:p14="http://schemas.microsoft.com/office/powerpoint/2010/main" val="2170800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a:t>
            </a:r>
            <a:r>
              <a:rPr lang="en-US" dirty="0"/>
              <a:t>1: </a:t>
            </a:r>
            <a:r>
              <a:rPr lang="en-GB" dirty="0"/>
              <a:t>) Fit the PCA algorithm with 3 components and visualize the explained variance ratio by number of components</a:t>
            </a:r>
            <a:endParaRPr lang="en-US" dirty="0"/>
          </a:p>
        </p:txBody>
      </p:sp>
      <p:sp>
        <p:nvSpPr>
          <p:cNvPr id="3" name="Content Placeholder 2"/>
          <p:cNvSpPr>
            <a:spLocks noGrp="1"/>
          </p:cNvSpPr>
          <p:nvPr>
            <p:ph idx="1"/>
          </p:nvPr>
        </p:nvSpPr>
        <p:spPr/>
        <p:txBody>
          <a:bodyPr/>
          <a:lstStyle/>
          <a:p>
            <a:pPr marL="0" indent="0">
              <a:buNone/>
            </a:pPr>
            <a:r>
              <a:rPr lang="en-US" sz="5400" b="1" dirty="0"/>
              <a:t>1</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25</a:t>
            </a:fld>
            <a:endParaRPr lang="en-US" dirty="0"/>
          </a:p>
        </p:txBody>
      </p:sp>
      <p:pic>
        <p:nvPicPr>
          <p:cNvPr id="5" name="Picture 4"/>
          <p:cNvPicPr>
            <a:picLocks noChangeAspect="1"/>
          </p:cNvPicPr>
          <p:nvPr/>
        </p:nvPicPr>
        <p:blipFill>
          <a:blip r:embed="rId3"/>
          <a:stretch>
            <a:fillRect/>
          </a:stretch>
        </p:blipFill>
        <p:spPr>
          <a:xfrm>
            <a:off x="2351584" y="2420888"/>
            <a:ext cx="5419034" cy="3312368"/>
          </a:xfrm>
          <a:prstGeom prst="rect">
            <a:avLst/>
          </a:prstGeom>
        </p:spPr>
      </p:pic>
    </p:spTree>
    <p:extLst>
      <p:ext uri="{BB962C8B-B14F-4D97-AF65-F5344CB8AC3E}">
        <p14:creationId xmlns:p14="http://schemas.microsoft.com/office/powerpoint/2010/main" val="2391361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a:t>
            </a:r>
            <a:r>
              <a:rPr lang="en-GB" dirty="0"/>
              <a:t>) Fit the PCA algorithm with 2 components and visualize the data on a two dimensional space. </a:t>
            </a:r>
            <a:endParaRPr lang="en-US" dirty="0"/>
          </a:p>
        </p:txBody>
      </p:sp>
      <p:sp>
        <p:nvSpPr>
          <p:cNvPr id="3" name="Content Placeholder 2"/>
          <p:cNvSpPr>
            <a:spLocks noGrp="1"/>
          </p:cNvSpPr>
          <p:nvPr>
            <p:ph idx="1"/>
          </p:nvPr>
        </p:nvSpPr>
        <p:spPr/>
        <p:txBody>
          <a:bodyPr/>
          <a:lstStyle/>
          <a:p>
            <a:pPr marL="0" indent="0">
              <a:buNone/>
            </a:pPr>
            <a:r>
              <a:rPr lang="en-US" sz="5400" b="1" dirty="0" smtClean="0"/>
              <a:t>2</a:t>
            </a:r>
            <a:endParaRPr lang="en-US" sz="5400" b="1" dirty="0"/>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26</a:t>
            </a:fld>
            <a:endParaRPr lang="en-US" dirty="0"/>
          </a:p>
        </p:txBody>
      </p:sp>
      <p:pic>
        <p:nvPicPr>
          <p:cNvPr id="6" name="Picture 5"/>
          <p:cNvPicPr>
            <a:picLocks noChangeAspect="1"/>
          </p:cNvPicPr>
          <p:nvPr/>
        </p:nvPicPr>
        <p:blipFill>
          <a:blip r:embed="rId3"/>
          <a:stretch>
            <a:fillRect/>
          </a:stretch>
        </p:blipFill>
        <p:spPr>
          <a:xfrm>
            <a:off x="1487488" y="1735664"/>
            <a:ext cx="7416824" cy="4709768"/>
          </a:xfrm>
          <a:prstGeom prst="rect">
            <a:avLst/>
          </a:prstGeom>
        </p:spPr>
      </p:pic>
    </p:spTree>
    <p:extLst>
      <p:ext uri="{BB962C8B-B14F-4D97-AF65-F5344CB8AC3E}">
        <p14:creationId xmlns:p14="http://schemas.microsoft.com/office/powerpoint/2010/main" val="2177233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smtClean="0"/>
              <a:t>Now that we know about the PCA algorithm, can you think of any more use cases where PCA can be potentially applied?</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27</a:t>
            </a:fld>
            <a:endParaRPr lang="en-US" dirty="0"/>
          </a:p>
        </p:txBody>
      </p:sp>
    </p:spTree>
    <p:extLst>
      <p:ext uri="{BB962C8B-B14F-4D97-AF65-F5344CB8AC3E}">
        <p14:creationId xmlns:p14="http://schemas.microsoft.com/office/powerpoint/2010/main" val="1719717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In this lesson, </a:t>
            </a:r>
            <a:r>
              <a:rPr lang="en-US" dirty="0" smtClean="0"/>
              <a:t>we</a:t>
            </a:r>
          </a:p>
          <a:p>
            <a:r>
              <a:rPr lang="en-GB" dirty="0" smtClean="0"/>
              <a:t>Explored some </a:t>
            </a:r>
            <a:r>
              <a:rPr lang="en-GB" dirty="0"/>
              <a:t>use cases and motivations for dimensionality reduction.</a:t>
            </a:r>
          </a:p>
          <a:p>
            <a:pPr fontAlgn="base"/>
            <a:r>
              <a:rPr lang="en-GB" dirty="0" smtClean="0"/>
              <a:t>Provided an </a:t>
            </a:r>
            <a:r>
              <a:rPr lang="en-GB" dirty="0"/>
              <a:t>overview of the landscape of dimensionality reduction techniques.</a:t>
            </a:r>
          </a:p>
          <a:p>
            <a:pPr fontAlgn="base"/>
            <a:r>
              <a:rPr lang="en-GB" dirty="0"/>
              <a:t>Understand principal component analysis (PCA) in more detail. </a:t>
            </a:r>
          </a:p>
          <a:p>
            <a:pPr fontAlgn="base"/>
            <a:r>
              <a:rPr lang="en-GB" dirty="0"/>
              <a:t>Apply PCA algorithm to </a:t>
            </a:r>
            <a:r>
              <a:rPr lang="en-GB" dirty="0" smtClean="0"/>
              <a:t>different datasets</a:t>
            </a:r>
            <a:r>
              <a:rPr lang="en-GB" dirty="0"/>
              <a:t>.</a:t>
            </a:r>
          </a:p>
          <a:p>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28</a:t>
            </a:fld>
            <a:endParaRPr lang="en-US" dirty="0"/>
          </a:p>
        </p:txBody>
      </p:sp>
    </p:spTree>
    <p:extLst>
      <p:ext uri="{BB962C8B-B14F-4D97-AF65-F5344CB8AC3E}">
        <p14:creationId xmlns:p14="http://schemas.microsoft.com/office/powerpoint/2010/main" val="1321102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t>1) </a:t>
            </a:r>
            <a:r>
              <a:rPr lang="en-US" dirty="0" smtClean="0"/>
              <a:t>Which one of the below is not a downside of having thousands of features?</a:t>
            </a:r>
            <a:endParaRPr lang="en-US" dirty="0"/>
          </a:p>
          <a:p>
            <a:pPr lvl="1"/>
            <a:r>
              <a:rPr lang="en-US" dirty="0" smtClean="0"/>
              <a:t>Curse of dimensionality</a:t>
            </a:r>
            <a:endParaRPr lang="en-US" dirty="0"/>
          </a:p>
          <a:p>
            <a:pPr lvl="1"/>
            <a:r>
              <a:rPr lang="en-US" dirty="0" smtClean="0"/>
              <a:t>Interpretability</a:t>
            </a:r>
            <a:endParaRPr lang="en-US" dirty="0"/>
          </a:p>
          <a:p>
            <a:pPr lvl="1"/>
            <a:r>
              <a:rPr lang="en-US" dirty="0" smtClean="0"/>
              <a:t>Increased bias (</a:t>
            </a:r>
            <a:r>
              <a:rPr lang="en-US" dirty="0" err="1" smtClean="0"/>
              <a:t>u</a:t>
            </a:r>
            <a:r>
              <a:rPr lang="en-US" dirty="0" err="1" smtClean="0"/>
              <a:t>nderfitting</a:t>
            </a:r>
            <a:r>
              <a:rPr lang="en-US" dirty="0"/>
              <a:t>)</a:t>
            </a:r>
            <a:endParaRPr lang="en-US" dirty="0"/>
          </a:p>
          <a:p>
            <a:pPr marL="0" lvl="0" indent="0">
              <a:buNone/>
            </a:pPr>
            <a:r>
              <a:rPr lang="en-US" dirty="0"/>
              <a:t>2) </a:t>
            </a:r>
            <a:r>
              <a:rPr lang="en-US" dirty="0" smtClean="0"/>
              <a:t>Which one is a dimensionality reduction algorithm?</a:t>
            </a:r>
            <a:endParaRPr lang="en-US" dirty="0"/>
          </a:p>
          <a:p>
            <a:pPr lvl="1"/>
            <a:r>
              <a:rPr lang="en-US" dirty="0" smtClean="0"/>
              <a:t>Non-negative matrix factorization</a:t>
            </a:r>
            <a:endParaRPr lang="en-US" dirty="0"/>
          </a:p>
          <a:p>
            <a:pPr lvl="1"/>
            <a:r>
              <a:rPr lang="en-US" dirty="0" smtClean="0"/>
              <a:t>Linear regression</a:t>
            </a:r>
            <a:endParaRPr lang="en-US" dirty="0"/>
          </a:p>
          <a:p>
            <a:pPr lvl="1"/>
            <a:r>
              <a:rPr lang="en-US" dirty="0" smtClean="0"/>
              <a:t>Random Forest</a:t>
            </a:r>
            <a:endParaRPr lang="en-US" dirty="0"/>
          </a:p>
          <a:p>
            <a:pPr marL="0" lvl="0" indent="0">
              <a:buNone/>
            </a:pPr>
            <a:r>
              <a:rPr lang="en-US" dirty="0"/>
              <a:t>3) </a:t>
            </a:r>
            <a:r>
              <a:rPr lang="en-US" dirty="0" smtClean="0"/>
              <a:t>Which layer in a </a:t>
            </a:r>
            <a:r>
              <a:rPr lang="en-US" dirty="0" err="1" smtClean="0"/>
              <a:t>autoencoder</a:t>
            </a:r>
            <a:r>
              <a:rPr lang="en-US" dirty="0" smtClean="0"/>
              <a:t> creates a bottle-neck that is used to compress input data?</a:t>
            </a:r>
            <a:endParaRPr lang="en-US" dirty="0"/>
          </a:p>
          <a:p>
            <a:pPr lvl="1"/>
            <a:r>
              <a:rPr lang="en-US" dirty="0" smtClean="0"/>
              <a:t>Input layer</a:t>
            </a:r>
            <a:endParaRPr lang="en-US" dirty="0"/>
          </a:p>
          <a:p>
            <a:pPr lvl="1"/>
            <a:r>
              <a:rPr lang="en-US" dirty="0" smtClean="0"/>
              <a:t>Hidden layer</a:t>
            </a:r>
          </a:p>
          <a:p>
            <a:pPr lvl="1"/>
            <a:r>
              <a:rPr lang="en-US" dirty="0" smtClean="0"/>
              <a:t>Output layer</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29</a:t>
            </a:fld>
            <a:endParaRPr lang="en-US" dirty="0"/>
          </a:p>
        </p:txBody>
      </p:sp>
    </p:spTree>
    <p:extLst>
      <p:ext uri="{BB962C8B-B14F-4D97-AF65-F5344CB8AC3E}">
        <p14:creationId xmlns:p14="http://schemas.microsoft.com/office/powerpoint/2010/main" val="384618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648000" y="1404000"/>
            <a:ext cx="11052000" cy="4752000"/>
          </a:xfrm>
        </p:spPr>
        <p:txBody>
          <a:bodyPr/>
          <a:lstStyle/>
          <a:p>
            <a:pPr marL="0" indent="0">
              <a:buNone/>
            </a:pPr>
            <a:r>
              <a:rPr lang="en-US" dirty="0"/>
              <a:t>By the end of this lesson, you will be able to:</a:t>
            </a:r>
          </a:p>
          <a:p>
            <a:pPr fontAlgn="base"/>
            <a:r>
              <a:rPr lang="en-GB" dirty="0" smtClean="0"/>
              <a:t>Understand use cases and motivations for </a:t>
            </a:r>
            <a:r>
              <a:rPr lang="en-GB" dirty="0"/>
              <a:t>dimensionality </a:t>
            </a:r>
            <a:r>
              <a:rPr lang="en-GB" dirty="0" smtClean="0"/>
              <a:t>reduction.</a:t>
            </a:r>
            <a:endParaRPr lang="en-GB" dirty="0"/>
          </a:p>
          <a:p>
            <a:pPr fontAlgn="base"/>
            <a:r>
              <a:rPr lang="en-GB" dirty="0"/>
              <a:t>An overview of the landscape of dimensionality reduction techniques.</a:t>
            </a:r>
          </a:p>
          <a:p>
            <a:pPr fontAlgn="base"/>
            <a:r>
              <a:rPr lang="en-GB" dirty="0" smtClean="0"/>
              <a:t>Understand principal </a:t>
            </a:r>
            <a:r>
              <a:rPr lang="en-GB" dirty="0"/>
              <a:t>component analysis (PCA</a:t>
            </a:r>
            <a:r>
              <a:rPr lang="en-GB" dirty="0" smtClean="0"/>
              <a:t>) in more detail. </a:t>
            </a:r>
          </a:p>
          <a:p>
            <a:pPr fontAlgn="base"/>
            <a:r>
              <a:rPr lang="en-GB" dirty="0" smtClean="0"/>
              <a:t>Apply PCA algorithm to datasets.</a:t>
            </a:r>
            <a:endParaRPr lang="en-GB" dirty="0"/>
          </a:p>
        </p:txBody>
      </p:sp>
      <p:sp>
        <p:nvSpPr>
          <p:cNvPr id="4" name="Slide Number Placeholder 3"/>
          <p:cNvSpPr>
            <a:spLocks noGrp="1"/>
          </p:cNvSpPr>
          <p:nvPr>
            <p:ph type="sldNum" sz="quarter" idx="4"/>
          </p:nvPr>
        </p:nvSpPr>
        <p:spPr/>
        <p:txBody>
          <a:bodyPr/>
          <a:lstStyle/>
          <a:p>
            <a:fld id="{2D5587A6-0F28-234D-9116-41BE2E1A2AC2}" type="slidenum">
              <a:rPr lang="en-US" smtClean="0"/>
              <a:t>3</a:t>
            </a:fld>
            <a:endParaRPr lang="en-US"/>
          </a:p>
        </p:txBody>
      </p:sp>
    </p:spTree>
    <p:extLst>
      <p:ext uri="{BB962C8B-B14F-4D97-AF65-F5344CB8AC3E}">
        <p14:creationId xmlns:p14="http://schemas.microsoft.com/office/powerpoint/2010/main" val="1692412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a:xfrm>
            <a:off x="648000" y="1404000"/>
            <a:ext cx="10800000" cy="5193352"/>
          </a:xfrm>
        </p:spPr>
        <p:txBody>
          <a:bodyPr>
            <a:normAutofit/>
          </a:bodyPr>
          <a:lstStyle/>
          <a:p>
            <a:pPr marL="0" lvl="0" indent="0">
              <a:buNone/>
            </a:pPr>
            <a:r>
              <a:rPr lang="en-US" dirty="0"/>
              <a:t>4) </a:t>
            </a:r>
            <a:r>
              <a:rPr lang="en-US" dirty="0" smtClean="0"/>
              <a:t>Which one of the below is a non-linear dimensionality reduction algorithm?</a:t>
            </a:r>
          </a:p>
          <a:p>
            <a:pPr lvl="1"/>
            <a:r>
              <a:rPr lang="en-US" dirty="0" smtClean="0"/>
              <a:t>LDA</a:t>
            </a:r>
            <a:endParaRPr lang="en-US" dirty="0"/>
          </a:p>
          <a:p>
            <a:pPr lvl="1"/>
            <a:r>
              <a:rPr lang="en-US" dirty="0" smtClean="0"/>
              <a:t>PCA</a:t>
            </a:r>
          </a:p>
          <a:p>
            <a:pPr lvl="1"/>
            <a:r>
              <a:rPr lang="en-US" dirty="0" smtClean="0"/>
              <a:t>T-SNE</a:t>
            </a:r>
            <a:endParaRPr lang="en-US" dirty="0"/>
          </a:p>
          <a:p>
            <a:pPr marL="0" indent="0">
              <a:buNone/>
            </a:pPr>
            <a:r>
              <a:rPr lang="en-US" dirty="0" smtClean="0"/>
              <a:t>5) </a:t>
            </a:r>
            <a:r>
              <a:rPr lang="en-US" dirty="0" smtClean="0"/>
              <a:t>What </a:t>
            </a:r>
            <a:r>
              <a:rPr lang="en-US" dirty="0"/>
              <a:t>is the characteristic of the first component in a PCA algorithm</a:t>
            </a:r>
            <a:r>
              <a:rPr lang="en-US" dirty="0" smtClean="0"/>
              <a:t>?</a:t>
            </a:r>
            <a:endParaRPr lang="en-US" dirty="0" smtClean="0"/>
          </a:p>
          <a:p>
            <a:pPr lvl="1"/>
            <a:r>
              <a:rPr lang="en-US" dirty="0"/>
              <a:t>It has the most variance </a:t>
            </a:r>
          </a:p>
          <a:p>
            <a:pPr lvl="1"/>
            <a:r>
              <a:rPr lang="en-US" dirty="0"/>
              <a:t>It has lowest log-loss error</a:t>
            </a:r>
          </a:p>
          <a:p>
            <a:pPr marL="0" lvl="0" indent="0">
              <a:buNone/>
            </a:pPr>
            <a:r>
              <a:rPr lang="en-US" dirty="0" smtClean="0"/>
              <a:t>6</a:t>
            </a:r>
            <a:r>
              <a:rPr lang="en-US" dirty="0"/>
              <a:t>) </a:t>
            </a:r>
            <a:r>
              <a:rPr lang="en-US" dirty="0" smtClean="0"/>
              <a:t>What do we try to maximize when fitting a PCA algorithm?</a:t>
            </a:r>
            <a:endParaRPr lang="en-US" dirty="0"/>
          </a:p>
          <a:p>
            <a:pPr lvl="1"/>
            <a:r>
              <a:rPr lang="en-US" dirty="0" smtClean="0"/>
              <a:t>Explained variance</a:t>
            </a:r>
            <a:endParaRPr lang="en-US" dirty="0"/>
          </a:p>
          <a:p>
            <a:pPr lvl="1"/>
            <a:r>
              <a:rPr lang="en-US" dirty="0" smtClean="0"/>
              <a:t>Mean square error</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30</a:t>
            </a:fld>
            <a:endParaRPr lang="en-US" dirty="0"/>
          </a:p>
        </p:txBody>
      </p:sp>
    </p:spTree>
    <p:extLst>
      <p:ext uri="{BB962C8B-B14F-4D97-AF65-F5344CB8AC3E}">
        <p14:creationId xmlns:p14="http://schemas.microsoft.com/office/powerpoint/2010/main" val="2425282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a:xfrm>
            <a:off x="648000" y="1215360"/>
            <a:ext cx="10800000" cy="5454000"/>
          </a:xfrm>
        </p:spPr>
        <p:txBody>
          <a:bodyPr>
            <a:normAutofit fontScale="85000" lnSpcReduction="10000"/>
          </a:bodyPr>
          <a:lstStyle/>
          <a:p>
            <a:pPr marL="0" lvl="0" indent="0">
              <a:buNone/>
            </a:pPr>
            <a:r>
              <a:rPr lang="en-US" dirty="0"/>
              <a:t>7) </a:t>
            </a:r>
            <a:r>
              <a:rPr lang="en-US" dirty="0" smtClean="0"/>
              <a:t>Which one of the below </a:t>
            </a:r>
            <a:r>
              <a:rPr lang="en-GB" dirty="0" smtClean="0"/>
              <a:t>can </a:t>
            </a:r>
            <a:r>
              <a:rPr lang="en-GB" dirty="0"/>
              <a:t>tell us about the direction of maximum </a:t>
            </a:r>
            <a:r>
              <a:rPr lang="en-GB" dirty="0" smtClean="0"/>
              <a:t>variance?</a:t>
            </a:r>
            <a:endParaRPr lang="en-US" dirty="0" smtClean="0"/>
          </a:p>
          <a:p>
            <a:pPr lvl="1"/>
            <a:r>
              <a:rPr lang="en-US" dirty="0" smtClean="0"/>
              <a:t>Eigenvectors</a:t>
            </a:r>
          </a:p>
          <a:p>
            <a:pPr lvl="1"/>
            <a:r>
              <a:rPr lang="en-US" dirty="0" smtClean="0"/>
              <a:t>Mean of the vector</a:t>
            </a:r>
          </a:p>
          <a:p>
            <a:pPr lvl="1"/>
            <a:r>
              <a:rPr lang="en-US" dirty="0" smtClean="0"/>
              <a:t>Eigenvalues</a:t>
            </a:r>
            <a:endParaRPr lang="en-US" dirty="0" smtClean="0"/>
          </a:p>
          <a:p>
            <a:pPr marL="0" lvl="0" indent="0">
              <a:buNone/>
            </a:pPr>
            <a:r>
              <a:rPr lang="en-US" dirty="0" smtClean="0"/>
              <a:t>8</a:t>
            </a:r>
            <a:r>
              <a:rPr lang="en-US" dirty="0"/>
              <a:t>) </a:t>
            </a:r>
            <a:r>
              <a:rPr lang="en-US" dirty="0" smtClean="0"/>
              <a:t>How can we determine the best number of components/features to reduce our dataset?</a:t>
            </a:r>
            <a:endParaRPr lang="en-US" dirty="0"/>
          </a:p>
          <a:p>
            <a:pPr lvl="1"/>
            <a:r>
              <a:rPr lang="en-US" dirty="0" smtClean="0"/>
              <a:t>Calculating explained variance by number of components and identifying the plateau of diminishing returns </a:t>
            </a:r>
            <a:endParaRPr lang="en-US" dirty="0"/>
          </a:p>
          <a:p>
            <a:pPr lvl="1"/>
            <a:r>
              <a:rPr lang="en-US" dirty="0" smtClean="0"/>
              <a:t>Finding out the maximum eigenvector and the corresponding component</a:t>
            </a:r>
          </a:p>
          <a:p>
            <a:pPr marL="0" lvl="0" indent="0">
              <a:buNone/>
            </a:pPr>
            <a:r>
              <a:rPr lang="en-US" dirty="0" smtClean="0"/>
              <a:t>9) PCA Algorithm is susceptible to large values. What would be a good way to alleviate this?</a:t>
            </a:r>
          </a:p>
          <a:p>
            <a:pPr lvl="1"/>
            <a:r>
              <a:rPr lang="en-US" dirty="0" smtClean="0"/>
              <a:t>Normalization/scaling of data</a:t>
            </a:r>
          </a:p>
          <a:p>
            <a:pPr lvl="1"/>
            <a:r>
              <a:rPr lang="en-US" dirty="0" smtClean="0"/>
              <a:t>Mean-centering</a:t>
            </a:r>
          </a:p>
          <a:p>
            <a:pPr marL="0" lvl="0" indent="0">
              <a:buNone/>
            </a:pPr>
            <a:r>
              <a:rPr lang="en-US" dirty="0" smtClean="0"/>
              <a:t>10) Which one would be a good use case for PCA algorithm?</a:t>
            </a:r>
          </a:p>
          <a:p>
            <a:pPr lvl="1"/>
            <a:r>
              <a:rPr lang="en-US" dirty="0" smtClean="0"/>
              <a:t>Identifying different cluster of objects within an image</a:t>
            </a:r>
            <a:endParaRPr lang="en-US" dirty="0"/>
          </a:p>
          <a:p>
            <a:pPr lvl="1"/>
            <a:r>
              <a:rPr lang="en-US" dirty="0" smtClean="0"/>
              <a:t>Reduce size of images prior to image recognition</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31</a:t>
            </a:fld>
            <a:endParaRPr lang="en-US" dirty="0"/>
          </a:p>
        </p:txBody>
      </p:sp>
    </p:spTree>
    <p:extLst>
      <p:ext uri="{BB962C8B-B14F-4D97-AF65-F5344CB8AC3E}">
        <p14:creationId xmlns:p14="http://schemas.microsoft.com/office/powerpoint/2010/main" val="267716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4</a:t>
            </a:fld>
            <a:endParaRPr lang="en-US" dirty="0"/>
          </a:p>
        </p:txBody>
      </p:sp>
      <p:sp>
        <p:nvSpPr>
          <p:cNvPr id="5" name="Content Placeholder 2">
            <a:extLst>
              <a:ext uri="{FF2B5EF4-FFF2-40B4-BE49-F238E27FC236}">
                <a16:creationId xmlns:a16="http://schemas.microsoft.com/office/drawing/2014/main" xmlns=""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With the advent of the internet and social media, the amount of data that is being collected increased </a:t>
            </a:r>
            <a:r>
              <a:rPr lang="en-GB" dirty="0" smtClean="0"/>
              <a:t>dramatically. </a:t>
            </a:r>
            <a:r>
              <a:rPr lang="en-GB" dirty="0"/>
              <a:t>The data is growing not only in terms of depth but also breath; meaning that there are more variables to explore and learn </a:t>
            </a:r>
            <a:r>
              <a:rPr lang="en-GB" dirty="0" smtClean="0"/>
              <a:t>from. </a:t>
            </a:r>
          </a:p>
          <a:p>
            <a:pPr marL="0" indent="0">
              <a:buNone/>
            </a:pPr>
            <a:endParaRPr lang="en-GB" dirty="0"/>
          </a:p>
          <a:p>
            <a:r>
              <a:rPr lang="en-GB" dirty="0"/>
              <a:t>Retailers capturing data using cameras and tracking shopper behaviour through computer vision algorithms</a:t>
            </a:r>
          </a:p>
          <a:p>
            <a:r>
              <a:rPr lang="en-GB" dirty="0"/>
              <a:t>TV Set top boxes that collect viewing behaviour every second</a:t>
            </a:r>
          </a:p>
          <a:p>
            <a:r>
              <a:rPr lang="en-GB" dirty="0"/>
              <a:t>Internet browsing behaviour where each website visit may be a different variable</a:t>
            </a:r>
          </a:p>
          <a:p>
            <a:r>
              <a:rPr lang="en-GB" dirty="0"/>
              <a:t>A self-driving car that uses a combination of cameras, sensors and LIDAR to navigate autonomously</a:t>
            </a:r>
          </a:p>
          <a:p>
            <a:r>
              <a:rPr lang="en-GB" dirty="0"/>
              <a:t>Text data that is generated by people through social media posts or tweets</a:t>
            </a:r>
          </a:p>
          <a:p>
            <a:pPr marL="0" indent="0">
              <a:buNone/>
            </a:pPr>
            <a:endParaRPr lang="en-US" dirty="0"/>
          </a:p>
        </p:txBody>
      </p:sp>
    </p:spTree>
    <p:extLst>
      <p:ext uri="{BB962C8B-B14F-4D97-AF65-F5344CB8AC3E}">
        <p14:creationId xmlns:p14="http://schemas.microsoft.com/office/powerpoint/2010/main" val="23959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5</a:t>
            </a:fld>
            <a:endParaRPr lang="en-US" dirty="0"/>
          </a:p>
        </p:txBody>
      </p:sp>
      <p:sp>
        <p:nvSpPr>
          <p:cNvPr id="5" name="Content Placeholder 2">
            <a:extLst>
              <a:ext uri="{FF2B5EF4-FFF2-40B4-BE49-F238E27FC236}">
                <a16:creationId xmlns:a16="http://schemas.microsoft.com/office/drawing/2014/main" xmlns=""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What are the advantages of having more data in both size and complexity? </a:t>
            </a:r>
            <a:endParaRPr lang="en-US" dirty="0"/>
          </a:p>
        </p:txBody>
      </p:sp>
    </p:spTree>
    <p:extLst>
      <p:ext uri="{BB962C8B-B14F-4D97-AF65-F5344CB8AC3E}">
        <p14:creationId xmlns:p14="http://schemas.microsoft.com/office/powerpoint/2010/main" val="254861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Interpretability problem </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6</a:t>
            </a:fld>
            <a:endParaRPr lang="en-US" dirty="0"/>
          </a:p>
        </p:txBody>
      </p:sp>
      <p:sp>
        <p:nvSpPr>
          <p:cNvPr id="7" name="Rectangle 2"/>
          <p:cNvSpPr>
            <a:spLocks noChangeArrowheads="1"/>
          </p:cNvSpPr>
          <p:nvPr/>
        </p:nvSpPr>
        <p:spPr bwMode="auto">
          <a:xfrm>
            <a:off x="669352" y="1404000"/>
            <a:ext cx="105350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anose="020B0604020202020204" pitchFamily="34" charset="0"/>
              </a:rPr>
              <a:t>If there are thousands or even millions of variables, it will be almost impossible to identify which variables to include in a model through feature exploration. We may also want to reduce the dimensionality so that we can make visual observations of the data in a 2 or 3 dimensional space.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1271464" y="2945919"/>
            <a:ext cx="3912252" cy="2211273"/>
          </a:xfrm>
          <a:prstGeom prst="rect">
            <a:avLst/>
          </a:prstGeom>
        </p:spPr>
      </p:pic>
      <p:sp>
        <p:nvSpPr>
          <p:cNvPr id="8" name="Right Arrow 7"/>
          <p:cNvSpPr/>
          <p:nvPr/>
        </p:nvSpPr>
        <p:spPr>
          <a:xfrm>
            <a:off x="5735960" y="3573016"/>
            <a:ext cx="57606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0" name="Picture 4" descr="Image result for scatter plot two cla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8048" y="2267782"/>
            <a:ext cx="4068217" cy="406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24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Multicollinearity</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7</a:t>
            </a:fld>
            <a:endParaRPr lang="en-US" dirty="0"/>
          </a:p>
        </p:txBody>
      </p:sp>
      <p:sp>
        <p:nvSpPr>
          <p:cNvPr id="7" name="Rectangle 2"/>
          <p:cNvSpPr>
            <a:spLocks noChangeArrowheads="1"/>
          </p:cNvSpPr>
          <p:nvPr/>
        </p:nvSpPr>
        <p:spPr bwMode="auto">
          <a:xfrm>
            <a:off x="624932" y="1628800"/>
            <a:ext cx="1053506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anose="020B0604020202020204" pitchFamily="34" charset="0"/>
              </a:rPr>
              <a:t>Variables in a data set may actually be very highly correlated, with the potential of adversely affecting the performance of the model. To provide an example from a regression model, imagine that A and B are perfectly correlated variables used to predict variable Y. When we train our regression model, the following weights may be allocated to the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500" b="0" i="0" u="none" strike="noStrike" cap="none" normalizeH="0" baseline="0" dirty="0" smtClean="0">
                <a:ln>
                  <a:noFill/>
                </a:ln>
                <a:solidFill>
                  <a:schemeClr val="tx1"/>
                </a:solidFill>
                <a:effectLst/>
                <a:latin typeface="Arial" panose="020B0604020202020204" pitchFamily="34" charset="0"/>
              </a:rPr>
              <a:t>A = 0.01, B = 0.99</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500" b="0" i="0" u="none" strike="noStrike" cap="none" normalizeH="0" baseline="0" dirty="0" smtClean="0">
                <a:ln>
                  <a:noFill/>
                </a:ln>
                <a:solidFill>
                  <a:schemeClr val="tx1"/>
                </a:solidFill>
                <a:effectLst/>
                <a:latin typeface="Arial" panose="020B0604020202020204" pitchFamily="34" charset="0"/>
              </a:rPr>
              <a:t>A = 0.99, B = 0.01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500" b="0" i="0" u="none" strike="noStrike" cap="none" normalizeH="0" baseline="0" dirty="0" smtClean="0">
                <a:ln>
                  <a:noFill/>
                </a:ln>
                <a:solidFill>
                  <a:schemeClr val="tx1"/>
                </a:solidFill>
                <a:effectLst/>
                <a:latin typeface="Arial" panose="020B0604020202020204" pitchFamily="34" charset="0"/>
              </a:rPr>
              <a:t>A = 0.5, B = 0.5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anose="020B0604020202020204" pitchFamily="34" charset="0"/>
              </a:rPr>
              <a:t>From this simple example, we can see that our interpretation of the parameters will be potentially wrong. Now imagine that we have hundreds of variables with messy weights, it will be very hard to generate insights from the model and create accurate simulations.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1"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3863752" y="4456450"/>
            <a:ext cx="3672408" cy="1980220"/>
          </a:xfrm>
          <a:prstGeom prst="rect">
            <a:avLst/>
          </a:prstGeom>
        </p:spPr>
      </p:pic>
    </p:spTree>
    <p:extLst>
      <p:ext uri="{BB962C8B-B14F-4D97-AF65-F5344CB8AC3E}">
        <p14:creationId xmlns:p14="http://schemas.microsoft.com/office/powerpoint/2010/main" val="203184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Curse of dimensionality</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8</a:t>
            </a:fld>
            <a:endParaRPr lang="en-US" dirty="0"/>
          </a:p>
        </p:txBody>
      </p:sp>
      <p:sp>
        <p:nvSpPr>
          <p:cNvPr id="7" name="Rectangle 2"/>
          <p:cNvSpPr>
            <a:spLocks noChangeArrowheads="1"/>
          </p:cNvSpPr>
          <p:nvPr/>
        </p:nvSpPr>
        <p:spPr bwMode="auto">
          <a:xfrm>
            <a:off x="659121" y="1423773"/>
            <a:ext cx="105350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anose="020B0604020202020204" pitchFamily="34" charset="0"/>
              </a:rPr>
              <a:t>As the number of dimensions/variables increase in our dataset, the volume of the space increases faster and the dataset becomes sparse. According to Hughes Phenomenon, as the number of features increases, so does the performance of a classifier, until it reaches a point where the performance gradually drops. It is advised to have at least 5 training examples for each dimension in the representation. (2)</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descr="https://cdn-images-1.medium.com/max/1600/1*Ts2X2ow29QLDEeLvSE14Ew.png"/>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708920"/>
            <a:ext cx="4824536" cy="3168352"/>
          </a:xfrm>
          <a:prstGeom prst="rect">
            <a:avLst/>
          </a:prstGeom>
          <a:noFill/>
          <a:ln>
            <a:noFill/>
          </a:ln>
        </p:spPr>
      </p:pic>
    </p:spTree>
    <p:extLst>
      <p:ext uri="{BB962C8B-B14F-4D97-AF65-F5344CB8AC3E}">
        <p14:creationId xmlns:p14="http://schemas.microsoft.com/office/powerpoint/2010/main" val="372532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Motivation</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9</a:t>
            </a:fld>
            <a:endParaRPr lang="en-US" dirty="0"/>
          </a:p>
        </p:txBody>
      </p:sp>
      <p:sp>
        <p:nvSpPr>
          <p:cNvPr id="7" name="Rectangle 2"/>
          <p:cNvSpPr>
            <a:spLocks noChangeArrowheads="1"/>
          </p:cNvSpPr>
          <p:nvPr/>
        </p:nvSpPr>
        <p:spPr bwMode="auto">
          <a:xfrm>
            <a:off x="648000" y="1404000"/>
            <a:ext cx="105350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dirty="0"/>
              <a:t>Due to the above mentioned reasons, it may be a good idea to reduce the dimensionality of a dataset before embarking on training a predictive model or building a data driven product. To summarize the benefits of dimensionality reduction</a:t>
            </a:r>
            <a:r>
              <a:rPr lang="en-GB" dirty="0" smtClean="0"/>
              <a:t>:</a:t>
            </a:r>
          </a:p>
          <a:p>
            <a:endParaRPr lang="en-GB" dirty="0"/>
          </a:p>
          <a:p>
            <a:pPr marL="285750" indent="-285750">
              <a:lnSpc>
                <a:spcPct val="150000"/>
              </a:lnSpc>
              <a:buFont typeface="Arial" panose="020B0604020202020204" pitchFamily="34" charset="0"/>
              <a:buChar char="•"/>
            </a:pPr>
            <a:r>
              <a:rPr lang="en-GB" dirty="0"/>
              <a:t>Avoid multi-</a:t>
            </a:r>
            <a:r>
              <a:rPr lang="en-GB" dirty="0" err="1"/>
              <a:t>collinearity</a:t>
            </a:r>
            <a:r>
              <a:rPr lang="en-GB" dirty="0"/>
              <a:t> in order to set weights of the parameters in a model </a:t>
            </a:r>
            <a:r>
              <a:rPr lang="en-GB" dirty="0" smtClean="0"/>
              <a:t>accurately</a:t>
            </a:r>
            <a:endParaRPr lang="en-GB" dirty="0"/>
          </a:p>
          <a:p>
            <a:pPr marL="285750" indent="-285750">
              <a:lnSpc>
                <a:spcPct val="150000"/>
              </a:lnSpc>
              <a:buFont typeface="Arial" panose="020B0604020202020204" pitchFamily="34" charset="0"/>
              <a:buChar char="•"/>
            </a:pPr>
            <a:r>
              <a:rPr lang="en-GB" dirty="0"/>
              <a:t>Reduce the storage space and computational challenges when processing the data </a:t>
            </a:r>
          </a:p>
          <a:p>
            <a:pPr marL="285750" indent="-285750">
              <a:lnSpc>
                <a:spcPct val="150000"/>
              </a:lnSpc>
              <a:buFont typeface="Arial" panose="020B0604020202020204" pitchFamily="34" charset="0"/>
              <a:buChar char="•"/>
            </a:pPr>
            <a:r>
              <a:rPr lang="en-GB" dirty="0"/>
              <a:t>Visualize data in a 2D or 3D space to generate insights</a:t>
            </a:r>
          </a:p>
          <a:p>
            <a:pPr marL="285750" indent="-285750">
              <a:lnSpc>
                <a:spcPct val="150000"/>
              </a:lnSpc>
              <a:buFont typeface="Arial" panose="020B0604020202020204" pitchFamily="34" charset="0"/>
              <a:buChar char="•"/>
            </a:pPr>
            <a:r>
              <a:rPr lang="en-GB" dirty="0"/>
              <a:t>Prevent curse of dimensionality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230032"/>
      </p:ext>
    </p:extLst>
  </p:cSld>
  <p:clrMapOvr>
    <a:masterClrMapping/>
  </p:clrMapOvr>
</p:sld>
</file>

<file path=ppt/theme/theme1.xml><?xml version="1.0" encoding="utf-8"?>
<a:theme xmlns:a="http://schemas.openxmlformats.org/drawingml/2006/main" name="Packt Train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2721</Words>
  <Application>Microsoft Office PowerPoint</Application>
  <PresentationFormat>Widescreen</PresentationFormat>
  <Paragraphs>296</Paragraphs>
  <Slides>31</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Open Sans</vt:lpstr>
      <vt:lpstr>Packt Training</vt:lpstr>
      <vt:lpstr>Applied Unsupervised Learning with Python</vt:lpstr>
      <vt:lpstr>Lesson 4: Introduction to Dimensionality Reduction and Principal Component Analysis</vt:lpstr>
      <vt:lpstr>Lesson Objectives</vt:lpstr>
      <vt:lpstr>Motivation</vt:lpstr>
      <vt:lpstr>Discussion</vt:lpstr>
      <vt:lpstr>Interpretability problem </vt:lpstr>
      <vt:lpstr>Multicollinearity</vt:lpstr>
      <vt:lpstr>Curse of dimensionality</vt:lpstr>
      <vt:lpstr>Motivation</vt:lpstr>
      <vt:lpstr>Discussion</vt:lpstr>
      <vt:lpstr>Facial Recognition with Principle Component Analysis (PCA)</vt:lpstr>
      <vt:lpstr>Text Categorization</vt:lpstr>
      <vt:lpstr>Overview of Dimensionality Reduction Techniques</vt:lpstr>
      <vt:lpstr>Non-negative matrix factorization (NMF)</vt:lpstr>
      <vt:lpstr>Linear discriminant analysis (LDA) </vt:lpstr>
      <vt:lpstr>Autoencoder</vt:lpstr>
      <vt:lpstr>T-distributed Stochastic Neighbor Embedding (t-SNE)</vt:lpstr>
      <vt:lpstr>Principal Component Analysis (PCA)</vt:lpstr>
      <vt:lpstr>PCA Overview</vt:lpstr>
      <vt:lpstr>PCA Step 1- Calculate Covariance Matrix</vt:lpstr>
      <vt:lpstr>PowerPoint Presentation</vt:lpstr>
      <vt:lpstr>Exercise 1: Applying PCA algorithm </vt:lpstr>
      <vt:lpstr>Exercise 2: Applying PCA algorithm for Facial Recognition</vt:lpstr>
      <vt:lpstr>Activity 1: Applying PCA algorithm on Iris Dataset</vt:lpstr>
      <vt:lpstr>Solution 1: ) Fit the PCA algorithm with 3 components and visualize the explained variance ratio by number of components</vt:lpstr>
      <vt:lpstr>Solution 2: ) Fit the PCA algorithm with 2 components and visualize the data on a two dimensional space. </vt:lpstr>
      <vt:lpstr>Discussion</vt:lpstr>
      <vt:lpstr>Summary</vt:lpstr>
      <vt:lpstr>Practice Questions</vt:lpstr>
      <vt:lpstr>Practice Questions</vt:lpstr>
      <vt:lpstr>Practice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Erdem, Emre</cp:lastModifiedBy>
  <cp:revision>296</cp:revision>
  <cp:lastPrinted>2018-06-05T12:50:25Z</cp:lastPrinted>
  <dcterms:created xsi:type="dcterms:W3CDTF">2018-06-05T09:17:37Z</dcterms:created>
  <dcterms:modified xsi:type="dcterms:W3CDTF">2019-03-29T10:53:56Z</dcterms:modified>
</cp:coreProperties>
</file>