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comments/comment9.xml" ContentType="application/vnd.openxmlformats-officedocument.presentationml.comments+xml"/>
  <Override PartName="/ppt/notesSlides/notesSlide12.xml" ContentType="application/vnd.openxmlformats-officedocument.presentationml.notesSlide+xml"/>
  <Override PartName="/ppt/comments/comment10.xml" ContentType="application/vnd.openxmlformats-officedocument.presentationml.comments+xml"/>
  <Override PartName="/ppt/notesSlides/notesSlide13.xml" ContentType="application/vnd.openxmlformats-officedocument.presentationml.notesSlide+xml"/>
  <Override PartName="/ppt/comments/comment11.xml" ContentType="application/vnd.openxmlformats-officedocument.presentationml.comments+xml"/>
  <Override PartName="/ppt/notesSlides/notesSlide14.xml" ContentType="application/vnd.openxmlformats-officedocument.presentationml.notesSlide+xml"/>
  <Override PartName="/ppt/comments/comment12.xml" ContentType="application/vnd.openxmlformats-officedocument.presentationml.comments+xml"/>
  <Override PartName="/ppt/notesSlides/notesSlide15.xml" ContentType="application/vnd.openxmlformats-officedocument.presentationml.notesSlide+xml"/>
  <Override PartName="/ppt/comments/comment13.xml" ContentType="application/vnd.openxmlformats-officedocument.presentationml.comments+xml"/>
  <Override PartName="/ppt/notesSlides/notesSlide16.xml" ContentType="application/vnd.openxmlformats-officedocument.presentationml.notesSlide+xml"/>
  <Override PartName="/ppt/comments/comment14.xml" ContentType="application/vnd.openxmlformats-officedocument.presentationml.comments+xml"/>
  <Override PartName="/ppt/notesSlides/notesSlide17.xml" ContentType="application/vnd.openxmlformats-officedocument.presentationml.notesSlide+xml"/>
  <Override PartName="/ppt/comments/comment15.xml" ContentType="application/vnd.openxmlformats-officedocument.presentationml.comments+xml"/>
  <Override PartName="/ppt/notesSlides/notesSlide18.xml" ContentType="application/vnd.openxmlformats-officedocument.presentationml.notesSlide+xml"/>
  <Override PartName="/ppt/comments/comment16.xml" ContentType="application/vnd.openxmlformats-officedocument.presentationml.comments+xml"/>
  <Override PartName="/ppt/notesSlides/notesSlide19.xml" ContentType="application/vnd.openxmlformats-officedocument.presentationml.notesSlide+xml"/>
  <Override PartName="/ppt/comments/comment17.xml" ContentType="application/vnd.openxmlformats-officedocument.presentationml.comments+xml"/>
  <Override PartName="/ppt/notesSlides/notesSlide20.xml" ContentType="application/vnd.openxmlformats-officedocument.presentationml.notesSlide+xml"/>
  <Override PartName="/ppt/comments/comment18.xml" ContentType="application/vnd.openxmlformats-officedocument.presentationml.comments+xml"/>
  <Override PartName="/ppt/notesSlides/notesSlide21.xml" ContentType="application/vnd.openxmlformats-officedocument.presentationml.notesSlide+xml"/>
  <Override PartName="/ppt/comments/comment19.xml" ContentType="application/vnd.openxmlformats-officedocument.presentationml.comments+xml"/>
  <Override PartName="/ppt/notesSlides/notesSlide22.xml" ContentType="application/vnd.openxmlformats-officedocument.presentationml.notesSlide+xml"/>
  <Override PartName="/ppt/comments/comment2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60" r:id="rId1"/>
  </p:sldMasterIdLst>
  <p:notesMasterIdLst>
    <p:notesMasterId r:id="rId24"/>
  </p:notesMasterIdLst>
  <p:sldIdLst>
    <p:sldId id="256" r:id="rId2"/>
    <p:sldId id="257" r:id="rId3"/>
    <p:sldId id="258" r:id="rId4"/>
    <p:sldId id="259" r:id="rId5"/>
    <p:sldId id="280" r:id="rId6"/>
    <p:sldId id="279"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61" r:id="rId22"/>
    <p:sldId id="262"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uja Yerunkar" initials="RY" lastIdx="7" clrIdx="0">
    <p:extLst>
      <p:ext uri="{19B8F6BF-5375-455C-9EA6-DF929625EA0E}">
        <p15:presenceInfo xmlns:p15="http://schemas.microsoft.com/office/powerpoint/2012/main" userId="S-1-5-21-226508970-3071066648-2496781527-15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804" autoAdjust="0"/>
  </p:normalViewPr>
  <p:slideViewPr>
    <p:cSldViewPr snapToGrid="0">
      <p:cViewPr varScale="1">
        <p:scale>
          <a:sx n="88" d="100"/>
          <a:sy n="88" d="100"/>
        </p:scale>
        <p:origin x="1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23T09:06:57.027" idx="1">
    <p:pos x="10" y="10"/>
    <p:text>Chris, I have changed the objectives with respect to the objectives in the lesson</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1-23T09:21:31.081" idx="3">
    <p:pos x="10" y="10"/>
    <p:text>Chris, please add aim, scenario and the highlevel steps.</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1-23T09:21:31.081" idx="3">
    <p:pos x="10" y="10"/>
    <p:text>Add what K-means clustering is and how is it useful.</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1-23T12:33:31.045" idx="4">
    <p:pos x="4492" y="608"/>
    <p:text>Add the steps here</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answer to the discussion questions in the notes section.</p:text>
    <p:extLst>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01-23T12:33:31.045" idx="4">
    <p:pos x="4492" y="608"/>
    <p:text>Add the relecant information on this.</p:text>
    <p:extLst>
      <p:ext uri="{C676402C-5697-4E1C-873F-D02D1690AC5C}">
        <p15:threadingInfo xmlns:p15="http://schemas.microsoft.com/office/powerpoint/2012/main" timeZoneBias="-33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01-23T12:38:10.113" idx="5">
    <p:pos x="6758" y="1071"/>
    <p:text>Please add the scenario and the data required  to complete the exercise</p:text>
    <p:extLst>
      <p:ext uri="{C676402C-5697-4E1C-873F-D02D1690AC5C}">
        <p15:threadingInfo xmlns:p15="http://schemas.microsoft.com/office/powerpoint/2012/main" timeZoneBias="-33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9-01-23T12:38:10.113" idx="5">
    <p:pos x="6758" y="1071"/>
    <p:text>Please add the scenario and the data required  to complete the exercise</p:text>
    <p:extLst>
      <p:ext uri="{C676402C-5697-4E1C-873F-D02D1690AC5C}">
        <p15:threadingInfo xmlns:p15="http://schemas.microsoft.com/office/powerpoint/2012/main" timeZoneBias="-33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9-01-23T12:38:10.113" idx="5">
    <p:pos x="6758" y="1071"/>
    <p:text>Please add the aim, scenario and the high-level steps. Also, add the expected output which will be derived at the end of this activity.</p:text>
    <p:extLst>
      <p:ext uri="{C676402C-5697-4E1C-873F-D02D1690AC5C}">
        <p15:threadingInfo xmlns:p15="http://schemas.microsoft.com/office/powerpoint/2012/main" timeZoneBias="-33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9-01-23T12:43:11.430" idx="6">
    <p:pos x="10" y="10"/>
    <p:text>Global Comment: Chris, please add the answer to the discussion questions in the notes section.</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23T09:14:10.723" idx="2">
    <p:pos x="210" y="138"/>
    <p:text>Chris, rather than askinvg questions, I would suggest we have some details or real world examples of supervised and unsupervised learning as the ones you have mentioned in the lesson.</p:text>
    <p:extLst>
      <p:ext uri="{C676402C-5697-4E1C-873F-D02D1690AC5C}">
        <p15:threadingInfo xmlns:p15="http://schemas.microsoft.com/office/powerpoint/2012/main" timeZoneBias="-33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9-01-23T12:43:26.943" idx="7">
    <p:pos x="505" y="1146"/>
    <p:text>Add the important points of the summary here.</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1-23T09:21:31.081" idx="3">
    <p:pos x="10" y="10"/>
    <p:text>Chris, you can add the definition of unsupervised and supervised learning here and then the image in the lesson which demonstrates the difference between both. Please ensure that we do not have theory-heavy slides. Graphical representations would be a great way to help comnducting session. What's your take on this?</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1-23T09:21:31.081" idx="3">
    <p:pos x="10" y="10"/>
    <p:text>Chris, I think we can define what clustering is, its applications and maybe we can have a graph that represents clusters. What do you think?</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1-23T09:21:31.081" idx="3">
    <p:pos x="10" y="10"/>
    <p:text>Please add important points to be considered while identifying clusters. You can also consider putting up an example.</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1-23T09:21:31.081" idx="3">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40101282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70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27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60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600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574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650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67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5004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0880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8936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13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53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739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Answer:</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 </a:t>
            </a:r>
            <a:r>
              <a:rPr lang="en-US" sz="1200" b="1" strike="noStrike">
                <a:solidFill>
                  <a:srgbClr val="000000"/>
                </a:solidFill>
                <a:latin typeface="Arial"/>
                <a:ea typeface="Arial"/>
                <a:cs typeface="Arial"/>
                <a:sym typeface="Arial"/>
              </a:rPr>
              <a:t>  </a:t>
            </a:r>
            <a:r>
              <a:rPr lang="en-US" sz="1200" b="0" strike="noStrike">
                <a:solidFill>
                  <a:srgbClr val="000000"/>
                </a:solidFill>
                <a:latin typeface="Arial"/>
                <a:ea typeface="Arial"/>
                <a:cs typeface="Arial"/>
                <a:sym typeface="Arial"/>
              </a:rPr>
              <a:t>  </a:t>
            </a:r>
            <a:endParaRPr sz="1200" b="0" strike="noStrike">
              <a:latin typeface="Arial"/>
              <a:ea typeface="Arial"/>
              <a:cs typeface="Arial"/>
              <a:sym typeface="Arial"/>
            </a:endParaRPr>
          </a:p>
          <a:p>
            <a:pPr marL="216000" lvl="0" indent="-21600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 </a:t>
            </a:r>
            <a:endParaRPr sz="1200" b="0" strike="noStrike">
              <a:latin typeface="Arial"/>
              <a:ea typeface="Arial"/>
              <a:cs typeface="Arial"/>
              <a:sym typeface="Arial"/>
            </a:endParaRPr>
          </a:p>
        </p:txBody>
      </p:sp>
      <p:sp>
        <p:nvSpPr>
          <p:cNvPr id="109" name="Google Shape;109;p6:notes"/>
          <p:cNvSpPr txBox="1"/>
          <p:nvPr/>
        </p:nvSpPr>
        <p:spPr>
          <a:xfrm>
            <a:off x="3884760" y="0"/>
            <a:ext cx="2971440" cy="4582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11/25/2018</a:t>
            </a:r>
            <a:endParaRPr sz="1200" b="0" i="0" u="none" strike="noStrike" cap="none">
              <a:latin typeface="Times New Roman"/>
              <a:ea typeface="Times New Roman"/>
              <a:cs typeface="Times New Roman"/>
              <a:sym typeface="Times New Roman"/>
            </a:endParaRPr>
          </a:p>
        </p:txBody>
      </p:sp>
      <p:sp>
        <p:nvSpPr>
          <p:cNvPr id="110" name="Google Shape;110;p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21</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323689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07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16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Instructor Note: Have a discussi</a:t>
            </a:r>
            <a:r>
              <a:rPr lang="en-US" sz="2000"/>
              <a:t>on in class around the innovative uses of clustering students can come up with.</a:t>
            </a:r>
            <a:endParaRPr sz="2000" b="0" strike="noStrike">
              <a:latin typeface="Arial"/>
              <a:ea typeface="Arial"/>
              <a:cs typeface="Arial"/>
              <a:sym typeface="Arial"/>
            </a:endParaRPr>
          </a:p>
          <a:p>
            <a:pPr marL="216000" lvl="0" indent="-216000" algn="l" rtl="0">
              <a:lnSpc>
                <a:spcPct val="100000"/>
              </a:lnSpc>
              <a:spcBef>
                <a:spcPts val="0"/>
              </a:spcBef>
              <a:spcAft>
                <a:spcPts val="0"/>
              </a:spcAft>
              <a:buNone/>
            </a:pP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Start with a concise self-introduction. Provide your educational qualifications, your experience in teaching and working with the technology, as a user in a professional setting and as teacher. </a:t>
            </a:r>
            <a:endParaRPr sz="1200" b="0" strike="noStrike">
              <a:latin typeface="Arial"/>
              <a:ea typeface="Arial"/>
              <a:cs typeface="Arial"/>
              <a:sym typeface="Arial"/>
            </a:endParaRPr>
          </a:p>
          <a:p>
            <a:pPr marL="0" lvl="0" indent="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Give a short synopsis of how this class will be conducted. Mention any attendance or pertinent policies.  </a:t>
            </a:r>
            <a:endParaRPr sz="1200" b="0" strike="noStrike">
              <a:latin typeface="Arial"/>
              <a:ea typeface="Arial"/>
              <a:cs typeface="Arial"/>
              <a:sym typeface="Arial"/>
            </a:endParaRPr>
          </a:p>
          <a:p>
            <a:pPr marL="0" lvl="0" indent="0" algn="l" rtl="0">
              <a:lnSpc>
                <a:spcPct val="100000"/>
              </a:lnSpc>
              <a:spcBef>
                <a:spcPts val="0"/>
              </a:spcBef>
              <a:spcAft>
                <a:spcPts val="0"/>
              </a:spcAft>
              <a:buNone/>
            </a:pPr>
            <a:endParaRPr sz="1200" b="0" strike="noStrike">
              <a:latin typeface="Arial"/>
              <a:ea typeface="Arial"/>
              <a:cs typeface="Arial"/>
              <a:sym typeface="Arial"/>
            </a:endParaRPr>
          </a:p>
        </p:txBody>
      </p:sp>
      <p:sp>
        <p:nvSpPr>
          <p:cNvPr id="89" name="Google Shape;89;p4:notes"/>
          <p:cNvSpPr txBox="1"/>
          <p:nvPr/>
        </p:nvSpPr>
        <p:spPr>
          <a:xfrm>
            <a:off x="3884760" y="0"/>
            <a:ext cx="2971440" cy="4582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11/25/2018</a:t>
            </a:r>
            <a:endParaRPr sz="1200" b="0" i="0" u="none" strike="noStrike" cap="none">
              <a:latin typeface="Times New Roman"/>
              <a:ea typeface="Times New Roman"/>
              <a:cs typeface="Times New Roman"/>
              <a:sym typeface="Times New Roman"/>
            </a:endParaRPr>
          </a:p>
        </p:txBody>
      </p:sp>
      <p:sp>
        <p:nvSpPr>
          <p:cNvPr id="90" name="Google Shape;90;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370027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66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42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4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81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54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
        <p:cNvGrpSpPr/>
        <p:nvPr/>
      </p:nvGrpSpPr>
      <p:grpSpPr>
        <a:xfrm>
          <a:off x="0" y="0"/>
          <a:ext cx="0" cy="0"/>
          <a:chOff x="0" y="0"/>
          <a:chExt cx="0" cy="0"/>
        </a:xfrm>
      </p:grpSpPr>
      <p:sp>
        <p:nvSpPr>
          <p:cNvPr id="32" name="Google Shape;32;p7"/>
          <p:cNvSpPr txBox="1">
            <a:spLocks noGrp="1"/>
          </p:cNvSpPr>
          <p:nvPr>
            <p:ph type="subTitle" idx="1"/>
          </p:nvPr>
        </p:nvSpPr>
        <p:spPr>
          <a:xfrm>
            <a:off x="648000" y="1080000"/>
            <a:ext cx="10079640" cy="110134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rot="10800000">
            <a:off x="12191760" y="6858001"/>
            <a:ext cx="4319640" cy="6857640"/>
          </a:xfrm>
          <a:prstGeom prst="rect">
            <a:avLst/>
          </a:prstGeom>
          <a:noFill/>
          <a:ln>
            <a:noFill/>
          </a:ln>
        </p:spPr>
      </p:pic>
      <p:pic>
        <p:nvPicPr>
          <p:cNvPr id="11" name="Google Shape;11;p1"/>
          <p:cNvPicPr preferRelativeResize="0"/>
          <p:nvPr/>
        </p:nvPicPr>
        <p:blipFill rotWithShape="1">
          <a:blip r:embed="rId14">
            <a:alphaModFix/>
          </a:blip>
          <a:srcRect/>
          <a:stretch/>
        </p:blipFill>
        <p:spPr>
          <a:xfrm>
            <a:off x="11160000" y="540000"/>
            <a:ext cx="539640" cy="431640"/>
          </a:xfrm>
          <a:prstGeom prst="rect">
            <a:avLst/>
          </a:prstGeom>
          <a:noFill/>
          <a:ln>
            <a:noFill/>
          </a:ln>
        </p:spPr>
      </p:pic>
      <p:sp>
        <p:nvSpPr>
          <p:cNvPr id="12" name="Google Shape;12;p1"/>
          <p:cNvSpPr txBox="1">
            <a:spLocks noGrp="1"/>
          </p:cNvSpPr>
          <p:nvPr>
            <p:ph type="title"/>
          </p:nvPr>
        </p:nvSpPr>
        <p:spPr>
          <a:xfrm>
            <a:off x="648000" y="1080000"/>
            <a:ext cx="10079640" cy="237564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dt" idx="10"/>
          </p:nvPr>
        </p:nvSpPr>
        <p:spPr>
          <a:xfrm>
            <a:off x="9288000" y="6336000"/>
            <a:ext cx="2159640" cy="287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ftr" idx="11"/>
          </p:nvPr>
        </p:nvSpPr>
        <p:spPr>
          <a:xfrm>
            <a:off x="648000" y="6336000"/>
            <a:ext cx="6479640" cy="287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
          <p:cNvSpPr txBox="1">
            <a:spLocks noGrp="1"/>
          </p:cNvSpPr>
          <p:nvPr>
            <p:ph type="sldNum" idx="12"/>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200" b="1" i="0" u="none" strike="noStrike" cap="none">
                <a:solidFill>
                  <a:srgbClr val="2C2C2C"/>
                </a:solidFill>
                <a:latin typeface="Arial"/>
                <a:ea typeface="Arial"/>
                <a:cs typeface="Arial"/>
                <a:sym typeface="Arial"/>
              </a:defRPr>
            </a:lvl1pPr>
            <a:lvl2pPr marL="0" marR="0" lvl="1" indent="0" algn="ctr" rtl="0">
              <a:lnSpc>
                <a:spcPct val="100000"/>
              </a:lnSpc>
              <a:spcBef>
                <a:spcPts val="0"/>
              </a:spcBef>
              <a:buNone/>
              <a:defRPr sz="1200" b="1" i="0" u="none" strike="noStrike" cap="none">
                <a:solidFill>
                  <a:srgbClr val="2C2C2C"/>
                </a:solidFill>
                <a:latin typeface="Arial"/>
                <a:ea typeface="Arial"/>
                <a:cs typeface="Arial"/>
                <a:sym typeface="Arial"/>
              </a:defRPr>
            </a:lvl2pPr>
            <a:lvl3pPr marL="0" marR="0" lvl="2" indent="0" algn="ctr" rtl="0">
              <a:lnSpc>
                <a:spcPct val="100000"/>
              </a:lnSpc>
              <a:spcBef>
                <a:spcPts val="0"/>
              </a:spcBef>
              <a:buNone/>
              <a:defRPr sz="1200" b="1" i="0" u="none" strike="noStrike" cap="none">
                <a:solidFill>
                  <a:srgbClr val="2C2C2C"/>
                </a:solidFill>
                <a:latin typeface="Arial"/>
                <a:ea typeface="Arial"/>
                <a:cs typeface="Arial"/>
                <a:sym typeface="Arial"/>
              </a:defRPr>
            </a:lvl3pPr>
            <a:lvl4pPr marL="0" marR="0" lvl="3" indent="0" algn="ctr" rtl="0">
              <a:lnSpc>
                <a:spcPct val="100000"/>
              </a:lnSpc>
              <a:spcBef>
                <a:spcPts val="0"/>
              </a:spcBef>
              <a:buNone/>
              <a:defRPr sz="1200" b="1" i="0" u="none" strike="noStrike" cap="none">
                <a:solidFill>
                  <a:srgbClr val="2C2C2C"/>
                </a:solidFill>
                <a:latin typeface="Arial"/>
                <a:ea typeface="Arial"/>
                <a:cs typeface="Arial"/>
                <a:sym typeface="Arial"/>
              </a:defRPr>
            </a:lvl4pPr>
            <a:lvl5pPr marL="0" marR="0" lvl="4" indent="0" algn="ctr" rtl="0">
              <a:lnSpc>
                <a:spcPct val="100000"/>
              </a:lnSpc>
              <a:spcBef>
                <a:spcPts val="0"/>
              </a:spcBef>
              <a:buNone/>
              <a:defRPr sz="1200" b="1" i="0" u="none" strike="noStrike" cap="none">
                <a:solidFill>
                  <a:srgbClr val="2C2C2C"/>
                </a:solidFill>
                <a:latin typeface="Arial"/>
                <a:ea typeface="Arial"/>
                <a:cs typeface="Arial"/>
                <a:sym typeface="Arial"/>
              </a:defRPr>
            </a:lvl5pPr>
            <a:lvl6pPr marL="0" marR="0" lvl="5" indent="0" algn="ctr" rtl="0">
              <a:lnSpc>
                <a:spcPct val="100000"/>
              </a:lnSpc>
              <a:spcBef>
                <a:spcPts val="0"/>
              </a:spcBef>
              <a:buNone/>
              <a:defRPr sz="1200" b="1" i="0" u="none" strike="noStrike" cap="none">
                <a:solidFill>
                  <a:srgbClr val="2C2C2C"/>
                </a:solidFill>
                <a:latin typeface="Arial"/>
                <a:ea typeface="Arial"/>
                <a:cs typeface="Arial"/>
                <a:sym typeface="Arial"/>
              </a:defRPr>
            </a:lvl6pPr>
            <a:lvl7pPr marL="0" marR="0" lvl="6" indent="0" algn="ctr" rtl="0">
              <a:lnSpc>
                <a:spcPct val="100000"/>
              </a:lnSpc>
              <a:spcBef>
                <a:spcPts val="0"/>
              </a:spcBef>
              <a:buNone/>
              <a:defRPr sz="1200" b="1" i="0" u="none" strike="noStrike" cap="none">
                <a:solidFill>
                  <a:srgbClr val="2C2C2C"/>
                </a:solidFill>
                <a:latin typeface="Arial"/>
                <a:ea typeface="Arial"/>
                <a:cs typeface="Arial"/>
                <a:sym typeface="Arial"/>
              </a:defRPr>
            </a:lvl7pPr>
            <a:lvl8pPr marL="0" marR="0" lvl="7" indent="0" algn="ctr" rtl="0">
              <a:lnSpc>
                <a:spcPct val="100000"/>
              </a:lnSpc>
              <a:spcBef>
                <a:spcPts val="0"/>
              </a:spcBef>
              <a:buNone/>
              <a:defRPr sz="1200" b="1" i="0" u="none" strike="noStrike" cap="none">
                <a:solidFill>
                  <a:srgbClr val="2C2C2C"/>
                </a:solidFill>
                <a:latin typeface="Arial"/>
                <a:ea typeface="Arial"/>
                <a:cs typeface="Arial"/>
                <a:sym typeface="Arial"/>
              </a:defRPr>
            </a:lvl8pPr>
            <a:lvl9pPr marL="0" marR="0" lvl="8" indent="0" algn="ctr" rtl="0">
              <a:lnSpc>
                <a:spcPct val="100000"/>
              </a:lnSpc>
              <a:spcBef>
                <a:spcPts val="0"/>
              </a:spcBef>
              <a:buNone/>
              <a:defRPr sz="1200" b="1" i="0" u="none" strike="noStrike" cap="none">
                <a:solidFill>
                  <a:srgbClr val="2C2C2C"/>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pic>
        <p:nvPicPr>
          <p:cNvPr id="16" name="Google Shape;16;p1"/>
          <p:cNvPicPr preferRelativeResize="0"/>
          <p:nvPr/>
        </p:nvPicPr>
        <p:blipFill rotWithShape="1">
          <a:blip r:embed="rId15">
            <a:alphaModFix/>
          </a:blip>
          <a:srcRect/>
          <a:stretch/>
        </p:blipFill>
        <p:spPr>
          <a:xfrm>
            <a:off x="767520" y="504000"/>
            <a:ext cx="1331640" cy="431640"/>
          </a:xfrm>
          <a:prstGeom prst="rect">
            <a:avLst/>
          </a:prstGeom>
          <a:noFill/>
          <a:ln>
            <a:noFill/>
          </a:ln>
        </p:spPr>
      </p:pic>
      <p:sp>
        <p:nvSpPr>
          <p:cNvPr id="17" name="Google Shape;17;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p:nvPr/>
        </p:nvSpPr>
        <p:spPr>
          <a:xfrm>
            <a:off x="1383120" y="2513520"/>
            <a:ext cx="10595520" cy="962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4800" b="0" i="0" u="none" strike="noStrike" cap="none" dirty="0">
                <a:solidFill>
                  <a:srgbClr val="2C2C2C"/>
                </a:solidFill>
                <a:latin typeface="Arial"/>
                <a:ea typeface="Arial"/>
                <a:cs typeface="Arial"/>
                <a:sym typeface="Arial"/>
              </a:rPr>
              <a:t>Applied Unsupervised Learning with Python</a:t>
            </a:r>
            <a:endParaRPr sz="4800" b="0" i="0" u="none" strike="noStrike" cap="none" dirty="0">
              <a:solidFill>
                <a:srgbClr val="000000"/>
              </a:solidFill>
              <a:latin typeface="Calibri"/>
              <a:ea typeface="Calibri"/>
              <a:cs typeface="Calibri"/>
              <a:sym typeface="Calibri"/>
            </a:endParaRPr>
          </a:p>
        </p:txBody>
      </p:sp>
      <p:sp>
        <p:nvSpPr>
          <p:cNvPr id="71" name="Google Shape;71;p14"/>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1</a:t>
            </a:fld>
            <a:endParaRPr sz="1200" b="0" i="0" u="none" strike="noStrike" cap="none">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Identifying Clusters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4065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Two-Dimensional Data</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10996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IN" sz="3600" b="0" i="0" u="none" strike="noStrike" cap="none" dirty="0">
                <a:solidFill>
                  <a:srgbClr val="000000"/>
                </a:solidFill>
                <a:latin typeface="Calibri"/>
                <a:ea typeface="Calibri"/>
                <a:cs typeface="Calibri"/>
                <a:sym typeface="Calibri"/>
              </a:rPr>
              <a:t>Activity 1: Identifying the Cluster in Data</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80819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How did you derive clusters in the following image?</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13</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38550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Introduction to K-Means Clustering</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68076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No-Math K-Means Walkthrough</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943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What is a centroid?</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16</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3818481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K-Means Clustering In-Depth Walkthrough</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7120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Exercise 1: Calculating Euclidean Distance in Python</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90493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Exercise 2: Moving Centroids in Python</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48476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p:nvPr/>
        </p:nvSpPr>
        <p:spPr>
          <a:xfrm>
            <a:off x="608177" y="2493000"/>
            <a:ext cx="10800052" cy="818640"/>
          </a:xfrm>
          <a:prstGeom prst="rect">
            <a:avLst/>
          </a:prstGeom>
          <a:noFill/>
          <a:ln>
            <a:noFill/>
          </a:ln>
        </p:spPr>
        <p:txBody>
          <a:bodyPr spcFirstLastPara="1" wrap="square" lIns="91425" tIns="45700" rIns="91425" bIns="45700" anchor="b" anchorCtr="0">
            <a:noAutofit/>
          </a:bodyPr>
          <a:lstStyle/>
          <a:p>
            <a:pPr lvl="0"/>
            <a:r>
              <a:rPr lang="en-US" sz="3600" b="0" i="0" u="none" strike="noStrike" cap="none" dirty="0">
                <a:solidFill>
                  <a:srgbClr val="2C2C2C"/>
                </a:solidFill>
                <a:latin typeface="Arial"/>
                <a:ea typeface="Arial"/>
                <a:cs typeface="Arial"/>
                <a:sym typeface="Arial"/>
              </a:rPr>
              <a:t>Lesson </a:t>
            </a:r>
            <a:r>
              <a:rPr lang="en-US" sz="3600" dirty="0">
                <a:solidFill>
                  <a:srgbClr val="2C2C2C"/>
                </a:solidFill>
              </a:rPr>
              <a:t>3: Neighborhood Approaches and DBSCAN</a:t>
            </a:r>
            <a:endParaRPr sz="3600" b="0" i="0" u="none" strike="noStrike" cap="none" dirty="0">
              <a:solidFill>
                <a:srgbClr val="000000"/>
              </a:solidFill>
              <a:latin typeface="Calibri"/>
              <a:ea typeface="Calibri"/>
              <a:cs typeface="Calibri"/>
              <a:sym typeface="Calibri"/>
            </a:endParaRPr>
          </a:p>
        </p:txBody>
      </p:sp>
      <p:sp>
        <p:nvSpPr>
          <p:cNvPr id="77" name="Google Shape;77;p15"/>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a:t>
            </a:fld>
            <a:endParaRPr sz="1200" b="0" i="0" u="none" strike="noStrike" cap="none">
              <a:latin typeface="Times New Roman"/>
              <a:ea typeface="Times New Roman"/>
              <a:cs typeface="Times New Roman"/>
              <a:sym typeface="Times New Roman"/>
            </a:endParaRPr>
          </a:p>
        </p:txBody>
      </p:sp>
      <p:sp>
        <p:nvSpPr>
          <p:cNvPr id="78" name="Google Shape;78;p15"/>
          <p:cNvSpPr/>
          <p:nvPr/>
        </p:nvSpPr>
        <p:spPr>
          <a:xfrm>
            <a:off x="3483000" y="3789000"/>
            <a:ext cx="4392000" cy="471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2100" b="0" i="0" u="none" strike="noStrike" cap="none">
                <a:solidFill>
                  <a:srgbClr val="2C2C2C"/>
                </a:solidFill>
                <a:latin typeface="Arial"/>
                <a:ea typeface="Arial"/>
                <a:cs typeface="Arial"/>
                <a:sym typeface="Arial"/>
              </a:rPr>
              <a:t>Lesson Time: [not sure]</a:t>
            </a:r>
            <a:endParaRPr sz="2100" b="0" i="0" u="none" strike="noStrike"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Activity 2: Implementing K-Means Clustering</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93908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p:nvPr/>
        </p:nvSpPr>
        <p:spPr>
          <a:xfrm>
            <a:off x="648000" y="665640"/>
            <a:ext cx="10079640" cy="962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b="0" i="0" u="none" strike="noStrike" cap="none" dirty="0">
                <a:solidFill>
                  <a:srgbClr val="2C2C2C"/>
                </a:solidFill>
                <a:latin typeface="Arial"/>
                <a:ea typeface="Arial"/>
                <a:cs typeface="Arial"/>
                <a:sym typeface="Arial"/>
              </a:rPr>
              <a:t>Discuss</a:t>
            </a:r>
            <a:endParaRPr sz="3600" b="0" i="0" u="none" strike="noStrike" cap="none" dirty="0">
              <a:solidFill>
                <a:srgbClr val="000000"/>
              </a:solidFill>
              <a:latin typeface="Calibri"/>
              <a:ea typeface="Calibri"/>
              <a:cs typeface="Calibri"/>
              <a:sym typeface="Calibri"/>
            </a:endParaRPr>
          </a:p>
        </p:txBody>
      </p:sp>
      <p:sp>
        <p:nvSpPr>
          <p:cNvPr id="113" name="Google Shape;113;p19"/>
          <p:cNvSpPr txBox="1"/>
          <p:nvPr/>
        </p:nvSpPr>
        <p:spPr>
          <a:xfrm>
            <a:off x="648000" y="1772640"/>
            <a:ext cx="10079640" cy="4176000"/>
          </a:xfrm>
          <a:prstGeom prst="rect">
            <a:avLst/>
          </a:prstGeom>
          <a:noFill/>
          <a:ln>
            <a:noFill/>
          </a:ln>
        </p:spPr>
        <p:txBody>
          <a:bodyPr spcFirstLastPara="1" wrap="square" lIns="91425" tIns="45700" rIns="91425" bIns="45700" anchor="t" anchorCtr="0">
            <a:noAutofit/>
          </a:bodyPr>
          <a:lstStyle/>
          <a:p>
            <a:pPr marL="216000" lvl="0" indent="-216000">
              <a:buClr>
                <a:schemeClr val="dk1"/>
              </a:buClr>
            </a:pPr>
            <a:r>
              <a:rPr lang="en-US" sz="2000" dirty="0">
                <a:solidFill>
                  <a:schemeClr val="dk1"/>
                </a:solidFill>
              </a:rPr>
              <a:t>Why does the barebones Euclidean distance method perform poorly compared to pre-packaged ones?</a:t>
            </a:r>
            <a:endParaRPr sz="2000" b="0" i="0" u="none" strike="noStrike" cap="none" dirty="0">
              <a:latin typeface="Arial"/>
              <a:ea typeface="Arial"/>
              <a:cs typeface="Arial"/>
              <a:sym typeface="Arial"/>
            </a:endParaRPr>
          </a:p>
        </p:txBody>
      </p:sp>
      <p:sp>
        <p:nvSpPr>
          <p:cNvPr id="114" name="Google Shape;114;p19"/>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21</a:t>
            </a:fld>
            <a:endParaRPr sz="1200" b="0" i="0" u="none" strike="noStrike" cap="none">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648000" y="809640"/>
            <a:ext cx="10507680" cy="818640"/>
          </a:xfrm>
          <a:prstGeom prst="rect">
            <a:avLst/>
          </a:prstGeom>
          <a:noFill/>
          <a:ln>
            <a:noFill/>
          </a:ln>
        </p:spPr>
        <p:txBody>
          <a:bodyPr spcFirstLastPara="1" wrap="square" lIns="91425" tIns="45700" rIns="91425" bIns="45700" anchor="b" anchorCtr="0">
            <a:noAutofit/>
          </a:bodyPr>
          <a:lstStyle/>
          <a:p>
            <a:pPr lvl="0"/>
            <a:r>
              <a:rPr lang="en-US" sz="3600" dirty="0">
                <a:solidFill>
                  <a:srgbClr val="2C2C2C"/>
                </a:solidFill>
              </a:rPr>
              <a:t>Summary</a:t>
            </a:r>
            <a:endParaRPr sz="3600" b="0" i="0" u="none" strike="noStrike" cap="none" dirty="0">
              <a:solidFill>
                <a:srgbClr val="000000"/>
              </a:solidFill>
              <a:latin typeface="Calibri"/>
              <a:ea typeface="Calibri"/>
              <a:cs typeface="Calibri"/>
              <a:sym typeface="Calibri"/>
            </a:endParaRPr>
          </a:p>
        </p:txBody>
      </p:sp>
      <p:sp>
        <p:nvSpPr>
          <p:cNvPr id="122" name="Google Shape;122;p20"/>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22</a:t>
            </a:fld>
            <a:endParaRPr sz="1200" b="0" i="0" u="none" strike="noStrike" cap="none">
              <a:latin typeface="Times New Roman"/>
              <a:ea typeface="Times New Roman"/>
              <a:cs typeface="Times New Roman"/>
              <a:sym typeface="Times New Roman"/>
            </a:endParaRPr>
          </a:p>
        </p:txBody>
      </p:sp>
      <p:sp>
        <p:nvSpPr>
          <p:cNvPr id="123" name="Google Shape;123;p20"/>
          <p:cNvSpPr txBox="1"/>
          <p:nvPr/>
        </p:nvSpPr>
        <p:spPr>
          <a:xfrm>
            <a:off x="648000" y="1772640"/>
            <a:ext cx="10079640" cy="41760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799"/>
              </a:spcBef>
              <a:spcAft>
                <a:spcPts val="0"/>
              </a:spcAft>
              <a:buNone/>
            </a:pPr>
            <a:endParaRPr sz="2000" b="0" i="0" u="none" strike="noStrike" cap="none"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b="0" i="0" u="none" strike="noStrike" cap="none">
                <a:solidFill>
                  <a:srgbClr val="2C2C2C"/>
                </a:solidFill>
                <a:latin typeface="Arial"/>
                <a:ea typeface="Arial"/>
                <a:cs typeface="Arial"/>
                <a:sym typeface="Arial"/>
              </a:rPr>
              <a:t>Lesson Objectives</a:t>
            </a:r>
            <a:endParaRPr sz="3600" b="0" i="0" u="none" strike="noStrike" cap="none">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000000"/>
              </a:buClr>
              <a:buFont typeface="Arial"/>
              <a:buNone/>
            </a:pPr>
            <a:r>
              <a:rPr lang="en-US" sz="2000" dirty="0">
                <a:solidFill>
                  <a:srgbClr val="2C2C2C"/>
                </a:solidFill>
              </a:rPr>
              <a:t>By the end of this chapter you will learn:</a:t>
            </a:r>
            <a:endParaRPr sz="2000" dirty="0">
              <a:solidFill>
                <a:srgbClr val="2C2C2C"/>
              </a:solidFill>
            </a:endParaRPr>
          </a:p>
          <a:p>
            <a:pPr marL="444500" indent="-342900">
              <a:lnSpc>
                <a:spcPct val="140000"/>
              </a:lnSpc>
              <a:buClr>
                <a:srgbClr val="2C2C2C"/>
              </a:buClr>
              <a:buSzPts val="2000"/>
              <a:buFont typeface="Arial" panose="020B0604020202020204" pitchFamily="34" charset="0"/>
              <a:buChar char="•"/>
            </a:pPr>
            <a:r>
              <a:rPr lang="en-US" sz="2000" dirty="0"/>
              <a:t>Distinguish between supervised learning and unsupervised learning</a:t>
            </a:r>
            <a:endParaRPr lang="en-IN" sz="2000" dirty="0"/>
          </a:p>
          <a:p>
            <a:pPr marL="444500" indent="-342900">
              <a:lnSpc>
                <a:spcPct val="140000"/>
              </a:lnSpc>
              <a:buClr>
                <a:srgbClr val="2C2C2C"/>
              </a:buClr>
              <a:buSzPts val="2000"/>
              <a:buFont typeface="Arial" panose="020B0604020202020204" pitchFamily="34" charset="0"/>
              <a:buChar char="•"/>
            </a:pPr>
            <a:r>
              <a:rPr lang="en-US" sz="2000" dirty="0"/>
              <a:t>Explain the concept of clustering</a:t>
            </a:r>
            <a:endParaRPr lang="en-IN" sz="2000" dirty="0"/>
          </a:p>
          <a:p>
            <a:pPr marL="444500" indent="-342900">
              <a:lnSpc>
                <a:spcPct val="140000"/>
              </a:lnSpc>
              <a:buClr>
                <a:srgbClr val="2C2C2C"/>
              </a:buClr>
              <a:buSzPts val="2000"/>
              <a:buFont typeface="Arial" panose="020B0604020202020204" pitchFamily="34" charset="0"/>
              <a:buChar char="•"/>
            </a:pPr>
            <a:r>
              <a:rPr lang="en-US" sz="2000" dirty="0"/>
              <a:t>Implement k-means clustering algorithm using built-in Python packages</a:t>
            </a:r>
            <a:r>
              <a:rPr lang="en-US" sz="2000" b="0" i="0" u="none" strike="noStrike" cap="none" dirty="0">
                <a:solidFill>
                  <a:srgbClr val="2C2C2C"/>
                </a:solidFill>
                <a:latin typeface="Arial"/>
                <a:ea typeface="Arial"/>
                <a:cs typeface="Arial"/>
                <a:sym typeface="Arial"/>
              </a:rPr>
              <a:t> </a:t>
            </a: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3</a:t>
            </a:fld>
            <a:endParaRPr sz="1200" b="0" i="0" u="none" strike="noStrike" cap="non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7"/>
          <p:cNvSpPr txBox="1"/>
          <p:nvPr/>
        </p:nvSpPr>
        <p:spPr>
          <a:xfrm>
            <a:off x="648000" y="740880"/>
            <a:ext cx="10079640" cy="818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b="0" i="0" u="none" strike="noStrike" cap="none">
                <a:solidFill>
                  <a:srgbClr val="2C2C2C"/>
                </a:solidFill>
                <a:latin typeface="Arial"/>
                <a:ea typeface="Arial"/>
                <a:cs typeface="Arial"/>
                <a:sym typeface="Arial"/>
              </a:rPr>
              <a:t>Introduction</a:t>
            </a:r>
            <a:endParaRPr sz="3600" b="0" i="0" u="none" strike="noStrike" cap="none">
              <a:solidFill>
                <a:srgbClr val="000000"/>
              </a:solidFill>
              <a:latin typeface="Calibri"/>
              <a:ea typeface="Calibri"/>
              <a:cs typeface="Calibri"/>
              <a:sym typeface="Calibri"/>
            </a:endParaRPr>
          </a:p>
        </p:txBody>
      </p:sp>
      <p:sp>
        <p:nvSpPr>
          <p:cNvPr id="95" name="Google Shape;95;p17"/>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4</a:t>
            </a:fld>
            <a:endParaRPr sz="1200" b="0" i="0" u="none" strike="noStrike" cap="non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If you were asked to understand a dataset, how would you do it? How many people in this class are familiar with supervised learning? What would you do if you got a dataset without labels, or targets, to train on?</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5</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1185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Unsupervised Learning versus Supervised Learning</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0951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IN" sz="2000" dirty="0"/>
              <a:t>Name the fields where supervised or unsupervised learning is used.</a:t>
            </a: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7</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51922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Clustering</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15096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IN" sz="2000" dirty="0"/>
              <a:t>Can you give examples from past work experience where clustering has proven valuable? If you haven’t used it before, can you provide some examples of why knowing what records are similar in your data set may be valuable?</a:t>
            </a: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9</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9266429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336</Words>
  <Application>Microsoft Macintosh PowerPoint</Application>
  <PresentationFormat>Widescreen</PresentationFormat>
  <Paragraphs>66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 Yerunkar</dc:creator>
  <cp:lastModifiedBy>Christopher Richard Kruger</cp:lastModifiedBy>
  <cp:revision>11</cp:revision>
  <dcterms:modified xsi:type="dcterms:W3CDTF">2019-03-03T16:37:17Z</dcterms:modified>
</cp:coreProperties>
</file>