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comments/comment9.xml" ContentType="application/vnd.openxmlformats-officedocument.presentationml.comments+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notesSlides/notesSlide16.xml" ContentType="application/vnd.openxmlformats-officedocument.presentationml.notesSlide+xml"/>
  <Override PartName="/ppt/comments/comment14.xml" ContentType="application/vnd.openxmlformats-officedocument.presentationml.comments+xml"/>
  <Override PartName="/ppt/notesSlides/notesSlide17.xml" ContentType="application/vnd.openxmlformats-officedocument.presentationml.notesSlide+xml"/>
  <Override PartName="/ppt/comments/comment15.xml" ContentType="application/vnd.openxmlformats-officedocument.presentationml.comments+xml"/>
  <Override PartName="/ppt/notesSlides/notesSlide18.xml" ContentType="application/vnd.openxmlformats-officedocument.presentationml.notesSlide+xml"/>
  <Override PartName="/ppt/comments/comment16.xml" ContentType="application/vnd.openxmlformats-officedocument.presentationml.comments+xml"/>
  <Override PartName="/ppt/notesSlides/notesSlide19.xml" ContentType="application/vnd.openxmlformats-officedocument.presentationml.notesSlide+xml"/>
  <Override PartName="/ppt/comments/comment17.xml" ContentType="application/vnd.openxmlformats-officedocument.presentationml.comments+xml"/>
  <Override PartName="/ppt/notesSlides/notesSlide20.xml" ContentType="application/vnd.openxmlformats-officedocument.presentationml.notesSlide+xml"/>
  <Override PartName="/ppt/comments/comment18.xml" ContentType="application/vnd.openxmlformats-officedocument.presentationml.comments+xml"/>
  <Override PartName="/ppt/notesSlides/notesSlide21.xml" ContentType="application/vnd.openxmlformats-officedocument.presentationml.notesSlide+xml"/>
  <Override PartName="/ppt/comments/comment19.xml" ContentType="application/vnd.openxmlformats-officedocument.presentationml.comments+xml"/>
  <Override PartName="/ppt/notesSlides/notesSlide22.xml" ContentType="application/vnd.openxmlformats-officedocument.presentationml.notesSlide+xml"/>
  <Override PartName="/ppt/comments/comment20.xml" ContentType="application/vnd.openxmlformats-officedocument.presentationml.comments+xml"/>
  <Override PartName="/ppt/notesSlides/notesSlide23.xml" ContentType="application/vnd.openxmlformats-officedocument.presentationml.notesSlide+xml"/>
  <Override PartName="/ppt/comments/comment21.xml" ContentType="application/vnd.openxmlformats-officedocument.presentationml.comments+xml"/>
  <Override PartName="/ppt/notesSlides/notesSlide24.xml" ContentType="application/vnd.openxmlformats-officedocument.presentationml.notesSlide+xml"/>
  <Override PartName="/ppt/comments/comment2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60" r:id="rId1"/>
  </p:sldMasterIdLst>
  <p:notesMasterIdLst>
    <p:notesMasterId r:id="rId26"/>
  </p:notesMasterIdLst>
  <p:sldIdLst>
    <p:sldId id="256" r:id="rId2"/>
    <p:sldId id="257" r:id="rId3"/>
    <p:sldId id="258" r:id="rId4"/>
    <p:sldId id="259" r:id="rId5"/>
    <p:sldId id="280" r:id="rId6"/>
    <p:sldId id="279" r:id="rId7"/>
    <p:sldId id="281" r:id="rId8"/>
    <p:sldId id="282" r:id="rId9"/>
    <p:sldId id="283" r:id="rId10"/>
    <p:sldId id="284" r:id="rId11"/>
    <p:sldId id="285" r:id="rId12"/>
    <p:sldId id="295" r:id="rId13"/>
    <p:sldId id="296" r:id="rId14"/>
    <p:sldId id="297" r:id="rId15"/>
    <p:sldId id="292" r:id="rId16"/>
    <p:sldId id="301" r:id="rId17"/>
    <p:sldId id="286" r:id="rId18"/>
    <p:sldId id="298" r:id="rId19"/>
    <p:sldId id="299" r:id="rId20"/>
    <p:sldId id="303" r:id="rId21"/>
    <p:sldId id="304" r:id="rId22"/>
    <p:sldId id="300" r:id="rId23"/>
    <p:sldId id="287" r:id="rId24"/>
    <p:sldId id="262"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uja Yerunkar" initials="RY" lastIdx="7" clrIdx="0">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1804" autoAdjust="0"/>
  </p:normalViewPr>
  <p:slideViewPr>
    <p:cSldViewPr snapToGrid="0">
      <p:cViewPr varScale="1">
        <p:scale>
          <a:sx n="88" d="100"/>
          <a:sy n="88" d="100"/>
        </p:scale>
        <p:origin x="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23T09:06:57.027" idx="1">
    <p:pos x="10" y="10"/>
    <p:text>Chris, I have changed the objectives with respect to the objectives in the lesson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1-23T09:21:31.081" idx="3">
    <p:pos x="10" y="10"/>
    <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1-23T09:21:31.081" idx="3">
    <p:pos x="10" y="10"/>
    <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1-23T09:21:31.081" idx="3">
    <p:pos x="10" y="10"/>
    <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scenario and the data required  to complete the exercise</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9-01-23T09:21:31.081" idx="3">
    <p:pos x="10" y="10"/>
    <p:text>Chris, please add aim, scenario and the highlevel steps.</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9-01-23T09:21:31.081" idx="3">
    <p:pos x="10" y="10"/>
    <p:text>Chris, please add aim, scenario and the highlevel steps.</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9-01-23T09:21:31.081" idx="3">
    <p:pos x="10" y="10"/>
    <p:text>Chris, please add aim, scenario and the highlevel steps.</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scenario and the data required  to complete the exercise</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23T09:14:10.723" idx="2">
    <p:pos x="210" y="138"/>
    <p:text>Chris, rather than askinvg questions, I would suggest we have some details or real world examples of supervised and unsupervised learning as the ones you have mentioned in the lesson.</p:text>
    <p:extLst>
      <p:ext uri="{C676402C-5697-4E1C-873F-D02D1690AC5C}">
        <p15:threadingInfo xmlns:p15="http://schemas.microsoft.com/office/powerpoint/2012/main" timeZoneBias="-33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9-01-23T12:38:10.113" idx="5">
    <p:pos x="6758" y="1071"/>
    <p:text>Please add the scenario and the data required  to complete the exercise</p:text>
    <p:extLst>
      <p:ext uri="{C676402C-5697-4E1C-873F-D02D1690AC5C}">
        <p15:threadingInfo xmlns:p15="http://schemas.microsoft.com/office/powerpoint/2012/main" timeZoneBias="-33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9-01-23T12:43:26.943" idx="7">
    <p:pos x="505" y="1146"/>
    <p:text>Add the important points of the summary here.</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23T09:21:31.081" idx="3">
    <p:pos x="10" y="10"/>
    <p:text>Chris, you can add the definition of unsupervised and supervised learning here and then the image in the lesson which demonstrates the difference between both. Please ensure that we do not have theory-heavy slides. Graphical representations would be a great way to help comnducting session. What's your take on this?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1-23T09:21:31.081" idx="3">
    <p:pos x="10" y="10"/>
    <p:text>Chris, I think we can define what clustering is, its applications and maybe we can have a graph that represents clusters. What do you think?</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1-23T09:06:57.027" idx="1">
    <p:pos x="10" y="10"/>
    <p:text>Global Comment: Chris, please add the possible answers to the discussion questions in the notes section.</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1-23T09:21:31.081" idx="3">
    <p:pos x="10" y="10"/>
    <p:text>Please add important points to be considered while identifying clusters. You can also consider putting up an example.</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1-23T09:21:31.081" idx="3">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0101282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70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27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60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16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898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597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936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 –</a:t>
            </a:r>
          </a:p>
          <a:p>
            <a:pPr marL="285750" lvl="0" indent="-285750" algn="l" rtl="0">
              <a:spcBef>
                <a:spcPts val="0"/>
              </a:spcBef>
              <a:spcAft>
                <a:spcPts val="0"/>
              </a:spcAft>
              <a:buFontTx/>
              <a:buChar char="-"/>
            </a:pPr>
            <a:r>
              <a:rPr lang="en-US" dirty="0"/>
              <a:t>Modifying your neighborhood radius size should drive a sizeable change in output labels if the data set is in the same scale. For example with the dataset we provided in the Notebook, you will see large changes with 0.1 magnitude changes in neighborhood radius size.</a:t>
            </a:r>
          </a:p>
          <a:p>
            <a:pPr marL="285750" lvl="0" indent="-285750" algn="l" rtl="0">
              <a:spcBef>
                <a:spcPts val="0"/>
              </a:spcBef>
              <a:spcAft>
                <a:spcPts val="0"/>
              </a:spcAft>
              <a:buFontTx/>
              <a:buChar char="-"/>
            </a:pPr>
            <a:r>
              <a:rPr lang="en-US" dirty="0"/>
              <a:t>Answers will vary. Using the data set we provided in your Notebook, you will reach acceptable results with neighborhood radius of 0.7 and 10 minimum points.</a:t>
            </a: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63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0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50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38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53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954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 –</a:t>
            </a:r>
          </a:p>
          <a:p>
            <a:pPr marL="285750" lvl="0" indent="-285750" algn="l" rtl="0">
              <a:spcBef>
                <a:spcPts val="0"/>
              </a:spcBef>
              <a:spcAft>
                <a:spcPts val="0"/>
              </a:spcAft>
              <a:buFontTx/>
              <a:buChar char="-"/>
            </a:pPr>
            <a:r>
              <a:rPr lang="en-US" dirty="0"/>
              <a:t>Modifying your minimum points threshold should result in a noticeable change in output labels if the data set based on how many points are in your data set. More data points, less impact, unless minimum points is scaled up accordingly.</a:t>
            </a:r>
          </a:p>
          <a:p>
            <a:pPr marL="285750" lvl="0" indent="-285750" algn="l" rtl="0">
              <a:spcBef>
                <a:spcPts val="0"/>
              </a:spcBef>
              <a:spcAft>
                <a:spcPts val="0"/>
              </a:spcAft>
              <a:buFontTx/>
              <a:buChar char="-"/>
            </a:pPr>
            <a:r>
              <a:rPr lang="en-US" dirty="0"/>
              <a:t>Answers will vary. Using the data set we provided in your Notebook, you will reach acceptable results with neighborhood radius of 0.7 and 19 minimum points.</a:t>
            </a: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526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506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a:t>
            </a:r>
          </a:p>
          <a:p>
            <a:pPr marL="285750" lvl="0" indent="-285750" algn="l" rtl="0">
              <a:spcBef>
                <a:spcPts val="0"/>
              </a:spcBef>
              <a:spcAft>
                <a:spcPts val="0"/>
              </a:spcAft>
              <a:buFontTx/>
              <a:buChar char="-"/>
            </a:pPr>
            <a:r>
              <a:rPr lang="en-US" dirty="0"/>
              <a:t>Student will likely have had to change their hyperparameters a lot given the data sets we provided in the Notebook. Key lesson here is to constantly drive home that each of the clustering approaches we’ve discussed so far is just a tool framework, and not perfect out of the box.</a:t>
            </a:r>
          </a:p>
          <a:p>
            <a:pPr marL="285750" lvl="0" indent="-285750" algn="l" rtl="0">
              <a:spcBef>
                <a:spcPts val="0"/>
              </a:spcBef>
              <a:spcAft>
                <a:spcPts val="0"/>
              </a:spcAft>
              <a:buFontTx/>
              <a:buChar char="-"/>
            </a:pPr>
            <a:r>
              <a:rPr lang="en-US" dirty="0"/>
              <a:t>If students use the data sets we provided in the Notebook, they will see quality performance from Agglomerative Clustering and DBSCAN. These perform best for complex data like the crescent moons and circles because they have constraints in their neighbor search.</a:t>
            </a: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574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07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16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Instructor Note: Have a discussi</a:t>
            </a:r>
            <a:r>
              <a:rPr lang="en-US" sz="2000"/>
              <a:t>on in class around the innovative uses of clustering students can come up with.</a:t>
            </a:r>
            <a:endParaRPr sz="2000" b="0" strike="noStrike">
              <a:latin typeface="Arial"/>
              <a:ea typeface="Arial"/>
              <a:cs typeface="Arial"/>
              <a:sym typeface="Arial"/>
            </a:endParaRPr>
          </a:p>
          <a:p>
            <a:pPr marL="216000" lvl="0" indent="-21600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Start with a concise self-introduction. Provide your educational qualifications, your experience in teaching and working with the technology, as a user in a professional setting and as teacher. </a:t>
            </a:r>
            <a:endParaRPr sz="1200" b="0" strike="noStrike">
              <a:latin typeface="Arial"/>
              <a:ea typeface="Arial"/>
              <a:cs typeface="Arial"/>
              <a:sym typeface="Arial"/>
            </a:endParaRPr>
          </a:p>
          <a:p>
            <a:pPr marL="0" lvl="0" indent="0" algn="l" rtl="0">
              <a:lnSpc>
                <a:spcPct val="100000"/>
              </a:lnSpc>
              <a:spcBef>
                <a:spcPts val="0"/>
              </a:spcBef>
              <a:spcAft>
                <a:spcPts val="0"/>
              </a:spcAft>
              <a:buNone/>
            </a:pPr>
            <a:r>
              <a:rPr lang="en-US" sz="1200" b="0" strike="noStrike">
                <a:solidFill>
                  <a:srgbClr val="000000"/>
                </a:solidFill>
                <a:latin typeface="Arial"/>
                <a:ea typeface="Arial"/>
                <a:cs typeface="Arial"/>
                <a:sym typeface="Arial"/>
              </a:rPr>
              <a:t>Give a short synopsis of how this class will be conducted. Mention any attendance or pertinent policies.  </a:t>
            </a:r>
            <a:endParaRPr sz="1200" b="0" strike="noStrike">
              <a:latin typeface="Arial"/>
              <a:ea typeface="Arial"/>
              <a:cs typeface="Arial"/>
              <a:sym typeface="Arial"/>
            </a:endParaRPr>
          </a:p>
          <a:p>
            <a:pPr marL="0" lvl="0" indent="0" algn="l" rtl="0">
              <a:lnSpc>
                <a:spcPct val="100000"/>
              </a:lnSpc>
              <a:spcBef>
                <a:spcPts val="0"/>
              </a:spcBef>
              <a:spcAft>
                <a:spcPts val="0"/>
              </a:spcAft>
              <a:buNone/>
            </a:pPr>
            <a:endParaRPr sz="1200" b="0" strike="noStrike">
              <a:latin typeface="Arial"/>
              <a:ea typeface="Arial"/>
              <a:cs typeface="Arial"/>
              <a:sym typeface="Arial"/>
            </a:endParaRPr>
          </a:p>
        </p:txBody>
      </p:sp>
      <p:sp>
        <p:nvSpPr>
          <p:cNvPr id="89" name="Google Shape;89;p4:notes"/>
          <p:cNvSpPr txBox="1"/>
          <p:nvPr/>
        </p:nvSpPr>
        <p:spPr>
          <a:xfrm>
            <a:off x="3884760" y="0"/>
            <a:ext cx="2971440" cy="4582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11/25/2018</a:t>
            </a:r>
            <a:endParaRPr sz="1200" b="0" i="0" u="none" strike="noStrike" cap="none">
              <a:latin typeface="Times New Roman"/>
              <a:ea typeface="Times New Roman"/>
              <a:cs typeface="Times New Roman"/>
              <a:sym typeface="Times New Roman"/>
            </a:endParaRPr>
          </a:p>
        </p:txBody>
      </p:sp>
      <p:sp>
        <p:nvSpPr>
          <p:cNvPr id="90" name="Google Shape;90;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370027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a:t>
            </a:r>
          </a:p>
          <a:p>
            <a:pPr marL="285750" lvl="0" indent="-285750" algn="l" rtl="0">
              <a:spcBef>
                <a:spcPts val="0"/>
              </a:spcBef>
              <a:spcAft>
                <a:spcPts val="0"/>
              </a:spcAft>
              <a:buFontTx/>
              <a:buChar char="-"/>
            </a:pPr>
            <a:r>
              <a:rPr lang="en-US" dirty="0"/>
              <a:t>Responses to this slide will be variable due to highlighting the work of your students. The key point to drive home as a result of this slide should be that K-Means is great for large volumes of data that are easily separable (think discrete blobs of data), whereas Hierarchical Clustering will be helpful for more complex, interwoven data. </a:t>
            </a:r>
          </a:p>
          <a:p>
            <a:pPr marL="285750" lvl="0" indent="-285750" algn="l" rtl="0">
              <a:spcBef>
                <a:spcPts val="0"/>
              </a:spcBef>
              <a:spcAft>
                <a:spcPts val="0"/>
              </a:spcAft>
              <a:buFontTx/>
              <a:buChar char="-"/>
            </a:pPr>
            <a:r>
              <a:rPr lang="en-US" dirty="0"/>
              <a:t>Hierarchical Clustering also benefits from not needing to know exactly how many clusters you want a priori.</a:t>
            </a:r>
            <a:endParaRPr dirty="0"/>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66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42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a:t>
            </a:r>
          </a:p>
          <a:p>
            <a:pPr marL="285750" lvl="0" indent="-285750" algn="l" rtl="0">
              <a:spcBef>
                <a:spcPts val="0"/>
              </a:spcBef>
              <a:spcAft>
                <a:spcPts val="0"/>
              </a:spcAft>
              <a:buFontTx/>
              <a:buChar char="-"/>
            </a:pPr>
            <a:r>
              <a:rPr lang="en-US" dirty="0"/>
              <a:t>K-Means is better suited for simple data because it works by simply calculating Euclidean distance from a centroid to all points in a dataset and grabbing its closest neighbors. This approach to searching doesn’t care to capture important information about the overall structure in your data. It just grabs closest points.</a:t>
            </a:r>
          </a:p>
          <a:p>
            <a:pPr marL="285750" lvl="0" indent="-285750" algn="l" rtl="0">
              <a:spcBef>
                <a:spcPts val="0"/>
              </a:spcBef>
              <a:spcAft>
                <a:spcPts val="0"/>
              </a:spcAft>
              <a:buFontTx/>
              <a:buChar char="-"/>
            </a:pPr>
            <a:r>
              <a:rPr lang="en-US" dirty="0"/>
              <a:t>Hierarchical Clustering is better if you don’t know how many clusters you will want because it iteratively builds different potential clusters on its own, which you can then review for clusters in a dendrogram. It is more exhaustive and will take longer but it gives you a great overview of how you can carve your data into groups.</a:t>
            </a: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4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81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Instructor Notes:</a:t>
            </a:r>
          </a:p>
          <a:p>
            <a:pPr marL="285750" lvl="0" indent="-285750" algn="l" rtl="0">
              <a:spcBef>
                <a:spcPts val="0"/>
              </a:spcBef>
              <a:spcAft>
                <a:spcPts val="0"/>
              </a:spcAft>
              <a:buFontTx/>
              <a:buChar char="-"/>
            </a:pPr>
            <a:r>
              <a:rPr lang="en-US" dirty="0"/>
              <a:t>With the approaches we’ve covered so far, every point in your data set will be classified into a cluster. This is a blanket approach since we do not consider the possibility that some data points are random noise and should not be part of any neighborhood.</a:t>
            </a:r>
          </a:p>
          <a:p>
            <a:pPr marL="285750" lvl="0" indent="-285750" algn="l" rtl="0">
              <a:spcBef>
                <a:spcPts val="0"/>
              </a:spcBef>
              <a:spcAft>
                <a:spcPts val="0"/>
              </a:spcAft>
              <a:buFontTx/>
              <a:buChar char="-"/>
            </a:pPr>
            <a:r>
              <a:rPr lang="en-US" dirty="0"/>
              <a:t>No, Euclidean distance only as an approach feeds into the shortcomings related to the prior question. If you had an extremely sparse data set, K-Means will still find clusters since it doesn’t have much to stop it from exploring globally. </a:t>
            </a:r>
          </a:p>
        </p:txBody>
      </p:sp>
      <p:sp>
        <p:nvSpPr>
          <p:cNvPr id="81" name="Google Shape;81;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54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
        <p:cNvGrpSpPr/>
        <p:nvPr/>
      </p:nvGrpSpPr>
      <p:grpSpPr>
        <a:xfrm>
          <a:off x="0" y="0"/>
          <a:ext cx="0" cy="0"/>
          <a:chOff x="0" y="0"/>
          <a:chExt cx="0" cy="0"/>
        </a:xfrm>
      </p:grpSpPr>
      <p:sp>
        <p:nvSpPr>
          <p:cNvPr id="32" name="Google Shape;32;p7"/>
          <p:cNvSpPr txBox="1">
            <a:spLocks noGrp="1"/>
          </p:cNvSpPr>
          <p:nvPr>
            <p:ph type="subTitle" idx="1"/>
          </p:nvPr>
        </p:nvSpPr>
        <p:spPr>
          <a:xfrm>
            <a:off x="648000" y="1080000"/>
            <a:ext cx="10079640" cy="110134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648000" y="1080000"/>
            <a:ext cx="10079640" cy="2375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rot="10800000">
            <a:off x="12191760" y="6858001"/>
            <a:ext cx="4319640" cy="6857640"/>
          </a:xfrm>
          <a:prstGeom prst="rect">
            <a:avLst/>
          </a:prstGeom>
          <a:noFill/>
          <a:ln>
            <a:noFill/>
          </a:ln>
        </p:spPr>
      </p:pic>
      <p:pic>
        <p:nvPicPr>
          <p:cNvPr id="11" name="Google Shape;11;p1"/>
          <p:cNvPicPr preferRelativeResize="0"/>
          <p:nvPr/>
        </p:nvPicPr>
        <p:blipFill rotWithShape="1">
          <a:blip r:embed="rId14">
            <a:alphaModFix/>
          </a:blip>
          <a:srcRect/>
          <a:stretch/>
        </p:blipFill>
        <p:spPr>
          <a:xfrm>
            <a:off x="11160000" y="540000"/>
            <a:ext cx="539640" cy="431640"/>
          </a:xfrm>
          <a:prstGeom prst="rect">
            <a:avLst/>
          </a:prstGeom>
          <a:noFill/>
          <a:ln>
            <a:noFill/>
          </a:ln>
        </p:spPr>
      </p:pic>
      <p:sp>
        <p:nvSpPr>
          <p:cNvPr id="12" name="Google Shape;12;p1"/>
          <p:cNvSpPr txBox="1">
            <a:spLocks noGrp="1"/>
          </p:cNvSpPr>
          <p:nvPr>
            <p:ph type="title"/>
          </p:nvPr>
        </p:nvSpPr>
        <p:spPr>
          <a:xfrm>
            <a:off x="648000" y="1080000"/>
            <a:ext cx="10079640" cy="237564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dt" idx="10"/>
          </p:nvPr>
        </p:nvSpPr>
        <p:spPr>
          <a:xfrm>
            <a:off x="9288000" y="6336000"/>
            <a:ext cx="2159640" cy="287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ftr" idx="11"/>
          </p:nvPr>
        </p:nvSpPr>
        <p:spPr>
          <a:xfrm>
            <a:off x="648000" y="6336000"/>
            <a:ext cx="6479640" cy="2876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
          <p:cNvSpPr txBox="1">
            <a:spLocks noGrp="1"/>
          </p:cNvSpPr>
          <p:nvPr>
            <p:ph type="sldNum" idx="12"/>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200" b="1" i="0" u="none" strike="noStrike" cap="none">
                <a:solidFill>
                  <a:srgbClr val="2C2C2C"/>
                </a:solidFill>
                <a:latin typeface="Arial"/>
                <a:ea typeface="Arial"/>
                <a:cs typeface="Arial"/>
                <a:sym typeface="Arial"/>
              </a:defRPr>
            </a:lvl1pPr>
            <a:lvl2pPr marL="0" marR="0" lvl="1" indent="0" algn="ctr" rtl="0">
              <a:lnSpc>
                <a:spcPct val="100000"/>
              </a:lnSpc>
              <a:spcBef>
                <a:spcPts val="0"/>
              </a:spcBef>
              <a:buNone/>
              <a:defRPr sz="1200" b="1" i="0" u="none" strike="noStrike" cap="none">
                <a:solidFill>
                  <a:srgbClr val="2C2C2C"/>
                </a:solidFill>
                <a:latin typeface="Arial"/>
                <a:ea typeface="Arial"/>
                <a:cs typeface="Arial"/>
                <a:sym typeface="Arial"/>
              </a:defRPr>
            </a:lvl2pPr>
            <a:lvl3pPr marL="0" marR="0" lvl="2" indent="0" algn="ctr" rtl="0">
              <a:lnSpc>
                <a:spcPct val="100000"/>
              </a:lnSpc>
              <a:spcBef>
                <a:spcPts val="0"/>
              </a:spcBef>
              <a:buNone/>
              <a:defRPr sz="1200" b="1" i="0" u="none" strike="noStrike" cap="none">
                <a:solidFill>
                  <a:srgbClr val="2C2C2C"/>
                </a:solidFill>
                <a:latin typeface="Arial"/>
                <a:ea typeface="Arial"/>
                <a:cs typeface="Arial"/>
                <a:sym typeface="Arial"/>
              </a:defRPr>
            </a:lvl3pPr>
            <a:lvl4pPr marL="0" marR="0" lvl="3" indent="0" algn="ctr" rtl="0">
              <a:lnSpc>
                <a:spcPct val="100000"/>
              </a:lnSpc>
              <a:spcBef>
                <a:spcPts val="0"/>
              </a:spcBef>
              <a:buNone/>
              <a:defRPr sz="1200" b="1" i="0" u="none" strike="noStrike" cap="none">
                <a:solidFill>
                  <a:srgbClr val="2C2C2C"/>
                </a:solidFill>
                <a:latin typeface="Arial"/>
                <a:ea typeface="Arial"/>
                <a:cs typeface="Arial"/>
                <a:sym typeface="Arial"/>
              </a:defRPr>
            </a:lvl4pPr>
            <a:lvl5pPr marL="0" marR="0" lvl="4" indent="0" algn="ctr" rtl="0">
              <a:lnSpc>
                <a:spcPct val="100000"/>
              </a:lnSpc>
              <a:spcBef>
                <a:spcPts val="0"/>
              </a:spcBef>
              <a:buNone/>
              <a:defRPr sz="1200" b="1" i="0" u="none" strike="noStrike" cap="none">
                <a:solidFill>
                  <a:srgbClr val="2C2C2C"/>
                </a:solidFill>
                <a:latin typeface="Arial"/>
                <a:ea typeface="Arial"/>
                <a:cs typeface="Arial"/>
                <a:sym typeface="Arial"/>
              </a:defRPr>
            </a:lvl5pPr>
            <a:lvl6pPr marL="0" marR="0" lvl="5" indent="0" algn="ctr" rtl="0">
              <a:lnSpc>
                <a:spcPct val="100000"/>
              </a:lnSpc>
              <a:spcBef>
                <a:spcPts val="0"/>
              </a:spcBef>
              <a:buNone/>
              <a:defRPr sz="1200" b="1" i="0" u="none" strike="noStrike" cap="none">
                <a:solidFill>
                  <a:srgbClr val="2C2C2C"/>
                </a:solidFill>
                <a:latin typeface="Arial"/>
                <a:ea typeface="Arial"/>
                <a:cs typeface="Arial"/>
                <a:sym typeface="Arial"/>
              </a:defRPr>
            </a:lvl6pPr>
            <a:lvl7pPr marL="0" marR="0" lvl="6" indent="0" algn="ctr" rtl="0">
              <a:lnSpc>
                <a:spcPct val="100000"/>
              </a:lnSpc>
              <a:spcBef>
                <a:spcPts val="0"/>
              </a:spcBef>
              <a:buNone/>
              <a:defRPr sz="1200" b="1" i="0" u="none" strike="noStrike" cap="none">
                <a:solidFill>
                  <a:srgbClr val="2C2C2C"/>
                </a:solidFill>
                <a:latin typeface="Arial"/>
                <a:ea typeface="Arial"/>
                <a:cs typeface="Arial"/>
                <a:sym typeface="Arial"/>
              </a:defRPr>
            </a:lvl7pPr>
            <a:lvl8pPr marL="0" marR="0" lvl="7" indent="0" algn="ctr" rtl="0">
              <a:lnSpc>
                <a:spcPct val="100000"/>
              </a:lnSpc>
              <a:spcBef>
                <a:spcPts val="0"/>
              </a:spcBef>
              <a:buNone/>
              <a:defRPr sz="1200" b="1" i="0" u="none" strike="noStrike" cap="none">
                <a:solidFill>
                  <a:srgbClr val="2C2C2C"/>
                </a:solidFill>
                <a:latin typeface="Arial"/>
                <a:ea typeface="Arial"/>
                <a:cs typeface="Arial"/>
                <a:sym typeface="Arial"/>
              </a:defRPr>
            </a:lvl8pPr>
            <a:lvl9pPr marL="0" marR="0" lvl="8" indent="0" algn="ctr" rtl="0">
              <a:lnSpc>
                <a:spcPct val="100000"/>
              </a:lnSpc>
              <a:spcBef>
                <a:spcPts val="0"/>
              </a:spcBef>
              <a:buNone/>
              <a:defRPr sz="1200" b="1" i="0" u="none" strike="noStrike" cap="none">
                <a:solidFill>
                  <a:srgbClr val="2C2C2C"/>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pic>
        <p:nvPicPr>
          <p:cNvPr id="16" name="Google Shape;16;p1"/>
          <p:cNvPicPr preferRelativeResize="0"/>
          <p:nvPr/>
        </p:nvPicPr>
        <p:blipFill rotWithShape="1">
          <a:blip r:embed="rId15">
            <a:alphaModFix/>
          </a:blip>
          <a:srcRect/>
          <a:stretch/>
        </p:blipFill>
        <p:spPr>
          <a:xfrm>
            <a:off x="767520" y="504000"/>
            <a:ext cx="1331640" cy="431640"/>
          </a:xfrm>
          <a:prstGeom prst="rect">
            <a:avLst/>
          </a:prstGeom>
          <a:noFill/>
          <a:ln>
            <a:noFill/>
          </a:ln>
        </p:spPr>
      </p:pic>
      <p:sp>
        <p:nvSpPr>
          <p:cNvPr id="17" name="Google Shape;17;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omments" Target="../comments/commen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omments" Target="../comments/comment15.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omments" Target="../comments/commen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p:nvPr/>
        </p:nvSpPr>
        <p:spPr>
          <a:xfrm>
            <a:off x="1383120" y="2513520"/>
            <a:ext cx="10595520" cy="962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4800" b="0" i="0" u="none" strike="noStrike" cap="none" dirty="0">
                <a:solidFill>
                  <a:srgbClr val="2C2C2C"/>
                </a:solidFill>
                <a:latin typeface="Arial"/>
                <a:ea typeface="Arial"/>
                <a:cs typeface="Arial"/>
                <a:sym typeface="Arial"/>
              </a:rPr>
              <a:t>Applied Unsupervised Learning with Python</a:t>
            </a:r>
            <a:endParaRPr sz="4800" b="0" i="0" u="none" strike="noStrike" cap="none" dirty="0">
              <a:solidFill>
                <a:srgbClr val="000000"/>
              </a:solidFill>
              <a:latin typeface="Calibri"/>
              <a:ea typeface="Calibri"/>
              <a:cs typeface="Calibri"/>
              <a:sym typeface="Calibri"/>
            </a:endParaRPr>
          </a:p>
        </p:txBody>
      </p:sp>
      <p:sp>
        <p:nvSpPr>
          <p:cNvPr id="71" name="Google Shape;71;p14"/>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DBSCAN: Intro</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0" i="0" u="none" strike="noStrike" cap="none" dirty="0">
                <a:latin typeface="Arial"/>
                <a:ea typeface="Arial"/>
                <a:cs typeface="Arial"/>
                <a:sym typeface="Arial"/>
              </a:rPr>
              <a:t>DBSCAN </a:t>
            </a:r>
            <a:r>
              <a:rPr lang="en-US" sz="2000" dirty="0"/>
              <a:t>= </a:t>
            </a:r>
            <a:r>
              <a:rPr lang="en-US" sz="2000" b="1" dirty="0"/>
              <a:t>D</a:t>
            </a:r>
            <a:r>
              <a:rPr lang="en-US" sz="2000" dirty="0"/>
              <a:t>ensity-</a:t>
            </a:r>
            <a:r>
              <a:rPr lang="en-US" sz="2000" b="1" dirty="0"/>
              <a:t>B</a:t>
            </a:r>
            <a:r>
              <a:rPr lang="en-US" sz="2000" dirty="0"/>
              <a:t>ased </a:t>
            </a:r>
            <a:r>
              <a:rPr lang="en-US" sz="2000" b="1" dirty="0"/>
              <a:t>S</a:t>
            </a:r>
            <a:r>
              <a:rPr lang="en-US" sz="2000" dirty="0"/>
              <a:t>patial </a:t>
            </a:r>
            <a:r>
              <a:rPr lang="en-US" sz="2000" b="1" dirty="0"/>
              <a:t>C</a:t>
            </a:r>
            <a:r>
              <a:rPr lang="en-US" sz="2000" dirty="0"/>
              <a:t>lustering of </a:t>
            </a:r>
            <a:r>
              <a:rPr lang="en-US" sz="2000" b="1" dirty="0"/>
              <a:t>A</a:t>
            </a:r>
            <a:r>
              <a:rPr lang="en-US" sz="2000" dirty="0"/>
              <a:t>pplications with </a:t>
            </a:r>
            <a:r>
              <a:rPr lang="en-US" sz="2000" b="1" dirty="0"/>
              <a:t>N</a:t>
            </a:r>
            <a:r>
              <a:rPr lang="en-US" sz="2000" dirty="0"/>
              <a:t>oise</a:t>
            </a:r>
          </a:p>
          <a:p>
            <a:pPr lvl="0">
              <a:lnSpc>
                <a:spcPct val="140000"/>
              </a:lnSpc>
            </a:pPr>
            <a:endParaRPr lang="en-US" sz="2000" dirty="0"/>
          </a:p>
          <a:p>
            <a:pPr marL="342900" lvl="0" indent="-342900">
              <a:lnSpc>
                <a:spcPct val="140000"/>
              </a:lnSpc>
              <a:buFontTx/>
              <a:buChar char="-"/>
            </a:pPr>
            <a:r>
              <a:rPr lang="en-US" sz="2000" dirty="0"/>
              <a:t>Builds clusters using the concept of density as the primary driver.</a:t>
            </a:r>
          </a:p>
          <a:p>
            <a:pPr marL="342900" lvl="0" indent="-342900">
              <a:lnSpc>
                <a:spcPct val="140000"/>
              </a:lnSpc>
              <a:buFontTx/>
              <a:buChar char="-"/>
            </a:pPr>
            <a:r>
              <a:rPr lang="en-US" sz="2000" dirty="0"/>
              <a:t>Uses hyperparameters of neighborhood radius (often seen as </a:t>
            </a:r>
            <a:r>
              <a:rPr lang="en-US" sz="2000" b="1" dirty="0"/>
              <a:t>eps</a:t>
            </a:r>
            <a:r>
              <a:rPr lang="en-US" sz="2000" dirty="0"/>
              <a:t>) and minimum points threshold. </a:t>
            </a:r>
          </a:p>
          <a:p>
            <a:pPr marL="342900" lvl="0" indent="-342900">
              <a:lnSpc>
                <a:spcPct val="140000"/>
              </a:lnSpc>
              <a:buFontTx/>
              <a:buChar char="-"/>
            </a:pPr>
            <a:r>
              <a:rPr lang="en-US" sz="2000" dirty="0"/>
              <a:t>For any given point in your dataset, DBSCAN evaluates cluster membership by seeing which nearby points fall into its neighborhood radius, and then checks to see if the number of neighbors exceeds the minimum points threshold.</a:t>
            </a:r>
          </a:p>
          <a:p>
            <a:pPr lvl="0">
              <a:lnSpc>
                <a:spcPct val="140000"/>
              </a:lnSpc>
            </a:pPr>
            <a:endParaRPr lang="en-US" sz="2000" dirty="0"/>
          </a:p>
          <a:p>
            <a:pPr lvl="0">
              <a:lnSpc>
                <a:spcPct val="140000"/>
              </a:lnSpc>
            </a:pPr>
            <a:endParaRPr lang="en-US" sz="2000" dirty="0"/>
          </a:p>
          <a:p>
            <a:pPr lvl="0">
              <a:lnSpc>
                <a:spcPct val="140000"/>
              </a:lnSpc>
            </a:pPr>
            <a:endParaRPr lang="en-US" sz="2000" b="0" i="0" u="none" strike="noStrike" cap="none" dirty="0">
              <a:latin typeface="Arial"/>
              <a:ea typeface="Arial"/>
              <a:cs typeface="Arial"/>
              <a:sym typeface="Arial"/>
            </a:endParaRPr>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4065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DBSCAN: In Depth</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7999" y="1700640"/>
            <a:ext cx="11166629"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dirty="0"/>
              <a:t>Steps to implementing DBSCAN - </a:t>
            </a:r>
          </a:p>
          <a:p>
            <a:pPr marL="457200" lvl="0" indent="-457200">
              <a:lnSpc>
                <a:spcPct val="140000"/>
              </a:lnSpc>
              <a:buAutoNum type="arabicParenR"/>
            </a:pPr>
            <a:endParaRPr lang="en-US" sz="2000" dirty="0"/>
          </a:p>
          <a:p>
            <a:pPr marL="457200" lvl="0" indent="-457200">
              <a:lnSpc>
                <a:spcPct val="140000"/>
              </a:lnSpc>
              <a:buAutoNum type="arabicParenR"/>
            </a:pPr>
            <a:r>
              <a:rPr lang="en-US" sz="2000" dirty="0"/>
              <a:t>Given </a:t>
            </a:r>
            <a:r>
              <a:rPr lang="en-US" sz="2000" b="1" dirty="0"/>
              <a:t>n</a:t>
            </a:r>
            <a:r>
              <a:rPr lang="en-US" sz="2000" dirty="0"/>
              <a:t> unvisited sample data points, move through each point in a loop and mark as visited.</a:t>
            </a:r>
          </a:p>
          <a:p>
            <a:pPr marL="457200" lvl="0" indent="-457200">
              <a:lnSpc>
                <a:spcPct val="140000"/>
              </a:lnSpc>
              <a:buAutoNum type="arabicParenR"/>
            </a:pPr>
            <a:r>
              <a:rPr lang="en-US" sz="2000" dirty="0"/>
              <a:t>From each point look at the distance to every other point in the data set. </a:t>
            </a:r>
          </a:p>
          <a:p>
            <a:pPr marL="457200" lvl="0" indent="-457200">
              <a:lnSpc>
                <a:spcPct val="140000"/>
              </a:lnSpc>
              <a:buAutoNum type="arabicParenR"/>
            </a:pPr>
            <a:r>
              <a:rPr lang="en-US" sz="2000" dirty="0"/>
              <a:t>For all points that fall within the neighborhood radius hyperparameter, connect them as neighbors.</a:t>
            </a:r>
          </a:p>
          <a:p>
            <a:pPr marL="457200" lvl="0" indent="-457200">
              <a:lnSpc>
                <a:spcPct val="140000"/>
              </a:lnSpc>
              <a:buAutoNum type="arabicParenR"/>
            </a:pPr>
            <a:r>
              <a:rPr lang="en-US" sz="2000" dirty="0"/>
              <a:t>Check to see if the number of neighbors is at least as many as minimum points required. </a:t>
            </a:r>
          </a:p>
          <a:p>
            <a:pPr marL="457200" lvl="0" indent="-457200">
              <a:lnSpc>
                <a:spcPct val="140000"/>
              </a:lnSpc>
              <a:buAutoNum type="arabicParenR"/>
            </a:pPr>
            <a:r>
              <a:rPr lang="en-US" sz="2000" dirty="0"/>
              <a:t>If minimum point threshold reached, group together as a cluster. If not, mark point as noise. </a:t>
            </a:r>
          </a:p>
          <a:p>
            <a:pPr marL="457200" lvl="0" indent="-457200">
              <a:lnSpc>
                <a:spcPct val="140000"/>
              </a:lnSpc>
              <a:buAutoNum type="arabicParenR"/>
            </a:pPr>
            <a:r>
              <a:rPr lang="en-US" sz="2000" dirty="0"/>
              <a:t>Repeat until all data points are categorized in clusters or as noise.</a:t>
            </a:r>
          </a:p>
          <a:p>
            <a:pPr lvl="0">
              <a:lnSpc>
                <a:spcPct val="140000"/>
              </a:lnSpc>
            </a:pPr>
            <a:endParaRPr lang="en-US" sz="2000" dirty="0"/>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0996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DBSCAN: In Depth Example</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7999" y="1700640"/>
            <a:ext cx="6681715"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dirty="0"/>
              <a:t>Given 4 sample data points, view each point as its own cluster.</a:t>
            </a:r>
          </a:p>
          <a:p>
            <a:pPr lvl="0">
              <a:lnSpc>
                <a:spcPct val="140000"/>
              </a:lnSpc>
            </a:pPr>
            <a:endParaRPr lang="en-US" sz="2000" dirty="0"/>
          </a:p>
          <a:p>
            <a:pPr lvl="0">
              <a:lnSpc>
                <a:spcPct val="140000"/>
              </a:lnSpc>
            </a:pPr>
            <a:r>
              <a:rPr lang="en-US" sz="2000" dirty="0"/>
              <a:t>[ (1,7) ], [ (-8,6) ], [ (-9,4) ] , [ (4, -2) ]</a:t>
            </a:r>
          </a:p>
          <a:p>
            <a:pPr lvl="0">
              <a:lnSpc>
                <a:spcPct val="140000"/>
              </a:lnSpc>
            </a:pPr>
            <a:endParaRPr lang="en-US" sz="2000" dirty="0"/>
          </a:p>
          <a:p>
            <a:pPr lvl="0">
              <a:lnSpc>
                <a:spcPct val="140000"/>
              </a:lnSpc>
            </a:pPr>
            <a:r>
              <a:rPr lang="en-US" sz="2000" dirty="0"/>
              <a:t>Calculate pairwise Euclidean distance between each of the points.</a:t>
            </a:r>
          </a:p>
          <a:p>
            <a:pPr marL="342900" lvl="6" indent="-342900">
              <a:lnSpc>
                <a:spcPct val="140000"/>
              </a:lnSpc>
              <a:buFontTx/>
              <a:buChar char="-"/>
            </a:pPr>
            <a:endParaRPr lang="en-US" sz="2000" dirty="0"/>
          </a:p>
          <a:p>
            <a:pPr lvl="0">
              <a:lnSpc>
                <a:spcPct val="140000"/>
              </a:lnSpc>
            </a:pPr>
            <a:endParaRPr lang="en-US" sz="2000" dirty="0"/>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B9106752-C1DE-8B4D-8185-45EB48303AF0}"/>
              </a:ext>
            </a:extLst>
          </p:cNvPr>
          <p:cNvPicPr/>
          <p:nvPr/>
        </p:nvPicPr>
        <p:blipFill>
          <a:blip r:embed="rId3"/>
          <a:stretch>
            <a:fillRect/>
          </a:stretch>
        </p:blipFill>
        <p:spPr>
          <a:xfrm>
            <a:off x="647999" y="4974097"/>
            <a:ext cx="6478515" cy="1179383"/>
          </a:xfrm>
          <a:prstGeom prst="rect">
            <a:avLst/>
          </a:prstGeom>
        </p:spPr>
      </p:pic>
      <p:pic>
        <p:nvPicPr>
          <p:cNvPr id="6" name="Picture 5">
            <a:extLst>
              <a:ext uri="{FF2B5EF4-FFF2-40B4-BE49-F238E27FC236}">
                <a16:creationId xmlns:a16="http://schemas.microsoft.com/office/drawing/2014/main" id="{CAB5A29A-2F46-6240-AAFC-7846660D832E}"/>
              </a:ext>
            </a:extLst>
          </p:cNvPr>
          <p:cNvPicPr/>
          <p:nvPr/>
        </p:nvPicPr>
        <p:blipFill>
          <a:blip r:embed="rId4"/>
          <a:stretch>
            <a:fillRect/>
          </a:stretch>
        </p:blipFill>
        <p:spPr>
          <a:xfrm>
            <a:off x="7328167" y="2243573"/>
            <a:ext cx="4863833" cy="3234133"/>
          </a:xfrm>
          <a:prstGeom prst="rect">
            <a:avLst/>
          </a:prstGeom>
        </p:spPr>
      </p:pic>
    </p:spTree>
    <p:extLst>
      <p:ext uri="{BB962C8B-B14F-4D97-AF65-F5344CB8AC3E}">
        <p14:creationId xmlns:p14="http://schemas.microsoft.com/office/powerpoint/2010/main" val="178707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DBSCAN: In Depth Example</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7999" y="1700640"/>
            <a:ext cx="11051641"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dirty="0"/>
              <a:t>Original Points Reference: [ (1,7) ], [ </a:t>
            </a:r>
            <a:r>
              <a:rPr lang="en-US" sz="2000" b="1" dirty="0"/>
              <a:t>(-8,6) </a:t>
            </a:r>
            <a:r>
              <a:rPr lang="en-US" sz="2000" dirty="0"/>
              <a:t>], [ </a:t>
            </a:r>
            <a:r>
              <a:rPr lang="en-US" sz="2000" b="1" dirty="0"/>
              <a:t>(-9,4) </a:t>
            </a:r>
            <a:r>
              <a:rPr lang="en-US" sz="2000" dirty="0"/>
              <a:t>] , [ (4, -2) ]</a:t>
            </a:r>
          </a:p>
          <a:p>
            <a:pPr lvl="6">
              <a:lnSpc>
                <a:spcPct val="140000"/>
              </a:lnSpc>
            </a:pPr>
            <a:endParaRPr lang="en-US" sz="2000" dirty="0"/>
          </a:p>
          <a:p>
            <a:pPr lvl="6">
              <a:lnSpc>
                <a:spcPct val="140000"/>
              </a:lnSpc>
            </a:pPr>
            <a:r>
              <a:rPr lang="en-US" sz="2000" dirty="0"/>
              <a:t>From each point expand out a neighborhood size and form clusters.</a:t>
            </a:r>
          </a:p>
          <a:p>
            <a:pPr marL="342900" lvl="6" indent="-342900">
              <a:lnSpc>
                <a:spcPct val="140000"/>
              </a:lnSpc>
              <a:buFontTx/>
              <a:buChar char="-"/>
            </a:pPr>
            <a:r>
              <a:rPr lang="en-US" sz="2000" dirty="0"/>
              <a:t>For the purpose of this example, lets imagine we passed through a neighborhood radius of 3. </a:t>
            </a:r>
          </a:p>
          <a:p>
            <a:pPr marL="342900" lvl="8" indent="-342900">
              <a:lnSpc>
                <a:spcPct val="140000"/>
              </a:lnSpc>
              <a:buFontTx/>
              <a:buChar char="-"/>
            </a:pPr>
            <a:r>
              <a:rPr lang="en-US" sz="2000" dirty="0"/>
              <a:t>This means that any two points will be neighbors if the distance between them is less than 3.</a:t>
            </a:r>
          </a:p>
          <a:p>
            <a:pPr marL="342900" lvl="6" indent="-342900">
              <a:lnSpc>
                <a:spcPct val="140000"/>
              </a:lnSpc>
              <a:buFontTx/>
              <a:buChar char="-"/>
            </a:pPr>
            <a:r>
              <a:rPr lang="en-US" sz="2000" dirty="0"/>
              <a:t>Points (-8,6) and (-9,4) are now candidates for clustering.</a:t>
            </a:r>
          </a:p>
          <a:p>
            <a:pPr lvl="6">
              <a:lnSpc>
                <a:spcPct val="140000"/>
              </a:lnSpc>
            </a:pPr>
            <a:endParaRPr lang="en-US" sz="2000" dirty="0"/>
          </a:p>
          <a:p>
            <a:pPr lvl="6">
              <a:lnSpc>
                <a:spcPct val="140000"/>
              </a:lnSpc>
            </a:pPr>
            <a:r>
              <a:rPr lang="en-US" sz="2000" dirty="0"/>
              <a:t>Points that have no neighbors are marked as noise and remain un-clustered.</a:t>
            </a:r>
          </a:p>
          <a:p>
            <a:pPr marL="342900" lvl="6" indent="-342900">
              <a:lnSpc>
                <a:spcPct val="140000"/>
              </a:lnSpc>
              <a:buFontTx/>
              <a:buChar char="-"/>
            </a:pPr>
            <a:r>
              <a:rPr lang="en-US" sz="2000" dirty="0"/>
              <a:t>Points (1,7) and (4,-2) fall out of our frame of interest as useless in terms of clustering.</a:t>
            </a:r>
          </a:p>
          <a:p>
            <a:pPr marL="342900" lvl="6" indent="-342900">
              <a:lnSpc>
                <a:spcPct val="140000"/>
              </a:lnSpc>
              <a:buFontTx/>
              <a:buChar char="-"/>
            </a:pPr>
            <a:endParaRPr lang="en-US" sz="2000" dirty="0"/>
          </a:p>
          <a:p>
            <a:pPr marL="342900" lvl="6" indent="-342900">
              <a:lnSpc>
                <a:spcPct val="140000"/>
              </a:lnSpc>
              <a:buFontTx/>
              <a:buChar char="-"/>
            </a:pPr>
            <a:endParaRPr lang="en-US" sz="2000" dirty="0"/>
          </a:p>
          <a:p>
            <a:pPr marL="342900" lvl="6" indent="-342900">
              <a:lnSpc>
                <a:spcPct val="140000"/>
              </a:lnSpc>
              <a:buFontTx/>
              <a:buChar char="-"/>
            </a:pPr>
            <a:endParaRPr lang="en-US" sz="2000" dirty="0"/>
          </a:p>
          <a:p>
            <a:pPr lvl="0">
              <a:lnSpc>
                <a:spcPct val="140000"/>
              </a:lnSpc>
            </a:pPr>
            <a:endParaRPr lang="en-US" sz="2000" dirty="0"/>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2455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DBSCAN: In Depth Example</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7999" y="1700640"/>
            <a:ext cx="11051641"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dirty="0"/>
              <a:t>Original Points Reference: [ (1,7) ], [ </a:t>
            </a:r>
            <a:r>
              <a:rPr lang="en-US" sz="2000" b="1" dirty="0">
                <a:solidFill>
                  <a:srgbClr val="00B050"/>
                </a:solidFill>
              </a:rPr>
              <a:t>(-8,6) </a:t>
            </a:r>
            <a:r>
              <a:rPr lang="en-US" sz="2000" dirty="0"/>
              <a:t>], [ </a:t>
            </a:r>
            <a:r>
              <a:rPr lang="en-US" sz="2000" b="1" dirty="0">
                <a:solidFill>
                  <a:srgbClr val="00B050"/>
                </a:solidFill>
              </a:rPr>
              <a:t>(-9,4) </a:t>
            </a:r>
            <a:r>
              <a:rPr lang="en-US" sz="2000" dirty="0"/>
              <a:t>] , [ (4, -2) ]</a:t>
            </a:r>
          </a:p>
          <a:p>
            <a:pPr lvl="0">
              <a:lnSpc>
                <a:spcPct val="140000"/>
              </a:lnSpc>
            </a:pPr>
            <a:endParaRPr lang="en-US" sz="2000" dirty="0"/>
          </a:p>
          <a:p>
            <a:pPr lvl="0">
              <a:lnSpc>
                <a:spcPct val="140000"/>
              </a:lnSpc>
            </a:pPr>
            <a:r>
              <a:rPr lang="en-US" sz="2000" dirty="0"/>
              <a:t>Points that have neighbors are then evaluated to see whether they pass the minimum points threshold</a:t>
            </a:r>
          </a:p>
          <a:p>
            <a:pPr marL="342900" lvl="0" indent="-342900">
              <a:lnSpc>
                <a:spcPct val="140000"/>
              </a:lnSpc>
              <a:buFontTx/>
              <a:buChar char="-"/>
            </a:pPr>
            <a:r>
              <a:rPr lang="en-US" sz="2000" dirty="0"/>
              <a:t>In this example, if we had passed through a minimum points threshold of 2 then points (-8,6) and (-9,4) can formally be grouped together as a cluster. </a:t>
            </a:r>
          </a:p>
          <a:p>
            <a:pPr marL="342900" lvl="0" indent="-342900">
              <a:lnSpc>
                <a:spcPct val="140000"/>
              </a:lnSpc>
              <a:buFontTx/>
              <a:buChar char="-"/>
            </a:pPr>
            <a:r>
              <a:rPr lang="en-US" sz="2000" dirty="0"/>
              <a:t>If we had a minimum points threshold of 3, then all 4 data points in this set would be considered superfluous noise.</a:t>
            </a:r>
          </a:p>
          <a:p>
            <a:pPr lvl="0">
              <a:lnSpc>
                <a:spcPct val="140000"/>
              </a:lnSpc>
            </a:pPr>
            <a:endParaRPr lang="en-US" sz="2000" dirty="0"/>
          </a:p>
          <a:p>
            <a:pPr lvl="0">
              <a:lnSpc>
                <a:spcPct val="140000"/>
              </a:lnSpc>
            </a:pPr>
            <a:r>
              <a:rPr lang="en-US" sz="2000" dirty="0"/>
              <a:t>Repeat this process on remaining un-visited data points.</a:t>
            </a:r>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73213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Exercise 1: Evaluating the Impact of Neighborhood Radius Size </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1" i="0" u="none" strike="noStrike" cap="none" dirty="0">
                <a:latin typeface="Arial"/>
                <a:ea typeface="Arial"/>
                <a:cs typeface="Arial"/>
                <a:sym typeface="Arial"/>
              </a:rPr>
              <a:t>Scenario: </a:t>
            </a:r>
            <a:r>
              <a:rPr lang="en-US" sz="2000" i="0" u="none" strike="noStrike" cap="none" dirty="0">
                <a:latin typeface="Arial"/>
                <a:ea typeface="Arial"/>
                <a:cs typeface="Arial"/>
                <a:sym typeface="Arial"/>
              </a:rPr>
              <a:t>For any given data set you will need to tailor the hyperparameters of DBSCAN to fit the problem appropriately. Evaluate how small </a:t>
            </a:r>
            <a:r>
              <a:rPr lang="en-US" sz="2000" dirty="0"/>
              <a:t>differences in neighborhood radius size can drastically affect the output of your DBSCAN clustering algorithm.</a:t>
            </a:r>
          </a:p>
          <a:p>
            <a:pPr lvl="0">
              <a:lnSpc>
                <a:spcPct val="140000"/>
              </a:lnSpc>
            </a:pPr>
            <a:endParaRPr lang="en-US" sz="2000" b="1" i="0" u="none" strike="noStrike" cap="none" dirty="0">
              <a:latin typeface="Arial"/>
              <a:ea typeface="Arial"/>
              <a:cs typeface="Arial"/>
              <a:sym typeface="Arial"/>
            </a:endParaRPr>
          </a:p>
          <a:p>
            <a:pPr marL="342900" lvl="0" indent="-342900">
              <a:lnSpc>
                <a:spcPct val="140000"/>
              </a:lnSpc>
              <a:buFontTx/>
              <a:buChar char="-"/>
            </a:pPr>
            <a:r>
              <a:rPr lang="en-US" sz="2000" i="0" u="none" strike="noStrike" cap="none" dirty="0">
                <a:latin typeface="Arial"/>
                <a:ea typeface="Arial"/>
                <a:cs typeface="Arial"/>
                <a:sym typeface="Arial"/>
              </a:rPr>
              <a:t>Use Sci-Kit Learn DBSCAN implementation for thi</a:t>
            </a:r>
            <a:r>
              <a:rPr lang="en-US" sz="2000" dirty="0"/>
              <a:t>s exercise. You will build your own DBSCAN from scratch for Activity 1. </a:t>
            </a:r>
          </a:p>
          <a:p>
            <a:pPr marL="342900" lvl="0" indent="-342900">
              <a:lnSpc>
                <a:spcPct val="140000"/>
              </a:lnSpc>
              <a:buFontTx/>
              <a:buChar char="-"/>
            </a:pPr>
            <a:r>
              <a:rPr lang="en-US" sz="2000" i="0" u="none" strike="noStrike" cap="none" dirty="0">
                <a:latin typeface="Arial"/>
                <a:ea typeface="Arial"/>
                <a:cs typeface="Arial"/>
                <a:sym typeface="Arial"/>
              </a:rPr>
              <a:t>Read </a:t>
            </a:r>
            <a:r>
              <a:rPr lang="en-US" sz="2000" dirty="0"/>
              <a:t>DBSCAN documentation to learn what field corresponds to Neighborhood Size</a:t>
            </a:r>
          </a:p>
          <a:p>
            <a:pPr marL="342900" lvl="0" indent="-342900">
              <a:lnSpc>
                <a:spcPct val="140000"/>
              </a:lnSpc>
              <a:buFontTx/>
              <a:buChar char="-"/>
            </a:pPr>
            <a:r>
              <a:rPr lang="en-US" sz="2000" i="0" u="none" strike="noStrike" cap="none" dirty="0">
                <a:latin typeface="Arial"/>
                <a:ea typeface="Arial"/>
                <a:cs typeface="Arial"/>
                <a:sym typeface="Arial"/>
              </a:rPr>
              <a:t>Keep Minimum Points threshold constant for this exercise.</a:t>
            </a:r>
            <a:endParaRPr sz="200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9049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Was modifying the neighborhood radius size impactful in changing the final cluster label outputs for your data set?</a:t>
            </a:r>
          </a:p>
          <a:p>
            <a:endParaRPr lang="en-US" sz="2000" dirty="0"/>
          </a:p>
          <a:p>
            <a:r>
              <a:rPr lang="en-US" sz="2000" dirty="0"/>
              <a:t>What were the ideal hyperparameters for your data set? </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16</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82755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IN" sz="3600" b="0" i="0" u="none" strike="noStrike" cap="none" dirty="0">
                <a:solidFill>
                  <a:srgbClr val="000000"/>
                </a:solidFill>
                <a:latin typeface="+mj-lt"/>
                <a:ea typeface="Calibri"/>
                <a:cs typeface="Calibri"/>
                <a:sym typeface="Calibri"/>
              </a:rPr>
              <a:t>DBSCAN Attributes: </a:t>
            </a:r>
            <a:r>
              <a:rPr lang="en-IN" sz="3600" b="0" i="0" u="none" strike="noStrike" cap="none" dirty="0" err="1">
                <a:solidFill>
                  <a:srgbClr val="000000"/>
                </a:solidFill>
                <a:latin typeface="+mj-lt"/>
                <a:ea typeface="Calibri"/>
                <a:cs typeface="Calibri"/>
                <a:sym typeface="Calibri"/>
              </a:rPr>
              <a:t>Neighborhood</a:t>
            </a:r>
            <a:r>
              <a:rPr lang="en-IN" sz="3600" b="0" i="0" u="none" strike="noStrike" cap="none" dirty="0">
                <a:solidFill>
                  <a:srgbClr val="000000"/>
                </a:solidFill>
                <a:latin typeface="+mj-lt"/>
                <a:ea typeface="Calibri"/>
                <a:cs typeface="Calibri"/>
                <a:sym typeface="Calibri"/>
              </a:rPr>
              <a:t> Radius</a:t>
            </a:r>
            <a:endParaRPr sz="3600" b="0" i="0" u="none" strike="noStrike" cap="none" dirty="0">
              <a:solidFill>
                <a:srgbClr val="000000"/>
              </a:solidFill>
              <a:latin typeface="+mj-lt"/>
              <a:ea typeface="Calibri"/>
              <a:cs typeface="Calibri"/>
              <a:sym typeface="Calibri"/>
            </a:endParaRPr>
          </a:p>
        </p:txBody>
      </p:sp>
      <p:sp>
        <p:nvSpPr>
          <p:cNvPr id="84" name="Google Shape;84;p16"/>
          <p:cNvSpPr txBox="1"/>
          <p:nvPr/>
        </p:nvSpPr>
        <p:spPr>
          <a:xfrm>
            <a:off x="648000" y="1700640"/>
            <a:ext cx="5564114"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0" i="0" u="none" strike="noStrike" cap="none" dirty="0">
                <a:latin typeface="Arial"/>
                <a:ea typeface="Arial"/>
                <a:cs typeface="Arial"/>
                <a:sym typeface="Arial"/>
              </a:rPr>
              <a:t>Neighborhood radius is often tied to the ‘eps’ field in DBSCAN implementations. </a:t>
            </a:r>
            <a:endParaRPr lang="en-US" sz="2000" dirty="0"/>
          </a:p>
          <a:p>
            <a:pPr lvl="0">
              <a:lnSpc>
                <a:spcPct val="140000"/>
              </a:lnSpc>
            </a:pPr>
            <a:endParaRPr lang="en-US" sz="2000" dirty="0"/>
          </a:p>
          <a:p>
            <a:pPr lvl="0">
              <a:lnSpc>
                <a:spcPct val="140000"/>
              </a:lnSpc>
            </a:pPr>
            <a:r>
              <a:rPr lang="en-US" sz="2000" dirty="0"/>
              <a:t>Radius size dictates how large of an area is searched around a given point to find neighbors</a:t>
            </a:r>
          </a:p>
          <a:p>
            <a:pPr lvl="0">
              <a:lnSpc>
                <a:spcPct val="140000"/>
              </a:lnSpc>
            </a:pPr>
            <a:endParaRPr lang="en-US" sz="2000" b="0" i="0" u="none" strike="noStrike" cap="none" dirty="0">
              <a:latin typeface="Arial"/>
              <a:ea typeface="Arial"/>
              <a:cs typeface="Arial"/>
              <a:sym typeface="Arial"/>
            </a:endParaRPr>
          </a:p>
          <a:p>
            <a:pPr lvl="0">
              <a:lnSpc>
                <a:spcPct val="140000"/>
              </a:lnSpc>
            </a:pPr>
            <a:r>
              <a:rPr lang="en-US" sz="2000" dirty="0"/>
              <a:t>A smaller radius size means fewer neighbors, a larger one means more options to choose from.</a:t>
            </a:r>
          </a:p>
          <a:p>
            <a:pPr lvl="0">
              <a:lnSpc>
                <a:spcPct val="140000"/>
              </a:lnSpc>
            </a:pPr>
            <a:endParaRPr lang="en-US" sz="2000" b="0" i="0" u="none" strike="noStrike" cap="none" dirty="0">
              <a:latin typeface="Arial"/>
              <a:ea typeface="Arial"/>
              <a:cs typeface="Arial"/>
              <a:sym typeface="Arial"/>
            </a:endParaRPr>
          </a:p>
          <a:p>
            <a:pPr lvl="0">
              <a:lnSpc>
                <a:spcPct val="140000"/>
              </a:lnSpc>
            </a:pPr>
            <a:r>
              <a:rPr lang="en-US" sz="2000" dirty="0"/>
              <a:t>Example to left shows a sample neighborhood search radius in red.</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ECC6DAA9-B9D4-F24B-9B37-635D8A29C7F3}"/>
              </a:ext>
            </a:extLst>
          </p:cNvPr>
          <p:cNvPicPr/>
          <p:nvPr/>
        </p:nvPicPr>
        <p:blipFill>
          <a:blip r:embed="rId3"/>
          <a:stretch>
            <a:fillRect/>
          </a:stretch>
        </p:blipFill>
        <p:spPr>
          <a:xfrm>
            <a:off x="6342281" y="2426720"/>
            <a:ext cx="5357359" cy="3538120"/>
          </a:xfrm>
          <a:prstGeom prst="rect">
            <a:avLst/>
          </a:prstGeom>
        </p:spPr>
      </p:pic>
    </p:spTree>
    <p:extLst>
      <p:ext uri="{BB962C8B-B14F-4D97-AF65-F5344CB8AC3E}">
        <p14:creationId xmlns:p14="http://schemas.microsoft.com/office/powerpoint/2010/main" val="280819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IN" sz="3600" b="0" i="0" u="none" strike="noStrike" cap="none" dirty="0">
                <a:solidFill>
                  <a:srgbClr val="000000"/>
                </a:solidFill>
                <a:latin typeface="+mj-lt"/>
                <a:ea typeface="Calibri"/>
                <a:cs typeface="Calibri"/>
                <a:sym typeface="Calibri"/>
              </a:rPr>
              <a:t>Activity 1: DBSCAN from Scratch</a:t>
            </a:r>
            <a:endParaRPr sz="3600" b="0" i="0" u="none" strike="noStrike" cap="none" dirty="0">
              <a:solidFill>
                <a:srgbClr val="000000"/>
              </a:solidFill>
              <a:latin typeface="+mj-lt"/>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1" dirty="0"/>
              <a:t>Scenario: </a:t>
            </a:r>
            <a:r>
              <a:rPr lang="en-US" sz="2000" dirty="0"/>
              <a:t>You are given a data set without prior background information and are requested to find the clusters that fit the data set best. </a:t>
            </a:r>
          </a:p>
          <a:p>
            <a:pPr lvl="0">
              <a:lnSpc>
                <a:spcPct val="140000"/>
              </a:lnSpc>
            </a:pPr>
            <a:endParaRPr lang="en-US" sz="2000" dirty="0"/>
          </a:p>
          <a:p>
            <a:pPr lvl="0">
              <a:lnSpc>
                <a:spcPct val="140000"/>
              </a:lnSpc>
            </a:pPr>
            <a:r>
              <a:rPr lang="en-US" sz="2000" b="1" dirty="0"/>
              <a:t>Aim: </a:t>
            </a:r>
            <a:r>
              <a:rPr lang="en-US" sz="2000" dirty="0"/>
              <a:t>Given what you’ve learned about DBSCAN and distance metrics from prior lessons, build an implementation of DBSCAN from scratch in Python. You are free to use NumPy and SciPy to evaluate distances here.</a:t>
            </a:r>
          </a:p>
          <a:p>
            <a:pPr lvl="0">
              <a:lnSpc>
                <a:spcPct val="140000"/>
              </a:lnSpc>
            </a:pPr>
            <a:endParaRPr lang="en-US" sz="2000" dirty="0"/>
          </a:p>
          <a:p>
            <a:pPr marL="342900" lvl="0" indent="-342900">
              <a:lnSpc>
                <a:spcPct val="140000"/>
              </a:lnSpc>
              <a:buFontTx/>
              <a:buChar char="-"/>
            </a:pPr>
            <a:r>
              <a:rPr lang="en-US" sz="2000" dirty="0"/>
              <a:t>You may not use the Sci-Kit Learn implementation or functions here.</a:t>
            </a:r>
          </a:p>
          <a:p>
            <a:pPr marL="342900" lvl="0" indent="-342900">
              <a:lnSpc>
                <a:spcPct val="140000"/>
              </a:lnSpc>
              <a:buFontTx/>
              <a:buChar char="-"/>
            </a:pPr>
            <a:r>
              <a:rPr lang="en-US" sz="2000" dirty="0"/>
              <a:t>Follow the workflow seen in Slide 11 to implement your DBSCAN approach</a:t>
            </a:r>
          </a:p>
          <a:p>
            <a:pPr lvl="0">
              <a:lnSpc>
                <a:spcPct val="140000"/>
              </a:lnSpc>
            </a:pPr>
            <a:endParaRPr lang="en-US" sz="2000" dirty="0"/>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41123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IN" sz="3600" b="0" i="0" u="none" strike="noStrike" cap="none" dirty="0">
                <a:solidFill>
                  <a:srgbClr val="000000"/>
                </a:solidFill>
                <a:latin typeface="+mj-lt"/>
                <a:ea typeface="Calibri"/>
                <a:cs typeface="Calibri"/>
                <a:sym typeface="Calibri"/>
              </a:rPr>
              <a:t>DBSCAN Attributes: Minimum Points</a:t>
            </a:r>
          </a:p>
        </p:txBody>
      </p:sp>
      <p:sp>
        <p:nvSpPr>
          <p:cNvPr id="84" name="Google Shape;84;p16"/>
          <p:cNvSpPr txBox="1"/>
          <p:nvPr/>
        </p:nvSpPr>
        <p:spPr>
          <a:xfrm>
            <a:off x="648000" y="1756230"/>
            <a:ext cx="5725671" cy="4749148"/>
          </a:xfrm>
          <a:prstGeom prst="rect">
            <a:avLst/>
          </a:prstGeom>
          <a:noFill/>
          <a:ln>
            <a:noFill/>
          </a:ln>
        </p:spPr>
        <p:txBody>
          <a:bodyPr spcFirstLastPara="1" wrap="square" lIns="91425" tIns="45700" rIns="91425" bIns="45700" anchor="t" anchorCtr="0">
            <a:noAutofit/>
          </a:bodyPr>
          <a:lstStyle/>
          <a:p>
            <a:pPr lvl="0">
              <a:lnSpc>
                <a:spcPct val="140000"/>
              </a:lnSpc>
            </a:pPr>
            <a:r>
              <a:rPr lang="en-US" sz="1600" dirty="0"/>
              <a:t>In addition to Neighborhood Radius, Minimum Points Threshold is a key hyperparameter that affects DBSCAN performance.</a:t>
            </a:r>
          </a:p>
          <a:p>
            <a:pPr lvl="0">
              <a:lnSpc>
                <a:spcPct val="140000"/>
              </a:lnSpc>
            </a:pPr>
            <a:endParaRPr lang="en-US" sz="1600" b="0" i="0" u="none" strike="noStrike" cap="none" dirty="0">
              <a:latin typeface="Arial"/>
              <a:ea typeface="Arial"/>
              <a:cs typeface="Arial"/>
              <a:sym typeface="Arial"/>
            </a:endParaRPr>
          </a:p>
          <a:p>
            <a:pPr lvl="0">
              <a:lnSpc>
                <a:spcPct val="140000"/>
              </a:lnSpc>
            </a:pPr>
            <a:r>
              <a:rPr lang="en-US" sz="1600" dirty="0"/>
              <a:t>Dependent on the number of samples in your data. Smaller data set may call for lower minimum points.</a:t>
            </a:r>
          </a:p>
          <a:p>
            <a:pPr lvl="0">
              <a:lnSpc>
                <a:spcPct val="140000"/>
              </a:lnSpc>
            </a:pPr>
            <a:endParaRPr lang="en-US" sz="1600" b="0" i="0" u="none" strike="noStrike" cap="none" dirty="0">
              <a:latin typeface="Arial"/>
              <a:ea typeface="Arial"/>
              <a:cs typeface="Arial"/>
              <a:sym typeface="Arial"/>
            </a:endParaRPr>
          </a:p>
          <a:p>
            <a:pPr lvl="0">
              <a:lnSpc>
                <a:spcPct val="140000"/>
              </a:lnSpc>
            </a:pPr>
            <a:r>
              <a:rPr lang="en-US" sz="1600" dirty="0"/>
              <a:t>Helps deal with the concept of noise – just because points are close doesn’t mean they are good cluster candidates. </a:t>
            </a:r>
          </a:p>
          <a:p>
            <a:pPr lvl="0">
              <a:lnSpc>
                <a:spcPct val="140000"/>
              </a:lnSpc>
            </a:pPr>
            <a:endParaRPr lang="en-US" sz="1600" dirty="0"/>
          </a:p>
          <a:p>
            <a:pPr lvl="0">
              <a:lnSpc>
                <a:spcPct val="140000"/>
              </a:lnSpc>
            </a:pPr>
            <a:r>
              <a:rPr lang="en-US" sz="1600" b="0" i="0" u="none" strike="noStrike" cap="none" dirty="0">
                <a:latin typeface="Arial"/>
                <a:ea typeface="Arial"/>
                <a:cs typeface="Arial"/>
                <a:sym typeface="Arial"/>
              </a:rPr>
              <a:t>Example on right shows a potential neighborhood in red, with ~7 points. If minimum points is 10 then all 7 points will be marked as NOISE, not in a cluster. </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ACDF378A-A528-AB46-B869-31C534765616}"/>
              </a:ext>
            </a:extLst>
          </p:cNvPr>
          <p:cNvPicPr/>
          <p:nvPr/>
        </p:nvPicPr>
        <p:blipFill rotWithShape="1">
          <a:blip r:embed="rId3"/>
          <a:srcRect l="49685"/>
          <a:stretch/>
        </p:blipFill>
        <p:spPr>
          <a:xfrm>
            <a:off x="6373671" y="2197508"/>
            <a:ext cx="5325969" cy="3448018"/>
          </a:xfrm>
          <a:prstGeom prst="rect">
            <a:avLst/>
          </a:prstGeom>
        </p:spPr>
      </p:pic>
    </p:spTree>
    <p:extLst>
      <p:ext uri="{BB962C8B-B14F-4D97-AF65-F5344CB8AC3E}">
        <p14:creationId xmlns:p14="http://schemas.microsoft.com/office/powerpoint/2010/main" val="270301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608177" y="2493000"/>
            <a:ext cx="10800052" cy="818640"/>
          </a:xfrm>
          <a:prstGeom prst="rect">
            <a:avLst/>
          </a:prstGeom>
          <a:noFill/>
          <a:ln>
            <a:noFill/>
          </a:ln>
        </p:spPr>
        <p:txBody>
          <a:bodyPr spcFirstLastPara="1" wrap="square" lIns="91425" tIns="45700" rIns="91425" bIns="45700" anchor="b" anchorCtr="0">
            <a:noAutofit/>
          </a:bodyPr>
          <a:lstStyle/>
          <a:p>
            <a:pPr lvl="0"/>
            <a:r>
              <a:rPr lang="en-US" sz="3600" b="0" i="0" u="none" strike="noStrike" cap="none" dirty="0">
                <a:solidFill>
                  <a:srgbClr val="2C2C2C"/>
                </a:solidFill>
                <a:latin typeface="Arial"/>
                <a:ea typeface="Arial"/>
                <a:cs typeface="Arial"/>
                <a:sym typeface="Arial"/>
              </a:rPr>
              <a:t>Lesson </a:t>
            </a:r>
            <a:r>
              <a:rPr lang="en-US" sz="3600" dirty="0">
                <a:solidFill>
                  <a:srgbClr val="2C2C2C"/>
                </a:solidFill>
              </a:rPr>
              <a:t>3: Neighborhood Approaches and DBSCAN</a:t>
            </a:r>
            <a:endParaRPr sz="3600" b="0" i="0" u="none" strike="noStrike" cap="none" dirty="0">
              <a:solidFill>
                <a:srgbClr val="000000"/>
              </a:solidFill>
              <a:latin typeface="Calibri"/>
              <a:ea typeface="Calibri"/>
              <a:cs typeface="Calibri"/>
              <a:sym typeface="Calibri"/>
            </a:endParaRPr>
          </a:p>
        </p:txBody>
      </p:sp>
      <p:sp>
        <p:nvSpPr>
          <p:cNvPr id="77" name="Google Shape;77;p15"/>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a:t>
            </a:fld>
            <a:endParaRPr sz="1200" b="0" i="0" u="none" strike="noStrike" cap="none">
              <a:latin typeface="Times New Roman"/>
              <a:ea typeface="Times New Roman"/>
              <a:cs typeface="Times New Roman"/>
              <a:sym typeface="Times New Roman"/>
            </a:endParaRPr>
          </a:p>
        </p:txBody>
      </p:sp>
      <p:sp>
        <p:nvSpPr>
          <p:cNvPr id="78" name="Google Shape;78;p15"/>
          <p:cNvSpPr/>
          <p:nvPr/>
        </p:nvSpPr>
        <p:spPr>
          <a:xfrm>
            <a:off x="3483000" y="3789000"/>
            <a:ext cx="4392000" cy="471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US" sz="2100" b="0" i="0" u="none" strike="noStrike" cap="none">
                <a:solidFill>
                  <a:srgbClr val="2C2C2C"/>
                </a:solidFill>
                <a:latin typeface="Arial"/>
                <a:ea typeface="Arial"/>
                <a:cs typeface="Arial"/>
                <a:sym typeface="Arial"/>
              </a:rPr>
              <a:t>Lesson Time: [not sure]</a:t>
            </a:r>
            <a:endParaRPr sz="21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Exercise 2: Evaluating the Impact of Minimum Points Threshold</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1" i="0" u="none" strike="noStrike" cap="none" dirty="0">
                <a:latin typeface="Arial"/>
                <a:ea typeface="Arial"/>
                <a:cs typeface="Arial"/>
                <a:sym typeface="Arial"/>
              </a:rPr>
              <a:t>Scenario: </a:t>
            </a:r>
            <a:r>
              <a:rPr lang="en-US" sz="2000" i="0" u="none" strike="noStrike" cap="none" dirty="0">
                <a:latin typeface="Arial"/>
                <a:ea typeface="Arial"/>
                <a:cs typeface="Arial"/>
                <a:sym typeface="Arial"/>
              </a:rPr>
              <a:t>For any given data set you will need to tailor the hyperparameters of DBSCAN to fit the problem appropriately. Evaluate how small </a:t>
            </a:r>
            <a:r>
              <a:rPr lang="en-US" sz="2000" dirty="0"/>
              <a:t>differences in minimum points threshold can drastically affect the output of your DBSCAN clustering algorithm.</a:t>
            </a:r>
          </a:p>
          <a:p>
            <a:pPr lvl="0">
              <a:lnSpc>
                <a:spcPct val="140000"/>
              </a:lnSpc>
            </a:pPr>
            <a:endParaRPr lang="en-US" sz="2000" b="1" i="0" u="none" strike="noStrike" cap="none" dirty="0">
              <a:latin typeface="Arial"/>
              <a:ea typeface="Arial"/>
              <a:cs typeface="Arial"/>
              <a:sym typeface="Arial"/>
            </a:endParaRPr>
          </a:p>
          <a:p>
            <a:pPr marL="342900" lvl="0" indent="-342900">
              <a:lnSpc>
                <a:spcPct val="140000"/>
              </a:lnSpc>
              <a:buFontTx/>
              <a:buChar char="-"/>
            </a:pPr>
            <a:r>
              <a:rPr lang="en-US" sz="2000" i="0" u="none" strike="noStrike" cap="none" dirty="0">
                <a:latin typeface="Arial"/>
                <a:ea typeface="Arial"/>
                <a:cs typeface="Arial"/>
                <a:sym typeface="Arial"/>
              </a:rPr>
              <a:t>Use Sci-Kit Learn DBSCAN implementation for thi</a:t>
            </a:r>
            <a:r>
              <a:rPr lang="en-US" sz="2000" dirty="0"/>
              <a:t>s exercise. </a:t>
            </a:r>
          </a:p>
          <a:p>
            <a:pPr marL="342900" lvl="0" indent="-342900">
              <a:lnSpc>
                <a:spcPct val="140000"/>
              </a:lnSpc>
              <a:buFontTx/>
              <a:buChar char="-"/>
            </a:pPr>
            <a:r>
              <a:rPr lang="en-US" sz="2000" i="0" u="none" strike="noStrike" cap="none" dirty="0">
                <a:latin typeface="Arial"/>
                <a:ea typeface="Arial"/>
                <a:cs typeface="Arial"/>
                <a:sym typeface="Arial"/>
              </a:rPr>
              <a:t>Read </a:t>
            </a:r>
            <a:r>
              <a:rPr lang="en-US" sz="2000" dirty="0"/>
              <a:t>DBSCAN documentation to learn what field corresponds to minimum points threshold.</a:t>
            </a:r>
          </a:p>
          <a:p>
            <a:pPr marL="342900" lvl="0" indent="-342900">
              <a:lnSpc>
                <a:spcPct val="140000"/>
              </a:lnSpc>
              <a:buFontTx/>
              <a:buChar char="-"/>
            </a:pPr>
            <a:r>
              <a:rPr lang="en-US" sz="2000" i="0" u="none" strike="noStrike" cap="none" dirty="0">
                <a:latin typeface="Arial"/>
                <a:ea typeface="Arial"/>
                <a:cs typeface="Arial"/>
                <a:sym typeface="Arial"/>
              </a:rPr>
              <a:t>Keep </a:t>
            </a:r>
            <a:r>
              <a:rPr lang="en-US" sz="2000" dirty="0"/>
              <a:t>Neighborhood Radius Size </a:t>
            </a:r>
            <a:r>
              <a:rPr lang="en-US" sz="2000" i="0" u="none" strike="noStrike" cap="none" dirty="0">
                <a:latin typeface="Arial"/>
                <a:ea typeface="Arial"/>
                <a:cs typeface="Arial"/>
                <a:sym typeface="Arial"/>
              </a:rPr>
              <a:t>constant for this exercise.</a:t>
            </a:r>
            <a:endParaRPr sz="200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37241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Was modifying the minimum points threshold impactful in changing the final cluster label outputs for your data set?</a:t>
            </a:r>
          </a:p>
          <a:p>
            <a:endParaRPr lang="en-US" sz="2000" dirty="0"/>
          </a:p>
          <a:p>
            <a:r>
              <a:rPr lang="en-US" sz="2000" dirty="0"/>
              <a:t>What were the ideal hyperparameters for your data set? </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21</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65345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r>
              <a:rPr lang="en-US" sz="3600" dirty="0"/>
              <a:t>Activity 2: Compare DBSCAN with K-Means and Hierarchical Clustering </a:t>
            </a: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1" dirty="0"/>
              <a:t>Scenario: </a:t>
            </a:r>
            <a:r>
              <a:rPr lang="en-US" sz="2000" dirty="0"/>
              <a:t>Your manager is asking you to evaluate different clustering approaches to see which works best for your use case. You need to be able to report back on which clustering method is most relevant based off the data you have available.</a:t>
            </a:r>
          </a:p>
          <a:p>
            <a:pPr lvl="0">
              <a:lnSpc>
                <a:spcPct val="140000"/>
              </a:lnSpc>
            </a:pPr>
            <a:endParaRPr lang="en-US" sz="2000" dirty="0"/>
          </a:p>
          <a:p>
            <a:pPr lvl="0">
              <a:lnSpc>
                <a:spcPct val="140000"/>
              </a:lnSpc>
            </a:pPr>
            <a:r>
              <a:rPr lang="en-US" sz="2000" b="1" dirty="0"/>
              <a:t>Aim: </a:t>
            </a:r>
            <a:r>
              <a:rPr lang="en-US" sz="2000" dirty="0"/>
              <a:t>Using Sci-Kit Learn implementations, evaluate how each of the clustering methods we’ve learned thus far perform on sample data you generate. You should explore blob-like data features as well as more complex data landscapes such as swiss-roll.</a:t>
            </a:r>
          </a:p>
          <a:p>
            <a:pPr lvl="0">
              <a:lnSpc>
                <a:spcPct val="140000"/>
              </a:lnSpc>
            </a:pPr>
            <a:endParaRPr lang="en-US" sz="2000" dirty="0"/>
          </a:p>
          <a:p>
            <a:pPr lvl="0">
              <a:lnSpc>
                <a:spcPct val="140000"/>
              </a:lnSpc>
            </a:pPr>
            <a:r>
              <a:rPr lang="en-US" sz="2000" dirty="0"/>
              <a:t>- Tune hyperparameters until you reach ideal implementations of all models. Then compare how they do in practice.</a:t>
            </a:r>
          </a:p>
          <a:p>
            <a:pPr lvl="0">
              <a:lnSpc>
                <a:spcPct val="140000"/>
              </a:lnSpc>
            </a:pPr>
            <a:endParaRPr lang="en-US" sz="2000" dirty="0"/>
          </a:p>
          <a:p>
            <a:pPr lvl="0">
              <a:lnSpc>
                <a:spcPct val="140000"/>
              </a:lnSpc>
            </a:pP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3405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How much did you have to change hyperparameters for each model depending upon the dataset you were applying it to?</a:t>
            </a:r>
          </a:p>
          <a:p>
            <a:endParaRPr lang="en-US" sz="2000" dirty="0"/>
          </a:p>
          <a:p>
            <a:r>
              <a:rPr lang="en-US" sz="2000" dirty="0"/>
              <a:t>Which model performed best across the majority of data sets you tried? Why?</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23</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38550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648000" y="809640"/>
            <a:ext cx="10507680" cy="818640"/>
          </a:xfrm>
          <a:prstGeom prst="rect">
            <a:avLst/>
          </a:prstGeom>
          <a:noFill/>
          <a:ln>
            <a:noFill/>
          </a:ln>
        </p:spPr>
        <p:txBody>
          <a:bodyPr spcFirstLastPara="1" wrap="square" lIns="91425" tIns="45700" rIns="91425" bIns="45700" anchor="b" anchorCtr="0">
            <a:noAutofit/>
          </a:bodyPr>
          <a:lstStyle/>
          <a:p>
            <a:pPr lvl="0"/>
            <a:r>
              <a:rPr lang="en-US" sz="3600" dirty="0">
                <a:solidFill>
                  <a:srgbClr val="2C2C2C"/>
                </a:solidFill>
              </a:rPr>
              <a:t>Summary</a:t>
            </a:r>
            <a:endParaRPr sz="3600" b="0" i="0" u="none" strike="noStrike" cap="none" dirty="0">
              <a:solidFill>
                <a:srgbClr val="000000"/>
              </a:solidFill>
              <a:latin typeface="Calibri"/>
              <a:ea typeface="Calibri"/>
              <a:cs typeface="Calibri"/>
              <a:sym typeface="Calibri"/>
            </a:endParaRPr>
          </a:p>
        </p:txBody>
      </p:sp>
      <p:sp>
        <p:nvSpPr>
          <p:cNvPr id="122" name="Google Shape;122;p20"/>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24</a:t>
            </a:fld>
            <a:endParaRPr sz="1200" b="0" i="0" u="none" strike="noStrike" cap="none">
              <a:latin typeface="Times New Roman"/>
              <a:ea typeface="Times New Roman"/>
              <a:cs typeface="Times New Roman"/>
              <a:sym typeface="Times New Roman"/>
            </a:endParaRPr>
          </a:p>
        </p:txBody>
      </p:sp>
      <p:sp>
        <p:nvSpPr>
          <p:cNvPr id="123" name="Google Shape;123;p20"/>
          <p:cNvSpPr txBox="1"/>
          <p:nvPr/>
        </p:nvSpPr>
        <p:spPr>
          <a:xfrm>
            <a:off x="648000" y="1772640"/>
            <a:ext cx="10079640" cy="4176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40000"/>
              </a:lnSpc>
              <a:spcBef>
                <a:spcPts val="799"/>
              </a:spcBef>
              <a:spcAft>
                <a:spcPts val="0"/>
              </a:spcAft>
              <a:buFontTx/>
              <a:buChar char="-"/>
            </a:pPr>
            <a:r>
              <a:rPr lang="en-US" sz="2000" b="0" i="0" u="none" strike="noStrike" cap="none" dirty="0">
                <a:latin typeface="Arial"/>
                <a:ea typeface="Arial"/>
                <a:cs typeface="Arial"/>
                <a:sym typeface="Arial"/>
              </a:rPr>
              <a:t>DBSCAN is a powerful clustering algorithm that can perform well on complex data sets</a:t>
            </a:r>
          </a:p>
          <a:p>
            <a:pPr marL="342900" marR="0" lvl="0" indent="-342900" algn="l" rtl="0">
              <a:lnSpc>
                <a:spcPct val="140000"/>
              </a:lnSpc>
              <a:spcBef>
                <a:spcPts val="799"/>
              </a:spcBef>
              <a:spcAft>
                <a:spcPts val="0"/>
              </a:spcAft>
              <a:buFontTx/>
              <a:buChar char="-"/>
            </a:pPr>
            <a:r>
              <a:rPr lang="en-US" sz="2000" b="0" i="0" u="none" strike="noStrike" cap="none" dirty="0">
                <a:latin typeface="Arial"/>
                <a:ea typeface="Arial"/>
                <a:cs typeface="Arial"/>
                <a:sym typeface="Arial"/>
              </a:rPr>
              <a:t>It works by dealing with the notion of neighbors through density</a:t>
            </a:r>
          </a:p>
          <a:p>
            <a:pPr marL="342900" marR="0" lvl="0" indent="-342900" algn="l" rtl="0">
              <a:lnSpc>
                <a:spcPct val="140000"/>
              </a:lnSpc>
              <a:spcBef>
                <a:spcPts val="799"/>
              </a:spcBef>
              <a:spcAft>
                <a:spcPts val="0"/>
              </a:spcAft>
              <a:buFontTx/>
              <a:buChar char="-"/>
            </a:pPr>
            <a:r>
              <a:rPr lang="en-US" sz="2000" dirty="0"/>
              <a:t>The two key hyperparameters for DBSCAN are neighborhood radius size and minimum points threshold</a:t>
            </a:r>
          </a:p>
          <a:p>
            <a:pPr marL="342900" marR="0" lvl="0" indent="-342900" algn="l" rtl="0">
              <a:lnSpc>
                <a:spcPct val="140000"/>
              </a:lnSpc>
              <a:spcBef>
                <a:spcPts val="799"/>
              </a:spcBef>
              <a:spcAft>
                <a:spcPts val="0"/>
              </a:spcAft>
              <a:buFontTx/>
              <a:buChar char="-"/>
            </a:pPr>
            <a:r>
              <a:rPr lang="en-US" sz="2000" dirty="0"/>
              <a:t>DBSCAN works well but it is not perfect. For any clustering challenge you will face, it is worth exploring K-Means, Hierarchical Clustering, and DBSCAN to find the best fit.</a:t>
            </a:r>
            <a:endParaRPr sz="2000" b="0" i="0" u="none" strike="noStrike" cap="none"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a:solidFill>
                  <a:srgbClr val="2C2C2C"/>
                </a:solidFill>
                <a:latin typeface="Arial"/>
                <a:ea typeface="Arial"/>
                <a:cs typeface="Arial"/>
                <a:sym typeface="Arial"/>
              </a:rPr>
              <a:t>Lesson Objectives</a:t>
            </a:r>
            <a:endParaRPr sz="3600" b="0" i="0" u="none" strike="noStrike" cap="none">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marL="101600">
              <a:lnSpc>
                <a:spcPct val="140000"/>
              </a:lnSpc>
              <a:buClr>
                <a:srgbClr val="2C2C2C"/>
              </a:buClr>
              <a:buSzPts val="2000"/>
            </a:pPr>
            <a:r>
              <a:rPr lang="en-US" sz="2000" dirty="0"/>
              <a:t>By the end of this lesson, you will be able to:</a:t>
            </a:r>
          </a:p>
          <a:p>
            <a:pPr marL="101600">
              <a:lnSpc>
                <a:spcPct val="140000"/>
              </a:lnSpc>
              <a:buClr>
                <a:srgbClr val="2C2C2C"/>
              </a:buClr>
              <a:buSzPts val="2000"/>
            </a:pPr>
            <a:endParaRPr lang="en-US" sz="2000" dirty="0"/>
          </a:p>
          <a:p>
            <a:pPr marL="444500" indent="-342900">
              <a:lnSpc>
                <a:spcPct val="140000"/>
              </a:lnSpc>
              <a:buClr>
                <a:srgbClr val="2C2C2C"/>
              </a:buClr>
              <a:buSzPts val="2000"/>
              <a:buFont typeface="Arial" panose="020B0604020202020204" pitchFamily="34" charset="0"/>
              <a:buChar char="•"/>
            </a:pPr>
            <a:r>
              <a:rPr lang="en-US" sz="2000" dirty="0"/>
              <a:t>Explain the intuition behind neighborhood approaches – mainly DBSCAN</a:t>
            </a:r>
          </a:p>
          <a:p>
            <a:pPr marL="444500" indent="-342900">
              <a:lnSpc>
                <a:spcPct val="140000"/>
              </a:lnSpc>
              <a:buClr>
                <a:srgbClr val="2C2C2C"/>
              </a:buClr>
              <a:buSzPts val="2000"/>
              <a:buFont typeface="Arial" panose="020B0604020202020204" pitchFamily="34" charset="0"/>
              <a:buChar char="•"/>
            </a:pPr>
            <a:r>
              <a:rPr lang="en-US" sz="2000" dirty="0"/>
              <a:t>Implement the DBSCAN algorithm from scratch and using packages</a:t>
            </a:r>
          </a:p>
          <a:p>
            <a:pPr marL="444500" indent="-342900">
              <a:lnSpc>
                <a:spcPct val="140000"/>
              </a:lnSpc>
              <a:buClr>
                <a:srgbClr val="2C2C2C"/>
              </a:buClr>
              <a:buSzPts val="2000"/>
              <a:buFont typeface="Arial" panose="020B0604020202020204" pitchFamily="34" charset="0"/>
              <a:buChar char="•"/>
            </a:pPr>
            <a:r>
              <a:rPr lang="en-US" sz="2000" dirty="0"/>
              <a:t>Understand the differences between K-Means, Hierarchical Clustering, and DBSCAN</a:t>
            </a:r>
          </a:p>
          <a:p>
            <a:pPr marL="444500" indent="-342900">
              <a:lnSpc>
                <a:spcPct val="140000"/>
              </a:lnSpc>
              <a:buClr>
                <a:srgbClr val="2C2C2C"/>
              </a:buClr>
              <a:buSzPts val="2000"/>
              <a:buFont typeface="Arial" panose="020B0604020202020204" pitchFamily="34" charset="0"/>
              <a:buChar char="•"/>
            </a:pPr>
            <a:endParaRPr lang="en-US" sz="2000" dirty="0"/>
          </a:p>
          <a:p>
            <a:pPr marL="444500" indent="-342900">
              <a:lnSpc>
                <a:spcPct val="140000"/>
              </a:lnSpc>
              <a:buClr>
                <a:srgbClr val="2C2C2C"/>
              </a:buClr>
              <a:buSzPts val="2000"/>
              <a:buFont typeface="Arial" panose="020B0604020202020204" pitchFamily="34" charset="0"/>
              <a:buChar char="•"/>
            </a:pPr>
            <a:endParaRPr lang="en-US"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3</a:t>
            </a:fld>
            <a:endParaRPr sz="1200" b="0" i="0" u="none" strike="noStrike" cap="non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7"/>
          <p:cNvSpPr txBox="1"/>
          <p:nvPr/>
        </p:nvSpPr>
        <p:spPr>
          <a:xfrm>
            <a:off x="648000" y="740880"/>
            <a:ext cx="10079640" cy="818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b="0" i="0" u="none" strike="noStrike" cap="none">
                <a:solidFill>
                  <a:srgbClr val="2C2C2C"/>
                </a:solidFill>
                <a:latin typeface="Arial"/>
                <a:ea typeface="Arial"/>
                <a:cs typeface="Arial"/>
                <a:sym typeface="Arial"/>
              </a:rPr>
              <a:t>Introduction</a:t>
            </a:r>
            <a:endParaRPr sz="3600" b="0" i="0" u="none" strike="noStrike" cap="none">
              <a:solidFill>
                <a:srgbClr val="000000"/>
              </a:solidFill>
              <a:latin typeface="Calibri"/>
              <a:ea typeface="Calibri"/>
              <a:cs typeface="Calibri"/>
              <a:sym typeface="Calibri"/>
            </a:endParaRPr>
          </a:p>
        </p:txBody>
      </p:sp>
      <p:sp>
        <p:nvSpPr>
          <p:cNvPr id="95" name="Google Shape;95;p17"/>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4</a:t>
            </a:fld>
            <a:endParaRPr sz="1200" b="0" i="0" u="none" strike="noStrike" cap="none">
              <a:latin typeface="Times New Roman"/>
              <a:ea typeface="Times New Roman"/>
              <a:cs typeface="Times New Roman"/>
              <a:sym typeface="Times New Roman"/>
            </a:endParaRPr>
          </a:p>
        </p:txBody>
      </p:sp>
      <p:sp>
        <p:nvSpPr>
          <p:cNvPr id="5" name="Google Shape;84;p16">
            <a:extLst>
              <a:ext uri="{FF2B5EF4-FFF2-40B4-BE49-F238E27FC236}">
                <a16:creationId xmlns:a16="http://schemas.microsoft.com/office/drawing/2014/main" id="{868AD671-03F3-524C-9D77-777C414FC24F}"/>
              </a:ext>
            </a:extLst>
          </p:cNvPr>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marL="101600">
              <a:lnSpc>
                <a:spcPct val="140000"/>
              </a:lnSpc>
              <a:buClr>
                <a:srgbClr val="2C2C2C"/>
              </a:buClr>
              <a:buSzPts val="2000"/>
            </a:pPr>
            <a:r>
              <a:rPr lang="en-US" sz="2000" dirty="0"/>
              <a:t>So far we have covered 2 clustering approaches:</a:t>
            </a:r>
          </a:p>
          <a:p>
            <a:pPr marL="444500" indent="-342900">
              <a:lnSpc>
                <a:spcPct val="140000"/>
              </a:lnSpc>
              <a:buClr>
                <a:srgbClr val="2C2C2C"/>
              </a:buClr>
              <a:buSzPts val="2000"/>
              <a:buFontTx/>
              <a:buChar char="-"/>
            </a:pPr>
            <a:r>
              <a:rPr lang="en-US" sz="2000" dirty="0"/>
              <a:t>K-Means</a:t>
            </a:r>
          </a:p>
          <a:p>
            <a:pPr marL="444500" indent="-342900">
              <a:lnSpc>
                <a:spcPct val="140000"/>
              </a:lnSpc>
              <a:buClr>
                <a:srgbClr val="2C2C2C"/>
              </a:buClr>
              <a:buSzPts val="2000"/>
              <a:buFontTx/>
              <a:buChar char="-"/>
            </a:pPr>
            <a:r>
              <a:rPr lang="en-US" sz="2000" dirty="0"/>
              <a:t>Hierarchical Clustering</a:t>
            </a:r>
          </a:p>
          <a:p>
            <a:pPr marL="444500" indent="-342900">
              <a:lnSpc>
                <a:spcPct val="140000"/>
              </a:lnSpc>
              <a:buClr>
                <a:srgbClr val="2C2C2C"/>
              </a:buClr>
              <a:buSzPts val="2000"/>
              <a:buFontTx/>
              <a:buChar char="-"/>
            </a:pPr>
            <a:endParaRPr lang="en-US" sz="2000" dirty="0"/>
          </a:p>
          <a:p>
            <a:pPr marL="101600">
              <a:lnSpc>
                <a:spcPct val="140000"/>
              </a:lnSpc>
              <a:buClr>
                <a:srgbClr val="2C2C2C"/>
              </a:buClr>
              <a:buSzPts val="2000"/>
            </a:pPr>
            <a:r>
              <a:rPr lang="en-US" sz="2000" dirty="0"/>
              <a:t>Powerful algorithms, however not perfect. Often there will be a trade off in complexity vs. time taken to build when it comes to clustering. </a:t>
            </a:r>
          </a:p>
          <a:p>
            <a:pPr marL="101600">
              <a:lnSpc>
                <a:spcPct val="140000"/>
              </a:lnSpc>
              <a:buClr>
                <a:srgbClr val="2C2C2C"/>
              </a:buClr>
              <a:buSzPts val="2000"/>
            </a:pPr>
            <a:endParaRPr lang="en-US" sz="2000" dirty="0"/>
          </a:p>
          <a:p>
            <a:pPr marL="101600">
              <a:lnSpc>
                <a:spcPct val="140000"/>
              </a:lnSpc>
              <a:buClr>
                <a:srgbClr val="2C2C2C"/>
              </a:buClr>
              <a:buSzPts val="2000"/>
            </a:pPr>
            <a:r>
              <a:rPr lang="en-US" sz="2000" dirty="0"/>
              <a:t>The approach you decide to take will depend on a case by case basis. Understand your data and you will understand how to tackle clustering.</a:t>
            </a:r>
          </a:p>
          <a:p>
            <a:pPr marL="444500" indent="-342900">
              <a:lnSpc>
                <a:spcPct val="140000"/>
              </a:lnSpc>
              <a:buClr>
                <a:srgbClr val="2C2C2C"/>
              </a:buClr>
              <a:buSzPts val="2000"/>
              <a:buFontTx/>
              <a:buChar char="-"/>
            </a:pPr>
            <a:endParaRPr lang="en-US" sz="2000" dirty="0"/>
          </a:p>
          <a:p>
            <a:pPr marL="101600">
              <a:lnSpc>
                <a:spcPct val="140000"/>
              </a:lnSpc>
              <a:buClr>
                <a:srgbClr val="2C2C2C"/>
              </a:buClr>
              <a:buSzPts val="2000"/>
            </a:pPr>
            <a:endParaRPr lang="en-US" sz="2000" dirty="0"/>
          </a:p>
          <a:p>
            <a:pPr marL="101600">
              <a:lnSpc>
                <a:spcPct val="140000"/>
              </a:lnSpc>
              <a:buClr>
                <a:srgbClr val="2C2C2C"/>
              </a:buClr>
              <a:buSzPts val="2000"/>
            </a:pPr>
            <a:endParaRPr lang="en-US" sz="2000" dirty="0"/>
          </a:p>
          <a:p>
            <a:pPr marL="444500" indent="-342900">
              <a:lnSpc>
                <a:spcPct val="140000"/>
              </a:lnSpc>
              <a:buClr>
                <a:srgbClr val="2C2C2C"/>
              </a:buClr>
              <a:buSzPts val="2000"/>
              <a:buFont typeface="Arial" panose="020B0604020202020204" pitchFamily="34" charset="0"/>
              <a:buChar char="•"/>
            </a:pPr>
            <a:endParaRPr lang="en-US" sz="2000" dirty="0"/>
          </a:p>
          <a:p>
            <a:pPr marL="444500" indent="-342900">
              <a:lnSpc>
                <a:spcPct val="140000"/>
              </a:lnSpc>
              <a:buClr>
                <a:srgbClr val="2C2C2C"/>
              </a:buClr>
              <a:buSzPts val="2000"/>
              <a:buFont typeface="Arial" panose="020B0604020202020204" pitchFamily="34" charset="0"/>
              <a:buChar cha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US" sz="2000" dirty="0"/>
              <a:t>What are some examples of how you’ve used K-Means or Hierarchical Clustering after the previous lessons? If you have not implemented them yet, what will you use these methods for?</a:t>
            </a:r>
          </a:p>
          <a:p>
            <a:endParaRPr lang="en-US" sz="2000" dirty="0"/>
          </a:p>
          <a:p>
            <a:r>
              <a:rPr lang="en-US" sz="2000" dirty="0"/>
              <a:t>Why would you choose K-Means over Hierarchical Clustering or vice versa?</a:t>
            </a:r>
            <a:endParaRPr lang="en-IN" sz="2000" dirty="0"/>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5</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118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K-Means vs Hierarchical Clustering</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b="0" i="0" u="none" strike="noStrike" cap="none" dirty="0">
                <a:latin typeface="Arial"/>
                <a:ea typeface="Arial"/>
                <a:cs typeface="Arial"/>
                <a:sym typeface="Arial"/>
              </a:rPr>
              <a:t>K-Means –</a:t>
            </a:r>
          </a:p>
          <a:p>
            <a:pPr marL="342900" lvl="0" indent="-342900">
              <a:lnSpc>
                <a:spcPct val="140000"/>
              </a:lnSpc>
              <a:buFontTx/>
              <a:buChar char="-"/>
            </a:pPr>
            <a:r>
              <a:rPr lang="en-US" sz="2000" dirty="0"/>
              <a:t>Powerful but simple implementation of solving clustering.</a:t>
            </a:r>
          </a:p>
          <a:p>
            <a:pPr marL="342900" lvl="0" indent="-342900">
              <a:lnSpc>
                <a:spcPct val="140000"/>
              </a:lnSpc>
              <a:buFontTx/>
              <a:buChar char="-"/>
            </a:pPr>
            <a:r>
              <a:rPr lang="en-US" sz="2000" b="0" i="0" u="none" strike="noStrike" cap="none" dirty="0">
                <a:latin typeface="Arial"/>
                <a:ea typeface="Arial"/>
                <a:cs typeface="Arial"/>
                <a:sym typeface="Arial"/>
              </a:rPr>
              <a:t>Random initialization of centroids leads to quality performance on discrete data sets.</a:t>
            </a:r>
          </a:p>
          <a:p>
            <a:pPr marL="342900" lvl="0" indent="-342900">
              <a:lnSpc>
                <a:spcPct val="140000"/>
              </a:lnSpc>
              <a:buFontTx/>
              <a:buChar char="-"/>
            </a:pPr>
            <a:r>
              <a:rPr lang="en-US" sz="2000" dirty="0"/>
              <a:t>Less likely to converge properly on complex data sets (think crescent moons)</a:t>
            </a:r>
          </a:p>
          <a:p>
            <a:pPr marL="342900" lvl="0" indent="-342900">
              <a:lnSpc>
                <a:spcPct val="140000"/>
              </a:lnSpc>
              <a:buFontTx/>
              <a:buChar char="-"/>
            </a:pPr>
            <a:r>
              <a:rPr lang="en-US" sz="2000" b="0" i="0" u="none" strike="noStrike" cap="none" dirty="0">
                <a:latin typeface="Arial"/>
                <a:ea typeface="Arial"/>
                <a:cs typeface="Arial"/>
                <a:sym typeface="Arial"/>
              </a:rPr>
              <a:t>Still valuable for simple </a:t>
            </a:r>
            <a:r>
              <a:rPr lang="en-US" sz="2000" dirty="0"/>
              <a:t>data and “big” data applications due to efficiency.</a:t>
            </a:r>
          </a:p>
          <a:p>
            <a:pPr marL="342900" lvl="0" indent="-342900">
              <a:lnSpc>
                <a:spcPct val="140000"/>
              </a:lnSpc>
              <a:buFontTx/>
              <a:buChar char="-"/>
            </a:pPr>
            <a:endParaRPr lang="en-US" sz="2000" b="0" i="0" u="none" strike="noStrike" cap="none" dirty="0">
              <a:latin typeface="Arial"/>
              <a:ea typeface="Arial"/>
              <a:cs typeface="Arial"/>
              <a:sym typeface="Arial"/>
            </a:endParaRPr>
          </a:p>
          <a:p>
            <a:pPr lvl="0">
              <a:lnSpc>
                <a:spcPct val="140000"/>
              </a:lnSpc>
            </a:pPr>
            <a:r>
              <a:rPr lang="en-US" sz="2000" dirty="0"/>
              <a:t>Hierarchical Clustering –</a:t>
            </a:r>
          </a:p>
          <a:p>
            <a:pPr marL="342900" lvl="0" indent="-342900">
              <a:lnSpc>
                <a:spcPct val="140000"/>
              </a:lnSpc>
              <a:buFontTx/>
              <a:buChar char="-"/>
            </a:pPr>
            <a:r>
              <a:rPr lang="en-US" sz="2000" b="0" i="0" u="none" strike="noStrike" cap="none" dirty="0">
                <a:latin typeface="Arial"/>
                <a:ea typeface="Arial"/>
                <a:cs typeface="Arial"/>
                <a:sym typeface="Arial"/>
              </a:rPr>
              <a:t>More complex clustering implementation – takes longer</a:t>
            </a:r>
          </a:p>
          <a:p>
            <a:pPr marL="342900" lvl="0" indent="-342900">
              <a:lnSpc>
                <a:spcPct val="140000"/>
              </a:lnSpc>
              <a:buFontTx/>
              <a:buChar char="-"/>
            </a:pPr>
            <a:r>
              <a:rPr lang="en-US" sz="2000" dirty="0"/>
              <a:t>Iteratively moves through data points to build a structured hierarchy of potential clusters.</a:t>
            </a:r>
          </a:p>
          <a:p>
            <a:pPr marL="342900" lvl="0" indent="-342900">
              <a:lnSpc>
                <a:spcPct val="140000"/>
              </a:lnSpc>
              <a:buFontTx/>
              <a:buChar char="-"/>
            </a:pPr>
            <a:r>
              <a:rPr lang="en-US" sz="2000" dirty="0"/>
              <a:t>Slower but more capable of adapting to complex data applications.</a:t>
            </a: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095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IN" sz="2000" dirty="0"/>
              <a:t>Why is K-Means better suited to what we have been calling “simple” data?</a:t>
            </a:r>
          </a:p>
          <a:p>
            <a:endParaRPr lang="en-IN" sz="2000" dirty="0"/>
          </a:p>
          <a:p>
            <a:r>
              <a:rPr lang="en-IN" sz="2000" dirty="0"/>
              <a:t>Why might Hierarchical Clustering be better if we don’t know how many clusters we want before running our clustering approach?</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7</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251922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lvl="0"/>
            <a:r>
              <a:rPr lang="en-US" sz="3600" dirty="0"/>
              <a:t>Who are my neighbors?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5767314" cy="4787246"/>
          </a:xfrm>
          <a:prstGeom prst="rect">
            <a:avLst/>
          </a:prstGeom>
          <a:noFill/>
          <a:ln>
            <a:noFill/>
          </a:ln>
        </p:spPr>
        <p:txBody>
          <a:bodyPr spcFirstLastPara="1" wrap="square" lIns="91425" tIns="45700" rIns="91425" bIns="45700" anchor="t" anchorCtr="0">
            <a:noAutofit/>
          </a:bodyPr>
          <a:lstStyle/>
          <a:p>
            <a:pPr lvl="0">
              <a:lnSpc>
                <a:spcPct val="140000"/>
              </a:lnSpc>
            </a:pPr>
            <a:r>
              <a:rPr lang="en-US" sz="2000" dirty="0"/>
              <a:t>Almost all clustering techniques deal with the notion of neighbors in your data set.</a:t>
            </a:r>
          </a:p>
          <a:p>
            <a:pPr lvl="0">
              <a:lnSpc>
                <a:spcPct val="140000"/>
              </a:lnSpc>
            </a:pPr>
            <a:endParaRPr lang="en-US" sz="2000" b="0" i="0" u="none" strike="noStrike" cap="none" dirty="0">
              <a:latin typeface="Arial"/>
              <a:ea typeface="Arial"/>
              <a:cs typeface="Arial"/>
              <a:sym typeface="Arial"/>
            </a:endParaRPr>
          </a:p>
          <a:p>
            <a:pPr lvl="0">
              <a:lnSpc>
                <a:spcPct val="140000"/>
              </a:lnSpc>
            </a:pPr>
            <a:r>
              <a:rPr lang="en-US" sz="2000" dirty="0"/>
              <a:t>In the past we’ve seen the neighbor search conducted with straightforward Euclidean distance.</a:t>
            </a:r>
          </a:p>
          <a:p>
            <a:pPr marL="342900" lvl="0" indent="-342900">
              <a:lnSpc>
                <a:spcPct val="140000"/>
              </a:lnSpc>
              <a:buFontTx/>
              <a:buChar char="-"/>
            </a:pPr>
            <a:r>
              <a:rPr lang="en-US" sz="2000" dirty="0"/>
              <a:t>Depending on how close the nearest point is, they can be considered a neighbor</a:t>
            </a:r>
          </a:p>
          <a:p>
            <a:pPr marL="342900" lvl="0" indent="-342900">
              <a:lnSpc>
                <a:spcPct val="140000"/>
              </a:lnSpc>
              <a:buFontTx/>
              <a:buChar char="-"/>
            </a:pPr>
            <a:endParaRPr lang="en-US" sz="2000" b="0" i="0" u="none" strike="noStrike" cap="none" dirty="0">
              <a:latin typeface="Arial"/>
              <a:ea typeface="Arial"/>
              <a:cs typeface="Arial"/>
              <a:sym typeface="Arial"/>
            </a:endParaRPr>
          </a:p>
          <a:p>
            <a:pPr lvl="0">
              <a:lnSpc>
                <a:spcPct val="140000"/>
              </a:lnSpc>
            </a:pPr>
            <a:r>
              <a:rPr lang="en-US" sz="2000" dirty="0"/>
              <a:t>Example on the right shows 4 “neighborhoods” with one circled in red.</a:t>
            </a:r>
            <a:endParaRPr sz="2000" b="0" i="0" u="none" strike="noStrike" cap="none" dirty="0">
              <a:latin typeface="Arial"/>
              <a:ea typeface="Arial"/>
              <a:cs typeface="Arial"/>
              <a:sym typeface="Arial"/>
            </a:endParaRP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dirty="0">
                <a:solidFill>
                  <a:srgbClr val="2C2C2C"/>
                </a:solidFill>
                <a:ea typeface="Times New Roman"/>
              </a:rPr>
              <a:t>6</a:t>
            </a:r>
            <a:endParaRPr sz="1200" b="0" i="0" u="none" strike="noStrike" cap="none"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951540F6-B69B-6041-948D-743A9B5222D5}"/>
              </a:ext>
            </a:extLst>
          </p:cNvPr>
          <p:cNvPicPr/>
          <p:nvPr/>
        </p:nvPicPr>
        <p:blipFill>
          <a:blip r:embed="rId3"/>
          <a:stretch>
            <a:fillRect/>
          </a:stretch>
        </p:blipFill>
        <p:spPr>
          <a:xfrm>
            <a:off x="6623742" y="2190114"/>
            <a:ext cx="4920260" cy="3774726"/>
          </a:xfrm>
          <a:prstGeom prst="rect">
            <a:avLst/>
          </a:prstGeom>
        </p:spPr>
      </p:pic>
    </p:spTree>
    <p:extLst>
      <p:ext uri="{BB962C8B-B14F-4D97-AF65-F5344CB8AC3E}">
        <p14:creationId xmlns:p14="http://schemas.microsoft.com/office/powerpoint/2010/main" val="415096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648000" y="893160"/>
            <a:ext cx="10079640" cy="67464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3600" dirty="0">
                <a:solidFill>
                  <a:srgbClr val="2C2C2C"/>
                </a:solidFill>
                <a:ea typeface="Calibri"/>
              </a:rPr>
              <a:t>Discuss</a:t>
            </a:r>
            <a:endParaRPr sz="3600" b="0" i="0" u="none" strike="noStrike" cap="none" dirty="0">
              <a:solidFill>
                <a:srgbClr val="000000"/>
              </a:solidFill>
              <a:latin typeface="Calibri"/>
              <a:ea typeface="Calibri"/>
              <a:cs typeface="Calibri"/>
              <a:sym typeface="Calibri"/>
            </a:endParaRPr>
          </a:p>
        </p:txBody>
      </p:sp>
      <p:sp>
        <p:nvSpPr>
          <p:cNvPr id="84" name="Google Shape;84;p16"/>
          <p:cNvSpPr txBox="1"/>
          <p:nvPr/>
        </p:nvSpPr>
        <p:spPr>
          <a:xfrm>
            <a:off x="648000" y="1700640"/>
            <a:ext cx="10079640" cy="4320000"/>
          </a:xfrm>
          <a:prstGeom prst="rect">
            <a:avLst/>
          </a:prstGeom>
          <a:noFill/>
          <a:ln>
            <a:noFill/>
          </a:ln>
        </p:spPr>
        <p:txBody>
          <a:bodyPr spcFirstLastPara="1" wrap="square" lIns="91425" tIns="45700" rIns="91425" bIns="45700" anchor="t" anchorCtr="0">
            <a:noAutofit/>
          </a:bodyPr>
          <a:lstStyle/>
          <a:p>
            <a:r>
              <a:rPr lang="en-IN" sz="2000" dirty="0"/>
              <a:t>How do we know if every data point in your set is considered a quality </a:t>
            </a:r>
            <a:r>
              <a:rPr lang="en-IN" sz="2000" dirty="0" err="1"/>
              <a:t>neighbor</a:t>
            </a:r>
            <a:r>
              <a:rPr lang="en-IN" sz="2000" dirty="0"/>
              <a:t>?</a:t>
            </a:r>
          </a:p>
          <a:p>
            <a:endParaRPr lang="en-IN" sz="2000" dirty="0"/>
          </a:p>
          <a:p>
            <a:r>
              <a:rPr lang="en-IN" sz="2000" dirty="0"/>
              <a:t>Is just using Euclidean distance the best we can do to evaluate </a:t>
            </a:r>
            <a:r>
              <a:rPr lang="en-IN" sz="2000" dirty="0" err="1"/>
              <a:t>neighbor</a:t>
            </a:r>
            <a:r>
              <a:rPr lang="en-IN" sz="2000" dirty="0"/>
              <a:t> candidacy?</a:t>
            </a:r>
          </a:p>
        </p:txBody>
      </p:sp>
      <p:sp>
        <p:nvSpPr>
          <p:cNvPr id="85" name="Google Shape;85;p16"/>
          <p:cNvSpPr txBox="1"/>
          <p:nvPr/>
        </p:nvSpPr>
        <p:spPr>
          <a:xfrm>
            <a:off x="11160000" y="576000"/>
            <a:ext cx="539640" cy="287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200" b="1" i="0" u="none" strike="noStrike" cap="none">
                <a:solidFill>
                  <a:srgbClr val="2C2C2C"/>
                </a:solidFill>
                <a:latin typeface="Arial"/>
                <a:ea typeface="Arial"/>
                <a:cs typeface="Arial"/>
                <a:sym typeface="Arial"/>
              </a:rPr>
              <a:t>9</a:t>
            </a:fld>
            <a:endParaRPr sz="12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9266429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2267</Words>
  <Application>Microsoft Macintosh PowerPoint</Application>
  <PresentationFormat>Widescreen</PresentationFormat>
  <Paragraphs>201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Yerunkar</dc:creator>
  <cp:lastModifiedBy>Christopher Richard Kruger</cp:lastModifiedBy>
  <cp:revision>21</cp:revision>
  <dcterms:modified xsi:type="dcterms:W3CDTF">2019-03-03T19:31:32Z</dcterms:modified>
</cp:coreProperties>
</file>