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256" r:id="rId2"/>
    <p:sldId id="257" r:id="rId3"/>
    <p:sldId id="258" r:id="rId4"/>
    <p:sldId id="346" r:id="rId5"/>
    <p:sldId id="347" r:id="rId6"/>
    <p:sldId id="263" r:id="rId7"/>
    <p:sldId id="335" r:id="rId8"/>
    <p:sldId id="348" r:id="rId9"/>
    <p:sldId id="278" r:id="rId10"/>
    <p:sldId id="349" r:id="rId11"/>
    <p:sldId id="264" r:id="rId12"/>
    <p:sldId id="350" r:id="rId13"/>
    <p:sldId id="351" r:id="rId14"/>
    <p:sldId id="352" r:id="rId15"/>
    <p:sldId id="341" r:id="rId16"/>
    <p:sldId id="265" r:id="rId17"/>
    <p:sldId id="357" r:id="rId18"/>
    <p:sldId id="342" r:id="rId19"/>
    <p:sldId id="353" r:id="rId20"/>
    <p:sldId id="356" r:id="rId21"/>
    <p:sldId id="354" r:id="rId22"/>
    <p:sldId id="266" r:id="rId23"/>
    <p:sldId id="355" r:id="rId24"/>
    <p:sldId id="358" r:id="rId25"/>
    <p:sldId id="359" r:id="rId26"/>
    <p:sldId id="336" r:id="rId27"/>
    <p:sldId id="290" r:id="rId28"/>
    <p:sldId id="360" r:id="rId29"/>
    <p:sldId id="361" r:id="rId30"/>
    <p:sldId id="362" r:id="rId31"/>
    <p:sldId id="363" r:id="rId32"/>
    <p:sldId id="323" r:id="rId33"/>
    <p:sldId id="326" r:id="rId34"/>
    <p:sldId id="33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abish Khan" initials="TK" lastIdx="3" clrIdx="0">
    <p:extLst>
      <p:ext uri="{19B8F6BF-5375-455C-9EA6-DF929625EA0E}">
        <p15:presenceInfo xmlns:p15="http://schemas.microsoft.com/office/powerpoint/2012/main" userId="S-1-5-21-226508970-3071066648-2496781527-6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2C2C2C"/>
    <a:srgbClr val="FF00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83410" autoAdjust="0"/>
  </p:normalViewPr>
  <p:slideViewPr>
    <p:cSldViewPr snapToObjects="1">
      <p:cViewPr varScale="1">
        <p:scale>
          <a:sx n="84" d="100"/>
          <a:sy n="84" d="100"/>
        </p:scale>
        <p:origin x="184" y="360"/>
      </p:cViewPr>
      <p:guideLst/>
    </p:cSldViewPr>
  </p:slideViewPr>
  <p:outlineViewPr>
    <p:cViewPr>
      <p:scale>
        <a:sx n="33" d="100"/>
        <a:sy n="33" d="100"/>
      </p:scale>
      <p:origin x="0" y="-2816"/>
    </p:cViewPr>
  </p:outlin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21" d="100"/>
          <a:sy n="121" d="100"/>
        </p:scale>
        <p:origin x="3864"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C1157E-F41D-D748-8B69-7140BA26C9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C732F0C-C3BE-9347-8A3D-93C7DD35FC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EC103C-0C00-5144-B134-6065E402762D}" type="datetime1">
              <a:rPr lang="en-GB" smtClean="0"/>
              <a:t>18/11/2018</a:t>
            </a:fld>
            <a:endParaRPr lang="en-US"/>
          </a:p>
        </p:txBody>
      </p:sp>
      <p:sp>
        <p:nvSpPr>
          <p:cNvPr id="4" name="Footer Placeholder 3">
            <a:extLst>
              <a:ext uri="{FF2B5EF4-FFF2-40B4-BE49-F238E27FC236}">
                <a16:creationId xmlns:a16="http://schemas.microsoft.com/office/drawing/2014/main" id="{F1B9C81F-45DF-3942-B5BB-AFF6409293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C535E9-87A8-4E42-A7E7-ECCB491EE7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AB2214-6F48-7B47-BA9F-4377B0ABE2D4}" type="slidenum">
              <a:rPr lang="en-US" smtClean="0"/>
              <a:t>‹#›</a:t>
            </a:fld>
            <a:endParaRPr lang="en-US"/>
          </a:p>
        </p:txBody>
      </p:sp>
    </p:spTree>
    <p:extLst>
      <p:ext uri="{BB962C8B-B14F-4D97-AF65-F5344CB8AC3E}">
        <p14:creationId xmlns:p14="http://schemas.microsoft.com/office/powerpoint/2010/main" val="19028634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7CFCD-DFD6-F34D-95F2-86875A23819B}" type="datetime1">
              <a:rPr lang="en-GB" smtClean="0"/>
              <a:t>18/11/2018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5C6A4-13EB-334F-862B-598CD5A9818C}" type="slidenum">
              <a:rPr lang="en-US" smtClean="0"/>
              <a:t>‹#›</a:t>
            </a:fld>
            <a:endParaRPr lang="en-US"/>
          </a:p>
        </p:txBody>
      </p:sp>
    </p:spTree>
    <p:extLst>
      <p:ext uri="{BB962C8B-B14F-4D97-AF65-F5344CB8AC3E}">
        <p14:creationId xmlns:p14="http://schemas.microsoft.com/office/powerpoint/2010/main" val="56426307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Lesson Time: 2 </a:t>
            </a:r>
            <a:r>
              <a:rPr lang="en-US" sz="1200" kern="1200" dirty="0" err="1">
                <a:solidFill>
                  <a:schemeClr val="tx1"/>
                </a:solidFill>
                <a:effectLst/>
                <a:latin typeface="+mn-lt"/>
                <a:ea typeface="+mn-ea"/>
                <a:cs typeface="+mn-cs"/>
              </a:rPr>
              <a:t>hrs</a:t>
            </a: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a:t>
            </a:fld>
            <a:endParaRPr lang="en-US"/>
          </a:p>
        </p:txBody>
      </p:sp>
    </p:spTree>
    <p:extLst>
      <p:ext uri="{BB962C8B-B14F-4D97-AF65-F5344CB8AC3E}">
        <p14:creationId xmlns:p14="http://schemas.microsoft.com/office/powerpoint/2010/main" val="4115460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23/11/2018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14</a:t>
            </a:fld>
            <a:endParaRPr lang="en-US"/>
          </a:p>
        </p:txBody>
      </p:sp>
    </p:spTree>
    <p:extLst>
      <p:ext uri="{BB962C8B-B14F-4D97-AF65-F5344CB8AC3E}">
        <p14:creationId xmlns:p14="http://schemas.microsoft.com/office/powerpoint/2010/main" val="256499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Possible answers</a:t>
            </a:r>
          </a:p>
          <a:p>
            <a:r>
              <a:rPr lang="en-US" sz="1200" kern="1200" dirty="0">
                <a:solidFill>
                  <a:schemeClr val="tx1"/>
                </a:solidFill>
                <a:effectLst/>
                <a:latin typeface="+mn-lt"/>
                <a:ea typeface="+mn-ea"/>
                <a:cs typeface="+mn-cs"/>
              </a:rPr>
              <a:t>It is only in 2D space and the clusters are quite well defined. </a:t>
            </a:r>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15</a:t>
            </a:fld>
            <a:endParaRPr lang="en-US"/>
          </a:p>
        </p:txBody>
      </p:sp>
    </p:spTree>
    <p:extLst>
      <p:ext uri="{BB962C8B-B14F-4D97-AF65-F5344CB8AC3E}">
        <p14:creationId xmlns:p14="http://schemas.microsoft.com/office/powerpoint/2010/main" val="552978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16</a:t>
            </a:fld>
            <a:endParaRPr lang="en-US"/>
          </a:p>
        </p:txBody>
      </p:sp>
    </p:spTree>
    <p:extLst>
      <p:ext uri="{BB962C8B-B14F-4D97-AF65-F5344CB8AC3E}">
        <p14:creationId xmlns:p14="http://schemas.microsoft.com/office/powerpoint/2010/main" val="1862731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18</a:t>
            </a:fld>
            <a:endParaRPr lang="en-US"/>
          </a:p>
        </p:txBody>
      </p:sp>
    </p:spTree>
    <p:extLst>
      <p:ext uri="{BB962C8B-B14F-4D97-AF65-F5344CB8AC3E}">
        <p14:creationId xmlns:p14="http://schemas.microsoft.com/office/powerpoint/2010/main" val="2027253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23/11/2018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19</a:t>
            </a:fld>
            <a:endParaRPr lang="en-US"/>
          </a:p>
        </p:txBody>
      </p:sp>
    </p:spTree>
    <p:extLst>
      <p:ext uri="{BB962C8B-B14F-4D97-AF65-F5344CB8AC3E}">
        <p14:creationId xmlns:p14="http://schemas.microsoft.com/office/powerpoint/2010/main" val="1941372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centroid is basically just a fancy way to say the geometric center of a figure. This is the mean of all points in the plane. When randomly set at first they are simply random points in the space)</a:t>
            </a:r>
          </a:p>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23/11/2018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20</a:t>
            </a:fld>
            <a:endParaRPr lang="en-US"/>
          </a:p>
        </p:txBody>
      </p:sp>
    </p:spTree>
    <p:extLst>
      <p:ext uri="{BB962C8B-B14F-4D97-AF65-F5344CB8AC3E}">
        <p14:creationId xmlns:p14="http://schemas.microsoft.com/office/powerpoint/2010/main" val="3726810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Clockwise from top left – Red points are randomly initialized centroids, and closest data points are assigned to groupings of each centroid (denoted by distinct color).</a:t>
            </a:r>
            <a:r>
              <a:rPr lang="en-US" dirty="0">
                <a:effectLst/>
              </a:rPr>
              <a:t> </a:t>
            </a: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23/11/2018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21</a:t>
            </a:fld>
            <a:endParaRPr lang="en-US"/>
          </a:p>
        </p:txBody>
      </p:sp>
    </p:spTree>
    <p:extLst>
      <p:ext uri="{BB962C8B-B14F-4D97-AF65-F5344CB8AC3E}">
        <p14:creationId xmlns:p14="http://schemas.microsoft.com/office/powerpoint/2010/main" val="884554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23/11/2018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22</a:t>
            </a:fld>
            <a:endParaRPr lang="en-US"/>
          </a:p>
        </p:txBody>
      </p:sp>
    </p:spTree>
    <p:extLst>
      <p:ext uri="{BB962C8B-B14F-4D97-AF65-F5344CB8AC3E}">
        <p14:creationId xmlns:p14="http://schemas.microsoft.com/office/powerpoint/2010/main" val="3497449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Notes</a:t>
            </a:r>
          </a:p>
          <a:p>
            <a:r>
              <a:rPr lang="en-US" dirty="0"/>
              <a:t>- To deal with potentially negative values after subtraction. </a:t>
            </a:r>
          </a:p>
        </p:txBody>
      </p:sp>
      <p:sp>
        <p:nvSpPr>
          <p:cNvPr id="4" name="Date Placeholder 3"/>
          <p:cNvSpPr>
            <a:spLocks noGrp="1"/>
          </p:cNvSpPr>
          <p:nvPr>
            <p:ph type="dt" idx="10"/>
          </p:nvPr>
        </p:nvSpPr>
        <p:spPr/>
        <p:txBody>
          <a:bodyPr/>
          <a:lstStyle/>
          <a:p>
            <a:fld id="{5897CFCD-DFD6-F34D-95F2-86875A23819B}" type="datetime1">
              <a:rPr lang="en-GB" smtClean="0"/>
              <a:t>23/11/2018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23</a:t>
            </a:fld>
            <a:endParaRPr lang="en-US"/>
          </a:p>
        </p:txBody>
      </p:sp>
    </p:spTree>
    <p:extLst>
      <p:ext uri="{BB962C8B-B14F-4D97-AF65-F5344CB8AC3E}">
        <p14:creationId xmlns:p14="http://schemas.microsoft.com/office/powerpoint/2010/main" val="1716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23/11/2018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24</a:t>
            </a:fld>
            <a:endParaRPr lang="en-US"/>
          </a:p>
        </p:txBody>
      </p:sp>
    </p:spTree>
    <p:extLst>
      <p:ext uri="{BB962C8B-B14F-4D97-AF65-F5344CB8AC3E}">
        <p14:creationId xmlns:p14="http://schemas.microsoft.com/office/powerpoint/2010/main" val="3536369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a:t>
            </a:fld>
            <a:endParaRPr lang="en-US"/>
          </a:p>
        </p:txBody>
      </p:sp>
    </p:spTree>
    <p:extLst>
      <p:ext uri="{BB962C8B-B14F-4D97-AF65-F5344CB8AC3E}">
        <p14:creationId xmlns:p14="http://schemas.microsoft.com/office/powerpoint/2010/main" val="2143940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23/11/2018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25</a:t>
            </a:fld>
            <a:endParaRPr lang="en-US"/>
          </a:p>
        </p:txBody>
      </p:sp>
    </p:spTree>
    <p:extLst>
      <p:ext uri="{BB962C8B-B14F-4D97-AF65-F5344CB8AC3E}">
        <p14:creationId xmlns:p14="http://schemas.microsoft.com/office/powerpoint/2010/main" val="3228322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23/11/2018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27</a:t>
            </a:fld>
            <a:endParaRPr lang="en-US"/>
          </a:p>
        </p:txBody>
      </p:sp>
    </p:spTree>
    <p:extLst>
      <p:ext uri="{BB962C8B-B14F-4D97-AF65-F5344CB8AC3E}">
        <p14:creationId xmlns:p14="http://schemas.microsoft.com/office/powerpoint/2010/main" val="3275017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23/11/2018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28</a:t>
            </a:fld>
            <a:endParaRPr lang="en-US"/>
          </a:p>
        </p:txBody>
      </p:sp>
    </p:spTree>
    <p:extLst>
      <p:ext uri="{BB962C8B-B14F-4D97-AF65-F5344CB8AC3E}">
        <p14:creationId xmlns:p14="http://schemas.microsoft.com/office/powerpoint/2010/main" val="4252959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23/11/2018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29</a:t>
            </a:fld>
            <a:endParaRPr lang="en-US"/>
          </a:p>
        </p:txBody>
      </p:sp>
    </p:spTree>
    <p:extLst>
      <p:ext uri="{BB962C8B-B14F-4D97-AF65-F5344CB8AC3E}">
        <p14:creationId xmlns:p14="http://schemas.microsoft.com/office/powerpoint/2010/main" val="469303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barebones implementation is great for showing the underlying mechanisms, however it loops through each point one by one and is very computationally inefficient. Packaged implementations do pairwise distances across the entire matrices all at once.</a:t>
            </a:r>
          </a:p>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25/11/2018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30</a:t>
            </a:fld>
            <a:endParaRPr lang="en-US"/>
          </a:p>
        </p:txBody>
      </p:sp>
    </p:spTree>
    <p:extLst>
      <p:ext uri="{BB962C8B-B14F-4D97-AF65-F5344CB8AC3E}">
        <p14:creationId xmlns:p14="http://schemas.microsoft.com/office/powerpoint/2010/main" val="713184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25/11/2018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31</a:t>
            </a:fld>
            <a:endParaRPr lang="en-US"/>
          </a:p>
        </p:txBody>
      </p:sp>
    </p:spTree>
    <p:extLst>
      <p:ext uri="{BB962C8B-B14F-4D97-AF65-F5344CB8AC3E}">
        <p14:creationId xmlns:p14="http://schemas.microsoft.com/office/powerpoint/2010/main" val="3708267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Answers:</a:t>
            </a:r>
          </a:p>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How are supervised and unsupervised learning different?</a:t>
            </a:r>
          </a:p>
          <a:p>
            <a:pPr lvl="0"/>
            <a:r>
              <a:rPr lang="en-US" sz="1200" kern="1200" dirty="0">
                <a:solidFill>
                  <a:schemeClr val="tx1"/>
                </a:solidFill>
                <a:effectLst/>
                <a:latin typeface="+mn-lt"/>
                <a:ea typeface="+mn-ea"/>
                <a:cs typeface="+mn-cs"/>
              </a:rPr>
              <a:t>         Supervised is labeled, Unsupervised is not. </a:t>
            </a:r>
          </a:p>
          <a:p>
            <a:pPr lvl="0"/>
            <a:r>
              <a:rPr lang="en-US" sz="1200" kern="1200" dirty="0">
                <a:solidFill>
                  <a:schemeClr val="tx1"/>
                </a:solidFill>
                <a:effectLst/>
                <a:latin typeface="+mn-lt"/>
                <a:ea typeface="+mn-ea"/>
                <a:cs typeface="+mn-cs"/>
              </a:rPr>
              <a:t>What is a cluster?</a:t>
            </a:r>
          </a:p>
          <a:p>
            <a:pPr lvl="1"/>
            <a:r>
              <a:rPr lang="en-US" sz="1200" kern="1200" dirty="0">
                <a:solidFill>
                  <a:schemeClr val="tx1"/>
                </a:solidFill>
                <a:effectLst/>
                <a:latin typeface="+mn-lt"/>
                <a:ea typeface="+mn-ea"/>
                <a:cs typeface="+mn-cs"/>
              </a:rPr>
              <a:t>A cluster is a grouping of similar data that exists within your larger dataset.</a:t>
            </a:r>
          </a:p>
          <a:p>
            <a:pPr lvl="0"/>
            <a:r>
              <a:rPr lang="en-US" sz="1200" kern="1200" dirty="0">
                <a:solidFill>
                  <a:schemeClr val="tx1"/>
                </a:solidFill>
                <a:effectLst/>
                <a:latin typeface="+mn-lt"/>
                <a:ea typeface="+mn-ea"/>
                <a:cs typeface="+mn-cs"/>
              </a:rPr>
              <a:t>Are clusters always valuable in a dataset?</a:t>
            </a:r>
          </a:p>
          <a:p>
            <a:pPr lvl="1"/>
            <a:r>
              <a:rPr lang="en-US" sz="1200" kern="1200" dirty="0">
                <a:solidFill>
                  <a:schemeClr val="tx1"/>
                </a:solidFill>
                <a:effectLst/>
                <a:latin typeface="+mn-lt"/>
                <a:ea typeface="+mn-ea"/>
                <a:cs typeface="+mn-cs"/>
              </a:rPr>
              <a:t>Not necessarily. Just because you find a pocket of data that is similar to each other does not mean that it is correlated with anything you’re interested in.</a:t>
            </a:r>
          </a:p>
          <a:p>
            <a:pPr lvl="0"/>
            <a:r>
              <a:rPr lang="en-US" sz="1200" kern="1200" dirty="0">
                <a:solidFill>
                  <a:schemeClr val="tx1"/>
                </a:solidFill>
                <a:effectLst/>
                <a:latin typeface="+mn-lt"/>
                <a:ea typeface="+mn-ea"/>
                <a:cs typeface="+mn-cs"/>
              </a:rPr>
              <a:t>How are dimensions expressed in a dataset?</a:t>
            </a:r>
          </a:p>
          <a:p>
            <a:pPr lvl="1"/>
            <a:r>
              <a:rPr lang="en-US" sz="1200" kern="1200" dirty="0">
                <a:solidFill>
                  <a:schemeClr val="tx1"/>
                </a:solidFill>
                <a:effectLst/>
                <a:latin typeface="+mn-lt"/>
                <a:ea typeface="+mn-ea"/>
                <a:cs typeface="+mn-cs"/>
              </a:rPr>
              <a:t>Dimensions are expressed as features in a dataset, or simply the number of columns available per row. For example a 2-dimensional dataset will have 2 columns.</a:t>
            </a:r>
          </a:p>
          <a:p>
            <a:pPr lvl="0"/>
            <a:r>
              <a:rPr lang="en-US" sz="1200" kern="1200" dirty="0">
                <a:solidFill>
                  <a:schemeClr val="tx1"/>
                </a:solidFill>
                <a:effectLst/>
                <a:latin typeface="+mn-lt"/>
                <a:ea typeface="+mn-ea"/>
                <a:cs typeface="+mn-cs"/>
              </a:rPr>
              <a:t>How many dimensions can be easily visualized by humans?</a:t>
            </a:r>
          </a:p>
          <a:p>
            <a:pPr lvl="1"/>
            <a:r>
              <a:rPr lang="en-US" sz="1200" kern="1200" dirty="0">
                <a:solidFill>
                  <a:schemeClr val="tx1"/>
                </a:solidFill>
                <a:effectLst/>
                <a:latin typeface="+mn-lt"/>
                <a:ea typeface="+mn-ea"/>
                <a:cs typeface="+mn-cs"/>
              </a:rPr>
              <a:t>3 dimensions</a:t>
            </a:r>
          </a:p>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23/11/2018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33</a:t>
            </a:fld>
            <a:endParaRPr lang="en-US"/>
          </a:p>
        </p:txBody>
      </p:sp>
    </p:spTree>
    <p:extLst>
      <p:ext uri="{BB962C8B-B14F-4D97-AF65-F5344CB8AC3E}">
        <p14:creationId xmlns:p14="http://schemas.microsoft.com/office/powerpoint/2010/main" val="3455962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Answers:</a:t>
            </a:r>
          </a:p>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What does the “K” represent in K-Means clustering?</a:t>
            </a:r>
          </a:p>
          <a:p>
            <a:pPr lvl="1"/>
            <a:r>
              <a:rPr lang="en-US" sz="1200" kern="1200" dirty="0">
                <a:solidFill>
                  <a:schemeClr val="tx1"/>
                </a:solidFill>
                <a:effectLst/>
                <a:latin typeface="+mn-lt"/>
                <a:ea typeface="+mn-ea"/>
                <a:cs typeface="+mn-cs"/>
              </a:rPr>
              <a:t>K represents the expected number of distinct clusters</a:t>
            </a:r>
          </a:p>
          <a:p>
            <a:pPr lvl="0"/>
            <a:r>
              <a:rPr lang="en-US" sz="1200" kern="1200" dirty="0">
                <a:solidFill>
                  <a:schemeClr val="tx1"/>
                </a:solidFill>
                <a:effectLst/>
                <a:latin typeface="+mn-lt"/>
                <a:ea typeface="+mn-ea"/>
                <a:cs typeface="+mn-cs"/>
              </a:rPr>
              <a:t>T/F – The starting points for K-Means are determined by taking the mean of all the points in the space.</a:t>
            </a:r>
          </a:p>
          <a:p>
            <a:pPr lvl="1"/>
            <a:r>
              <a:rPr lang="en-US" sz="1200" kern="1200" dirty="0">
                <a:solidFill>
                  <a:schemeClr val="tx1"/>
                </a:solidFill>
                <a:effectLst/>
                <a:latin typeface="+mn-lt"/>
                <a:ea typeface="+mn-ea"/>
                <a:cs typeface="+mn-cs"/>
              </a:rPr>
              <a:t>False – the starting points for K-Means are randomly initialized</a:t>
            </a:r>
          </a:p>
          <a:p>
            <a:pPr lvl="0"/>
            <a:r>
              <a:rPr lang="en-US" sz="1200" kern="1200" dirty="0">
                <a:solidFill>
                  <a:schemeClr val="tx1"/>
                </a:solidFill>
                <a:effectLst/>
                <a:latin typeface="+mn-lt"/>
                <a:ea typeface="+mn-ea"/>
                <a:cs typeface="+mn-cs"/>
              </a:rPr>
              <a:t>What is the formula that underpins K-Means clustering?</a:t>
            </a:r>
          </a:p>
          <a:p>
            <a:pPr lvl="1"/>
            <a:r>
              <a:rPr lang="en-US" sz="1200" kern="1200" dirty="0">
                <a:solidFill>
                  <a:schemeClr val="tx1"/>
                </a:solidFill>
                <a:effectLst/>
                <a:latin typeface="+mn-lt"/>
                <a:ea typeface="+mn-ea"/>
                <a:cs typeface="+mn-cs"/>
              </a:rPr>
              <a:t>Euclidean distance formula</a:t>
            </a:r>
          </a:p>
          <a:p>
            <a:pPr lvl="0"/>
            <a:r>
              <a:rPr lang="en-US" sz="1200" kern="1200" dirty="0">
                <a:solidFill>
                  <a:schemeClr val="tx1"/>
                </a:solidFill>
                <a:effectLst/>
                <a:latin typeface="+mn-lt"/>
                <a:ea typeface="+mn-ea"/>
                <a:cs typeface="+mn-cs"/>
              </a:rPr>
              <a:t>When does a K-Means clustering algorithm finish running?</a:t>
            </a:r>
          </a:p>
          <a:p>
            <a:pPr lvl="1"/>
            <a:r>
              <a:rPr lang="en-US" sz="1200" kern="1200" dirty="0">
                <a:solidFill>
                  <a:schemeClr val="tx1"/>
                </a:solidFill>
                <a:effectLst/>
                <a:latin typeface="+mn-lt"/>
                <a:ea typeface="+mn-ea"/>
                <a:cs typeface="+mn-cs"/>
              </a:rPr>
              <a:t>K-Means finishes when it converges, and there is no difference between the newest calculated centroid and old one in the training loop.</a:t>
            </a:r>
          </a:p>
          <a:p>
            <a:pPr lvl="0"/>
            <a:r>
              <a:rPr lang="en-US" sz="1200" kern="1200" dirty="0">
                <a:solidFill>
                  <a:schemeClr val="tx1"/>
                </a:solidFill>
                <a:effectLst/>
                <a:latin typeface="+mn-lt"/>
                <a:ea typeface="+mn-ea"/>
                <a:cs typeface="+mn-cs"/>
              </a:rPr>
              <a:t>T/F – K-Means will still find clusters in a dataset even if all of the data is fairly similar.</a:t>
            </a:r>
          </a:p>
          <a:p>
            <a:pPr lvl="1"/>
            <a:r>
              <a:rPr lang="en-US" sz="1200" kern="1200" dirty="0">
                <a:solidFill>
                  <a:schemeClr val="tx1"/>
                </a:solidFill>
                <a:effectLst/>
                <a:latin typeface="+mn-lt"/>
                <a:ea typeface="+mn-ea"/>
                <a:cs typeface="+mn-cs"/>
              </a:rPr>
              <a:t>True. K-Means does it’s best to find the K number of clusters you tell it to. That means even if you have one large cluster of data but tell it to find K clusters within it, it will break it into those K number of groups the best it can. </a:t>
            </a: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23/11/2018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34</a:t>
            </a:fld>
            <a:endParaRPr lang="en-US"/>
          </a:p>
        </p:txBody>
      </p:sp>
    </p:spTree>
    <p:extLst>
      <p:ext uri="{BB962C8B-B14F-4D97-AF65-F5344CB8AC3E}">
        <p14:creationId xmlns:p14="http://schemas.microsoft.com/office/powerpoint/2010/main" val="1071144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23/11/2018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4</a:t>
            </a:fld>
            <a:endParaRPr lang="en-US"/>
          </a:p>
        </p:txBody>
      </p:sp>
    </p:spTree>
    <p:extLst>
      <p:ext uri="{BB962C8B-B14F-4D97-AF65-F5344CB8AC3E}">
        <p14:creationId xmlns:p14="http://schemas.microsoft.com/office/powerpoint/2010/main" val="362352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23/11/2018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5</a:t>
            </a:fld>
            <a:endParaRPr lang="en-US"/>
          </a:p>
        </p:txBody>
      </p:sp>
    </p:spTree>
    <p:extLst>
      <p:ext uri="{BB962C8B-B14F-4D97-AF65-F5344CB8AC3E}">
        <p14:creationId xmlns:p14="http://schemas.microsoft.com/office/powerpoint/2010/main" val="39020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Instructor Note</a:t>
            </a:r>
          </a:p>
          <a:p>
            <a:r>
              <a:rPr lang="en-US" sz="1200" kern="1200" dirty="0">
                <a:solidFill>
                  <a:schemeClr val="tx1"/>
                </a:solidFill>
                <a:effectLst/>
                <a:latin typeface="+mn-lt"/>
                <a:ea typeface="+mn-ea"/>
                <a:cs typeface="+mn-cs"/>
              </a:rPr>
              <a:t>A label in this case is whether or not there is a “target” outcome in your dataset. If you want to find the connection in how A impacts B, you will need a label. If you just have A then a label is not available. </a:t>
            </a:r>
          </a:p>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23/11/2018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6</a:t>
            </a:fld>
            <a:endParaRPr lang="en-US"/>
          </a:p>
        </p:txBody>
      </p:sp>
    </p:spTree>
    <p:extLst>
      <p:ext uri="{BB962C8B-B14F-4D97-AF65-F5344CB8AC3E}">
        <p14:creationId xmlns:p14="http://schemas.microsoft.com/office/powerpoint/2010/main" val="465359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23/11/2018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8</a:t>
            </a:fld>
            <a:endParaRPr lang="en-US"/>
          </a:p>
        </p:txBody>
      </p:sp>
    </p:spTree>
    <p:extLst>
      <p:ext uri="{BB962C8B-B14F-4D97-AF65-F5344CB8AC3E}">
        <p14:creationId xmlns:p14="http://schemas.microsoft.com/office/powerpoint/2010/main" val="709053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18/11/2018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11</a:t>
            </a:fld>
            <a:endParaRPr lang="en-US"/>
          </a:p>
        </p:txBody>
      </p:sp>
    </p:spTree>
    <p:extLst>
      <p:ext uri="{BB962C8B-B14F-4D97-AF65-F5344CB8AC3E}">
        <p14:creationId xmlns:p14="http://schemas.microsoft.com/office/powerpoint/2010/main" val="2665522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23/11/2018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12</a:t>
            </a:fld>
            <a:endParaRPr lang="en-US"/>
          </a:p>
        </p:txBody>
      </p:sp>
    </p:spTree>
    <p:extLst>
      <p:ext uri="{BB962C8B-B14F-4D97-AF65-F5344CB8AC3E}">
        <p14:creationId xmlns:p14="http://schemas.microsoft.com/office/powerpoint/2010/main" val="2130146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23/11/2018</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13</a:t>
            </a:fld>
            <a:endParaRPr lang="en-US"/>
          </a:p>
        </p:txBody>
      </p:sp>
    </p:spTree>
    <p:extLst>
      <p:ext uri="{BB962C8B-B14F-4D97-AF65-F5344CB8AC3E}">
        <p14:creationId xmlns:p14="http://schemas.microsoft.com/office/powerpoint/2010/main" val="3557088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EBAA-2F39-3941-B36E-6CA80D2012F9}"/>
              </a:ext>
            </a:extLst>
          </p:cNvPr>
          <p:cNvSpPr>
            <a:spLocks noGrp="1"/>
          </p:cNvSpPr>
          <p:nvPr>
            <p:ph type="ctrTitle"/>
          </p:nvPr>
        </p:nvSpPr>
        <p:spPr>
          <a:xfrm>
            <a:off x="648000" y="1080000"/>
            <a:ext cx="10080000" cy="2376000"/>
          </a:xfrm>
        </p:spPr>
        <p:txBody>
          <a:bodyPr anchor="b">
            <a:normAutofit/>
          </a:bodyPr>
          <a:lstStyle>
            <a:lvl1pPr algn="l">
              <a:defRPr sz="4800">
                <a:solidFill>
                  <a:srgbClr val="2C2C2C"/>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B8D30EB3-3F40-D64C-A1AD-1D8CF2EDB6EB}"/>
              </a:ext>
            </a:extLst>
          </p:cNvPr>
          <p:cNvSpPr>
            <a:spLocks noGrp="1"/>
          </p:cNvSpPr>
          <p:nvPr>
            <p:ph type="subTitle" idx="1"/>
          </p:nvPr>
        </p:nvSpPr>
        <p:spPr>
          <a:xfrm>
            <a:off x="648000" y="3600000"/>
            <a:ext cx="10080000" cy="1655762"/>
          </a:xfrm>
        </p:spPr>
        <p:txBody>
          <a:bodyPr>
            <a:normAutofit/>
          </a:bodyPr>
          <a:lstStyle>
            <a:lvl1pPr marL="0" indent="0" algn="l">
              <a:buNone/>
              <a:defRPr sz="2200">
                <a:solidFill>
                  <a:srgbClr val="2C2C2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5EF9E7C-27BF-0B47-97CE-96E21ED00E49}"/>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20003F6-9FA2-F04E-AA53-1C0C7743172A}" type="datetime1">
              <a:rPr lang="en-GB" smtClean="0"/>
              <a:pPr/>
              <a:t>18/11/2018</a:t>
            </a:fld>
            <a:endParaRPr lang="en-US"/>
          </a:p>
        </p:txBody>
      </p:sp>
      <p:sp>
        <p:nvSpPr>
          <p:cNvPr id="5" name="Footer Placeholder 4">
            <a:extLst>
              <a:ext uri="{FF2B5EF4-FFF2-40B4-BE49-F238E27FC236}">
                <a16:creationId xmlns:a16="http://schemas.microsoft.com/office/drawing/2014/main" id="{544A26B7-A7B8-0043-9B2B-84EB56AD3764}"/>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Slide Number Placeholder 5">
            <a:extLst>
              <a:ext uri="{FF2B5EF4-FFF2-40B4-BE49-F238E27FC236}">
                <a16:creationId xmlns:a16="http://schemas.microsoft.com/office/drawing/2014/main" id="{AAF09BA4-C874-394D-BD6F-A467115F6559}"/>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pic>
        <p:nvPicPr>
          <p:cNvPr id="7" name="Graphic 6">
            <a:extLst>
              <a:ext uri="{FF2B5EF4-FFF2-40B4-BE49-F238E27FC236}">
                <a16:creationId xmlns:a16="http://schemas.microsoft.com/office/drawing/2014/main" id="{2D6BB21E-9A72-374E-819C-561AF35948AD}"/>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67408" y="504000"/>
            <a:ext cx="1332000" cy="432000"/>
          </a:xfrm>
          <a:prstGeom prst="rect">
            <a:avLst/>
          </a:prstGeom>
        </p:spPr>
      </p:pic>
    </p:spTree>
    <p:extLst>
      <p:ext uri="{BB962C8B-B14F-4D97-AF65-F5344CB8AC3E}">
        <p14:creationId xmlns:p14="http://schemas.microsoft.com/office/powerpoint/2010/main" val="451190864"/>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EBAA-2F39-3941-B36E-6CA80D2012F9}"/>
              </a:ext>
            </a:extLst>
          </p:cNvPr>
          <p:cNvSpPr>
            <a:spLocks noGrp="1"/>
          </p:cNvSpPr>
          <p:nvPr>
            <p:ph type="ctrTitle"/>
          </p:nvPr>
        </p:nvSpPr>
        <p:spPr>
          <a:xfrm>
            <a:off x="648000" y="1080000"/>
            <a:ext cx="10080000" cy="2376000"/>
          </a:xfrm>
        </p:spPr>
        <p:txBody>
          <a:bodyPr anchor="b">
            <a:normAutofit/>
          </a:bodyPr>
          <a:lstStyle>
            <a:lvl1pPr algn="l">
              <a:defRPr sz="3600"/>
            </a:lvl1pPr>
          </a:lstStyle>
          <a:p>
            <a:r>
              <a:rPr lang="en-US" dirty="0"/>
              <a:t>Click to edit Master title style</a:t>
            </a:r>
          </a:p>
        </p:txBody>
      </p:sp>
      <p:sp>
        <p:nvSpPr>
          <p:cNvPr id="3" name="Subtitle 2">
            <a:extLst>
              <a:ext uri="{FF2B5EF4-FFF2-40B4-BE49-F238E27FC236}">
                <a16:creationId xmlns:a16="http://schemas.microsoft.com/office/drawing/2014/main" id="{B8D30EB3-3F40-D64C-A1AD-1D8CF2EDB6EB}"/>
              </a:ext>
            </a:extLst>
          </p:cNvPr>
          <p:cNvSpPr>
            <a:spLocks noGrp="1"/>
          </p:cNvSpPr>
          <p:nvPr>
            <p:ph type="subTitle" idx="1"/>
          </p:nvPr>
        </p:nvSpPr>
        <p:spPr>
          <a:xfrm>
            <a:off x="648000" y="3600000"/>
            <a:ext cx="100800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5EF9E7C-27BF-0B47-97CE-96E21ED00E49}"/>
              </a:ext>
            </a:extLst>
          </p:cNvPr>
          <p:cNvSpPr>
            <a:spLocks noGrp="1"/>
          </p:cNvSpPr>
          <p:nvPr>
            <p:ph type="dt" sz="half" idx="10"/>
          </p:nvPr>
        </p:nvSpPr>
        <p:spPr/>
        <p:txBody>
          <a:bodyPr/>
          <a:lstStyle/>
          <a:p>
            <a:fld id="{A20003F6-9FA2-F04E-AA53-1C0C7743172A}" type="datetime1">
              <a:rPr lang="en-GB" smtClean="0"/>
              <a:t>18/11/2018</a:t>
            </a:fld>
            <a:endParaRPr lang="en-US"/>
          </a:p>
        </p:txBody>
      </p:sp>
      <p:sp>
        <p:nvSpPr>
          <p:cNvPr id="5" name="Footer Placeholder 4">
            <a:extLst>
              <a:ext uri="{FF2B5EF4-FFF2-40B4-BE49-F238E27FC236}">
                <a16:creationId xmlns:a16="http://schemas.microsoft.com/office/drawing/2014/main" id="{544A26B7-A7B8-0043-9B2B-84EB56AD3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70887-57E7-3A43-BB1A-5812E952692E}"/>
              </a:ext>
            </a:extLst>
          </p:cNvPr>
          <p:cNvSpPr>
            <a:spLocks noGrp="1"/>
          </p:cNvSpPr>
          <p:nvPr>
            <p:ph type="sldNum" sz="quarter" idx="12"/>
          </p:nvPr>
        </p:nvSpPr>
        <p:spPr/>
        <p:txBody>
          <a:bodyPr/>
          <a:lstStyle/>
          <a:p>
            <a:fld id="{2D5587A6-0F28-234D-9116-41BE2E1A2AC2}" type="slidenum">
              <a:rPr lang="en-US" smtClean="0"/>
              <a:t>‹#›</a:t>
            </a:fld>
            <a:endParaRPr lang="en-US"/>
          </a:p>
        </p:txBody>
      </p:sp>
      <p:pic>
        <p:nvPicPr>
          <p:cNvPr id="7" name="Graphic 6">
            <a:extLst>
              <a:ext uri="{FF2B5EF4-FFF2-40B4-BE49-F238E27FC236}">
                <a16:creationId xmlns:a16="http://schemas.microsoft.com/office/drawing/2014/main" id="{7A6DAC14-6B68-C94F-9CAE-3A415EE34ADE}"/>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67408" y="504000"/>
            <a:ext cx="1332000" cy="432000"/>
          </a:xfrm>
          <a:prstGeom prst="rect">
            <a:avLst/>
          </a:prstGeom>
        </p:spPr>
      </p:pic>
    </p:spTree>
    <p:extLst>
      <p:ext uri="{BB962C8B-B14F-4D97-AF65-F5344CB8AC3E}">
        <p14:creationId xmlns:p14="http://schemas.microsoft.com/office/powerpoint/2010/main" val="4084134628"/>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CAF7-AA06-1040-B1E0-8E15D9C5161B}"/>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BFF5B501-CBFE-104D-BB25-66D22875F063}"/>
              </a:ext>
            </a:extLst>
          </p:cNvPr>
          <p:cNvSpPr>
            <a:spLocks noGrp="1"/>
          </p:cNvSpPr>
          <p:nvPr>
            <p:ph idx="1"/>
          </p:nvPr>
        </p:nvSpPr>
        <p:spPr>
          <a:xfrm>
            <a:off x="648000" y="1404000"/>
            <a:ext cx="10800000" cy="475200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8985F08-8E72-9148-82A1-2C591DFBDC0E}"/>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B1FFB84F-73DC-4C43-AC13-67A9ADC1B225}" type="datetime1">
              <a:rPr lang="en-GB" smtClean="0"/>
              <a:pPr/>
              <a:t>18/11/2018</a:t>
            </a:fld>
            <a:endParaRPr lang="en-US"/>
          </a:p>
        </p:txBody>
      </p:sp>
      <p:sp>
        <p:nvSpPr>
          <p:cNvPr id="5" name="Footer Placeholder 4">
            <a:extLst>
              <a:ext uri="{FF2B5EF4-FFF2-40B4-BE49-F238E27FC236}">
                <a16:creationId xmlns:a16="http://schemas.microsoft.com/office/drawing/2014/main" id="{B94366E4-48A8-C248-8403-C00951EFCD6A}"/>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7" name="Slide Number Placeholder 5">
            <a:extLst>
              <a:ext uri="{FF2B5EF4-FFF2-40B4-BE49-F238E27FC236}">
                <a16:creationId xmlns:a16="http://schemas.microsoft.com/office/drawing/2014/main" id="{CEEB4CF7-D339-7A46-8B33-C97F7A447C18}"/>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spTree>
    <p:extLst>
      <p:ext uri="{BB962C8B-B14F-4D97-AF65-F5344CB8AC3E}">
        <p14:creationId xmlns:p14="http://schemas.microsoft.com/office/powerpoint/2010/main" val="220951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11F1-9EFF-7144-9125-3139B4E1CCCC}"/>
              </a:ext>
            </a:extLst>
          </p:cNvPr>
          <p:cNvSpPr>
            <a:spLocks noGrp="1"/>
          </p:cNvSpPr>
          <p:nvPr>
            <p:ph type="title"/>
          </p:nvPr>
        </p:nvSpPr>
        <p:spPr>
          <a:xfrm>
            <a:off x="647999" y="576000"/>
            <a:ext cx="3311999" cy="1584000"/>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C9C57E45-EC2E-6A48-999E-8DBA374CD47B}"/>
              </a:ext>
            </a:extLst>
          </p:cNvPr>
          <p:cNvSpPr>
            <a:spLocks noGrp="1"/>
          </p:cNvSpPr>
          <p:nvPr>
            <p:ph idx="1"/>
          </p:nvPr>
        </p:nvSpPr>
        <p:spPr>
          <a:xfrm>
            <a:off x="4247999" y="1260000"/>
            <a:ext cx="7200001" cy="4896000"/>
          </a:xfrm>
        </p:spPr>
        <p:txBody>
          <a:bodyPr/>
          <a:lstStyle>
            <a:lvl1pPr>
              <a:defRPr sz="20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9B9F23F-F468-1142-A98D-597B3EBFAAD2}"/>
              </a:ext>
            </a:extLst>
          </p:cNvPr>
          <p:cNvSpPr>
            <a:spLocks noGrp="1"/>
          </p:cNvSpPr>
          <p:nvPr>
            <p:ph type="body" sz="half" idx="2"/>
          </p:nvPr>
        </p:nvSpPr>
        <p:spPr>
          <a:xfrm>
            <a:off x="647999" y="2340000"/>
            <a:ext cx="3312000" cy="38160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992037A2-B8BC-4D46-AA82-267CC5E774E2}"/>
              </a:ext>
            </a:extLst>
          </p:cNvPr>
          <p:cNvSpPr>
            <a:spLocks noGrp="1"/>
          </p:cNvSpPr>
          <p:nvPr>
            <p:ph type="dt" sz="half" idx="10"/>
          </p:nvPr>
        </p:nvSpPr>
        <p:spPr/>
        <p:txBody>
          <a:bodyPr/>
          <a:lstStyle/>
          <a:p>
            <a:fld id="{1D3AC278-FEFB-4949-87C8-2F7B048D5B30}" type="datetime1">
              <a:rPr lang="en-GB" smtClean="0"/>
              <a:t>18/11/2018</a:t>
            </a:fld>
            <a:endParaRPr lang="en-US"/>
          </a:p>
        </p:txBody>
      </p:sp>
      <p:sp>
        <p:nvSpPr>
          <p:cNvPr id="6" name="Footer Placeholder 5">
            <a:extLst>
              <a:ext uri="{FF2B5EF4-FFF2-40B4-BE49-F238E27FC236}">
                <a16:creationId xmlns:a16="http://schemas.microsoft.com/office/drawing/2014/main" id="{B71E40FC-CC75-5C49-B153-710113617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0EBE3-CD47-DA41-8665-99A541C1A8F3}"/>
              </a:ext>
            </a:extLst>
          </p:cNvPr>
          <p:cNvSpPr>
            <a:spLocks noGrp="1"/>
          </p:cNvSpPr>
          <p:nvPr>
            <p:ph type="sldNum" sz="quarter" idx="12"/>
          </p:nvPr>
        </p:nvSpPr>
        <p:spPr/>
        <p:txBody>
          <a:bodyPr/>
          <a:lstStyle/>
          <a:p>
            <a:fld id="{2D5587A6-0F28-234D-9116-41BE2E1A2AC2}" type="slidenum">
              <a:rPr lang="en-US" smtClean="0"/>
              <a:t>‹#›</a:t>
            </a:fld>
            <a:endParaRPr lang="en-US"/>
          </a:p>
        </p:txBody>
      </p:sp>
    </p:spTree>
    <p:extLst>
      <p:ext uri="{BB962C8B-B14F-4D97-AF65-F5344CB8AC3E}">
        <p14:creationId xmlns:p14="http://schemas.microsoft.com/office/powerpoint/2010/main" val="195634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39A8-FECC-1549-9FD2-BB4362008D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0CBC2C-B15B-964F-ACEE-BEB2DAF79F41}"/>
              </a:ext>
            </a:extLst>
          </p:cNvPr>
          <p:cNvSpPr>
            <a:spLocks noGrp="1"/>
          </p:cNvSpPr>
          <p:nvPr>
            <p:ph type="dt" sz="half" idx="10"/>
          </p:nvPr>
        </p:nvSpPr>
        <p:spPr/>
        <p:txBody>
          <a:bodyPr/>
          <a:lstStyle/>
          <a:p>
            <a:fld id="{864A2DF1-82CB-3949-8DC2-ECE30178A186}" type="datetime1">
              <a:rPr lang="en-GB" smtClean="0"/>
              <a:t>18/11/2018</a:t>
            </a:fld>
            <a:endParaRPr lang="en-US"/>
          </a:p>
        </p:txBody>
      </p:sp>
      <p:sp>
        <p:nvSpPr>
          <p:cNvPr id="4" name="Footer Placeholder 3">
            <a:extLst>
              <a:ext uri="{FF2B5EF4-FFF2-40B4-BE49-F238E27FC236}">
                <a16:creationId xmlns:a16="http://schemas.microsoft.com/office/drawing/2014/main" id="{13B40B73-B3DD-3E49-89F6-7D6344C26A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02C64-D1FE-5E4F-84AE-101D7BACAB35}"/>
              </a:ext>
            </a:extLst>
          </p:cNvPr>
          <p:cNvSpPr>
            <a:spLocks noGrp="1"/>
          </p:cNvSpPr>
          <p:nvPr>
            <p:ph type="sldNum" sz="quarter" idx="12"/>
          </p:nvPr>
        </p:nvSpPr>
        <p:spPr/>
        <p:txBody>
          <a:bodyPr/>
          <a:lstStyle/>
          <a:p>
            <a:fld id="{2D5587A6-0F28-234D-9116-41BE2E1A2AC2}" type="slidenum">
              <a:rPr lang="en-US" smtClean="0"/>
              <a:t>‹#›</a:t>
            </a:fld>
            <a:endParaRPr lang="en-US"/>
          </a:p>
        </p:txBody>
      </p:sp>
    </p:spTree>
    <p:extLst>
      <p:ext uri="{BB962C8B-B14F-4D97-AF65-F5344CB8AC3E}">
        <p14:creationId xmlns:p14="http://schemas.microsoft.com/office/powerpoint/2010/main" val="382500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creencast">
    <p:bg>
      <p:bgPr>
        <a:solidFill>
          <a:srgbClr val="FF40FF"/>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6FFE9E8-50C7-8249-8A2A-C78D51872E6D}"/>
              </a:ext>
            </a:extLst>
          </p:cNvPr>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2D5587A6-0F28-234D-9116-41BE2E1A2AC2}" type="slidenum">
              <a:rPr lang="en-US" smtClean="0"/>
              <a:pPr/>
              <a:t>‹#›</a:t>
            </a:fld>
            <a:endParaRPr lang="en-US" dirty="0"/>
          </a:p>
        </p:txBody>
      </p:sp>
      <p:sp>
        <p:nvSpPr>
          <p:cNvPr id="12" name="TextBox 11">
            <a:extLst>
              <a:ext uri="{FF2B5EF4-FFF2-40B4-BE49-F238E27FC236}">
                <a16:creationId xmlns:a16="http://schemas.microsoft.com/office/drawing/2014/main" id="{F1E56A25-91D5-724D-A11F-39696A1993AD}"/>
              </a:ext>
            </a:extLst>
          </p:cNvPr>
          <p:cNvSpPr txBox="1"/>
          <p:nvPr userDrawn="1"/>
        </p:nvSpPr>
        <p:spPr>
          <a:xfrm>
            <a:off x="648000" y="2625003"/>
            <a:ext cx="6816803" cy="830997"/>
          </a:xfrm>
          <a:prstGeom prst="rect">
            <a:avLst/>
          </a:prstGeom>
          <a:noFill/>
        </p:spPr>
        <p:txBody>
          <a:bodyPr wrap="none" rtlCol="0" anchor="b">
            <a:spAutoFit/>
          </a:bodyPr>
          <a:lstStyle/>
          <a:p>
            <a:pPr algn="l" defTabSz="914400" rtl="0" eaLnBrk="1" latinLnBrk="0" hangingPunct="1">
              <a:lnSpc>
                <a:spcPct val="100000"/>
              </a:lnSpc>
              <a:spcBef>
                <a:spcPct val="0"/>
              </a:spcBef>
              <a:buNone/>
            </a:pPr>
            <a:r>
              <a:rPr lang="en-US" sz="4800" b="0" i="0" u="none" kern="1200" dirty="0">
                <a:solidFill>
                  <a:schemeClr val="bg1"/>
                </a:solidFill>
                <a:latin typeface="Arial" panose="020B0604020202020204" pitchFamily="34" charset="0"/>
                <a:ea typeface="Open Sans" panose="020B0606030504020204" pitchFamily="34" charset="0"/>
                <a:cs typeface="Arial" panose="020B0604020202020204" pitchFamily="34" charset="0"/>
              </a:rPr>
              <a:t>Screencast Placeholder</a:t>
            </a:r>
          </a:p>
        </p:txBody>
      </p:sp>
      <p:sp>
        <p:nvSpPr>
          <p:cNvPr id="13" name="TextBox 12">
            <a:extLst>
              <a:ext uri="{FF2B5EF4-FFF2-40B4-BE49-F238E27FC236}">
                <a16:creationId xmlns:a16="http://schemas.microsoft.com/office/drawing/2014/main" id="{E7F77107-76F4-9144-A972-88C0AFF26277}"/>
              </a:ext>
            </a:extLst>
          </p:cNvPr>
          <p:cNvSpPr txBox="1"/>
          <p:nvPr userDrawn="1"/>
        </p:nvSpPr>
        <p:spPr>
          <a:xfrm>
            <a:off x="648000" y="3600000"/>
            <a:ext cx="10080000" cy="993599"/>
          </a:xfrm>
          <a:prstGeom prst="rect">
            <a:avLst/>
          </a:prstGeom>
          <a:noFill/>
        </p:spPr>
        <p:txBody>
          <a:bodyPr wrap="square" rtlCol="0" anchor="t">
            <a:spAutoFit/>
          </a:bodyPr>
          <a:lstStyle/>
          <a:p>
            <a:pPr marL="0" indent="0" algn="l" defTabSz="914400" rtl="0" eaLnBrk="1" latinLnBrk="0" hangingPunct="1">
              <a:lnSpc>
                <a:spcPct val="140000"/>
              </a:lnSpc>
              <a:spcBef>
                <a:spcPts val="800"/>
              </a:spcBef>
              <a:buFont typeface="Arial" panose="020B0604020202020204" pitchFamily="34" charset="0"/>
              <a:buNone/>
            </a:pPr>
            <a:r>
              <a:rPr lang="en-US" sz="2200" kern="1200" dirty="0">
                <a:solidFill>
                  <a:schemeClr val="bg1"/>
                </a:solidFill>
                <a:latin typeface="Arial" panose="020B0604020202020204" pitchFamily="34" charset="0"/>
                <a:ea typeface="Open Sans" panose="020B0606030504020204" pitchFamily="34" charset="0"/>
                <a:cs typeface="Arial" panose="020B0604020202020204" pitchFamily="34" charset="0"/>
              </a:rPr>
              <a:t>You should delete this slide before recording, otherwise it will skew your slide numbers.</a:t>
            </a:r>
          </a:p>
        </p:txBody>
      </p:sp>
      <p:sp>
        <p:nvSpPr>
          <p:cNvPr id="14" name="Date Placeholder 4">
            <a:extLst>
              <a:ext uri="{FF2B5EF4-FFF2-40B4-BE49-F238E27FC236}">
                <a16:creationId xmlns:a16="http://schemas.microsoft.com/office/drawing/2014/main" id="{A0C97EFC-6E59-C249-9F99-21A17B278F99}"/>
              </a:ext>
            </a:extLst>
          </p:cNvPr>
          <p:cNvSpPr>
            <a:spLocks noGrp="1"/>
          </p:cNvSpPr>
          <p:nvPr>
            <p:ph type="dt" sz="half" idx="10"/>
          </p:nvPr>
        </p:nvSpPr>
        <p:spPr>
          <a:xfrm>
            <a:off x="9288000" y="6336000"/>
            <a:ext cx="2160000" cy="288000"/>
          </a:xfrm>
        </p:spPr>
        <p:txBody>
          <a:bodyPr/>
          <a:lstStyle>
            <a:lvl1pPr>
              <a:defRPr>
                <a:solidFill>
                  <a:schemeClr val="bg1"/>
                </a:solidFill>
                <a:latin typeface="Arial" panose="020B0604020202020204" pitchFamily="34" charset="0"/>
                <a:cs typeface="Arial" panose="020B0604020202020204" pitchFamily="34" charset="0"/>
              </a:defRPr>
            </a:lvl1pPr>
          </a:lstStyle>
          <a:p>
            <a:fld id="{1D3AC278-FEFB-4949-87C8-2F7B048D5B30}" type="datetime1">
              <a:rPr lang="en-GB" smtClean="0"/>
              <a:pPr/>
              <a:t>18/11/2018</a:t>
            </a:fld>
            <a:endParaRPr lang="en-US"/>
          </a:p>
        </p:txBody>
      </p:sp>
      <p:sp>
        <p:nvSpPr>
          <p:cNvPr id="15" name="Footer Placeholder 5">
            <a:extLst>
              <a:ext uri="{FF2B5EF4-FFF2-40B4-BE49-F238E27FC236}">
                <a16:creationId xmlns:a16="http://schemas.microsoft.com/office/drawing/2014/main" id="{6C396A9A-B7C9-0C46-97D1-1DB9C8C85215}"/>
              </a:ext>
            </a:extLst>
          </p:cNvPr>
          <p:cNvSpPr>
            <a:spLocks noGrp="1"/>
          </p:cNvSpPr>
          <p:nvPr>
            <p:ph type="ftr" sz="quarter" idx="11"/>
          </p:nvPr>
        </p:nvSpPr>
        <p:spPr>
          <a:xfrm>
            <a:off x="648000" y="6336000"/>
            <a:ext cx="6480000" cy="288000"/>
          </a:xfrm>
        </p:spPr>
        <p:txBody>
          <a:bodyPr/>
          <a:lstStyle>
            <a:lvl1pPr>
              <a:defRPr>
                <a:solidFill>
                  <a:schemeClr val="bg1"/>
                </a:solidFill>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22775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6AE425C8-279E-D14C-A350-756694D4E5A6}"/>
              </a:ext>
            </a:extLst>
          </p:cNvPr>
          <p:cNvPicPr>
            <a:picLocks/>
          </p:cNvPicPr>
          <p:nvPr userDrawn="1"/>
        </p:nvPicPr>
        <p:blipFill>
          <a:blip r:embed="rId8">
            <a:extLst>
              <a:ext uri="{96DAC541-7B7A-43D3-8B79-37D633B846F1}">
                <asvg:svgBlip xmlns:asvg="http://schemas.microsoft.com/office/drawing/2016/SVG/main" r:embed="rId9"/>
              </a:ext>
            </a:extLst>
          </a:blip>
          <a:stretch>
            <a:fillRect/>
          </a:stretch>
        </p:blipFill>
        <p:spPr>
          <a:xfrm flipV="1">
            <a:off x="7872000" y="0"/>
            <a:ext cx="4320000" cy="6858000"/>
          </a:xfrm>
          <a:prstGeom prst="rect">
            <a:avLst/>
          </a:prstGeom>
        </p:spPr>
      </p:pic>
      <p:pic>
        <p:nvPicPr>
          <p:cNvPr id="8" name="Picture 7">
            <a:extLst>
              <a:ext uri="{FF2B5EF4-FFF2-40B4-BE49-F238E27FC236}">
                <a16:creationId xmlns:a16="http://schemas.microsoft.com/office/drawing/2014/main" id="{DFCD7A0B-833F-2348-AFD5-63C91BB6B1C7}"/>
              </a:ext>
            </a:extLst>
          </p:cNvPr>
          <p:cNvPicPr>
            <a:picLocks noChangeAspect="1"/>
          </p:cNvPicPr>
          <p:nvPr userDrawn="1"/>
        </p:nvPicPr>
        <p:blipFill>
          <a:blip r:embed="rId10"/>
          <a:stretch>
            <a:fillRect/>
          </a:stretch>
        </p:blipFill>
        <p:spPr>
          <a:xfrm>
            <a:off x="11160000" y="540000"/>
            <a:ext cx="540000" cy="432000"/>
          </a:xfrm>
          <a:prstGeom prst="rect">
            <a:avLst/>
          </a:prstGeom>
        </p:spPr>
      </p:pic>
      <p:sp>
        <p:nvSpPr>
          <p:cNvPr id="2" name="Title Placeholder 1">
            <a:extLst>
              <a:ext uri="{FF2B5EF4-FFF2-40B4-BE49-F238E27FC236}">
                <a16:creationId xmlns:a16="http://schemas.microsoft.com/office/drawing/2014/main" id="{6E23A4D2-6AEA-4D4B-A196-57E4312E7AF0}"/>
              </a:ext>
            </a:extLst>
          </p:cNvPr>
          <p:cNvSpPr>
            <a:spLocks noGrp="1"/>
          </p:cNvSpPr>
          <p:nvPr>
            <p:ph type="title"/>
          </p:nvPr>
        </p:nvSpPr>
        <p:spPr>
          <a:xfrm>
            <a:off x="648000" y="360000"/>
            <a:ext cx="10078412" cy="864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49EFD75-EDA9-4D48-A65C-1E8AAC9553E1}"/>
              </a:ext>
            </a:extLst>
          </p:cNvPr>
          <p:cNvSpPr>
            <a:spLocks noGrp="1"/>
          </p:cNvSpPr>
          <p:nvPr>
            <p:ph type="body" idx="1"/>
          </p:nvPr>
        </p:nvSpPr>
        <p:spPr>
          <a:xfrm>
            <a:off x="648000" y="1404000"/>
            <a:ext cx="10800000" cy="4752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D0CCB4-FEA3-3F47-9B84-5FF4FDC992A2}"/>
              </a:ext>
            </a:extLst>
          </p:cNvPr>
          <p:cNvSpPr>
            <a:spLocks noGrp="1"/>
          </p:cNvSpPr>
          <p:nvPr>
            <p:ph type="dt" sz="half" idx="2"/>
          </p:nvPr>
        </p:nvSpPr>
        <p:spPr>
          <a:xfrm>
            <a:off x="9288000" y="6336000"/>
            <a:ext cx="2160000" cy="288000"/>
          </a:xfrm>
          <a:prstGeom prst="rect">
            <a:avLst/>
          </a:prstGeom>
        </p:spPr>
        <p:txBody>
          <a:bodyPr vert="horz" lIns="91440" tIns="45720" rIns="91440" bIns="45720" rtlCol="0" anchor="ctr"/>
          <a:lstStyle>
            <a:lvl1pPr algn="r">
              <a:defRPr sz="1100">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A0CEF12D-8022-E647-B033-82324AAEB22F}" type="datetime1">
              <a:rPr lang="en-GB" smtClean="0"/>
              <a:pPr/>
              <a:t>18/11/2018</a:t>
            </a:fld>
            <a:endParaRPr lang="en-US"/>
          </a:p>
        </p:txBody>
      </p:sp>
      <p:sp>
        <p:nvSpPr>
          <p:cNvPr id="5" name="Footer Placeholder 4">
            <a:extLst>
              <a:ext uri="{FF2B5EF4-FFF2-40B4-BE49-F238E27FC236}">
                <a16:creationId xmlns:a16="http://schemas.microsoft.com/office/drawing/2014/main" id="{A525BCCB-9CF8-3C41-9007-5D7A97003E16}"/>
              </a:ext>
            </a:extLst>
          </p:cNvPr>
          <p:cNvSpPr>
            <a:spLocks noGrp="1"/>
          </p:cNvSpPr>
          <p:nvPr>
            <p:ph type="ftr" sz="quarter" idx="3"/>
          </p:nvPr>
        </p:nvSpPr>
        <p:spPr>
          <a:xfrm>
            <a:off x="648000" y="6336000"/>
            <a:ext cx="6480000" cy="288000"/>
          </a:xfrm>
          <a:prstGeom prst="rect">
            <a:avLst/>
          </a:prstGeom>
        </p:spPr>
        <p:txBody>
          <a:bodyPr vert="horz" lIns="91440" tIns="45720" rIns="91440" bIns="45720" rtlCol="0" anchor="ctr"/>
          <a:lstStyle>
            <a:lvl1pPr algn="l">
              <a:defRPr sz="1100">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6D0E48E0-D7D3-694B-B72B-F287A0765CDC}"/>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spTree>
    <p:extLst>
      <p:ext uri="{BB962C8B-B14F-4D97-AF65-F5344CB8AC3E}">
        <p14:creationId xmlns:p14="http://schemas.microsoft.com/office/powerpoint/2010/main" val="87211517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6" r:id="rId4"/>
    <p:sldLayoutId id="2147483654" r:id="rId5"/>
    <p:sldLayoutId id="2147483660" r:id="rId6"/>
  </p:sldLayoutIdLst>
  <p:hf hdr="0" ftr="0" dt="0"/>
  <p:txStyles>
    <p:titleStyle>
      <a:lvl1pPr algn="l" defTabSz="914400" rtl="0" eaLnBrk="1" latinLnBrk="0" hangingPunct="1">
        <a:lnSpc>
          <a:spcPct val="100000"/>
        </a:lnSpc>
        <a:spcBef>
          <a:spcPct val="0"/>
        </a:spcBef>
        <a:buNone/>
        <a:defRPr sz="3200" b="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p:titleStyle>
    <p:body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Applied Unsupervised Learning with Python</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2D5587A6-0F28-234D-9116-41BE2E1A2AC2}" type="slidenum">
              <a:rPr lang="en-US" smtClean="0"/>
              <a:pPr/>
              <a:t>1</a:t>
            </a:fld>
            <a:endParaRPr lang="en-US" dirty="0"/>
          </a:p>
        </p:txBody>
      </p:sp>
    </p:spTree>
    <p:extLst>
      <p:ext uri="{BB962C8B-B14F-4D97-AF65-F5344CB8AC3E}">
        <p14:creationId xmlns:p14="http://schemas.microsoft.com/office/powerpoint/2010/main" val="3664477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Clusters</a:t>
            </a:r>
          </a:p>
        </p:txBody>
      </p:sp>
      <p:sp>
        <p:nvSpPr>
          <p:cNvPr id="3" name="Content Placeholder 2"/>
          <p:cNvSpPr>
            <a:spLocks noGrp="1"/>
          </p:cNvSpPr>
          <p:nvPr>
            <p:ph idx="1"/>
          </p:nvPr>
        </p:nvSpPr>
        <p:spPr/>
        <p:txBody>
          <a:bodyPr>
            <a:normAutofit/>
          </a:bodyPr>
          <a:lstStyle/>
          <a:p>
            <a:r>
              <a:rPr lang="en-US" dirty="0"/>
              <a:t>In a two-dimensional space it is quite easy to identify what data points belong to which group</a:t>
            </a:r>
          </a:p>
          <a:p>
            <a:endParaRPr lang="en-US" dirty="0"/>
          </a:p>
          <a:p>
            <a:endParaRPr lang="en-US" dirty="0"/>
          </a:p>
          <a:p>
            <a:endParaRPr lang="en-US" dirty="0"/>
          </a:p>
          <a:p>
            <a:endParaRPr lang="en-US" dirty="0"/>
          </a:p>
          <a:p>
            <a:endParaRPr lang="en-US" dirty="0"/>
          </a:p>
          <a:p>
            <a:r>
              <a:rPr lang="en-US" dirty="0"/>
              <a:t>In the real world your datasets will probably have many more than 2 features. This is where unsupervised learning becomes valuable.</a:t>
            </a:r>
          </a:p>
        </p:txBody>
      </p:sp>
      <p:sp>
        <p:nvSpPr>
          <p:cNvPr id="4" name="Slide Number Placeholder 3"/>
          <p:cNvSpPr>
            <a:spLocks noGrp="1"/>
          </p:cNvSpPr>
          <p:nvPr>
            <p:ph type="sldNum" sz="quarter" idx="4"/>
          </p:nvPr>
        </p:nvSpPr>
        <p:spPr/>
        <p:txBody>
          <a:bodyPr/>
          <a:lstStyle/>
          <a:p>
            <a:fld id="{2D5587A6-0F28-234D-9116-41BE2E1A2AC2}" type="slidenum">
              <a:rPr lang="en-US" smtClean="0"/>
              <a:pPr/>
              <a:t>10</a:t>
            </a:fld>
            <a:endParaRPr lang="en-US" dirty="0"/>
          </a:p>
        </p:txBody>
      </p:sp>
      <p:pic>
        <p:nvPicPr>
          <p:cNvPr id="5" name="Picture 4">
            <a:extLst>
              <a:ext uri="{FF2B5EF4-FFF2-40B4-BE49-F238E27FC236}">
                <a16:creationId xmlns:a16="http://schemas.microsoft.com/office/drawing/2014/main" id="{ACCC698B-DF04-A04A-AFA0-9E54FEF41C0B}"/>
              </a:ext>
            </a:extLst>
          </p:cNvPr>
          <p:cNvPicPr/>
          <p:nvPr/>
        </p:nvPicPr>
        <p:blipFill>
          <a:blip r:embed="rId2"/>
          <a:stretch>
            <a:fillRect/>
          </a:stretch>
        </p:blipFill>
        <p:spPr>
          <a:xfrm>
            <a:off x="1984784" y="1988840"/>
            <a:ext cx="4061612" cy="2455684"/>
          </a:xfrm>
          <a:prstGeom prst="rect">
            <a:avLst/>
          </a:prstGeom>
        </p:spPr>
      </p:pic>
      <p:pic>
        <p:nvPicPr>
          <p:cNvPr id="6" name="Picture 5">
            <a:extLst>
              <a:ext uri="{FF2B5EF4-FFF2-40B4-BE49-F238E27FC236}">
                <a16:creationId xmlns:a16="http://schemas.microsoft.com/office/drawing/2014/main" id="{1C3EE7C0-3843-6343-8CF5-870DDC7173FC}"/>
              </a:ext>
            </a:extLst>
          </p:cNvPr>
          <p:cNvPicPr/>
          <p:nvPr/>
        </p:nvPicPr>
        <p:blipFill>
          <a:blip r:embed="rId3"/>
          <a:stretch>
            <a:fillRect/>
          </a:stretch>
        </p:blipFill>
        <p:spPr>
          <a:xfrm>
            <a:off x="6037580" y="1988840"/>
            <a:ext cx="3946852" cy="2455684"/>
          </a:xfrm>
          <a:prstGeom prst="rect">
            <a:avLst/>
          </a:prstGeom>
        </p:spPr>
      </p:pic>
    </p:spTree>
    <p:extLst>
      <p:ext uri="{BB962C8B-B14F-4D97-AF65-F5344CB8AC3E}">
        <p14:creationId xmlns:p14="http://schemas.microsoft.com/office/powerpoint/2010/main" val="184751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 Identify Clusters in Data</a:t>
            </a:r>
          </a:p>
        </p:txBody>
      </p:sp>
      <p:sp>
        <p:nvSpPr>
          <p:cNvPr id="3" name="Content Placeholder 2"/>
          <p:cNvSpPr>
            <a:spLocks noGrp="1"/>
          </p:cNvSpPr>
          <p:nvPr>
            <p:ph idx="1"/>
          </p:nvPr>
        </p:nvSpPr>
        <p:spPr/>
        <p:txBody>
          <a:bodyPr/>
          <a:lstStyle/>
          <a:p>
            <a:pPr marL="0" indent="0">
              <a:buNone/>
            </a:pPr>
            <a:r>
              <a:rPr lang="en-US" dirty="0"/>
              <a:t>In this exercise, please pair up with someone else in the class and see if you can identify the number of clusters and where they exist in the data… </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11</a:t>
            </a:fld>
            <a:endParaRPr lang="en-US" dirty="0"/>
          </a:p>
        </p:txBody>
      </p:sp>
    </p:spTree>
    <p:extLst>
      <p:ext uri="{BB962C8B-B14F-4D97-AF65-F5344CB8AC3E}">
        <p14:creationId xmlns:p14="http://schemas.microsoft.com/office/powerpoint/2010/main" val="2170800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 Identify Clusters in Data</a:t>
            </a:r>
          </a:p>
        </p:txBody>
      </p:sp>
      <p:sp>
        <p:nvSpPr>
          <p:cNvPr id="3" name="Content Placeholder 2"/>
          <p:cNvSpPr>
            <a:spLocks noGrp="1"/>
          </p:cNvSpPr>
          <p:nvPr>
            <p:ph idx="1"/>
          </p:nvPr>
        </p:nvSpPr>
        <p:spPr/>
        <p:txBody>
          <a:bodyPr/>
          <a:lstStyle/>
          <a:p>
            <a:pPr marL="0" indent="0">
              <a:buNone/>
            </a:pPr>
            <a:r>
              <a:rPr lang="en-US" sz="5400" b="1" dirty="0"/>
              <a:t>1</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12</a:t>
            </a:fld>
            <a:endParaRPr lang="en-US" dirty="0"/>
          </a:p>
        </p:txBody>
      </p:sp>
      <p:pic>
        <p:nvPicPr>
          <p:cNvPr id="6" name="Picture 5">
            <a:extLst>
              <a:ext uri="{FF2B5EF4-FFF2-40B4-BE49-F238E27FC236}">
                <a16:creationId xmlns:a16="http://schemas.microsoft.com/office/drawing/2014/main" id="{0FBDEB52-C9AF-F040-B887-E167EE9F3133}"/>
              </a:ext>
            </a:extLst>
          </p:cNvPr>
          <p:cNvPicPr/>
          <p:nvPr/>
        </p:nvPicPr>
        <p:blipFill>
          <a:blip r:embed="rId3"/>
          <a:stretch>
            <a:fillRect/>
          </a:stretch>
        </p:blipFill>
        <p:spPr>
          <a:xfrm>
            <a:off x="1199456" y="1751036"/>
            <a:ext cx="5981447" cy="3948718"/>
          </a:xfrm>
          <a:prstGeom prst="rect">
            <a:avLst/>
          </a:prstGeom>
        </p:spPr>
      </p:pic>
    </p:spTree>
    <p:extLst>
      <p:ext uri="{BB962C8B-B14F-4D97-AF65-F5344CB8AC3E}">
        <p14:creationId xmlns:p14="http://schemas.microsoft.com/office/powerpoint/2010/main" val="2391361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 Identify Clusters in Data</a:t>
            </a:r>
          </a:p>
        </p:txBody>
      </p:sp>
      <p:sp>
        <p:nvSpPr>
          <p:cNvPr id="3" name="Content Placeholder 2"/>
          <p:cNvSpPr>
            <a:spLocks noGrp="1"/>
          </p:cNvSpPr>
          <p:nvPr>
            <p:ph idx="1"/>
          </p:nvPr>
        </p:nvSpPr>
        <p:spPr/>
        <p:txBody>
          <a:bodyPr/>
          <a:lstStyle/>
          <a:p>
            <a:pPr marL="0" indent="0">
              <a:buNone/>
            </a:pPr>
            <a:r>
              <a:rPr lang="en-US" sz="5400" b="1" dirty="0"/>
              <a:t>2</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13</a:t>
            </a:fld>
            <a:endParaRPr lang="en-US" dirty="0"/>
          </a:p>
        </p:txBody>
      </p:sp>
      <p:pic>
        <p:nvPicPr>
          <p:cNvPr id="7" name="Picture 6">
            <a:extLst>
              <a:ext uri="{FF2B5EF4-FFF2-40B4-BE49-F238E27FC236}">
                <a16:creationId xmlns:a16="http://schemas.microsoft.com/office/drawing/2014/main" id="{16CC625E-98FE-4246-B1F2-1CBB0FE33CF3}"/>
              </a:ext>
            </a:extLst>
          </p:cNvPr>
          <p:cNvPicPr/>
          <p:nvPr/>
        </p:nvPicPr>
        <p:blipFill>
          <a:blip r:embed="rId3"/>
          <a:stretch>
            <a:fillRect/>
          </a:stretch>
        </p:blipFill>
        <p:spPr>
          <a:xfrm>
            <a:off x="1199456" y="1763968"/>
            <a:ext cx="6062728" cy="3948718"/>
          </a:xfrm>
          <a:prstGeom prst="rect">
            <a:avLst/>
          </a:prstGeom>
        </p:spPr>
      </p:pic>
    </p:spTree>
    <p:extLst>
      <p:ext uri="{BB962C8B-B14F-4D97-AF65-F5344CB8AC3E}">
        <p14:creationId xmlns:p14="http://schemas.microsoft.com/office/powerpoint/2010/main" val="102846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 Identify Clusters in Data</a:t>
            </a:r>
          </a:p>
        </p:txBody>
      </p:sp>
      <p:sp>
        <p:nvSpPr>
          <p:cNvPr id="3" name="Content Placeholder 2"/>
          <p:cNvSpPr>
            <a:spLocks noGrp="1"/>
          </p:cNvSpPr>
          <p:nvPr>
            <p:ph idx="1"/>
          </p:nvPr>
        </p:nvSpPr>
        <p:spPr/>
        <p:txBody>
          <a:bodyPr/>
          <a:lstStyle/>
          <a:p>
            <a:pPr marL="0" indent="0">
              <a:buNone/>
            </a:pPr>
            <a:r>
              <a:rPr lang="en-US" sz="5400" b="1" dirty="0"/>
              <a:t>3</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14</a:t>
            </a:fld>
            <a:endParaRPr lang="en-US" dirty="0"/>
          </a:p>
        </p:txBody>
      </p:sp>
      <p:pic>
        <p:nvPicPr>
          <p:cNvPr id="7" name="Picture 6">
            <a:extLst>
              <a:ext uri="{FF2B5EF4-FFF2-40B4-BE49-F238E27FC236}">
                <a16:creationId xmlns:a16="http://schemas.microsoft.com/office/drawing/2014/main" id="{6A5EDE72-71A7-FE43-900E-0689AD74C5FB}"/>
              </a:ext>
            </a:extLst>
          </p:cNvPr>
          <p:cNvPicPr/>
          <p:nvPr/>
        </p:nvPicPr>
        <p:blipFill>
          <a:blip r:embed="rId3"/>
          <a:stretch>
            <a:fillRect/>
          </a:stretch>
        </p:blipFill>
        <p:spPr>
          <a:xfrm>
            <a:off x="1271464" y="1795690"/>
            <a:ext cx="5880121" cy="3865557"/>
          </a:xfrm>
          <a:prstGeom prst="rect">
            <a:avLst/>
          </a:prstGeom>
        </p:spPr>
      </p:pic>
    </p:spTree>
    <p:extLst>
      <p:ext uri="{BB962C8B-B14F-4D97-AF65-F5344CB8AC3E}">
        <p14:creationId xmlns:p14="http://schemas.microsoft.com/office/powerpoint/2010/main" val="2237714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pPr marL="0" indent="0">
              <a:buNone/>
            </a:pPr>
            <a:r>
              <a:rPr lang="en-US" dirty="0"/>
              <a:t>If you felt that exercise was easy, can you please explain why you think so?</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15</a:t>
            </a:fld>
            <a:endParaRPr lang="en-US" dirty="0"/>
          </a:p>
        </p:txBody>
      </p:sp>
    </p:spTree>
    <p:extLst>
      <p:ext uri="{BB962C8B-B14F-4D97-AF65-F5344CB8AC3E}">
        <p14:creationId xmlns:p14="http://schemas.microsoft.com/office/powerpoint/2010/main" val="3671684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What is “2-dimensional” data?</a:t>
            </a:r>
          </a:p>
        </p:txBody>
      </p:sp>
      <p:sp>
        <p:nvSpPr>
          <p:cNvPr id="3" name="Content Placeholder 2"/>
          <p:cNvSpPr>
            <a:spLocks noGrp="1"/>
          </p:cNvSpPr>
          <p:nvPr>
            <p:ph idx="1"/>
          </p:nvPr>
        </p:nvSpPr>
        <p:spPr>
          <a:xfrm>
            <a:off x="648000" y="1404000"/>
            <a:ext cx="10800000" cy="864000"/>
          </a:xfrm>
        </p:spPr>
        <p:txBody>
          <a:bodyPr>
            <a:normAutofit/>
          </a:bodyPr>
          <a:lstStyle/>
          <a:p>
            <a:pPr>
              <a:buFontTx/>
              <a:buChar char="-"/>
            </a:pPr>
            <a:r>
              <a:rPr lang="en-US" dirty="0"/>
              <a:t>A dimension in a dataset is another way of simply explaining how many columns it has.</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16</a:t>
            </a:fld>
            <a:endParaRPr lang="en-US" dirty="0"/>
          </a:p>
        </p:txBody>
      </p:sp>
      <p:pic>
        <p:nvPicPr>
          <p:cNvPr id="5" name="Picture 4">
            <a:extLst>
              <a:ext uri="{FF2B5EF4-FFF2-40B4-BE49-F238E27FC236}">
                <a16:creationId xmlns:a16="http://schemas.microsoft.com/office/drawing/2014/main" id="{727AC4B9-C4E1-0D49-84DD-2C1C1484B697}"/>
              </a:ext>
            </a:extLst>
          </p:cNvPr>
          <p:cNvPicPr/>
          <p:nvPr/>
        </p:nvPicPr>
        <p:blipFill>
          <a:blip r:embed="rId3"/>
          <a:stretch>
            <a:fillRect/>
          </a:stretch>
        </p:blipFill>
        <p:spPr>
          <a:xfrm>
            <a:off x="648000" y="2377914"/>
            <a:ext cx="4727920" cy="2923293"/>
          </a:xfrm>
          <a:prstGeom prst="rect">
            <a:avLst/>
          </a:prstGeom>
        </p:spPr>
      </p:pic>
      <p:sp>
        <p:nvSpPr>
          <p:cNvPr id="6" name="Right Arrow 5">
            <a:extLst>
              <a:ext uri="{FF2B5EF4-FFF2-40B4-BE49-F238E27FC236}">
                <a16:creationId xmlns:a16="http://schemas.microsoft.com/office/drawing/2014/main" id="{93B6F55A-95F0-8843-8814-0762EF867517}"/>
              </a:ext>
            </a:extLst>
          </p:cNvPr>
          <p:cNvSpPr/>
          <p:nvPr/>
        </p:nvSpPr>
        <p:spPr>
          <a:xfrm>
            <a:off x="5591944" y="3429000"/>
            <a:ext cx="64807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3DF395D-53B8-8040-A77B-A97734B0E6DC}"/>
              </a:ext>
            </a:extLst>
          </p:cNvPr>
          <p:cNvPicPr/>
          <p:nvPr/>
        </p:nvPicPr>
        <p:blipFill>
          <a:blip r:embed="rId4"/>
          <a:stretch>
            <a:fillRect/>
          </a:stretch>
        </p:blipFill>
        <p:spPr>
          <a:xfrm>
            <a:off x="6456040" y="2268000"/>
            <a:ext cx="4703960" cy="3186000"/>
          </a:xfrm>
          <a:prstGeom prst="rect">
            <a:avLst/>
          </a:prstGeom>
        </p:spPr>
      </p:pic>
    </p:spTree>
    <p:extLst>
      <p:ext uri="{BB962C8B-B14F-4D97-AF65-F5344CB8AC3E}">
        <p14:creationId xmlns:p14="http://schemas.microsoft.com/office/powerpoint/2010/main" val="1964401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K-Means Clustering</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pPr/>
              <a:t>17</a:t>
            </a:fld>
            <a:endParaRPr lang="en-US" dirty="0"/>
          </a:p>
        </p:txBody>
      </p:sp>
    </p:spTree>
    <p:extLst>
      <p:ext uri="{BB962C8B-B14F-4D97-AF65-F5344CB8AC3E}">
        <p14:creationId xmlns:p14="http://schemas.microsoft.com/office/powerpoint/2010/main" val="1195222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sp>
        <p:nvSpPr>
          <p:cNvPr id="3" name="Content Placeholder 2"/>
          <p:cNvSpPr>
            <a:spLocks noGrp="1"/>
          </p:cNvSpPr>
          <p:nvPr>
            <p:ph idx="1"/>
          </p:nvPr>
        </p:nvSpPr>
        <p:spPr/>
        <p:txBody>
          <a:bodyPr/>
          <a:lstStyle/>
          <a:p>
            <a:pPr>
              <a:buFontTx/>
              <a:buChar char="-"/>
            </a:pPr>
            <a:r>
              <a:rPr lang="en-US" dirty="0"/>
              <a:t>One of the simplest yet most popular clustering algorithms available.</a:t>
            </a:r>
          </a:p>
          <a:p>
            <a:pPr>
              <a:buFontTx/>
              <a:buChar char="-"/>
            </a:pPr>
            <a:r>
              <a:rPr lang="en-US" dirty="0"/>
              <a:t>Works by finding arithmetic mean center points among the data and assigning surrounding data points to their group.</a:t>
            </a:r>
          </a:p>
          <a:p>
            <a:pPr>
              <a:buFontTx/>
              <a:buChar char="-"/>
            </a:pPr>
            <a:r>
              <a:rPr lang="en-US" dirty="0"/>
              <a:t>The “K” in K-Means corresponds to the number of clusters you expect are in the data, and is the number of unique center points plotted in your feature space.</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18</a:t>
            </a:fld>
            <a:endParaRPr lang="en-US" dirty="0"/>
          </a:p>
        </p:txBody>
      </p:sp>
    </p:spTree>
    <p:extLst>
      <p:ext uri="{BB962C8B-B14F-4D97-AF65-F5344CB8AC3E}">
        <p14:creationId xmlns:p14="http://schemas.microsoft.com/office/powerpoint/2010/main" val="2420686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 No Math Intro</a:t>
            </a:r>
          </a:p>
        </p:txBody>
      </p:sp>
      <p:sp>
        <p:nvSpPr>
          <p:cNvPr id="3" name="Content Placeholder 2"/>
          <p:cNvSpPr>
            <a:spLocks noGrp="1"/>
          </p:cNvSpPr>
          <p:nvPr>
            <p:ph idx="1"/>
          </p:nvPr>
        </p:nvSpPr>
        <p:spPr/>
        <p:txBody>
          <a:bodyPr/>
          <a:lstStyle/>
          <a:p>
            <a:pPr>
              <a:buFontTx/>
              <a:buChar char="-"/>
            </a:pPr>
            <a:r>
              <a:rPr lang="en-US" dirty="0"/>
              <a:t>Here are the high-level steps behind K-Means:</a:t>
            </a:r>
          </a:p>
          <a:p>
            <a:pPr lvl="1"/>
            <a:r>
              <a:rPr lang="en-US" dirty="0"/>
              <a:t>Pick K centroids (K = expected distinct # of clusters)</a:t>
            </a:r>
          </a:p>
          <a:p>
            <a:pPr lvl="1"/>
            <a:r>
              <a:rPr lang="en-US" dirty="0"/>
              <a:t>Randomly place K centroids anywhere amongst your existing training data</a:t>
            </a:r>
          </a:p>
          <a:p>
            <a:pPr lvl="1"/>
            <a:r>
              <a:rPr lang="en-US" dirty="0"/>
              <a:t>Calculate the Euclidean distance from each centroid to all the points in your training data</a:t>
            </a:r>
          </a:p>
          <a:p>
            <a:pPr lvl="1"/>
            <a:r>
              <a:rPr lang="en-US" dirty="0"/>
              <a:t>Training data points get grouped in with their nearest centroid</a:t>
            </a:r>
          </a:p>
          <a:p>
            <a:pPr lvl="1"/>
            <a:r>
              <a:rPr lang="en-US" dirty="0"/>
              <a:t>Amongst data points grouped into each centroid, calculate the mean data point and move your centroid to that location.</a:t>
            </a:r>
          </a:p>
          <a:p>
            <a:pPr lvl="1"/>
            <a:r>
              <a:rPr lang="en-US" dirty="0"/>
              <a:t>Repeat the above process until convergence, or when membership in each group no longer changes.</a:t>
            </a:r>
          </a:p>
          <a:p>
            <a:pPr>
              <a:buFontTx/>
              <a:buChar char="-"/>
            </a:pPr>
            <a:endParaRPr lang="en-US" dirty="0"/>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19</a:t>
            </a:fld>
            <a:endParaRPr lang="en-US" dirty="0"/>
          </a:p>
        </p:txBody>
      </p:sp>
    </p:spTree>
    <p:extLst>
      <p:ext uri="{BB962C8B-B14F-4D97-AF65-F5344CB8AC3E}">
        <p14:creationId xmlns:p14="http://schemas.microsoft.com/office/powerpoint/2010/main" val="327941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Lesson 1: Introduction to Clustering</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t>2</a:t>
            </a:fld>
            <a:endParaRPr lang="en-US"/>
          </a:p>
        </p:txBody>
      </p:sp>
    </p:spTree>
    <p:extLst>
      <p:ext uri="{BB962C8B-B14F-4D97-AF65-F5344CB8AC3E}">
        <p14:creationId xmlns:p14="http://schemas.microsoft.com/office/powerpoint/2010/main" val="3167841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Does anyone have an idea of what a centroid is?</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20</a:t>
            </a:fld>
            <a:endParaRPr lang="en-US" dirty="0"/>
          </a:p>
        </p:txBody>
      </p:sp>
    </p:spTree>
    <p:extLst>
      <p:ext uri="{BB962C8B-B14F-4D97-AF65-F5344CB8AC3E}">
        <p14:creationId xmlns:p14="http://schemas.microsoft.com/office/powerpoint/2010/main" val="858470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 No Math Intro</a:t>
            </a:r>
          </a:p>
        </p:txBody>
      </p:sp>
      <p:sp>
        <p:nvSpPr>
          <p:cNvPr id="4" name="Slide Number Placeholder 3"/>
          <p:cNvSpPr>
            <a:spLocks noGrp="1"/>
          </p:cNvSpPr>
          <p:nvPr>
            <p:ph type="sldNum" sz="quarter" idx="4"/>
          </p:nvPr>
        </p:nvSpPr>
        <p:spPr/>
        <p:txBody>
          <a:bodyPr/>
          <a:lstStyle/>
          <a:p>
            <a:fld id="{2D5587A6-0F28-234D-9116-41BE2E1A2AC2}" type="slidenum">
              <a:rPr lang="en-US" smtClean="0"/>
              <a:pPr/>
              <a:t>21</a:t>
            </a:fld>
            <a:endParaRPr lang="en-US" dirty="0"/>
          </a:p>
        </p:txBody>
      </p:sp>
      <p:pic>
        <p:nvPicPr>
          <p:cNvPr id="7" name="Picture 6">
            <a:extLst>
              <a:ext uri="{FF2B5EF4-FFF2-40B4-BE49-F238E27FC236}">
                <a16:creationId xmlns:a16="http://schemas.microsoft.com/office/drawing/2014/main" id="{C5D7B1B7-FCAA-E145-B56B-E063C9C15706}"/>
              </a:ext>
            </a:extLst>
          </p:cNvPr>
          <p:cNvPicPr/>
          <p:nvPr/>
        </p:nvPicPr>
        <p:blipFill>
          <a:blip r:embed="rId3"/>
          <a:stretch>
            <a:fillRect/>
          </a:stretch>
        </p:blipFill>
        <p:spPr>
          <a:xfrm>
            <a:off x="1934042" y="1412776"/>
            <a:ext cx="7506327" cy="4833783"/>
          </a:xfrm>
          <a:prstGeom prst="rect">
            <a:avLst/>
          </a:prstGeom>
        </p:spPr>
      </p:pic>
    </p:spTree>
    <p:extLst>
      <p:ext uri="{BB962C8B-B14F-4D97-AF65-F5344CB8AC3E}">
        <p14:creationId xmlns:p14="http://schemas.microsoft.com/office/powerpoint/2010/main" val="229802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Euclidean Distance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a:t>The core math component underlying K-Means clustering is the Euclidean distance formula:</a:t>
                </a:r>
              </a:p>
              <a:p>
                <a:pPr marL="0" indent="0">
                  <a:buNone/>
                </a:pPr>
                <a14:m>
                  <m:oMathPara xmlns:m="http://schemas.openxmlformats.org/officeDocument/2006/math">
                    <m:oMathParaPr>
                      <m:jc m:val="centerGroup"/>
                    </m:oMathParaPr>
                    <m:oMath xmlns:m="http://schemas.openxmlformats.org/officeDocument/2006/math">
                      <m:r>
                        <a:rPr lang="en-US" i="1"/>
                        <m:t>𝑑</m:t>
                      </m:r>
                      <m:d>
                        <m:dPr>
                          <m:ctrlPr>
                            <a:rPr lang="en-US" i="1"/>
                          </m:ctrlPr>
                        </m:dPr>
                        <m:e>
                          <m:d>
                            <m:dPr>
                              <m:ctrlPr>
                                <a:rPr lang="en-US" i="1"/>
                              </m:ctrlPr>
                            </m:dPr>
                            <m:e>
                              <m:r>
                                <a:rPr lang="en-US" i="1"/>
                                <m:t>𝑥</m:t>
                              </m:r>
                              <m:r>
                                <a:rPr lang="en-US" i="1"/>
                                <m:t>,</m:t>
                              </m:r>
                              <m:r>
                                <a:rPr lang="en-US" i="1"/>
                                <m:t>𝑦</m:t>
                              </m:r>
                            </m:e>
                          </m:d>
                          <m:r>
                            <a:rPr lang="en-US" i="1"/>
                            <m:t>,</m:t>
                          </m:r>
                          <m:d>
                            <m:dPr>
                              <m:ctrlPr>
                                <a:rPr lang="en-US" i="1"/>
                              </m:ctrlPr>
                            </m:dPr>
                            <m:e>
                              <m:r>
                                <a:rPr lang="en-US" i="1"/>
                                <m:t>𝑎</m:t>
                              </m:r>
                              <m:r>
                                <a:rPr lang="en-US" i="1"/>
                                <m:t>,</m:t>
                              </m:r>
                              <m:r>
                                <a:rPr lang="en-US" i="1"/>
                                <m:t>𝑏</m:t>
                              </m:r>
                            </m:e>
                          </m:d>
                        </m:e>
                      </m:d>
                      <m:r>
                        <a:rPr lang="en-US" i="1"/>
                        <m:t>= </m:t>
                      </m:r>
                      <m:rad>
                        <m:radPr>
                          <m:degHide m:val="on"/>
                          <m:ctrlPr>
                            <a:rPr lang="en-US" i="1"/>
                          </m:ctrlPr>
                        </m:radPr>
                        <m:deg/>
                        <m:e>
                          <m:sSup>
                            <m:sSupPr>
                              <m:ctrlPr>
                                <a:rPr lang="en-US" i="1"/>
                              </m:ctrlPr>
                            </m:sSupPr>
                            <m:e>
                              <m:r>
                                <a:rPr lang="en-US" i="1"/>
                                <m:t>(</m:t>
                              </m:r>
                              <m:r>
                                <a:rPr lang="en-US" i="1"/>
                                <m:t>𝑥</m:t>
                              </m:r>
                              <m:r>
                                <a:rPr lang="en-US" i="1"/>
                                <m:t>−</m:t>
                              </m:r>
                              <m:r>
                                <a:rPr lang="en-US" i="1"/>
                                <m:t>𝑎</m:t>
                              </m:r>
                              <m:r>
                                <a:rPr lang="en-US" i="1"/>
                                <m:t>)</m:t>
                              </m:r>
                            </m:e>
                            <m:sup>
                              <m:r>
                                <a:rPr lang="en-US" i="1"/>
                                <m:t>2</m:t>
                              </m:r>
                            </m:sup>
                          </m:sSup>
                          <m:r>
                            <a:rPr lang="en-US" i="1"/>
                            <m:t>+</m:t>
                          </m:r>
                          <m:sSup>
                            <m:sSupPr>
                              <m:ctrlPr>
                                <a:rPr lang="en-US" i="1"/>
                              </m:ctrlPr>
                            </m:sSupPr>
                            <m:e>
                              <m:r>
                                <a:rPr lang="en-US" i="1"/>
                                <m:t>(</m:t>
                              </m:r>
                              <m:r>
                                <a:rPr lang="en-US" i="1"/>
                                <m:t>𝑦</m:t>
                              </m:r>
                              <m:r>
                                <a:rPr lang="en-US" i="1"/>
                                <m:t>−</m:t>
                              </m:r>
                              <m:r>
                                <a:rPr lang="en-US" i="1"/>
                                <m:t>𝑏</m:t>
                              </m:r>
                              <m:r>
                                <a:rPr lang="en-US" i="1"/>
                                <m:t>)</m:t>
                              </m:r>
                            </m:e>
                            <m:sup>
                              <m:r>
                                <a:rPr lang="en-US" i="1"/>
                                <m:t>2</m:t>
                              </m:r>
                            </m:sup>
                          </m:sSup>
                        </m:e>
                      </m:rad>
                    </m:oMath>
                  </m:oMathPara>
                </a14:m>
                <a:endParaRPr lang="en-US" dirty="0"/>
              </a:p>
              <a:p>
                <a:pPr>
                  <a:buFontTx/>
                  <a:buChar char="-"/>
                </a:pPr>
                <a:r>
                  <a:rPr lang="en-US" dirty="0"/>
                  <a:t>This formula calculates the distance from one point to another in coordinate space.</a:t>
                </a:r>
              </a:p>
              <a:p>
                <a:pPr>
                  <a:buFontTx/>
                  <a:buChar char="-"/>
                </a:pPr>
                <a:r>
                  <a:rPr lang="en-US" dirty="0"/>
                  <a:t>(x, y) = Point 1</a:t>
                </a:r>
              </a:p>
              <a:p>
                <a:pPr>
                  <a:buFontTx/>
                  <a:buChar char="-"/>
                </a:pPr>
                <a:r>
                  <a:rPr lang="en-US" dirty="0"/>
                  <a:t>(a, b) = Point 2</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470"/>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2D5587A6-0F28-234D-9116-41BE2E1A2AC2}" type="slidenum">
              <a:rPr lang="en-US" smtClean="0"/>
              <a:pPr/>
              <a:t>22</a:t>
            </a:fld>
            <a:endParaRPr lang="en-US" dirty="0"/>
          </a:p>
        </p:txBody>
      </p:sp>
    </p:spTree>
    <p:extLst>
      <p:ext uri="{BB962C8B-B14F-4D97-AF65-F5344CB8AC3E}">
        <p14:creationId xmlns:p14="http://schemas.microsoft.com/office/powerpoint/2010/main" val="1799026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Discussion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a:t>The core math component underlying K-Means clustering is the Euclidean distance formula:</a:t>
                </a:r>
              </a:p>
              <a:p>
                <a:pPr marL="0" indent="0">
                  <a:buNone/>
                </a:pPr>
                <a14:m>
                  <m:oMathPara xmlns:m="http://schemas.openxmlformats.org/officeDocument/2006/math">
                    <m:oMathParaPr>
                      <m:jc m:val="centerGroup"/>
                    </m:oMathParaPr>
                    <m:oMath xmlns:m="http://schemas.openxmlformats.org/officeDocument/2006/math">
                      <m:r>
                        <a:rPr lang="en-US" i="1"/>
                        <m:t>𝑑</m:t>
                      </m:r>
                      <m:d>
                        <m:dPr>
                          <m:ctrlPr>
                            <a:rPr lang="en-US" i="1"/>
                          </m:ctrlPr>
                        </m:dPr>
                        <m:e>
                          <m:d>
                            <m:dPr>
                              <m:ctrlPr>
                                <a:rPr lang="en-US" i="1"/>
                              </m:ctrlPr>
                            </m:dPr>
                            <m:e>
                              <m:r>
                                <a:rPr lang="en-US" i="1"/>
                                <m:t>𝑥</m:t>
                              </m:r>
                              <m:r>
                                <a:rPr lang="en-US" i="1"/>
                                <m:t>,</m:t>
                              </m:r>
                              <m:r>
                                <a:rPr lang="en-US" i="1"/>
                                <m:t>𝑦</m:t>
                              </m:r>
                            </m:e>
                          </m:d>
                          <m:r>
                            <a:rPr lang="en-US" i="1"/>
                            <m:t>,</m:t>
                          </m:r>
                          <m:d>
                            <m:dPr>
                              <m:ctrlPr>
                                <a:rPr lang="en-US" i="1"/>
                              </m:ctrlPr>
                            </m:dPr>
                            <m:e>
                              <m:r>
                                <a:rPr lang="en-US" i="1"/>
                                <m:t>𝑎</m:t>
                              </m:r>
                              <m:r>
                                <a:rPr lang="en-US" i="1"/>
                                <m:t>,</m:t>
                              </m:r>
                              <m:r>
                                <a:rPr lang="en-US" i="1"/>
                                <m:t>𝑏</m:t>
                              </m:r>
                            </m:e>
                          </m:d>
                        </m:e>
                      </m:d>
                      <m:r>
                        <a:rPr lang="en-US" i="1"/>
                        <m:t>= </m:t>
                      </m:r>
                      <m:rad>
                        <m:radPr>
                          <m:degHide m:val="on"/>
                          <m:ctrlPr>
                            <a:rPr lang="en-US" i="1"/>
                          </m:ctrlPr>
                        </m:radPr>
                        <m:deg/>
                        <m:e>
                          <m:sSup>
                            <m:sSupPr>
                              <m:ctrlPr>
                                <a:rPr lang="en-US" i="1"/>
                              </m:ctrlPr>
                            </m:sSupPr>
                            <m:e>
                              <m:r>
                                <a:rPr lang="en-US" i="1"/>
                                <m:t>(</m:t>
                              </m:r>
                              <m:r>
                                <a:rPr lang="en-US" i="1"/>
                                <m:t>𝑥</m:t>
                              </m:r>
                              <m:r>
                                <a:rPr lang="en-US" i="1"/>
                                <m:t>−</m:t>
                              </m:r>
                              <m:r>
                                <a:rPr lang="en-US" i="1"/>
                                <m:t>𝑎</m:t>
                              </m:r>
                              <m:r>
                                <a:rPr lang="en-US" i="1"/>
                                <m:t>)</m:t>
                              </m:r>
                            </m:e>
                            <m:sup>
                              <m:r>
                                <a:rPr lang="en-US" i="1"/>
                                <m:t>2</m:t>
                              </m:r>
                            </m:sup>
                          </m:sSup>
                          <m:r>
                            <a:rPr lang="en-US" i="1"/>
                            <m:t>+</m:t>
                          </m:r>
                          <m:sSup>
                            <m:sSupPr>
                              <m:ctrlPr>
                                <a:rPr lang="en-US" i="1"/>
                              </m:ctrlPr>
                            </m:sSupPr>
                            <m:e>
                              <m:r>
                                <a:rPr lang="en-US" i="1"/>
                                <m:t>(</m:t>
                              </m:r>
                              <m:r>
                                <a:rPr lang="en-US" i="1"/>
                                <m:t>𝑦</m:t>
                              </m:r>
                              <m:r>
                                <a:rPr lang="en-US" i="1"/>
                                <m:t>−</m:t>
                              </m:r>
                              <m:r>
                                <a:rPr lang="en-US" i="1"/>
                                <m:t>𝑏</m:t>
                              </m:r>
                              <m:r>
                                <a:rPr lang="en-US" i="1"/>
                                <m:t>)</m:t>
                              </m:r>
                            </m:e>
                            <m:sup>
                              <m:r>
                                <a:rPr lang="en-US" i="1"/>
                                <m:t>2</m:t>
                              </m:r>
                            </m:sup>
                          </m:sSup>
                        </m:e>
                      </m:rad>
                    </m:oMath>
                  </m:oMathPara>
                </a14:m>
                <a:endParaRPr lang="en-US" dirty="0"/>
              </a:p>
              <a:p>
                <a:pPr marL="0" indent="0">
                  <a:buNone/>
                </a:pPr>
                <a:endParaRPr lang="en-US" dirty="0"/>
              </a:p>
              <a:p>
                <a:pPr marL="0" indent="0">
                  <a:buNone/>
                </a:pPr>
                <a:r>
                  <a:rPr lang="en-US" dirty="0"/>
                  <a:t>- Why are the points squared after subtraction?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470"/>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2D5587A6-0F28-234D-9116-41BE2E1A2AC2}" type="slidenum">
              <a:rPr lang="en-US" smtClean="0"/>
              <a:pPr/>
              <a:t>23</a:t>
            </a:fld>
            <a:endParaRPr lang="en-US" dirty="0"/>
          </a:p>
        </p:txBody>
      </p:sp>
    </p:spTree>
    <p:extLst>
      <p:ext uri="{BB962C8B-B14F-4D97-AF65-F5344CB8AC3E}">
        <p14:creationId xmlns:p14="http://schemas.microsoft.com/office/powerpoint/2010/main" val="1719717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for a Random Point</a:t>
            </a:r>
          </a:p>
        </p:txBody>
      </p:sp>
      <p:sp>
        <p:nvSpPr>
          <p:cNvPr id="3" name="Content Placeholder 2"/>
          <p:cNvSpPr>
            <a:spLocks noGrp="1"/>
          </p:cNvSpPr>
          <p:nvPr>
            <p:ph idx="1"/>
          </p:nvPr>
        </p:nvSpPr>
        <p:spPr/>
        <p:txBody>
          <a:bodyPr/>
          <a:lstStyle/>
          <a:p>
            <a:pPr lvl="0"/>
            <a:r>
              <a:rPr lang="en-US" dirty="0"/>
              <a:t>Imagine you had a dataset that was mapped to a feature space and you initialized a set of random centroids:</a:t>
            </a:r>
          </a:p>
          <a:p>
            <a:pPr lvl="1"/>
            <a:r>
              <a:rPr lang="en-US" dirty="0"/>
              <a:t>[ (2,5) , (8,3) , (4, 5) ]</a:t>
            </a:r>
          </a:p>
          <a:p>
            <a:r>
              <a:rPr lang="en-US" dirty="0"/>
              <a:t>You want to find which centroid an arbitrary point (0, 8) is assigned to.</a:t>
            </a:r>
          </a:p>
          <a:p>
            <a:pPr lvl="0"/>
            <a:r>
              <a:rPr lang="en-US" dirty="0"/>
              <a:t>Use Euclidean distance to compare arbitrary point to each centroid:</a:t>
            </a:r>
          </a:p>
          <a:p>
            <a:pPr lvl="1"/>
            <a:r>
              <a:rPr lang="en-US" dirty="0"/>
              <a:t>Distance from point to each centroid: [ 3.61, 9.43, 5.00 ] </a:t>
            </a:r>
          </a:p>
          <a:p>
            <a:pPr lvl="0"/>
            <a:r>
              <a:rPr lang="en-US" dirty="0"/>
              <a:t>Given the smallest distance is seen relative to Centroid 1, your arbitrary point is assigned to Cluster 1.</a:t>
            </a:r>
          </a:p>
        </p:txBody>
      </p:sp>
      <p:sp>
        <p:nvSpPr>
          <p:cNvPr id="4" name="Slide Number Placeholder 3"/>
          <p:cNvSpPr>
            <a:spLocks noGrp="1"/>
          </p:cNvSpPr>
          <p:nvPr>
            <p:ph type="sldNum" sz="quarter" idx="4"/>
          </p:nvPr>
        </p:nvSpPr>
        <p:spPr/>
        <p:txBody>
          <a:bodyPr/>
          <a:lstStyle/>
          <a:p>
            <a:fld id="{2D5587A6-0F28-234D-9116-41BE2E1A2AC2}" type="slidenum">
              <a:rPr lang="en-US" smtClean="0"/>
              <a:pPr/>
              <a:t>24</a:t>
            </a:fld>
            <a:endParaRPr lang="en-US" dirty="0"/>
          </a:p>
        </p:txBody>
      </p:sp>
    </p:spTree>
    <p:extLst>
      <p:ext uri="{BB962C8B-B14F-4D97-AF65-F5344CB8AC3E}">
        <p14:creationId xmlns:p14="http://schemas.microsoft.com/office/powerpoint/2010/main" val="3959768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for Cluster 1</a:t>
            </a:r>
          </a:p>
        </p:txBody>
      </p:sp>
      <p:sp>
        <p:nvSpPr>
          <p:cNvPr id="3" name="Content Placeholder 2"/>
          <p:cNvSpPr>
            <a:spLocks noGrp="1"/>
          </p:cNvSpPr>
          <p:nvPr>
            <p:ph idx="1"/>
          </p:nvPr>
        </p:nvSpPr>
        <p:spPr/>
        <p:txBody>
          <a:bodyPr/>
          <a:lstStyle/>
          <a:p>
            <a:pPr lvl="0"/>
            <a:r>
              <a:rPr lang="en-US" dirty="0"/>
              <a:t>Old Centroid for Cluster 1: (2,5)</a:t>
            </a:r>
          </a:p>
          <a:p>
            <a:pPr lvl="0"/>
            <a:r>
              <a:rPr lang="en-US" dirty="0"/>
              <a:t>With your arbitrary point assigned to Cluster 1, imagine that it now contains the following:</a:t>
            </a:r>
          </a:p>
          <a:p>
            <a:pPr lvl="1"/>
            <a:r>
              <a:rPr lang="en-US" dirty="0"/>
              <a:t>[ (</a:t>
            </a:r>
            <a:r>
              <a:rPr lang="en-US" dirty="0">
                <a:solidFill>
                  <a:srgbClr val="FF0000"/>
                </a:solidFill>
              </a:rPr>
              <a:t>0</a:t>
            </a:r>
            <a:r>
              <a:rPr lang="en-US" dirty="0"/>
              <a:t>,</a:t>
            </a:r>
            <a:r>
              <a:rPr lang="en-US" dirty="0">
                <a:solidFill>
                  <a:srgbClr val="00B050"/>
                </a:solidFill>
              </a:rPr>
              <a:t>8</a:t>
            </a:r>
            <a:r>
              <a:rPr lang="en-US" dirty="0"/>
              <a:t>), (</a:t>
            </a:r>
            <a:r>
              <a:rPr lang="en-US" dirty="0">
                <a:solidFill>
                  <a:srgbClr val="FF0000"/>
                </a:solidFill>
              </a:rPr>
              <a:t>3</a:t>
            </a:r>
            <a:r>
              <a:rPr lang="en-US" dirty="0"/>
              <a:t>,</a:t>
            </a:r>
            <a:r>
              <a:rPr lang="en-US" dirty="0">
                <a:solidFill>
                  <a:srgbClr val="00B050"/>
                </a:solidFill>
              </a:rPr>
              <a:t>8</a:t>
            </a:r>
            <a:r>
              <a:rPr lang="en-US" dirty="0"/>
              <a:t>), (</a:t>
            </a:r>
            <a:r>
              <a:rPr lang="en-US" dirty="0">
                <a:solidFill>
                  <a:srgbClr val="FF0000"/>
                </a:solidFill>
              </a:rPr>
              <a:t>3</a:t>
            </a:r>
            <a:r>
              <a:rPr lang="en-US" dirty="0"/>
              <a:t>,</a:t>
            </a:r>
            <a:r>
              <a:rPr lang="en-US" dirty="0">
                <a:solidFill>
                  <a:srgbClr val="00B050"/>
                </a:solidFill>
              </a:rPr>
              <a:t>4</a:t>
            </a:r>
            <a:r>
              <a:rPr lang="en-US" dirty="0"/>
              <a:t>) ]</a:t>
            </a:r>
          </a:p>
          <a:p>
            <a:r>
              <a:rPr lang="en-US" dirty="0"/>
              <a:t>Calculate the mean point among Cluster 1 members:</a:t>
            </a:r>
          </a:p>
          <a:p>
            <a:pPr lvl="1"/>
            <a:r>
              <a:rPr lang="en-US" dirty="0"/>
              <a:t>Mean point calculation: [ (</a:t>
            </a:r>
            <a:r>
              <a:rPr lang="en-US" dirty="0">
                <a:solidFill>
                  <a:srgbClr val="FF0000"/>
                </a:solidFill>
              </a:rPr>
              <a:t>0</a:t>
            </a:r>
            <a:r>
              <a:rPr lang="en-US" dirty="0"/>
              <a:t>+</a:t>
            </a:r>
            <a:r>
              <a:rPr lang="en-US" dirty="0">
                <a:solidFill>
                  <a:srgbClr val="FF0000"/>
                </a:solidFill>
              </a:rPr>
              <a:t>3</a:t>
            </a:r>
            <a:r>
              <a:rPr lang="en-US" dirty="0"/>
              <a:t>+</a:t>
            </a:r>
            <a:r>
              <a:rPr lang="en-US" dirty="0">
                <a:solidFill>
                  <a:srgbClr val="FF0000"/>
                </a:solidFill>
              </a:rPr>
              <a:t>3</a:t>
            </a:r>
            <a:r>
              <a:rPr lang="en-US" dirty="0"/>
              <a:t>)/3 , (</a:t>
            </a:r>
            <a:r>
              <a:rPr lang="en-US" dirty="0">
                <a:solidFill>
                  <a:srgbClr val="00B050"/>
                </a:solidFill>
              </a:rPr>
              <a:t>8</a:t>
            </a:r>
            <a:r>
              <a:rPr lang="en-US" dirty="0"/>
              <a:t>+</a:t>
            </a:r>
            <a:r>
              <a:rPr lang="en-US" dirty="0">
                <a:solidFill>
                  <a:srgbClr val="00B050"/>
                </a:solidFill>
              </a:rPr>
              <a:t>8</a:t>
            </a:r>
            <a:r>
              <a:rPr lang="en-US" dirty="0"/>
              <a:t>+</a:t>
            </a:r>
            <a:r>
              <a:rPr lang="en-US" dirty="0">
                <a:solidFill>
                  <a:srgbClr val="00B050"/>
                </a:solidFill>
              </a:rPr>
              <a:t>4</a:t>
            </a:r>
            <a:r>
              <a:rPr lang="en-US" dirty="0"/>
              <a:t>)/3 ] = (2, 6.67)</a:t>
            </a:r>
          </a:p>
          <a:p>
            <a:r>
              <a:rPr lang="en-US" dirty="0"/>
              <a:t>New Centroid for Cluster 1 now becomes (2, 6.67)</a:t>
            </a:r>
          </a:p>
          <a:p>
            <a:r>
              <a:rPr lang="en-US" dirty="0"/>
              <a:t>Repeat this process until the difference between Old Centroid and New Centroid = 0</a:t>
            </a:r>
          </a:p>
          <a:p>
            <a:pPr lvl="1"/>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25</a:t>
            </a:fld>
            <a:endParaRPr lang="en-US" dirty="0"/>
          </a:p>
        </p:txBody>
      </p:sp>
    </p:spTree>
    <p:extLst>
      <p:ext uri="{BB962C8B-B14F-4D97-AF65-F5344CB8AC3E}">
        <p14:creationId xmlns:p14="http://schemas.microsoft.com/office/powerpoint/2010/main" val="885649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Implementing K-Means</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pPr/>
              <a:t>26</a:t>
            </a:fld>
            <a:endParaRPr lang="en-US" dirty="0"/>
          </a:p>
        </p:txBody>
      </p:sp>
    </p:spTree>
    <p:extLst>
      <p:ext uri="{BB962C8B-B14F-4D97-AF65-F5344CB8AC3E}">
        <p14:creationId xmlns:p14="http://schemas.microsoft.com/office/powerpoint/2010/main" val="4261952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2: Implementing K-Means</a:t>
            </a:r>
          </a:p>
        </p:txBody>
      </p:sp>
      <p:sp>
        <p:nvSpPr>
          <p:cNvPr id="3" name="Content Placeholder 2"/>
          <p:cNvSpPr>
            <a:spLocks noGrp="1"/>
          </p:cNvSpPr>
          <p:nvPr>
            <p:ph idx="1"/>
          </p:nvPr>
        </p:nvSpPr>
        <p:spPr/>
        <p:txBody>
          <a:bodyPr/>
          <a:lstStyle/>
          <a:p>
            <a:r>
              <a:rPr lang="en-US" dirty="0"/>
              <a:t>Scenario: You are asked in an interview to implement a K-Means clustering algorithm from scratch to prove you understand how it works. </a:t>
            </a:r>
          </a:p>
          <a:p>
            <a:r>
              <a:rPr lang="en-US" dirty="0"/>
              <a:t>Aim: To truly understand how something works you need to build it from scratch. Take what you have learned in the above sections and implement K-Means from scratch in Python. </a:t>
            </a:r>
          </a:p>
        </p:txBody>
      </p:sp>
      <p:sp>
        <p:nvSpPr>
          <p:cNvPr id="4" name="Slide Number Placeholder 3"/>
          <p:cNvSpPr>
            <a:spLocks noGrp="1"/>
          </p:cNvSpPr>
          <p:nvPr>
            <p:ph type="sldNum" sz="quarter" idx="4"/>
          </p:nvPr>
        </p:nvSpPr>
        <p:spPr/>
        <p:txBody>
          <a:bodyPr/>
          <a:lstStyle/>
          <a:p>
            <a:fld id="{2D5587A6-0F28-234D-9116-41BE2E1A2AC2}" type="slidenum">
              <a:rPr lang="en-US" smtClean="0"/>
              <a:pPr/>
              <a:t>27</a:t>
            </a:fld>
            <a:endParaRPr lang="en-US" dirty="0"/>
          </a:p>
        </p:txBody>
      </p:sp>
    </p:spTree>
    <p:extLst>
      <p:ext uri="{BB962C8B-B14F-4D97-AF65-F5344CB8AC3E}">
        <p14:creationId xmlns:p14="http://schemas.microsoft.com/office/powerpoint/2010/main" val="920998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2: Implementing K-Means</a:t>
            </a:r>
          </a:p>
        </p:txBody>
      </p:sp>
      <p:sp>
        <p:nvSpPr>
          <p:cNvPr id="3" name="Content Placeholder 2"/>
          <p:cNvSpPr>
            <a:spLocks noGrp="1"/>
          </p:cNvSpPr>
          <p:nvPr>
            <p:ph idx="1"/>
          </p:nvPr>
        </p:nvSpPr>
        <p:spPr/>
        <p:txBody>
          <a:bodyPr/>
          <a:lstStyle/>
          <a:p>
            <a:pPr lvl="0"/>
            <a:r>
              <a:rPr lang="en-US" dirty="0"/>
              <a:t>Step 1:</a:t>
            </a:r>
          </a:p>
          <a:p>
            <a:pPr lvl="1"/>
            <a:r>
              <a:rPr lang="en-US" dirty="0"/>
              <a:t>Using NumPy and the previous Euclidean distance formula, write a function that calculates the distance between two coordinates.</a:t>
            </a:r>
          </a:p>
          <a:p>
            <a:r>
              <a:rPr lang="en-US" dirty="0"/>
              <a:t>Step 2:</a:t>
            </a:r>
          </a:p>
          <a:p>
            <a:pPr lvl="1"/>
            <a:r>
              <a:rPr lang="en-US" dirty="0"/>
              <a:t>Write a K-Means function that takes in a dataset and number of clusters (K) and returns final cluster centroids, as well as the data points that make up that cluster’s membership.</a:t>
            </a:r>
          </a:p>
        </p:txBody>
      </p:sp>
      <p:sp>
        <p:nvSpPr>
          <p:cNvPr id="4" name="Slide Number Placeholder 3"/>
          <p:cNvSpPr>
            <a:spLocks noGrp="1"/>
          </p:cNvSpPr>
          <p:nvPr>
            <p:ph type="sldNum" sz="quarter" idx="4"/>
          </p:nvPr>
        </p:nvSpPr>
        <p:spPr/>
        <p:txBody>
          <a:bodyPr/>
          <a:lstStyle/>
          <a:p>
            <a:fld id="{2D5587A6-0F28-234D-9116-41BE2E1A2AC2}" type="slidenum">
              <a:rPr lang="en-US" smtClean="0"/>
              <a:pPr/>
              <a:t>28</a:t>
            </a:fld>
            <a:endParaRPr lang="en-US" dirty="0"/>
          </a:p>
        </p:txBody>
      </p:sp>
    </p:spTree>
    <p:extLst>
      <p:ext uri="{BB962C8B-B14F-4D97-AF65-F5344CB8AC3E}">
        <p14:creationId xmlns:p14="http://schemas.microsoft.com/office/powerpoint/2010/main" val="3426800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2: Implementing K-Means – Step 1</a:t>
            </a:r>
          </a:p>
        </p:txBody>
      </p:sp>
      <p:sp>
        <p:nvSpPr>
          <p:cNvPr id="3" name="Content Placeholder 2"/>
          <p:cNvSpPr>
            <a:spLocks noGrp="1"/>
          </p:cNvSpPr>
          <p:nvPr>
            <p:ph idx="1"/>
          </p:nvPr>
        </p:nvSpPr>
        <p:spPr>
          <a:xfrm>
            <a:off x="648000" y="1989104"/>
            <a:ext cx="10800000" cy="4752000"/>
          </a:xfrm>
        </p:spPr>
        <p:txBody>
          <a:bodyPr/>
          <a:lstStyle/>
          <a:p>
            <a:pPr lvl="0"/>
            <a:r>
              <a:rPr lang="en-US" dirty="0"/>
              <a:t>Step 1:</a:t>
            </a:r>
          </a:p>
          <a:p>
            <a:pPr lvl="1"/>
            <a:r>
              <a:rPr lang="en-US" dirty="0"/>
              <a:t>Using NumPy and the previous Euclidean distance formula, write a function that calculates the distance between two coordinates.</a:t>
            </a:r>
          </a:p>
          <a:p>
            <a:pPr lvl="1"/>
            <a:endParaRPr lang="en-US" dirty="0"/>
          </a:p>
          <a:p>
            <a:pPr lvl="1"/>
            <a:endParaRPr lang="en-US" dirty="0"/>
          </a:p>
          <a:p>
            <a:pPr lvl="1"/>
            <a:endParaRPr lang="en-US" dirty="0"/>
          </a:p>
          <a:p>
            <a:pPr lvl="1"/>
            <a:endParaRPr lang="en-US" dirty="0"/>
          </a:p>
          <a:p>
            <a:pPr lvl="1"/>
            <a:r>
              <a:rPr lang="en-US" dirty="0"/>
              <a:t>The above is just an example implementation of Euclidean distance. You are welcome to use available distance packages from SciPy or NumPy to complete this task.</a:t>
            </a:r>
          </a:p>
        </p:txBody>
      </p:sp>
      <p:sp>
        <p:nvSpPr>
          <p:cNvPr id="4" name="Slide Number Placeholder 3"/>
          <p:cNvSpPr>
            <a:spLocks noGrp="1"/>
          </p:cNvSpPr>
          <p:nvPr>
            <p:ph type="sldNum" sz="quarter" idx="4"/>
          </p:nvPr>
        </p:nvSpPr>
        <p:spPr/>
        <p:txBody>
          <a:bodyPr/>
          <a:lstStyle/>
          <a:p>
            <a:fld id="{2D5587A6-0F28-234D-9116-41BE2E1A2AC2}" type="slidenum">
              <a:rPr lang="en-US" smtClean="0"/>
              <a:pPr/>
              <a:t>29</a:t>
            </a:fld>
            <a:endParaRPr lang="en-US" dirty="0"/>
          </a:p>
        </p:txBody>
      </p:sp>
      <p:pic>
        <p:nvPicPr>
          <p:cNvPr id="6" name="Picture 5">
            <a:extLst>
              <a:ext uri="{FF2B5EF4-FFF2-40B4-BE49-F238E27FC236}">
                <a16:creationId xmlns:a16="http://schemas.microsoft.com/office/drawing/2014/main" id="{C4E8E0BA-4338-A94E-B1A0-6A2570F9C072}"/>
              </a:ext>
            </a:extLst>
          </p:cNvPr>
          <p:cNvPicPr>
            <a:picLocks noChangeAspect="1"/>
          </p:cNvPicPr>
          <p:nvPr/>
        </p:nvPicPr>
        <p:blipFill>
          <a:blip r:embed="rId3"/>
          <a:stretch>
            <a:fillRect/>
          </a:stretch>
        </p:blipFill>
        <p:spPr>
          <a:xfrm>
            <a:off x="744000" y="3764084"/>
            <a:ext cx="10995710" cy="1202040"/>
          </a:xfrm>
          <a:prstGeom prst="rect">
            <a:avLst/>
          </a:prstGeom>
        </p:spPr>
      </p:pic>
    </p:spTree>
    <p:extLst>
      <p:ext uri="{BB962C8B-B14F-4D97-AF65-F5344CB8AC3E}">
        <p14:creationId xmlns:p14="http://schemas.microsoft.com/office/powerpoint/2010/main" val="2854077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a:xfrm>
            <a:off x="648000" y="1404000"/>
            <a:ext cx="11052000" cy="4752000"/>
          </a:xfrm>
        </p:spPr>
        <p:txBody>
          <a:bodyPr/>
          <a:lstStyle/>
          <a:p>
            <a:pPr marL="0" indent="0">
              <a:buNone/>
            </a:pPr>
            <a:r>
              <a:rPr lang="en-US" dirty="0"/>
              <a:t>By the end of this lesson, you will be able to:</a:t>
            </a:r>
          </a:p>
          <a:p>
            <a:pPr lvl="0"/>
            <a:r>
              <a:rPr lang="en-US" dirty="0"/>
              <a:t>Explain how unsupervised learning fits into the larger machine learning landscape</a:t>
            </a:r>
          </a:p>
          <a:p>
            <a:pPr lvl="0"/>
            <a:r>
              <a:rPr lang="en-US" dirty="0"/>
              <a:t>Prove a real world use case where unsupervised learning is valuable</a:t>
            </a:r>
          </a:p>
          <a:p>
            <a:pPr lvl="0"/>
            <a:r>
              <a:rPr lang="en-US" dirty="0"/>
              <a:t>Explain the importance of clustering</a:t>
            </a:r>
          </a:p>
          <a:p>
            <a:pPr lvl="0"/>
            <a:r>
              <a:rPr lang="en-US" dirty="0"/>
              <a:t>Understand the theory behind K-Means clustering</a:t>
            </a:r>
          </a:p>
          <a:p>
            <a:pPr lvl="0"/>
            <a:r>
              <a:rPr lang="en-US" dirty="0"/>
              <a:t>Implement K-Means clustering algorithms from scratch in Python</a:t>
            </a:r>
          </a:p>
          <a:p>
            <a:pPr lvl="0"/>
            <a:r>
              <a:rPr lang="en-US" dirty="0"/>
              <a:t>Apply pre-packaged K-Means clustering algorithms to your own data</a:t>
            </a:r>
          </a:p>
          <a:p>
            <a:pPr marL="0" lvl="0" indent="0">
              <a:buNone/>
            </a:pPr>
            <a:endParaRPr lang="en-US" dirty="0"/>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t>3</a:t>
            </a:fld>
            <a:endParaRPr lang="en-US"/>
          </a:p>
        </p:txBody>
      </p:sp>
    </p:spTree>
    <p:extLst>
      <p:ext uri="{BB962C8B-B14F-4D97-AF65-F5344CB8AC3E}">
        <p14:creationId xmlns:p14="http://schemas.microsoft.com/office/powerpoint/2010/main" val="1692412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Why does the barebones Euclidean distance method perform poorly compared to pre-packaged ones?</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30</a:t>
            </a:fld>
            <a:endParaRPr lang="en-US" dirty="0"/>
          </a:p>
        </p:txBody>
      </p:sp>
    </p:spTree>
    <p:extLst>
      <p:ext uri="{BB962C8B-B14F-4D97-AF65-F5344CB8AC3E}">
        <p14:creationId xmlns:p14="http://schemas.microsoft.com/office/powerpoint/2010/main" val="4128232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2: Implementing K-Means – Step2</a:t>
            </a:r>
          </a:p>
        </p:txBody>
      </p:sp>
      <p:sp>
        <p:nvSpPr>
          <p:cNvPr id="3" name="Content Placeholder 2"/>
          <p:cNvSpPr>
            <a:spLocks noGrp="1"/>
          </p:cNvSpPr>
          <p:nvPr>
            <p:ph idx="1"/>
          </p:nvPr>
        </p:nvSpPr>
        <p:spPr>
          <a:xfrm>
            <a:off x="648000" y="1755000"/>
            <a:ext cx="10800000" cy="4752000"/>
          </a:xfrm>
        </p:spPr>
        <p:txBody>
          <a:bodyPr/>
          <a:lstStyle/>
          <a:p>
            <a:pPr lvl="0"/>
            <a:r>
              <a:rPr lang="en-US" dirty="0"/>
              <a:t>Step 2:</a:t>
            </a:r>
          </a:p>
          <a:p>
            <a:pPr lvl="1"/>
            <a:r>
              <a:rPr lang="en-US" dirty="0"/>
              <a:t>Write a K-Means function that takes in a dataset and number of clusters (K) and returns final cluster centroids, as well as the data points that make up that cluster’s membership.</a:t>
            </a:r>
          </a:p>
          <a:p>
            <a:pPr marL="457200" lvl="1"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31</a:t>
            </a:fld>
            <a:endParaRPr lang="en-US" dirty="0"/>
          </a:p>
        </p:txBody>
      </p:sp>
      <p:pic>
        <p:nvPicPr>
          <p:cNvPr id="5" name="Picture 4">
            <a:extLst>
              <a:ext uri="{FF2B5EF4-FFF2-40B4-BE49-F238E27FC236}">
                <a16:creationId xmlns:a16="http://schemas.microsoft.com/office/drawing/2014/main" id="{62F1C9B3-E785-1B43-91FC-8A1A7EA20A32}"/>
              </a:ext>
            </a:extLst>
          </p:cNvPr>
          <p:cNvPicPr>
            <a:picLocks noChangeAspect="1"/>
          </p:cNvPicPr>
          <p:nvPr/>
        </p:nvPicPr>
        <p:blipFill>
          <a:blip r:embed="rId3"/>
          <a:stretch>
            <a:fillRect/>
          </a:stretch>
        </p:blipFill>
        <p:spPr>
          <a:xfrm>
            <a:off x="2639206" y="3429000"/>
            <a:ext cx="6096000" cy="3078000"/>
          </a:xfrm>
          <a:prstGeom prst="rect">
            <a:avLst/>
          </a:prstGeom>
        </p:spPr>
      </p:pic>
    </p:spTree>
    <p:extLst>
      <p:ext uri="{BB962C8B-B14F-4D97-AF65-F5344CB8AC3E}">
        <p14:creationId xmlns:p14="http://schemas.microsoft.com/office/powerpoint/2010/main" val="3297555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a:t>
            </a:r>
          </a:p>
        </p:txBody>
      </p:sp>
      <p:sp>
        <p:nvSpPr>
          <p:cNvPr id="3" name="Content Placeholder 2"/>
          <p:cNvSpPr>
            <a:spLocks noGrp="1"/>
          </p:cNvSpPr>
          <p:nvPr>
            <p:ph idx="1"/>
          </p:nvPr>
        </p:nvSpPr>
        <p:spPr/>
        <p:txBody>
          <a:bodyPr/>
          <a:lstStyle/>
          <a:p>
            <a:pPr marL="0" indent="0">
              <a:buNone/>
            </a:pPr>
            <a:r>
              <a:rPr lang="en-US" dirty="0"/>
              <a:t>In this lesson, we:</a:t>
            </a:r>
          </a:p>
          <a:p>
            <a:pPr lvl="0"/>
            <a:r>
              <a:rPr lang="en-US" dirty="0"/>
              <a:t>Explained how unsupervised learning fits into the larger machine learning landscape</a:t>
            </a:r>
          </a:p>
          <a:p>
            <a:pPr lvl="0"/>
            <a:r>
              <a:rPr lang="en-US" dirty="0"/>
              <a:t>Provided a real world use case where unsupervised learning is valuable</a:t>
            </a:r>
          </a:p>
          <a:p>
            <a:pPr lvl="0"/>
            <a:r>
              <a:rPr lang="en-US" dirty="0"/>
              <a:t>Explained the importance of clustering</a:t>
            </a:r>
          </a:p>
          <a:p>
            <a:pPr lvl="0"/>
            <a:r>
              <a:rPr lang="en-US" dirty="0"/>
              <a:t>Explained the theory behind K-Means clustering</a:t>
            </a:r>
          </a:p>
          <a:p>
            <a:pPr lvl="0"/>
            <a:r>
              <a:rPr lang="en-US" dirty="0"/>
              <a:t>Implemented K-Means clustering algorithms from scratch in Python</a:t>
            </a:r>
          </a:p>
          <a:p>
            <a:endParaRPr lang="en-US" dirty="0"/>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32</a:t>
            </a:fld>
            <a:endParaRPr lang="en-US" dirty="0"/>
          </a:p>
        </p:txBody>
      </p:sp>
    </p:spTree>
    <p:extLst>
      <p:ext uri="{BB962C8B-B14F-4D97-AF65-F5344CB8AC3E}">
        <p14:creationId xmlns:p14="http://schemas.microsoft.com/office/powerpoint/2010/main" val="1321102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Questions</a:t>
            </a:r>
          </a:p>
        </p:txBody>
      </p:sp>
      <p:sp>
        <p:nvSpPr>
          <p:cNvPr id="3" name="Content Placeholder 2"/>
          <p:cNvSpPr>
            <a:spLocks noGrp="1"/>
          </p:cNvSpPr>
          <p:nvPr>
            <p:ph idx="1"/>
          </p:nvPr>
        </p:nvSpPr>
        <p:spPr/>
        <p:txBody>
          <a:bodyPr>
            <a:normAutofit/>
          </a:bodyPr>
          <a:lstStyle/>
          <a:p>
            <a:pPr marL="457200" lvl="0" indent="-457200">
              <a:buAutoNum type="arabicPeriod"/>
            </a:pPr>
            <a:r>
              <a:rPr lang="en-US" dirty="0"/>
              <a:t>How are supervised and unsupervised learning different?</a:t>
            </a:r>
          </a:p>
          <a:p>
            <a:pPr marL="457200" lvl="0" indent="-457200">
              <a:buAutoNum type="arabicPeriod"/>
            </a:pPr>
            <a:r>
              <a:rPr lang="en-US" dirty="0"/>
              <a:t>What is a cluster?</a:t>
            </a:r>
          </a:p>
          <a:p>
            <a:pPr marL="457200" lvl="0" indent="-457200">
              <a:buAutoNum type="arabicPeriod"/>
            </a:pPr>
            <a:r>
              <a:rPr lang="en-US" dirty="0"/>
              <a:t>Are clusters always valuable in a dataset?</a:t>
            </a:r>
          </a:p>
          <a:p>
            <a:pPr marL="457200" lvl="0" indent="-457200">
              <a:buAutoNum type="arabicPeriod"/>
            </a:pPr>
            <a:r>
              <a:rPr lang="en-US" dirty="0"/>
              <a:t>How are dimensions expressed in a dataset?</a:t>
            </a:r>
          </a:p>
          <a:p>
            <a:pPr marL="457200" lvl="0" indent="-457200">
              <a:buAutoNum type="arabicPeriod"/>
            </a:pPr>
            <a:r>
              <a:rPr lang="en-US" dirty="0"/>
              <a:t>How many dimensions can be easily visualized by humans?</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33</a:t>
            </a:fld>
            <a:endParaRPr lang="en-US" dirty="0"/>
          </a:p>
        </p:txBody>
      </p:sp>
    </p:spTree>
    <p:extLst>
      <p:ext uri="{BB962C8B-B14F-4D97-AF65-F5344CB8AC3E}">
        <p14:creationId xmlns:p14="http://schemas.microsoft.com/office/powerpoint/2010/main" val="1492977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Questions</a:t>
            </a:r>
          </a:p>
        </p:txBody>
      </p:sp>
      <p:sp>
        <p:nvSpPr>
          <p:cNvPr id="3" name="Content Placeholder 2"/>
          <p:cNvSpPr>
            <a:spLocks noGrp="1"/>
          </p:cNvSpPr>
          <p:nvPr>
            <p:ph idx="1"/>
          </p:nvPr>
        </p:nvSpPr>
        <p:spPr/>
        <p:txBody>
          <a:bodyPr>
            <a:normAutofit/>
          </a:bodyPr>
          <a:lstStyle/>
          <a:p>
            <a:pPr marL="0" lvl="0" indent="0">
              <a:buNone/>
            </a:pPr>
            <a:r>
              <a:rPr lang="en-US" dirty="0"/>
              <a:t>6. What does the “K” represent in K-Means clustering?</a:t>
            </a:r>
          </a:p>
          <a:p>
            <a:pPr marL="0" lvl="0" indent="0">
              <a:buNone/>
            </a:pPr>
            <a:r>
              <a:rPr lang="en-US" dirty="0"/>
              <a:t>7. T/F – The starting points for K-Means are determined by taking the mean of all the points in the space.</a:t>
            </a:r>
          </a:p>
          <a:p>
            <a:pPr marL="0" lvl="0" indent="0">
              <a:buNone/>
            </a:pPr>
            <a:r>
              <a:rPr lang="en-US" dirty="0"/>
              <a:t>8. What is the formula that underpins K-Means clustering?</a:t>
            </a:r>
          </a:p>
          <a:p>
            <a:pPr marL="0" lvl="0" indent="0">
              <a:buNone/>
            </a:pPr>
            <a:r>
              <a:rPr lang="en-US" dirty="0"/>
              <a:t>9. When does a K-Means clustering algorithm finish running?</a:t>
            </a:r>
          </a:p>
          <a:p>
            <a:pPr marL="0" lvl="0" indent="0">
              <a:buNone/>
            </a:pPr>
            <a:r>
              <a:rPr lang="en-US" dirty="0"/>
              <a:t>10. T/F – K-Means will still find clusters in a dataset even if all of the data is fairly similar.</a:t>
            </a: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34</a:t>
            </a:fld>
            <a:endParaRPr lang="en-US" dirty="0"/>
          </a:p>
        </p:txBody>
      </p:sp>
    </p:spTree>
    <p:extLst>
      <p:ext uri="{BB962C8B-B14F-4D97-AF65-F5344CB8AC3E}">
        <p14:creationId xmlns:p14="http://schemas.microsoft.com/office/powerpoint/2010/main" val="38677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4</a:t>
            </a:fld>
            <a:endParaRPr lang="en-US" dirty="0"/>
          </a:p>
        </p:txBody>
      </p:sp>
      <p:sp>
        <p:nvSpPr>
          <p:cNvPr id="5" name="Content Placeholder 2">
            <a:extLst>
              <a:ext uri="{FF2B5EF4-FFF2-40B4-BE49-F238E27FC236}">
                <a16:creationId xmlns:a16="http://schemas.microsoft.com/office/drawing/2014/main"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Not all data comes packaged nicely for machine learning optimization.</a:t>
            </a:r>
          </a:p>
          <a:p>
            <a:r>
              <a:rPr lang="en-US" dirty="0"/>
              <a:t>Many times you will be tasked with finding meaning that exists in a large, unknown dataset.</a:t>
            </a:r>
          </a:p>
          <a:p>
            <a:r>
              <a:rPr lang="en-US" dirty="0"/>
              <a:t>There are frameworks that exist, such as unsupervised learning, that will help with this goal.</a:t>
            </a:r>
          </a:p>
          <a:p>
            <a:r>
              <a:rPr lang="en-US" dirty="0"/>
              <a:t>This course will cover clustering (hinted at above) first, and then teach concepts of dimensionality reduction, which will help lower the amount of data you need to understand.</a:t>
            </a:r>
          </a:p>
        </p:txBody>
      </p:sp>
    </p:spTree>
    <p:extLst>
      <p:ext uri="{BB962C8B-B14F-4D97-AF65-F5344CB8AC3E}">
        <p14:creationId xmlns:p14="http://schemas.microsoft.com/office/powerpoint/2010/main" val="239599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4" name="Slide Number Placeholder 3"/>
          <p:cNvSpPr>
            <a:spLocks noGrp="1"/>
          </p:cNvSpPr>
          <p:nvPr>
            <p:ph type="sldNum" sz="quarter" idx="4"/>
          </p:nvPr>
        </p:nvSpPr>
        <p:spPr/>
        <p:txBody>
          <a:bodyPr/>
          <a:lstStyle/>
          <a:p>
            <a:fld id="{2D5587A6-0F28-234D-9116-41BE2E1A2AC2}" type="slidenum">
              <a:rPr lang="en-US" smtClean="0"/>
              <a:pPr/>
              <a:t>5</a:t>
            </a:fld>
            <a:endParaRPr lang="en-US" dirty="0"/>
          </a:p>
        </p:txBody>
      </p:sp>
      <p:sp>
        <p:nvSpPr>
          <p:cNvPr id="5" name="Content Placeholder 2">
            <a:extLst>
              <a:ext uri="{FF2B5EF4-FFF2-40B4-BE49-F238E27FC236}">
                <a16:creationId xmlns:a16="http://schemas.microsoft.com/office/drawing/2014/main"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you were asked to understand a dataset, how would you do it? </a:t>
            </a:r>
          </a:p>
          <a:p>
            <a:r>
              <a:rPr lang="en-US" dirty="0"/>
              <a:t>How many people in this class are familiar with supervised learning? </a:t>
            </a:r>
          </a:p>
          <a:p>
            <a:r>
              <a:rPr lang="en-US" dirty="0"/>
              <a:t>What would you do if you got a dataset without labels, or targets, to train on?</a:t>
            </a:r>
          </a:p>
        </p:txBody>
      </p:sp>
    </p:spTree>
    <p:extLst>
      <p:ext uri="{BB962C8B-B14F-4D97-AF65-F5344CB8AC3E}">
        <p14:creationId xmlns:p14="http://schemas.microsoft.com/office/powerpoint/2010/main" val="254861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versus Unsupervised Learning</a:t>
            </a:r>
          </a:p>
        </p:txBody>
      </p:sp>
      <p:sp>
        <p:nvSpPr>
          <p:cNvPr id="3" name="Content Placeholder 2"/>
          <p:cNvSpPr>
            <a:spLocks noGrp="1"/>
          </p:cNvSpPr>
          <p:nvPr>
            <p:ph idx="1"/>
          </p:nvPr>
        </p:nvSpPr>
        <p:spPr/>
        <p:txBody>
          <a:bodyPr>
            <a:normAutofit/>
          </a:bodyPr>
          <a:lstStyle/>
          <a:p>
            <a:r>
              <a:rPr lang="en-US" dirty="0"/>
              <a:t>Unsupervised learning solves problems where a label is </a:t>
            </a:r>
            <a:r>
              <a:rPr lang="en-US" b="1" dirty="0"/>
              <a:t>unavailable</a:t>
            </a:r>
          </a:p>
          <a:p>
            <a:r>
              <a:rPr lang="en-US" dirty="0"/>
              <a:t>Supervised learning solves problems where a label is </a:t>
            </a:r>
            <a:r>
              <a:rPr lang="en-US" b="1" dirty="0"/>
              <a:t>available</a:t>
            </a:r>
            <a:r>
              <a:rPr lang="en-US" dirty="0"/>
              <a:t> </a:t>
            </a:r>
          </a:p>
          <a:p>
            <a:pPr marL="0" indent="0">
              <a:buNone/>
            </a:pPr>
            <a:endParaRPr lang="en-US" b="1" dirty="0"/>
          </a:p>
          <a:p>
            <a:endParaRPr lang="en-US" dirty="0"/>
          </a:p>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6</a:t>
            </a:fld>
            <a:endParaRPr lang="en-US" dirty="0"/>
          </a:p>
        </p:txBody>
      </p:sp>
      <p:pic>
        <p:nvPicPr>
          <p:cNvPr id="5" name="Picture 4">
            <a:extLst>
              <a:ext uri="{FF2B5EF4-FFF2-40B4-BE49-F238E27FC236}">
                <a16:creationId xmlns:a16="http://schemas.microsoft.com/office/drawing/2014/main" id="{18B48355-C41E-0648-A94C-9A8A13494B04}"/>
              </a:ext>
            </a:extLst>
          </p:cNvPr>
          <p:cNvPicPr/>
          <p:nvPr/>
        </p:nvPicPr>
        <p:blipFill>
          <a:blip r:embed="rId3"/>
          <a:stretch>
            <a:fillRect/>
          </a:stretch>
        </p:blipFill>
        <p:spPr>
          <a:xfrm>
            <a:off x="2081523" y="3284984"/>
            <a:ext cx="8614369" cy="2303567"/>
          </a:xfrm>
          <a:prstGeom prst="rect">
            <a:avLst/>
          </a:prstGeom>
        </p:spPr>
      </p:pic>
    </p:spTree>
    <p:extLst>
      <p:ext uri="{BB962C8B-B14F-4D97-AF65-F5344CB8AC3E}">
        <p14:creationId xmlns:p14="http://schemas.microsoft.com/office/powerpoint/2010/main" val="367168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 - Clustering</a:t>
            </a:r>
          </a:p>
        </p:txBody>
      </p:sp>
      <p:sp>
        <p:nvSpPr>
          <p:cNvPr id="3" name="Content Placeholder 2"/>
          <p:cNvSpPr>
            <a:spLocks noGrp="1"/>
          </p:cNvSpPr>
          <p:nvPr>
            <p:ph idx="1"/>
          </p:nvPr>
        </p:nvSpPr>
        <p:spPr/>
        <p:txBody>
          <a:bodyPr>
            <a:normAutofit/>
          </a:bodyPr>
          <a:lstStyle/>
          <a:p>
            <a:r>
              <a:rPr lang="en-US" dirty="0"/>
              <a:t>Clustering is all about finding groups of similar data points in your larger data set. </a:t>
            </a:r>
          </a:p>
          <a:p>
            <a:r>
              <a:rPr lang="en-US" dirty="0"/>
              <a:t>Knowing which groups are similar can be extremely valuable in many use cases:</a:t>
            </a:r>
          </a:p>
          <a:p>
            <a:pPr lvl="1"/>
            <a:r>
              <a:rPr lang="en-US" dirty="0"/>
              <a:t>A very common one is segmentation in marketing. Your customers are all quite different yet still have similarities among them. By finding similar customers you can offer more personalized marketing offers.</a:t>
            </a:r>
          </a:p>
        </p:txBody>
      </p:sp>
      <p:sp>
        <p:nvSpPr>
          <p:cNvPr id="4" name="Slide Number Placeholder 3"/>
          <p:cNvSpPr>
            <a:spLocks noGrp="1"/>
          </p:cNvSpPr>
          <p:nvPr>
            <p:ph type="sldNum" sz="quarter" idx="4"/>
          </p:nvPr>
        </p:nvSpPr>
        <p:spPr/>
        <p:txBody>
          <a:bodyPr/>
          <a:lstStyle/>
          <a:p>
            <a:fld id="{2D5587A6-0F28-234D-9116-41BE2E1A2AC2}" type="slidenum">
              <a:rPr lang="en-US" smtClean="0"/>
              <a:pPr/>
              <a:t>7</a:t>
            </a:fld>
            <a:endParaRPr lang="en-US" dirty="0"/>
          </a:p>
        </p:txBody>
      </p:sp>
      <p:pic>
        <p:nvPicPr>
          <p:cNvPr id="5" name="Picture 4">
            <a:extLst>
              <a:ext uri="{FF2B5EF4-FFF2-40B4-BE49-F238E27FC236}">
                <a16:creationId xmlns:a16="http://schemas.microsoft.com/office/drawing/2014/main" id="{ACCC698B-DF04-A04A-AFA0-9E54FEF41C0B}"/>
              </a:ext>
            </a:extLst>
          </p:cNvPr>
          <p:cNvPicPr/>
          <p:nvPr/>
        </p:nvPicPr>
        <p:blipFill>
          <a:blip r:embed="rId2"/>
          <a:stretch>
            <a:fillRect/>
          </a:stretch>
        </p:blipFill>
        <p:spPr>
          <a:xfrm>
            <a:off x="7098388" y="3912676"/>
            <a:ext cx="4061612" cy="2455684"/>
          </a:xfrm>
          <a:prstGeom prst="rect">
            <a:avLst/>
          </a:prstGeom>
        </p:spPr>
      </p:pic>
    </p:spTree>
    <p:extLst>
      <p:ext uri="{BB962C8B-B14F-4D97-AF65-F5344CB8AC3E}">
        <p14:creationId xmlns:p14="http://schemas.microsoft.com/office/powerpoint/2010/main" val="3234727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4" name="Slide Number Placeholder 3"/>
          <p:cNvSpPr>
            <a:spLocks noGrp="1"/>
          </p:cNvSpPr>
          <p:nvPr>
            <p:ph type="sldNum" sz="quarter" idx="4"/>
          </p:nvPr>
        </p:nvSpPr>
        <p:spPr/>
        <p:txBody>
          <a:bodyPr/>
          <a:lstStyle/>
          <a:p>
            <a:fld id="{2D5587A6-0F28-234D-9116-41BE2E1A2AC2}" type="slidenum">
              <a:rPr lang="en-US" smtClean="0"/>
              <a:pPr/>
              <a:t>8</a:t>
            </a:fld>
            <a:endParaRPr lang="en-US" dirty="0"/>
          </a:p>
        </p:txBody>
      </p:sp>
      <p:sp>
        <p:nvSpPr>
          <p:cNvPr id="5" name="Content Placeholder 2">
            <a:extLst>
              <a:ext uri="{FF2B5EF4-FFF2-40B4-BE49-F238E27FC236}">
                <a16:creationId xmlns:a16="http://schemas.microsoft.com/office/drawing/2014/main"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Who here is familiar with clustering? </a:t>
            </a:r>
          </a:p>
          <a:p>
            <a:r>
              <a:rPr lang="en-US" dirty="0"/>
              <a:t>Can you give examples from past work experience where clustering has proven valuable? </a:t>
            </a:r>
          </a:p>
          <a:p>
            <a:r>
              <a:rPr lang="en-US" dirty="0"/>
              <a:t>If you haven’t used it before, can you provide some examples of why knowing what records are similar in your data set may be valuable? </a:t>
            </a:r>
          </a:p>
        </p:txBody>
      </p:sp>
    </p:spTree>
    <p:extLst>
      <p:ext uri="{BB962C8B-B14F-4D97-AF65-F5344CB8AC3E}">
        <p14:creationId xmlns:p14="http://schemas.microsoft.com/office/powerpoint/2010/main" val="766178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Identifying Clusters</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pPr/>
              <a:t>9</a:t>
            </a:fld>
            <a:endParaRPr lang="en-US" dirty="0"/>
          </a:p>
        </p:txBody>
      </p:sp>
    </p:spTree>
    <p:extLst>
      <p:ext uri="{BB962C8B-B14F-4D97-AF65-F5344CB8AC3E}">
        <p14:creationId xmlns:p14="http://schemas.microsoft.com/office/powerpoint/2010/main" val="4061756283"/>
      </p:ext>
    </p:extLst>
  </p:cSld>
  <p:clrMapOvr>
    <a:masterClrMapping/>
  </p:clrMapOvr>
</p:sld>
</file>

<file path=ppt/theme/theme1.xml><?xml version="1.0" encoding="utf-8"?>
<a:theme xmlns:a="http://schemas.openxmlformats.org/drawingml/2006/main" name="Packt Trainin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10634</TotalTime>
  <Words>1962</Words>
  <Application>Microsoft Macintosh PowerPoint</Application>
  <PresentationFormat>Widescreen</PresentationFormat>
  <Paragraphs>258</Paragraphs>
  <Slides>34</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Packt Training</vt:lpstr>
      <vt:lpstr>Applied Unsupervised Learning with Python</vt:lpstr>
      <vt:lpstr>Lesson 1: Introduction to Clustering</vt:lpstr>
      <vt:lpstr>Lesson Objectives</vt:lpstr>
      <vt:lpstr>Introduction</vt:lpstr>
      <vt:lpstr>Discussion</vt:lpstr>
      <vt:lpstr>Supervised versus Unsupervised Learning</vt:lpstr>
      <vt:lpstr>Unsupervised Learning - Clustering</vt:lpstr>
      <vt:lpstr>Discussion</vt:lpstr>
      <vt:lpstr>Identifying Clusters</vt:lpstr>
      <vt:lpstr>Identifying Clusters</vt:lpstr>
      <vt:lpstr>Activity 1: Identify Clusters in Data</vt:lpstr>
      <vt:lpstr>Activity 1: Identify Clusters in Data</vt:lpstr>
      <vt:lpstr>Activity 1: Identify Clusters in Data</vt:lpstr>
      <vt:lpstr>Activity 1: Identify Clusters in Data</vt:lpstr>
      <vt:lpstr>Discussion</vt:lpstr>
      <vt:lpstr>What is “2-dimensional” data?</vt:lpstr>
      <vt:lpstr>K-Means Clustering</vt:lpstr>
      <vt:lpstr>K-Means Clustering</vt:lpstr>
      <vt:lpstr>K-Means Clustering: No Math Intro</vt:lpstr>
      <vt:lpstr>Discussion</vt:lpstr>
      <vt:lpstr>K-Means Clustering: No Math Intro</vt:lpstr>
      <vt:lpstr>Euclidean Distance</vt:lpstr>
      <vt:lpstr>Discussion</vt:lpstr>
      <vt:lpstr>Example for a Random Point</vt:lpstr>
      <vt:lpstr>Example for Cluster 1</vt:lpstr>
      <vt:lpstr>Implementing K-Means</vt:lpstr>
      <vt:lpstr>Activity 2: Implementing K-Means</vt:lpstr>
      <vt:lpstr>Activity 2: Implementing K-Means</vt:lpstr>
      <vt:lpstr>Activity 2: Implementing K-Means – Step 1</vt:lpstr>
      <vt:lpstr>Discussion</vt:lpstr>
      <vt:lpstr>Activity 2: Implementing K-Means – Step2</vt:lpstr>
      <vt:lpstr>Summary</vt:lpstr>
      <vt:lpstr>Practice Questions</vt:lpstr>
      <vt:lpstr>Practice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Christopher Richard Kruger</cp:lastModifiedBy>
  <cp:revision>249</cp:revision>
  <cp:lastPrinted>2018-06-05T12:50:25Z</cp:lastPrinted>
  <dcterms:created xsi:type="dcterms:W3CDTF">2018-06-05T09:17:37Z</dcterms:created>
  <dcterms:modified xsi:type="dcterms:W3CDTF">2018-11-25T15:10:27Z</dcterms:modified>
</cp:coreProperties>
</file>