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comments/comment9.xml" ContentType="application/vnd.openxmlformats-officedocument.presentationml.comments+xml"/>
  <Override PartName="/ppt/notesSlides/notesSlide12.xml" ContentType="application/vnd.openxmlformats-officedocument.presentationml.notesSlide+xml"/>
  <Override PartName="/ppt/comments/comment10.xml" ContentType="application/vnd.openxmlformats-officedocument.presentationml.comments+xml"/>
  <Override PartName="/ppt/notesSlides/notesSlide13.xml" ContentType="application/vnd.openxmlformats-officedocument.presentationml.notesSlide+xml"/>
  <Override PartName="/ppt/comments/comment11.xml" ContentType="application/vnd.openxmlformats-officedocument.presentationml.comments+xml"/>
  <Override PartName="/ppt/notesSlides/notesSlide14.xml" ContentType="application/vnd.openxmlformats-officedocument.presentationml.notesSlide+xml"/>
  <Override PartName="/ppt/comments/comment12.xml" ContentType="application/vnd.openxmlformats-officedocument.presentationml.comments+xml"/>
  <Override PartName="/ppt/notesSlides/notesSlide15.xml" ContentType="application/vnd.openxmlformats-officedocument.presentationml.notesSlide+xml"/>
  <Override PartName="/ppt/comments/comment13.xml" ContentType="application/vnd.openxmlformats-officedocument.presentationml.comments+xml"/>
  <Override PartName="/ppt/notesSlides/notesSlide16.xml" ContentType="application/vnd.openxmlformats-officedocument.presentationml.notesSlide+xml"/>
  <Override PartName="/ppt/comments/comment14.xml" ContentType="application/vnd.openxmlformats-officedocument.presentationml.comments+xml"/>
  <Override PartName="/ppt/notesSlides/notesSlide17.xml" ContentType="application/vnd.openxmlformats-officedocument.presentationml.notesSlide+xml"/>
  <Override PartName="/ppt/comments/comment15.xml" ContentType="application/vnd.openxmlformats-officedocument.presentationml.comments+xml"/>
  <Override PartName="/ppt/notesSlides/notesSlide18.xml" ContentType="application/vnd.openxmlformats-officedocument.presentationml.notesSlide+xml"/>
  <Override PartName="/ppt/comments/comment16.xml" ContentType="application/vnd.openxmlformats-officedocument.presentationml.comments+xml"/>
  <Override PartName="/ppt/notesSlides/notesSlide19.xml" ContentType="application/vnd.openxmlformats-officedocument.presentationml.notesSlide+xml"/>
  <Override PartName="/ppt/comments/comment17.xml" ContentType="application/vnd.openxmlformats-officedocument.presentationml.comments+xml"/>
  <Override PartName="/ppt/notesSlides/notesSlide20.xml" ContentType="application/vnd.openxmlformats-officedocument.presentationml.notesSlide+xml"/>
  <Override PartName="/ppt/comments/comment18.xml" ContentType="application/vnd.openxmlformats-officedocument.presentationml.comments+xml"/>
  <Override PartName="/ppt/notesSlides/notesSlide21.xml" ContentType="application/vnd.openxmlformats-officedocument.presentationml.notesSlide+xml"/>
  <Override PartName="/ppt/comments/comment1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660" r:id="rId1"/>
  </p:sldMasterIdLst>
  <p:notesMasterIdLst>
    <p:notesMasterId r:id="rId23"/>
  </p:notesMasterIdLst>
  <p:sldIdLst>
    <p:sldId id="256" r:id="rId2"/>
    <p:sldId id="257" r:id="rId3"/>
    <p:sldId id="258" r:id="rId4"/>
    <p:sldId id="259" r:id="rId5"/>
    <p:sldId id="280" r:id="rId6"/>
    <p:sldId id="279"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4" r:id="rId20"/>
    <p:sldId id="261" r:id="rId21"/>
    <p:sldId id="262"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uja Yerunkar" initials="RY" lastIdx="7" clrIdx="0">
    <p:extLst>
      <p:ext uri="{19B8F6BF-5375-455C-9EA6-DF929625EA0E}">
        <p15:presenceInfo xmlns:p15="http://schemas.microsoft.com/office/powerpoint/2012/main" userId="S-1-5-21-226508970-3071066648-2496781527-153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1804" autoAdjust="0"/>
  </p:normalViewPr>
  <p:slideViewPr>
    <p:cSldViewPr snapToGrid="0">
      <p:cViewPr varScale="1">
        <p:scale>
          <a:sx n="88" d="100"/>
          <a:sy n="88" d="100"/>
        </p:scale>
        <p:origin x="2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23T09:06:57.027" idx="1">
    <p:pos x="10" y="10"/>
    <p:text>Chris, I have changed the objectives with respect to the objectives in the lesson</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1-23T09:21:31.081" idx="3">
    <p:pos x="10" y="10"/>
    <p:text>Chris, please add aim, scenario and the highlevel steps.</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1-23T09:21:31.081" idx="3">
    <p:pos x="10" y="10"/>
    <p:text>Add what K-means clustering is and how is it useful.</p:text>
    <p:extLst>
      <p:ext uri="{C676402C-5697-4E1C-873F-D02D1690AC5C}">
        <p15:threadingInfo xmlns:p15="http://schemas.microsoft.com/office/powerpoint/2012/main" timeZoneBias="-33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01-23T12:33:31.045" idx="4">
    <p:pos x="4492" y="608"/>
    <p:text>Add the steps here</p:text>
    <p:extLst>
      <p:ext uri="{C676402C-5697-4E1C-873F-D02D1690AC5C}">
        <p15:threadingInfo xmlns:p15="http://schemas.microsoft.com/office/powerpoint/2012/main" timeZoneBias="-33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answer to the discussion questions in the notes section.</p:text>
    <p:extLst>
      <p:ext uri="{C676402C-5697-4E1C-873F-D02D1690AC5C}">
        <p15:threadingInfo xmlns:p15="http://schemas.microsoft.com/office/powerpoint/2012/main" timeZoneBias="-33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9-01-23T12:33:31.045" idx="4">
    <p:pos x="4492" y="608"/>
    <p:text>Add the relecant information on this.</p:text>
    <p:extLst>
      <p:ext uri="{C676402C-5697-4E1C-873F-D02D1690AC5C}">
        <p15:threadingInfo xmlns:p15="http://schemas.microsoft.com/office/powerpoint/2012/main" timeZoneBias="-33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9-01-23T12:38:10.113" idx="5">
    <p:pos x="6758" y="1071"/>
    <p:text>Please add the scenario and the data required  to complete the exercise</p:text>
    <p:extLst>
      <p:ext uri="{C676402C-5697-4E1C-873F-D02D1690AC5C}">
        <p15:threadingInfo xmlns:p15="http://schemas.microsoft.com/office/powerpoint/2012/main" timeZoneBias="-33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9-01-23T12:38:10.113" idx="5">
    <p:pos x="6758" y="1071"/>
    <p:text>Please add the aim, scenario and the high-level steps. Also, add the expected output which will be derived at the end of this activity.</p:text>
    <p:extLst>
      <p:ext uri="{C676402C-5697-4E1C-873F-D02D1690AC5C}">
        <p15:threadingInfo xmlns:p15="http://schemas.microsoft.com/office/powerpoint/2012/main" timeZoneBias="-33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9-01-23T12:43:11.430" idx="6">
    <p:pos x="10" y="10"/>
    <p:text>Global Comment: Chris, please add the answer to the discussion questions in the notes section.</p:text>
    <p:extLst>
      <p:ext uri="{C676402C-5697-4E1C-873F-D02D1690AC5C}">
        <p15:threadingInfo xmlns:p15="http://schemas.microsoft.com/office/powerpoint/2012/main" timeZoneBias="-33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9-01-23T12:43:26.943" idx="7">
    <p:pos x="505" y="1146"/>
    <p:text>Add the important points of the summary here.</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1-23T09:14:10.723" idx="2">
    <p:pos x="210" y="138"/>
    <p:text>Chris, rather than askinvg questions, I would suggest we have some details or real world examples of supervised and unsupervised learning as the ones you have mentioned in the lesson.</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1-23T09:21:31.081" idx="3">
    <p:pos x="10" y="10"/>
    <p:text>Chris, you can add the definition of unsupervised and supervised learning here and then the image in the lesson which demonstrates the difference between both. Please ensure that we do not have theory-heavy slides. Graphical representations would be a great way to help comnducting session. What's your take on this?</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1-23T09:21:31.081" idx="3">
    <p:pos x="10" y="10"/>
    <p:text>Chris, I think we can define what clustering is, its applications and maybe we can have a graph that represents clusters. What do you think?</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1-23T09:21:31.081" idx="3">
    <p:pos x="10" y="10"/>
    <p:text>Please add important points to be considered while identifying clusters. You can also consider putting up an example.</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1-23T09:21:31.081" idx="3">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40101282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 name="Google Shape;6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70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27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60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600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r>
              <a:rPr lang="en-US" sz="1800" b="0" i="0" u="none" strike="noStrike" kern="1200" cap="none" dirty="0">
                <a:solidFill>
                  <a:schemeClr val="tx1"/>
                </a:solidFill>
                <a:effectLst/>
                <a:latin typeface="Arial"/>
                <a:ea typeface="Arial"/>
                <a:cs typeface="Arial"/>
                <a:sym typeface="Arial"/>
              </a:rPr>
              <a:t>Possible answers</a:t>
            </a:r>
          </a:p>
          <a:p>
            <a:r>
              <a:rPr lang="en-US" sz="1800" b="0" i="0" u="none" strike="noStrike" kern="1200" cap="none" dirty="0">
                <a:solidFill>
                  <a:schemeClr val="tx1"/>
                </a:solidFill>
                <a:effectLst/>
                <a:latin typeface="Arial"/>
                <a:ea typeface="Arial"/>
                <a:cs typeface="Arial"/>
                <a:sym typeface="Arial"/>
              </a:rPr>
              <a:t>It is only in 2D space and the clusters are quite well defined. </a:t>
            </a:r>
          </a:p>
          <a:p>
            <a:pPr marL="0" lvl="0" indent="0" algn="l" rtl="0">
              <a:spcBef>
                <a:spcPts val="0"/>
              </a:spcBef>
              <a:spcAft>
                <a:spcPts val="0"/>
              </a:spcAft>
              <a:buNone/>
            </a:pPr>
            <a:endParaRPr dirty="0"/>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8574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650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67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centroid is basically just a fancy way to say the geometric center of a figure. This is the mean of all points in the plane. When randomly set at first they are simply random points in the space</a:t>
            </a:r>
          </a:p>
          <a:p>
            <a:endParaRPr lang="en-US" sz="1800" b="0" i="0" u="none" strike="noStrike" kern="1200" cap="none" dirty="0">
              <a:solidFill>
                <a:schemeClr val="tx1"/>
              </a:solidFill>
              <a:effectLst/>
              <a:latin typeface="Arial"/>
              <a:ea typeface="Arial"/>
              <a:cs typeface="Arial"/>
              <a:sym typeface="Arial"/>
            </a:endParaRPr>
          </a:p>
          <a:p>
            <a:pPr marL="0" lvl="0" indent="0" algn="l" rtl="0">
              <a:spcBef>
                <a:spcPts val="0"/>
              </a:spcBef>
              <a:spcAft>
                <a:spcPts val="0"/>
              </a:spcAft>
              <a:buNone/>
            </a:pPr>
            <a:endParaRPr dirty="0"/>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5004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0880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8936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73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535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The barebones implementation is great for showing the underlying mechanisms, however it loops through each point one by one and is very computationally inefficient. Packaged implementations do pairwise distances across the entire matrices all at once.</a:t>
            </a:r>
          </a:p>
        </p:txBody>
      </p:sp>
      <p:sp>
        <p:nvSpPr>
          <p:cNvPr id="109" name="Google Shape;109;p6:notes"/>
          <p:cNvSpPr txBox="1"/>
          <p:nvPr/>
        </p:nvSpPr>
        <p:spPr>
          <a:xfrm>
            <a:off x="3884760" y="0"/>
            <a:ext cx="2971440" cy="4582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11/25/2018</a:t>
            </a:r>
            <a:endParaRPr sz="1200" b="0" i="0" u="none" strike="noStrike" cap="none">
              <a:latin typeface="Times New Roman"/>
              <a:ea typeface="Times New Roman"/>
              <a:cs typeface="Times New Roman"/>
              <a:sym typeface="Times New Roman"/>
            </a:endParaRPr>
          </a:p>
        </p:txBody>
      </p:sp>
      <p:sp>
        <p:nvSpPr>
          <p:cNvPr id="110" name="Google Shape;110;p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20</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323689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076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16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Instructor Note: Have a discussi</a:t>
            </a:r>
            <a:r>
              <a:rPr lang="en-US" sz="2000"/>
              <a:t>on in class around the innovative uses of clustering students can come up with.</a:t>
            </a:r>
            <a:endParaRPr sz="2000" b="0" strike="noStrike">
              <a:latin typeface="Arial"/>
              <a:ea typeface="Arial"/>
              <a:cs typeface="Arial"/>
              <a:sym typeface="Arial"/>
            </a:endParaRPr>
          </a:p>
          <a:p>
            <a:pPr marL="216000" lvl="0" indent="-216000" algn="l" rtl="0">
              <a:lnSpc>
                <a:spcPct val="100000"/>
              </a:lnSpc>
              <a:spcBef>
                <a:spcPts val="0"/>
              </a:spcBef>
              <a:spcAft>
                <a:spcPts val="0"/>
              </a:spcAft>
              <a:buNone/>
            </a:pP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Start with a concise self-introduction. Provide your educational qualifications, your experience in teaching and working with the technology, as a user in a professional setting and as teacher. </a:t>
            </a:r>
            <a:endParaRPr sz="1200" b="0" strike="noStrike">
              <a:latin typeface="Arial"/>
              <a:ea typeface="Arial"/>
              <a:cs typeface="Arial"/>
              <a:sym typeface="Arial"/>
            </a:endParaRPr>
          </a:p>
          <a:p>
            <a:pPr marL="0" lvl="0" indent="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Give a short synopsis of how this class will be conducted. Mention any attendance or pertinent policies.  </a:t>
            </a:r>
            <a:endParaRPr sz="1200" b="0" strike="noStrike">
              <a:latin typeface="Arial"/>
              <a:ea typeface="Arial"/>
              <a:cs typeface="Arial"/>
              <a:sym typeface="Arial"/>
            </a:endParaRPr>
          </a:p>
          <a:p>
            <a:pPr marL="0" lvl="0" indent="0" algn="l" rtl="0">
              <a:lnSpc>
                <a:spcPct val="100000"/>
              </a:lnSpc>
              <a:spcBef>
                <a:spcPts val="0"/>
              </a:spcBef>
              <a:spcAft>
                <a:spcPts val="0"/>
              </a:spcAft>
              <a:buNone/>
            </a:pPr>
            <a:endParaRPr sz="1200" b="0" strike="noStrike">
              <a:latin typeface="Arial"/>
              <a:ea typeface="Arial"/>
              <a:cs typeface="Arial"/>
              <a:sym typeface="Arial"/>
            </a:endParaRPr>
          </a:p>
        </p:txBody>
      </p:sp>
      <p:sp>
        <p:nvSpPr>
          <p:cNvPr id="89" name="Google Shape;89;p4:notes"/>
          <p:cNvSpPr txBox="1"/>
          <p:nvPr/>
        </p:nvSpPr>
        <p:spPr>
          <a:xfrm>
            <a:off x="3884760" y="0"/>
            <a:ext cx="2971440" cy="4582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11/25/2018</a:t>
            </a:r>
            <a:endParaRPr sz="1200" b="0" i="0" u="none" strike="noStrike" cap="none">
              <a:latin typeface="Times New Roman"/>
              <a:ea typeface="Times New Roman"/>
              <a:cs typeface="Times New Roman"/>
              <a:sym typeface="Times New Roman"/>
            </a:endParaRPr>
          </a:p>
        </p:txBody>
      </p:sp>
      <p:sp>
        <p:nvSpPr>
          <p:cNvPr id="90" name="Google Shape;90;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3700276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r>
              <a:rPr lang="en-US" dirty="0"/>
              <a:t>Possible answers:</a:t>
            </a:r>
          </a:p>
          <a:p>
            <a:pPr marL="228600" indent="-228600">
              <a:buAutoNum type="arabicParenR"/>
            </a:pPr>
            <a:r>
              <a:rPr lang="en-US" dirty="0"/>
              <a:t>Look at descriptive statistics for each feature in the data set (mean, median, mode, </a:t>
            </a:r>
            <a:r>
              <a:rPr lang="en-US" dirty="0" err="1"/>
              <a:t>std</a:t>
            </a:r>
            <a:r>
              <a:rPr lang="en-US" dirty="0"/>
              <a:t> deviation, </a:t>
            </a:r>
            <a:r>
              <a:rPr lang="en-US" dirty="0" err="1"/>
              <a:t>etc</a:t>
            </a:r>
            <a:r>
              <a:rPr lang="en-US" dirty="0"/>
              <a:t>). Understand how the data was collected and put together. Run Pearson correlation on features to see which can potentially interact.</a:t>
            </a:r>
          </a:p>
          <a:p>
            <a:pPr marL="228600" indent="-228600">
              <a:buAutoNum type="arabicParenR"/>
            </a:pPr>
            <a:r>
              <a:rPr lang="en-US" dirty="0"/>
              <a:t>If no examples are shared, a simple example of supervised learning can be a linear regression that uses features of a home (number of bedrooms, bathrooms, </a:t>
            </a:r>
            <a:r>
              <a:rPr lang="en-US" dirty="0" err="1"/>
              <a:t>etc</a:t>
            </a:r>
            <a:r>
              <a:rPr lang="en-US" dirty="0"/>
              <a:t>) to predict its price. In advance you will have a training set with features and target outcomes.</a:t>
            </a:r>
          </a:p>
          <a:p>
            <a:pPr marL="228600" indent="-228600">
              <a:buAutoNum type="arabicParenR"/>
            </a:pPr>
            <a:r>
              <a:rPr lang="en-US" dirty="0"/>
              <a:t>Ask what this dataset was originally collected for, if there was an original purpose. Fully understand what your superior is asking for as a result of analysis. See whether or not it is a truly unsupervised learning-type problem. </a:t>
            </a:r>
          </a:p>
          <a:p>
            <a:pPr marL="0" lvl="0" indent="0" algn="l" rtl="0">
              <a:spcBef>
                <a:spcPts val="0"/>
              </a:spcBef>
              <a:spcAft>
                <a:spcPts val="0"/>
              </a:spcAft>
              <a:buNone/>
            </a:pPr>
            <a:endParaRPr dirty="0"/>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669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242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Instructor Notes:</a:t>
            </a:r>
          </a:p>
          <a:p>
            <a:pPr marL="285750" lvl="0" indent="-285750" algn="l" rtl="0">
              <a:spcBef>
                <a:spcPts val="0"/>
              </a:spcBef>
              <a:spcAft>
                <a:spcPts val="0"/>
              </a:spcAft>
              <a:buFontTx/>
              <a:buChar char="-"/>
            </a:pPr>
            <a:r>
              <a:rPr lang="en-US" dirty="0"/>
              <a:t>The responses here will be dependent on the backgrounds of your students. </a:t>
            </a:r>
          </a:p>
          <a:p>
            <a:pPr marL="285750" lvl="0" indent="-285750" algn="l" rtl="0">
              <a:spcBef>
                <a:spcPts val="0"/>
              </a:spcBef>
              <a:spcAft>
                <a:spcPts val="0"/>
              </a:spcAft>
              <a:buFontTx/>
              <a:buChar char="-"/>
            </a:pPr>
            <a:r>
              <a:rPr lang="en-US" dirty="0"/>
              <a:t>Overall the responses to this discussion should drive home that supervised learning is used in places where we know the predicted outcomes and want to find a function mapping features to that outcome, and unsupervised learning is where we don’t know the outcomes and are trying to find a structure in the data.</a:t>
            </a: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4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811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r>
              <a:rPr lang="en-US" dirty="0"/>
              <a:t>Potential answers:</a:t>
            </a:r>
          </a:p>
          <a:p>
            <a:r>
              <a:rPr lang="en-US" dirty="0"/>
              <a:t>1) If no examples are given, a classic example of clustering is finding groups of similar customers in a CRM/invoice database. </a:t>
            </a:r>
          </a:p>
          <a:p>
            <a:r>
              <a:rPr lang="en-US" dirty="0"/>
              <a:t>2) Refer to above potential answer above if no examples are given. Additional example – finding servers in a datacenter that have similar workloads so you can group them and find potential optimizations</a:t>
            </a:r>
          </a:p>
          <a:p>
            <a:r>
              <a:rPr lang="en-US" dirty="0"/>
              <a:t>3) If you were to find groups in a large amount of invoice data set you can create more targeted marketing campaigns. Clustering is extremely helpful when you have a very large data set that is impossible to sort by hand. </a:t>
            </a:r>
          </a:p>
          <a:p>
            <a:pPr marL="0" lvl="0" indent="0" algn="l" rtl="0">
              <a:spcBef>
                <a:spcPts val="0"/>
              </a:spcBef>
              <a:spcAft>
                <a:spcPts val="0"/>
              </a:spcAft>
              <a:buNone/>
            </a:pPr>
            <a:endParaRPr dirty="0"/>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54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
        <p:cNvGrpSpPr/>
        <p:nvPr/>
      </p:nvGrpSpPr>
      <p:grpSpPr>
        <a:xfrm>
          <a:off x="0" y="0"/>
          <a:ext cx="0" cy="0"/>
          <a:chOff x="0" y="0"/>
          <a:chExt cx="0" cy="0"/>
        </a:xfrm>
      </p:grpSpPr>
      <p:sp>
        <p:nvSpPr>
          <p:cNvPr id="32" name="Google Shape;32;p7"/>
          <p:cNvSpPr txBox="1">
            <a:spLocks noGrp="1"/>
          </p:cNvSpPr>
          <p:nvPr>
            <p:ph type="subTitle" idx="1"/>
          </p:nvPr>
        </p:nvSpPr>
        <p:spPr>
          <a:xfrm>
            <a:off x="648000" y="1080000"/>
            <a:ext cx="10079640" cy="1101348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rot="10800000">
            <a:off x="12191760" y="6858001"/>
            <a:ext cx="4319640" cy="6857640"/>
          </a:xfrm>
          <a:prstGeom prst="rect">
            <a:avLst/>
          </a:prstGeom>
          <a:noFill/>
          <a:ln>
            <a:noFill/>
          </a:ln>
        </p:spPr>
      </p:pic>
      <p:pic>
        <p:nvPicPr>
          <p:cNvPr id="11" name="Google Shape;11;p1"/>
          <p:cNvPicPr preferRelativeResize="0"/>
          <p:nvPr/>
        </p:nvPicPr>
        <p:blipFill rotWithShape="1">
          <a:blip r:embed="rId14">
            <a:alphaModFix/>
          </a:blip>
          <a:srcRect/>
          <a:stretch/>
        </p:blipFill>
        <p:spPr>
          <a:xfrm>
            <a:off x="11160000" y="540000"/>
            <a:ext cx="539640" cy="431640"/>
          </a:xfrm>
          <a:prstGeom prst="rect">
            <a:avLst/>
          </a:prstGeom>
          <a:noFill/>
          <a:ln>
            <a:noFill/>
          </a:ln>
        </p:spPr>
      </p:pic>
      <p:sp>
        <p:nvSpPr>
          <p:cNvPr id="12" name="Google Shape;12;p1"/>
          <p:cNvSpPr txBox="1">
            <a:spLocks noGrp="1"/>
          </p:cNvSpPr>
          <p:nvPr>
            <p:ph type="title"/>
          </p:nvPr>
        </p:nvSpPr>
        <p:spPr>
          <a:xfrm>
            <a:off x="648000" y="1080000"/>
            <a:ext cx="10079640" cy="237564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dt" idx="10"/>
          </p:nvPr>
        </p:nvSpPr>
        <p:spPr>
          <a:xfrm>
            <a:off x="9288000" y="6336000"/>
            <a:ext cx="2159640" cy="287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ftr" idx="11"/>
          </p:nvPr>
        </p:nvSpPr>
        <p:spPr>
          <a:xfrm>
            <a:off x="648000" y="6336000"/>
            <a:ext cx="6479640" cy="287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
          <p:cNvSpPr txBox="1">
            <a:spLocks noGrp="1"/>
          </p:cNvSpPr>
          <p:nvPr>
            <p:ph type="sldNum" idx="12"/>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200" b="1" i="0" u="none" strike="noStrike" cap="none">
                <a:solidFill>
                  <a:srgbClr val="2C2C2C"/>
                </a:solidFill>
                <a:latin typeface="Arial"/>
                <a:ea typeface="Arial"/>
                <a:cs typeface="Arial"/>
                <a:sym typeface="Arial"/>
              </a:defRPr>
            </a:lvl1pPr>
            <a:lvl2pPr marL="0" marR="0" lvl="1" indent="0" algn="ctr" rtl="0">
              <a:lnSpc>
                <a:spcPct val="100000"/>
              </a:lnSpc>
              <a:spcBef>
                <a:spcPts val="0"/>
              </a:spcBef>
              <a:buNone/>
              <a:defRPr sz="1200" b="1" i="0" u="none" strike="noStrike" cap="none">
                <a:solidFill>
                  <a:srgbClr val="2C2C2C"/>
                </a:solidFill>
                <a:latin typeface="Arial"/>
                <a:ea typeface="Arial"/>
                <a:cs typeface="Arial"/>
                <a:sym typeface="Arial"/>
              </a:defRPr>
            </a:lvl2pPr>
            <a:lvl3pPr marL="0" marR="0" lvl="2" indent="0" algn="ctr" rtl="0">
              <a:lnSpc>
                <a:spcPct val="100000"/>
              </a:lnSpc>
              <a:spcBef>
                <a:spcPts val="0"/>
              </a:spcBef>
              <a:buNone/>
              <a:defRPr sz="1200" b="1" i="0" u="none" strike="noStrike" cap="none">
                <a:solidFill>
                  <a:srgbClr val="2C2C2C"/>
                </a:solidFill>
                <a:latin typeface="Arial"/>
                <a:ea typeface="Arial"/>
                <a:cs typeface="Arial"/>
                <a:sym typeface="Arial"/>
              </a:defRPr>
            </a:lvl3pPr>
            <a:lvl4pPr marL="0" marR="0" lvl="3" indent="0" algn="ctr" rtl="0">
              <a:lnSpc>
                <a:spcPct val="100000"/>
              </a:lnSpc>
              <a:spcBef>
                <a:spcPts val="0"/>
              </a:spcBef>
              <a:buNone/>
              <a:defRPr sz="1200" b="1" i="0" u="none" strike="noStrike" cap="none">
                <a:solidFill>
                  <a:srgbClr val="2C2C2C"/>
                </a:solidFill>
                <a:latin typeface="Arial"/>
                <a:ea typeface="Arial"/>
                <a:cs typeface="Arial"/>
                <a:sym typeface="Arial"/>
              </a:defRPr>
            </a:lvl4pPr>
            <a:lvl5pPr marL="0" marR="0" lvl="4" indent="0" algn="ctr" rtl="0">
              <a:lnSpc>
                <a:spcPct val="100000"/>
              </a:lnSpc>
              <a:spcBef>
                <a:spcPts val="0"/>
              </a:spcBef>
              <a:buNone/>
              <a:defRPr sz="1200" b="1" i="0" u="none" strike="noStrike" cap="none">
                <a:solidFill>
                  <a:srgbClr val="2C2C2C"/>
                </a:solidFill>
                <a:latin typeface="Arial"/>
                <a:ea typeface="Arial"/>
                <a:cs typeface="Arial"/>
                <a:sym typeface="Arial"/>
              </a:defRPr>
            </a:lvl5pPr>
            <a:lvl6pPr marL="0" marR="0" lvl="5" indent="0" algn="ctr" rtl="0">
              <a:lnSpc>
                <a:spcPct val="100000"/>
              </a:lnSpc>
              <a:spcBef>
                <a:spcPts val="0"/>
              </a:spcBef>
              <a:buNone/>
              <a:defRPr sz="1200" b="1" i="0" u="none" strike="noStrike" cap="none">
                <a:solidFill>
                  <a:srgbClr val="2C2C2C"/>
                </a:solidFill>
                <a:latin typeface="Arial"/>
                <a:ea typeface="Arial"/>
                <a:cs typeface="Arial"/>
                <a:sym typeface="Arial"/>
              </a:defRPr>
            </a:lvl6pPr>
            <a:lvl7pPr marL="0" marR="0" lvl="6" indent="0" algn="ctr" rtl="0">
              <a:lnSpc>
                <a:spcPct val="100000"/>
              </a:lnSpc>
              <a:spcBef>
                <a:spcPts val="0"/>
              </a:spcBef>
              <a:buNone/>
              <a:defRPr sz="1200" b="1" i="0" u="none" strike="noStrike" cap="none">
                <a:solidFill>
                  <a:srgbClr val="2C2C2C"/>
                </a:solidFill>
                <a:latin typeface="Arial"/>
                <a:ea typeface="Arial"/>
                <a:cs typeface="Arial"/>
                <a:sym typeface="Arial"/>
              </a:defRPr>
            </a:lvl7pPr>
            <a:lvl8pPr marL="0" marR="0" lvl="7" indent="0" algn="ctr" rtl="0">
              <a:lnSpc>
                <a:spcPct val="100000"/>
              </a:lnSpc>
              <a:spcBef>
                <a:spcPts val="0"/>
              </a:spcBef>
              <a:buNone/>
              <a:defRPr sz="1200" b="1" i="0" u="none" strike="noStrike" cap="none">
                <a:solidFill>
                  <a:srgbClr val="2C2C2C"/>
                </a:solidFill>
                <a:latin typeface="Arial"/>
                <a:ea typeface="Arial"/>
                <a:cs typeface="Arial"/>
                <a:sym typeface="Arial"/>
              </a:defRPr>
            </a:lvl8pPr>
            <a:lvl9pPr marL="0" marR="0" lvl="8" indent="0" algn="ctr" rtl="0">
              <a:lnSpc>
                <a:spcPct val="100000"/>
              </a:lnSpc>
              <a:spcBef>
                <a:spcPts val="0"/>
              </a:spcBef>
              <a:buNone/>
              <a:defRPr sz="1200" b="1" i="0" u="none" strike="noStrike" cap="none">
                <a:solidFill>
                  <a:srgbClr val="2C2C2C"/>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pic>
        <p:nvPicPr>
          <p:cNvPr id="16" name="Google Shape;16;p1"/>
          <p:cNvPicPr preferRelativeResize="0"/>
          <p:nvPr/>
        </p:nvPicPr>
        <p:blipFill rotWithShape="1">
          <a:blip r:embed="rId15">
            <a:alphaModFix/>
          </a:blip>
          <a:srcRect/>
          <a:stretch/>
        </p:blipFill>
        <p:spPr>
          <a:xfrm>
            <a:off x="767520" y="504000"/>
            <a:ext cx="1331640" cy="431640"/>
          </a:xfrm>
          <a:prstGeom prst="rect">
            <a:avLst/>
          </a:prstGeom>
          <a:noFill/>
          <a:ln>
            <a:noFill/>
          </a:ln>
        </p:spPr>
      </p:pic>
      <p:sp>
        <p:nvSpPr>
          <p:cNvPr id="17" name="Google Shape;17;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comments" Target="../comments/comment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comments" Target="../comments/commen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p:nvPr/>
        </p:nvSpPr>
        <p:spPr>
          <a:xfrm>
            <a:off x="1383120" y="2513520"/>
            <a:ext cx="10595520" cy="962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4800" b="0" i="0" u="none" strike="noStrike" cap="none" dirty="0">
                <a:solidFill>
                  <a:srgbClr val="2C2C2C"/>
                </a:solidFill>
                <a:latin typeface="Arial"/>
                <a:ea typeface="Arial"/>
                <a:cs typeface="Arial"/>
                <a:sym typeface="Arial"/>
              </a:rPr>
              <a:t>Applied Unsupervised Learning with Python</a:t>
            </a:r>
            <a:endParaRPr sz="4800" b="0" i="0" u="none" strike="noStrike" cap="none" dirty="0">
              <a:solidFill>
                <a:srgbClr val="000000"/>
              </a:solidFill>
              <a:latin typeface="Calibri"/>
              <a:ea typeface="Calibri"/>
              <a:cs typeface="Calibri"/>
              <a:sym typeface="Calibri"/>
            </a:endParaRPr>
          </a:p>
        </p:txBody>
      </p:sp>
      <p:sp>
        <p:nvSpPr>
          <p:cNvPr id="71" name="Google Shape;71;p14"/>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1</a:t>
            </a:fld>
            <a:endParaRPr sz="1200" b="0" i="0" u="none" strike="noStrike" cap="none">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Identifying Clusters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731200" cy="4320000"/>
          </a:xfrm>
          <a:prstGeom prst="rect">
            <a:avLst/>
          </a:prstGeom>
          <a:noFill/>
          <a:ln>
            <a:noFill/>
          </a:ln>
        </p:spPr>
        <p:txBody>
          <a:bodyPr spcFirstLastPara="1" wrap="square" lIns="91425" tIns="45700" rIns="91425" bIns="45700" anchor="t" anchorCtr="0">
            <a:noAutofit/>
          </a:bodyPr>
          <a:lstStyle/>
          <a:p>
            <a:pPr>
              <a:lnSpc>
                <a:spcPct val="150000"/>
              </a:lnSpc>
            </a:pPr>
            <a:r>
              <a:rPr lang="en-US" sz="2000" dirty="0"/>
              <a:t>In a two-dimensional space it is quite easy to identify what data points belong to which group</a:t>
            </a:r>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r>
              <a:rPr lang="en-US" sz="2000" dirty="0"/>
              <a:t>In the real world your datasets will probably have many more than 2 features. This is where unsupervised learning becomes valuable.</a:t>
            </a: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11D56700-15A8-5F4F-B878-0C45897EEB78}"/>
              </a:ext>
            </a:extLst>
          </p:cNvPr>
          <p:cNvPicPr/>
          <p:nvPr/>
        </p:nvPicPr>
        <p:blipFill>
          <a:blip r:embed="rId3"/>
          <a:stretch>
            <a:fillRect/>
          </a:stretch>
        </p:blipFill>
        <p:spPr>
          <a:xfrm>
            <a:off x="1464360" y="2701676"/>
            <a:ext cx="4061612" cy="2455684"/>
          </a:xfrm>
          <a:prstGeom prst="rect">
            <a:avLst/>
          </a:prstGeom>
        </p:spPr>
      </p:pic>
      <p:pic>
        <p:nvPicPr>
          <p:cNvPr id="6" name="Picture 5">
            <a:extLst>
              <a:ext uri="{FF2B5EF4-FFF2-40B4-BE49-F238E27FC236}">
                <a16:creationId xmlns:a16="http://schemas.microsoft.com/office/drawing/2014/main" id="{AAC3E60A-DADC-D746-888E-86D3FA3A99E4}"/>
              </a:ext>
            </a:extLst>
          </p:cNvPr>
          <p:cNvPicPr/>
          <p:nvPr/>
        </p:nvPicPr>
        <p:blipFill>
          <a:blip r:embed="rId4"/>
          <a:stretch>
            <a:fillRect/>
          </a:stretch>
        </p:blipFill>
        <p:spPr>
          <a:xfrm>
            <a:off x="5517156" y="2701676"/>
            <a:ext cx="3946852" cy="2455684"/>
          </a:xfrm>
          <a:prstGeom prst="rect">
            <a:avLst/>
          </a:prstGeom>
        </p:spPr>
      </p:pic>
    </p:spTree>
    <p:extLst>
      <p:ext uri="{BB962C8B-B14F-4D97-AF65-F5344CB8AC3E}">
        <p14:creationId xmlns:p14="http://schemas.microsoft.com/office/powerpoint/2010/main" val="204065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Two-Dimensional Data</a:t>
            </a:r>
            <a:endParaRPr sz="3600" b="0" i="0" u="none" strike="noStrike" cap="none" dirty="0">
              <a:solidFill>
                <a:srgbClr val="000000"/>
              </a:solidFill>
              <a:latin typeface="Calibri"/>
              <a:ea typeface="Calibri"/>
              <a:cs typeface="Calibri"/>
              <a:sym typeface="Calibri"/>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354D803D-8BE7-3B4A-B96E-4C496EDC75E6}"/>
              </a:ext>
            </a:extLst>
          </p:cNvPr>
          <p:cNvSpPr/>
          <p:nvPr/>
        </p:nvSpPr>
        <p:spPr>
          <a:xfrm>
            <a:off x="648000" y="1788533"/>
            <a:ext cx="10943772" cy="496931"/>
          </a:xfrm>
          <a:prstGeom prst="rect">
            <a:avLst/>
          </a:prstGeom>
        </p:spPr>
        <p:txBody>
          <a:bodyPr wrap="square">
            <a:spAutoFit/>
          </a:bodyPr>
          <a:lstStyle/>
          <a:p>
            <a:pPr>
              <a:lnSpc>
                <a:spcPct val="150000"/>
              </a:lnSpc>
            </a:pPr>
            <a:r>
              <a:rPr lang="en-US" sz="2000" dirty="0"/>
              <a:t>A dimension in a dataset is another way of simply explaining how many columns it has.</a:t>
            </a:r>
          </a:p>
        </p:txBody>
      </p:sp>
      <p:pic>
        <p:nvPicPr>
          <p:cNvPr id="6" name="Picture 5">
            <a:extLst>
              <a:ext uri="{FF2B5EF4-FFF2-40B4-BE49-F238E27FC236}">
                <a16:creationId xmlns:a16="http://schemas.microsoft.com/office/drawing/2014/main" id="{1DF17A96-D7A2-1340-B56F-66859B38B370}"/>
              </a:ext>
            </a:extLst>
          </p:cNvPr>
          <p:cNvPicPr/>
          <p:nvPr/>
        </p:nvPicPr>
        <p:blipFill>
          <a:blip r:embed="rId3"/>
          <a:stretch>
            <a:fillRect/>
          </a:stretch>
        </p:blipFill>
        <p:spPr>
          <a:xfrm>
            <a:off x="648000" y="3096526"/>
            <a:ext cx="4727920" cy="2118675"/>
          </a:xfrm>
          <a:prstGeom prst="rect">
            <a:avLst/>
          </a:prstGeom>
        </p:spPr>
      </p:pic>
      <p:sp>
        <p:nvSpPr>
          <p:cNvPr id="7" name="Right Arrow 6">
            <a:extLst>
              <a:ext uri="{FF2B5EF4-FFF2-40B4-BE49-F238E27FC236}">
                <a16:creationId xmlns:a16="http://schemas.microsoft.com/office/drawing/2014/main" id="{C2824B54-828A-0D4F-A644-7002D5EE574B}"/>
              </a:ext>
            </a:extLst>
          </p:cNvPr>
          <p:cNvSpPr/>
          <p:nvPr/>
        </p:nvSpPr>
        <p:spPr>
          <a:xfrm>
            <a:off x="5591944" y="3939840"/>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7473BF3-86AF-E14E-AA53-E1051F135F35}"/>
              </a:ext>
            </a:extLst>
          </p:cNvPr>
          <p:cNvPicPr/>
          <p:nvPr/>
        </p:nvPicPr>
        <p:blipFill>
          <a:blip r:embed="rId4"/>
          <a:stretch>
            <a:fillRect/>
          </a:stretch>
        </p:blipFill>
        <p:spPr>
          <a:xfrm>
            <a:off x="6456040" y="2562863"/>
            <a:ext cx="4703960" cy="3186000"/>
          </a:xfrm>
          <a:prstGeom prst="rect">
            <a:avLst/>
          </a:prstGeom>
        </p:spPr>
      </p:pic>
    </p:spTree>
    <p:extLst>
      <p:ext uri="{BB962C8B-B14F-4D97-AF65-F5344CB8AC3E}">
        <p14:creationId xmlns:p14="http://schemas.microsoft.com/office/powerpoint/2010/main" val="310996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IN" sz="3600" b="0" i="0" u="none" strike="noStrike" cap="none" dirty="0">
                <a:solidFill>
                  <a:srgbClr val="000000"/>
                </a:solidFill>
                <a:latin typeface="Calibri"/>
                <a:ea typeface="Calibri"/>
                <a:cs typeface="Calibri"/>
                <a:sym typeface="Calibri"/>
              </a:rPr>
              <a:t>Activity 1: Identifying the Cluster in Data</a:t>
            </a:r>
            <a:endParaRPr sz="3600" b="0" i="0" u="none" strike="noStrike" cap="none" dirty="0">
              <a:solidFill>
                <a:srgbClr val="000000"/>
              </a:solidFill>
              <a:latin typeface="Calibri"/>
              <a:ea typeface="Calibri"/>
              <a:cs typeface="Calibri"/>
              <a:sym typeface="Calibri"/>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
        <p:nvSpPr>
          <p:cNvPr id="10" name="Rectangle 9">
            <a:extLst>
              <a:ext uri="{FF2B5EF4-FFF2-40B4-BE49-F238E27FC236}">
                <a16:creationId xmlns:a16="http://schemas.microsoft.com/office/drawing/2014/main" id="{12C43645-A9B6-CF4C-89AD-F0572DA7F126}"/>
              </a:ext>
            </a:extLst>
          </p:cNvPr>
          <p:cNvSpPr/>
          <p:nvPr/>
        </p:nvSpPr>
        <p:spPr>
          <a:xfrm>
            <a:off x="647999" y="1756230"/>
            <a:ext cx="10905371" cy="3728585"/>
          </a:xfrm>
          <a:prstGeom prst="rect">
            <a:avLst/>
          </a:prstGeom>
        </p:spPr>
        <p:txBody>
          <a:bodyPr wrap="square">
            <a:spAutoFit/>
          </a:bodyPr>
          <a:lstStyle/>
          <a:p>
            <a:pPr>
              <a:lnSpc>
                <a:spcPct val="150000"/>
              </a:lnSpc>
            </a:pPr>
            <a:r>
              <a:rPr lang="en-US" sz="2000" b="1" dirty="0"/>
              <a:t>Scenario: </a:t>
            </a:r>
            <a:r>
              <a:rPr lang="en-US" sz="2000" dirty="0"/>
              <a:t>You are given two-dimensional plots. Please look at the provided two-dimensional graphs and identify the clusters, to drive the point home that machine learning is important</a:t>
            </a:r>
          </a:p>
          <a:p>
            <a:pPr>
              <a:lnSpc>
                <a:spcPct val="150000"/>
              </a:lnSpc>
            </a:pPr>
            <a:endParaRPr lang="en-US" sz="2000" dirty="0"/>
          </a:p>
          <a:p>
            <a:pPr>
              <a:lnSpc>
                <a:spcPct val="150000"/>
              </a:lnSpc>
            </a:pPr>
            <a:r>
              <a:rPr lang="en-US" sz="2000" b="1" dirty="0"/>
              <a:t>Aim: </a:t>
            </a:r>
            <a:r>
              <a:rPr lang="en-US" sz="2000" dirty="0"/>
              <a:t>Without using any algorithmic approaches, identify where the clusters exist in the data.</a:t>
            </a:r>
          </a:p>
          <a:p>
            <a:pPr>
              <a:lnSpc>
                <a:spcPct val="150000"/>
              </a:lnSpc>
            </a:pPr>
            <a:endParaRPr lang="en-US" sz="2000" dirty="0"/>
          </a:p>
          <a:p>
            <a:pPr>
              <a:lnSpc>
                <a:spcPct val="150000"/>
              </a:lnSpc>
            </a:pPr>
            <a:r>
              <a:rPr lang="en-US" sz="2000" b="1" dirty="0"/>
              <a:t>Outcome: </a:t>
            </a:r>
            <a:r>
              <a:rPr lang="en-US" sz="2000" dirty="0"/>
              <a:t>This exercise will help start to build the intuition around how we identify clusters using our own eyes and thought processes. As you complete the exercises think of the rationale why a group of data points should be considered a cluster versus not. </a:t>
            </a:r>
          </a:p>
        </p:txBody>
      </p:sp>
    </p:spTree>
    <p:extLst>
      <p:ext uri="{BB962C8B-B14F-4D97-AF65-F5344CB8AC3E}">
        <p14:creationId xmlns:p14="http://schemas.microsoft.com/office/powerpoint/2010/main" val="280819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US" sz="2000" dirty="0"/>
              <a:t>How did you derive clusters in the previous activity?</a:t>
            </a:r>
            <a:endParaRPr lang="en-IN" sz="2000" dirty="0"/>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13</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238550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Introduction to K-Means Clustering</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46ED5FDB-C253-FB41-A57A-0B38312959B8}"/>
              </a:ext>
            </a:extLst>
          </p:cNvPr>
          <p:cNvSpPr/>
          <p:nvPr/>
        </p:nvSpPr>
        <p:spPr>
          <a:xfrm>
            <a:off x="648000" y="1814287"/>
            <a:ext cx="10896000" cy="326692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One of the simplest yet most popular clustering algorithms available.</a:t>
            </a:r>
          </a:p>
          <a:p>
            <a:pPr marL="342900" indent="-342900">
              <a:lnSpc>
                <a:spcPct val="150000"/>
              </a:lnSpc>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Works by finding arithmetic mean center points among the data and assigning surrounding data points to their group.</a:t>
            </a:r>
          </a:p>
          <a:p>
            <a:pPr marL="342900" indent="-342900">
              <a:lnSpc>
                <a:spcPct val="150000"/>
              </a:lnSpc>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The “K” in K-Means corresponds to the number of clusters you expect are in the data, and is the number of unique center points plotted in your feature space.</a:t>
            </a:r>
          </a:p>
        </p:txBody>
      </p:sp>
    </p:spTree>
    <p:extLst>
      <p:ext uri="{BB962C8B-B14F-4D97-AF65-F5344CB8AC3E}">
        <p14:creationId xmlns:p14="http://schemas.microsoft.com/office/powerpoint/2010/main" val="268076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No-Math K-Means Walkthrough</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6CFBC209-E9E3-3743-BCBD-FC91B7CF00F1}"/>
              </a:ext>
            </a:extLst>
          </p:cNvPr>
          <p:cNvSpPr/>
          <p:nvPr/>
        </p:nvSpPr>
        <p:spPr>
          <a:xfrm>
            <a:off x="648000" y="1915886"/>
            <a:ext cx="10896000" cy="4651915"/>
          </a:xfrm>
          <a:prstGeom prst="rect">
            <a:avLst/>
          </a:prstGeom>
        </p:spPr>
        <p:txBody>
          <a:bodyPr wrap="square">
            <a:spAutoFit/>
          </a:bodyPr>
          <a:lstStyle/>
          <a:p>
            <a:pPr>
              <a:lnSpc>
                <a:spcPct val="150000"/>
              </a:lnSpc>
            </a:pPr>
            <a:r>
              <a:rPr lang="en-US" sz="2000" dirty="0"/>
              <a:t>Here are the high-level steps behind K-Means:</a:t>
            </a:r>
          </a:p>
          <a:p>
            <a:pPr lvl="8">
              <a:lnSpc>
                <a:spcPct val="150000"/>
              </a:lnSpc>
            </a:pPr>
            <a:endParaRPr lang="en-US" sz="2000" dirty="0"/>
          </a:p>
          <a:p>
            <a:pPr marL="457200" lvl="8" indent="-457200">
              <a:lnSpc>
                <a:spcPct val="150000"/>
              </a:lnSpc>
              <a:buAutoNum type="arabicPeriod"/>
            </a:pPr>
            <a:r>
              <a:rPr lang="en-US" sz="2000" dirty="0"/>
              <a:t>Pick K centroids (K = expected distinct # of clusters)</a:t>
            </a:r>
          </a:p>
          <a:p>
            <a:pPr marL="457200" lvl="8" indent="-457200">
              <a:lnSpc>
                <a:spcPct val="150000"/>
              </a:lnSpc>
              <a:buAutoNum type="arabicPeriod"/>
            </a:pPr>
            <a:r>
              <a:rPr lang="en-US" sz="2000" dirty="0"/>
              <a:t>Randomly place K centroids anywhere amongst your existing training data</a:t>
            </a:r>
          </a:p>
          <a:p>
            <a:pPr marL="457200" lvl="8" indent="-457200">
              <a:lnSpc>
                <a:spcPct val="150000"/>
              </a:lnSpc>
              <a:buAutoNum type="arabicPeriod"/>
            </a:pPr>
            <a:r>
              <a:rPr lang="en-US" sz="2000" dirty="0"/>
              <a:t>Calculate the Euclidean distance from each centroid to all the points in your training data</a:t>
            </a:r>
          </a:p>
          <a:p>
            <a:pPr marL="457200" lvl="8" indent="-457200">
              <a:lnSpc>
                <a:spcPct val="150000"/>
              </a:lnSpc>
              <a:buAutoNum type="arabicPeriod"/>
            </a:pPr>
            <a:r>
              <a:rPr lang="en-US" sz="2000" dirty="0"/>
              <a:t>Training data points get grouped in with their nearest centroid</a:t>
            </a:r>
          </a:p>
          <a:p>
            <a:pPr marL="457200" lvl="8" indent="-457200">
              <a:lnSpc>
                <a:spcPct val="150000"/>
              </a:lnSpc>
              <a:buAutoNum type="arabicPeriod"/>
            </a:pPr>
            <a:r>
              <a:rPr lang="en-US" sz="2000" dirty="0"/>
              <a:t>Amongst data points grouped into each centroid, calculate the mean data point and move your centroid to that location.</a:t>
            </a:r>
          </a:p>
          <a:p>
            <a:pPr marL="457200" lvl="8" indent="-457200">
              <a:lnSpc>
                <a:spcPct val="150000"/>
              </a:lnSpc>
              <a:buAutoNum type="arabicPeriod"/>
            </a:pPr>
            <a:r>
              <a:rPr lang="en-US" sz="2000" dirty="0"/>
              <a:t>Repeat the above process until convergence, or when membership in each group no longer changes.</a:t>
            </a:r>
          </a:p>
        </p:txBody>
      </p:sp>
    </p:spTree>
    <p:extLst>
      <p:ext uri="{BB962C8B-B14F-4D97-AF65-F5344CB8AC3E}">
        <p14:creationId xmlns:p14="http://schemas.microsoft.com/office/powerpoint/2010/main" val="32943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US" sz="2000" dirty="0"/>
              <a:t>What is a centroid?</a:t>
            </a:r>
            <a:endParaRPr lang="en-IN" sz="2000" dirty="0"/>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16</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3818481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K-Means Clustering In-Depth Walkthrough</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13D18B6F-8F5D-9B4A-A77F-AD82792FE99E}"/>
              </a:ext>
            </a:extLst>
          </p:cNvPr>
          <p:cNvSpPr/>
          <p:nvPr/>
        </p:nvSpPr>
        <p:spPr>
          <a:xfrm>
            <a:off x="648000" y="1814286"/>
            <a:ext cx="10896000" cy="3728585"/>
          </a:xfrm>
          <a:prstGeom prst="rect">
            <a:avLst/>
          </a:prstGeom>
        </p:spPr>
        <p:txBody>
          <a:bodyPr wrap="square">
            <a:spAutoFit/>
          </a:bodyPr>
          <a:lstStyle/>
          <a:p>
            <a:pPr lvl="0">
              <a:lnSpc>
                <a:spcPct val="150000"/>
              </a:lnSpc>
            </a:pPr>
            <a:r>
              <a:rPr lang="en-US" sz="2000" dirty="0"/>
              <a:t>Imagine you had a dataset that was mapped to a feature space and you initialized a set of random centroids:</a:t>
            </a:r>
          </a:p>
          <a:p>
            <a:pPr lvl="1">
              <a:lnSpc>
                <a:spcPct val="150000"/>
              </a:lnSpc>
            </a:pPr>
            <a:r>
              <a:rPr lang="en-US" sz="2000" dirty="0"/>
              <a:t>	[ (2,5) , (8,3) , (4, 5) ]</a:t>
            </a:r>
          </a:p>
          <a:p>
            <a:pPr>
              <a:lnSpc>
                <a:spcPct val="150000"/>
              </a:lnSpc>
            </a:pPr>
            <a:r>
              <a:rPr lang="en-US" sz="2000" dirty="0"/>
              <a:t>You want to find which centroid an arbitrary point (0, 8) is assigned to.</a:t>
            </a:r>
          </a:p>
          <a:p>
            <a:pPr lvl="0">
              <a:lnSpc>
                <a:spcPct val="150000"/>
              </a:lnSpc>
            </a:pPr>
            <a:r>
              <a:rPr lang="en-US" sz="2000" dirty="0"/>
              <a:t>Use Euclidean distance to compare arbitrary point to each centroid:</a:t>
            </a:r>
          </a:p>
          <a:p>
            <a:pPr lvl="1">
              <a:lnSpc>
                <a:spcPct val="150000"/>
              </a:lnSpc>
            </a:pPr>
            <a:r>
              <a:rPr lang="en-US" sz="2000" dirty="0"/>
              <a:t>	Distance from point to each centroid: [ 3.61, 9.43, 5.00 ] </a:t>
            </a:r>
          </a:p>
          <a:p>
            <a:pPr lvl="0">
              <a:lnSpc>
                <a:spcPct val="150000"/>
              </a:lnSpc>
            </a:pPr>
            <a:r>
              <a:rPr lang="en-US" sz="2000" dirty="0"/>
              <a:t>Given the smallest distance is seen relative to Centroid 1, your arbitrary point is assigned to Cluster 1.</a:t>
            </a:r>
          </a:p>
        </p:txBody>
      </p:sp>
    </p:spTree>
    <p:extLst>
      <p:ext uri="{BB962C8B-B14F-4D97-AF65-F5344CB8AC3E}">
        <p14:creationId xmlns:p14="http://schemas.microsoft.com/office/powerpoint/2010/main" val="47120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Exercise 1: Calculating Euclidean Distance in Python</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444E7567-151C-5E49-BF18-B0862B0660A6}"/>
              </a:ext>
            </a:extLst>
          </p:cNvPr>
          <p:cNvSpPr/>
          <p:nvPr/>
        </p:nvSpPr>
        <p:spPr>
          <a:xfrm>
            <a:off x="648000" y="1567800"/>
            <a:ext cx="10896000" cy="5113579"/>
          </a:xfrm>
          <a:prstGeom prst="rect">
            <a:avLst/>
          </a:prstGeom>
        </p:spPr>
        <p:txBody>
          <a:bodyPr wrap="square">
            <a:spAutoFit/>
          </a:bodyPr>
          <a:lstStyle/>
          <a:p>
            <a:pPr>
              <a:lnSpc>
                <a:spcPct val="150000"/>
              </a:lnSpc>
            </a:pPr>
            <a:r>
              <a:rPr lang="en-US" sz="2000" b="1" dirty="0"/>
              <a:t>Scenario: </a:t>
            </a:r>
            <a:r>
              <a:rPr lang="en-US" sz="2000" dirty="0"/>
              <a:t>In this exercise we will create an example point along with 3 sample centroids to help illustrate how Euclidean distance works. Understanding this distance formula is foundational to the rest of our work in clustering. </a:t>
            </a:r>
          </a:p>
          <a:p>
            <a:pPr>
              <a:lnSpc>
                <a:spcPct val="150000"/>
              </a:lnSpc>
            </a:pPr>
            <a:endParaRPr lang="en-US" sz="2000" dirty="0"/>
          </a:p>
          <a:p>
            <a:pPr>
              <a:lnSpc>
                <a:spcPct val="150000"/>
              </a:lnSpc>
            </a:pPr>
            <a:r>
              <a:rPr lang="en-US" sz="2000" b="1" dirty="0"/>
              <a:t>Outcome: </a:t>
            </a:r>
            <a:r>
              <a:rPr lang="en-US" sz="2000" dirty="0"/>
              <a:t>Be able to implement Euclidean distance from scratch and fully understand what it does to points in a feature space. </a:t>
            </a:r>
          </a:p>
          <a:p>
            <a:pPr>
              <a:lnSpc>
                <a:spcPct val="150000"/>
              </a:lnSpc>
            </a:pPr>
            <a:endParaRPr lang="en-US" sz="2000" dirty="0"/>
          </a:p>
          <a:p>
            <a:pPr>
              <a:lnSpc>
                <a:spcPct val="150000"/>
              </a:lnSpc>
            </a:pPr>
            <a:r>
              <a:rPr lang="en-US" sz="2000" dirty="0"/>
              <a:t>In this exercise we will be using the standard Python built-in math package. There are no prerequisites for using the math package and it is included in all standard installations of Python. As the name hints at, this package is very useful allowing to use a variety of basic math building blocks off the shelf such as exponentials, square roots, and more. </a:t>
            </a:r>
          </a:p>
        </p:txBody>
      </p:sp>
    </p:spTree>
    <p:extLst>
      <p:ext uri="{BB962C8B-B14F-4D97-AF65-F5344CB8AC3E}">
        <p14:creationId xmlns:p14="http://schemas.microsoft.com/office/powerpoint/2010/main" val="1990493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Activity 2: Implementing K-Means Clustering</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8724FBD1-3DAC-2044-86A0-10FA1F0A521F}"/>
              </a:ext>
            </a:extLst>
          </p:cNvPr>
          <p:cNvSpPr/>
          <p:nvPr/>
        </p:nvSpPr>
        <p:spPr>
          <a:xfrm>
            <a:off x="648000" y="1857253"/>
            <a:ext cx="10512000" cy="2343590"/>
          </a:xfrm>
          <a:prstGeom prst="rect">
            <a:avLst/>
          </a:prstGeom>
        </p:spPr>
        <p:txBody>
          <a:bodyPr wrap="square">
            <a:spAutoFit/>
          </a:bodyPr>
          <a:lstStyle/>
          <a:p>
            <a:pPr>
              <a:lnSpc>
                <a:spcPct val="150000"/>
              </a:lnSpc>
            </a:pPr>
            <a:r>
              <a:rPr lang="en-US" sz="2000" b="1" dirty="0"/>
              <a:t>Scenario: </a:t>
            </a:r>
            <a:r>
              <a:rPr lang="en-US" sz="2000" dirty="0"/>
              <a:t>You are asked in an interview to implement a K-Means clustering algorithm from scratch to prove you understand how it works. </a:t>
            </a:r>
          </a:p>
          <a:p>
            <a:pPr>
              <a:lnSpc>
                <a:spcPct val="150000"/>
              </a:lnSpc>
            </a:pPr>
            <a:endParaRPr lang="en-US" sz="2000" dirty="0"/>
          </a:p>
          <a:p>
            <a:pPr>
              <a:lnSpc>
                <a:spcPct val="150000"/>
              </a:lnSpc>
            </a:pPr>
            <a:r>
              <a:rPr lang="en-US" sz="2000" b="1" dirty="0"/>
              <a:t>Aim: </a:t>
            </a:r>
            <a:r>
              <a:rPr lang="en-US" sz="2000" dirty="0"/>
              <a:t>To truly understand how something works you need to build it from scratch. Take what you have learned in the above sections and implement K-Means from scratch in Python. </a:t>
            </a:r>
          </a:p>
        </p:txBody>
      </p:sp>
    </p:spTree>
    <p:extLst>
      <p:ext uri="{BB962C8B-B14F-4D97-AF65-F5344CB8AC3E}">
        <p14:creationId xmlns:p14="http://schemas.microsoft.com/office/powerpoint/2010/main" val="293908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p:nvPr/>
        </p:nvSpPr>
        <p:spPr>
          <a:xfrm>
            <a:off x="608177" y="2493000"/>
            <a:ext cx="10079640" cy="818640"/>
          </a:xfrm>
          <a:prstGeom prst="rect">
            <a:avLst/>
          </a:prstGeom>
          <a:noFill/>
          <a:ln>
            <a:noFill/>
          </a:ln>
        </p:spPr>
        <p:txBody>
          <a:bodyPr spcFirstLastPara="1" wrap="square" lIns="91425" tIns="45700" rIns="91425" bIns="45700" anchor="b" anchorCtr="0">
            <a:noAutofit/>
          </a:bodyPr>
          <a:lstStyle/>
          <a:p>
            <a:pPr lvl="0"/>
            <a:r>
              <a:rPr lang="en-US" sz="3600" b="0" i="0" u="none" strike="noStrike" cap="none" dirty="0">
                <a:solidFill>
                  <a:srgbClr val="2C2C2C"/>
                </a:solidFill>
                <a:latin typeface="Arial"/>
                <a:ea typeface="Arial"/>
                <a:cs typeface="Arial"/>
                <a:sym typeface="Arial"/>
              </a:rPr>
              <a:t>Lesson </a:t>
            </a:r>
            <a:r>
              <a:rPr lang="en-US" sz="3600" dirty="0">
                <a:solidFill>
                  <a:srgbClr val="2C2C2C"/>
                </a:solidFill>
              </a:rPr>
              <a:t>1: Introduction to Clustering</a:t>
            </a:r>
            <a:endParaRPr sz="3600" b="0" i="0" u="none" strike="noStrike" cap="none" dirty="0">
              <a:solidFill>
                <a:srgbClr val="000000"/>
              </a:solidFill>
              <a:latin typeface="Calibri"/>
              <a:ea typeface="Calibri"/>
              <a:cs typeface="Calibri"/>
              <a:sym typeface="Calibri"/>
            </a:endParaRPr>
          </a:p>
        </p:txBody>
      </p:sp>
      <p:sp>
        <p:nvSpPr>
          <p:cNvPr id="77" name="Google Shape;77;p15"/>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2</a:t>
            </a:fld>
            <a:endParaRPr sz="1200" b="0" i="0" u="none" strike="noStrike" cap="none">
              <a:latin typeface="Times New Roman"/>
              <a:ea typeface="Times New Roman"/>
              <a:cs typeface="Times New Roman"/>
              <a:sym typeface="Times New Roman"/>
            </a:endParaRPr>
          </a:p>
        </p:txBody>
      </p:sp>
      <p:sp>
        <p:nvSpPr>
          <p:cNvPr id="78" name="Google Shape;78;p15"/>
          <p:cNvSpPr/>
          <p:nvPr/>
        </p:nvSpPr>
        <p:spPr>
          <a:xfrm>
            <a:off x="3483000" y="3789000"/>
            <a:ext cx="4392000" cy="471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US" sz="2100" b="0" i="0" u="none" strike="noStrike" cap="none">
                <a:solidFill>
                  <a:srgbClr val="2C2C2C"/>
                </a:solidFill>
                <a:latin typeface="Arial"/>
                <a:ea typeface="Arial"/>
                <a:cs typeface="Arial"/>
                <a:sym typeface="Arial"/>
              </a:rPr>
              <a:t>Lesson Time: [not sure]</a:t>
            </a:r>
            <a:endParaRPr sz="2100" b="0" i="0" u="none" strike="noStrike" cap="non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p:nvPr/>
        </p:nvSpPr>
        <p:spPr>
          <a:xfrm>
            <a:off x="648000" y="665640"/>
            <a:ext cx="10079640" cy="962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b="0" i="0" u="none" strike="noStrike" cap="none" dirty="0">
                <a:solidFill>
                  <a:srgbClr val="2C2C2C"/>
                </a:solidFill>
                <a:latin typeface="Arial"/>
                <a:ea typeface="Arial"/>
                <a:cs typeface="Arial"/>
                <a:sym typeface="Arial"/>
              </a:rPr>
              <a:t>Discuss</a:t>
            </a:r>
            <a:endParaRPr sz="3600" b="0" i="0" u="none" strike="noStrike" cap="none" dirty="0">
              <a:solidFill>
                <a:srgbClr val="000000"/>
              </a:solidFill>
              <a:latin typeface="Calibri"/>
              <a:ea typeface="Calibri"/>
              <a:cs typeface="Calibri"/>
              <a:sym typeface="Calibri"/>
            </a:endParaRPr>
          </a:p>
        </p:txBody>
      </p:sp>
      <p:sp>
        <p:nvSpPr>
          <p:cNvPr id="113" name="Google Shape;113;p19"/>
          <p:cNvSpPr txBox="1"/>
          <p:nvPr/>
        </p:nvSpPr>
        <p:spPr>
          <a:xfrm>
            <a:off x="648000" y="1772640"/>
            <a:ext cx="10079640" cy="4176000"/>
          </a:xfrm>
          <a:prstGeom prst="rect">
            <a:avLst/>
          </a:prstGeom>
          <a:noFill/>
          <a:ln>
            <a:noFill/>
          </a:ln>
        </p:spPr>
        <p:txBody>
          <a:bodyPr spcFirstLastPara="1" wrap="square" lIns="91425" tIns="45700" rIns="91425" bIns="45700" anchor="t" anchorCtr="0">
            <a:noAutofit/>
          </a:bodyPr>
          <a:lstStyle/>
          <a:p>
            <a:pPr marL="216000" lvl="0" indent="-216000">
              <a:buClr>
                <a:schemeClr val="dk1"/>
              </a:buClr>
            </a:pPr>
            <a:r>
              <a:rPr lang="en-US" sz="2000" dirty="0">
                <a:solidFill>
                  <a:schemeClr val="dk1"/>
                </a:solidFill>
              </a:rPr>
              <a:t>Why does the barebones Euclidean distance method perform poorly compared to pre-packaged ones?</a:t>
            </a:r>
            <a:endParaRPr sz="2000" b="0" i="0" u="none" strike="noStrike" cap="none" dirty="0">
              <a:latin typeface="Arial"/>
              <a:ea typeface="Arial"/>
              <a:cs typeface="Arial"/>
              <a:sym typeface="Arial"/>
            </a:endParaRPr>
          </a:p>
        </p:txBody>
      </p:sp>
      <p:sp>
        <p:nvSpPr>
          <p:cNvPr id="114" name="Google Shape;114;p19"/>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20</a:t>
            </a:fld>
            <a:endParaRPr sz="1200" b="0" i="0" u="none" strike="noStrike" cap="none">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p:nvPr/>
        </p:nvSpPr>
        <p:spPr>
          <a:xfrm>
            <a:off x="648000" y="809640"/>
            <a:ext cx="10507680" cy="818640"/>
          </a:xfrm>
          <a:prstGeom prst="rect">
            <a:avLst/>
          </a:prstGeom>
          <a:noFill/>
          <a:ln>
            <a:noFill/>
          </a:ln>
        </p:spPr>
        <p:txBody>
          <a:bodyPr spcFirstLastPara="1" wrap="square" lIns="91425" tIns="45700" rIns="91425" bIns="45700" anchor="b" anchorCtr="0">
            <a:noAutofit/>
          </a:bodyPr>
          <a:lstStyle/>
          <a:p>
            <a:pPr lvl="0"/>
            <a:r>
              <a:rPr lang="en-US" sz="3600" dirty="0">
                <a:solidFill>
                  <a:srgbClr val="2C2C2C"/>
                </a:solidFill>
              </a:rPr>
              <a:t>Summary</a:t>
            </a:r>
            <a:endParaRPr sz="3600" b="0" i="0" u="none" strike="noStrike" cap="none" dirty="0">
              <a:solidFill>
                <a:srgbClr val="000000"/>
              </a:solidFill>
              <a:latin typeface="Calibri"/>
              <a:ea typeface="Calibri"/>
              <a:cs typeface="Calibri"/>
              <a:sym typeface="Calibri"/>
            </a:endParaRPr>
          </a:p>
        </p:txBody>
      </p:sp>
      <p:sp>
        <p:nvSpPr>
          <p:cNvPr id="122" name="Google Shape;122;p20"/>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21</a:t>
            </a:fld>
            <a:endParaRPr sz="1200" b="0" i="0" u="none" strike="noStrike" cap="none">
              <a:latin typeface="Times New Roman"/>
              <a:ea typeface="Times New Roman"/>
              <a:cs typeface="Times New Roman"/>
              <a:sym typeface="Times New Roman"/>
            </a:endParaRPr>
          </a:p>
        </p:txBody>
      </p:sp>
      <p:sp>
        <p:nvSpPr>
          <p:cNvPr id="123" name="Google Shape;123;p20"/>
          <p:cNvSpPr txBox="1"/>
          <p:nvPr/>
        </p:nvSpPr>
        <p:spPr>
          <a:xfrm>
            <a:off x="648000" y="1772640"/>
            <a:ext cx="10079640" cy="41760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799"/>
              </a:spcBef>
              <a:spcAft>
                <a:spcPts val="0"/>
              </a:spcAft>
              <a:buNone/>
            </a:pPr>
            <a:endParaRPr sz="2000" b="0" i="0" u="none" strike="noStrike" cap="none" dirty="0">
              <a:latin typeface="Arial"/>
              <a:ea typeface="Arial"/>
              <a:cs typeface="Arial"/>
              <a:sym typeface="Arial"/>
            </a:endParaRPr>
          </a:p>
        </p:txBody>
      </p:sp>
      <p:sp>
        <p:nvSpPr>
          <p:cNvPr id="2" name="Rectangle 1">
            <a:extLst>
              <a:ext uri="{FF2B5EF4-FFF2-40B4-BE49-F238E27FC236}">
                <a16:creationId xmlns:a16="http://schemas.microsoft.com/office/drawing/2014/main" id="{FF80EF42-44B7-604F-997D-2F5CA3E51E7A}"/>
              </a:ext>
            </a:extLst>
          </p:cNvPr>
          <p:cNvSpPr/>
          <p:nvPr/>
        </p:nvSpPr>
        <p:spPr>
          <a:xfrm>
            <a:off x="798286" y="1861919"/>
            <a:ext cx="10901354" cy="3266920"/>
          </a:xfrm>
          <a:prstGeom prst="rect">
            <a:avLst/>
          </a:prstGeom>
        </p:spPr>
        <p:txBody>
          <a:bodyPr wrap="square">
            <a:spAutoFit/>
          </a:bodyPr>
          <a:lstStyle/>
          <a:p>
            <a:pPr marL="0" indent="0">
              <a:lnSpc>
                <a:spcPct val="150000"/>
              </a:lnSpc>
              <a:buNone/>
            </a:pPr>
            <a:r>
              <a:rPr lang="en-US" sz="2000" dirty="0"/>
              <a:t>In this lesson, we:</a:t>
            </a:r>
          </a:p>
          <a:p>
            <a:pPr lvl="0">
              <a:lnSpc>
                <a:spcPct val="150000"/>
              </a:lnSpc>
            </a:pPr>
            <a:endParaRPr lang="en-US" sz="2000" dirty="0"/>
          </a:p>
          <a:p>
            <a:pPr lvl="0">
              <a:lnSpc>
                <a:spcPct val="150000"/>
              </a:lnSpc>
            </a:pPr>
            <a:r>
              <a:rPr lang="en-US" sz="2000" dirty="0"/>
              <a:t>Explained how unsupervised learning fits into the larger machine learning landscape</a:t>
            </a:r>
          </a:p>
          <a:p>
            <a:pPr lvl="0">
              <a:lnSpc>
                <a:spcPct val="150000"/>
              </a:lnSpc>
            </a:pPr>
            <a:r>
              <a:rPr lang="en-US" sz="2000" dirty="0"/>
              <a:t>Provided a real world use case where unsupervised learning is valuable</a:t>
            </a:r>
          </a:p>
          <a:p>
            <a:pPr lvl="0">
              <a:lnSpc>
                <a:spcPct val="150000"/>
              </a:lnSpc>
            </a:pPr>
            <a:r>
              <a:rPr lang="en-US" sz="2000" dirty="0"/>
              <a:t>Explained the importance of clustering</a:t>
            </a:r>
          </a:p>
          <a:p>
            <a:pPr lvl="0">
              <a:lnSpc>
                <a:spcPct val="150000"/>
              </a:lnSpc>
            </a:pPr>
            <a:r>
              <a:rPr lang="en-US" sz="2000" dirty="0"/>
              <a:t>Explained the theory behind K-Means clustering</a:t>
            </a:r>
          </a:p>
          <a:p>
            <a:pPr lvl="0">
              <a:lnSpc>
                <a:spcPct val="150000"/>
              </a:lnSpc>
            </a:pPr>
            <a:r>
              <a:rPr lang="en-US" sz="2000" dirty="0"/>
              <a:t>Implemented K-Means clustering algorithms from scratch in 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b="0" i="0" u="none" strike="noStrike" cap="none">
                <a:solidFill>
                  <a:srgbClr val="2C2C2C"/>
                </a:solidFill>
                <a:latin typeface="Arial"/>
                <a:ea typeface="Arial"/>
                <a:cs typeface="Arial"/>
                <a:sym typeface="Arial"/>
              </a:rPr>
              <a:t>Lesson Objectives</a:t>
            </a:r>
            <a:endParaRPr sz="3600" b="0" i="0" u="none" strike="noStrike" cap="none">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000000"/>
              </a:buClr>
              <a:buFont typeface="Arial"/>
              <a:buNone/>
            </a:pPr>
            <a:r>
              <a:rPr lang="en-US" sz="2000" dirty="0">
                <a:solidFill>
                  <a:srgbClr val="2C2C2C"/>
                </a:solidFill>
              </a:rPr>
              <a:t>By the end of this chapter you will learn:</a:t>
            </a:r>
            <a:endParaRPr sz="2000" dirty="0">
              <a:solidFill>
                <a:srgbClr val="2C2C2C"/>
              </a:solidFill>
            </a:endParaRPr>
          </a:p>
          <a:p>
            <a:pPr marL="444500" indent="-342900">
              <a:lnSpc>
                <a:spcPct val="140000"/>
              </a:lnSpc>
              <a:buClr>
                <a:srgbClr val="2C2C2C"/>
              </a:buClr>
              <a:buSzPts val="2000"/>
              <a:buFont typeface="Arial" panose="020B0604020202020204" pitchFamily="34" charset="0"/>
              <a:buChar char="•"/>
            </a:pPr>
            <a:r>
              <a:rPr lang="en-US" sz="2000" dirty="0"/>
              <a:t>Distinguish between supervised learning and unsupervised learning</a:t>
            </a:r>
            <a:endParaRPr lang="en-IN" sz="2000" dirty="0"/>
          </a:p>
          <a:p>
            <a:pPr marL="444500" indent="-342900">
              <a:lnSpc>
                <a:spcPct val="140000"/>
              </a:lnSpc>
              <a:buClr>
                <a:srgbClr val="2C2C2C"/>
              </a:buClr>
              <a:buSzPts val="2000"/>
              <a:buFont typeface="Arial" panose="020B0604020202020204" pitchFamily="34" charset="0"/>
              <a:buChar char="•"/>
            </a:pPr>
            <a:r>
              <a:rPr lang="en-US" sz="2000" dirty="0"/>
              <a:t>Explain the concept of clustering</a:t>
            </a:r>
            <a:endParaRPr lang="en-IN" sz="2000" dirty="0"/>
          </a:p>
          <a:p>
            <a:pPr marL="444500" indent="-342900">
              <a:lnSpc>
                <a:spcPct val="140000"/>
              </a:lnSpc>
              <a:buClr>
                <a:srgbClr val="2C2C2C"/>
              </a:buClr>
              <a:buSzPts val="2000"/>
              <a:buFont typeface="Arial" panose="020B0604020202020204" pitchFamily="34" charset="0"/>
              <a:buChar char="•"/>
            </a:pPr>
            <a:r>
              <a:rPr lang="en-US" sz="2000" dirty="0"/>
              <a:t>Implement k-means clustering algorithm using built-in Python packages</a:t>
            </a:r>
            <a:r>
              <a:rPr lang="en-US" sz="2000" b="0" i="0" u="none" strike="noStrike" cap="none" dirty="0">
                <a:solidFill>
                  <a:srgbClr val="2C2C2C"/>
                </a:solidFill>
                <a:latin typeface="Arial"/>
                <a:ea typeface="Arial"/>
                <a:cs typeface="Arial"/>
                <a:sym typeface="Arial"/>
              </a:rPr>
              <a:t> </a:t>
            </a: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3</a:t>
            </a:fld>
            <a:endParaRPr sz="1200" b="0" i="0" u="none" strike="noStrike" cap="non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7"/>
          <p:cNvSpPr txBox="1"/>
          <p:nvPr/>
        </p:nvSpPr>
        <p:spPr>
          <a:xfrm>
            <a:off x="648000" y="740880"/>
            <a:ext cx="10079640" cy="818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b="0" i="0" u="none" strike="noStrike" cap="none" dirty="0">
                <a:solidFill>
                  <a:srgbClr val="2C2C2C"/>
                </a:solidFill>
                <a:latin typeface="Arial"/>
                <a:ea typeface="Arial"/>
                <a:cs typeface="Arial"/>
                <a:sym typeface="Arial"/>
              </a:rPr>
              <a:t>Introduction</a:t>
            </a:r>
            <a:endParaRPr sz="3600" b="0" i="0" u="none" strike="noStrike" cap="none" dirty="0">
              <a:solidFill>
                <a:srgbClr val="000000"/>
              </a:solidFill>
              <a:latin typeface="Calibri"/>
              <a:ea typeface="Calibri"/>
              <a:cs typeface="Calibri"/>
              <a:sym typeface="Calibri"/>
            </a:endParaRPr>
          </a:p>
        </p:txBody>
      </p:sp>
      <p:sp>
        <p:nvSpPr>
          <p:cNvPr id="95" name="Google Shape;95;p17"/>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4</a:t>
            </a:fld>
            <a:endParaRPr sz="1200" b="0" i="0" u="none" strike="noStrike" cap="none">
              <a:latin typeface="Times New Roman"/>
              <a:ea typeface="Times New Roman"/>
              <a:cs typeface="Times New Roman"/>
              <a:sym typeface="Times New Roman"/>
            </a:endParaRPr>
          </a:p>
        </p:txBody>
      </p:sp>
      <p:sp>
        <p:nvSpPr>
          <p:cNvPr id="7" name="Content Placeholder 2">
            <a:extLst>
              <a:ext uri="{FF2B5EF4-FFF2-40B4-BE49-F238E27FC236}">
                <a16:creationId xmlns:a16="http://schemas.microsoft.com/office/drawing/2014/main" id="{837B7C12-CA70-724F-8341-5C0215AE5034}"/>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 all data comes packaged nicely for machine learning optimization.</a:t>
            </a:r>
          </a:p>
          <a:p>
            <a:r>
              <a:rPr lang="en-US" dirty="0"/>
              <a:t>Many times you will be tasked with finding meaning that exists in a large, unknown dataset.</a:t>
            </a:r>
          </a:p>
          <a:p>
            <a:r>
              <a:rPr lang="en-US" dirty="0"/>
              <a:t>There are frameworks that exist, such as unsupervised learning, that will help with this goal.</a:t>
            </a:r>
          </a:p>
          <a:p>
            <a:r>
              <a:rPr lang="en-US" dirty="0"/>
              <a:t>This course will cover clustering (hinted at above) first, and then teach concepts of dimensionality reduction, which will help lower the amount of data you need to understand.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US" sz="2000" dirty="0"/>
              <a:t>If you were asked to understand a dataset, how would you do it? How many people in this class are familiar with supervised learning? What would you do if you got a dataset without labels, or targets, to train on?</a:t>
            </a:r>
            <a:endParaRPr lang="en-IN" sz="2000" dirty="0"/>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5</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21185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Unsupervised Learning versus Supervised Learning</a:t>
            </a:r>
            <a:endParaRPr sz="3600" b="0" i="0" u="none" strike="noStrike" cap="none" dirty="0">
              <a:solidFill>
                <a:srgbClr val="000000"/>
              </a:solidFill>
              <a:latin typeface="Calibri"/>
              <a:ea typeface="Calibri"/>
              <a:cs typeface="Calibri"/>
              <a:sym typeface="Calibri"/>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5D091273-D5BB-C842-830C-8BCD0D31858E}"/>
              </a:ext>
            </a:extLst>
          </p:cNvPr>
          <p:cNvPicPr/>
          <p:nvPr/>
        </p:nvPicPr>
        <p:blipFill>
          <a:blip r:embed="rId3"/>
          <a:stretch>
            <a:fillRect/>
          </a:stretch>
        </p:blipFill>
        <p:spPr>
          <a:xfrm>
            <a:off x="2081523" y="3284984"/>
            <a:ext cx="8614369" cy="2303567"/>
          </a:xfrm>
          <a:prstGeom prst="rect">
            <a:avLst/>
          </a:prstGeom>
        </p:spPr>
      </p:pic>
      <p:sp>
        <p:nvSpPr>
          <p:cNvPr id="13" name="Content Placeholder 2">
            <a:extLst>
              <a:ext uri="{FF2B5EF4-FFF2-40B4-BE49-F238E27FC236}">
                <a16:creationId xmlns:a16="http://schemas.microsoft.com/office/drawing/2014/main" id="{13FA40A5-F8B3-AF46-927E-1EAA7B59F279}"/>
              </a:ext>
            </a:extLst>
          </p:cNvPr>
          <p:cNvSpPr txBox="1">
            <a:spLocks/>
          </p:cNvSpPr>
          <p:nvPr/>
        </p:nvSpPr>
        <p:spPr>
          <a:xfrm>
            <a:off x="648000" y="1404000"/>
            <a:ext cx="10800000" cy="47520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342900">
              <a:buFont typeface="Arial" panose="020B0604020202020204" pitchFamily="34" charset="0"/>
              <a:buChar char="•"/>
            </a:pPr>
            <a:endParaRPr lang="en-US" sz="2000" dirty="0"/>
          </a:p>
          <a:p>
            <a:pPr marL="571500" indent="-342900">
              <a:buFont typeface="Arial" panose="020B0604020202020204" pitchFamily="34" charset="0"/>
              <a:buChar char="•"/>
            </a:pPr>
            <a:r>
              <a:rPr lang="en-US" sz="2000" dirty="0"/>
              <a:t>Unsupervised learning solves problems where a label is </a:t>
            </a:r>
            <a:r>
              <a:rPr lang="en-US" sz="2000" b="1" dirty="0"/>
              <a:t>unavailable</a:t>
            </a:r>
          </a:p>
          <a:p>
            <a:pPr marL="571500" indent="-342900">
              <a:buFont typeface="Arial" panose="020B0604020202020204" pitchFamily="34" charset="0"/>
              <a:buChar char="•"/>
            </a:pPr>
            <a:r>
              <a:rPr lang="en-US" sz="2000" dirty="0"/>
              <a:t>Supervised learning solves problems where a label is </a:t>
            </a:r>
            <a:r>
              <a:rPr lang="en-US" sz="2000" b="1" dirty="0"/>
              <a:t>available</a:t>
            </a:r>
            <a:r>
              <a:rPr lang="en-US" sz="2000" dirty="0"/>
              <a:t> </a:t>
            </a:r>
          </a:p>
          <a:p>
            <a:pPr marL="342900" indent="-342900">
              <a:buFont typeface="Arial" panose="020B0604020202020204" pitchFamily="34" charset="0"/>
              <a:buChar char="•"/>
            </a:pPr>
            <a:endParaRPr lang="en-US" sz="2000" b="1" dirty="0"/>
          </a:p>
          <a:p>
            <a:endParaRPr lang="en-US" dirty="0"/>
          </a:p>
          <a:p>
            <a:pPr indent="-355600">
              <a:buSzPts val="2000"/>
            </a:pPr>
            <a:endParaRPr lang="en-US" dirty="0">
              <a:solidFill>
                <a:srgbClr val="434343"/>
              </a:solidFill>
            </a:endParaRPr>
          </a:p>
          <a:p>
            <a:endParaRPr lang="en-US" dirty="0"/>
          </a:p>
        </p:txBody>
      </p:sp>
    </p:spTree>
    <p:extLst>
      <p:ext uri="{BB962C8B-B14F-4D97-AF65-F5344CB8AC3E}">
        <p14:creationId xmlns:p14="http://schemas.microsoft.com/office/powerpoint/2010/main" val="60951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IN" sz="2000" dirty="0"/>
              <a:t>Name the fields where supervised or unsupervised learning is used.</a:t>
            </a: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7</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251922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Clustering</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
        <p:nvSpPr>
          <p:cNvPr id="5" name="Content Placeholder 2">
            <a:extLst>
              <a:ext uri="{FF2B5EF4-FFF2-40B4-BE49-F238E27FC236}">
                <a16:creationId xmlns:a16="http://schemas.microsoft.com/office/drawing/2014/main" id="{CD677030-7A95-5A4F-8459-E38E339C200E}"/>
              </a:ext>
            </a:extLst>
          </p:cNvPr>
          <p:cNvSpPr txBox="1">
            <a:spLocks/>
          </p:cNvSpPr>
          <p:nvPr/>
        </p:nvSpPr>
        <p:spPr>
          <a:xfrm>
            <a:off x="648000" y="1700897"/>
            <a:ext cx="10800000" cy="45882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342900">
              <a:lnSpc>
                <a:spcPct val="150000"/>
              </a:lnSpc>
              <a:buFontTx/>
              <a:buChar char="-"/>
            </a:pPr>
            <a:r>
              <a:rPr lang="en-US" sz="2000" dirty="0"/>
              <a:t>Clustering is all about finding groups of similar data points in your larger data set. </a:t>
            </a:r>
          </a:p>
          <a:p>
            <a:pPr marL="571500" indent="-342900">
              <a:lnSpc>
                <a:spcPct val="150000"/>
              </a:lnSpc>
              <a:buFontTx/>
              <a:buChar char="-"/>
            </a:pPr>
            <a:r>
              <a:rPr lang="en-US" sz="2000" dirty="0"/>
              <a:t>Knowing which groups are similar can be extremely valuable in many use cases:</a:t>
            </a:r>
          </a:p>
          <a:p>
            <a:pPr marL="1028700" lvl="1" indent="-342900">
              <a:lnSpc>
                <a:spcPct val="150000"/>
              </a:lnSpc>
              <a:buFontTx/>
              <a:buChar char="-"/>
            </a:pPr>
            <a:r>
              <a:rPr lang="en-US" sz="2000" dirty="0"/>
              <a:t>A very common one is segmentation in marketing. Your customers are all quite different yet still have similarities among them. By finding similar customers you can offer more personalized marketing offers.</a:t>
            </a:r>
          </a:p>
        </p:txBody>
      </p:sp>
      <p:pic>
        <p:nvPicPr>
          <p:cNvPr id="6" name="Picture 5">
            <a:extLst>
              <a:ext uri="{FF2B5EF4-FFF2-40B4-BE49-F238E27FC236}">
                <a16:creationId xmlns:a16="http://schemas.microsoft.com/office/drawing/2014/main" id="{4CF31BBA-FD78-AE40-9D1F-546FC80814A4}"/>
              </a:ext>
            </a:extLst>
          </p:cNvPr>
          <p:cNvPicPr/>
          <p:nvPr/>
        </p:nvPicPr>
        <p:blipFill>
          <a:blip r:embed="rId3"/>
          <a:stretch>
            <a:fillRect/>
          </a:stretch>
        </p:blipFill>
        <p:spPr>
          <a:xfrm>
            <a:off x="7098388" y="3912676"/>
            <a:ext cx="4061612" cy="2455684"/>
          </a:xfrm>
          <a:prstGeom prst="rect">
            <a:avLst/>
          </a:prstGeom>
        </p:spPr>
      </p:pic>
    </p:spTree>
    <p:extLst>
      <p:ext uri="{BB962C8B-B14F-4D97-AF65-F5344CB8AC3E}">
        <p14:creationId xmlns:p14="http://schemas.microsoft.com/office/powerpoint/2010/main" val="415096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IN" sz="2000" dirty="0"/>
              <a:t>Can you give examples from past work experience where clustering has proven valuable? If you haven’t used it before, can you provide some examples of why knowing what records are similar in your data set may be valuable?</a:t>
            </a: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9</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92664292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1465</Words>
  <Application>Microsoft Macintosh PowerPoint</Application>
  <PresentationFormat>Widescreen</PresentationFormat>
  <Paragraphs>137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Rutuja Yerunkar</dc:creator>
  <cp:lastModifiedBy>Christopher Richard Kruger</cp:lastModifiedBy>
  <cp:revision>12</cp:revision>
  <dcterms:modified xsi:type="dcterms:W3CDTF">2019-03-04T19:18:40Z</dcterms:modified>
</cp:coreProperties>
</file>