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256" r:id="rId2"/>
    <p:sldId id="257" r:id="rId3"/>
    <p:sldId id="258" r:id="rId4"/>
    <p:sldId id="263" r:id="rId5"/>
    <p:sldId id="346" r:id="rId6"/>
    <p:sldId id="335" r:id="rId7"/>
    <p:sldId id="278" r:id="rId8"/>
    <p:sldId id="264" r:id="rId9"/>
    <p:sldId id="341" r:id="rId10"/>
    <p:sldId id="265" r:id="rId11"/>
    <p:sldId id="342" r:id="rId12"/>
    <p:sldId id="266" r:id="rId13"/>
    <p:sldId id="336" r:id="rId14"/>
    <p:sldId id="290" r:id="rId15"/>
    <p:sldId id="291" r:id="rId16"/>
    <p:sldId id="292" r:id="rId17"/>
    <p:sldId id="267" r:id="rId18"/>
    <p:sldId id="343" r:id="rId19"/>
    <p:sldId id="269" r:id="rId20"/>
    <p:sldId id="337" r:id="rId21"/>
    <p:sldId id="273" r:id="rId22"/>
    <p:sldId id="324" r:id="rId23"/>
    <p:sldId id="274" r:id="rId24"/>
    <p:sldId id="280" r:id="rId25"/>
    <p:sldId id="281" r:id="rId26"/>
    <p:sldId id="338" r:id="rId27"/>
    <p:sldId id="295" r:id="rId28"/>
    <p:sldId id="296" r:id="rId29"/>
    <p:sldId id="297" r:id="rId30"/>
    <p:sldId id="327" r:id="rId31"/>
    <p:sldId id="282" r:id="rId32"/>
    <p:sldId id="283" r:id="rId33"/>
    <p:sldId id="284" r:id="rId34"/>
    <p:sldId id="285" r:id="rId35"/>
    <p:sldId id="286" r:id="rId36"/>
    <p:sldId id="344" r:id="rId37"/>
    <p:sldId id="298" r:id="rId38"/>
    <p:sldId id="299" r:id="rId39"/>
    <p:sldId id="300" r:id="rId40"/>
    <p:sldId id="345" r:id="rId41"/>
    <p:sldId id="301" r:id="rId42"/>
    <p:sldId id="308" r:id="rId43"/>
    <p:sldId id="329" r:id="rId44"/>
    <p:sldId id="328" r:id="rId45"/>
    <p:sldId id="309" r:id="rId46"/>
    <p:sldId id="310" r:id="rId47"/>
    <p:sldId id="311" r:id="rId48"/>
    <p:sldId id="312" r:id="rId49"/>
    <p:sldId id="330" r:id="rId50"/>
    <p:sldId id="313" r:id="rId51"/>
    <p:sldId id="339" r:id="rId52"/>
    <p:sldId id="316" r:id="rId53"/>
    <p:sldId id="317" r:id="rId54"/>
    <p:sldId id="318" r:id="rId55"/>
    <p:sldId id="323" r:id="rId56"/>
    <p:sldId id="326" r:id="rId57"/>
    <p:sldId id="33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abish Khan" initials="TK" lastIdx="3" clrIdx="0">
    <p:extLst>
      <p:ext uri="{19B8F6BF-5375-455C-9EA6-DF929625EA0E}">
        <p15:presenceInfo xmlns:p15="http://schemas.microsoft.com/office/powerpoint/2012/main" userId="S-1-5-21-226508970-3071066648-2496781527-6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2C2C2C"/>
    <a:srgbClr val="FF0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65" autoAdjust="0"/>
    <p:restoredTop sz="83410" autoAdjust="0"/>
  </p:normalViewPr>
  <p:slideViewPr>
    <p:cSldViewPr snapToObjects="1">
      <p:cViewPr varScale="1">
        <p:scale>
          <a:sx n="93" d="100"/>
          <a:sy n="93" d="100"/>
        </p:scale>
        <p:origin x="1072" y="192"/>
      </p:cViewPr>
      <p:guideLst/>
    </p:cSldViewPr>
  </p:slideViewPr>
  <p:outlineViewPr>
    <p:cViewPr>
      <p:scale>
        <a:sx n="33" d="100"/>
        <a:sy n="33" d="100"/>
      </p:scale>
      <p:origin x="0" y="-2816"/>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21" d="100"/>
          <a:sy n="121" d="100"/>
        </p:scale>
        <p:origin x="3864" y="1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4T14:59:10.548" idx="1">
    <p:pos x="10" y="10"/>
    <p:text>In the Notes section, we add the content that we want the instructor to say. Such slides become Announce.</p:text>
    <p:extLst>
      <p:ext uri="{C676402C-5697-4E1C-873F-D02D1690AC5C}">
        <p15:threadingInfo xmlns:p15="http://schemas.microsoft.com/office/powerpoint/2012/main" timeZoneBias="-330"/>
      </p:ext>
    </p:extLst>
  </p:cm>
  <p:cm authorId="1" dt="2018-10-24T15:02:51.315" idx="3">
    <p:pos x="146" y="146"/>
    <p:text>Slides have the content from the theory in the instructor guide. But slides should also have more images comparatively.</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24T14:59:10.548" idx="1">
    <p:pos x="10" y="10"/>
    <p:text>In the Notes section, we add the content that we want the instructor to say. Such slides become Announce.</p:text>
    <p:extLst>
      <p:ext uri="{C676402C-5697-4E1C-873F-D02D1690AC5C}">
        <p15:threadingInfo xmlns:p15="http://schemas.microsoft.com/office/powerpoint/2012/main" timeZoneBias="-330"/>
      </p:ext>
    </p:extLst>
  </p:cm>
  <p:cm authorId="1" dt="2018-10-24T15:02:51.315" idx="3">
    <p:pos x="146" y="146"/>
    <p:text>Slides have the content from the theory in the instructor guide. But slides should also have more images comparatively.</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24T15:00:15.164" idx="2">
    <p:pos x="10" y="10"/>
    <p:text>This is a Discussion slide. The question is added in the main slide. The answer is added in the Notes section such that only the Instructor can see this answer.</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1157E-F41D-D748-8B69-7140BA26C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732F0C-C3BE-9347-8A3D-93C7DD35F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EC103C-0C00-5144-B134-6065E402762D}" type="datetime1">
              <a:rPr lang="en-GB" smtClean="0"/>
              <a:t>18/11/2018</a:t>
            </a:fld>
            <a:endParaRPr lang="en-US"/>
          </a:p>
        </p:txBody>
      </p:sp>
      <p:sp>
        <p:nvSpPr>
          <p:cNvPr id="4" name="Footer Placeholder 3">
            <a:extLst>
              <a:ext uri="{FF2B5EF4-FFF2-40B4-BE49-F238E27FC236}">
                <a16:creationId xmlns:a16="http://schemas.microsoft.com/office/drawing/2014/main" id="{F1B9C81F-45DF-3942-B5BB-AFF640929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C535E9-87A8-4E42-A7E7-ECCB491EE7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AB2214-6F48-7B47-BA9F-4377B0ABE2D4}" type="slidenum">
              <a:rPr lang="en-US" smtClean="0"/>
              <a:t>‹#›</a:t>
            </a:fld>
            <a:endParaRPr lang="en-US"/>
          </a:p>
        </p:txBody>
      </p:sp>
    </p:spTree>
    <p:extLst>
      <p:ext uri="{BB962C8B-B14F-4D97-AF65-F5344CB8AC3E}">
        <p14:creationId xmlns:p14="http://schemas.microsoft.com/office/powerpoint/2010/main" val="19028634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7CFCD-DFD6-F34D-95F2-86875A23819B}" type="datetime1">
              <a:rPr lang="en-GB" smtClean="0"/>
              <a:t>18/11/2018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5C6A4-13EB-334F-862B-598CD5A9818C}" type="slidenum">
              <a:rPr lang="en-US" smtClean="0"/>
              <a:t>‹#›</a:t>
            </a:fld>
            <a:endParaRPr lang="en-US"/>
          </a:p>
        </p:txBody>
      </p:sp>
    </p:spTree>
    <p:extLst>
      <p:ext uri="{BB962C8B-B14F-4D97-AF65-F5344CB8AC3E}">
        <p14:creationId xmlns:p14="http://schemas.microsoft.com/office/powerpoint/2010/main" val="5642630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Lesson Time: 2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a:t>
            </a:fld>
            <a:endParaRPr lang="en-US"/>
          </a:p>
        </p:txBody>
      </p:sp>
    </p:spTree>
    <p:extLst>
      <p:ext uri="{BB962C8B-B14F-4D97-AF65-F5344CB8AC3E}">
        <p14:creationId xmlns:p14="http://schemas.microsoft.com/office/powerpoint/2010/main" val="411546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14</a:t>
            </a:fld>
            <a:endParaRPr lang="en-US"/>
          </a:p>
        </p:txBody>
      </p:sp>
    </p:spTree>
    <p:extLst>
      <p:ext uri="{BB962C8B-B14F-4D97-AF65-F5344CB8AC3E}">
        <p14:creationId xmlns:p14="http://schemas.microsoft.com/office/powerpoint/2010/main" val="3275017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15</a:t>
            </a:fld>
            <a:endParaRPr lang="en-US"/>
          </a:p>
        </p:txBody>
      </p:sp>
    </p:spTree>
    <p:extLst>
      <p:ext uri="{BB962C8B-B14F-4D97-AF65-F5344CB8AC3E}">
        <p14:creationId xmlns:p14="http://schemas.microsoft.com/office/powerpoint/2010/main" val="80127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Instructor Note: Have the students make suggestions on how to fix the error we’re getting. The correct answer should be adding quotes around invalid instruction on line 2, that is, print(“invalid instruction”). The error should disappear after that.</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16</a:t>
            </a:fld>
            <a:endParaRPr lang="en-US"/>
          </a:p>
        </p:txBody>
      </p:sp>
    </p:spTree>
    <p:extLst>
      <p:ext uri="{BB962C8B-B14F-4D97-AF65-F5344CB8AC3E}">
        <p14:creationId xmlns:p14="http://schemas.microsoft.com/office/powerpoint/2010/main" val="382371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17</a:t>
            </a:fld>
            <a:endParaRPr lang="en-US"/>
          </a:p>
        </p:txBody>
      </p:sp>
    </p:spTree>
    <p:extLst>
      <p:ext uri="{BB962C8B-B14F-4D97-AF65-F5344CB8AC3E}">
        <p14:creationId xmlns:p14="http://schemas.microsoft.com/office/powerpoint/2010/main" val="3218779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a:t>
            </a:r>
            <a:r>
              <a:rPr lang="en-US" baseline="0" dirty="0"/>
              <a:t> answer:</a:t>
            </a:r>
          </a:p>
          <a:p>
            <a:r>
              <a:rPr lang="en-US" sz="1200" kern="1200" dirty="0">
                <a:solidFill>
                  <a:schemeClr val="tx1"/>
                </a:solidFill>
                <a:effectLst/>
                <a:latin typeface="+mn-lt"/>
                <a:ea typeface="+mn-ea"/>
                <a:cs typeface="+mn-cs"/>
              </a:rPr>
              <a:t>Pros of the interactive shell:</a:t>
            </a:r>
          </a:p>
          <a:p>
            <a:pPr marL="228600" indent="-228600">
              <a:buFont typeface="+mj-lt"/>
              <a:buAutoNum type="arabicPeriod"/>
            </a:pPr>
            <a:r>
              <a:rPr lang="en-US" sz="1200" kern="1200" dirty="0">
                <a:solidFill>
                  <a:schemeClr val="tx1"/>
                </a:solidFill>
                <a:effectLst/>
                <a:latin typeface="+mn-lt"/>
                <a:ea typeface="+mn-ea"/>
                <a:cs typeface="+mn-cs"/>
              </a:rPr>
              <a:t>Running Python programs via the interactive shell has the benefit of being able to run quick tests/experiments as opposed to running a saved module which has the overheads of creating a file and having to change and save it if you want to run those changes.</a:t>
            </a:r>
          </a:p>
          <a:p>
            <a:pPr marL="228600" indent="-228600">
              <a:buFont typeface="+mj-lt"/>
              <a:buAutoNum type="arabicPeriod"/>
            </a:pPr>
            <a:r>
              <a:rPr lang="en-US" sz="1200" kern="1200" dirty="0">
                <a:solidFill>
                  <a:schemeClr val="tx1"/>
                </a:solidFill>
                <a:effectLst/>
                <a:latin typeface="+mn-lt"/>
                <a:ea typeface="+mn-ea"/>
                <a:cs typeface="+mn-cs"/>
              </a:rPr>
              <a:t>You can run quick calculations using the Python interactive shell.</a:t>
            </a:r>
          </a:p>
          <a:p>
            <a:r>
              <a:rPr lang="en-US" sz="1200" kern="1200" dirty="0">
                <a:solidFill>
                  <a:schemeClr val="tx1"/>
                </a:solidFill>
                <a:effectLst/>
                <a:latin typeface="+mn-lt"/>
                <a:ea typeface="+mn-ea"/>
                <a:cs typeface="+mn-cs"/>
              </a:rPr>
              <a:t>Pros of running a saved script:</a:t>
            </a:r>
          </a:p>
          <a:p>
            <a:pPr marL="228600" indent="-228600">
              <a:buFont typeface="+mj-lt"/>
              <a:buAutoNum type="arabicPeriod"/>
            </a:pPr>
            <a:r>
              <a:rPr lang="en-US" sz="1200" kern="1200" dirty="0">
                <a:solidFill>
                  <a:schemeClr val="tx1"/>
                </a:solidFill>
                <a:effectLst/>
                <a:latin typeface="+mn-lt"/>
                <a:ea typeface="+mn-ea"/>
                <a:cs typeface="+mn-cs"/>
              </a:rPr>
              <a:t>You can reuse code by either running the same script or importing it into your module.</a:t>
            </a:r>
          </a:p>
          <a:p>
            <a:pPr marL="228600" indent="-228600">
              <a:buFont typeface="+mj-lt"/>
              <a:buAutoNum type="arabicPeriod"/>
            </a:pPr>
            <a:r>
              <a:rPr lang="en-US" sz="1200" kern="1200" dirty="0">
                <a:solidFill>
                  <a:schemeClr val="tx1"/>
                </a:solidFill>
                <a:effectLst/>
                <a:latin typeface="+mn-lt"/>
                <a:ea typeface="+mn-ea"/>
                <a:cs typeface="+mn-cs"/>
              </a:rPr>
              <a:t>You can automate different tasks and have them run on your system on a schedule.</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18</a:t>
            </a:fld>
            <a:endParaRPr lang="en-US"/>
          </a:p>
        </p:txBody>
      </p:sp>
    </p:spTree>
    <p:extLst>
      <p:ext uri="{BB962C8B-B14F-4D97-AF65-F5344CB8AC3E}">
        <p14:creationId xmlns:p14="http://schemas.microsoft.com/office/powerpoint/2010/main" val="2301001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22</a:t>
            </a:fld>
            <a:endParaRPr lang="en-US"/>
          </a:p>
        </p:txBody>
      </p:sp>
    </p:spTree>
    <p:extLst>
      <p:ext uri="{BB962C8B-B14F-4D97-AF65-F5344CB8AC3E}">
        <p14:creationId xmlns:p14="http://schemas.microsoft.com/office/powerpoint/2010/main" val="409217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Instructor</a:t>
            </a:r>
            <a:r>
              <a:rPr lang="en-US" sz="1200" kern="1200" baseline="0" dirty="0">
                <a:solidFill>
                  <a:schemeClr val="tx1"/>
                </a:solidFill>
                <a:effectLst/>
                <a:latin typeface="+mn-lt"/>
                <a:ea typeface="+mn-ea"/>
                <a:cs typeface="+mn-cs"/>
              </a:rPr>
              <a:t> Note: Ask the students if they think</a:t>
            </a:r>
            <a:r>
              <a:rPr lang="en-US" sz="1200" kern="1200" dirty="0">
                <a:solidFill>
                  <a:schemeClr val="tx1"/>
                </a:solidFill>
                <a:effectLst/>
                <a:latin typeface="+mn-lt"/>
                <a:ea typeface="+mn-ea"/>
                <a:cs typeface="+mn-cs"/>
              </a:rPr>
              <a:t> the number 2.7 is an integer.</a:t>
            </a:r>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Answer: No. It is not a whole number.</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23</a:t>
            </a:fld>
            <a:endParaRPr lang="en-US"/>
          </a:p>
        </p:txBody>
      </p:sp>
    </p:spTree>
    <p:extLst>
      <p:ext uri="{BB962C8B-B14F-4D97-AF65-F5344CB8AC3E}">
        <p14:creationId xmlns:p14="http://schemas.microsoft.com/office/powerpoint/2010/main" val="424491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Instructor Note: Explain to the students why we get </a:t>
            </a:r>
            <a:r>
              <a:rPr lang="en-US" sz="1200" kern="1200" dirty="0" err="1">
                <a:solidFill>
                  <a:schemeClr val="tx1"/>
                </a:solidFill>
                <a:effectLst/>
                <a:latin typeface="+mn-lt"/>
                <a:ea typeface="+mn-ea"/>
                <a:cs typeface="+mn-cs"/>
              </a:rPr>
              <a:t>str</a:t>
            </a:r>
            <a:r>
              <a:rPr lang="en-US" sz="1200" kern="1200" dirty="0">
                <a:solidFill>
                  <a:schemeClr val="tx1"/>
                </a:solidFill>
                <a:effectLst/>
                <a:latin typeface="+mn-lt"/>
                <a:ea typeface="+mn-ea"/>
                <a:cs typeface="+mn-cs"/>
              </a:rPr>
              <a:t> as the output in step 4.</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24</a:t>
            </a:fld>
            <a:endParaRPr lang="en-US"/>
          </a:p>
        </p:txBody>
      </p:sp>
    </p:spTree>
    <p:extLst>
      <p:ext uri="{BB962C8B-B14F-4D97-AF65-F5344CB8AC3E}">
        <p14:creationId xmlns:p14="http://schemas.microsoft.com/office/powerpoint/2010/main" val="2830896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25</a:t>
            </a:fld>
            <a:endParaRPr lang="en-US"/>
          </a:p>
        </p:txBody>
      </p:sp>
    </p:spTree>
    <p:extLst>
      <p:ext uri="{BB962C8B-B14F-4D97-AF65-F5344CB8AC3E}">
        <p14:creationId xmlns:p14="http://schemas.microsoft.com/office/powerpoint/2010/main" val="114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Instructor Note: Inform the students we will go into further depth on Python data types in the next lesson. For now, we’ll take a look at assigning these values to variables.</a:t>
            </a: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26</a:t>
            </a:fld>
            <a:endParaRPr lang="en-US"/>
          </a:p>
        </p:txBody>
      </p:sp>
    </p:spTree>
    <p:extLst>
      <p:ext uri="{BB962C8B-B14F-4D97-AF65-F5344CB8AC3E}">
        <p14:creationId xmlns:p14="http://schemas.microsoft.com/office/powerpoint/2010/main" val="306799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a:t>
            </a:fld>
            <a:endParaRPr lang="en-US"/>
          </a:p>
        </p:txBody>
      </p:sp>
    </p:spTree>
    <p:extLst>
      <p:ext uri="{BB962C8B-B14F-4D97-AF65-F5344CB8AC3E}">
        <p14:creationId xmlns:p14="http://schemas.microsoft.com/office/powerpoint/2010/main" val="214394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27</a:t>
            </a:fld>
            <a:endParaRPr lang="en-US"/>
          </a:p>
        </p:txBody>
      </p:sp>
    </p:spTree>
    <p:extLst>
      <p:ext uri="{BB962C8B-B14F-4D97-AF65-F5344CB8AC3E}">
        <p14:creationId xmlns:p14="http://schemas.microsoft.com/office/powerpoint/2010/main" val="3399419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Instructor</a:t>
            </a:r>
            <a:r>
              <a:rPr lang="en-US" sz="1200" kern="1200" baseline="0" dirty="0">
                <a:solidFill>
                  <a:schemeClr val="tx1"/>
                </a:solidFill>
                <a:effectLst/>
                <a:latin typeface="+mn-lt"/>
                <a:ea typeface="+mn-ea"/>
                <a:cs typeface="+mn-cs"/>
              </a:rPr>
              <a:t> 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have an exercise where you ask the students for their name, give each student a number. Tell them that when you call their name, they should respond with the number you gave them. Using the numbers they give you, you can write out a simple arithmetic operation on the board, calling each student’s name for when you want to use that number.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28</a:t>
            </a:fld>
            <a:endParaRPr lang="en-US"/>
          </a:p>
        </p:txBody>
      </p:sp>
    </p:spTree>
    <p:extLst>
      <p:ext uri="{BB962C8B-B14F-4D97-AF65-F5344CB8AC3E}">
        <p14:creationId xmlns:p14="http://schemas.microsoft.com/office/powerpoint/2010/main" val="4223250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29</a:t>
            </a:fld>
            <a:endParaRPr lang="en-US"/>
          </a:p>
        </p:txBody>
      </p:sp>
    </p:spTree>
    <p:extLst>
      <p:ext uri="{BB962C8B-B14F-4D97-AF65-F5344CB8AC3E}">
        <p14:creationId xmlns:p14="http://schemas.microsoft.com/office/powerpoint/2010/main" val="239182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30</a:t>
            </a:fld>
            <a:endParaRPr lang="en-US"/>
          </a:p>
        </p:txBody>
      </p:sp>
    </p:spTree>
    <p:extLst>
      <p:ext uri="{BB962C8B-B14F-4D97-AF65-F5344CB8AC3E}">
        <p14:creationId xmlns:p14="http://schemas.microsoft.com/office/powerpoint/2010/main" val="3016984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33</a:t>
            </a:fld>
            <a:endParaRPr lang="en-US"/>
          </a:p>
        </p:txBody>
      </p:sp>
    </p:spTree>
    <p:extLst>
      <p:ext uri="{BB962C8B-B14F-4D97-AF65-F5344CB8AC3E}">
        <p14:creationId xmlns:p14="http://schemas.microsoft.com/office/powerpoint/2010/main" val="2467147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35</a:t>
            </a:fld>
            <a:endParaRPr lang="en-US"/>
          </a:p>
        </p:txBody>
      </p:sp>
    </p:spTree>
    <p:extLst>
      <p:ext uri="{BB962C8B-B14F-4D97-AF65-F5344CB8AC3E}">
        <p14:creationId xmlns:p14="http://schemas.microsoft.com/office/powerpoint/2010/main" val="2508832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a:t>
            </a:r>
          </a:p>
          <a:p>
            <a:r>
              <a:rPr lang="en-US" sz="1200" kern="1200" dirty="0">
                <a:solidFill>
                  <a:schemeClr val="tx1"/>
                </a:solidFill>
                <a:effectLst/>
                <a:latin typeface="+mn-lt"/>
                <a:ea typeface="+mn-ea"/>
                <a:cs typeface="+mn-cs"/>
              </a:rPr>
              <a:t>The Python interpreter tries to parse the keyword’s syntactical meaning which doesn’t fit into the context of a variable assignment. For example, when you try assigning keyword if, Python looks for a condition next but instead finds an equal sign which is invalid.</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36</a:t>
            </a:fld>
            <a:endParaRPr lang="en-US"/>
          </a:p>
        </p:txBody>
      </p:sp>
    </p:spTree>
    <p:extLst>
      <p:ext uri="{BB962C8B-B14F-4D97-AF65-F5344CB8AC3E}">
        <p14:creationId xmlns:p14="http://schemas.microsoft.com/office/powerpoint/2010/main" val="653785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37</a:t>
            </a:fld>
            <a:endParaRPr lang="en-US"/>
          </a:p>
        </p:txBody>
      </p:sp>
    </p:spTree>
    <p:extLst>
      <p:ext uri="{BB962C8B-B14F-4D97-AF65-F5344CB8AC3E}">
        <p14:creationId xmlns:p14="http://schemas.microsoft.com/office/powerpoint/2010/main" val="1435883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38</a:t>
            </a:fld>
            <a:endParaRPr lang="en-US"/>
          </a:p>
        </p:txBody>
      </p:sp>
    </p:spTree>
    <p:extLst>
      <p:ext uri="{BB962C8B-B14F-4D97-AF65-F5344CB8AC3E}">
        <p14:creationId xmlns:p14="http://schemas.microsoft.com/office/powerpoint/2010/main" val="58114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39</a:t>
            </a:fld>
            <a:endParaRPr lang="en-US"/>
          </a:p>
        </p:txBody>
      </p:sp>
    </p:spTree>
    <p:extLst>
      <p:ext uri="{BB962C8B-B14F-4D97-AF65-F5344CB8AC3E}">
        <p14:creationId xmlns:p14="http://schemas.microsoft.com/office/powerpoint/2010/main" val="274739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Instructor Note (optional)</a:t>
            </a:r>
          </a:p>
          <a:p>
            <a:r>
              <a:rPr lang="en-US" sz="1200" kern="1200" dirty="0">
                <a:solidFill>
                  <a:schemeClr val="tx1"/>
                </a:solidFill>
                <a:effectLst/>
                <a:latin typeface="+mn-lt"/>
                <a:ea typeface="+mn-ea"/>
                <a:cs typeface="+mn-cs"/>
              </a:rPr>
              <a:t>Fun Fact, Python’s creator, Guido Van Rossum, named Python after the British comedy series "Monty Python’s Flying Circus" and not after the animal.</a:t>
            </a:r>
          </a:p>
          <a:p>
            <a:r>
              <a:rPr lang="en-US" sz="1200" kern="1200" dirty="0">
                <a:solidFill>
                  <a:schemeClr val="tx1"/>
                </a:solidFill>
                <a:effectLst/>
                <a:latin typeface="+mn-lt"/>
                <a:ea typeface="+mn-ea"/>
                <a:cs typeface="+mn-cs"/>
              </a:rPr>
              <a:t>Fun Fact, the Python interpreter is written in C.</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a:t>
            </a:fld>
            <a:endParaRPr lang="en-US"/>
          </a:p>
        </p:txBody>
      </p:sp>
    </p:spTree>
    <p:extLst>
      <p:ext uri="{BB962C8B-B14F-4D97-AF65-F5344CB8AC3E}">
        <p14:creationId xmlns:p14="http://schemas.microsoft.com/office/powerpoint/2010/main" val="465359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a:t>
            </a:r>
          </a:p>
          <a:p>
            <a:r>
              <a:rPr lang="en-US" sz="1200" kern="1200" dirty="0">
                <a:solidFill>
                  <a:schemeClr val="tx1"/>
                </a:solidFill>
                <a:effectLst/>
                <a:latin typeface="+mn-lt"/>
                <a:ea typeface="+mn-ea"/>
                <a:cs typeface="+mn-cs"/>
              </a:rPr>
              <a:t>Valid variable names: 1, 3, 4, 6, 8, 10, 11</a:t>
            </a:r>
          </a:p>
          <a:p>
            <a:r>
              <a:rPr lang="en-US" sz="1200" kern="1200" dirty="0">
                <a:solidFill>
                  <a:schemeClr val="tx1"/>
                </a:solidFill>
                <a:effectLst/>
                <a:latin typeface="+mn-lt"/>
                <a:ea typeface="+mn-ea"/>
                <a:cs typeface="+mn-cs"/>
              </a:rPr>
              <a:t>Invalid variable names: 2, 5, 7, 9, 12, 13</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40</a:t>
            </a:fld>
            <a:endParaRPr lang="en-US"/>
          </a:p>
        </p:txBody>
      </p:sp>
    </p:spTree>
    <p:extLst>
      <p:ext uri="{BB962C8B-B14F-4D97-AF65-F5344CB8AC3E}">
        <p14:creationId xmlns:p14="http://schemas.microsoft.com/office/powerpoint/2010/main" val="1840417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41</a:t>
            </a:fld>
            <a:endParaRPr lang="en-US"/>
          </a:p>
        </p:txBody>
      </p:sp>
    </p:spTree>
    <p:extLst>
      <p:ext uri="{BB962C8B-B14F-4D97-AF65-F5344CB8AC3E}">
        <p14:creationId xmlns:p14="http://schemas.microsoft.com/office/powerpoint/2010/main" val="3720514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43</a:t>
            </a:fld>
            <a:endParaRPr lang="en-US"/>
          </a:p>
        </p:txBody>
      </p:sp>
    </p:spTree>
    <p:extLst>
      <p:ext uri="{BB962C8B-B14F-4D97-AF65-F5344CB8AC3E}">
        <p14:creationId xmlns:p14="http://schemas.microsoft.com/office/powerpoint/2010/main" val="350545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44</a:t>
            </a:fld>
            <a:endParaRPr lang="en-US"/>
          </a:p>
        </p:txBody>
      </p:sp>
    </p:spTree>
    <p:extLst>
      <p:ext uri="{BB962C8B-B14F-4D97-AF65-F5344CB8AC3E}">
        <p14:creationId xmlns:p14="http://schemas.microsoft.com/office/powerpoint/2010/main" val="1049286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45</a:t>
            </a:fld>
            <a:endParaRPr lang="en-US"/>
          </a:p>
        </p:txBody>
      </p:sp>
    </p:spTree>
    <p:extLst>
      <p:ext uri="{BB962C8B-B14F-4D97-AF65-F5344CB8AC3E}">
        <p14:creationId xmlns:p14="http://schemas.microsoft.com/office/powerpoint/2010/main" val="1228725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46</a:t>
            </a:fld>
            <a:endParaRPr lang="en-US"/>
          </a:p>
        </p:txBody>
      </p:sp>
    </p:spTree>
    <p:extLst>
      <p:ext uri="{BB962C8B-B14F-4D97-AF65-F5344CB8AC3E}">
        <p14:creationId xmlns:p14="http://schemas.microsoft.com/office/powerpoint/2010/main" val="655000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Instructor Note</a:t>
            </a:r>
          </a:p>
          <a:p>
            <a:r>
              <a:rPr lang="en-US" sz="1200" kern="1200" dirty="0">
                <a:solidFill>
                  <a:schemeClr val="tx1"/>
                </a:solidFill>
                <a:effectLst/>
                <a:latin typeface="+mn-lt"/>
                <a:ea typeface="+mn-ea"/>
                <a:cs typeface="+mn-cs"/>
              </a:rPr>
              <a:t>Ask the students if they have used comments in other programming languages? How do they write comments in those languages?</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47</a:t>
            </a:fld>
            <a:endParaRPr lang="en-US"/>
          </a:p>
        </p:txBody>
      </p:sp>
    </p:spTree>
    <p:extLst>
      <p:ext uri="{BB962C8B-B14F-4D97-AF65-F5344CB8AC3E}">
        <p14:creationId xmlns:p14="http://schemas.microsoft.com/office/powerpoint/2010/main" val="580790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48</a:t>
            </a:fld>
            <a:endParaRPr lang="en-US"/>
          </a:p>
        </p:txBody>
      </p:sp>
    </p:spTree>
    <p:extLst>
      <p:ext uri="{BB962C8B-B14F-4D97-AF65-F5344CB8AC3E}">
        <p14:creationId xmlns:p14="http://schemas.microsoft.com/office/powerpoint/2010/main" val="3175988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49</a:t>
            </a:fld>
            <a:endParaRPr lang="en-US"/>
          </a:p>
        </p:txBody>
      </p:sp>
    </p:spTree>
    <p:extLst>
      <p:ext uri="{BB962C8B-B14F-4D97-AF65-F5344CB8AC3E}">
        <p14:creationId xmlns:p14="http://schemas.microsoft.com/office/powerpoint/2010/main" val="3063155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Instructors 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Students may not understand the code snippets in this section as we are yet to introduce control flow structures and other parts of syntax that utilize blocks. Remind them to focus on the use of blocks.</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50</a:t>
            </a:fld>
            <a:endParaRPr lang="en-US"/>
          </a:p>
        </p:txBody>
      </p:sp>
    </p:spTree>
    <p:extLst>
      <p:ext uri="{BB962C8B-B14F-4D97-AF65-F5344CB8AC3E}">
        <p14:creationId xmlns:p14="http://schemas.microsoft.com/office/powerpoint/2010/main" val="67167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Instructor Note (optional)</a:t>
            </a:r>
          </a:p>
          <a:p>
            <a:r>
              <a:rPr lang="en-US" sz="1200" kern="1200" dirty="0">
                <a:solidFill>
                  <a:schemeClr val="tx1"/>
                </a:solidFill>
                <a:effectLst/>
                <a:latin typeface="+mn-lt"/>
                <a:ea typeface="+mn-ea"/>
                <a:cs typeface="+mn-cs"/>
              </a:rPr>
              <a:t>Fun Fact, Python’s creator, Guido Van Rossum, named Python after the British comedy series "Monty Python’s Flying Circus" and not after the animal.</a:t>
            </a:r>
          </a:p>
          <a:p>
            <a:r>
              <a:rPr lang="en-US" sz="1200" kern="1200" dirty="0">
                <a:solidFill>
                  <a:schemeClr val="tx1"/>
                </a:solidFill>
                <a:effectLst/>
                <a:latin typeface="+mn-lt"/>
                <a:ea typeface="+mn-ea"/>
                <a:cs typeface="+mn-cs"/>
              </a:rPr>
              <a:t>Fun Fact, the Python interpreter is written in C.</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a:t>
            </a:fld>
            <a:endParaRPr lang="en-US"/>
          </a:p>
        </p:txBody>
      </p:sp>
    </p:spTree>
    <p:extLst>
      <p:ext uri="{BB962C8B-B14F-4D97-AF65-F5344CB8AC3E}">
        <p14:creationId xmlns:p14="http://schemas.microsoft.com/office/powerpoint/2010/main" val="362352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51</a:t>
            </a:fld>
            <a:endParaRPr lang="en-US"/>
          </a:p>
        </p:txBody>
      </p:sp>
    </p:spTree>
    <p:extLst>
      <p:ext uri="{BB962C8B-B14F-4D97-AF65-F5344CB8AC3E}">
        <p14:creationId xmlns:p14="http://schemas.microsoft.com/office/powerpoint/2010/main" val="4096471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52</a:t>
            </a:fld>
            <a:endParaRPr lang="en-US"/>
          </a:p>
        </p:txBody>
      </p:sp>
    </p:spTree>
    <p:extLst>
      <p:ext uri="{BB962C8B-B14F-4D97-AF65-F5344CB8AC3E}">
        <p14:creationId xmlns:p14="http://schemas.microsoft.com/office/powerpoint/2010/main" val="39557293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53</a:t>
            </a:fld>
            <a:endParaRPr lang="en-US"/>
          </a:p>
        </p:txBody>
      </p:sp>
    </p:spTree>
    <p:extLst>
      <p:ext uri="{BB962C8B-B14F-4D97-AF65-F5344CB8AC3E}">
        <p14:creationId xmlns:p14="http://schemas.microsoft.com/office/powerpoint/2010/main" val="35007326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54</a:t>
            </a:fld>
            <a:endParaRPr lang="en-US"/>
          </a:p>
        </p:txBody>
      </p:sp>
    </p:spTree>
    <p:extLst>
      <p:ext uri="{BB962C8B-B14F-4D97-AF65-F5344CB8AC3E}">
        <p14:creationId xmlns:p14="http://schemas.microsoft.com/office/powerpoint/2010/main" val="3512975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p>
          <a:p>
            <a:pPr marL="228600" indent="-228600">
              <a:buFont typeface="+mj-lt"/>
              <a:buAutoNum type="arabicPeriod"/>
            </a:pPr>
            <a:r>
              <a:rPr lang="en-US" sz="1200" kern="1200" dirty="0">
                <a:solidFill>
                  <a:schemeClr val="tx1"/>
                </a:solidFill>
                <a:effectLst/>
                <a:latin typeface="+mn-lt"/>
                <a:ea typeface="+mn-ea"/>
                <a:cs typeface="+mn-cs"/>
              </a:rPr>
              <a:t>Through the Python interactive shell or running a saved program </a:t>
            </a:r>
          </a:p>
          <a:p>
            <a:pPr marL="228600" indent="-228600">
              <a:buFont typeface="+mj-lt"/>
              <a:buAutoNum type="arabicPeriod"/>
            </a:pPr>
            <a:r>
              <a:rPr lang="en-US" sz="1200" kern="1200" dirty="0">
                <a:solidFill>
                  <a:schemeClr val="tx1"/>
                </a:solidFill>
                <a:effectLst/>
                <a:latin typeface="+mn-lt"/>
                <a:ea typeface="+mn-ea"/>
                <a:cs typeface="+mn-cs"/>
              </a:rPr>
              <a:t>A module </a:t>
            </a:r>
          </a:p>
          <a:p>
            <a:pPr marL="228600" indent="-228600">
              <a:buFont typeface="+mj-lt"/>
              <a:buAutoNum type="arabicPeriod"/>
            </a:pPr>
            <a:r>
              <a:rPr lang="en-US" sz="1200" kern="1200" dirty="0">
                <a:solidFill>
                  <a:schemeClr val="tx1"/>
                </a:solidFill>
                <a:effectLst/>
                <a:latin typeface="+mn-lt"/>
                <a:ea typeface="+mn-ea"/>
                <a:cs typeface="+mn-cs"/>
              </a:rPr>
              <a:t>Stack trace or </a:t>
            </a:r>
            <a:r>
              <a:rPr lang="en-US" sz="1200" kern="1200" dirty="0" err="1">
                <a:solidFill>
                  <a:schemeClr val="tx1"/>
                </a:solidFill>
                <a:effectLst/>
                <a:latin typeface="+mn-lt"/>
                <a:ea typeface="+mn-ea"/>
                <a:cs typeface="+mn-cs"/>
              </a:rPr>
              <a:t>Traceback</a:t>
            </a:r>
            <a:endParaRPr lang="en-US"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20</a:t>
            </a: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56</a:t>
            </a:fld>
            <a:endParaRPr lang="en-US"/>
          </a:p>
        </p:txBody>
      </p:sp>
    </p:spTree>
    <p:extLst>
      <p:ext uri="{BB962C8B-B14F-4D97-AF65-F5344CB8AC3E}">
        <p14:creationId xmlns:p14="http://schemas.microsoft.com/office/powerpoint/2010/main" val="3455962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p>
          <a:p>
            <a:r>
              <a:rPr lang="en-US" sz="1200" kern="1200" dirty="0">
                <a:solidFill>
                  <a:schemeClr val="tx1"/>
                </a:solidFill>
                <a:effectLst/>
                <a:latin typeface="+mn-lt"/>
                <a:ea typeface="+mn-ea"/>
                <a:cs typeface="+mn-cs"/>
              </a:rPr>
              <a:t>5. False</a:t>
            </a:r>
          </a:p>
          <a:p>
            <a:r>
              <a:rPr lang="en-US" sz="1200" kern="1200" baseline="0" dirty="0">
                <a:solidFill>
                  <a:schemeClr val="tx1"/>
                </a:solidFill>
                <a:effectLst/>
                <a:latin typeface="+mn-lt"/>
                <a:ea typeface="+mn-ea"/>
                <a:cs typeface="+mn-cs"/>
              </a:rPr>
              <a:t>6. </a:t>
            </a:r>
            <a:r>
              <a:rPr lang="en-US" sz="1200" kern="1200" baseline="0" dirty="0" err="1">
                <a:solidFill>
                  <a:schemeClr val="tx1"/>
                </a:solidFill>
                <a:effectLst/>
                <a:latin typeface="+mn-lt"/>
                <a:ea typeface="+mn-ea"/>
                <a:cs typeface="+mn-cs"/>
              </a:rPr>
              <a:t>int</a:t>
            </a:r>
            <a:r>
              <a:rPr lang="en-US" sz="120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7. </a:t>
            </a:r>
            <a:r>
              <a:rPr lang="en-US" sz="1200" kern="1200" dirty="0">
                <a:solidFill>
                  <a:schemeClr val="tx1"/>
                </a:solidFill>
                <a:effectLst/>
                <a:latin typeface="+mn-lt"/>
                <a:ea typeface="+mn-ea"/>
                <a:cs typeface="+mn-cs"/>
              </a:rPr>
              <a:t>x = 8</a:t>
            </a:r>
          </a:p>
          <a:p>
            <a:r>
              <a:rPr lang="en-US" sz="1200" kern="1200" baseline="0" dirty="0">
                <a:solidFill>
                  <a:schemeClr val="tx1"/>
                </a:solidFill>
                <a:effectLst/>
                <a:latin typeface="+mn-lt"/>
                <a:ea typeface="+mn-ea"/>
                <a:cs typeface="+mn-cs"/>
              </a:rPr>
              <a:t>8.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9. </a:t>
            </a:r>
            <a:r>
              <a:rPr lang="en-US" sz="1200" kern="1200" dirty="0">
                <a:solidFill>
                  <a:schemeClr val="tx1"/>
                </a:solidFill>
                <a:effectLst/>
                <a:latin typeface="+mn-lt"/>
                <a:ea typeface="+mn-ea"/>
                <a:cs typeface="+mn-cs"/>
              </a:rPr>
              <a:t>Block comments, inline comments and documentation strings</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57</a:t>
            </a:fld>
            <a:endParaRPr lang="en-US"/>
          </a:p>
        </p:txBody>
      </p:sp>
    </p:spTree>
    <p:extLst>
      <p:ext uri="{BB962C8B-B14F-4D97-AF65-F5344CB8AC3E}">
        <p14:creationId xmlns:p14="http://schemas.microsoft.com/office/powerpoint/2010/main" val="1071144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8</a:t>
            </a:fld>
            <a:endParaRPr lang="en-US"/>
          </a:p>
        </p:txBody>
      </p:sp>
    </p:spTree>
    <p:extLst>
      <p:ext uri="{BB962C8B-B14F-4D97-AF65-F5344CB8AC3E}">
        <p14:creationId xmlns:p14="http://schemas.microsoft.com/office/powerpoint/2010/main" val="266552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answers</a:t>
            </a:r>
          </a:p>
          <a:p>
            <a:r>
              <a:rPr lang="en-US" sz="1200" kern="1200" dirty="0">
                <a:solidFill>
                  <a:schemeClr val="tx1"/>
                </a:solidFill>
                <a:effectLst/>
                <a:latin typeface="+mn-lt"/>
                <a:ea typeface="+mn-ea"/>
                <a:cs typeface="+mn-cs"/>
              </a:rPr>
              <a:t>Bourne-again shell (Bash), Z shell, and </a:t>
            </a:r>
            <a:r>
              <a:rPr lang="en-US" sz="1200" kern="1200" dirty="0" err="1">
                <a:solidFill>
                  <a:schemeClr val="tx1"/>
                </a:solidFill>
                <a:effectLst/>
                <a:latin typeface="+mn-lt"/>
                <a:ea typeface="+mn-ea"/>
                <a:cs typeface="+mn-cs"/>
              </a:rPr>
              <a:t>Korn</a:t>
            </a:r>
            <a:r>
              <a:rPr lang="en-US" sz="1200" kern="1200" dirty="0">
                <a:solidFill>
                  <a:schemeClr val="tx1"/>
                </a:solidFill>
                <a:effectLst/>
                <a:latin typeface="+mn-lt"/>
                <a:ea typeface="+mn-ea"/>
                <a:cs typeface="+mn-cs"/>
              </a:rPr>
              <a:t> shell for Unix based systems such as Linux and the Windows </a:t>
            </a:r>
            <a:r>
              <a:rPr lang="en-US" sz="1200" kern="1200" dirty="0" err="1">
                <a:solidFill>
                  <a:schemeClr val="tx1"/>
                </a:solidFill>
                <a:effectLst/>
                <a:latin typeface="+mn-lt"/>
                <a:ea typeface="+mn-ea"/>
                <a:cs typeface="+mn-cs"/>
              </a:rPr>
              <a:t>CMD</a:t>
            </a:r>
            <a:r>
              <a:rPr lang="en-US" sz="1200" kern="1200" dirty="0">
                <a:solidFill>
                  <a:schemeClr val="tx1"/>
                </a:solidFill>
                <a:effectLst/>
                <a:latin typeface="+mn-lt"/>
                <a:ea typeface="+mn-ea"/>
                <a:cs typeface="+mn-cs"/>
              </a:rPr>
              <a:t> and Windows PowerShell.</a:t>
            </a: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9</a:t>
            </a:fld>
            <a:endParaRPr lang="en-US"/>
          </a:p>
        </p:txBody>
      </p:sp>
    </p:spTree>
    <p:extLst>
      <p:ext uri="{BB962C8B-B14F-4D97-AF65-F5344CB8AC3E}">
        <p14:creationId xmlns:p14="http://schemas.microsoft.com/office/powerpoint/2010/main" val="552978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10</a:t>
            </a:fld>
            <a:endParaRPr lang="en-US"/>
          </a:p>
        </p:txBody>
      </p:sp>
    </p:spTree>
    <p:extLst>
      <p:ext uri="{BB962C8B-B14F-4D97-AF65-F5344CB8AC3E}">
        <p14:creationId xmlns:p14="http://schemas.microsoft.com/office/powerpoint/2010/main" val="186273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a:t>
            </a:r>
          </a:p>
          <a:p>
            <a:r>
              <a:rPr lang="en-US" sz="1200" kern="1200" dirty="0">
                <a:solidFill>
                  <a:schemeClr val="tx1"/>
                </a:solidFill>
                <a:effectLst/>
                <a:latin typeface="+mn-lt"/>
                <a:ea typeface="+mn-ea"/>
                <a:cs typeface="+mn-cs"/>
              </a:rPr>
              <a:t>It allows you to quickly execute Python commands without having to compile anything and do quick tests.</a:t>
            </a: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11</a:t>
            </a:fld>
            <a:endParaRPr lang="en-US"/>
          </a:p>
        </p:txBody>
      </p:sp>
    </p:spTree>
    <p:extLst>
      <p:ext uri="{BB962C8B-B14F-4D97-AF65-F5344CB8AC3E}">
        <p14:creationId xmlns:p14="http://schemas.microsoft.com/office/powerpoint/2010/main" val="202725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Instructors 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students have trouble doing this you can give them the hint that print() can be called with multiple arguments.</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12</a:t>
            </a:fld>
            <a:endParaRPr lang="en-US"/>
          </a:p>
        </p:txBody>
      </p:sp>
    </p:spTree>
    <p:extLst>
      <p:ext uri="{BB962C8B-B14F-4D97-AF65-F5344CB8AC3E}">
        <p14:creationId xmlns:p14="http://schemas.microsoft.com/office/powerpoint/2010/main" val="3497449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4800">
                <a:solidFill>
                  <a:srgbClr val="2C2C2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200">
                <a:solidFill>
                  <a:srgbClr val="2C2C2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20003F6-9FA2-F04E-AA53-1C0C7743172A}" type="datetime1">
              <a:rPr lang="en-GB" smtClean="0"/>
              <a:pPr/>
              <a:t>18/11/2018</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5">
            <a:extLst>
              <a:ext uri="{FF2B5EF4-FFF2-40B4-BE49-F238E27FC236}">
                <a16:creationId xmlns:a16="http://schemas.microsoft.com/office/drawing/2014/main" id="{AAF09BA4-C874-394D-BD6F-A467115F6559}"/>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pic>
        <p:nvPicPr>
          <p:cNvPr id="7" name="Graphic 6">
            <a:extLst>
              <a:ext uri="{FF2B5EF4-FFF2-40B4-BE49-F238E27FC236}">
                <a16:creationId xmlns:a16="http://schemas.microsoft.com/office/drawing/2014/main" id="{2D6BB21E-9A72-374E-819C-561AF35948AD}"/>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5119086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3600"/>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p>
            <a:fld id="{A20003F6-9FA2-F04E-AA53-1C0C7743172A}" type="datetime1">
              <a:rPr lang="en-GB" smtClean="0"/>
              <a:t>18/11/2018</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70887-57E7-3A43-BB1A-5812E952692E}"/>
              </a:ext>
            </a:extLst>
          </p:cNvPr>
          <p:cNvSpPr>
            <a:spLocks noGrp="1"/>
          </p:cNvSpPr>
          <p:nvPr>
            <p:ph type="sldNum" sz="quarter" idx="12"/>
          </p:nvPr>
        </p:nvSpPr>
        <p:spPr/>
        <p:txBody>
          <a:bodyPr/>
          <a:lstStyle/>
          <a:p>
            <a:fld id="{2D5587A6-0F28-234D-9116-41BE2E1A2AC2}" type="slidenum">
              <a:rPr lang="en-US" smtClean="0"/>
              <a:t>‹#›</a:t>
            </a:fld>
            <a:endParaRPr lang="en-US"/>
          </a:p>
        </p:txBody>
      </p:sp>
      <p:pic>
        <p:nvPicPr>
          <p:cNvPr id="7" name="Graphic 6">
            <a:extLst>
              <a:ext uri="{FF2B5EF4-FFF2-40B4-BE49-F238E27FC236}">
                <a16:creationId xmlns:a16="http://schemas.microsoft.com/office/drawing/2014/main" id="{7A6DAC14-6B68-C94F-9CAE-3A415EE34ADE}"/>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08413462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CAF7-AA06-1040-B1E0-8E15D9C5161B}"/>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FF5B501-CBFE-104D-BB25-66D22875F063}"/>
              </a:ext>
            </a:extLst>
          </p:cNvPr>
          <p:cNvSpPr>
            <a:spLocks noGrp="1"/>
          </p:cNvSpPr>
          <p:nvPr>
            <p:ph idx="1"/>
          </p:nvPr>
        </p:nvSpPr>
        <p:spPr>
          <a:xfrm>
            <a:off x="648000" y="1404000"/>
            <a:ext cx="10800000" cy="475200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985F08-8E72-9148-82A1-2C591DFBDC0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1FFB84F-73DC-4C43-AC13-67A9ADC1B225}" type="datetime1">
              <a:rPr lang="en-GB" smtClean="0"/>
              <a:pPr/>
              <a:t>18/11/2018</a:t>
            </a:fld>
            <a:endParaRPr lang="en-US"/>
          </a:p>
        </p:txBody>
      </p:sp>
      <p:sp>
        <p:nvSpPr>
          <p:cNvPr id="5" name="Footer Placeholder 4">
            <a:extLst>
              <a:ext uri="{FF2B5EF4-FFF2-40B4-BE49-F238E27FC236}">
                <a16:creationId xmlns:a16="http://schemas.microsoft.com/office/drawing/2014/main" id="{B94366E4-48A8-C248-8403-C00951EFCD6A}"/>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7" name="Slide Number Placeholder 5">
            <a:extLst>
              <a:ext uri="{FF2B5EF4-FFF2-40B4-BE49-F238E27FC236}">
                <a16:creationId xmlns:a16="http://schemas.microsoft.com/office/drawing/2014/main" id="{CEEB4CF7-D339-7A46-8B33-C97F7A447C18}"/>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220951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11F1-9EFF-7144-9125-3139B4E1CCCC}"/>
              </a:ext>
            </a:extLst>
          </p:cNvPr>
          <p:cNvSpPr>
            <a:spLocks noGrp="1"/>
          </p:cNvSpPr>
          <p:nvPr>
            <p:ph type="title"/>
          </p:nvPr>
        </p:nvSpPr>
        <p:spPr>
          <a:xfrm>
            <a:off x="647999" y="576000"/>
            <a:ext cx="3311999" cy="1584000"/>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9C57E45-EC2E-6A48-999E-8DBA374CD47B}"/>
              </a:ext>
            </a:extLst>
          </p:cNvPr>
          <p:cNvSpPr>
            <a:spLocks noGrp="1"/>
          </p:cNvSpPr>
          <p:nvPr>
            <p:ph idx="1"/>
          </p:nvPr>
        </p:nvSpPr>
        <p:spPr>
          <a:xfrm>
            <a:off x="4247999" y="1260000"/>
            <a:ext cx="7200001" cy="4896000"/>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9B9F23F-F468-1142-A98D-597B3EBFAAD2}"/>
              </a:ext>
            </a:extLst>
          </p:cNvPr>
          <p:cNvSpPr>
            <a:spLocks noGrp="1"/>
          </p:cNvSpPr>
          <p:nvPr>
            <p:ph type="body" sz="half" idx="2"/>
          </p:nvPr>
        </p:nvSpPr>
        <p:spPr>
          <a:xfrm>
            <a:off x="647999" y="2340000"/>
            <a:ext cx="3312000" cy="3816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92037A2-B8BC-4D46-AA82-267CC5E774E2}"/>
              </a:ext>
            </a:extLst>
          </p:cNvPr>
          <p:cNvSpPr>
            <a:spLocks noGrp="1"/>
          </p:cNvSpPr>
          <p:nvPr>
            <p:ph type="dt" sz="half" idx="10"/>
          </p:nvPr>
        </p:nvSpPr>
        <p:spPr/>
        <p:txBody>
          <a:bodyPr/>
          <a:lstStyle/>
          <a:p>
            <a:fld id="{1D3AC278-FEFB-4949-87C8-2F7B048D5B30}" type="datetime1">
              <a:rPr lang="en-GB" smtClean="0"/>
              <a:t>18/11/2018</a:t>
            </a:fld>
            <a:endParaRPr lang="en-US"/>
          </a:p>
        </p:txBody>
      </p:sp>
      <p:sp>
        <p:nvSpPr>
          <p:cNvPr id="6" name="Footer Placeholder 5">
            <a:extLst>
              <a:ext uri="{FF2B5EF4-FFF2-40B4-BE49-F238E27FC236}">
                <a16:creationId xmlns:a16="http://schemas.microsoft.com/office/drawing/2014/main" id="{B71E40FC-CC75-5C49-B153-710113617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0EBE3-CD47-DA41-8665-99A541C1A8F3}"/>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19563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39A8-FECC-1549-9FD2-BB4362008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CBC2C-B15B-964F-ACEE-BEB2DAF79F41}"/>
              </a:ext>
            </a:extLst>
          </p:cNvPr>
          <p:cNvSpPr>
            <a:spLocks noGrp="1"/>
          </p:cNvSpPr>
          <p:nvPr>
            <p:ph type="dt" sz="half" idx="10"/>
          </p:nvPr>
        </p:nvSpPr>
        <p:spPr/>
        <p:txBody>
          <a:bodyPr/>
          <a:lstStyle/>
          <a:p>
            <a:fld id="{864A2DF1-82CB-3949-8DC2-ECE30178A186}" type="datetime1">
              <a:rPr lang="en-GB" smtClean="0"/>
              <a:t>18/11/2018</a:t>
            </a:fld>
            <a:endParaRPr lang="en-US"/>
          </a:p>
        </p:txBody>
      </p:sp>
      <p:sp>
        <p:nvSpPr>
          <p:cNvPr id="4" name="Footer Placeholder 3">
            <a:extLst>
              <a:ext uri="{FF2B5EF4-FFF2-40B4-BE49-F238E27FC236}">
                <a16:creationId xmlns:a16="http://schemas.microsoft.com/office/drawing/2014/main" id="{13B40B73-B3DD-3E49-89F6-7D6344C26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02C64-D1FE-5E4F-84AE-101D7BACAB35}"/>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382500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reencast">
    <p:bg>
      <p:bgPr>
        <a:solidFill>
          <a:srgbClr val="FF40FF"/>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FFE9E8-50C7-8249-8A2A-C78D51872E6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2D5587A6-0F28-234D-9116-41BE2E1A2AC2}" type="slidenum">
              <a:rPr lang="en-US" smtClean="0"/>
              <a:pPr/>
              <a:t>‹#›</a:t>
            </a:fld>
            <a:endParaRPr lang="en-US" dirty="0"/>
          </a:p>
        </p:txBody>
      </p:sp>
      <p:sp>
        <p:nvSpPr>
          <p:cNvPr id="12" name="TextBox 11">
            <a:extLst>
              <a:ext uri="{FF2B5EF4-FFF2-40B4-BE49-F238E27FC236}">
                <a16:creationId xmlns:a16="http://schemas.microsoft.com/office/drawing/2014/main" id="{F1E56A25-91D5-724D-A11F-39696A1993AD}"/>
              </a:ext>
            </a:extLst>
          </p:cNvPr>
          <p:cNvSpPr txBox="1"/>
          <p:nvPr userDrawn="1"/>
        </p:nvSpPr>
        <p:spPr>
          <a:xfrm>
            <a:off x="648000" y="2625003"/>
            <a:ext cx="6816803" cy="830997"/>
          </a:xfrm>
          <a:prstGeom prst="rect">
            <a:avLst/>
          </a:prstGeom>
          <a:noFill/>
        </p:spPr>
        <p:txBody>
          <a:bodyPr wrap="none" rtlCol="0" anchor="b">
            <a:spAutoFit/>
          </a:bodyPr>
          <a:lstStyle/>
          <a:p>
            <a:pPr algn="l" defTabSz="914400" rtl="0" eaLnBrk="1" latinLnBrk="0" hangingPunct="1">
              <a:lnSpc>
                <a:spcPct val="100000"/>
              </a:lnSpc>
              <a:spcBef>
                <a:spcPct val="0"/>
              </a:spcBef>
              <a:buNone/>
            </a:pPr>
            <a:r>
              <a:rPr lang="en-US" sz="4800" b="0" i="0" u="none" kern="1200" dirty="0">
                <a:solidFill>
                  <a:schemeClr val="bg1"/>
                </a:solidFill>
                <a:latin typeface="Arial" panose="020B0604020202020204" pitchFamily="34" charset="0"/>
                <a:ea typeface="Open Sans" panose="020B0606030504020204" pitchFamily="34" charset="0"/>
                <a:cs typeface="Arial" panose="020B0604020202020204" pitchFamily="34" charset="0"/>
              </a:rPr>
              <a:t>Screencast Placeholder</a:t>
            </a:r>
          </a:p>
        </p:txBody>
      </p:sp>
      <p:sp>
        <p:nvSpPr>
          <p:cNvPr id="13" name="TextBox 12">
            <a:extLst>
              <a:ext uri="{FF2B5EF4-FFF2-40B4-BE49-F238E27FC236}">
                <a16:creationId xmlns:a16="http://schemas.microsoft.com/office/drawing/2014/main" id="{E7F77107-76F4-9144-A972-88C0AFF26277}"/>
              </a:ext>
            </a:extLst>
          </p:cNvPr>
          <p:cNvSpPr txBox="1"/>
          <p:nvPr userDrawn="1"/>
        </p:nvSpPr>
        <p:spPr>
          <a:xfrm>
            <a:off x="648000" y="3600000"/>
            <a:ext cx="10080000" cy="993599"/>
          </a:xfrm>
          <a:prstGeom prst="rect">
            <a:avLst/>
          </a:prstGeom>
          <a:noFill/>
        </p:spPr>
        <p:txBody>
          <a:bodyPr wrap="square" rtlCol="0" anchor="t">
            <a:spAutoFit/>
          </a:bodyPr>
          <a:lstStyle/>
          <a:p>
            <a:pPr marL="0" indent="0" algn="l" defTabSz="914400" rtl="0" eaLnBrk="1" latinLnBrk="0" hangingPunct="1">
              <a:lnSpc>
                <a:spcPct val="140000"/>
              </a:lnSpc>
              <a:spcBef>
                <a:spcPts val="800"/>
              </a:spcBef>
              <a:buFont typeface="Arial" panose="020B0604020202020204" pitchFamily="34" charset="0"/>
              <a:buNone/>
            </a:pPr>
            <a:r>
              <a:rPr lang="en-US" sz="2200" kern="1200" dirty="0">
                <a:solidFill>
                  <a:schemeClr val="bg1"/>
                </a:solidFill>
                <a:latin typeface="Arial" panose="020B0604020202020204" pitchFamily="34" charset="0"/>
                <a:ea typeface="Open Sans" panose="020B0606030504020204" pitchFamily="34" charset="0"/>
                <a:cs typeface="Arial" panose="020B0604020202020204" pitchFamily="34" charset="0"/>
              </a:rPr>
              <a:t>You should delete this slide before recording, otherwise it will skew your slide numbers.</a:t>
            </a:r>
          </a:p>
        </p:txBody>
      </p:sp>
      <p:sp>
        <p:nvSpPr>
          <p:cNvPr id="14" name="Date Placeholder 4">
            <a:extLst>
              <a:ext uri="{FF2B5EF4-FFF2-40B4-BE49-F238E27FC236}">
                <a16:creationId xmlns:a16="http://schemas.microsoft.com/office/drawing/2014/main" id="{A0C97EFC-6E59-C249-9F99-21A17B278F99}"/>
              </a:ext>
            </a:extLst>
          </p:cNvPr>
          <p:cNvSpPr>
            <a:spLocks noGrp="1"/>
          </p:cNvSpPr>
          <p:nvPr>
            <p:ph type="dt" sz="half" idx="10"/>
          </p:nvPr>
        </p:nvSpPr>
        <p:spPr>
          <a:xfrm>
            <a:off x="9288000" y="6336000"/>
            <a:ext cx="2160000" cy="288000"/>
          </a:xfrm>
        </p:spPr>
        <p:txBody>
          <a:bodyPr/>
          <a:lstStyle>
            <a:lvl1pPr>
              <a:defRPr>
                <a:solidFill>
                  <a:schemeClr val="bg1"/>
                </a:solidFill>
                <a:latin typeface="Arial" panose="020B0604020202020204" pitchFamily="34" charset="0"/>
                <a:cs typeface="Arial" panose="020B0604020202020204" pitchFamily="34" charset="0"/>
              </a:defRPr>
            </a:lvl1pPr>
          </a:lstStyle>
          <a:p>
            <a:fld id="{1D3AC278-FEFB-4949-87C8-2F7B048D5B30}" type="datetime1">
              <a:rPr lang="en-GB" smtClean="0"/>
              <a:pPr/>
              <a:t>18/11/2018</a:t>
            </a:fld>
            <a:endParaRPr lang="en-US"/>
          </a:p>
        </p:txBody>
      </p:sp>
      <p:sp>
        <p:nvSpPr>
          <p:cNvPr id="15" name="Footer Placeholder 5">
            <a:extLst>
              <a:ext uri="{FF2B5EF4-FFF2-40B4-BE49-F238E27FC236}">
                <a16:creationId xmlns:a16="http://schemas.microsoft.com/office/drawing/2014/main" id="{6C396A9A-B7C9-0C46-97D1-1DB9C8C85215}"/>
              </a:ext>
            </a:extLst>
          </p:cNvPr>
          <p:cNvSpPr>
            <a:spLocks noGrp="1"/>
          </p:cNvSpPr>
          <p:nvPr>
            <p:ph type="ftr" sz="quarter" idx="11"/>
          </p:nvPr>
        </p:nvSpPr>
        <p:spPr>
          <a:xfrm>
            <a:off x="648000" y="6336000"/>
            <a:ext cx="6480000" cy="288000"/>
          </a:xfrm>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2277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6AE425C8-279E-D14C-A350-756694D4E5A6}"/>
              </a:ext>
            </a:extLst>
          </p:cNvPr>
          <p:cNvPicPr>
            <a:picLocks/>
          </p:cNvPicPr>
          <p:nvPr userDrawn="1"/>
        </p:nvPicPr>
        <p:blipFill>
          <a:blip r:embed="rId8">
            <a:extLst>
              <a:ext uri="{96DAC541-7B7A-43D3-8B79-37D633B846F1}">
                <asvg:svgBlip xmlns:asvg="http://schemas.microsoft.com/office/drawing/2016/SVG/main" r:embed="rId9"/>
              </a:ext>
            </a:extLst>
          </a:blip>
          <a:stretch>
            <a:fillRect/>
          </a:stretch>
        </p:blipFill>
        <p:spPr>
          <a:xfrm flipV="1">
            <a:off x="7872000" y="0"/>
            <a:ext cx="4320000" cy="6858000"/>
          </a:xfrm>
          <a:prstGeom prst="rect">
            <a:avLst/>
          </a:prstGeom>
        </p:spPr>
      </p:pic>
      <p:pic>
        <p:nvPicPr>
          <p:cNvPr id="8" name="Picture 7">
            <a:extLst>
              <a:ext uri="{FF2B5EF4-FFF2-40B4-BE49-F238E27FC236}">
                <a16:creationId xmlns:a16="http://schemas.microsoft.com/office/drawing/2014/main" id="{DFCD7A0B-833F-2348-AFD5-63C91BB6B1C7}"/>
              </a:ext>
            </a:extLst>
          </p:cNvPr>
          <p:cNvPicPr>
            <a:picLocks noChangeAspect="1"/>
          </p:cNvPicPr>
          <p:nvPr userDrawn="1"/>
        </p:nvPicPr>
        <p:blipFill>
          <a:blip r:embed="rId10"/>
          <a:stretch>
            <a:fillRect/>
          </a:stretch>
        </p:blipFill>
        <p:spPr>
          <a:xfrm>
            <a:off x="11160000" y="540000"/>
            <a:ext cx="540000" cy="432000"/>
          </a:xfrm>
          <a:prstGeom prst="rect">
            <a:avLst/>
          </a:prstGeom>
        </p:spPr>
      </p:pic>
      <p:sp>
        <p:nvSpPr>
          <p:cNvPr id="2" name="Title Placeholder 1">
            <a:extLst>
              <a:ext uri="{FF2B5EF4-FFF2-40B4-BE49-F238E27FC236}">
                <a16:creationId xmlns:a16="http://schemas.microsoft.com/office/drawing/2014/main" id="{6E23A4D2-6AEA-4D4B-A196-57E4312E7AF0}"/>
              </a:ext>
            </a:extLst>
          </p:cNvPr>
          <p:cNvSpPr>
            <a:spLocks noGrp="1"/>
          </p:cNvSpPr>
          <p:nvPr>
            <p:ph type="title"/>
          </p:nvPr>
        </p:nvSpPr>
        <p:spPr>
          <a:xfrm>
            <a:off x="648000" y="360000"/>
            <a:ext cx="10078412" cy="86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49EFD75-EDA9-4D48-A65C-1E8AAC9553E1}"/>
              </a:ext>
            </a:extLst>
          </p:cNvPr>
          <p:cNvSpPr>
            <a:spLocks noGrp="1"/>
          </p:cNvSpPr>
          <p:nvPr>
            <p:ph type="body" idx="1"/>
          </p:nvPr>
        </p:nvSpPr>
        <p:spPr>
          <a:xfrm>
            <a:off x="648000" y="1404000"/>
            <a:ext cx="10800000" cy="475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D0CCB4-FEA3-3F47-9B84-5FF4FDC992A2}"/>
              </a:ext>
            </a:extLst>
          </p:cNvPr>
          <p:cNvSpPr>
            <a:spLocks noGrp="1"/>
          </p:cNvSpPr>
          <p:nvPr>
            <p:ph type="dt" sz="half" idx="2"/>
          </p:nvPr>
        </p:nvSpPr>
        <p:spPr>
          <a:xfrm>
            <a:off x="9288000" y="6336000"/>
            <a:ext cx="2160000" cy="288000"/>
          </a:xfrm>
          <a:prstGeom prst="rect">
            <a:avLst/>
          </a:prstGeom>
        </p:spPr>
        <p:txBody>
          <a:bodyPr vert="horz" lIns="91440" tIns="45720" rIns="91440" bIns="45720" rtlCol="0" anchor="ctr"/>
          <a:lstStyle>
            <a:lvl1pPr algn="r">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A0CEF12D-8022-E647-B033-82324AAEB22F}" type="datetime1">
              <a:rPr lang="en-GB" smtClean="0"/>
              <a:pPr/>
              <a:t>18/11/2018</a:t>
            </a:fld>
            <a:endParaRPr lang="en-US"/>
          </a:p>
        </p:txBody>
      </p:sp>
      <p:sp>
        <p:nvSpPr>
          <p:cNvPr id="5" name="Footer Placeholder 4">
            <a:extLst>
              <a:ext uri="{FF2B5EF4-FFF2-40B4-BE49-F238E27FC236}">
                <a16:creationId xmlns:a16="http://schemas.microsoft.com/office/drawing/2014/main" id="{A525BCCB-9CF8-3C41-9007-5D7A97003E16}"/>
              </a:ext>
            </a:extLst>
          </p:cNvPr>
          <p:cNvSpPr>
            <a:spLocks noGrp="1"/>
          </p:cNvSpPr>
          <p:nvPr>
            <p:ph type="ftr" sz="quarter" idx="3"/>
          </p:nvPr>
        </p:nvSpPr>
        <p:spPr>
          <a:xfrm>
            <a:off x="648000" y="6336000"/>
            <a:ext cx="6480000" cy="288000"/>
          </a:xfrm>
          <a:prstGeom prst="rect">
            <a:avLst/>
          </a:prstGeom>
        </p:spPr>
        <p:txBody>
          <a:bodyPr vert="horz" lIns="91440" tIns="45720" rIns="91440" bIns="45720" rtlCol="0" anchor="ctr"/>
          <a:lstStyle>
            <a:lvl1pPr algn="l">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6D0E48E0-D7D3-694B-B72B-F287A0765CDC}"/>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8721151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6" r:id="rId4"/>
    <p:sldLayoutId id="2147483654" r:id="rId5"/>
    <p:sldLayoutId id="2147483660" r:id="rId6"/>
  </p:sldLayoutIdLst>
  <p:hf hdr="0" ftr="0" dt="0"/>
  <p:txStyles>
    <p:title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p:titleStyle>
    <p:body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Unsupervised Learning with Python</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D5587A6-0F28-234D-9116-41BE2E1A2AC2}" type="slidenum">
              <a:rPr lang="en-US" smtClean="0"/>
              <a:pPr/>
              <a:t>1</a:t>
            </a:fld>
            <a:endParaRPr lang="en-US" dirty="0"/>
          </a:p>
        </p:txBody>
      </p:sp>
    </p:spTree>
    <p:extLst>
      <p:ext uri="{BB962C8B-B14F-4D97-AF65-F5344CB8AC3E}">
        <p14:creationId xmlns:p14="http://schemas.microsoft.com/office/powerpoint/2010/main" val="366447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Exercise 2: Working with the Python Interpreter</a:t>
            </a:r>
          </a:p>
        </p:txBody>
      </p:sp>
      <p:sp>
        <p:nvSpPr>
          <p:cNvPr id="3" name="Content Placeholder 2"/>
          <p:cNvSpPr>
            <a:spLocks noGrp="1"/>
          </p:cNvSpPr>
          <p:nvPr>
            <p:ph idx="1"/>
          </p:nvPr>
        </p:nvSpPr>
        <p:spPr/>
        <p:txBody>
          <a:bodyPr>
            <a:normAutofit/>
          </a:bodyPr>
          <a:lstStyle/>
          <a:p>
            <a:pPr marL="0" indent="0">
              <a:buNone/>
            </a:pPr>
            <a:r>
              <a:rPr lang="en-US" dirty="0"/>
              <a:t>In this exercise, we will learn how to work with the Python interpreter.</a:t>
            </a:r>
          </a:p>
        </p:txBody>
      </p:sp>
      <p:sp>
        <p:nvSpPr>
          <p:cNvPr id="4" name="Slide Number Placeholder 3"/>
          <p:cNvSpPr>
            <a:spLocks noGrp="1"/>
          </p:cNvSpPr>
          <p:nvPr>
            <p:ph type="sldNum" sz="quarter" idx="4"/>
          </p:nvPr>
        </p:nvSpPr>
        <p:spPr/>
        <p:txBody>
          <a:bodyPr/>
          <a:lstStyle/>
          <a:p>
            <a:fld id="{2D5587A6-0F28-234D-9116-41BE2E1A2AC2}" type="slidenum">
              <a:rPr lang="en-US" smtClean="0"/>
              <a:pPr/>
              <a:t>10</a:t>
            </a:fld>
            <a:endParaRPr lang="en-US" dirty="0"/>
          </a:p>
        </p:txBody>
      </p:sp>
    </p:spTree>
    <p:extLst>
      <p:ext uri="{BB962C8B-B14F-4D97-AF65-F5344CB8AC3E}">
        <p14:creationId xmlns:p14="http://schemas.microsoft.com/office/powerpoint/2010/main" val="1964401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What are the benefits of the Python interactive shell?</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11</a:t>
            </a:fld>
            <a:endParaRPr lang="en-US" dirty="0"/>
          </a:p>
        </p:txBody>
      </p:sp>
    </p:spTree>
    <p:extLst>
      <p:ext uri="{BB962C8B-B14F-4D97-AF65-F5344CB8AC3E}">
        <p14:creationId xmlns:p14="http://schemas.microsoft.com/office/powerpoint/2010/main" val="2420686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1: Working with the Python Shell</a:t>
            </a:r>
          </a:p>
        </p:txBody>
      </p:sp>
      <p:sp>
        <p:nvSpPr>
          <p:cNvPr id="3" name="Content Placeholder 2"/>
          <p:cNvSpPr>
            <a:spLocks noGrp="1"/>
          </p:cNvSpPr>
          <p:nvPr>
            <p:ph idx="1"/>
          </p:nvPr>
        </p:nvSpPr>
        <p:spPr/>
        <p:txBody>
          <a:bodyPr/>
          <a:lstStyle/>
          <a:p>
            <a:pPr marL="0" indent="0">
              <a:buNone/>
            </a:pPr>
            <a:r>
              <a:rPr lang="en-US" dirty="0"/>
              <a:t>In this activity, we will perform some basic operations using the Python interactive shell.</a:t>
            </a:r>
          </a:p>
        </p:txBody>
      </p:sp>
      <p:sp>
        <p:nvSpPr>
          <p:cNvPr id="4" name="Slide Number Placeholder 3"/>
          <p:cNvSpPr>
            <a:spLocks noGrp="1"/>
          </p:cNvSpPr>
          <p:nvPr>
            <p:ph type="sldNum" sz="quarter" idx="4"/>
          </p:nvPr>
        </p:nvSpPr>
        <p:spPr/>
        <p:txBody>
          <a:bodyPr/>
          <a:lstStyle/>
          <a:p>
            <a:fld id="{2D5587A6-0F28-234D-9116-41BE2E1A2AC2}" type="slidenum">
              <a:rPr lang="en-US" smtClean="0"/>
              <a:pPr/>
              <a:t>12</a:t>
            </a:fld>
            <a:endParaRPr lang="en-US" dirty="0"/>
          </a:p>
        </p:txBody>
      </p:sp>
    </p:spTree>
    <p:extLst>
      <p:ext uri="{BB962C8B-B14F-4D97-AF65-F5344CB8AC3E}">
        <p14:creationId xmlns:p14="http://schemas.microsoft.com/office/powerpoint/2010/main" val="179902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Writing and Running Simple Scripts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13</a:t>
            </a:fld>
            <a:endParaRPr lang="en-US" dirty="0"/>
          </a:p>
        </p:txBody>
      </p:sp>
    </p:spTree>
    <p:extLst>
      <p:ext uri="{BB962C8B-B14F-4D97-AF65-F5344CB8AC3E}">
        <p14:creationId xmlns:p14="http://schemas.microsoft.com/office/powerpoint/2010/main" val="426195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and Running Simple Scripts</a:t>
            </a:r>
          </a:p>
        </p:txBody>
      </p:sp>
      <p:sp>
        <p:nvSpPr>
          <p:cNvPr id="3" name="Content Placeholder 2"/>
          <p:cNvSpPr>
            <a:spLocks noGrp="1"/>
          </p:cNvSpPr>
          <p:nvPr>
            <p:ph idx="1"/>
          </p:nvPr>
        </p:nvSpPr>
        <p:spPr/>
        <p:txBody>
          <a:bodyPr/>
          <a:lstStyle/>
          <a:p>
            <a:r>
              <a:rPr lang="en-US" dirty="0"/>
              <a:t>Python allows you to run your instructions from a saved file. A file containing Python instructions is called a </a:t>
            </a:r>
            <a:r>
              <a:rPr lang="en-US" b="1" dirty="0"/>
              <a:t>module</a:t>
            </a:r>
            <a:r>
              <a:rPr lang="en-US" dirty="0"/>
              <a:t>. A script is a module that can be run. Anything you can run on the interactive shell can be written and ran as a Python script.</a:t>
            </a:r>
          </a:p>
          <a:p>
            <a:r>
              <a:rPr lang="en-US" dirty="0"/>
              <a:t>By convention, Python scripts should have the file extension </a:t>
            </a:r>
            <a:r>
              <a:rPr lang="en-US" dirty="0">
                <a:solidFill>
                  <a:srgbClr val="FF0000"/>
                </a:solidFill>
              </a:rPr>
              <a:t>.</a:t>
            </a:r>
            <a:r>
              <a:rPr lang="en-US" dirty="0" err="1">
                <a:solidFill>
                  <a:srgbClr val="FF0000"/>
                </a:solidFill>
              </a:rPr>
              <a:t>py</a:t>
            </a:r>
            <a:r>
              <a:rPr lang="en-US" dirty="0"/>
              <a:t>. The filename should be a valid filename, as defined by your operating system.</a:t>
            </a:r>
          </a:p>
        </p:txBody>
      </p:sp>
      <p:sp>
        <p:nvSpPr>
          <p:cNvPr id="4" name="Slide Number Placeholder 3"/>
          <p:cNvSpPr>
            <a:spLocks noGrp="1"/>
          </p:cNvSpPr>
          <p:nvPr>
            <p:ph type="sldNum" sz="quarter" idx="4"/>
          </p:nvPr>
        </p:nvSpPr>
        <p:spPr/>
        <p:txBody>
          <a:bodyPr/>
          <a:lstStyle/>
          <a:p>
            <a:fld id="{2D5587A6-0F28-234D-9116-41BE2E1A2AC2}" type="slidenum">
              <a:rPr lang="en-US" smtClean="0"/>
              <a:pPr/>
              <a:t>14</a:t>
            </a:fld>
            <a:endParaRPr lang="en-US" dirty="0"/>
          </a:p>
        </p:txBody>
      </p:sp>
    </p:spTree>
    <p:extLst>
      <p:ext uri="{BB962C8B-B14F-4D97-AF65-F5344CB8AC3E}">
        <p14:creationId xmlns:p14="http://schemas.microsoft.com/office/powerpoint/2010/main" val="92099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3: Creating a Script</a:t>
            </a:r>
          </a:p>
        </p:txBody>
      </p:sp>
      <p:sp>
        <p:nvSpPr>
          <p:cNvPr id="3" name="Content Placeholder 2"/>
          <p:cNvSpPr>
            <a:spLocks noGrp="1"/>
          </p:cNvSpPr>
          <p:nvPr>
            <p:ph idx="1"/>
          </p:nvPr>
        </p:nvSpPr>
        <p:spPr/>
        <p:txBody>
          <a:bodyPr/>
          <a:lstStyle/>
          <a:p>
            <a:pPr marL="0" indent="0">
              <a:buNone/>
            </a:pPr>
            <a:r>
              <a:rPr lang="en-US" dirty="0"/>
              <a:t>In this exercise, we will create a script that displays Hello five times in a single line.</a:t>
            </a:r>
          </a:p>
        </p:txBody>
      </p:sp>
      <p:sp>
        <p:nvSpPr>
          <p:cNvPr id="4" name="Slide Number Placeholder 3"/>
          <p:cNvSpPr>
            <a:spLocks noGrp="1"/>
          </p:cNvSpPr>
          <p:nvPr>
            <p:ph type="sldNum" sz="quarter" idx="4"/>
          </p:nvPr>
        </p:nvSpPr>
        <p:spPr/>
        <p:txBody>
          <a:bodyPr/>
          <a:lstStyle/>
          <a:p>
            <a:fld id="{2D5587A6-0F28-234D-9116-41BE2E1A2AC2}" type="slidenum">
              <a:rPr lang="en-US" smtClean="0"/>
              <a:pPr/>
              <a:t>15</a:t>
            </a:fld>
            <a:endParaRPr lang="en-US" dirty="0"/>
          </a:p>
        </p:txBody>
      </p:sp>
    </p:spTree>
    <p:extLst>
      <p:ext uri="{BB962C8B-B14F-4D97-AF65-F5344CB8AC3E}">
        <p14:creationId xmlns:p14="http://schemas.microsoft.com/office/powerpoint/2010/main" val="259369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Running a File Containing Invalid Commands</a:t>
            </a:r>
          </a:p>
        </p:txBody>
      </p:sp>
      <p:sp>
        <p:nvSpPr>
          <p:cNvPr id="3" name="Content Placeholder 2"/>
          <p:cNvSpPr>
            <a:spLocks noGrp="1"/>
          </p:cNvSpPr>
          <p:nvPr>
            <p:ph idx="1"/>
          </p:nvPr>
        </p:nvSpPr>
        <p:spPr/>
        <p:txBody>
          <a:bodyPr/>
          <a:lstStyle/>
          <a:p>
            <a:pPr marL="0" indent="0">
              <a:buNone/>
            </a:pPr>
            <a:r>
              <a:rPr lang="en-US" dirty="0"/>
              <a:t>As with the interactive shell, putting in invalid instructions also causes an error. Make the following changes to your file and run it:</a:t>
            </a:r>
          </a:p>
          <a:p>
            <a:pPr marL="0" indent="0">
              <a:lnSpc>
                <a:spcPct val="100000"/>
              </a:lnSpc>
              <a:buNone/>
            </a:pPr>
            <a:r>
              <a:rPr lang="en-US" dirty="0">
                <a:solidFill>
                  <a:srgbClr val="FF0000"/>
                </a:solidFill>
              </a:rPr>
              <a:t>print("---------------------------------") </a:t>
            </a:r>
          </a:p>
          <a:p>
            <a:pPr marL="0" indent="0">
              <a:lnSpc>
                <a:spcPct val="100000"/>
              </a:lnSpc>
              <a:buNone/>
            </a:pPr>
            <a:r>
              <a:rPr lang="en-US" dirty="0">
                <a:solidFill>
                  <a:srgbClr val="FF0000"/>
                </a:solidFill>
              </a:rPr>
              <a:t>print(invalid instruction) </a:t>
            </a:r>
          </a:p>
          <a:p>
            <a:pPr marL="0" indent="0">
              <a:lnSpc>
                <a:spcPct val="100000"/>
              </a:lnSpc>
              <a:buNone/>
            </a:pPr>
            <a:r>
              <a:rPr lang="en-US" dirty="0">
                <a:solidFill>
                  <a:srgbClr val="FF0000"/>
                </a:solidFill>
              </a:rPr>
              <a:t>print("---------------------------------") </a:t>
            </a:r>
          </a:p>
          <a:p>
            <a:pPr marL="0" indent="0">
              <a:buNone/>
            </a:pPr>
            <a:r>
              <a:rPr lang="en-US" dirty="0"/>
              <a:t>You should see an error. This output is called a </a:t>
            </a:r>
            <a:r>
              <a:rPr lang="en-US" b="1" dirty="0"/>
              <a:t>stack trace</a:t>
            </a:r>
            <a:r>
              <a:rPr lang="en-US" dirty="0"/>
              <a:t>. It tells us useful things such as where the error happened, what kind of error it was, and what other calls were triggered along the way when we ran our command. Stack traces should be read from bottom to top. Another name for stack trace is </a:t>
            </a:r>
            <a:r>
              <a:rPr lang="en-US" b="1" dirty="0" err="1"/>
              <a:t>traceback</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16</a:t>
            </a:fld>
            <a:endParaRPr lang="en-US" dirty="0"/>
          </a:p>
        </p:txBody>
      </p:sp>
    </p:spTree>
    <p:extLst>
      <p:ext uri="{BB962C8B-B14F-4D97-AF65-F5344CB8AC3E}">
        <p14:creationId xmlns:p14="http://schemas.microsoft.com/office/powerpoint/2010/main" val="264355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4: Passing User Arguments to Scripts</a:t>
            </a:r>
          </a:p>
        </p:txBody>
      </p:sp>
      <p:sp>
        <p:nvSpPr>
          <p:cNvPr id="3" name="Content Placeholder 2"/>
          <p:cNvSpPr>
            <a:spLocks noGrp="1"/>
          </p:cNvSpPr>
          <p:nvPr>
            <p:ph idx="1"/>
          </p:nvPr>
        </p:nvSpPr>
        <p:spPr/>
        <p:txBody>
          <a:bodyPr/>
          <a:lstStyle/>
          <a:p>
            <a:pPr marL="0" indent="0">
              <a:buNone/>
            </a:pPr>
            <a:r>
              <a:rPr lang="en-US" dirty="0"/>
              <a:t>To make a script more dynamic, you can have the user provide arguments to it when calling it:</a:t>
            </a:r>
          </a:p>
          <a:p>
            <a:pPr marL="0" indent="0">
              <a:buNone/>
            </a:pPr>
            <a:r>
              <a:rPr lang="en-US" dirty="0"/>
              <a:t>Output:</a:t>
            </a:r>
          </a:p>
          <a:p>
            <a:pPr marL="0" indent="0">
              <a:buNone/>
            </a:pPr>
            <a:endParaRPr lang="en-US" dirty="0"/>
          </a:p>
          <a:p>
            <a:pPr marL="0" indent="0">
              <a:lnSpc>
                <a:spcPct val="100000"/>
              </a:lnSpc>
              <a:buNone/>
            </a:pPr>
            <a:endParaRPr lang="en-US" dirty="0">
              <a:solidFill>
                <a:srgbClr val="FF0000"/>
              </a:solidFill>
            </a:endParaRP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17</a:t>
            </a:fld>
            <a:endParaRPr lang="en-US" dirty="0"/>
          </a:p>
        </p:txBody>
      </p:sp>
      <p:pic>
        <p:nvPicPr>
          <p:cNvPr id="6" name="image11.png"/>
          <p:cNvPicPr/>
          <p:nvPr/>
        </p:nvPicPr>
        <p:blipFill>
          <a:blip r:embed="rId3"/>
          <a:srcRect b="38202"/>
          <a:stretch>
            <a:fillRect/>
          </a:stretch>
        </p:blipFill>
        <p:spPr>
          <a:xfrm>
            <a:off x="767408" y="2564904"/>
            <a:ext cx="8208912" cy="3384376"/>
          </a:xfrm>
          <a:prstGeom prst="rect">
            <a:avLst/>
          </a:prstGeom>
          <a:ln/>
        </p:spPr>
      </p:pic>
    </p:spTree>
    <p:extLst>
      <p:ext uri="{BB962C8B-B14F-4D97-AF65-F5344CB8AC3E}">
        <p14:creationId xmlns:p14="http://schemas.microsoft.com/office/powerpoint/2010/main" val="225288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What are the advantages of the two different methods of running Python programs?</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18</a:t>
            </a:fld>
            <a:endParaRPr lang="en-US" dirty="0"/>
          </a:p>
        </p:txBody>
      </p:sp>
    </p:spTree>
    <p:extLst>
      <p:ext uri="{BB962C8B-B14F-4D97-AF65-F5344CB8AC3E}">
        <p14:creationId xmlns:p14="http://schemas.microsoft.com/office/powerpoint/2010/main" val="126356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2: Running Simple Python Scripts</a:t>
            </a:r>
          </a:p>
        </p:txBody>
      </p:sp>
      <p:sp>
        <p:nvSpPr>
          <p:cNvPr id="3" name="Content Placeholder 2"/>
          <p:cNvSpPr>
            <a:spLocks noGrp="1"/>
          </p:cNvSpPr>
          <p:nvPr>
            <p:ph idx="1"/>
          </p:nvPr>
        </p:nvSpPr>
        <p:spPr/>
        <p:txBody>
          <a:bodyPr/>
          <a:lstStyle/>
          <a:p>
            <a:pPr marL="0" indent="0">
              <a:buNone/>
            </a:pPr>
            <a:r>
              <a:rPr lang="en-US" dirty="0"/>
              <a:t>In this activity, we will create a name card generator script that, when called with a first name and last name, will generate a name card with the names.</a:t>
            </a:r>
          </a:p>
        </p:txBody>
      </p:sp>
      <p:sp>
        <p:nvSpPr>
          <p:cNvPr id="4" name="Slide Number Placeholder 3"/>
          <p:cNvSpPr>
            <a:spLocks noGrp="1"/>
          </p:cNvSpPr>
          <p:nvPr>
            <p:ph type="sldNum" sz="quarter" idx="4"/>
          </p:nvPr>
        </p:nvSpPr>
        <p:spPr/>
        <p:txBody>
          <a:bodyPr/>
          <a:lstStyle/>
          <a:p>
            <a:fld id="{2D5587A6-0F28-234D-9116-41BE2E1A2AC2}" type="slidenum">
              <a:rPr lang="en-US" smtClean="0"/>
              <a:pPr/>
              <a:t>19</a:t>
            </a:fld>
            <a:endParaRPr lang="en-US" dirty="0"/>
          </a:p>
        </p:txBody>
      </p:sp>
    </p:spTree>
    <p:extLst>
      <p:ext uri="{BB962C8B-B14F-4D97-AF65-F5344CB8AC3E}">
        <p14:creationId xmlns:p14="http://schemas.microsoft.com/office/powerpoint/2010/main" val="166308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Introduction to Unsupervised Learning</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t>2</a:t>
            </a:fld>
            <a:endParaRPr lang="en-US"/>
          </a:p>
        </p:txBody>
      </p:sp>
    </p:spTree>
    <p:extLst>
      <p:ext uri="{BB962C8B-B14F-4D97-AF65-F5344CB8AC3E}">
        <p14:creationId xmlns:p14="http://schemas.microsoft.com/office/powerpoint/2010/main" val="31678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Python Syntax</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20</a:t>
            </a:fld>
            <a:endParaRPr lang="en-US" dirty="0"/>
          </a:p>
        </p:txBody>
      </p:sp>
    </p:spTree>
    <p:extLst>
      <p:ext uri="{BB962C8B-B14F-4D97-AF65-F5344CB8AC3E}">
        <p14:creationId xmlns:p14="http://schemas.microsoft.com/office/powerpoint/2010/main" val="2499770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Syntax</a:t>
            </a:r>
          </a:p>
        </p:txBody>
      </p:sp>
      <p:sp>
        <p:nvSpPr>
          <p:cNvPr id="3" name="Content Placeholder 2"/>
          <p:cNvSpPr>
            <a:spLocks noGrp="1"/>
          </p:cNvSpPr>
          <p:nvPr>
            <p:ph idx="1"/>
          </p:nvPr>
        </p:nvSpPr>
        <p:spPr>
          <a:xfrm>
            <a:off x="648000" y="1404000"/>
            <a:ext cx="10800000" cy="4905320"/>
          </a:xfrm>
        </p:spPr>
        <p:txBody>
          <a:bodyPr>
            <a:noAutofit/>
          </a:bodyPr>
          <a:lstStyle/>
          <a:p>
            <a:endParaRPr lang="en-US" sz="1850"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21</a:t>
            </a:fld>
            <a:endParaRPr lang="en-US" dirty="0"/>
          </a:p>
        </p:txBody>
      </p:sp>
    </p:spTree>
    <p:extLst>
      <p:ext uri="{BB962C8B-B14F-4D97-AF65-F5344CB8AC3E}">
        <p14:creationId xmlns:p14="http://schemas.microsoft.com/office/powerpoint/2010/main" val="275412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pPr marL="0" indent="0">
              <a:buNone/>
            </a:pPr>
            <a:r>
              <a:rPr lang="en-US" dirty="0"/>
              <a:t>Variables in Python can reference values of different data types such as strings, integers, floating point values, Booleans, and different data types and data structures. Python, in contrast to statically typed languages such as Java or C++, doesn’t require you to pre-declare a variable’s data type. It determines the type during runtime.</a:t>
            </a:r>
          </a:p>
          <a:p>
            <a:pPr marL="0" indent="0">
              <a:buNone/>
            </a:pPr>
            <a:r>
              <a:rPr lang="en-US" dirty="0"/>
              <a:t>Additionally, a variable's value and type can change during runtime. Any variable can be used to store any data type and can be used as long as it has already been defined.</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22</a:t>
            </a:fld>
            <a:endParaRPr lang="en-US" dirty="0"/>
          </a:p>
        </p:txBody>
      </p:sp>
    </p:spTree>
    <p:extLst>
      <p:ext uri="{BB962C8B-B14F-4D97-AF65-F5344CB8AC3E}">
        <p14:creationId xmlns:p14="http://schemas.microsoft.com/office/powerpoint/2010/main" val="206655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Numeric Values – Integers</a:t>
            </a:r>
          </a:p>
        </p:txBody>
      </p:sp>
      <p:sp>
        <p:nvSpPr>
          <p:cNvPr id="3" name="Content Placeholder 2"/>
          <p:cNvSpPr>
            <a:spLocks noGrp="1"/>
          </p:cNvSpPr>
          <p:nvPr>
            <p:ph idx="1"/>
          </p:nvPr>
        </p:nvSpPr>
        <p:spPr>
          <a:xfrm>
            <a:off x="648000" y="1404000"/>
            <a:ext cx="10800000" cy="5193352"/>
          </a:xfrm>
        </p:spPr>
        <p:txBody>
          <a:bodyPr>
            <a:noAutofit/>
          </a:bodyPr>
          <a:lstStyle/>
          <a:p>
            <a:pPr marL="0" indent="0">
              <a:buNone/>
            </a:pPr>
            <a:r>
              <a:rPr lang="en-US" dirty="0"/>
              <a:t>Mathematically, integers are whole numbers that are either positive or negative. The same definition is applicable for Python integers.</a:t>
            </a:r>
          </a:p>
          <a:p>
            <a:pPr marL="0" indent="0">
              <a:lnSpc>
                <a:spcPct val="100000"/>
              </a:lnSpc>
              <a:buNone/>
            </a:pPr>
            <a:r>
              <a:rPr lang="en-US" dirty="0">
                <a:solidFill>
                  <a:srgbClr val="FF0000"/>
                </a:solidFill>
              </a:rPr>
              <a:t>&gt;&gt;&gt; 7</a:t>
            </a:r>
          </a:p>
          <a:p>
            <a:pPr marL="0" indent="0">
              <a:lnSpc>
                <a:spcPct val="100000"/>
              </a:lnSpc>
              <a:buNone/>
            </a:pPr>
            <a:r>
              <a:rPr lang="en-US" dirty="0">
                <a:solidFill>
                  <a:srgbClr val="FF0000"/>
                </a:solidFill>
              </a:rPr>
              <a:t>7</a:t>
            </a:r>
          </a:p>
          <a:p>
            <a:pPr marL="0" indent="0">
              <a:buNone/>
            </a:pPr>
            <a:endParaRPr lang="en-US" dirty="0"/>
          </a:p>
          <a:p>
            <a:pPr marL="0" indent="0">
              <a:buNone/>
            </a:pPr>
            <a:r>
              <a:rPr lang="en-US" dirty="0"/>
              <a:t>We also saw the different symbols, such as +, *, and - that can be used to perform different arithmetic operations on the integer values:</a:t>
            </a:r>
          </a:p>
          <a:p>
            <a:pPr marL="0" indent="0">
              <a:lnSpc>
                <a:spcPct val="100000"/>
              </a:lnSpc>
              <a:buNone/>
            </a:pPr>
            <a:r>
              <a:rPr lang="en-US" dirty="0">
                <a:solidFill>
                  <a:srgbClr val="FF0000"/>
                </a:solidFill>
              </a:rPr>
              <a:t>&gt;&gt;&gt; 5 + 4 + 6 + 9</a:t>
            </a:r>
          </a:p>
          <a:p>
            <a:pPr marL="0" indent="0">
              <a:lnSpc>
                <a:spcPct val="100000"/>
              </a:lnSpc>
              <a:buNone/>
            </a:pPr>
            <a:r>
              <a:rPr lang="en-US" dirty="0">
                <a:solidFill>
                  <a:srgbClr val="FF0000"/>
                </a:solidFill>
              </a:rPr>
              <a:t>24</a:t>
            </a:r>
          </a:p>
          <a:p>
            <a:pPr marL="0" indent="0">
              <a:lnSpc>
                <a:spcPct val="100000"/>
              </a:lnSpc>
              <a:buNone/>
            </a:pPr>
            <a:r>
              <a:rPr lang="en-US" dirty="0">
                <a:solidFill>
                  <a:srgbClr val="FF0000"/>
                </a:solidFill>
              </a:rPr>
              <a:t>&gt;&gt;&gt; 5 * 5</a:t>
            </a:r>
          </a:p>
          <a:p>
            <a:pPr marL="0" indent="0">
              <a:lnSpc>
                <a:spcPct val="100000"/>
              </a:lnSpc>
              <a:buNone/>
            </a:pPr>
            <a:r>
              <a:rPr lang="en-US" dirty="0">
                <a:solidFill>
                  <a:srgbClr val="FF0000"/>
                </a:solidFill>
              </a:rPr>
              <a:t>25</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23</a:t>
            </a:fld>
            <a:endParaRPr lang="en-US" dirty="0"/>
          </a:p>
        </p:txBody>
      </p:sp>
    </p:spTree>
    <p:extLst>
      <p:ext uri="{BB962C8B-B14F-4D97-AF65-F5344CB8AC3E}">
        <p14:creationId xmlns:p14="http://schemas.microsoft.com/office/powerpoint/2010/main" val="3430964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Exercise 5: Checking the Type of a Value</a:t>
            </a:r>
          </a:p>
        </p:txBody>
      </p:sp>
      <p:sp>
        <p:nvSpPr>
          <p:cNvPr id="6" name="Content Placeholder 5"/>
          <p:cNvSpPr>
            <a:spLocks noGrp="1"/>
          </p:cNvSpPr>
          <p:nvPr>
            <p:ph idx="1"/>
          </p:nvPr>
        </p:nvSpPr>
        <p:spPr/>
        <p:txBody>
          <a:bodyPr/>
          <a:lstStyle/>
          <a:p>
            <a:pPr marL="0" indent="0">
              <a:buNone/>
            </a:pPr>
            <a:r>
              <a:rPr lang="en-US" dirty="0"/>
              <a:t>We can also check the type of a value by using the </a:t>
            </a:r>
            <a:r>
              <a:rPr lang="en-US" dirty="0">
                <a:solidFill>
                  <a:srgbClr val="FF0000"/>
                </a:solidFill>
              </a:rPr>
              <a:t>type</a:t>
            </a:r>
            <a:r>
              <a:rPr lang="en-US" dirty="0"/>
              <a:t> function that’s built into Python.</a:t>
            </a:r>
          </a:p>
        </p:txBody>
      </p:sp>
      <p:sp>
        <p:nvSpPr>
          <p:cNvPr id="4" name="Slide Number Placeholder 3"/>
          <p:cNvSpPr>
            <a:spLocks noGrp="1"/>
          </p:cNvSpPr>
          <p:nvPr>
            <p:ph type="sldNum" sz="quarter" idx="4"/>
          </p:nvPr>
        </p:nvSpPr>
        <p:spPr/>
        <p:txBody>
          <a:bodyPr/>
          <a:lstStyle/>
          <a:p>
            <a:fld id="{2D5587A6-0F28-234D-9116-41BE2E1A2AC2}" type="slidenum">
              <a:rPr lang="en-US" smtClean="0"/>
              <a:t>24</a:t>
            </a:fld>
            <a:endParaRPr lang="en-US"/>
          </a:p>
        </p:txBody>
      </p:sp>
    </p:spTree>
    <p:extLst>
      <p:ext uri="{BB962C8B-B14F-4D97-AF65-F5344CB8AC3E}">
        <p14:creationId xmlns:p14="http://schemas.microsoft.com/office/powerpoint/2010/main" val="1489847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a:t>
            </a:r>
          </a:p>
        </p:txBody>
      </p:sp>
      <p:sp>
        <p:nvSpPr>
          <p:cNvPr id="3" name="Content Placeholder 2"/>
          <p:cNvSpPr>
            <a:spLocks noGrp="1"/>
          </p:cNvSpPr>
          <p:nvPr>
            <p:ph idx="1"/>
          </p:nvPr>
        </p:nvSpPr>
        <p:spPr/>
        <p:txBody>
          <a:bodyPr/>
          <a:lstStyle/>
          <a:p>
            <a:pPr marL="0" indent="0">
              <a:buNone/>
            </a:pPr>
            <a:r>
              <a:rPr lang="en-US" dirty="0"/>
              <a:t>Python allows you to convert string type values to integer type values and vice versa.</a:t>
            </a:r>
          </a:p>
          <a:p>
            <a:pPr marL="0" indent="0">
              <a:buNone/>
            </a:pPr>
            <a:r>
              <a:rPr lang="en-US" dirty="0"/>
              <a:t>Using the built-in </a:t>
            </a:r>
            <a:r>
              <a:rPr lang="en-US" dirty="0" err="1">
                <a:solidFill>
                  <a:srgbClr val="FF0000"/>
                </a:solidFill>
              </a:rPr>
              <a:t>str</a:t>
            </a:r>
            <a:r>
              <a:rPr lang="en-US" dirty="0"/>
              <a:t> function, you can convert an integer to a string:</a:t>
            </a:r>
          </a:p>
          <a:p>
            <a:pPr marL="0" indent="0">
              <a:lnSpc>
                <a:spcPct val="100000"/>
              </a:lnSpc>
              <a:buNone/>
            </a:pPr>
            <a:r>
              <a:rPr lang="en-US" dirty="0">
                <a:solidFill>
                  <a:srgbClr val="FF0000"/>
                </a:solidFill>
              </a:rPr>
              <a:t>&gt;&gt;&gt; </a:t>
            </a:r>
            <a:r>
              <a:rPr lang="en-US" dirty="0" err="1">
                <a:solidFill>
                  <a:srgbClr val="FF0000"/>
                </a:solidFill>
              </a:rPr>
              <a:t>str</a:t>
            </a:r>
            <a:r>
              <a:rPr lang="en-US" dirty="0">
                <a:solidFill>
                  <a:srgbClr val="FF0000"/>
                </a:solidFill>
              </a:rPr>
              <a:t>(7)</a:t>
            </a:r>
          </a:p>
          <a:p>
            <a:pPr marL="0" indent="0">
              <a:lnSpc>
                <a:spcPct val="100000"/>
              </a:lnSpc>
              <a:buNone/>
            </a:pPr>
            <a:r>
              <a:rPr lang="en-US" dirty="0">
                <a:solidFill>
                  <a:srgbClr val="FF0000"/>
                </a:solidFill>
              </a:rPr>
              <a:t>'7'</a:t>
            </a:r>
          </a:p>
          <a:p>
            <a:pPr marL="0" indent="0">
              <a:lnSpc>
                <a:spcPct val="100000"/>
              </a:lnSpc>
              <a:buNone/>
            </a:pPr>
            <a:r>
              <a:rPr lang="en-US" dirty="0">
                <a:solidFill>
                  <a:srgbClr val="FF0000"/>
                </a:solidFill>
              </a:rPr>
              <a:t>&gt;&gt;&gt; </a:t>
            </a:r>
          </a:p>
        </p:txBody>
      </p:sp>
      <p:sp>
        <p:nvSpPr>
          <p:cNvPr id="4" name="Slide Number Placeholder 3"/>
          <p:cNvSpPr>
            <a:spLocks noGrp="1"/>
          </p:cNvSpPr>
          <p:nvPr>
            <p:ph type="sldNum" sz="quarter" idx="4"/>
          </p:nvPr>
        </p:nvSpPr>
        <p:spPr/>
        <p:txBody>
          <a:bodyPr/>
          <a:lstStyle/>
          <a:p>
            <a:fld id="{2D5587A6-0F28-234D-9116-41BE2E1A2AC2}" type="slidenum">
              <a:rPr lang="en-US" smtClean="0"/>
              <a:pPr/>
              <a:t>25</a:t>
            </a:fld>
            <a:endParaRPr lang="en-US" dirty="0"/>
          </a:p>
        </p:txBody>
      </p:sp>
    </p:spTree>
    <p:extLst>
      <p:ext uri="{BB962C8B-B14F-4D97-AF65-F5344CB8AC3E}">
        <p14:creationId xmlns:p14="http://schemas.microsoft.com/office/powerpoint/2010/main" val="308754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a:t>
            </a:r>
          </a:p>
        </p:txBody>
      </p:sp>
      <p:sp>
        <p:nvSpPr>
          <p:cNvPr id="3" name="Content Placeholder 2"/>
          <p:cNvSpPr>
            <a:spLocks noGrp="1"/>
          </p:cNvSpPr>
          <p:nvPr>
            <p:ph idx="1"/>
          </p:nvPr>
        </p:nvSpPr>
        <p:spPr/>
        <p:txBody>
          <a:bodyPr/>
          <a:lstStyle/>
          <a:p>
            <a:pPr marL="0" indent="0">
              <a:buNone/>
            </a:pPr>
            <a:r>
              <a:rPr lang="en-US" dirty="0"/>
              <a:t>Strings can also be converted to integers, as long as they hold a valid integer value within. This is done by use of the built-in </a:t>
            </a:r>
            <a:r>
              <a:rPr lang="en-US" dirty="0" err="1">
                <a:solidFill>
                  <a:srgbClr val="FF0000"/>
                </a:solidFill>
              </a:rPr>
              <a:t>int</a:t>
            </a:r>
            <a:r>
              <a:rPr lang="en-US" dirty="0"/>
              <a:t> function:</a:t>
            </a:r>
          </a:p>
          <a:p>
            <a:pPr marL="0" indent="0">
              <a:lnSpc>
                <a:spcPct val="100000"/>
              </a:lnSpc>
              <a:buNone/>
            </a:pPr>
            <a:r>
              <a:rPr lang="en-US" dirty="0">
                <a:solidFill>
                  <a:srgbClr val="FF0000"/>
                </a:solidFill>
              </a:rPr>
              <a:t>&gt;&gt;&gt; </a:t>
            </a:r>
            <a:r>
              <a:rPr lang="en-US" dirty="0" err="1">
                <a:solidFill>
                  <a:srgbClr val="FF0000"/>
                </a:solidFill>
              </a:rPr>
              <a:t>int</a:t>
            </a:r>
            <a:r>
              <a:rPr lang="en-US" dirty="0">
                <a:solidFill>
                  <a:srgbClr val="FF0000"/>
                </a:solidFill>
              </a:rPr>
              <a:t>("100")</a:t>
            </a:r>
          </a:p>
          <a:p>
            <a:pPr marL="0" indent="0">
              <a:lnSpc>
                <a:spcPct val="100000"/>
              </a:lnSpc>
              <a:buNone/>
            </a:pPr>
            <a:r>
              <a:rPr lang="en-US" dirty="0">
                <a:solidFill>
                  <a:srgbClr val="FF0000"/>
                </a:solidFill>
              </a:rPr>
              <a:t>100</a:t>
            </a:r>
          </a:p>
          <a:p>
            <a:pPr marL="0" indent="0">
              <a:lnSpc>
                <a:spcPct val="100000"/>
              </a:lnSpc>
              <a:buNone/>
            </a:pPr>
            <a:r>
              <a:rPr lang="en-US" dirty="0">
                <a:solidFill>
                  <a:srgbClr val="FF0000"/>
                </a:solidFill>
              </a:rPr>
              <a:t>&gt;&gt;&gt; </a:t>
            </a:r>
          </a:p>
          <a:p>
            <a:pPr marL="0" indent="0">
              <a:lnSpc>
                <a:spcPct val="100000"/>
              </a:lnSpc>
              <a:buNone/>
            </a:pPr>
            <a:endParaRPr lang="en-US" dirty="0"/>
          </a:p>
          <a:p>
            <a:pPr marL="0" indent="0">
              <a:lnSpc>
                <a:spcPct val="100000"/>
              </a:lnSpc>
              <a:buNone/>
            </a:pPr>
            <a:r>
              <a:rPr lang="en-US" dirty="0"/>
              <a:t>An error occurs if we try converting a string that doesn’t contain an integer:</a:t>
            </a:r>
          </a:p>
          <a:p>
            <a:pPr marL="0" indent="0">
              <a:lnSpc>
                <a:spcPct val="100000"/>
              </a:lnSpc>
              <a:buNone/>
            </a:pPr>
            <a:r>
              <a:rPr lang="en-US" dirty="0">
                <a:solidFill>
                  <a:srgbClr val="FF0000"/>
                </a:solidFill>
              </a:rPr>
              <a:t>&gt;&gt;&gt; </a:t>
            </a:r>
            <a:r>
              <a:rPr lang="en-US" dirty="0" err="1">
                <a:solidFill>
                  <a:srgbClr val="FF0000"/>
                </a:solidFill>
              </a:rPr>
              <a:t>int</a:t>
            </a:r>
            <a:r>
              <a:rPr lang="en-US" dirty="0">
                <a:solidFill>
                  <a:srgbClr val="FF0000"/>
                </a:solidFill>
              </a:rPr>
              <a:t>("</a:t>
            </a:r>
            <a:r>
              <a:rPr lang="en-US" dirty="0" err="1">
                <a:solidFill>
                  <a:srgbClr val="FF0000"/>
                </a:solidFill>
              </a:rPr>
              <a:t>Foobar</a:t>
            </a:r>
            <a:r>
              <a:rPr lang="en-US" dirty="0">
                <a:solidFill>
                  <a:srgbClr val="FF0000"/>
                </a:solidFill>
              </a:rPr>
              <a:t>")</a:t>
            </a:r>
          </a:p>
          <a:p>
            <a:pPr marL="0" indent="0">
              <a:lnSpc>
                <a:spcPct val="100000"/>
              </a:lnSpc>
              <a:buNone/>
            </a:pPr>
            <a:r>
              <a:rPr lang="en-US" dirty="0" err="1">
                <a:solidFill>
                  <a:srgbClr val="FF0000"/>
                </a:solidFill>
              </a:rPr>
              <a:t>Traceback</a:t>
            </a:r>
            <a:r>
              <a:rPr lang="en-US" dirty="0">
                <a:solidFill>
                  <a:srgbClr val="FF0000"/>
                </a:solidFill>
              </a:rPr>
              <a:t> (most recent call last):</a:t>
            </a:r>
          </a:p>
          <a:p>
            <a:pPr marL="0" indent="0">
              <a:lnSpc>
                <a:spcPct val="100000"/>
              </a:lnSpc>
              <a:buNone/>
            </a:pPr>
            <a:r>
              <a:rPr lang="en-US" dirty="0">
                <a:solidFill>
                  <a:srgbClr val="FF0000"/>
                </a:solidFill>
              </a:rPr>
              <a:t>  File "&lt;</a:t>
            </a:r>
            <a:r>
              <a:rPr lang="en-US" dirty="0" err="1">
                <a:solidFill>
                  <a:srgbClr val="FF0000"/>
                </a:solidFill>
              </a:rPr>
              <a:t>stdin</a:t>
            </a:r>
            <a:r>
              <a:rPr lang="en-US" dirty="0">
                <a:solidFill>
                  <a:srgbClr val="FF0000"/>
                </a:solidFill>
              </a:rPr>
              <a:t>&gt;", line 1, in &lt;module&gt;</a:t>
            </a:r>
          </a:p>
          <a:p>
            <a:pPr marL="0" indent="0">
              <a:lnSpc>
                <a:spcPct val="100000"/>
              </a:lnSpc>
              <a:buNone/>
            </a:pPr>
            <a:r>
              <a:rPr lang="en-US" dirty="0" err="1">
                <a:solidFill>
                  <a:srgbClr val="FF0000"/>
                </a:solidFill>
              </a:rPr>
              <a:t>ValueError</a:t>
            </a:r>
            <a:r>
              <a:rPr lang="en-US" dirty="0">
                <a:solidFill>
                  <a:srgbClr val="FF0000"/>
                </a:solidFill>
              </a:rPr>
              <a:t>: invalid literal for </a:t>
            </a:r>
            <a:r>
              <a:rPr lang="en-US" dirty="0" err="1">
                <a:solidFill>
                  <a:srgbClr val="FF0000"/>
                </a:solidFill>
              </a:rPr>
              <a:t>int</a:t>
            </a:r>
            <a:r>
              <a:rPr lang="en-US" dirty="0">
                <a:solidFill>
                  <a:srgbClr val="FF0000"/>
                </a:solidFill>
              </a:rPr>
              <a:t>() with base 10: '</a:t>
            </a:r>
            <a:r>
              <a:rPr lang="en-US" dirty="0" err="1">
                <a:solidFill>
                  <a:srgbClr val="FF0000"/>
                </a:solidFill>
              </a:rPr>
              <a:t>Foobar</a:t>
            </a:r>
            <a:r>
              <a:rPr lang="en-US" dirty="0">
                <a:solidFill>
                  <a:srgbClr val="FF0000"/>
                </a:solidFill>
              </a:rPr>
              <a:t>'</a:t>
            </a:r>
          </a:p>
          <a:p>
            <a:pPr marL="0" indent="0">
              <a:lnSpc>
                <a:spcPct val="100000"/>
              </a:lnSpc>
              <a:buNone/>
            </a:pPr>
            <a:endParaRPr lang="en-US" dirty="0">
              <a:solidFill>
                <a:srgbClr val="FF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26</a:t>
            </a:fld>
            <a:endParaRPr lang="en-US" dirty="0"/>
          </a:p>
        </p:txBody>
      </p:sp>
    </p:spTree>
    <p:extLst>
      <p:ext uri="{BB962C8B-B14F-4D97-AF65-F5344CB8AC3E}">
        <p14:creationId xmlns:p14="http://schemas.microsoft.com/office/powerpoint/2010/main" val="3053583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6: Assigning Variables</a:t>
            </a:r>
          </a:p>
        </p:txBody>
      </p:sp>
      <p:sp>
        <p:nvSpPr>
          <p:cNvPr id="3" name="Content Placeholder 2"/>
          <p:cNvSpPr>
            <a:spLocks noGrp="1"/>
          </p:cNvSpPr>
          <p:nvPr>
            <p:ph idx="1"/>
          </p:nvPr>
        </p:nvSpPr>
        <p:spPr/>
        <p:txBody>
          <a:bodyPr/>
          <a:lstStyle/>
          <a:p>
            <a:pPr marL="0" indent="0">
              <a:buNone/>
            </a:pPr>
            <a:r>
              <a:rPr lang="en-US" dirty="0"/>
              <a:t>In this exercise, we will learn how to assign a value to a variable.</a:t>
            </a:r>
          </a:p>
        </p:txBody>
      </p:sp>
      <p:sp>
        <p:nvSpPr>
          <p:cNvPr id="4" name="Slide Number Placeholder 3"/>
          <p:cNvSpPr>
            <a:spLocks noGrp="1"/>
          </p:cNvSpPr>
          <p:nvPr>
            <p:ph type="sldNum" sz="quarter" idx="4"/>
          </p:nvPr>
        </p:nvSpPr>
        <p:spPr/>
        <p:txBody>
          <a:bodyPr/>
          <a:lstStyle/>
          <a:p>
            <a:fld id="{2D5587A6-0F28-234D-9116-41BE2E1A2AC2}" type="slidenum">
              <a:rPr lang="en-US" smtClean="0"/>
              <a:pPr/>
              <a:t>27</a:t>
            </a:fld>
            <a:endParaRPr lang="en-US" dirty="0"/>
          </a:p>
        </p:txBody>
      </p:sp>
    </p:spTree>
    <p:extLst>
      <p:ext uri="{BB962C8B-B14F-4D97-AF65-F5344CB8AC3E}">
        <p14:creationId xmlns:p14="http://schemas.microsoft.com/office/powerpoint/2010/main" val="1449678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7: Using Variables</a:t>
            </a:r>
          </a:p>
        </p:txBody>
      </p:sp>
      <p:sp>
        <p:nvSpPr>
          <p:cNvPr id="3" name="Content Placeholder 2"/>
          <p:cNvSpPr>
            <a:spLocks noGrp="1"/>
          </p:cNvSpPr>
          <p:nvPr>
            <p:ph idx="1"/>
          </p:nvPr>
        </p:nvSpPr>
        <p:spPr>
          <a:xfrm>
            <a:off x="648000" y="1412776"/>
            <a:ext cx="10800000" cy="5184576"/>
          </a:xfrm>
        </p:spPr>
        <p:txBody>
          <a:bodyPr>
            <a:normAutofit/>
          </a:bodyPr>
          <a:lstStyle/>
          <a:p>
            <a:pPr marL="0" indent="0">
              <a:buNone/>
            </a:pPr>
            <a:r>
              <a:rPr lang="en-US" dirty="0"/>
              <a:t>We use variables when we have a value in our code that we want to use multiple times. They prevent us from having to repeat that value each time we want to use it as variables store the values in memory.</a:t>
            </a:r>
          </a:p>
          <a:p>
            <a:pPr marL="0" indent="0">
              <a:buNone/>
            </a:pPr>
            <a:r>
              <a:rPr lang="en-US" dirty="0"/>
              <a:t>When we store values in memory, we can reuse them as many times as we’d like.</a:t>
            </a:r>
          </a:p>
        </p:txBody>
      </p:sp>
      <p:sp>
        <p:nvSpPr>
          <p:cNvPr id="4" name="Slide Number Placeholder 3"/>
          <p:cNvSpPr>
            <a:spLocks noGrp="1"/>
          </p:cNvSpPr>
          <p:nvPr>
            <p:ph type="sldNum" sz="quarter" idx="4"/>
          </p:nvPr>
        </p:nvSpPr>
        <p:spPr/>
        <p:txBody>
          <a:bodyPr/>
          <a:lstStyle/>
          <a:p>
            <a:fld id="{2D5587A6-0F28-234D-9116-41BE2E1A2AC2}" type="slidenum">
              <a:rPr lang="en-US" smtClean="0"/>
              <a:pPr/>
              <a:t>28</a:t>
            </a:fld>
            <a:endParaRPr lang="en-US" dirty="0"/>
          </a:p>
        </p:txBody>
      </p:sp>
    </p:spTree>
    <p:extLst>
      <p:ext uri="{BB962C8B-B14F-4D97-AF65-F5344CB8AC3E}">
        <p14:creationId xmlns:p14="http://schemas.microsoft.com/office/powerpoint/2010/main" val="365938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Variables</a:t>
            </a:r>
          </a:p>
        </p:txBody>
      </p:sp>
      <p:sp>
        <p:nvSpPr>
          <p:cNvPr id="3" name="Content Placeholder 2"/>
          <p:cNvSpPr>
            <a:spLocks noGrp="1"/>
          </p:cNvSpPr>
          <p:nvPr>
            <p:ph idx="1"/>
          </p:nvPr>
        </p:nvSpPr>
        <p:spPr>
          <a:xfrm>
            <a:off x="648000" y="1404000"/>
            <a:ext cx="10800000" cy="5049336"/>
          </a:xfrm>
        </p:spPr>
        <p:txBody>
          <a:bodyPr>
            <a:normAutofit/>
          </a:bodyPr>
          <a:lstStyle/>
          <a:p>
            <a:pPr marL="0" indent="0">
              <a:buNone/>
            </a:pPr>
            <a:r>
              <a:rPr lang="en-US" dirty="0"/>
              <a:t>An interesting phenomenon with Python variables is that they are not deeply linked:</a:t>
            </a:r>
          </a:p>
          <a:p>
            <a:pPr marL="0" indent="0">
              <a:lnSpc>
                <a:spcPct val="110000"/>
              </a:lnSpc>
              <a:buNone/>
            </a:pPr>
            <a:r>
              <a:rPr lang="en-US" dirty="0">
                <a:solidFill>
                  <a:srgbClr val="FF0000"/>
                </a:solidFill>
              </a:rPr>
              <a:t>&gt;&gt;&gt; x = 1</a:t>
            </a:r>
          </a:p>
          <a:p>
            <a:pPr marL="0" indent="0">
              <a:lnSpc>
                <a:spcPct val="110000"/>
              </a:lnSpc>
              <a:buNone/>
            </a:pPr>
            <a:r>
              <a:rPr lang="en-US" dirty="0">
                <a:solidFill>
                  <a:srgbClr val="FF0000"/>
                </a:solidFill>
              </a:rPr>
              <a:t>&gt;&gt;&gt; y = x</a:t>
            </a:r>
          </a:p>
          <a:p>
            <a:pPr marL="0" indent="0">
              <a:lnSpc>
                <a:spcPct val="110000"/>
              </a:lnSpc>
              <a:buNone/>
            </a:pPr>
            <a:r>
              <a:rPr lang="en-US" dirty="0">
                <a:solidFill>
                  <a:srgbClr val="FF0000"/>
                </a:solidFill>
              </a:rPr>
              <a:t>&gt;&gt;&gt; x = 2</a:t>
            </a:r>
          </a:p>
          <a:p>
            <a:pPr marL="0" indent="0">
              <a:lnSpc>
                <a:spcPct val="110000"/>
              </a:lnSpc>
              <a:buNone/>
            </a:pPr>
            <a:r>
              <a:rPr lang="en-US" dirty="0">
                <a:solidFill>
                  <a:srgbClr val="FF0000"/>
                </a:solidFill>
              </a:rPr>
              <a:t>&gt;&gt;&gt; print(x)</a:t>
            </a:r>
          </a:p>
          <a:p>
            <a:pPr marL="0" indent="0">
              <a:lnSpc>
                <a:spcPct val="110000"/>
              </a:lnSpc>
              <a:buNone/>
            </a:pPr>
            <a:r>
              <a:rPr lang="en-US" dirty="0">
                <a:solidFill>
                  <a:srgbClr val="FF0000"/>
                </a:solidFill>
              </a:rPr>
              <a:t>2</a:t>
            </a:r>
          </a:p>
          <a:p>
            <a:pPr marL="0" indent="0">
              <a:lnSpc>
                <a:spcPct val="110000"/>
              </a:lnSpc>
              <a:buNone/>
            </a:pPr>
            <a:r>
              <a:rPr lang="en-US" dirty="0">
                <a:solidFill>
                  <a:srgbClr val="FF0000"/>
                </a:solidFill>
              </a:rPr>
              <a:t>&gt;&gt;&gt; print(y)</a:t>
            </a:r>
          </a:p>
          <a:p>
            <a:pPr marL="0" indent="0">
              <a:lnSpc>
                <a:spcPct val="110000"/>
              </a:lnSpc>
              <a:buNone/>
            </a:pPr>
            <a:r>
              <a:rPr lang="en-US" dirty="0">
                <a:solidFill>
                  <a:srgbClr val="FF0000"/>
                </a:solidFill>
              </a:rPr>
              <a:t>1</a:t>
            </a:r>
          </a:p>
          <a:p>
            <a:pPr marL="0" indent="0">
              <a:lnSpc>
                <a:spcPct val="110000"/>
              </a:lnSpc>
              <a:buNone/>
            </a:pPr>
            <a:r>
              <a:rPr lang="en-US" dirty="0">
                <a:solidFill>
                  <a:srgbClr val="FF0000"/>
                </a:solidFill>
              </a:rPr>
              <a:t>&gt;&gt;&gt; </a:t>
            </a:r>
          </a:p>
        </p:txBody>
      </p:sp>
      <p:sp>
        <p:nvSpPr>
          <p:cNvPr id="4" name="Slide Number Placeholder 3"/>
          <p:cNvSpPr>
            <a:spLocks noGrp="1"/>
          </p:cNvSpPr>
          <p:nvPr>
            <p:ph type="sldNum" sz="quarter" idx="4"/>
          </p:nvPr>
        </p:nvSpPr>
        <p:spPr/>
        <p:txBody>
          <a:bodyPr/>
          <a:lstStyle/>
          <a:p>
            <a:fld id="{2D5587A6-0F28-234D-9116-41BE2E1A2AC2}" type="slidenum">
              <a:rPr lang="en-US" smtClean="0"/>
              <a:pPr/>
              <a:t>29</a:t>
            </a:fld>
            <a:endParaRPr lang="en-US" dirty="0"/>
          </a:p>
        </p:txBody>
      </p:sp>
    </p:spTree>
    <p:extLst>
      <p:ext uri="{BB962C8B-B14F-4D97-AF65-F5344CB8AC3E}">
        <p14:creationId xmlns:p14="http://schemas.microsoft.com/office/powerpoint/2010/main" val="415092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648000" y="1404000"/>
            <a:ext cx="11052000" cy="4752000"/>
          </a:xfrm>
        </p:spPr>
        <p:txBody>
          <a:bodyPr/>
          <a:lstStyle/>
          <a:p>
            <a:pPr marL="0" indent="0">
              <a:buNone/>
            </a:pPr>
            <a:r>
              <a:rPr lang="en-US" dirty="0"/>
              <a:t>By the end of this lesson, you will be able to:</a:t>
            </a:r>
          </a:p>
          <a:p>
            <a:pPr lvl="0"/>
            <a:r>
              <a:rPr lang="en-US" dirty="0"/>
              <a:t>Explain how unsupervised learning fits into the larger machine learning landscape</a:t>
            </a:r>
          </a:p>
          <a:p>
            <a:pPr lvl="0"/>
            <a:r>
              <a:rPr lang="en-US" dirty="0"/>
              <a:t>Prove a real world use case where unsupervised learning is valuable</a:t>
            </a:r>
          </a:p>
          <a:p>
            <a:pPr lvl="0"/>
            <a:r>
              <a:rPr lang="en-US" dirty="0"/>
              <a:t>Explain the importance of clustering</a:t>
            </a:r>
          </a:p>
          <a:p>
            <a:pPr lvl="0"/>
            <a:r>
              <a:rPr lang="en-US" dirty="0"/>
              <a:t>Understand the theory behind K-Means clustering</a:t>
            </a:r>
          </a:p>
          <a:p>
            <a:pPr lvl="0"/>
            <a:r>
              <a:rPr lang="en-US" dirty="0"/>
              <a:t>Implement K-Means clustering algorithms from scratch in Python</a:t>
            </a:r>
          </a:p>
          <a:p>
            <a:pPr lvl="0"/>
            <a:r>
              <a:rPr lang="en-US" dirty="0"/>
              <a:t>Apply pre-packaged K-Means clustering algorithms to your own data</a:t>
            </a:r>
          </a:p>
          <a:p>
            <a:pPr marL="0" lvl="0" indent="0">
              <a:buNone/>
            </a:pPr>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t>3</a:t>
            </a:fld>
            <a:endParaRPr lang="en-US"/>
          </a:p>
        </p:txBody>
      </p:sp>
    </p:spTree>
    <p:extLst>
      <p:ext uri="{BB962C8B-B14F-4D97-AF65-F5344CB8AC3E}">
        <p14:creationId xmlns:p14="http://schemas.microsoft.com/office/powerpoint/2010/main" val="1692412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Variables</a:t>
            </a:r>
          </a:p>
        </p:txBody>
      </p:sp>
      <p:sp>
        <p:nvSpPr>
          <p:cNvPr id="3" name="Content Placeholder 2"/>
          <p:cNvSpPr>
            <a:spLocks noGrp="1"/>
          </p:cNvSpPr>
          <p:nvPr>
            <p:ph idx="1"/>
          </p:nvPr>
        </p:nvSpPr>
        <p:spPr/>
        <p:txBody>
          <a:bodyPr/>
          <a:lstStyle/>
          <a:p>
            <a:pPr marL="0" indent="0">
              <a:buNone/>
            </a:pPr>
            <a:r>
              <a:rPr lang="en-US" dirty="0"/>
              <a:t>A behavior you’d expect would be that </a:t>
            </a:r>
            <a:r>
              <a:rPr lang="en-US" dirty="0">
                <a:solidFill>
                  <a:srgbClr val="FF0000"/>
                </a:solidFill>
              </a:rPr>
              <a:t>y</a:t>
            </a:r>
            <a:r>
              <a:rPr lang="en-US" dirty="0"/>
              <a:t> being assigned to </a:t>
            </a:r>
            <a:r>
              <a:rPr lang="en-US" dirty="0">
                <a:solidFill>
                  <a:srgbClr val="FF0000"/>
                </a:solidFill>
              </a:rPr>
              <a:t>x</a:t>
            </a:r>
            <a:r>
              <a:rPr lang="en-US" dirty="0"/>
              <a:t> would change upon changing </a:t>
            </a:r>
            <a:r>
              <a:rPr lang="en-US" dirty="0">
                <a:solidFill>
                  <a:srgbClr val="FF0000"/>
                </a:solidFill>
              </a:rPr>
              <a:t>x</a:t>
            </a:r>
            <a:r>
              <a:rPr lang="en-US" dirty="0"/>
              <a:t>, but it doesn’t and stays the same.</a:t>
            </a:r>
          </a:p>
          <a:p>
            <a:pPr marL="0" indent="0">
              <a:buNone/>
            </a:pPr>
            <a:r>
              <a:rPr lang="en-US" dirty="0"/>
              <a:t>Since Python variables point to values in memory, when </a:t>
            </a:r>
            <a:r>
              <a:rPr lang="en-US" dirty="0">
                <a:solidFill>
                  <a:srgbClr val="FF0000"/>
                </a:solidFill>
              </a:rPr>
              <a:t>y</a:t>
            </a:r>
            <a:r>
              <a:rPr lang="en-US" dirty="0"/>
              <a:t> is assigned to </a:t>
            </a:r>
            <a:r>
              <a:rPr lang="en-US" dirty="0">
                <a:solidFill>
                  <a:srgbClr val="FF0000"/>
                </a:solidFill>
              </a:rPr>
              <a:t>x</a:t>
            </a:r>
            <a:r>
              <a:rPr lang="en-US" dirty="0"/>
              <a:t>, it does not make an alias for </a:t>
            </a:r>
            <a:r>
              <a:rPr lang="en-US" dirty="0">
                <a:solidFill>
                  <a:srgbClr val="FF0000"/>
                </a:solidFill>
              </a:rPr>
              <a:t>x</a:t>
            </a:r>
            <a:r>
              <a:rPr lang="en-US" dirty="0"/>
              <a:t> but instead points the variable </a:t>
            </a:r>
            <a:r>
              <a:rPr lang="en-US" dirty="0">
                <a:solidFill>
                  <a:srgbClr val="FF0000"/>
                </a:solidFill>
              </a:rPr>
              <a:t>y</a:t>
            </a:r>
            <a:r>
              <a:rPr lang="en-US" dirty="0"/>
              <a:t> to where the value of </a:t>
            </a:r>
            <a:r>
              <a:rPr lang="en-US" dirty="0">
                <a:solidFill>
                  <a:srgbClr val="FF0000"/>
                </a:solidFill>
              </a:rPr>
              <a:t>x</a:t>
            </a:r>
            <a:r>
              <a:rPr lang="en-US" dirty="0"/>
              <a:t>, 1, is. Changing </a:t>
            </a:r>
            <a:r>
              <a:rPr lang="en-US" dirty="0">
                <a:solidFill>
                  <a:srgbClr val="FF0000"/>
                </a:solidFill>
              </a:rPr>
              <a:t>x</a:t>
            </a:r>
            <a:r>
              <a:rPr lang="en-US" dirty="0"/>
              <a:t> changes its pointer from 1 to 2, but </a:t>
            </a:r>
            <a:r>
              <a:rPr lang="en-US" dirty="0">
                <a:solidFill>
                  <a:srgbClr val="FF0000"/>
                </a:solidFill>
              </a:rPr>
              <a:t>y</a:t>
            </a:r>
            <a:r>
              <a:rPr lang="en-US" dirty="0"/>
              <a:t> remains pointing to its initial value.</a:t>
            </a:r>
          </a:p>
        </p:txBody>
      </p:sp>
      <p:sp>
        <p:nvSpPr>
          <p:cNvPr id="4" name="Slide Number Placeholder 3"/>
          <p:cNvSpPr>
            <a:spLocks noGrp="1"/>
          </p:cNvSpPr>
          <p:nvPr>
            <p:ph type="sldNum" sz="quarter" idx="4"/>
          </p:nvPr>
        </p:nvSpPr>
        <p:spPr/>
        <p:txBody>
          <a:bodyPr/>
          <a:lstStyle/>
          <a:p>
            <a:fld id="{2D5587A6-0F28-234D-9116-41BE2E1A2AC2}" type="slidenum">
              <a:rPr lang="en-US" smtClean="0"/>
              <a:pPr/>
              <a:t>30</a:t>
            </a:fld>
            <a:endParaRPr lang="en-US" dirty="0"/>
          </a:p>
        </p:txBody>
      </p:sp>
    </p:spTree>
    <p:extLst>
      <p:ext uri="{BB962C8B-B14F-4D97-AF65-F5344CB8AC3E}">
        <p14:creationId xmlns:p14="http://schemas.microsoft.com/office/powerpoint/2010/main" val="3976696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Assignment</a:t>
            </a:r>
          </a:p>
        </p:txBody>
      </p:sp>
      <p:sp>
        <p:nvSpPr>
          <p:cNvPr id="3" name="Content Placeholder 2"/>
          <p:cNvSpPr>
            <a:spLocks noGrp="1"/>
          </p:cNvSpPr>
          <p:nvPr>
            <p:ph idx="1"/>
          </p:nvPr>
        </p:nvSpPr>
        <p:spPr/>
        <p:txBody>
          <a:bodyPr>
            <a:normAutofit/>
          </a:bodyPr>
          <a:lstStyle/>
          <a:p>
            <a:pPr marL="0" indent="0">
              <a:buNone/>
            </a:pPr>
            <a:r>
              <a:rPr lang="en-US" dirty="0"/>
              <a:t>In Python, you can also assign multiple variables in one statement, like so:</a:t>
            </a:r>
          </a:p>
          <a:p>
            <a:pPr marL="0" indent="0">
              <a:lnSpc>
                <a:spcPct val="100000"/>
              </a:lnSpc>
              <a:buNone/>
            </a:pPr>
            <a:r>
              <a:rPr lang="en-US" dirty="0">
                <a:solidFill>
                  <a:srgbClr val="FF0000"/>
                </a:solidFill>
              </a:rPr>
              <a:t>&gt;&gt;&gt; a, b, c = 1, 2, 3</a:t>
            </a:r>
          </a:p>
          <a:p>
            <a:pPr marL="0" indent="0">
              <a:lnSpc>
                <a:spcPct val="100000"/>
              </a:lnSpc>
              <a:buNone/>
            </a:pPr>
            <a:r>
              <a:rPr lang="en-US" dirty="0">
                <a:solidFill>
                  <a:srgbClr val="FF0000"/>
                </a:solidFill>
              </a:rPr>
              <a:t>&gt;&gt;&gt; print(a)</a:t>
            </a:r>
          </a:p>
          <a:p>
            <a:pPr marL="0" indent="0">
              <a:lnSpc>
                <a:spcPct val="100000"/>
              </a:lnSpc>
              <a:buNone/>
            </a:pPr>
            <a:r>
              <a:rPr lang="en-US" dirty="0">
                <a:solidFill>
                  <a:srgbClr val="FF0000"/>
                </a:solidFill>
              </a:rPr>
              <a:t>1</a:t>
            </a:r>
          </a:p>
          <a:p>
            <a:pPr marL="0" indent="0">
              <a:lnSpc>
                <a:spcPct val="100000"/>
              </a:lnSpc>
              <a:buNone/>
            </a:pPr>
            <a:r>
              <a:rPr lang="en-US" dirty="0">
                <a:solidFill>
                  <a:srgbClr val="FF0000"/>
                </a:solidFill>
              </a:rPr>
              <a:t>&gt;&gt;&gt; print(b)</a:t>
            </a:r>
          </a:p>
          <a:p>
            <a:pPr marL="0" indent="0">
              <a:lnSpc>
                <a:spcPct val="100000"/>
              </a:lnSpc>
              <a:buNone/>
            </a:pPr>
            <a:r>
              <a:rPr lang="en-US" dirty="0">
                <a:solidFill>
                  <a:srgbClr val="FF0000"/>
                </a:solidFill>
              </a:rPr>
              <a:t>2</a:t>
            </a:r>
          </a:p>
          <a:p>
            <a:pPr marL="0" indent="0">
              <a:lnSpc>
                <a:spcPct val="100000"/>
              </a:lnSpc>
              <a:buNone/>
            </a:pPr>
            <a:r>
              <a:rPr lang="en-US" dirty="0">
                <a:solidFill>
                  <a:srgbClr val="FF0000"/>
                </a:solidFill>
              </a:rPr>
              <a:t>&gt;&gt;&gt; print(c)</a:t>
            </a:r>
          </a:p>
          <a:p>
            <a:pPr marL="0" indent="0">
              <a:lnSpc>
                <a:spcPct val="100000"/>
              </a:lnSpc>
              <a:buNone/>
            </a:pPr>
            <a:r>
              <a:rPr lang="en-US" dirty="0">
                <a:solidFill>
                  <a:srgbClr val="FF0000"/>
                </a:solidFill>
              </a:rPr>
              <a:t>3</a:t>
            </a:r>
          </a:p>
          <a:p>
            <a:pPr marL="0" indent="0">
              <a:lnSpc>
                <a:spcPct val="100000"/>
              </a:lnSpc>
              <a:buNone/>
            </a:pPr>
            <a:r>
              <a:rPr lang="en-US" dirty="0">
                <a:solidFill>
                  <a:srgbClr val="FF0000"/>
                </a:solidFill>
              </a:rPr>
              <a:t>&gt;&gt;&gt; </a:t>
            </a:r>
          </a:p>
        </p:txBody>
      </p:sp>
      <p:sp>
        <p:nvSpPr>
          <p:cNvPr id="4" name="Slide Number Placeholder 3"/>
          <p:cNvSpPr>
            <a:spLocks noGrp="1"/>
          </p:cNvSpPr>
          <p:nvPr>
            <p:ph type="sldNum" sz="quarter" idx="4"/>
          </p:nvPr>
        </p:nvSpPr>
        <p:spPr/>
        <p:txBody>
          <a:bodyPr/>
          <a:lstStyle/>
          <a:p>
            <a:fld id="{2D5587A6-0F28-234D-9116-41BE2E1A2AC2}" type="slidenum">
              <a:rPr lang="en-US" smtClean="0"/>
              <a:pPr/>
              <a:t>31</a:t>
            </a:fld>
            <a:endParaRPr lang="en-US" dirty="0"/>
          </a:p>
        </p:txBody>
      </p:sp>
    </p:spTree>
    <p:extLst>
      <p:ext uri="{BB962C8B-B14F-4D97-AF65-F5344CB8AC3E}">
        <p14:creationId xmlns:p14="http://schemas.microsoft.com/office/powerpoint/2010/main" val="4278416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Assignment</a:t>
            </a:r>
          </a:p>
        </p:txBody>
      </p:sp>
      <p:sp>
        <p:nvSpPr>
          <p:cNvPr id="3" name="Content Placeholder 2"/>
          <p:cNvSpPr>
            <a:spLocks noGrp="1"/>
          </p:cNvSpPr>
          <p:nvPr>
            <p:ph idx="1"/>
          </p:nvPr>
        </p:nvSpPr>
        <p:spPr>
          <a:xfrm>
            <a:off x="648000" y="1404000"/>
            <a:ext cx="10800000" cy="5049336"/>
          </a:xfrm>
        </p:spPr>
        <p:txBody>
          <a:bodyPr>
            <a:normAutofit lnSpcReduction="10000"/>
          </a:bodyPr>
          <a:lstStyle/>
          <a:p>
            <a:pPr marL="0" indent="0">
              <a:buNone/>
            </a:pPr>
            <a:r>
              <a:rPr lang="en-US" dirty="0"/>
              <a:t>What happens if we try to assign more variables than we pass values?</a:t>
            </a:r>
          </a:p>
          <a:p>
            <a:pPr marL="0" indent="0">
              <a:lnSpc>
                <a:spcPct val="100000"/>
              </a:lnSpc>
              <a:buNone/>
            </a:pPr>
            <a:r>
              <a:rPr lang="en-US" dirty="0">
                <a:solidFill>
                  <a:srgbClr val="FF0000"/>
                </a:solidFill>
              </a:rPr>
              <a:t>&gt;&gt;&gt; a, b, c = 1, 2</a:t>
            </a:r>
          </a:p>
          <a:p>
            <a:pPr marL="0" indent="0">
              <a:lnSpc>
                <a:spcPct val="100000"/>
              </a:lnSpc>
              <a:buNone/>
            </a:pPr>
            <a:r>
              <a:rPr lang="en-US" dirty="0" err="1">
                <a:solidFill>
                  <a:srgbClr val="FF0000"/>
                </a:solidFill>
              </a:rPr>
              <a:t>Traceback</a:t>
            </a:r>
            <a:r>
              <a:rPr lang="en-US" dirty="0">
                <a:solidFill>
                  <a:srgbClr val="FF0000"/>
                </a:solidFill>
              </a:rPr>
              <a:t> (most recent call last):</a:t>
            </a:r>
          </a:p>
          <a:p>
            <a:pPr marL="0" indent="0">
              <a:lnSpc>
                <a:spcPct val="100000"/>
              </a:lnSpc>
              <a:buNone/>
            </a:pPr>
            <a:r>
              <a:rPr lang="en-US" dirty="0">
                <a:solidFill>
                  <a:srgbClr val="FF0000"/>
                </a:solidFill>
              </a:rPr>
              <a:t>  File "&lt;</a:t>
            </a:r>
            <a:r>
              <a:rPr lang="en-US" dirty="0" err="1">
                <a:solidFill>
                  <a:srgbClr val="FF0000"/>
                </a:solidFill>
              </a:rPr>
              <a:t>stdin</a:t>
            </a:r>
            <a:r>
              <a:rPr lang="en-US" dirty="0">
                <a:solidFill>
                  <a:srgbClr val="FF0000"/>
                </a:solidFill>
              </a:rPr>
              <a:t>&gt;", line 1, in &lt;module&gt;</a:t>
            </a:r>
          </a:p>
          <a:p>
            <a:pPr marL="0" indent="0">
              <a:lnSpc>
                <a:spcPct val="100000"/>
              </a:lnSpc>
              <a:buNone/>
            </a:pPr>
            <a:r>
              <a:rPr lang="en-US" dirty="0" err="1">
                <a:solidFill>
                  <a:srgbClr val="FF0000"/>
                </a:solidFill>
              </a:rPr>
              <a:t>ValueError</a:t>
            </a:r>
            <a:r>
              <a:rPr lang="en-US" dirty="0">
                <a:solidFill>
                  <a:srgbClr val="FF0000"/>
                </a:solidFill>
              </a:rPr>
              <a:t>: not enough values to unpack (expected 3, got 2)</a:t>
            </a:r>
          </a:p>
          <a:p>
            <a:pPr marL="0" indent="0">
              <a:lnSpc>
                <a:spcPct val="100000"/>
              </a:lnSpc>
              <a:buNone/>
            </a:pPr>
            <a:r>
              <a:rPr lang="en-US" dirty="0">
                <a:solidFill>
                  <a:srgbClr val="FF0000"/>
                </a:solidFill>
              </a:rPr>
              <a:t>&gt;&gt;&gt; </a:t>
            </a:r>
          </a:p>
          <a:p>
            <a:pPr marL="0" indent="0">
              <a:buNone/>
            </a:pPr>
            <a:r>
              <a:rPr lang="en-US" dirty="0"/>
              <a:t>A similar error is raised when we try and assign more values than there are variables:</a:t>
            </a:r>
          </a:p>
          <a:p>
            <a:pPr marL="0" indent="0">
              <a:lnSpc>
                <a:spcPct val="110000"/>
              </a:lnSpc>
              <a:buNone/>
            </a:pPr>
            <a:r>
              <a:rPr lang="en-US" dirty="0">
                <a:solidFill>
                  <a:srgbClr val="FF0000"/>
                </a:solidFill>
              </a:rPr>
              <a:t>&gt;&gt;&gt; a, b = 1, 2, 3</a:t>
            </a:r>
          </a:p>
          <a:p>
            <a:pPr marL="0" indent="0">
              <a:lnSpc>
                <a:spcPct val="110000"/>
              </a:lnSpc>
              <a:buNone/>
            </a:pPr>
            <a:r>
              <a:rPr lang="en-US" dirty="0" err="1">
                <a:solidFill>
                  <a:srgbClr val="FF0000"/>
                </a:solidFill>
              </a:rPr>
              <a:t>Traceback</a:t>
            </a:r>
            <a:r>
              <a:rPr lang="en-US" dirty="0">
                <a:solidFill>
                  <a:srgbClr val="FF0000"/>
                </a:solidFill>
              </a:rPr>
              <a:t> (most recent call last):</a:t>
            </a:r>
          </a:p>
          <a:p>
            <a:pPr marL="0" indent="0">
              <a:lnSpc>
                <a:spcPct val="110000"/>
              </a:lnSpc>
              <a:buNone/>
            </a:pPr>
            <a:r>
              <a:rPr lang="en-US" dirty="0">
                <a:solidFill>
                  <a:srgbClr val="FF0000"/>
                </a:solidFill>
              </a:rPr>
              <a:t>  File "&lt;</a:t>
            </a:r>
            <a:r>
              <a:rPr lang="en-US" dirty="0" err="1">
                <a:solidFill>
                  <a:srgbClr val="FF0000"/>
                </a:solidFill>
              </a:rPr>
              <a:t>stdin</a:t>
            </a:r>
            <a:r>
              <a:rPr lang="en-US" dirty="0">
                <a:solidFill>
                  <a:srgbClr val="FF0000"/>
                </a:solidFill>
              </a:rPr>
              <a:t>&gt;", line 1, in &lt;module&gt;</a:t>
            </a:r>
          </a:p>
          <a:p>
            <a:pPr marL="0" indent="0">
              <a:lnSpc>
                <a:spcPct val="110000"/>
              </a:lnSpc>
              <a:buNone/>
            </a:pPr>
            <a:r>
              <a:rPr lang="en-US" dirty="0" err="1">
                <a:solidFill>
                  <a:srgbClr val="FF0000"/>
                </a:solidFill>
              </a:rPr>
              <a:t>ValueError</a:t>
            </a:r>
            <a:r>
              <a:rPr lang="en-US" dirty="0">
                <a:solidFill>
                  <a:srgbClr val="FF0000"/>
                </a:solidFill>
              </a:rPr>
              <a:t>: too many values to unpack (expected 2)</a:t>
            </a:r>
          </a:p>
          <a:p>
            <a:pPr marL="0" indent="0">
              <a:lnSpc>
                <a:spcPct val="110000"/>
              </a:lnSpc>
              <a:buNone/>
            </a:pPr>
            <a:r>
              <a:rPr lang="en-US" dirty="0">
                <a:solidFill>
                  <a:srgbClr val="FF0000"/>
                </a:solidFill>
              </a:rPr>
              <a:t>&gt;&gt;&gt; </a:t>
            </a:r>
          </a:p>
        </p:txBody>
      </p:sp>
      <p:sp>
        <p:nvSpPr>
          <p:cNvPr id="4" name="Slide Number Placeholder 3"/>
          <p:cNvSpPr>
            <a:spLocks noGrp="1"/>
          </p:cNvSpPr>
          <p:nvPr>
            <p:ph type="sldNum" sz="quarter" idx="4"/>
          </p:nvPr>
        </p:nvSpPr>
        <p:spPr/>
        <p:txBody>
          <a:bodyPr/>
          <a:lstStyle/>
          <a:p>
            <a:fld id="{2D5587A6-0F28-234D-9116-41BE2E1A2AC2}" type="slidenum">
              <a:rPr lang="en-US" smtClean="0"/>
              <a:pPr/>
              <a:t>32</a:t>
            </a:fld>
            <a:endParaRPr lang="en-US" dirty="0"/>
          </a:p>
        </p:txBody>
      </p:sp>
    </p:spTree>
    <p:extLst>
      <p:ext uri="{BB962C8B-B14F-4D97-AF65-F5344CB8AC3E}">
        <p14:creationId xmlns:p14="http://schemas.microsoft.com/office/powerpoint/2010/main" val="1976854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3: Using Variables and Assign Statements</a:t>
            </a:r>
          </a:p>
        </p:txBody>
      </p:sp>
      <p:sp>
        <p:nvSpPr>
          <p:cNvPr id="3" name="Content Placeholder 2"/>
          <p:cNvSpPr>
            <a:spLocks noGrp="1"/>
          </p:cNvSpPr>
          <p:nvPr>
            <p:ph idx="1"/>
          </p:nvPr>
        </p:nvSpPr>
        <p:spPr/>
        <p:txBody>
          <a:bodyPr/>
          <a:lstStyle/>
          <a:p>
            <a:pPr marL="0" indent="0">
              <a:buNone/>
            </a:pPr>
            <a:r>
              <a:rPr lang="en-US" dirty="0"/>
              <a:t>Write a script that will use distance in kilometers and time in hours to calculate and print out speed in kilometers per hour, miles per hour, and meters per second.</a:t>
            </a:r>
          </a:p>
          <a:p>
            <a:pPr marL="0" indent="0">
              <a:buNone/>
            </a:pPr>
            <a:r>
              <a:rPr lang="en-US" dirty="0"/>
              <a:t>Hints:</a:t>
            </a:r>
          </a:p>
          <a:p>
            <a:pPr lvl="0"/>
            <a:r>
              <a:rPr lang="en-US" dirty="0"/>
              <a:t>The formula for calculating speed is </a:t>
            </a:r>
            <a:r>
              <a:rPr lang="en-US" i="1" dirty="0"/>
              <a:t>distance/time = speed</a:t>
            </a:r>
            <a:endParaRPr lang="en-US" dirty="0"/>
          </a:p>
          <a:p>
            <a:pPr lvl="0"/>
            <a:r>
              <a:rPr lang="en-US" dirty="0"/>
              <a:t>To convert kilometers to miles, divide the kilometers by 1.6</a:t>
            </a:r>
          </a:p>
          <a:p>
            <a:pPr lvl="0"/>
            <a:r>
              <a:rPr lang="en-US" dirty="0"/>
              <a:t>To convert kilometers to meters, multiply the kilometers by 1,000</a:t>
            </a:r>
          </a:p>
          <a:p>
            <a:pPr lvl="0"/>
            <a:r>
              <a:rPr lang="en-US" dirty="0"/>
              <a:t>To convert hours to seconds, multiply hours by 3,600</a:t>
            </a:r>
          </a:p>
        </p:txBody>
      </p:sp>
      <p:sp>
        <p:nvSpPr>
          <p:cNvPr id="4" name="Slide Number Placeholder 3"/>
          <p:cNvSpPr>
            <a:spLocks noGrp="1"/>
          </p:cNvSpPr>
          <p:nvPr>
            <p:ph type="sldNum" sz="quarter" idx="4"/>
          </p:nvPr>
        </p:nvSpPr>
        <p:spPr/>
        <p:txBody>
          <a:bodyPr/>
          <a:lstStyle/>
          <a:p>
            <a:fld id="{2D5587A6-0F28-234D-9116-41BE2E1A2AC2}" type="slidenum">
              <a:rPr lang="en-US" smtClean="0"/>
              <a:pPr/>
              <a:t>33</a:t>
            </a:fld>
            <a:endParaRPr lang="en-US" dirty="0"/>
          </a:p>
        </p:txBody>
      </p:sp>
    </p:spTree>
    <p:extLst>
      <p:ext uri="{BB962C8B-B14F-4D97-AF65-F5344CB8AC3E}">
        <p14:creationId xmlns:p14="http://schemas.microsoft.com/office/powerpoint/2010/main" val="752964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Naming Identifiers and Reserved Words</a:t>
            </a:r>
          </a:p>
        </p:txBody>
      </p:sp>
      <p:sp>
        <p:nvSpPr>
          <p:cNvPr id="3" name="Content Placeholder 2"/>
          <p:cNvSpPr>
            <a:spLocks noGrp="1"/>
          </p:cNvSpPr>
          <p:nvPr>
            <p:ph idx="1"/>
          </p:nvPr>
        </p:nvSpPr>
        <p:spPr/>
        <p:txBody>
          <a:bodyPr/>
          <a:lstStyle/>
          <a:p>
            <a:pPr lvl="0"/>
            <a:r>
              <a:rPr lang="en-US" dirty="0"/>
              <a:t>An identifier can consist of upper and lowercase letters of the alphabet, underscores, </a:t>
            </a:r>
            <a:r>
              <a:rPr lang="en-US" dirty="0" err="1"/>
              <a:t>unicode</a:t>
            </a:r>
            <a:r>
              <a:rPr lang="en-US" dirty="0"/>
              <a:t> identifiers, and digits 0 to 9.</a:t>
            </a:r>
          </a:p>
          <a:p>
            <a:pPr lvl="0"/>
            <a:r>
              <a:rPr lang="en-US" dirty="0"/>
              <a:t>An identifier cannot begin with a digit, for example, </a:t>
            </a:r>
            <a:r>
              <a:rPr lang="en-US" dirty="0" err="1">
                <a:solidFill>
                  <a:srgbClr val="FF0000"/>
                </a:solidFill>
              </a:rPr>
              <a:t>7x</a:t>
            </a:r>
            <a:r>
              <a:rPr lang="en-US" dirty="0"/>
              <a:t> is an invalid variable name.</a:t>
            </a:r>
          </a:p>
          <a:p>
            <a:pPr lvl="0"/>
            <a:r>
              <a:rPr lang="en-US" dirty="0"/>
              <a:t>No other characters can be in identifiers. This means spaces or any other symbols. Spaces most notably occur in module names as some operating systems will permit filenames with spaces. This should be avoided.</a:t>
            </a:r>
          </a:p>
          <a:p>
            <a:pPr lvl="0"/>
            <a:r>
              <a:rPr lang="en-US" dirty="0"/>
              <a:t>A Python keyword cannot be used in an identifier name, for example, </a:t>
            </a:r>
            <a:r>
              <a:rPr lang="en-US" dirty="0">
                <a:solidFill>
                  <a:srgbClr val="FF0000"/>
                </a:solidFill>
              </a:rPr>
              <a:t>import</a:t>
            </a:r>
            <a:r>
              <a:rPr lang="en-US" dirty="0"/>
              <a:t>, </a:t>
            </a:r>
            <a:r>
              <a:rPr lang="en-US" dirty="0">
                <a:solidFill>
                  <a:srgbClr val="FF0000"/>
                </a:solidFill>
              </a:rPr>
              <a:t>if</a:t>
            </a:r>
            <a:r>
              <a:rPr lang="en-US" dirty="0"/>
              <a:t>, </a:t>
            </a:r>
            <a:r>
              <a:rPr lang="en-US" dirty="0">
                <a:solidFill>
                  <a:srgbClr val="FF0000"/>
                </a:solidFill>
              </a:rPr>
              <a:t>for</a:t>
            </a:r>
            <a:r>
              <a:rPr lang="en-US" dirty="0"/>
              <a:t>, and </a:t>
            </a:r>
            <a:r>
              <a:rPr lang="en-US" dirty="0">
                <a:solidFill>
                  <a:srgbClr val="FF0000"/>
                </a:solidFill>
              </a:rPr>
              <a:t>lambda</a:t>
            </a:r>
            <a:r>
              <a:rPr lang="en-US" dirty="0"/>
              <a:t>.</a:t>
            </a:r>
          </a:p>
          <a:p>
            <a:pPr lvl="0"/>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34</a:t>
            </a:fld>
            <a:endParaRPr lang="en-US" dirty="0"/>
          </a:p>
        </p:txBody>
      </p:sp>
    </p:spTree>
    <p:extLst>
      <p:ext uri="{BB962C8B-B14F-4D97-AF65-F5344CB8AC3E}">
        <p14:creationId xmlns:p14="http://schemas.microsoft.com/office/powerpoint/2010/main" val="1994453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8: Python Keywords</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Certain names in Python cannot be used as they are parts of the language syntax. Such words are known as </a:t>
            </a:r>
            <a:r>
              <a:rPr lang="en-US" b="1" dirty="0"/>
              <a:t>reserved words</a:t>
            </a:r>
            <a:r>
              <a:rPr lang="en-US" dirty="0"/>
              <a:t> or </a:t>
            </a:r>
            <a:r>
              <a:rPr lang="en-US" b="1" dirty="0"/>
              <a:t>keywords</a:t>
            </a:r>
            <a:r>
              <a:rPr lang="en-US" dirty="0"/>
              <a:t>. An example of a reserved word is </a:t>
            </a:r>
            <a:r>
              <a:rPr lang="en-US" dirty="0">
                <a:solidFill>
                  <a:srgbClr val="FF0000"/>
                </a:solidFill>
              </a:rPr>
              <a:t>import</a:t>
            </a:r>
            <a:r>
              <a:rPr lang="en-US" dirty="0"/>
              <a:t>, which is a statement used for when you want to import a module into your code.</a:t>
            </a:r>
          </a:p>
        </p:txBody>
      </p:sp>
      <p:sp>
        <p:nvSpPr>
          <p:cNvPr id="4" name="Slide Number Placeholder 3"/>
          <p:cNvSpPr>
            <a:spLocks noGrp="1"/>
          </p:cNvSpPr>
          <p:nvPr>
            <p:ph type="sldNum" sz="quarter" idx="4"/>
          </p:nvPr>
        </p:nvSpPr>
        <p:spPr/>
        <p:txBody>
          <a:bodyPr/>
          <a:lstStyle/>
          <a:p>
            <a:fld id="{2D5587A6-0F28-234D-9116-41BE2E1A2AC2}" type="slidenum">
              <a:rPr lang="en-US" smtClean="0"/>
              <a:pPr/>
              <a:t>35</a:t>
            </a:fld>
            <a:endParaRPr lang="en-US" dirty="0"/>
          </a:p>
        </p:txBody>
      </p:sp>
    </p:spTree>
    <p:extLst>
      <p:ext uri="{BB962C8B-B14F-4D97-AF65-F5344CB8AC3E}">
        <p14:creationId xmlns:p14="http://schemas.microsoft.com/office/powerpoint/2010/main" val="3593350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Why do we get a syntax error when we try to assign reserved words?</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36</a:t>
            </a:fld>
            <a:endParaRPr lang="en-US" dirty="0"/>
          </a:p>
        </p:txBody>
      </p:sp>
    </p:spTree>
    <p:extLst>
      <p:ext uri="{BB962C8B-B14F-4D97-AF65-F5344CB8AC3E}">
        <p14:creationId xmlns:p14="http://schemas.microsoft.com/office/powerpoint/2010/main" val="1952164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Naming Conventions</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sz="1900" dirty="0"/>
              <a:t>Python has several guidelines for naming identifiers that aren’t enforced by the interpreter. These guidelines are meant for consistent code and making it more readable. Please note that these are simply guidelines and the programmer is at liberty to ignore them.</a:t>
            </a:r>
          </a:p>
          <a:p>
            <a:pPr marL="0" indent="0">
              <a:buNone/>
            </a:pPr>
            <a:r>
              <a:rPr lang="en-US" sz="1900" dirty="0"/>
              <a:t>Advantages:</a:t>
            </a:r>
          </a:p>
          <a:p>
            <a:pPr lvl="0"/>
            <a:r>
              <a:rPr lang="en-US" sz="1900" dirty="0"/>
              <a:t>Makes the code easier to read and understand for other programmers since they’d find consistent and instantly recognizable patterns</a:t>
            </a:r>
          </a:p>
          <a:p>
            <a:pPr lvl="0"/>
            <a:r>
              <a:rPr lang="en-US" sz="1900" dirty="0"/>
              <a:t>Enhances clarity and reduce ambiguity</a:t>
            </a:r>
          </a:p>
          <a:p>
            <a:pPr lvl="0"/>
            <a:r>
              <a:rPr lang="en-US" sz="1900" dirty="0"/>
              <a:t>Makes automated refactoring easier as the automation tools would have consistent patterns to look for</a:t>
            </a:r>
          </a:p>
          <a:p>
            <a:pPr lvl="0"/>
            <a:r>
              <a:rPr lang="en-US" sz="1900" dirty="0"/>
              <a:t>Provides additional information about the identifiers, for example, when you see a variable name in all caps, you immediately know that it is a constant</a:t>
            </a:r>
          </a:p>
        </p:txBody>
      </p:sp>
      <p:sp>
        <p:nvSpPr>
          <p:cNvPr id="4" name="Slide Number Placeholder 3"/>
          <p:cNvSpPr>
            <a:spLocks noGrp="1"/>
          </p:cNvSpPr>
          <p:nvPr>
            <p:ph type="sldNum" sz="quarter" idx="4"/>
          </p:nvPr>
        </p:nvSpPr>
        <p:spPr/>
        <p:txBody>
          <a:bodyPr/>
          <a:lstStyle/>
          <a:p>
            <a:fld id="{2D5587A6-0F28-234D-9116-41BE2E1A2AC2}" type="slidenum">
              <a:rPr lang="en-US" smtClean="0"/>
              <a:pPr/>
              <a:t>37</a:t>
            </a:fld>
            <a:endParaRPr lang="en-US" dirty="0"/>
          </a:p>
        </p:txBody>
      </p:sp>
    </p:spTree>
    <p:extLst>
      <p:ext uri="{BB962C8B-B14F-4D97-AF65-F5344CB8AC3E}">
        <p14:creationId xmlns:p14="http://schemas.microsoft.com/office/powerpoint/2010/main" val="2446247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Naming Conventions</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Compound variable names should be written in </a:t>
            </a:r>
            <a:r>
              <a:rPr lang="en-US" dirty="0" err="1"/>
              <a:t>snake_case</a:t>
            </a:r>
            <a:r>
              <a:rPr lang="en-US" dirty="0"/>
              <a:t> notation.</a:t>
            </a:r>
          </a:p>
          <a:p>
            <a:pPr marL="0" indent="0">
              <a:buNone/>
            </a:pPr>
            <a:r>
              <a:rPr lang="en-US" dirty="0"/>
              <a:t>Prefer this:</a:t>
            </a:r>
          </a:p>
          <a:p>
            <a:pPr marL="0" indent="0">
              <a:lnSpc>
                <a:spcPct val="100000"/>
              </a:lnSpc>
              <a:buNone/>
            </a:pPr>
            <a:r>
              <a:rPr lang="en-US" dirty="0">
                <a:solidFill>
                  <a:srgbClr val="FF0000"/>
                </a:solidFill>
              </a:rPr>
              <a:t>&gt;&gt;&gt; </a:t>
            </a:r>
            <a:r>
              <a:rPr lang="en-US" dirty="0" err="1">
                <a:solidFill>
                  <a:srgbClr val="FF0000"/>
                </a:solidFill>
              </a:rPr>
              <a:t>first_letter</a:t>
            </a:r>
            <a:r>
              <a:rPr lang="en-US" dirty="0">
                <a:solidFill>
                  <a:srgbClr val="FF0000"/>
                </a:solidFill>
              </a:rPr>
              <a:t> = "a"</a:t>
            </a:r>
          </a:p>
          <a:p>
            <a:pPr marL="0" indent="0">
              <a:buNone/>
            </a:pPr>
            <a:r>
              <a:rPr lang="en-US" dirty="0"/>
              <a:t>Over this:</a:t>
            </a:r>
          </a:p>
          <a:p>
            <a:pPr marL="0" indent="0">
              <a:lnSpc>
                <a:spcPct val="100000"/>
              </a:lnSpc>
              <a:buNone/>
            </a:pPr>
            <a:r>
              <a:rPr lang="en-US" dirty="0">
                <a:solidFill>
                  <a:srgbClr val="FF0000"/>
                </a:solidFill>
              </a:rPr>
              <a:t>&gt;&gt;&gt; </a:t>
            </a:r>
            <a:r>
              <a:rPr lang="en-US" dirty="0" err="1">
                <a:solidFill>
                  <a:srgbClr val="FF0000"/>
                </a:solidFill>
              </a:rPr>
              <a:t>firstLetter</a:t>
            </a:r>
            <a:r>
              <a:rPr lang="en-US" dirty="0">
                <a:solidFill>
                  <a:srgbClr val="FF0000"/>
                </a:solidFill>
              </a:rPr>
              <a:t> = "a"  # </a:t>
            </a:r>
            <a:r>
              <a:rPr lang="en-US" dirty="0" err="1">
                <a:solidFill>
                  <a:srgbClr val="FF0000"/>
                </a:solidFill>
              </a:rPr>
              <a:t>camelCase</a:t>
            </a:r>
            <a:endParaRPr lang="en-US" dirty="0">
              <a:solidFill>
                <a:srgbClr val="FF0000"/>
              </a:solidFill>
            </a:endParaRPr>
          </a:p>
          <a:p>
            <a:pPr marL="0" indent="0">
              <a:lnSpc>
                <a:spcPct val="100000"/>
              </a:lnSpc>
              <a:buNone/>
            </a:pPr>
            <a:r>
              <a:rPr lang="en-US" dirty="0">
                <a:solidFill>
                  <a:srgbClr val="FF0000"/>
                </a:solidFill>
              </a:rPr>
              <a:t>&gt;&gt;&gt; </a:t>
            </a:r>
            <a:r>
              <a:rPr lang="en-US" dirty="0" err="1">
                <a:solidFill>
                  <a:srgbClr val="FF0000"/>
                </a:solidFill>
              </a:rPr>
              <a:t>FirstLetter</a:t>
            </a:r>
            <a:r>
              <a:rPr lang="en-US" dirty="0">
                <a:solidFill>
                  <a:srgbClr val="FF0000"/>
                </a:solidFill>
              </a:rPr>
              <a:t> = "a"  # </a:t>
            </a:r>
            <a:r>
              <a:rPr lang="en-US" dirty="0" err="1">
                <a:solidFill>
                  <a:srgbClr val="FF0000"/>
                </a:solidFill>
              </a:rPr>
              <a:t>PascalCase</a:t>
            </a:r>
            <a:endParaRPr lang="en-US" dirty="0">
              <a:solidFill>
                <a:srgbClr val="FF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38</a:t>
            </a:fld>
            <a:endParaRPr lang="en-US" dirty="0"/>
          </a:p>
        </p:txBody>
      </p:sp>
    </p:spTree>
    <p:extLst>
      <p:ext uri="{BB962C8B-B14F-4D97-AF65-F5344CB8AC3E}">
        <p14:creationId xmlns:p14="http://schemas.microsoft.com/office/powerpoint/2010/main" val="260620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Naming Conventions</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Naming for constants should be written in capital letters to denote that their values are not meant to change.</a:t>
            </a:r>
          </a:p>
          <a:p>
            <a:pPr marL="0" indent="0">
              <a:lnSpc>
                <a:spcPct val="100000"/>
              </a:lnSpc>
              <a:buNone/>
            </a:pPr>
            <a:r>
              <a:rPr lang="en-US" dirty="0">
                <a:solidFill>
                  <a:srgbClr val="FF0000"/>
                </a:solidFill>
              </a:rPr>
              <a:t>&gt;&gt;&gt; </a:t>
            </a:r>
            <a:r>
              <a:rPr lang="en-US" dirty="0" err="1">
                <a:solidFill>
                  <a:srgbClr val="FF0000"/>
                </a:solidFill>
              </a:rPr>
              <a:t>NUMBER_OF_PLANETS</a:t>
            </a:r>
            <a:r>
              <a:rPr lang="en-US" dirty="0">
                <a:solidFill>
                  <a:srgbClr val="FF0000"/>
                </a:solidFill>
              </a:rPr>
              <a:t> = 8</a:t>
            </a:r>
          </a:p>
          <a:p>
            <a:pPr marL="0" indent="0">
              <a:lnSpc>
                <a:spcPct val="100000"/>
              </a:lnSpc>
              <a:buNone/>
            </a:pPr>
            <a:r>
              <a:rPr lang="en-US" dirty="0">
                <a:solidFill>
                  <a:srgbClr val="FF0000"/>
                </a:solidFill>
              </a:rPr>
              <a:t>&gt;&gt;&gt; </a:t>
            </a:r>
            <a:r>
              <a:rPr lang="en-US" dirty="0" err="1">
                <a:solidFill>
                  <a:srgbClr val="FF0000"/>
                </a:solidFill>
              </a:rPr>
              <a:t>RADIUS_OF_THE_EARTH_IN_KM</a:t>
            </a:r>
            <a:r>
              <a:rPr lang="en-US" dirty="0">
                <a:solidFill>
                  <a:srgbClr val="FF0000"/>
                </a:solidFill>
              </a:rPr>
              <a:t> = 6371</a:t>
            </a:r>
          </a:p>
          <a:p>
            <a:pPr marL="0" indent="0">
              <a:lnSpc>
                <a:spcPct val="150000"/>
              </a:lnSpc>
              <a:buNone/>
            </a:pPr>
            <a:endParaRPr lang="en-US" dirty="0"/>
          </a:p>
          <a:p>
            <a:pPr marL="0" indent="0">
              <a:lnSpc>
                <a:spcPct val="150000"/>
              </a:lnSpc>
              <a:buNone/>
            </a:pPr>
            <a:r>
              <a:rPr lang="en-US" dirty="0"/>
              <a:t>Avoid lower case </a:t>
            </a:r>
            <a:r>
              <a:rPr lang="en-US" dirty="0">
                <a:solidFill>
                  <a:srgbClr val="FF0000"/>
                </a:solidFill>
              </a:rPr>
              <a:t>l</a:t>
            </a:r>
            <a:r>
              <a:rPr lang="en-US" dirty="0"/>
              <a:t> or uppercase </a:t>
            </a:r>
            <a:r>
              <a:rPr lang="en-US" dirty="0">
                <a:solidFill>
                  <a:srgbClr val="FF0000"/>
                </a:solidFill>
              </a:rPr>
              <a:t>O</a:t>
            </a:r>
            <a:r>
              <a:rPr lang="en-US" dirty="0"/>
              <a:t> as single character variable names as in some fonts, these letters can be mistaken for 1 and 0, respectively, making the code harder to read.</a:t>
            </a:r>
          </a:p>
          <a:p>
            <a:pPr marL="0" indent="0">
              <a:lnSpc>
                <a:spcPct val="100000"/>
              </a:lnSpc>
              <a:buNone/>
            </a:pPr>
            <a:endParaRPr lang="en-US" dirty="0">
              <a:solidFill>
                <a:srgbClr val="FF0000"/>
              </a:solidFill>
            </a:endParaRPr>
          </a:p>
          <a:p>
            <a:pPr marL="0" indent="0">
              <a:buNone/>
            </a:pPr>
            <a:endParaRPr lang="en-US" dirty="0">
              <a:solidFill>
                <a:srgbClr val="FF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39</a:t>
            </a:fld>
            <a:endParaRPr lang="en-US" dirty="0"/>
          </a:p>
        </p:txBody>
      </p:sp>
    </p:spTree>
    <p:extLst>
      <p:ext uri="{BB962C8B-B14F-4D97-AF65-F5344CB8AC3E}">
        <p14:creationId xmlns:p14="http://schemas.microsoft.com/office/powerpoint/2010/main" val="360176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Supervised learning solves problems where a label is </a:t>
            </a:r>
            <a:r>
              <a:rPr lang="en-US" b="1" dirty="0"/>
              <a:t>available</a:t>
            </a:r>
            <a:r>
              <a:rPr lang="en-US" dirty="0"/>
              <a:t> </a:t>
            </a:r>
          </a:p>
          <a:p>
            <a:r>
              <a:rPr lang="en-US" dirty="0"/>
              <a:t>Unsupervised learning solves problems where a label is </a:t>
            </a:r>
            <a:r>
              <a:rPr lang="en-US" b="1" dirty="0"/>
              <a:t>unavailable</a:t>
            </a:r>
          </a:p>
          <a:p>
            <a:endParaRPr lang="en-US" dirty="0"/>
          </a:p>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4</a:t>
            </a:fld>
            <a:endParaRPr lang="en-US" dirty="0"/>
          </a:p>
        </p:txBody>
      </p:sp>
    </p:spTree>
    <p:extLst>
      <p:ext uri="{BB962C8B-B14F-4D97-AF65-F5344CB8AC3E}">
        <p14:creationId xmlns:p14="http://schemas.microsoft.com/office/powerpoint/2010/main" val="3671682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648000" y="1404000"/>
            <a:ext cx="10800000" cy="5265360"/>
          </a:xfrm>
        </p:spPr>
        <p:txBody>
          <a:bodyPr>
            <a:normAutofit fontScale="85000" lnSpcReduction="20000"/>
          </a:bodyPr>
          <a:lstStyle/>
          <a:p>
            <a:pPr marL="0" indent="0">
              <a:buNone/>
            </a:pPr>
            <a:r>
              <a:rPr lang="en-US" dirty="0"/>
              <a:t>Mark the following variable names as valid or invalid:</a:t>
            </a:r>
          </a:p>
          <a:p>
            <a:pPr marL="457200" lvl="0" indent="-457200">
              <a:lnSpc>
                <a:spcPct val="120000"/>
              </a:lnSpc>
              <a:buFont typeface="+mj-lt"/>
              <a:buAutoNum type="arabicPeriod"/>
            </a:pPr>
            <a:r>
              <a:rPr lang="en-US" dirty="0" err="1"/>
              <a:t>TestTOKEN</a:t>
            </a:r>
            <a:endParaRPr lang="en-US" dirty="0"/>
          </a:p>
          <a:p>
            <a:pPr marL="457200" lvl="0" indent="-457200">
              <a:lnSpc>
                <a:spcPct val="120000"/>
              </a:lnSpc>
              <a:buFont typeface="+mj-lt"/>
              <a:buAutoNum type="arabicPeriod"/>
            </a:pPr>
            <a:r>
              <a:rPr lang="en-US" dirty="0"/>
              <a:t>new-list</a:t>
            </a:r>
          </a:p>
          <a:p>
            <a:pPr marL="457200" lvl="0" indent="-457200">
              <a:lnSpc>
                <a:spcPct val="120000"/>
              </a:lnSpc>
              <a:buFont typeface="+mj-lt"/>
              <a:buAutoNum type="arabicPeriod"/>
            </a:pPr>
            <a:r>
              <a:rPr lang="en-US" dirty="0"/>
              <a:t>__</a:t>
            </a:r>
          </a:p>
          <a:p>
            <a:pPr marL="457200" lvl="0" indent="-457200">
              <a:lnSpc>
                <a:spcPct val="120000"/>
              </a:lnSpc>
              <a:buFont typeface="+mj-lt"/>
              <a:buAutoNum type="arabicPeriod"/>
            </a:pPr>
            <a:r>
              <a:rPr lang="en-US" dirty="0"/>
              <a:t>TOTAL</a:t>
            </a:r>
          </a:p>
          <a:p>
            <a:pPr marL="457200" lvl="0" indent="-457200">
              <a:lnSpc>
                <a:spcPct val="120000"/>
              </a:lnSpc>
              <a:buFont typeface="+mj-lt"/>
              <a:buAutoNum type="arabicPeriod"/>
            </a:pPr>
            <a:r>
              <a:rPr lang="en-US" dirty="0"/>
              <a:t>if</a:t>
            </a:r>
          </a:p>
          <a:p>
            <a:pPr marL="457200" lvl="0" indent="-457200">
              <a:lnSpc>
                <a:spcPct val="120000"/>
              </a:lnSpc>
              <a:buFont typeface="+mj-lt"/>
              <a:buAutoNum type="arabicPeriod"/>
            </a:pPr>
            <a:r>
              <a:rPr lang="en-US" dirty="0" err="1"/>
              <a:t>array2</a:t>
            </a:r>
            <a:endParaRPr lang="en-US" dirty="0"/>
          </a:p>
          <a:p>
            <a:pPr marL="457200" lvl="0" indent="-457200">
              <a:lnSpc>
                <a:spcPct val="120000"/>
              </a:lnSpc>
              <a:buFont typeface="+mj-lt"/>
              <a:buAutoNum type="arabicPeriod"/>
            </a:pPr>
            <a:r>
              <a:rPr lang="en-US" dirty="0" err="1"/>
              <a:t>2_nd</a:t>
            </a:r>
            <a:endParaRPr lang="en-US" dirty="0"/>
          </a:p>
          <a:p>
            <a:pPr marL="457200" lvl="0" indent="-457200">
              <a:lnSpc>
                <a:spcPct val="120000"/>
              </a:lnSpc>
              <a:buFont typeface="+mj-lt"/>
              <a:buAutoNum type="arabicPeriod"/>
            </a:pPr>
            <a:r>
              <a:rPr lang="en-US" dirty="0"/>
              <a:t>void</a:t>
            </a:r>
          </a:p>
          <a:p>
            <a:pPr marL="457200" lvl="0" indent="-457200">
              <a:lnSpc>
                <a:spcPct val="120000"/>
              </a:lnSpc>
              <a:buFont typeface="+mj-lt"/>
              <a:buAutoNum type="arabicPeriod"/>
            </a:pPr>
            <a:r>
              <a:rPr lang="en-US" dirty="0"/>
              <a:t>five%</a:t>
            </a:r>
          </a:p>
          <a:p>
            <a:pPr marL="457200" lvl="0" indent="-457200">
              <a:lnSpc>
                <a:spcPct val="120000"/>
              </a:lnSpc>
              <a:buFont typeface="+mj-lt"/>
              <a:buAutoNum type="arabicPeriod"/>
            </a:pPr>
            <a:r>
              <a:rPr lang="en-US" dirty="0" err="1"/>
              <a:t>n123456789</a:t>
            </a:r>
            <a:endParaRPr lang="en-US" dirty="0"/>
          </a:p>
          <a:p>
            <a:pPr marL="457200" lvl="0" indent="-457200">
              <a:lnSpc>
                <a:spcPct val="120000"/>
              </a:lnSpc>
              <a:buFont typeface="+mj-lt"/>
              <a:buAutoNum type="arabicPeriod"/>
            </a:pPr>
            <a:r>
              <a:rPr lang="en-US" dirty="0" err="1"/>
              <a:t>LastLetter</a:t>
            </a:r>
            <a:endParaRPr lang="en-US" dirty="0"/>
          </a:p>
          <a:p>
            <a:pPr marL="457200" lvl="0" indent="-457200">
              <a:lnSpc>
                <a:spcPct val="120000"/>
              </a:lnSpc>
              <a:buFont typeface="+mj-lt"/>
              <a:buAutoNum type="arabicPeriod"/>
            </a:pPr>
            <a:r>
              <a:rPr lang="en-US" dirty="0"/>
              <a:t>maximum width</a:t>
            </a:r>
          </a:p>
          <a:p>
            <a:pPr marL="457200" lvl="0" indent="-457200">
              <a:lnSpc>
                <a:spcPct val="120000"/>
              </a:lnSpc>
              <a:buFont typeface="+mj-lt"/>
              <a:buAutoNum type="arabicPeriod"/>
            </a:pPr>
            <a:r>
              <a:rPr lang="en-US" dirty="0"/>
              <a:t>$HOME</a:t>
            </a:r>
          </a:p>
        </p:txBody>
      </p:sp>
      <p:sp>
        <p:nvSpPr>
          <p:cNvPr id="4" name="Slide Number Placeholder 3"/>
          <p:cNvSpPr>
            <a:spLocks noGrp="1"/>
          </p:cNvSpPr>
          <p:nvPr>
            <p:ph type="sldNum" sz="quarter" idx="4"/>
          </p:nvPr>
        </p:nvSpPr>
        <p:spPr/>
        <p:txBody>
          <a:bodyPr/>
          <a:lstStyle/>
          <a:p>
            <a:fld id="{2D5587A6-0F28-234D-9116-41BE2E1A2AC2}" type="slidenum">
              <a:rPr lang="en-US" smtClean="0"/>
              <a:pPr/>
              <a:t>40</a:t>
            </a:fld>
            <a:endParaRPr lang="en-US" dirty="0"/>
          </a:p>
        </p:txBody>
      </p:sp>
    </p:spTree>
    <p:extLst>
      <p:ext uri="{BB962C8B-B14F-4D97-AF65-F5344CB8AC3E}">
        <p14:creationId xmlns:p14="http://schemas.microsoft.com/office/powerpoint/2010/main" val="2693663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Activity 4: Variable Assignment and Variable Naming Conventions</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Write a script that will calculate the area and circumference of a circle with a radius of 7. In this activity, we'll get better acquainted with variable assignment as well as variable naming conventions.</a:t>
            </a:r>
          </a:p>
          <a:p>
            <a:pPr marL="0" indent="0">
              <a:buNone/>
            </a:pPr>
            <a:r>
              <a:rPr lang="en-US" dirty="0"/>
              <a:t>Hints:</a:t>
            </a:r>
          </a:p>
          <a:p>
            <a:pPr lvl="0"/>
            <a:r>
              <a:rPr lang="en-US" dirty="0"/>
              <a:t>The formula for calculating area is </a:t>
            </a:r>
            <a:r>
              <a:rPr lang="en-US" i="1" dirty="0"/>
              <a:t>π * </a:t>
            </a:r>
            <a:r>
              <a:rPr lang="en-US" i="1" dirty="0" err="1"/>
              <a:t>r²</a:t>
            </a:r>
            <a:r>
              <a:rPr lang="en-US" dirty="0"/>
              <a:t>, </a:t>
            </a:r>
            <a:r>
              <a:rPr lang="en-US" i="1" dirty="0"/>
              <a:t>r</a:t>
            </a:r>
            <a:r>
              <a:rPr lang="en-US" dirty="0"/>
              <a:t> being the radius</a:t>
            </a:r>
          </a:p>
          <a:p>
            <a:pPr lvl="0"/>
            <a:r>
              <a:rPr lang="en-US" dirty="0"/>
              <a:t>The formula for calculating circumference is </a:t>
            </a:r>
            <a:r>
              <a:rPr lang="en-US" i="1" dirty="0"/>
              <a:t>2 * π * r</a:t>
            </a:r>
            <a:endParaRPr lang="en-US" dirty="0"/>
          </a:p>
          <a:p>
            <a:pPr lvl="0"/>
            <a:r>
              <a:rPr lang="en-US" dirty="0"/>
              <a:t>π can be approximated to 3.14159</a:t>
            </a:r>
          </a:p>
        </p:txBody>
      </p:sp>
      <p:sp>
        <p:nvSpPr>
          <p:cNvPr id="4" name="Slide Number Placeholder 3"/>
          <p:cNvSpPr>
            <a:spLocks noGrp="1"/>
          </p:cNvSpPr>
          <p:nvPr>
            <p:ph type="sldNum" sz="quarter" idx="4"/>
          </p:nvPr>
        </p:nvSpPr>
        <p:spPr/>
        <p:txBody>
          <a:bodyPr/>
          <a:lstStyle/>
          <a:p>
            <a:fld id="{2D5587A6-0F28-234D-9116-41BE2E1A2AC2}" type="slidenum">
              <a:rPr lang="en-US" smtClean="0"/>
              <a:pPr/>
              <a:t>41</a:t>
            </a:fld>
            <a:endParaRPr lang="en-US" dirty="0"/>
          </a:p>
        </p:txBody>
      </p:sp>
    </p:spTree>
    <p:extLst>
      <p:ext uri="{BB962C8B-B14F-4D97-AF65-F5344CB8AC3E}">
        <p14:creationId xmlns:p14="http://schemas.microsoft.com/office/powerpoint/2010/main" val="3495747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User Input, Comments, and Indentations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42</a:t>
            </a:fld>
            <a:endParaRPr lang="en-US" dirty="0"/>
          </a:p>
        </p:txBody>
      </p:sp>
    </p:spTree>
    <p:extLst>
      <p:ext uri="{BB962C8B-B14F-4D97-AF65-F5344CB8AC3E}">
        <p14:creationId xmlns:p14="http://schemas.microsoft.com/office/powerpoint/2010/main" val="3622972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Input from the Keyboard</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Python has a very handy function for obtaining user keyboard input from the CLI called </a:t>
            </a:r>
            <a:r>
              <a:rPr lang="en-US" dirty="0">
                <a:solidFill>
                  <a:srgbClr val="FF0000"/>
                </a:solidFill>
              </a:rPr>
              <a:t>input()</a:t>
            </a:r>
            <a:r>
              <a:rPr lang="en-US" dirty="0"/>
              <a:t>. When called, this function allows the user to type input into your program using their keyboard. The execution of your program pauses until the user presses the </a:t>
            </a:r>
            <a:r>
              <a:rPr lang="en-US" i="1" dirty="0"/>
              <a:t>Enter</a:t>
            </a:r>
            <a:r>
              <a:rPr lang="en-US" dirty="0"/>
              <a:t> key after completing the input. The user’s input is then passed to your program as a string that you can use.</a:t>
            </a:r>
          </a:p>
          <a:p>
            <a:pPr marL="0" indent="0">
              <a:lnSpc>
                <a:spcPct val="100000"/>
              </a:lnSpc>
              <a:buNone/>
            </a:pPr>
            <a:r>
              <a:rPr lang="en-US" dirty="0">
                <a:solidFill>
                  <a:srgbClr val="FF0000"/>
                </a:solidFill>
              </a:rPr>
              <a:t>&gt;&gt;&gt; message = input()</a:t>
            </a:r>
          </a:p>
          <a:p>
            <a:pPr marL="0" indent="0">
              <a:lnSpc>
                <a:spcPct val="100000"/>
              </a:lnSpc>
              <a:buNone/>
            </a:pPr>
            <a:r>
              <a:rPr lang="en-US" dirty="0">
                <a:solidFill>
                  <a:srgbClr val="FF0000"/>
                </a:solidFill>
              </a:rPr>
              <a:t>Peter Piper picked a peck of pickled peppers</a:t>
            </a:r>
          </a:p>
          <a:p>
            <a:pPr marL="0" indent="0">
              <a:lnSpc>
                <a:spcPct val="100000"/>
              </a:lnSpc>
              <a:buNone/>
            </a:pPr>
            <a:r>
              <a:rPr lang="en-US" dirty="0">
                <a:solidFill>
                  <a:srgbClr val="FF0000"/>
                </a:solidFill>
              </a:rPr>
              <a:t>&gt;&gt;&gt; print(message)</a:t>
            </a:r>
          </a:p>
          <a:p>
            <a:pPr marL="0" indent="0">
              <a:lnSpc>
                <a:spcPct val="100000"/>
              </a:lnSpc>
              <a:buNone/>
            </a:pPr>
            <a:r>
              <a:rPr lang="en-US" dirty="0">
                <a:solidFill>
                  <a:srgbClr val="FF0000"/>
                </a:solidFill>
              </a:rPr>
              <a:t>Peter Piper picked a peck of pickled peppers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43</a:t>
            </a:fld>
            <a:endParaRPr lang="en-US" dirty="0"/>
          </a:p>
        </p:txBody>
      </p:sp>
    </p:spTree>
    <p:extLst>
      <p:ext uri="{BB962C8B-B14F-4D97-AF65-F5344CB8AC3E}">
        <p14:creationId xmlns:p14="http://schemas.microsoft.com/office/powerpoint/2010/main" val="1910883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in a Prompt to the input Function</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You may have noted that there is no cue that lets us know when to type or what to type. You can pass a prompt to the </a:t>
            </a:r>
            <a:r>
              <a:rPr lang="en-US" dirty="0">
                <a:solidFill>
                  <a:srgbClr val="FF0000"/>
                </a:solidFill>
              </a:rPr>
              <a:t>input</a:t>
            </a:r>
            <a:r>
              <a:rPr lang="en-US" dirty="0"/>
              <a:t> function to do this. The prompt is written to standard output without a trailing newline and serves as a cue for the user to pass in their input. </a:t>
            </a:r>
          </a:p>
          <a:p>
            <a:pPr marL="0" indent="0">
              <a:lnSpc>
                <a:spcPct val="100000"/>
              </a:lnSpc>
              <a:buNone/>
            </a:pPr>
            <a:r>
              <a:rPr lang="en-US" dirty="0">
                <a:solidFill>
                  <a:srgbClr val="FF0000"/>
                </a:solidFill>
              </a:rPr>
              <a:t>&gt;&gt;&gt; </a:t>
            </a:r>
            <a:r>
              <a:rPr lang="en-US" dirty="0" err="1">
                <a:solidFill>
                  <a:srgbClr val="FF0000"/>
                </a:solidFill>
              </a:rPr>
              <a:t>tongue_twister</a:t>
            </a:r>
            <a:r>
              <a:rPr lang="en-US" dirty="0">
                <a:solidFill>
                  <a:srgbClr val="FF0000"/>
                </a:solidFill>
              </a:rPr>
              <a:t> = input("Enter a tongue twister: ")</a:t>
            </a:r>
          </a:p>
          <a:p>
            <a:pPr marL="0" indent="0">
              <a:lnSpc>
                <a:spcPct val="100000"/>
              </a:lnSpc>
              <a:buNone/>
            </a:pPr>
            <a:r>
              <a:rPr lang="en-US" dirty="0">
                <a:solidFill>
                  <a:srgbClr val="FF0000"/>
                </a:solidFill>
              </a:rPr>
              <a:t>Enter a tongue twister: She sells seashells by the seashore</a:t>
            </a:r>
          </a:p>
          <a:p>
            <a:pPr marL="0" indent="0">
              <a:lnSpc>
                <a:spcPct val="100000"/>
              </a:lnSpc>
              <a:buNone/>
            </a:pPr>
            <a:r>
              <a:rPr lang="en-US" dirty="0">
                <a:solidFill>
                  <a:srgbClr val="FF0000"/>
                </a:solidFill>
              </a:rPr>
              <a:t>&gt;&gt;&gt; print(</a:t>
            </a:r>
            <a:r>
              <a:rPr lang="en-US" dirty="0" err="1">
                <a:solidFill>
                  <a:srgbClr val="FF0000"/>
                </a:solidFill>
              </a:rPr>
              <a:t>tongue_twister</a:t>
            </a:r>
            <a:r>
              <a:rPr lang="en-US" dirty="0">
                <a:solidFill>
                  <a:srgbClr val="FF0000"/>
                </a:solidFill>
              </a:rPr>
              <a:t>)</a:t>
            </a:r>
          </a:p>
          <a:p>
            <a:pPr marL="0" indent="0">
              <a:lnSpc>
                <a:spcPct val="100000"/>
              </a:lnSpc>
              <a:buNone/>
            </a:pPr>
            <a:r>
              <a:rPr lang="en-US" dirty="0">
                <a:solidFill>
                  <a:srgbClr val="FF0000"/>
                </a:solidFill>
              </a:rPr>
              <a:t>She sells seashells by the seashore</a:t>
            </a:r>
          </a:p>
          <a:p>
            <a:pPr marL="0" indent="0">
              <a:lnSpc>
                <a:spcPct val="100000"/>
              </a:lnSpc>
              <a:buNone/>
            </a:pPr>
            <a:r>
              <a:rPr lang="en-US" dirty="0">
                <a:solidFill>
                  <a:srgbClr val="FF0000"/>
                </a:solidFill>
              </a:rPr>
              <a:t>&gt;&gt;&gt; </a:t>
            </a:r>
          </a:p>
          <a:p>
            <a:pPr marL="0" indent="0">
              <a:buNone/>
            </a:pPr>
            <a:endParaRPr lang="en-US" dirty="0">
              <a:solidFill>
                <a:srgbClr val="FF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44</a:t>
            </a:fld>
            <a:endParaRPr lang="en-US" dirty="0"/>
          </a:p>
        </p:txBody>
      </p:sp>
    </p:spTree>
    <p:extLst>
      <p:ext uri="{BB962C8B-B14F-4D97-AF65-F5344CB8AC3E}">
        <p14:creationId xmlns:p14="http://schemas.microsoft.com/office/powerpoint/2010/main" val="2358824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Different Input Data Types in your Program</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The values returned by the </a:t>
            </a:r>
            <a:r>
              <a:rPr lang="en-US" dirty="0">
                <a:solidFill>
                  <a:srgbClr val="FF0000"/>
                </a:solidFill>
              </a:rPr>
              <a:t>input</a:t>
            </a:r>
            <a:r>
              <a:rPr lang="en-US" dirty="0"/>
              <a:t> function are always strings. Sometimes, a string may not be the data type you’re expecting in your program. You can convert strings to integers using the built-in </a:t>
            </a:r>
            <a:r>
              <a:rPr lang="en-US" dirty="0" err="1">
                <a:solidFill>
                  <a:srgbClr val="FF0000"/>
                </a:solidFill>
              </a:rPr>
              <a:t>int</a:t>
            </a:r>
            <a:r>
              <a:rPr lang="en-US" dirty="0"/>
              <a:t> function. To retrieve integer values from user input, all your program needs to do is cast the string that is returned as a value by the </a:t>
            </a:r>
            <a:r>
              <a:rPr lang="en-US" dirty="0">
                <a:solidFill>
                  <a:srgbClr val="FF0000"/>
                </a:solidFill>
              </a:rPr>
              <a:t>input</a:t>
            </a:r>
            <a:r>
              <a:rPr lang="en-US" dirty="0"/>
              <a:t> function.</a:t>
            </a:r>
          </a:p>
          <a:p>
            <a:pPr marL="0" indent="0">
              <a:lnSpc>
                <a:spcPct val="100000"/>
              </a:lnSpc>
              <a:buNone/>
            </a:pPr>
            <a:r>
              <a:rPr lang="en-US" dirty="0">
                <a:solidFill>
                  <a:srgbClr val="FF0000"/>
                </a:solidFill>
              </a:rPr>
              <a:t>&gt;&gt;&gt; number = </a:t>
            </a:r>
            <a:r>
              <a:rPr lang="en-US" dirty="0" err="1">
                <a:solidFill>
                  <a:srgbClr val="FF0000"/>
                </a:solidFill>
              </a:rPr>
              <a:t>int</a:t>
            </a:r>
            <a:r>
              <a:rPr lang="en-US" dirty="0">
                <a:solidFill>
                  <a:srgbClr val="FF0000"/>
                </a:solidFill>
              </a:rPr>
              <a:t>(input("Find the square root of: "))</a:t>
            </a:r>
          </a:p>
          <a:p>
            <a:pPr marL="0" indent="0">
              <a:lnSpc>
                <a:spcPct val="100000"/>
              </a:lnSpc>
              <a:buNone/>
            </a:pPr>
            <a:r>
              <a:rPr lang="en-US" dirty="0">
                <a:solidFill>
                  <a:srgbClr val="FF0000"/>
                </a:solidFill>
              </a:rPr>
              <a:t>Find the square root of: 49</a:t>
            </a:r>
          </a:p>
          <a:p>
            <a:pPr marL="0" indent="0">
              <a:lnSpc>
                <a:spcPct val="100000"/>
              </a:lnSpc>
              <a:buNone/>
            </a:pPr>
            <a:r>
              <a:rPr lang="en-US" dirty="0">
                <a:solidFill>
                  <a:srgbClr val="FF0000"/>
                </a:solidFill>
              </a:rPr>
              <a:t>&gt;&gt;&gt; print("The square root of", number, "is", number ** 0.5 )</a:t>
            </a:r>
          </a:p>
          <a:p>
            <a:pPr marL="0" indent="0">
              <a:lnSpc>
                <a:spcPct val="100000"/>
              </a:lnSpc>
              <a:buNone/>
            </a:pPr>
            <a:r>
              <a:rPr lang="en-US" dirty="0">
                <a:solidFill>
                  <a:srgbClr val="FF0000"/>
                </a:solidFill>
              </a:rPr>
              <a:t>The square root of 49 is 7.0</a:t>
            </a:r>
          </a:p>
          <a:p>
            <a:pPr marL="0" indent="0">
              <a:buNone/>
            </a:pPr>
            <a:endParaRPr lang="en-US" dirty="0">
              <a:solidFill>
                <a:srgbClr val="FF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45</a:t>
            </a:fld>
            <a:endParaRPr lang="en-US" dirty="0"/>
          </a:p>
        </p:txBody>
      </p:sp>
    </p:spTree>
    <p:extLst>
      <p:ext uri="{BB962C8B-B14F-4D97-AF65-F5344CB8AC3E}">
        <p14:creationId xmlns:p14="http://schemas.microsoft.com/office/powerpoint/2010/main" val="1888361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9: Fetching and Using User Input</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In this exercise, we will aim to get better acquainted with fetching and using user input as well as practice multiple assignment.</a:t>
            </a:r>
          </a:p>
        </p:txBody>
      </p:sp>
      <p:sp>
        <p:nvSpPr>
          <p:cNvPr id="4" name="Slide Number Placeholder 3"/>
          <p:cNvSpPr>
            <a:spLocks noGrp="1"/>
          </p:cNvSpPr>
          <p:nvPr>
            <p:ph type="sldNum" sz="quarter" idx="4"/>
          </p:nvPr>
        </p:nvSpPr>
        <p:spPr/>
        <p:txBody>
          <a:bodyPr/>
          <a:lstStyle/>
          <a:p>
            <a:fld id="{2D5587A6-0F28-234D-9116-41BE2E1A2AC2}" type="slidenum">
              <a:rPr lang="en-US" smtClean="0"/>
              <a:pPr/>
              <a:t>46</a:t>
            </a:fld>
            <a:endParaRPr lang="en-US" dirty="0"/>
          </a:p>
        </p:txBody>
      </p:sp>
    </p:spTree>
    <p:extLst>
      <p:ext uri="{BB962C8B-B14F-4D97-AF65-F5344CB8AC3E}">
        <p14:creationId xmlns:p14="http://schemas.microsoft.com/office/powerpoint/2010/main" val="1782704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Comments</a:t>
            </a:r>
          </a:p>
        </p:txBody>
      </p:sp>
      <p:sp>
        <p:nvSpPr>
          <p:cNvPr id="3" name="Content Placeholder 2"/>
          <p:cNvSpPr>
            <a:spLocks noGrp="1"/>
          </p:cNvSpPr>
          <p:nvPr>
            <p:ph idx="1"/>
          </p:nvPr>
        </p:nvSpPr>
        <p:spPr>
          <a:xfrm>
            <a:off x="648000" y="1246875"/>
            <a:ext cx="10800000" cy="4752000"/>
          </a:xfrm>
        </p:spPr>
        <p:txBody>
          <a:bodyPr>
            <a:noAutofit/>
          </a:bodyPr>
          <a:lstStyle/>
          <a:p>
            <a:r>
              <a:rPr lang="en-US" dirty="0"/>
              <a:t>Comments can be thought of as notes on the code that give us more contextual information about it. They can tell us why certain decisions were made, some improvements that can be made in future, and also explain the business logic. In short, they make the code easier to understand for humans.</a:t>
            </a:r>
          </a:p>
          <a:p>
            <a:r>
              <a:rPr lang="en-US" dirty="0"/>
              <a:t>There are three different ways to write Python comments, </a:t>
            </a:r>
            <a:r>
              <a:rPr lang="en-US" b="1" dirty="0"/>
              <a:t>documentation strings</a:t>
            </a:r>
            <a:r>
              <a:rPr lang="en-US" dirty="0"/>
              <a:t> (</a:t>
            </a:r>
            <a:r>
              <a:rPr lang="en-US" b="1" dirty="0" err="1"/>
              <a:t>docstrings</a:t>
            </a:r>
            <a:r>
              <a:rPr lang="en-US" dirty="0"/>
              <a:t> for short), inline comments, and block comments.</a:t>
            </a:r>
          </a:p>
        </p:txBody>
      </p:sp>
      <p:sp>
        <p:nvSpPr>
          <p:cNvPr id="4" name="Slide Number Placeholder 3"/>
          <p:cNvSpPr>
            <a:spLocks noGrp="1"/>
          </p:cNvSpPr>
          <p:nvPr>
            <p:ph type="sldNum" sz="quarter" idx="4"/>
          </p:nvPr>
        </p:nvSpPr>
        <p:spPr/>
        <p:txBody>
          <a:bodyPr/>
          <a:lstStyle/>
          <a:p>
            <a:fld id="{2D5587A6-0F28-234D-9116-41BE2E1A2AC2}" type="slidenum">
              <a:rPr lang="en-US" smtClean="0"/>
              <a:pPr/>
              <a:t>47</a:t>
            </a:fld>
            <a:endParaRPr lang="en-US" dirty="0"/>
          </a:p>
        </p:txBody>
      </p:sp>
    </p:spTree>
    <p:extLst>
      <p:ext uri="{BB962C8B-B14F-4D97-AF65-F5344CB8AC3E}">
        <p14:creationId xmlns:p14="http://schemas.microsoft.com/office/powerpoint/2010/main" val="1806633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 and Inline Comments</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A </a:t>
            </a:r>
            <a:r>
              <a:rPr lang="en-US" b="1" dirty="0"/>
              <a:t>block comment</a:t>
            </a:r>
            <a:r>
              <a:rPr lang="en-US" dirty="0"/>
              <a:t> comes in the line before the statement it annotates and is placed at the same indentation level:</a:t>
            </a:r>
          </a:p>
          <a:p>
            <a:pPr marL="0" indent="0">
              <a:lnSpc>
                <a:spcPct val="100000"/>
              </a:lnSpc>
              <a:buNone/>
            </a:pPr>
            <a:r>
              <a:rPr lang="en-US" dirty="0">
                <a:solidFill>
                  <a:srgbClr val="FF0000"/>
                </a:solidFill>
              </a:rPr>
              <a:t># increment counter</a:t>
            </a:r>
          </a:p>
          <a:p>
            <a:pPr marL="0" indent="0">
              <a:lnSpc>
                <a:spcPct val="100000"/>
              </a:lnSpc>
              <a:buNone/>
            </a:pPr>
            <a:r>
              <a:rPr lang="en-US" dirty="0">
                <a:solidFill>
                  <a:srgbClr val="FF0000"/>
                </a:solidFill>
              </a:rPr>
              <a:t>counter = counter + 1</a:t>
            </a:r>
          </a:p>
          <a:p>
            <a:pPr marL="0" indent="0">
              <a:buNone/>
            </a:pPr>
            <a:endParaRPr lang="en-US" b="1" u="sng" dirty="0"/>
          </a:p>
          <a:p>
            <a:pPr marL="0" indent="0">
              <a:buNone/>
            </a:pPr>
            <a:r>
              <a:rPr lang="en-US" b="1" dirty="0"/>
              <a:t>Inline comments</a:t>
            </a:r>
            <a:r>
              <a:rPr lang="en-US" dirty="0"/>
              <a:t> are placed on the same line as the statement it annotates:</a:t>
            </a:r>
          </a:p>
          <a:p>
            <a:pPr marL="0" indent="0">
              <a:buNone/>
            </a:pPr>
            <a:r>
              <a:rPr lang="en-US" dirty="0">
                <a:solidFill>
                  <a:srgbClr val="FF0000"/>
                </a:solidFill>
              </a:rPr>
              <a:t>&gt;&gt;&gt; print(</a:t>
            </a:r>
            <a:r>
              <a:rPr lang="en-US" dirty="0" err="1">
                <a:solidFill>
                  <a:srgbClr val="FF0000"/>
                </a:solidFill>
              </a:rPr>
              <a:t>foobar</a:t>
            </a:r>
            <a:r>
              <a:rPr lang="en-US" dirty="0">
                <a:solidFill>
                  <a:srgbClr val="FF0000"/>
                </a:solidFill>
              </a:rPr>
              <a:t>)  # this will raise an error since </a:t>
            </a:r>
            <a:r>
              <a:rPr lang="en-US" dirty="0" err="1">
                <a:solidFill>
                  <a:srgbClr val="FF0000"/>
                </a:solidFill>
              </a:rPr>
              <a:t>foobar</a:t>
            </a:r>
            <a:r>
              <a:rPr lang="en-US" dirty="0">
                <a:solidFill>
                  <a:srgbClr val="FF0000"/>
                </a:solidFill>
              </a:rPr>
              <a:t> isn't defined</a:t>
            </a:r>
          </a:p>
        </p:txBody>
      </p:sp>
      <p:sp>
        <p:nvSpPr>
          <p:cNvPr id="4" name="Slide Number Placeholder 3"/>
          <p:cNvSpPr>
            <a:spLocks noGrp="1"/>
          </p:cNvSpPr>
          <p:nvPr>
            <p:ph type="sldNum" sz="quarter" idx="4"/>
          </p:nvPr>
        </p:nvSpPr>
        <p:spPr/>
        <p:txBody>
          <a:bodyPr/>
          <a:lstStyle/>
          <a:p>
            <a:fld id="{2D5587A6-0F28-234D-9116-41BE2E1A2AC2}" type="slidenum">
              <a:rPr lang="en-US" smtClean="0"/>
              <a:pPr/>
              <a:t>48</a:t>
            </a:fld>
            <a:endParaRPr lang="en-US" dirty="0"/>
          </a:p>
        </p:txBody>
      </p:sp>
    </p:spTree>
    <p:extLst>
      <p:ext uri="{BB962C8B-B14F-4D97-AF65-F5344CB8AC3E}">
        <p14:creationId xmlns:p14="http://schemas.microsoft.com/office/powerpoint/2010/main" val="1535185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Strings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documentation string, or </a:t>
            </a:r>
            <a:r>
              <a:rPr lang="en-US" dirty="0" err="1"/>
              <a:t>docstring</a:t>
            </a:r>
            <a:r>
              <a:rPr lang="en-US" dirty="0"/>
              <a:t> for short, is a literal string used as a Python comment. They are written and wrapped within triple quotation marks; """ or '''. </a:t>
            </a:r>
            <a:r>
              <a:rPr lang="en-US" dirty="0" err="1"/>
              <a:t>Docstrings</a:t>
            </a:r>
            <a:r>
              <a:rPr lang="en-US" dirty="0"/>
              <a:t> are often used to document modules, functions, and class definitions.</a:t>
            </a:r>
          </a:p>
          <a:p>
            <a:pPr marL="0" indent="0">
              <a:lnSpc>
                <a:spcPct val="120000"/>
              </a:lnSpc>
              <a:buNone/>
            </a:pPr>
            <a:r>
              <a:rPr lang="en-US" dirty="0">
                <a:solidFill>
                  <a:srgbClr val="FF0000"/>
                </a:solidFill>
              </a:rPr>
              <a:t>"""</a:t>
            </a:r>
          </a:p>
          <a:p>
            <a:pPr marL="0" indent="0">
              <a:lnSpc>
                <a:spcPct val="120000"/>
              </a:lnSpc>
              <a:buNone/>
            </a:pPr>
            <a:r>
              <a:rPr lang="en-US" dirty="0">
                <a:solidFill>
                  <a:srgbClr val="FF0000"/>
                </a:solidFill>
              </a:rPr>
              <a:t>This script can be called with two integer arguments to return their sum</a:t>
            </a:r>
          </a:p>
          <a:p>
            <a:pPr marL="0" indent="0">
              <a:lnSpc>
                <a:spcPct val="120000"/>
              </a:lnSpc>
              <a:buNone/>
            </a:pPr>
            <a:r>
              <a:rPr lang="en-US" dirty="0">
                <a:solidFill>
                  <a:srgbClr val="FF0000"/>
                </a:solidFill>
              </a:rPr>
              <a:t>"""</a:t>
            </a:r>
          </a:p>
          <a:p>
            <a:pPr marL="0" indent="0">
              <a:lnSpc>
                <a:spcPct val="120000"/>
              </a:lnSpc>
              <a:buNone/>
            </a:pPr>
            <a:r>
              <a:rPr lang="en-US" dirty="0">
                <a:solidFill>
                  <a:srgbClr val="FF0000"/>
                </a:solidFill>
              </a:rPr>
              <a:t>import sys</a:t>
            </a:r>
          </a:p>
          <a:p>
            <a:pPr marL="0" indent="0">
              <a:lnSpc>
                <a:spcPct val="120000"/>
              </a:lnSpc>
              <a:buNone/>
            </a:pPr>
            <a:r>
              <a:rPr lang="en-US" dirty="0" err="1">
                <a:solidFill>
                  <a:srgbClr val="FF0000"/>
                </a:solidFill>
              </a:rPr>
              <a:t>num_1</a:t>
            </a:r>
            <a:r>
              <a:rPr lang="en-US" dirty="0">
                <a:solidFill>
                  <a:srgbClr val="FF0000"/>
                </a:solidFill>
              </a:rPr>
              <a:t>  = </a:t>
            </a:r>
            <a:r>
              <a:rPr lang="en-US" dirty="0" err="1">
                <a:solidFill>
                  <a:srgbClr val="FF0000"/>
                </a:solidFill>
              </a:rPr>
              <a:t>int</a:t>
            </a:r>
            <a:r>
              <a:rPr lang="en-US" dirty="0">
                <a:solidFill>
                  <a:srgbClr val="FF0000"/>
                </a:solidFill>
              </a:rPr>
              <a:t>(</a:t>
            </a:r>
            <a:r>
              <a:rPr lang="en-US" dirty="0" err="1">
                <a:solidFill>
                  <a:srgbClr val="FF0000"/>
                </a:solidFill>
              </a:rPr>
              <a:t>sys.argv</a:t>
            </a:r>
            <a:r>
              <a:rPr lang="en-US" dirty="0">
                <a:solidFill>
                  <a:srgbClr val="FF0000"/>
                </a:solidFill>
              </a:rPr>
              <a:t>[1])</a:t>
            </a:r>
          </a:p>
          <a:p>
            <a:pPr marL="0" indent="0">
              <a:lnSpc>
                <a:spcPct val="120000"/>
              </a:lnSpc>
              <a:buNone/>
            </a:pPr>
            <a:r>
              <a:rPr lang="en-US" dirty="0" err="1">
                <a:solidFill>
                  <a:srgbClr val="FF0000"/>
                </a:solidFill>
              </a:rPr>
              <a:t>num_2</a:t>
            </a:r>
            <a:r>
              <a:rPr lang="en-US" dirty="0">
                <a:solidFill>
                  <a:srgbClr val="FF0000"/>
                </a:solidFill>
              </a:rPr>
              <a:t>  = </a:t>
            </a:r>
            <a:r>
              <a:rPr lang="en-US" dirty="0" err="1">
                <a:solidFill>
                  <a:srgbClr val="FF0000"/>
                </a:solidFill>
              </a:rPr>
              <a:t>int</a:t>
            </a:r>
            <a:r>
              <a:rPr lang="en-US" dirty="0">
                <a:solidFill>
                  <a:srgbClr val="FF0000"/>
                </a:solidFill>
              </a:rPr>
              <a:t>(</a:t>
            </a:r>
            <a:r>
              <a:rPr lang="en-US" dirty="0" err="1">
                <a:solidFill>
                  <a:srgbClr val="FF0000"/>
                </a:solidFill>
              </a:rPr>
              <a:t>sys.argv</a:t>
            </a:r>
            <a:r>
              <a:rPr lang="en-US" dirty="0">
                <a:solidFill>
                  <a:srgbClr val="FF0000"/>
                </a:solidFill>
              </a:rPr>
              <a:t>[2])</a:t>
            </a:r>
          </a:p>
          <a:p>
            <a:pPr marL="0" indent="0">
              <a:lnSpc>
                <a:spcPct val="120000"/>
              </a:lnSpc>
              <a:buNone/>
            </a:pPr>
            <a:r>
              <a:rPr lang="en-US" dirty="0">
                <a:solidFill>
                  <a:srgbClr val="FF0000"/>
                </a:solidFill>
              </a:rPr>
              <a:t> </a:t>
            </a:r>
          </a:p>
          <a:p>
            <a:pPr marL="0" indent="0">
              <a:lnSpc>
                <a:spcPct val="120000"/>
              </a:lnSpc>
              <a:buNone/>
            </a:pPr>
            <a:r>
              <a:rPr lang="en-US" dirty="0">
                <a:solidFill>
                  <a:srgbClr val="FF0000"/>
                </a:solidFill>
              </a:rPr>
              <a:t>print(</a:t>
            </a:r>
            <a:r>
              <a:rPr lang="en-US" dirty="0" err="1">
                <a:solidFill>
                  <a:srgbClr val="FF0000"/>
                </a:solidFill>
              </a:rPr>
              <a:t>num_1</a:t>
            </a:r>
            <a:r>
              <a:rPr lang="en-US" dirty="0">
                <a:solidFill>
                  <a:srgbClr val="FF0000"/>
                </a:solidFill>
              </a:rPr>
              <a:t>, "+", </a:t>
            </a:r>
            <a:r>
              <a:rPr lang="en-US" dirty="0" err="1">
                <a:solidFill>
                  <a:srgbClr val="FF0000"/>
                </a:solidFill>
              </a:rPr>
              <a:t>num_2</a:t>
            </a:r>
            <a:r>
              <a:rPr lang="en-US" dirty="0">
                <a:solidFill>
                  <a:srgbClr val="FF0000"/>
                </a:solidFill>
              </a:rPr>
              <a:t>, "=", </a:t>
            </a:r>
            <a:r>
              <a:rPr lang="en-US" dirty="0" err="1">
                <a:solidFill>
                  <a:srgbClr val="FF0000"/>
                </a:solidFill>
              </a:rPr>
              <a:t>num_1</a:t>
            </a:r>
            <a:r>
              <a:rPr lang="en-US" dirty="0">
                <a:solidFill>
                  <a:srgbClr val="FF0000"/>
                </a:solidFill>
              </a:rPr>
              <a:t> + </a:t>
            </a:r>
            <a:r>
              <a:rPr lang="en-US" dirty="0" err="1">
                <a:solidFill>
                  <a:srgbClr val="FF0000"/>
                </a:solidFill>
              </a:rPr>
              <a:t>num_2</a:t>
            </a:r>
            <a:r>
              <a:rPr lang="en-US" dirty="0">
                <a:solidFill>
                  <a:srgbClr val="FF0000"/>
                </a:solidFill>
              </a:rPr>
              <a:t>) </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49</a:t>
            </a:fld>
            <a:endParaRPr lang="en-US" dirty="0"/>
          </a:p>
        </p:txBody>
      </p:sp>
    </p:spTree>
    <p:extLst>
      <p:ext uri="{BB962C8B-B14F-4D97-AF65-F5344CB8AC3E}">
        <p14:creationId xmlns:p14="http://schemas.microsoft.com/office/powerpoint/2010/main" val="302193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versus Unsupervised Learning</a:t>
            </a:r>
          </a:p>
        </p:txBody>
      </p:sp>
      <p:sp>
        <p:nvSpPr>
          <p:cNvPr id="3" name="Content Placeholder 2"/>
          <p:cNvSpPr>
            <a:spLocks noGrp="1"/>
          </p:cNvSpPr>
          <p:nvPr>
            <p:ph idx="1"/>
          </p:nvPr>
        </p:nvSpPr>
        <p:spPr/>
        <p:txBody>
          <a:bodyPr>
            <a:normAutofit/>
          </a:bodyPr>
          <a:lstStyle/>
          <a:p>
            <a:r>
              <a:rPr lang="en-US" dirty="0"/>
              <a:t>Supervised learning solves problems where a label is </a:t>
            </a:r>
            <a:r>
              <a:rPr lang="en-US" b="1" dirty="0"/>
              <a:t>available</a:t>
            </a:r>
            <a:r>
              <a:rPr lang="en-US" dirty="0"/>
              <a:t> </a:t>
            </a:r>
          </a:p>
          <a:p>
            <a:r>
              <a:rPr lang="en-US" dirty="0"/>
              <a:t>Unsupervised learning solves problems where a label is </a:t>
            </a:r>
            <a:r>
              <a:rPr lang="en-US" b="1" dirty="0"/>
              <a:t>unavailable</a:t>
            </a:r>
          </a:p>
          <a:p>
            <a:endParaRPr lang="en-US" dirty="0"/>
          </a:p>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5</a:t>
            </a:fld>
            <a:endParaRPr lang="en-US" dirty="0"/>
          </a:p>
        </p:txBody>
      </p:sp>
    </p:spTree>
    <p:extLst>
      <p:ext uri="{BB962C8B-B14F-4D97-AF65-F5344CB8AC3E}">
        <p14:creationId xmlns:p14="http://schemas.microsoft.com/office/powerpoint/2010/main" val="2395995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Indentation</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A </a:t>
            </a:r>
            <a:r>
              <a:rPr lang="en-US" b="1" dirty="0"/>
              <a:t>block</a:t>
            </a:r>
            <a:r>
              <a:rPr lang="en-US" dirty="0"/>
              <a:t> is a group of statements that are meant to be executed together. Blocks are a fundamental aspect of modern programming languages since flow of control structures (structures that determine the flow of execution of code) are formed from blocks.</a:t>
            </a:r>
          </a:p>
          <a:p>
            <a:pPr marL="0" indent="0">
              <a:lnSpc>
                <a:spcPct val="100000"/>
              </a:lnSpc>
              <a:buNone/>
            </a:pPr>
            <a:r>
              <a:rPr lang="en-US" dirty="0">
                <a:solidFill>
                  <a:srgbClr val="FF0000"/>
                </a:solidFill>
              </a:rPr>
              <a:t>if (true) {</a:t>
            </a:r>
          </a:p>
          <a:p>
            <a:pPr marL="0" indent="0">
              <a:lnSpc>
                <a:spcPct val="100000"/>
              </a:lnSpc>
              <a:buNone/>
            </a:pPr>
            <a:r>
              <a:rPr lang="en-US" dirty="0">
                <a:solidFill>
                  <a:srgbClr val="FF0000"/>
                </a:solidFill>
              </a:rPr>
              <a:t>  // execute this block of statements</a:t>
            </a:r>
          </a:p>
          <a:p>
            <a:pPr marL="0" indent="0">
              <a:lnSpc>
                <a:spcPct val="100000"/>
              </a:lnSpc>
              <a:buNone/>
            </a:pPr>
            <a:r>
              <a:rPr lang="en-US" dirty="0">
                <a:solidFill>
                  <a:srgbClr val="FF0000"/>
                </a:solidFill>
              </a:rPr>
              <a:t>} else {</a:t>
            </a:r>
          </a:p>
          <a:p>
            <a:pPr marL="0" indent="0">
              <a:lnSpc>
                <a:spcPct val="100000"/>
              </a:lnSpc>
              <a:buNone/>
            </a:pPr>
            <a:r>
              <a:rPr lang="en-US" dirty="0">
                <a:solidFill>
                  <a:srgbClr val="FF0000"/>
                </a:solidFill>
              </a:rPr>
              <a:t>  // execute other block of statements</a:t>
            </a:r>
          </a:p>
          <a:p>
            <a:pPr marL="0" indent="0">
              <a:lnSpc>
                <a:spcPct val="100000"/>
              </a:lnSpc>
              <a:buNone/>
            </a:pPr>
            <a:r>
              <a:rPr lang="en-US" dirty="0">
                <a:solidFill>
                  <a:srgbClr val="FF0000"/>
                </a:solidFill>
              </a:rPr>
              <a:t>}</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50</a:t>
            </a:fld>
            <a:endParaRPr lang="en-US" dirty="0"/>
          </a:p>
        </p:txBody>
      </p:sp>
    </p:spTree>
    <p:extLst>
      <p:ext uri="{BB962C8B-B14F-4D97-AF65-F5344CB8AC3E}">
        <p14:creationId xmlns:p14="http://schemas.microsoft.com/office/powerpoint/2010/main" val="190648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Indentation</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The Python equivalent of the previous code snippet:</a:t>
            </a:r>
          </a:p>
          <a:p>
            <a:pPr marL="0" indent="0">
              <a:lnSpc>
                <a:spcPct val="100000"/>
              </a:lnSpc>
              <a:buNone/>
            </a:pPr>
            <a:r>
              <a:rPr lang="en-US" dirty="0">
                <a:solidFill>
                  <a:srgbClr val="FF0000"/>
                </a:solidFill>
              </a:rPr>
              <a:t>if True:</a:t>
            </a:r>
          </a:p>
          <a:p>
            <a:pPr marL="0" indent="0">
              <a:lnSpc>
                <a:spcPct val="100000"/>
              </a:lnSpc>
              <a:buNone/>
            </a:pPr>
            <a:r>
              <a:rPr lang="en-US" dirty="0">
                <a:solidFill>
                  <a:srgbClr val="FF0000"/>
                </a:solidFill>
              </a:rPr>
              <a:t>    # execute this block of statements</a:t>
            </a:r>
          </a:p>
          <a:p>
            <a:pPr marL="0" indent="0">
              <a:lnSpc>
                <a:spcPct val="100000"/>
              </a:lnSpc>
              <a:buNone/>
            </a:pPr>
            <a:r>
              <a:rPr lang="en-US" dirty="0">
                <a:solidFill>
                  <a:srgbClr val="FF0000"/>
                </a:solidFill>
              </a:rPr>
              <a:t>    print("Block 1")</a:t>
            </a:r>
          </a:p>
          <a:p>
            <a:pPr marL="0" indent="0">
              <a:lnSpc>
                <a:spcPct val="100000"/>
              </a:lnSpc>
              <a:buNone/>
            </a:pPr>
            <a:r>
              <a:rPr lang="en-US" dirty="0">
                <a:solidFill>
                  <a:srgbClr val="FF0000"/>
                </a:solidFill>
              </a:rPr>
              <a:t>else: </a:t>
            </a:r>
          </a:p>
          <a:p>
            <a:pPr marL="0" indent="0">
              <a:lnSpc>
                <a:spcPct val="100000"/>
              </a:lnSpc>
              <a:buNone/>
            </a:pPr>
            <a:r>
              <a:rPr lang="en-US" dirty="0">
                <a:solidFill>
                  <a:srgbClr val="FF0000"/>
                </a:solidFill>
              </a:rPr>
              <a:t>    # execute other block of statements</a:t>
            </a:r>
          </a:p>
          <a:p>
            <a:pPr marL="0" indent="0">
              <a:lnSpc>
                <a:spcPct val="100000"/>
              </a:lnSpc>
              <a:buNone/>
            </a:pPr>
            <a:r>
              <a:rPr lang="en-US" dirty="0">
                <a:solidFill>
                  <a:srgbClr val="FF0000"/>
                </a:solidFill>
              </a:rPr>
              <a:t>    print("Block 2")</a:t>
            </a:r>
          </a:p>
          <a:p>
            <a:pPr marL="0" indent="0">
              <a:lnSpc>
                <a:spcPct val="100000"/>
              </a:lnSpc>
              <a:buNone/>
            </a:pPr>
            <a:endParaRPr lang="en-US" dirty="0">
              <a:solidFill>
                <a:srgbClr val="FF0000"/>
              </a:solidFill>
            </a:endParaRP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51</a:t>
            </a:fld>
            <a:endParaRPr lang="en-US" dirty="0"/>
          </a:p>
        </p:txBody>
      </p:sp>
    </p:spTree>
    <p:extLst>
      <p:ext uri="{BB962C8B-B14F-4D97-AF65-F5344CB8AC3E}">
        <p14:creationId xmlns:p14="http://schemas.microsoft.com/office/powerpoint/2010/main" val="3631212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10: The Importance of Proper Indentation</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If we try running a piece of code without proper indentation, Python will raise an error. In this exercise, we'll see this.</a:t>
            </a:r>
          </a:p>
        </p:txBody>
      </p:sp>
      <p:sp>
        <p:nvSpPr>
          <p:cNvPr id="4" name="Slide Number Placeholder 3"/>
          <p:cNvSpPr>
            <a:spLocks noGrp="1"/>
          </p:cNvSpPr>
          <p:nvPr>
            <p:ph type="sldNum" sz="quarter" idx="4"/>
          </p:nvPr>
        </p:nvSpPr>
        <p:spPr/>
        <p:txBody>
          <a:bodyPr/>
          <a:lstStyle/>
          <a:p>
            <a:fld id="{2D5587A6-0F28-234D-9116-41BE2E1A2AC2}" type="slidenum">
              <a:rPr lang="en-US" smtClean="0"/>
              <a:pPr/>
              <a:t>52</a:t>
            </a:fld>
            <a:endParaRPr lang="en-US" dirty="0"/>
          </a:p>
        </p:txBody>
      </p:sp>
    </p:spTree>
    <p:extLst>
      <p:ext uri="{BB962C8B-B14F-4D97-AF65-F5344CB8AC3E}">
        <p14:creationId xmlns:p14="http://schemas.microsoft.com/office/powerpoint/2010/main" val="355338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5: Fixing Indentations in a Code Block</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Fix the code snippet in the </a:t>
            </a:r>
            <a:r>
              <a:rPr lang="en-US" dirty="0" err="1">
                <a:solidFill>
                  <a:srgbClr val="FF0000"/>
                </a:solidFill>
              </a:rPr>
              <a:t>incorrect_indentation.py</a:t>
            </a:r>
            <a:r>
              <a:rPr lang="en-US" dirty="0"/>
              <a:t> file from the code bundle to have the appropriate indentation in each block. Once you fix it, run the script in the terminal and verify that you get the output. Don’t worry if you don’t understand what the code is doing; the goal is to get comfortable with indentations. The incorrect code is also shown here:</a:t>
            </a:r>
          </a:p>
          <a:p>
            <a:pPr marL="0" indent="0">
              <a:lnSpc>
                <a:spcPct val="100000"/>
              </a:lnSpc>
              <a:buNone/>
            </a:pPr>
            <a:r>
              <a:rPr lang="en-US" dirty="0">
                <a:solidFill>
                  <a:srgbClr val="FF0000"/>
                </a:solidFill>
              </a:rPr>
              <a:t>&gt;&gt;&gt; if 5 &gt; 2:</a:t>
            </a:r>
          </a:p>
          <a:p>
            <a:pPr marL="0" indent="0">
              <a:lnSpc>
                <a:spcPct val="100000"/>
              </a:lnSpc>
              <a:buNone/>
            </a:pPr>
            <a:r>
              <a:rPr lang="en-US" dirty="0">
                <a:solidFill>
                  <a:srgbClr val="FF0000"/>
                </a:solidFill>
              </a:rPr>
              <a:t>...         print("Greater than")</a:t>
            </a:r>
          </a:p>
          <a:p>
            <a:pPr marL="0" indent="0">
              <a:lnSpc>
                <a:spcPct val="100000"/>
              </a:lnSpc>
              <a:buNone/>
            </a:pPr>
            <a:r>
              <a:rPr lang="en-US" dirty="0">
                <a:solidFill>
                  <a:srgbClr val="FF0000"/>
                </a:solidFill>
              </a:rPr>
              <a:t>...       x = 5</a:t>
            </a:r>
          </a:p>
          <a:p>
            <a:pPr marL="0" indent="0">
              <a:lnSpc>
                <a:spcPct val="100000"/>
              </a:lnSpc>
              <a:buNone/>
            </a:pPr>
            <a:r>
              <a:rPr lang="en-US" dirty="0">
                <a:solidFill>
                  <a:srgbClr val="FF0000"/>
                </a:solidFill>
              </a:rPr>
              <a:t>...     print(x * 2) </a:t>
            </a:r>
          </a:p>
          <a:p>
            <a:pPr marL="0" indent="0">
              <a:lnSpc>
                <a:spcPct val="100000"/>
              </a:lnSpc>
              <a:buNone/>
            </a:pPr>
            <a:r>
              <a:rPr lang="en-US" dirty="0">
                <a:solidFill>
                  <a:srgbClr val="FF0000"/>
                </a:solidFill>
              </a:rPr>
              <a:t>...   else:</a:t>
            </a:r>
          </a:p>
          <a:p>
            <a:pPr marL="0" indent="0">
              <a:lnSpc>
                <a:spcPct val="100000"/>
              </a:lnSpc>
              <a:buNone/>
            </a:pPr>
            <a:r>
              <a:rPr lang="en-US" dirty="0">
                <a:solidFill>
                  <a:srgbClr val="FF0000"/>
                </a:solidFill>
              </a:rPr>
              <a:t>...         print("Less than")</a:t>
            </a:r>
          </a:p>
          <a:p>
            <a:pPr marL="0" indent="0">
              <a:lnSpc>
                <a:spcPct val="100000"/>
              </a:lnSpc>
              <a:buNone/>
            </a:pPr>
            <a:r>
              <a:rPr lang="en-US" dirty="0">
                <a:solidFill>
                  <a:srgbClr val="FF0000"/>
                </a:solidFill>
              </a:rPr>
              <a:t>...       print(2)</a:t>
            </a:r>
          </a:p>
          <a:p>
            <a:pPr marL="0" indent="0">
              <a:buNone/>
            </a:pPr>
            <a:r>
              <a:rPr lang="en-US" dirty="0"/>
              <a:t>Hint: Indentation for statements in a block is dictated by the first statement’s indentation level.</a:t>
            </a:r>
          </a:p>
        </p:txBody>
      </p:sp>
      <p:sp>
        <p:nvSpPr>
          <p:cNvPr id="4" name="Slide Number Placeholder 3"/>
          <p:cNvSpPr>
            <a:spLocks noGrp="1"/>
          </p:cNvSpPr>
          <p:nvPr>
            <p:ph type="sldNum" sz="quarter" idx="4"/>
          </p:nvPr>
        </p:nvSpPr>
        <p:spPr/>
        <p:txBody>
          <a:bodyPr/>
          <a:lstStyle/>
          <a:p>
            <a:fld id="{2D5587A6-0F28-234D-9116-41BE2E1A2AC2}" type="slidenum">
              <a:rPr lang="en-US" smtClean="0"/>
              <a:pPr/>
              <a:t>53</a:t>
            </a:fld>
            <a:endParaRPr lang="en-US" dirty="0"/>
          </a:p>
        </p:txBody>
      </p:sp>
    </p:spTree>
    <p:extLst>
      <p:ext uri="{BB962C8B-B14F-4D97-AF65-F5344CB8AC3E}">
        <p14:creationId xmlns:p14="http://schemas.microsoft.com/office/powerpoint/2010/main" val="29228750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Activity 6: Implementing User Input and Comments in a Script</a:t>
            </a:r>
          </a:p>
        </p:txBody>
      </p:sp>
      <p:sp>
        <p:nvSpPr>
          <p:cNvPr id="3" name="Content Placeholder 2"/>
          <p:cNvSpPr>
            <a:spLocks noGrp="1"/>
          </p:cNvSpPr>
          <p:nvPr>
            <p:ph idx="1"/>
          </p:nvPr>
        </p:nvSpPr>
        <p:spPr>
          <a:xfrm>
            <a:off x="648000" y="1246875"/>
            <a:ext cx="10800000" cy="4752000"/>
          </a:xfrm>
        </p:spPr>
        <p:txBody>
          <a:bodyPr>
            <a:noAutofit/>
          </a:bodyPr>
          <a:lstStyle/>
          <a:p>
            <a:pPr marL="0" indent="0">
              <a:buNone/>
            </a:pPr>
            <a:r>
              <a:rPr lang="en-US" dirty="0"/>
              <a:t>Write a script that takes a number from a user’s input and prints out its multiplication table from 1 to 10.</a:t>
            </a:r>
          </a:p>
          <a:p>
            <a:pPr marL="0" indent="0">
              <a:buNone/>
            </a:pPr>
            <a:endParaRPr lang="en-US" dirty="0">
              <a:solidFill>
                <a:srgbClr val="FF0000"/>
              </a:solidFill>
            </a:endParaRPr>
          </a:p>
          <a:p>
            <a:pPr marL="0" indent="0">
              <a:lnSpc>
                <a:spcPct val="100000"/>
              </a:lnSpc>
              <a:buNone/>
            </a:pPr>
            <a:endParaRPr lang="en-US" dirty="0">
              <a:solidFill>
                <a:srgbClr val="FF0000"/>
              </a:solidFill>
            </a:endParaRPr>
          </a:p>
          <a:p>
            <a:pPr marL="0" indent="0">
              <a:lnSpc>
                <a:spcPct val="100000"/>
              </a:lnSpc>
              <a:buNone/>
            </a:pPr>
            <a:endParaRPr lang="en-US" dirty="0">
              <a:solidFill>
                <a:srgbClr val="FF0000"/>
              </a:solidFill>
            </a:endParaRPr>
          </a:p>
          <a:p>
            <a:pPr marL="0" indent="0">
              <a:buNone/>
            </a:pPr>
            <a:endParaRPr lang="en-US" dirty="0">
              <a:solidFill>
                <a:srgbClr val="FF0000"/>
              </a:solidFill>
            </a:endParaRPr>
          </a:p>
          <a:p>
            <a:pPr marL="0" indent="0">
              <a:lnSpc>
                <a:spcPct val="100000"/>
              </a:lnSpc>
              <a:buNone/>
            </a:pPr>
            <a:endParaRPr lang="en-US" dirty="0">
              <a:solidFill>
                <a:srgbClr val="FF0000"/>
              </a:solidFill>
            </a:endParaRPr>
          </a:p>
          <a:p>
            <a:pPr marL="0" indent="0">
              <a:lnSpc>
                <a:spcPct val="100000"/>
              </a:lnSpc>
              <a:buNone/>
            </a:pPr>
            <a:endParaRPr lang="en-US" dirty="0">
              <a:solidFill>
                <a:srgbClr val="FF0000"/>
              </a:solidFill>
            </a:endParaRPr>
          </a:p>
          <a:p>
            <a:pPr marL="0" indent="0">
              <a:lnSpc>
                <a:spcPct val="100000"/>
              </a:lnSpc>
              <a:buNone/>
            </a:pPr>
            <a:endParaRPr lang="en-US" dirty="0">
              <a:solidFill>
                <a:srgbClr val="FF0000"/>
              </a:solidFill>
            </a:endParaRPr>
          </a:p>
        </p:txBody>
      </p:sp>
      <p:sp>
        <p:nvSpPr>
          <p:cNvPr id="4" name="Slide Number Placeholder 3"/>
          <p:cNvSpPr>
            <a:spLocks noGrp="1"/>
          </p:cNvSpPr>
          <p:nvPr>
            <p:ph type="sldNum" sz="quarter" idx="4"/>
          </p:nvPr>
        </p:nvSpPr>
        <p:spPr/>
        <p:txBody>
          <a:bodyPr/>
          <a:lstStyle/>
          <a:p>
            <a:fld id="{2D5587A6-0F28-234D-9116-41BE2E1A2AC2}" type="slidenum">
              <a:rPr lang="en-US" smtClean="0"/>
              <a:pPr/>
              <a:t>54</a:t>
            </a:fld>
            <a:endParaRPr lang="en-US" dirty="0"/>
          </a:p>
        </p:txBody>
      </p:sp>
    </p:spTree>
    <p:extLst>
      <p:ext uri="{BB962C8B-B14F-4D97-AF65-F5344CB8AC3E}">
        <p14:creationId xmlns:p14="http://schemas.microsoft.com/office/powerpoint/2010/main" val="64273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In this lesson, we:</a:t>
            </a:r>
          </a:p>
          <a:p>
            <a:pPr lvl="0"/>
            <a:r>
              <a:rPr lang="en-US" dirty="0"/>
              <a:t>Used the Python interactive shell to write simple programs</a:t>
            </a:r>
          </a:p>
          <a:p>
            <a:pPr lvl="0"/>
            <a:r>
              <a:rPr lang="en-US" dirty="0"/>
              <a:t>Ran simple Python scripts</a:t>
            </a:r>
          </a:p>
          <a:p>
            <a:pPr lvl="0"/>
            <a:r>
              <a:rPr lang="en-US" dirty="0"/>
              <a:t>Ran dynamic scripts that take arguments from the command line</a:t>
            </a:r>
          </a:p>
          <a:p>
            <a:pPr lvl="0"/>
            <a:r>
              <a:rPr lang="en-US" dirty="0"/>
              <a:t>Used variables and worked with the different types of values that variables can be assigned</a:t>
            </a:r>
          </a:p>
          <a:p>
            <a:pPr lvl="0"/>
            <a:r>
              <a:rPr lang="en-US" dirty="0"/>
              <a:t>Obtained user input from the keyboard for your Python programs</a:t>
            </a:r>
          </a:p>
          <a:p>
            <a:pPr lvl="0"/>
            <a:r>
              <a:rPr lang="en-US" dirty="0"/>
              <a:t>Understood the importance of comments, whitespace, and indentation in Python</a:t>
            </a:r>
          </a:p>
          <a:p>
            <a:pPr lvl="0"/>
            <a:endParaRPr lang="en-US" dirty="0"/>
          </a:p>
          <a:p>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55</a:t>
            </a:fld>
            <a:endParaRPr lang="en-US" dirty="0"/>
          </a:p>
        </p:txBody>
      </p:sp>
    </p:spTree>
    <p:extLst>
      <p:ext uri="{BB962C8B-B14F-4D97-AF65-F5344CB8AC3E}">
        <p14:creationId xmlns:p14="http://schemas.microsoft.com/office/powerpoint/2010/main" val="13211024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What are the two ways of running a Python program? </a:t>
            </a:r>
          </a:p>
          <a:p>
            <a:pPr marL="457200" indent="-457200">
              <a:buFont typeface="+mj-lt"/>
              <a:buAutoNum type="arabicPeriod"/>
            </a:pPr>
            <a:r>
              <a:rPr lang="en-US" dirty="0"/>
              <a:t>What do you call a saved file containing Python instructions? </a:t>
            </a:r>
          </a:p>
          <a:p>
            <a:pPr marL="457200" indent="-457200">
              <a:buFont typeface="+mj-lt"/>
              <a:buAutoNum type="arabicPeriod"/>
            </a:pPr>
            <a:r>
              <a:rPr lang="en-US" dirty="0"/>
              <a:t>What is the name for the output you get when an error occurs in your program? </a:t>
            </a:r>
          </a:p>
          <a:p>
            <a:pPr marL="457200" indent="-457200">
              <a:buFont typeface="+mj-lt"/>
              <a:buAutoNum type="arabicPeriod"/>
            </a:pPr>
            <a:r>
              <a:rPr lang="en-US" dirty="0"/>
              <a:t>What is the output of running the following script?</a:t>
            </a:r>
            <a:br>
              <a:rPr lang="en-US" dirty="0"/>
            </a:br>
            <a:r>
              <a:rPr lang="en-US" dirty="0">
                <a:solidFill>
                  <a:srgbClr val="FF0000"/>
                </a:solidFill>
              </a:rPr>
              <a:t>print(5 * 4)</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56</a:t>
            </a:fld>
            <a:endParaRPr lang="en-US" dirty="0"/>
          </a:p>
        </p:txBody>
      </p:sp>
    </p:spTree>
    <p:extLst>
      <p:ext uri="{BB962C8B-B14F-4D97-AF65-F5344CB8AC3E}">
        <p14:creationId xmlns:p14="http://schemas.microsoft.com/office/powerpoint/2010/main" val="1492977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p:txBody>
          <a:bodyPr>
            <a:normAutofit/>
          </a:bodyPr>
          <a:lstStyle/>
          <a:p>
            <a:pPr marL="457200" indent="-457200">
              <a:buFont typeface="+mj-lt"/>
              <a:buAutoNum type="arabicPeriod" startAt="5"/>
            </a:pPr>
            <a:r>
              <a:rPr lang="en-US" dirty="0"/>
              <a:t>True or False: Python requires you to declare the type of a variable when defining it.</a:t>
            </a:r>
          </a:p>
          <a:p>
            <a:pPr marL="457200" indent="-457200">
              <a:buFont typeface="+mj-lt"/>
              <a:buAutoNum type="arabicPeriod" startAt="5"/>
            </a:pPr>
            <a:r>
              <a:rPr lang="en-US" dirty="0"/>
              <a:t>What function would you use to convert strings to integers?</a:t>
            </a:r>
          </a:p>
          <a:p>
            <a:pPr marL="457200" indent="-457200">
              <a:buFont typeface="+mj-lt"/>
              <a:buAutoNum type="arabicPeriod" startAt="5"/>
            </a:pPr>
            <a:r>
              <a:rPr lang="en-US" dirty="0"/>
              <a:t>What is the syntax for assigning a variable </a:t>
            </a:r>
            <a:r>
              <a:rPr lang="en-US" dirty="0">
                <a:solidFill>
                  <a:srgbClr val="FF0000"/>
                </a:solidFill>
              </a:rPr>
              <a:t>x</a:t>
            </a:r>
            <a:r>
              <a:rPr lang="en-US" dirty="0"/>
              <a:t> to the value 8?</a:t>
            </a:r>
          </a:p>
          <a:p>
            <a:pPr marL="457200" indent="-457200">
              <a:buFont typeface="+mj-lt"/>
              <a:buAutoNum type="arabicPeriod" startAt="5"/>
            </a:pPr>
            <a:r>
              <a:rPr lang="en-US" dirty="0"/>
              <a:t>What type of value is returned by the </a:t>
            </a:r>
            <a:r>
              <a:rPr lang="en-US" dirty="0">
                <a:solidFill>
                  <a:srgbClr val="FF0000"/>
                </a:solidFill>
              </a:rPr>
              <a:t>input</a:t>
            </a:r>
            <a:r>
              <a:rPr lang="en-US" dirty="0"/>
              <a:t> function to our program?</a:t>
            </a:r>
          </a:p>
          <a:p>
            <a:pPr marL="457200" indent="-457200">
              <a:buFont typeface="+mj-lt"/>
              <a:buAutoNum type="arabicPeriod" startAt="5"/>
            </a:pPr>
            <a:r>
              <a:rPr lang="en-US" dirty="0"/>
              <a:t>What are the three different kinds of comments in Python?</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57</a:t>
            </a:fld>
            <a:endParaRPr lang="en-US" dirty="0"/>
          </a:p>
        </p:txBody>
      </p:sp>
    </p:spTree>
    <p:extLst>
      <p:ext uri="{BB962C8B-B14F-4D97-AF65-F5344CB8AC3E}">
        <p14:creationId xmlns:p14="http://schemas.microsoft.com/office/powerpoint/2010/main" val="38677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2 Versus Python 3</a:t>
            </a:r>
          </a:p>
        </p:txBody>
      </p:sp>
      <p:sp>
        <p:nvSpPr>
          <p:cNvPr id="3" name="Content Placeholder 2"/>
          <p:cNvSpPr>
            <a:spLocks noGrp="1"/>
          </p:cNvSpPr>
          <p:nvPr>
            <p:ph idx="1"/>
          </p:nvPr>
        </p:nvSpPr>
        <p:spPr/>
        <p:txBody>
          <a:bodyPr>
            <a:normAutofit/>
          </a:bodyPr>
          <a:lstStyle/>
          <a:p>
            <a:r>
              <a:rPr lang="en-US" dirty="0"/>
              <a:t>Generally, a lot of the code written for Python 3 will run on Python 2 and vice versa, but this should not be practiced as there are a few syntactic differences that can bring about issues. However, the majority of the differences between the two are under the bonnet.</a:t>
            </a:r>
          </a:p>
          <a:p>
            <a:r>
              <a:rPr lang="en-US" dirty="0"/>
              <a:t>Currently, support still runs for Python 2, but Python 3 is the only one in active development, meaning any new features brought to the language are only developed for Python 3. Additionally, the majority of commonly used third-party libraries have now ported to Python 3 and are withdrawing development for their Python 2 versions.</a:t>
            </a:r>
          </a:p>
        </p:txBody>
      </p:sp>
      <p:sp>
        <p:nvSpPr>
          <p:cNvPr id="4" name="Slide Number Placeholder 3"/>
          <p:cNvSpPr>
            <a:spLocks noGrp="1"/>
          </p:cNvSpPr>
          <p:nvPr>
            <p:ph type="sldNum" sz="quarter" idx="4"/>
          </p:nvPr>
        </p:nvSpPr>
        <p:spPr/>
        <p:txBody>
          <a:bodyPr/>
          <a:lstStyle/>
          <a:p>
            <a:fld id="{2D5587A6-0F28-234D-9116-41BE2E1A2AC2}" type="slidenum">
              <a:rPr lang="en-US" smtClean="0"/>
              <a:pPr/>
              <a:t>6</a:t>
            </a:fld>
            <a:endParaRPr lang="en-US" dirty="0"/>
          </a:p>
        </p:txBody>
      </p:sp>
    </p:spTree>
    <p:extLst>
      <p:ext uri="{BB962C8B-B14F-4D97-AF65-F5344CB8AC3E}">
        <p14:creationId xmlns:p14="http://schemas.microsoft.com/office/powerpoint/2010/main" val="3234727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Working with The Python Interactive Shell</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7</a:t>
            </a:fld>
            <a:endParaRPr lang="en-US" dirty="0"/>
          </a:p>
        </p:txBody>
      </p:sp>
    </p:spTree>
    <p:extLst>
      <p:ext uri="{BB962C8B-B14F-4D97-AF65-F5344CB8AC3E}">
        <p14:creationId xmlns:p14="http://schemas.microsoft.com/office/powerpoint/2010/main" val="406175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Checking our Python Installation</a:t>
            </a:r>
          </a:p>
        </p:txBody>
      </p:sp>
      <p:sp>
        <p:nvSpPr>
          <p:cNvPr id="3" name="Content Placeholder 2"/>
          <p:cNvSpPr>
            <a:spLocks noGrp="1"/>
          </p:cNvSpPr>
          <p:nvPr>
            <p:ph idx="1"/>
          </p:nvPr>
        </p:nvSpPr>
        <p:spPr/>
        <p:txBody>
          <a:bodyPr/>
          <a:lstStyle/>
          <a:p>
            <a:pPr marL="0" indent="0">
              <a:buNone/>
            </a:pPr>
            <a:r>
              <a:rPr lang="en-US" dirty="0"/>
              <a:t>In this exercise, we will check if Python is installed properly:</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8</a:t>
            </a:fld>
            <a:endParaRPr lang="en-US" dirty="0"/>
          </a:p>
        </p:txBody>
      </p:sp>
      <p:pic>
        <p:nvPicPr>
          <p:cNvPr id="5" name="image10.png"/>
          <p:cNvPicPr/>
          <p:nvPr/>
        </p:nvPicPr>
        <p:blipFill>
          <a:blip r:embed="rId3"/>
          <a:srcRect/>
          <a:stretch>
            <a:fillRect/>
          </a:stretch>
        </p:blipFill>
        <p:spPr>
          <a:xfrm>
            <a:off x="767408" y="2132856"/>
            <a:ext cx="7488832" cy="4104456"/>
          </a:xfrm>
          <a:prstGeom prst="rect">
            <a:avLst/>
          </a:prstGeom>
          <a:ln/>
        </p:spPr>
      </p:pic>
    </p:spTree>
    <p:extLst>
      <p:ext uri="{BB962C8B-B14F-4D97-AF65-F5344CB8AC3E}">
        <p14:creationId xmlns:p14="http://schemas.microsoft.com/office/powerpoint/2010/main" val="217080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Which shells for which operating systems are you familiar with?</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9</a:t>
            </a:fld>
            <a:endParaRPr lang="en-US" dirty="0"/>
          </a:p>
        </p:txBody>
      </p:sp>
    </p:spTree>
    <p:extLst>
      <p:ext uri="{BB962C8B-B14F-4D97-AF65-F5344CB8AC3E}">
        <p14:creationId xmlns:p14="http://schemas.microsoft.com/office/powerpoint/2010/main" val="3671684638"/>
      </p:ext>
    </p:extLst>
  </p:cSld>
  <p:clrMapOvr>
    <a:masterClrMapping/>
  </p:clrMapOvr>
</p:sld>
</file>

<file path=ppt/theme/theme1.xml><?xml version="1.0" encoding="utf-8"?>
<a:theme xmlns:a="http://schemas.openxmlformats.org/drawingml/2006/main" name="Packt Train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3773</Words>
  <Application>Microsoft Macintosh PowerPoint</Application>
  <PresentationFormat>Widescreen</PresentationFormat>
  <Paragraphs>474</Paragraphs>
  <Slides>57</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Arial</vt:lpstr>
      <vt:lpstr>Calibri</vt:lpstr>
      <vt:lpstr>Packt Training</vt:lpstr>
      <vt:lpstr>Unsupervised Learning with Python</vt:lpstr>
      <vt:lpstr>Lesson 1: Introduction to Unsupervised Learning</vt:lpstr>
      <vt:lpstr>Lesson Objectives</vt:lpstr>
      <vt:lpstr>Introduction</vt:lpstr>
      <vt:lpstr>Supervised versus Unsupervised Learning</vt:lpstr>
      <vt:lpstr>Python 2 Versus Python 3</vt:lpstr>
      <vt:lpstr>Working with The Python Interactive Shell</vt:lpstr>
      <vt:lpstr>Exercise 1: Checking our Python Installation</vt:lpstr>
      <vt:lpstr>Discussion</vt:lpstr>
      <vt:lpstr>Exercise 2: Working with the Python Interpreter</vt:lpstr>
      <vt:lpstr>Discussion</vt:lpstr>
      <vt:lpstr>Activity 1: Working with the Python Shell</vt:lpstr>
      <vt:lpstr>Writing and Running Simple Scripts</vt:lpstr>
      <vt:lpstr>Writing and Running Simple Scripts</vt:lpstr>
      <vt:lpstr>Exercise 3: Creating a Script</vt:lpstr>
      <vt:lpstr>Running a File Containing Invalid Commands</vt:lpstr>
      <vt:lpstr>Exercise 4: Passing User Arguments to Scripts</vt:lpstr>
      <vt:lpstr>Discussion</vt:lpstr>
      <vt:lpstr>Activity 2: Running Simple Python Scripts</vt:lpstr>
      <vt:lpstr>Python Syntax</vt:lpstr>
      <vt:lpstr>Python Syntax</vt:lpstr>
      <vt:lpstr>Variables</vt:lpstr>
      <vt:lpstr>Numeric Values – Integers</vt:lpstr>
      <vt:lpstr>Exercise 5: Checking the Type of a Value</vt:lpstr>
      <vt:lpstr>Type Conversion</vt:lpstr>
      <vt:lpstr>Type Conversion</vt:lpstr>
      <vt:lpstr>Exercise 6: Assigning Variables</vt:lpstr>
      <vt:lpstr>Exercise 7: Using Variables</vt:lpstr>
      <vt:lpstr>Python Variables</vt:lpstr>
      <vt:lpstr>Python Variables</vt:lpstr>
      <vt:lpstr>Multiple Assignment</vt:lpstr>
      <vt:lpstr>Multiple Assignment</vt:lpstr>
      <vt:lpstr>Activity 3: Using Variables and Assign Statements</vt:lpstr>
      <vt:lpstr>Naming Identifiers and Reserved Words</vt:lpstr>
      <vt:lpstr>Exercise 8: Python Keywords</vt:lpstr>
      <vt:lpstr>Discussion</vt:lpstr>
      <vt:lpstr>Python Naming Conventions</vt:lpstr>
      <vt:lpstr>Python Naming Conventions</vt:lpstr>
      <vt:lpstr>Python Naming Conventions</vt:lpstr>
      <vt:lpstr>Discussion</vt:lpstr>
      <vt:lpstr>Activity 4: Variable Assignment and Variable Naming Conventions</vt:lpstr>
      <vt:lpstr>User Input, Comments, and Indentations</vt:lpstr>
      <vt:lpstr>User Input from the Keyboard</vt:lpstr>
      <vt:lpstr>Passing in a Prompt to the input Function</vt:lpstr>
      <vt:lpstr>Using Different Input Data Types in your Program</vt:lpstr>
      <vt:lpstr>Exercise 9: Fetching and Using User Input</vt:lpstr>
      <vt:lpstr>Comments</vt:lpstr>
      <vt:lpstr>Block and Inline Comments</vt:lpstr>
      <vt:lpstr>Documentation Strings</vt:lpstr>
      <vt:lpstr>Indentation</vt:lpstr>
      <vt:lpstr>Python Indentation</vt:lpstr>
      <vt:lpstr>Exercise 10: The Importance of Proper Indentation</vt:lpstr>
      <vt:lpstr>Activity 5: Fixing Indentations in a Code Block</vt:lpstr>
      <vt:lpstr>Activity 6: Implementing User Input and Comments in a Script</vt:lpstr>
      <vt:lpstr>Summary</vt:lpstr>
      <vt:lpstr>Practice Questions</vt:lpstr>
      <vt:lpstr>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Christopher Richard Kruger</cp:lastModifiedBy>
  <cp:revision>240</cp:revision>
  <cp:lastPrinted>2018-06-05T12:50:25Z</cp:lastPrinted>
  <dcterms:created xsi:type="dcterms:W3CDTF">2018-06-05T09:17:37Z</dcterms:created>
  <dcterms:modified xsi:type="dcterms:W3CDTF">2018-11-18T16:32:20Z</dcterms:modified>
</cp:coreProperties>
</file>