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257" r:id="rId3"/>
    <p:sldId id="258" r:id="rId4"/>
    <p:sldId id="346" r:id="rId5"/>
    <p:sldId id="347" r:id="rId6"/>
    <p:sldId id="263" r:id="rId7"/>
    <p:sldId id="335" r:id="rId8"/>
    <p:sldId id="348" r:id="rId9"/>
    <p:sldId id="278" r:id="rId10"/>
    <p:sldId id="349" r:id="rId11"/>
    <p:sldId id="265" r:id="rId12"/>
    <p:sldId id="264" r:id="rId13"/>
    <p:sldId id="350" r:id="rId14"/>
    <p:sldId id="351" r:id="rId15"/>
    <p:sldId id="352" r:id="rId16"/>
    <p:sldId id="341" r:id="rId17"/>
    <p:sldId id="357" r:id="rId18"/>
    <p:sldId id="342" r:id="rId19"/>
    <p:sldId id="353" r:id="rId20"/>
    <p:sldId id="356" r:id="rId21"/>
    <p:sldId id="354" r:id="rId22"/>
    <p:sldId id="266" r:id="rId23"/>
    <p:sldId id="355" r:id="rId24"/>
    <p:sldId id="358" r:id="rId25"/>
    <p:sldId id="359" r:id="rId26"/>
    <p:sldId id="290" r:id="rId27"/>
    <p:sldId id="360" r:id="rId28"/>
    <p:sldId id="362" r:id="rId29"/>
    <p:sldId id="323" r:id="rId30"/>
    <p:sldId id="326" r:id="rId31"/>
    <p:sldId id="363" r:id="rId32"/>
    <p:sldId id="33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abish Khan" initials="TK" lastIdx="3" clrIdx="0">
    <p:extLst>
      <p:ext uri="{19B8F6BF-5375-455C-9EA6-DF929625EA0E}">
        <p15:presenceInfo xmlns:p15="http://schemas.microsoft.com/office/powerpoint/2012/main" userId="S-1-5-21-226508970-3071066648-2496781527-6527" providerId="AD"/>
      </p:ext>
    </p:extLst>
  </p:cmAuthor>
  <p:cmAuthor id="2" name="Rutuja Yerunkar" initials="RY" lastIdx="9" clrIdx="1">
    <p:extLst>
      <p:ext uri="{19B8F6BF-5375-455C-9EA6-DF929625EA0E}">
        <p15:presenceInfo xmlns:p15="http://schemas.microsoft.com/office/powerpoint/2012/main" userId="S-1-5-21-226508970-3071066648-2496781527-15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2C2C2C"/>
    <a:srgbClr val="FF0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3386" autoAdjust="0"/>
  </p:normalViewPr>
  <p:slideViewPr>
    <p:cSldViewPr snapToObjects="1">
      <p:cViewPr varScale="1">
        <p:scale>
          <a:sx n="90" d="100"/>
          <a:sy n="90" d="100"/>
        </p:scale>
        <p:origin x="1184" y="184"/>
      </p:cViewPr>
      <p:guideLst/>
    </p:cSldViewPr>
  </p:slideViewPr>
  <p:outlineViewPr>
    <p:cViewPr>
      <p:scale>
        <a:sx n="33" d="100"/>
        <a:sy n="33" d="100"/>
      </p:scale>
      <p:origin x="0" y="-2816"/>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21" d="100"/>
          <a:sy n="121" d="100"/>
        </p:scale>
        <p:origin x="386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1157E-F41D-D748-8B69-7140BA26C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732F0C-C3BE-9347-8A3D-93C7DD35F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EC103C-0C00-5144-B134-6065E402762D}" type="datetime1">
              <a:rPr lang="en-GB" smtClean="0"/>
              <a:t>15/01/2019</a:t>
            </a:fld>
            <a:endParaRPr lang="en-US"/>
          </a:p>
        </p:txBody>
      </p:sp>
      <p:sp>
        <p:nvSpPr>
          <p:cNvPr id="4" name="Footer Placeholder 3">
            <a:extLst>
              <a:ext uri="{FF2B5EF4-FFF2-40B4-BE49-F238E27FC236}">
                <a16:creationId xmlns:a16="http://schemas.microsoft.com/office/drawing/2014/main" id="{F1B9C81F-45DF-3942-B5BB-AFF640929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C535E9-87A8-4E42-A7E7-ECCB491EE7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AB2214-6F48-7B47-BA9F-4377B0ABE2D4}" type="slidenum">
              <a:rPr lang="en-US" smtClean="0"/>
              <a:t>‹#›</a:t>
            </a:fld>
            <a:endParaRPr lang="en-US"/>
          </a:p>
        </p:txBody>
      </p:sp>
    </p:spTree>
    <p:extLst>
      <p:ext uri="{BB962C8B-B14F-4D97-AF65-F5344CB8AC3E}">
        <p14:creationId xmlns:p14="http://schemas.microsoft.com/office/powerpoint/2010/main" val="19028634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7CFCD-DFD6-F34D-95F2-86875A23819B}" type="datetime1">
              <a:rPr lang="en-GB" smtClean="0"/>
              <a:t>15/01/2019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5C6A4-13EB-334F-862B-598CD5A9818C}" type="slidenum">
              <a:rPr lang="en-US" smtClean="0"/>
              <a:t>‹#›</a:t>
            </a:fld>
            <a:endParaRPr lang="en-US"/>
          </a:p>
        </p:txBody>
      </p:sp>
    </p:spTree>
    <p:extLst>
      <p:ext uri="{BB962C8B-B14F-4D97-AF65-F5344CB8AC3E}">
        <p14:creationId xmlns:p14="http://schemas.microsoft.com/office/powerpoint/2010/main" val="5642630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Lesson Time: 2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a:t>
            </a:fld>
            <a:endParaRPr lang="en-US"/>
          </a:p>
        </p:txBody>
      </p:sp>
    </p:spTree>
    <p:extLst>
      <p:ext uri="{BB962C8B-B14F-4D97-AF65-F5344CB8AC3E}">
        <p14:creationId xmlns:p14="http://schemas.microsoft.com/office/powerpoint/2010/main" val="411546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Answer – two clusters. Top Left, Bottom Right coordinates for Cluster 1: (-13,11), (8,0) and Cluster 2: (-10,0), (8,-15)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14</a:t>
            </a:fld>
            <a:endParaRPr lang="en-US"/>
          </a:p>
        </p:txBody>
      </p:sp>
    </p:spTree>
    <p:extLst>
      <p:ext uri="{BB962C8B-B14F-4D97-AF65-F5344CB8AC3E}">
        <p14:creationId xmlns:p14="http://schemas.microsoft.com/office/powerpoint/2010/main" val="355708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Answer – three clusters. Top Left, Bottom Right coordinates for Cluster 1: (-12,10), (-8,6) and Cluster 2: (-9,6), (-4,2) and Cluster 3: (-7,2), (-2,-2)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15</a:t>
            </a:fld>
            <a:endParaRPr lang="en-US"/>
          </a:p>
        </p:txBody>
      </p:sp>
    </p:spTree>
    <p:extLst>
      <p:ext uri="{BB962C8B-B14F-4D97-AF65-F5344CB8AC3E}">
        <p14:creationId xmlns:p14="http://schemas.microsoft.com/office/powerpoint/2010/main" val="25649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answers</a:t>
            </a:r>
          </a:p>
          <a:p>
            <a:r>
              <a:rPr lang="en-US" sz="1200" kern="1200" dirty="0">
                <a:solidFill>
                  <a:schemeClr val="tx1"/>
                </a:solidFill>
                <a:effectLst/>
                <a:latin typeface="+mn-lt"/>
                <a:ea typeface="+mn-ea"/>
                <a:cs typeface="+mn-cs"/>
              </a:rPr>
              <a:t>It is only in 2D space and the clusters are quite well defined. </a:t>
            </a: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16</a:t>
            </a:fld>
            <a:endParaRPr lang="en-US"/>
          </a:p>
        </p:txBody>
      </p:sp>
    </p:spTree>
    <p:extLst>
      <p:ext uri="{BB962C8B-B14F-4D97-AF65-F5344CB8AC3E}">
        <p14:creationId xmlns:p14="http://schemas.microsoft.com/office/powerpoint/2010/main" val="55297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18</a:t>
            </a:fld>
            <a:endParaRPr lang="en-US"/>
          </a:p>
        </p:txBody>
      </p:sp>
    </p:spTree>
    <p:extLst>
      <p:ext uri="{BB962C8B-B14F-4D97-AF65-F5344CB8AC3E}">
        <p14:creationId xmlns:p14="http://schemas.microsoft.com/office/powerpoint/2010/main" val="202725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19</a:t>
            </a:fld>
            <a:endParaRPr lang="en-US"/>
          </a:p>
        </p:txBody>
      </p:sp>
    </p:spTree>
    <p:extLst>
      <p:ext uri="{BB962C8B-B14F-4D97-AF65-F5344CB8AC3E}">
        <p14:creationId xmlns:p14="http://schemas.microsoft.com/office/powerpoint/2010/main" val="1941372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a:t>
            </a:r>
            <a:r>
              <a:rPr lang="en-US" dirty="0"/>
              <a:t>centroid is basically just a fancy way to say the geometric center of a figure. This is the mean of all points in the plane. When randomly set at first they are simply random points in the space</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20</a:t>
            </a:fld>
            <a:endParaRPr lang="en-US"/>
          </a:p>
        </p:txBody>
      </p:sp>
    </p:spTree>
    <p:extLst>
      <p:ext uri="{BB962C8B-B14F-4D97-AF65-F5344CB8AC3E}">
        <p14:creationId xmlns:p14="http://schemas.microsoft.com/office/powerpoint/2010/main" val="372681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Clockwise from top left – Red points are randomly initialized centroids, and closest data points are assigned to groupings of each centroid (denoted by distinct color).</a:t>
            </a:r>
            <a:r>
              <a:rPr lang="en-US" dirty="0">
                <a:effectLst/>
              </a:rPr>
              <a:t> </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21</a:t>
            </a:fld>
            <a:endParaRPr lang="en-US"/>
          </a:p>
        </p:txBody>
      </p:sp>
    </p:spTree>
    <p:extLst>
      <p:ext uri="{BB962C8B-B14F-4D97-AF65-F5344CB8AC3E}">
        <p14:creationId xmlns:p14="http://schemas.microsoft.com/office/powerpoint/2010/main" val="884554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22</a:t>
            </a:fld>
            <a:endParaRPr lang="en-US"/>
          </a:p>
        </p:txBody>
      </p:sp>
    </p:spTree>
    <p:extLst>
      <p:ext uri="{BB962C8B-B14F-4D97-AF65-F5344CB8AC3E}">
        <p14:creationId xmlns:p14="http://schemas.microsoft.com/office/powerpoint/2010/main" val="349744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Notes</a:t>
            </a:r>
          </a:p>
          <a:p>
            <a:r>
              <a:rPr lang="en-US" dirty="0"/>
              <a:t>- To deal with potentially negative values after subtraction. </a:t>
            </a: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23</a:t>
            </a:fld>
            <a:endParaRPr lang="en-US"/>
          </a:p>
        </p:txBody>
      </p:sp>
    </p:spTree>
    <p:extLst>
      <p:ext uri="{BB962C8B-B14F-4D97-AF65-F5344CB8AC3E}">
        <p14:creationId xmlns:p14="http://schemas.microsoft.com/office/powerpoint/2010/main" val="1716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24</a:t>
            </a:fld>
            <a:endParaRPr lang="en-US"/>
          </a:p>
        </p:txBody>
      </p:sp>
    </p:spTree>
    <p:extLst>
      <p:ext uri="{BB962C8B-B14F-4D97-AF65-F5344CB8AC3E}">
        <p14:creationId xmlns:p14="http://schemas.microsoft.com/office/powerpoint/2010/main" val="353636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a:t>
            </a:fld>
            <a:endParaRPr lang="en-US"/>
          </a:p>
        </p:txBody>
      </p:sp>
    </p:spTree>
    <p:extLst>
      <p:ext uri="{BB962C8B-B14F-4D97-AF65-F5344CB8AC3E}">
        <p14:creationId xmlns:p14="http://schemas.microsoft.com/office/powerpoint/2010/main" val="214394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25</a:t>
            </a:fld>
            <a:endParaRPr lang="en-US"/>
          </a:p>
        </p:txBody>
      </p:sp>
    </p:spTree>
    <p:extLst>
      <p:ext uri="{BB962C8B-B14F-4D97-AF65-F5344CB8AC3E}">
        <p14:creationId xmlns:p14="http://schemas.microsoft.com/office/powerpoint/2010/main" val="3228322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26</a:t>
            </a:fld>
            <a:endParaRPr lang="en-US"/>
          </a:p>
        </p:txBody>
      </p:sp>
    </p:spTree>
    <p:extLst>
      <p:ext uri="{BB962C8B-B14F-4D97-AF65-F5344CB8AC3E}">
        <p14:creationId xmlns:p14="http://schemas.microsoft.com/office/powerpoint/2010/main" val="3275017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27</a:t>
            </a:fld>
            <a:endParaRPr lang="en-US"/>
          </a:p>
        </p:txBody>
      </p:sp>
    </p:spTree>
    <p:extLst>
      <p:ext uri="{BB962C8B-B14F-4D97-AF65-F5344CB8AC3E}">
        <p14:creationId xmlns:p14="http://schemas.microsoft.com/office/powerpoint/2010/main" val="4252959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barebones implementation is great for showing the underlying mechanisms, however it loops through each point one by one and is very computationally inefficient. Packaged implementations do pairwise distances across the entire matrices all at once.</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28</a:t>
            </a:fld>
            <a:endParaRPr lang="en-US"/>
          </a:p>
        </p:txBody>
      </p:sp>
    </p:spTree>
    <p:extLst>
      <p:ext uri="{BB962C8B-B14F-4D97-AF65-F5344CB8AC3E}">
        <p14:creationId xmlns:p14="http://schemas.microsoft.com/office/powerpoint/2010/main" val="713184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p>
          <a:p>
            <a:endParaRPr lang="en-US" sz="1200" kern="1200" dirty="0">
              <a:solidFill>
                <a:schemeClr val="tx1"/>
              </a:solidFill>
              <a:effectLst/>
              <a:latin typeface="+mn-lt"/>
              <a:ea typeface="+mn-ea"/>
              <a:cs typeface="+mn-cs"/>
            </a:endParaRPr>
          </a:p>
          <a:p>
            <a:pPr marL="0" lvl="0" indent="0">
              <a:buNone/>
            </a:pPr>
            <a:r>
              <a:rPr lang="en-US" dirty="0"/>
              <a:t>1) How are supervised and unsupervised learning different?</a:t>
            </a:r>
          </a:p>
          <a:p>
            <a:pPr lvl="1"/>
            <a:r>
              <a:rPr lang="en-US" b="1" dirty="0"/>
              <a:t>Supervised has labels, Unsupervised does not</a:t>
            </a:r>
          </a:p>
          <a:p>
            <a:pPr lvl="1"/>
            <a:r>
              <a:rPr lang="en-US" dirty="0"/>
              <a:t>Supervised means you have to monitor the process the whole time, Unsupervised does not</a:t>
            </a:r>
          </a:p>
          <a:p>
            <a:pPr lvl="1"/>
            <a:r>
              <a:rPr lang="en-US" dirty="0"/>
              <a:t>Supervised only works on smaller datasets, and you need to use Unsupervised with larger datasets</a:t>
            </a:r>
          </a:p>
          <a:p>
            <a:pPr marL="0" lvl="0" indent="0">
              <a:buNone/>
            </a:pPr>
            <a:r>
              <a:rPr lang="en-US" dirty="0"/>
              <a:t>2) What is a cluster?</a:t>
            </a:r>
          </a:p>
          <a:p>
            <a:pPr lvl="1"/>
            <a:r>
              <a:rPr lang="en-US" dirty="0"/>
              <a:t>A group of models used to train on data</a:t>
            </a:r>
          </a:p>
          <a:p>
            <a:pPr lvl="1"/>
            <a:r>
              <a:rPr lang="en-US" dirty="0"/>
              <a:t>A collection of features that are important to your model</a:t>
            </a:r>
          </a:p>
          <a:p>
            <a:pPr lvl="1"/>
            <a:r>
              <a:rPr lang="en-US" b="1" dirty="0"/>
              <a:t>A grouping of similar data</a:t>
            </a:r>
          </a:p>
          <a:p>
            <a:pPr marL="0" lvl="0" indent="0">
              <a:buNone/>
            </a:pPr>
            <a:r>
              <a:rPr lang="en-US" dirty="0"/>
              <a:t>3) Finding clusters in your data is always valuable</a:t>
            </a:r>
          </a:p>
          <a:p>
            <a:pPr lvl="1"/>
            <a:r>
              <a:rPr lang="en-US" dirty="0"/>
              <a:t>True</a:t>
            </a:r>
          </a:p>
          <a:p>
            <a:pPr lvl="1"/>
            <a:r>
              <a:rPr lang="en-US" b="1" dirty="0"/>
              <a:t>False</a:t>
            </a: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30</a:t>
            </a:fld>
            <a:endParaRPr lang="en-US"/>
          </a:p>
        </p:txBody>
      </p:sp>
    </p:spTree>
    <p:extLst>
      <p:ext uri="{BB962C8B-B14F-4D97-AF65-F5344CB8AC3E}">
        <p14:creationId xmlns:p14="http://schemas.microsoft.com/office/powerpoint/2010/main" val="3455962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p>
          <a:p>
            <a:endParaRPr lang="en-US" sz="1200" kern="1200" dirty="0">
              <a:solidFill>
                <a:schemeClr val="tx1"/>
              </a:solidFill>
              <a:effectLst/>
              <a:latin typeface="+mn-lt"/>
              <a:ea typeface="+mn-ea"/>
              <a:cs typeface="+mn-cs"/>
            </a:endParaRPr>
          </a:p>
          <a:p>
            <a:pPr marL="0" lvl="0" indent="0">
              <a:buNone/>
            </a:pPr>
            <a:r>
              <a:rPr lang="en-US" dirty="0"/>
              <a:t>4) How are dimensions expressed in a dataset?</a:t>
            </a:r>
          </a:p>
          <a:p>
            <a:pPr lvl="1"/>
            <a:r>
              <a:rPr lang="en-US" b="1" dirty="0"/>
              <a:t>As features, typically the number of columns in your data</a:t>
            </a:r>
          </a:p>
          <a:p>
            <a:pPr lvl="1"/>
            <a:r>
              <a:rPr lang="en-US" dirty="0"/>
              <a:t>As features, typically the number of rows in your data</a:t>
            </a:r>
          </a:p>
          <a:p>
            <a:pPr lvl="1"/>
            <a:r>
              <a:rPr lang="en-US" dirty="0"/>
              <a:t>As features, typically the number of tables in your database</a:t>
            </a:r>
          </a:p>
          <a:p>
            <a:pPr marL="0" lvl="0" indent="0">
              <a:buNone/>
            </a:pPr>
            <a:r>
              <a:rPr lang="en-US" dirty="0"/>
              <a:t>5) How many dimensions can be calculated by computers?</a:t>
            </a:r>
          </a:p>
          <a:p>
            <a:pPr lvl="1"/>
            <a:r>
              <a:rPr lang="en-US" dirty="0"/>
              <a:t>Less than 3</a:t>
            </a:r>
          </a:p>
          <a:p>
            <a:pPr lvl="1"/>
            <a:r>
              <a:rPr lang="en-US" dirty="0"/>
              <a:t>3</a:t>
            </a:r>
          </a:p>
          <a:p>
            <a:pPr lvl="1"/>
            <a:r>
              <a:rPr lang="en-US" b="1" dirty="0"/>
              <a:t>Greater than 3</a:t>
            </a:r>
          </a:p>
          <a:p>
            <a:pPr marL="0" lvl="0" indent="0">
              <a:buNone/>
            </a:pPr>
            <a:r>
              <a:rPr lang="en-US" dirty="0"/>
              <a:t>6) What does the “K” represent in K-Means clustering?</a:t>
            </a:r>
          </a:p>
          <a:p>
            <a:pPr lvl="1"/>
            <a:r>
              <a:rPr lang="en-US" dirty="0"/>
              <a:t>How many models will be fit to your data, with performance results averaged</a:t>
            </a:r>
          </a:p>
          <a:p>
            <a:pPr lvl="1"/>
            <a:r>
              <a:rPr lang="en-US" b="1" dirty="0"/>
              <a:t>How many clusters you expect to be in your data</a:t>
            </a:r>
          </a:p>
          <a:p>
            <a:pPr lvl="1"/>
            <a:r>
              <a:rPr lang="en-US" dirty="0"/>
              <a:t>How many dimensions your data set has</a:t>
            </a: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31</a:t>
            </a:fld>
            <a:endParaRPr lang="en-US"/>
          </a:p>
        </p:txBody>
      </p:sp>
    </p:spTree>
    <p:extLst>
      <p:ext uri="{BB962C8B-B14F-4D97-AF65-F5344CB8AC3E}">
        <p14:creationId xmlns:p14="http://schemas.microsoft.com/office/powerpoint/2010/main" val="4149995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Answers</a:t>
            </a:r>
          </a:p>
          <a:p>
            <a:pPr marL="0" lvl="0" indent="0">
              <a:buNone/>
            </a:pPr>
            <a:endParaRPr lang="en-US" dirty="0"/>
          </a:p>
          <a:p>
            <a:pPr marL="0" lvl="0" indent="0">
              <a:buNone/>
            </a:pPr>
            <a:r>
              <a:rPr lang="en-US" dirty="0"/>
              <a:t>7) The starting points for K-Means are determined by taking the mean of all the points in the space.</a:t>
            </a:r>
          </a:p>
          <a:p>
            <a:pPr lvl="1"/>
            <a:r>
              <a:rPr lang="en-US" dirty="0"/>
              <a:t>True</a:t>
            </a:r>
          </a:p>
          <a:p>
            <a:pPr lvl="1"/>
            <a:r>
              <a:rPr lang="en-US" b="1" dirty="0"/>
              <a:t>False</a:t>
            </a:r>
          </a:p>
          <a:p>
            <a:pPr marL="0" lvl="0" indent="0">
              <a:buNone/>
            </a:pPr>
            <a:r>
              <a:rPr lang="en-US" dirty="0"/>
              <a:t>8) What is the formula that underpins K-Means clustering?</a:t>
            </a:r>
          </a:p>
          <a:p>
            <a:pPr lvl="1"/>
            <a:r>
              <a:rPr lang="en-US" b="1" dirty="0"/>
              <a:t>Euclidean Distance</a:t>
            </a:r>
          </a:p>
          <a:p>
            <a:pPr lvl="1"/>
            <a:r>
              <a:rPr lang="en-US" dirty="0"/>
              <a:t>Manhattan Distance</a:t>
            </a:r>
          </a:p>
          <a:p>
            <a:pPr lvl="1"/>
            <a:r>
              <a:rPr lang="en-US" dirty="0"/>
              <a:t>Cosine Distance </a:t>
            </a:r>
          </a:p>
          <a:p>
            <a:pPr marL="0" lvl="0" indent="0">
              <a:buNone/>
            </a:pPr>
            <a:r>
              <a:rPr lang="en-US" dirty="0"/>
              <a:t>9) When does a K-Means clustering algorithm finish running?</a:t>
            </a:r>
          </a:p>
          <a:p>
            <a:pPr lvl="1"/>
            <a:r>
              <a:rPr lang="en-US" dirty="0"/>
              <a:t>After specified number of iterations</a:t>
            </a:r>
          </a:p>
          <a:p>
            <a:pPr lvl="1"/>
            <a:r>
              <a:rPr lang="en-US" dirty="0"/>
              <a:t>After K/2 iterations</a:t>
            </a:r>
          </a:p>
          <a:p>
            <a:pPr lvl="1"/>
            <a:r>
              <a:rPr lang="en-US" b="1" dirty="0"/>
              <a:t>After convergence, when there is no longer a difference in calculated cluster centers</a:t>
            </a:r>
          </a:p>
          <a:p>
            <a:pPr marL="0" lvl="0" indent="0">
              <a:buNone/>
            </a:pPr>
            <a:r>
              <a:rPr lang="en-US" dirty="0"/>
              <a:t>10) K-Means will still find clusters in a dataset even if all of the data is fairly similar.</a:t>
            </a:r>
          </a:p>
          <a:p>
            <a:pPr lvl="1"/>
            <a:r>
              <a:rPr lang="en-US" b="1" dirty="0"/>
              <a:t>True</a:t>
            </a:r>
          </a:p>
          <a:p>
            <a:pPr lvl="1"/>
            <a:r>
              <a:rPr lang="en-US" dirty="0"/>
              <a:t>False </a:t>
            </a: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32</a:t>
            </a:fld>
            <a:endParaRPr lang="en-US"/>
          </a:p>
        </p:txBody>
      </p:sp>
    </p:spTree>
    <p:extLst>
      <p:ext uri="{BB962C8B-B14F-4D97-AF65-F5344CB8AC3E}">
        <p14:creationId xmlns:p14="http://schemas.microsoft.com/office/powerpoint/2010/main" val="107114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a:t>
            </a:fld>
            <a:endParaRPr lang="en-US"/>
          </a:p>
        </p:txBody>
      </p:sp>
    </p:spTree>
    <p:extLst>
      <p:ext uri="{BB962C8B-B14F-4D97-AF65-F5344CB8AC3E}">
        <p14:creationId xmlns:p14="http://schemas.microsoft.com/office/powerpoint/2010/main" val="362352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answers:</a:t>
            </a:r>
          </a:p>
          <a:p>
            <a:pPr marL="228600" indent="-228600">
              <a:buAutoNum type="arabicParenR"/>
            </a:pPr>
            <a:r>
              <a:rPr lang="en-US" dirty="0"/>
              <a:t>Look at descriptive statistics for each feature in the data set (mean, median, mode, </a:t>
            </a:r>
            <a:r>
              <a:rPr lang="en-US" dirty="0" err="1"/>
              <a:t>std</a:t>
            </a:r>
            <a:r>
              <a:rPr lang="en-US" dirty="0"/>
              <a:t> deviation, </a:t>
            </a:r>
            <a:r>
              <a:rPr lang="en-US" dirty="0" err="1"/>
              <a:t>etc</a:t>
            </a:r>
            <a:r>
              <a:rPr lang="en-US" dirty="0"/>
              <a:t>). Understand how the data was collected and put together. Run Pearson correlation on features to see which can potentially interact.</a:t>
            </a:r>
          </a:p>
          <a:p>
            <a:pPr marL="228600" indent="-228600">
              <a:buAutoNum type="arabicParenR"/>
            </a:pPr>
            <a:r>
              <a:rPr lang="en-US" dirty="0"/>
              <a:t>If no examples are shared, a simple example of supervised learning can be a linear regression that uses features of a home (number of bedrooms, bathrooms, </a:t>
            </a:r>
            <a:r>
              <a:rPr lang="en-US" dirty="0" err="1"/>
              <a:t>etc</a:t>
            </a:r>
            <a:r>
              <a:rPr lang="en-US" dirty="0"/>
              <a:t>) to predict its price. In advance you will have a training set with features and target outcomes.</a:t>
            </a:r>
          </a:p>
          <a:p>
            <a:pPr marL="228600" indent="-228600">
              <a:buAutoNum type="arabicParenR"/>
            </a:pPr>
            <a:r>
              <a:rPr lang="en-US" dirty="0"/>
              <a:t>Ask what this dataset was originally collected for, if there was an original purpose. Fully understand what your superior is asking for as a result of analysis. See whether or not it is a truly unsupervised learning-type problem. </a:t>
            </a: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a:t>
            </a:fld>
            <a:endParaRPr lang="en-US"/>
          </a:p>
        </p:txBody>
      </p:sp>
    </p:spTree>
    <p:extLst>
      <p:ext uri="{BB962C8B-B14F-4D97-AF65-F5344CB8AC3E}">
        <p14:creationId xmlns:p14="http://schemas.microsoft.com/office/powerpoint/2010/main" val="3902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Instructor Note</a:t>
            </a:r>
          </a:p>
          <a:p>
            <a:r>
              <a:rPr lang="en-US" sz="1200" kern="1200" dirty="0">
                <a:solidFill>
                  <a:schemeClr val="tx1"/>
                </a:solidFill>
                <a:effectLst/>
                <a:latin typeface="+mn-lt"/>
                <a:ea typeface="+mn-ea"/>
                <a:cs typeface="+mn-cs"/>
              </a:rPr>
              <a:t>A label in this case is whether or not there is a “target” outcome in your dataset. If you want to find the connection in how A impacts B, you will need a label. If you just have A then a label is not available. </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6</a:t>
            </a:fld>
            <a:endParaRPr lang="en-US"/>
          </a:p>
        </p:txBody>
      </p:sp>
    </p:spTree>
    <p:extLst>
      <p:ext uri="{BB962C8B-B14F-4D97-AF65-F5344CB8AC3E}">
        <p14:creationId xmlns:p14="http://schemas.microsoft.com/office/powerpoint/2010/main" val="46535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answers:</a:t>
            </a:r>
          </a:p>
          <a:p>
            <a:r>
              <a:rPr lang="en-US" dirty="0"/>
              <a:t>1) If no examples are given, a classic example of clustering is finding groups of similar customers in a CRM/invoice database. </a:t>
            </a:r>
          </a:p>
          <a:p>
            <a:r>
              <a:rPr lang="en-US" dirty="0"/>
              <a:t>2) Refer to above potential answer above if no examples are given. Additional example – finding servers in a datacenter that have similar workloads so you can group them and find potential optimizations</a:t>
            </a:r>
          </a:p>
          <a:p>
            <a:r>
              <a:rPr lang="en-US" dirty="0"/>
              <a:t>3) If you were to find groups in a large amount of invoice data set you can create more targeted marketing campaigns. Clustering is extremely helpful when you have a very large data set that is impossible to sort by hand. </a:t>
            </a: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8</a:t>
            </a:fld>
            <a:endParaRPr lang="en-US"/>
          </a:p>
        </p:txBody>
      </p:sp>
    </p:spTree>
    <p:extLst>
      <p:ext uri="{BB962C8B-B14F-4D97-AF65-F5344CB8AC3E}">
        <p14:creationId xmlns:p14="http://schemas.microsoft.com/office/powerpoint/2010/main" val="709053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11</a:t>
            </a:fld>
            <a:endParaRPr lang="en-US"/>
          </a:p>
        </p:txBody>
      </p:sp>
    </p:spTree>
    <p:extLst>
      <p:ext uri="{BB962C8B-B14F-4D97-AF65-F5344CB8AC3E}">
        <p14:creationId xmlns:p14="http://schemas.microsoft.com/office/powerpoint/2010/main" val="186273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12</a:t>
            </a:fld>
            <a:endParaRPr lang="en-US"/>
          </a:p>
        </p:txBody>
      </p:sp>
    </p:spTree>
    <p:extLst>
      <p:ext uri="{BB962C8B-B14F-4D97-AF65-F5344CB8AC3E}">
        <p14:creationId xmlns:p14="http://schemas.microsoft.com/office/powerpoint/2010/main" val="2665522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Answer – two clusters. Top Left, Bottom Right coordinates for Cluster 1: (-10,8), (-4, 2) and Cluster 2: (-8,2), (-2,2)</a:t>
            </a:r>
          </a:p>
        </p:txBody>
      </p:sp>
      <p:sp>
        <p:nvSpPr>
          <p:cNvPr id="4" name="Date Placeholder 3"/>
          <p:cNvSpPr>
            <a:spLocks noGrp="1"/>
          </p:cNvSpPr>
          <p:nvPr>
            <p:ph type="dt" idx="10"/>
          </p:nvPr>
        </p:nvSpPr>
        <p:spPr/>
        <p:txBody>
          <a:bodyPr/>
          <a:lstStyle/>
          <a:p>
            <a:fld id="{5897CFCD-DFD6-F34D-95F2-86875A23819B}" type="datetime1">
              <a:rPr lang="en-GB" smtClean="0"/>
              <a:t>15/01/2019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13</a:t>
            </a:fld>
            <a:endParaRPr lang="en-US"/>
          </a:p>
        </p:txBody>
      </p:sp>
    </p:spTree>
    <p:extLst>
      <p:ext uri="{BB962C8B-B14F-4D97-AF65-F5344CB8AC3E}">
        <p14:creationId xmlns:p14="http://schemas.microsoft.com/office/powerpoint/2010/main" val="2130146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4800">
                <a:solidFill>
                  <a:srgbClr val="2C2C2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200">
                <a:solidFill>
                  <a:srgbClr val="2C2C2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20003F6-9FA2-F04E-AA53-1C0C7743172A}" type="datetime1">
              <a:rPr lang="en-GB" smtClean="0"/>
              <a:pPr/>
              <a:t>15/01/2019</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5">
            <a:extLst>
              <a:ext uri="{FF2B5EF4-FFF2-40B4-BE49-F238E27FC236}">
                <a16:creationId xmlns:a16="http://schemas.microsoft.com/office/drawing/2014/main" id="{AAF09BA4-C874-394D-BD6F-A467115F6559}"/>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pic>
        <p:nvPicPr>
          <p:cNvPr id="7" name="Graphic 6">
            <a:extLst>
              <a:ext uri="{FF2B5EF4-FFF2-40B4-BE49-F238E27FC236}">
                <a16:creationId xmlns:a16="http://schemas.microsoft.com/office/drawing/2014/main" id="{2D6BB21E-9A72-374E-819C-561AF35948AD}"/>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5119086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3600"/>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p>
            <a:fld id="{A20003F6-9FA2-F04E-AA53-1C0C7743172A}" type="datetime1">
              <a:rPr lang="en-GB" smtClean="0"/>
              <a:t>15/01/2019</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70887-57E7-3A43-BB1A-5812E952692E}"/>
              </a:ext>
            </a:extLst>
          </p:cNvPr>
          <p:cNvSpPr>
            <a:spLocks noGrp="1"/>
          </p:cNvSpPr>
          <p:nvPr>
            <p:ph type="sldNum" sz="quarter" idx="12"/>
          </p:nvPr>
        </p:nvSpPr>
        <p:spPr/>
        <p:txBody>
          <a:bodyPr/>
          <a:lstStyle/>
          <a:p>
            <a:fld id="{2D5587A6-0F28-234D-9116-41BE2E1A2AC2}" type="slidenum">
              <a:rPr lang="en-US" smtClean="0"/>
              <a:t>‹#›</a:t>
            </a:fld>
            <a:endParaRPr lang="en-US"/>
          </a:p>
        </p:txBody>
      </p:sp>
      <p:pic>
        <p:nvPicPr>
          <p:cNvPr id="7" name="Graphic 6">
            <a:extLst>
              <a:ext uri="{FF2B5EF4-FFF2-40B4-BE49-F238E27FC236}">
                <a16:creationId xmlns:a16="http://schemas.microsoft.com/office/drawing/2014/main" id="{7A6DAC14-6B68-C94F-9CAE-3A415EE34ADE}"/>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08413462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CAF7-AA06-1040-B1E0-8E15D9C5161B}"/>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FF5B501-CBFE-104D-BB25-66D22875F063}"/>
              </a:ext>
            </a:extLst>
          </p:cNvPr>
          <p:cNvSpPr>
            <a:spLocks noGrp="1"/>
          </p:cNvSpPr>
          <p:nvPr>
            <p:ph idx="1"/>
          </p:nvPr>
        </p:nvSpPr>
        <p:spPr>
          <a:xfrm>
            <a:off x="648000" y="1404000"/>
            <a:ext cx="10800000" cy="475200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985F08-8E72-9148-82A1-2C591DFBDC0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1FFB84F-73DC-4C43-AC13-67A9ADC1B225}" type="datetime1">
              <a:rPr lang="en-GB" smtClean="0"/>
              <a:pPr/>
              <a:t>15/01/2019</a:t>
            </a:fld>
            <a:endParaRPr lang="en-US"/>
          </a:p>
        </p:txBody>
      </p:sp>
      <p:sp>
        <p:nvSpPr>
          <p:cNvPr id="5" name="Footer Placeholder 4">
            <a:extLst>
              <a:ext uri="{FF2B5EF4-FFF2-40B4-BE49-F238E27FC236}">
                <a16:creationId xmlns:a16="http://schemas.microsoft.com/office/drawing/2014/main" id="{B94366E4-48A8-C248-8403-C00951EFCD6A}"/>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7" name="Slide Number Placeholder 5">
            <a:extLst>
              <a:ext uri="{FF2B5EF4-FFF2-40B4-BE49-F238E27FC236}">
                <a16:creationId xmlns:a16="http://schemas.microsoft.com/office/drawing/2014/main" id="{CEEB4CF7-D339-7A46-8B33-C97F7A447C18}"/>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220951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11F1-9EFF-7144-9125-3139B4E1CCCC}"/>
              </a:ext>
            </a:extLst>
          </p:cNvPr>
          <p:cNvSpPr>
            <a:spLocks noGrp="1"/>
          </p:cNvSpPr>
          <p:nvPr>
            <p:ph type="title"/>
          </p:nvPr>
        </p:nvSpPr>
        <p:spPr>
          <a:xfrm>
            <a:off x="647999" y="576000"/>
            <a:ext cx="3311999" cy="1584000"/>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9C57E45-EC2E-6A48-999E-8DBA374CD47B}"/>
              </a:ext>
            </a:extLst>
          </p:cNvPr>
          <p:cNvSpPr>
            <a:spLocks noGrp="1"/>
          </p:cNvSpPr>
          <p:nvPr>
            <p:ph idx="1"/>
          </p:nvPr>
        </p:nvSpPr>
        <p:spPr>
          <a:xfrm>
            <a:off x="4247999" y="1260000"/>
            <a:ext cx="7200001" cy="4896000"/>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9B9F23F-F468-1142-A98D-597B3EBFAAD2}"/>
              </a:ext>
            </a:extLst>
          </p:cNvPr>
          <p:cNvSpPr>
            <a:spLocks noGrp="1"/>
          </p:cNvSpPr>
          <p:nvPr>
            <p:ph type="body" sz="half" idx="2"/>
          </p:nvPr>
        </p:nvSpPr>
        <p:spPr>
          <a:xfrm>
            <a:off x="647999" y="2340000"/>
            <a:ext cx="3312000" cy="3816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92037A2-B8BC-4D46-AA82-267CC5E774E2}"/>
              </a:ext>
            </a:extLst>
          </p:cNvPr>
          <p:cNvSpPr>
            <a:spLocks noGrp="1"/>
          </p:cNvSpPr>
          <p:nvPr>
            <p:ph type="dt" sz="half" idx="10"/>
          </p:nvPr>
        </p:nvSpPr>
        <p:spPr/>
        <p:txBody>
          <a:bodyPr/>
          <a:lstStyle/>
          <a:p>
            <a:fld id="{1D3AC278-FEFB-4949-87C8-2F7B048D5B30}" type="datetime1">
              <a:rPr lang="en-GB" smtClean="0"/>
              <a:t>15/01/2019</a:t>
            </a:fld>
            <a:endParaRPr lang="en-US"/>
          </a:p>
        </p:txBody>
      </p:sp>
      <p:sp>
        <p:nvSpPr>
          <p:cNvPr id="6" name="Footer Placeholder 5">
            <a:extLst>
              <a:ext uri="{FF2B5EF4-FFF2-40B4-BE49-F238E27FC236}">
                <a16:creationId xmlns:a16="http://schemas.microsoft.com/office/drawing/2014/main" id="{B71E40FC-CC75-5C49-B153-710113617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0EBE3-CD47-DA41-8665-99A541C1A8F3}"/>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19563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39A8-FECC-1549-9FD2-BB4362008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CBC2C-B15B-964F-ACEE-BEB2DAF79F41}"/>
              </a:ext>
            </a:extLst>
          </p:cNvPr>
          <p:cNvSpPr>
            <a:spLocks noGrp="1"/>
          </p:cNvSpPr>
          <p:nvPr>
            <p:ph type="dt" sz="half" idx="10"/>
          </p:nvPr>
        </p:nvSpPr>
        <p:spPr/>
        <p:txBody>
          <a:bodyPr/>
          <a:lstStyle/>
          <a:p>
            <a:fld id="{864A2DF1-82CB-3949-8DC2-ECE30178A186}" type="datetime1">
              <a:rPr lang="en-GB" smtClean="0"/>
              <a:t>15/01/2019</a:t>
            </a:fld>
            <a:endParaRPr lang="en-US"/>
          </a:p>
        </p:txBody>
      </p:sp>
      <p:sp>
        <p:nvSpPr>
          <p:cNvPr id="4" name="Footer Placeholder 3">
            <a:extLst>
              <a:ext uri="{FF2B5EF4-FFF2-40B4-BE49-F238E27FC236}">
                <a16:creationId xmlns:a16="http://schemas.microsoft.com/office/drawing/2014/main" id="{13B40B73-B3DD-3E49-89F6-7D6344C26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02C64-D1FE-5E4F-84AE-101D7BACAB35}"/>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382500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reencast">
    <p:bg>
      <p:bgPr>
        <a:solidFill>
          <a:srgbClr val="FF40FF"/>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FFE9E8-50C7-8249-8A2A-C78D51872E6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2D5587A6-0F28-234D-9116-41BE2E1A2AC2}" type="slidenum">
              <a:rPr lang="en-US" smtClean="0"/>
              <a:pPr/>
              <a:t>‹#›</a:t>
            </a:fld>
            <a:endParaRPr lang="en-US" dirty="0"/>
          </a:p>
        </p:txBody>
      </p:sp>
      <p:sp>
        <p:nvSpPr>
          <p:cNvPr id="12" name="TextBox 11">
            <a:extLst>
              <a:ext uri="{FF2B5EF4-FFF2-40B4-BE49-F238E27FC236}">
                <a16:creationId xmlns:a16="http://schemas.microsoft.com/office/drawing/2014/main" id="{F1E56A25-91D5-724D-A11F-39696A1993AD}"/>
              </a:ext>
            </a:extLst>
          </p:cNvPr>
          <p:cNvSpPr txBox="1"/>
          <p:nvPr userDrawn="1"/>
        </p:nvSpPr>
        <p:spPr>
          <a:xfrm>
            <a:off x="648000" y="2625003"/>
            <a:ext cx="6816803" cy="830997"/>
          </a:xfrm>
          <a:prstGeom prst="rect">
            <a:avLst/>
          </a:prstGeom>
          <a:noFill/>
        </p:spPr>
        <p:txBody>
          <a:bodyPr wrap="none" rtlCol="0" anchor="b">
            <a:spAutoFit/>
          </a:bodyPr>
          <a:lstStyle/>
          <a:p>
            <a:pPr algn="l" defTabSz="914400" rtl="0" eaLnBrk="1" latinLnBrk="0" hangingPunct="1">
              <a:lnSpc>
                <a:spcPct val="100000"/>
              </a:lnSpc>
              <a:spcBef>
                <a:spcPct val="0"/>
              </a:spcBef>
              <a:buNone/>
            </a:pPr>
            <a:r>
              <a:rPr lang="en-US" sz="4800" b="0" i="0" u="none" kern="1200" dirty="0">
                <a:solidFill>
                  <a:schemeClr val="bg1"/>
                </a:solidFill>
                <a:latin typeface="Arial" panose="020B0604020202020204" pitchFamily="34" charset="0"/>
                <a:ea typeface="Open Sans" panose="020B0606030504020204" pitchFamily="34" charset="0"/>
                <a:cs typeface="Arial" panose="020B0604020202020204" pitchFamily="34" charset="0"/>
              </a:rPr>
              <a:t>Screencast Placeholder</a:t>
            </a:r>
          </a:p>
        </p:txBody>
      </p:sp>
      <p:sp>
        <p:nvSpPr>
          <p:cNvPr id="13" name="TextBox 12">
            <a:extLst>
              <a:ext uri="{FF2B5EF4-FFF2-40B4-BE49-F238E27FC236}">
                <a16:creationId xmlns:a16="http://schemas.microsoft.com/office/drawing/2014/main" id="{E7F77107-76F4-9144-A972-88C0AFF26277}"/>
              </a:ext>
            </a:extLst>
          </p:cNvPr>
          <p:cNvSpPr txBox="1"/>
          <p:nvPr userDrawn="1"/>
        </p:nvSpPr>
        <p:spPr>
          <a:xfrm>
            <a:off x="648000" y="3600000"/>
            <a:ext cx="10080000" cy="993599"/>
          </a:xfrm>
          <a:prstGeom prst="rect">
            <a:avLst/>
          </a:prstGeom>
          <a:noFill/>
        </p:spPr>
        <p:txBody>
          <a:bodyPr wrap="square" rtlCol="0" anchor="t">
            <a:spAutoFit/>
          </a:bodyPr>
          <a:lstStyle/>
          <a:p>
            <a:pPr marL="0" indent="0" algn="l" defTabSz="914400" rtl="0" eaLnBrk="1" latinLnBrk="0" hangingPunct="1">
              <a:lnSpc>
                <a:spcPct val="140000"/>
              </a:lnSpc>
              <a:spcBef>
                <a:spcPts val="800"/>
              </a:spcBef>
              <a:buFont typeface="Arial" panose="020B0604020202020204" pitchFamily="34" charset="0"/>
              <a:buNone/>
            </a:pPr>
            <a:r>
              <a:rPr lang="en-US" sz="2200" kern="1200" dirty="0">
                <a:solidFill>
                  <a:schemeClr val="bg1"/>
                </a:solidFill>
                <a:latin typeface="Arial" panose="020B0604020202020204" pitchFamily="34" charset="0"/>
                <a:ea typeface="Open Sans" panose="020B0606030504020204" pitchFamily="34" charset="0"/>
                <a:cs typeface="Arial" panose="020B0604020202020204" pitchFamily="34" charset="0"/>
              </a:rPr>
              <a:t>You should delete this slide before recording, otherwise it will skew your slide numbers.</a:t>
            </a:r>
          </a:p>
        </p:txBody>
      </p:sp>
      <p:sp>
        <p:nvSpPr>
          <p:cNvPr id="14" name="Date Placeholder 4">
            <a:extLst>
              <a:ext uri="{FF2B5EF4-FFF2-40B4-BE49-F238E27FC236}">
                <a16:creationId xmlns:a16="http://schemas.microsoft.com/office/drawing/2014/main" id="{A0C97EFC-6E59-C249-9F99-21A17B278F99}"/>
              </a:ext>
            </a:extLst>
          </p:cNvPr>
          <p:cNvSpPr>
            <a:spLocks noGrp="1"/>
          </p:cNvSpPr>
          <p:nvPr>
            <p:ph type="dt" sz="half" idx="10"/>
          </p:nvPr>
        </p:nvSpPr>
        <p:spPr>
          <a:xfrm>
            <a:off x="9288000" y="6336000"/>
            <a:ext cx="2160000" cy="288000"/>
          </a:xfrm>
        </p:spPr>
        <p:txBody>
          <a:bodyPr/>
          <a:lstStyle>
            <a:lvl1pPr>
              <a:defRPr>
                <a:solidFill>
                  <a:schemeClr val="bg1"/>
                </a:solidFill>
                <a:latin typeface="Arial" panose="020B0604020202020204" pitchFamily="34" charset="0"/>
                <a:cs typeface="Arial" panose="020B0604020202020204" pitchFamily="34" charset="0"/>
              </a:defRPr>
            </a:lvl1pPr>
          </a:lstStyle>
          <a:p>
            <a:fld id="{1D3AC278-FEFB-4949-87C8-2F7B048D5B30}" type="datetime1">
              <a:rPr lang="en-GB" smtClean="0"/>
              <a:pPr/>
              <a:t>15/01/2019</a:t>
            </a:fld>
            <a:endParaRPr lang="en-US"/>
          </a:p>
        </p:txBody>
      </p:sp>
      <p:sp>
        <p:nvSpPr>
          <p:cNvPr id="15" name="Footer Placeholder 5">
            <a:extLst>
              <a:ext uri="{FF2B5EF4-FFF2-40B4-BE49-F238E27FC236}">
                <a16:creationId xmlns:a16="http://schemas.microsoft.com/office/drawing/2014/main" id="{6C396A9A-B7C9-0C46-97D1-1DB9C8C85215}"/>
              </a:ext>
            </a:extLst>
          </p:cNvPr>
          <p:cNvSpPr>
            <a:spLocks noGrp="1"/>
          </p:cNvSpPr>
          <p:nvPr>
            <p:ph type="ftr" sz="quarter" idx="11"/>
          </p:nvPr>
        </p:nvSpPr>
        <p:spPr>
          <a:xfrm>
            <a:off x="648000" y="6336000"/>
            <a:ext cx="6480000" cy="288000"/>
          </a:xfrm>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2277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6AE425C8-279E-D14C-A350-756694D4E5A6}"/>
              </a:ext>
            </a:extLst>
          </p:cNvPr>
          <p:cNvPicPr>
            <a:picLocks/>
          </p:cNvPicPr>
          <p:nvPr userDrawn="1"/>
        </p:nvPicPr>
        <p:blipFill>
          <a:blip r:embed="rId8">
            <a:extLst>
              <a:ext uri="{96DAC541-7B7A-43D3-8B79-37D633B846F1}">
                <asvg:svgBlip xmlns:asvg="http://schemas.microsoft.com/office/drawing/2016/SVG/main" r:embed="rId9"/>
              </a:ext>
            </a:extLst>
          </a:blip>
          <a:stretch>
            <a:fillRect/>
          </a:stretch>
        </p:blipFill>
        <p:spPr>
          <a:xfrm flipV="1">
            <a:off x="7872000" y="0"/>
            <a:ext cx="4320000" cy="6858000"/>
          </a:xfrm>
          <a:prstGeom prst="rect">
            <a:avLst/>
          </a:prstGeom>
        </p:spPr>
      </p:pic>
      <p:pic>
        <p:nvPicPr>
          <p:cNvPr id="8" name="Picture 7">
            <a:extLst>
              <a:ext uri="{FF2B5EF4-FFF2-40B4-BE49-F238E27FC236}">
                <a16:creationId xmlns:a16="http://schemas.microsoft.com/office/drawing/2014/main" id="{DFCD7A0B-833F-2348-AFD5-63C91BB6B1C7}"/>
              </a:ext>
            </a:extLst>
          </p:cNvPr>
          <p:cNvPicPr>
            <a:picLocks noChangeAspect="1"/>
          </p:cNvPicPr>
          <p:nvPr userDrawn="1"/>
        </p:nvPicPr>
        <p:blipFill>
          <a:blip r:embed="rId10"/>
          <a:stretch>
            <a:fillRect/>
          </a:stretch>
        </p:blipFill>
        <p:spPr>
          <a:xfrm>
            <a:off x="11160000" y="540000"/>
            <a:ext cx="540000" cy="432000"/>
          </a:xfrm>
          <a:prstGeom prst="rect">
            <a:avLst/>
          </a:prstGeom>
        </p:spPr>
      </p:pic>
      <p:sp>
        <p:nvSpPr>
          <p:cNvPr id="2" name="Title Placeholder 1">
            <a:extLst>
              <a:ext uri="{FF2B5EF4-FFF2-40B4-BE49-F238E27FC236}">
                <a16:creationId xmlns:a16="http://schemas.microsoft.com/office/drawing/2014/main" id="{6E23A4D2-6AEA-4D4B-A196-57E4312E7AF0}"/>
              </a:ext>
            </a:extLst>
          </p:cNvPr>
          <p:cNvSpPr>
            <a:spLocks noGrp="1"/>
          </p:cNvSpPr>
          <p:nvPr>
            <p:ph type="title"/>
          </p:nvPr>
        </p:nvSpPr>
        <p:spPr>
          <a:xfrm>
            <a:off x="648000" y="360000"/>
            <a:ext cx="10078412" cy="86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49EFD75-EDA9-4D48-A65C-1E8AAC9553E1}"/>
              </a:ext>
            </a:extLst>
          </p:cNvPr>
          <p:cNvSpPr>
            <a:spLocks noGrp="1"/>
          </p:cNvSpPr>
          <p:nvPr>
            <p:ph type="body" idx="1"/>
          </p:nvPr>
        </p:nvSpPr>
        <p:spPr>
          <a:xfrm>
            <a:off x="648000" y="1404000"/>
            <a:ext cx="10800000" cy="475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D0CCB4-FEA3-3F47-9B84-5FF4FDC992A2}"/>
              </a:ext>
            </a:extLst>
          </p:cNvPr>
          <p:cNvSpPr>
            <a:spLocks noGrp="1"/>
          </p:cNvSpPr>
          <p:nvPr>
            <p:ph type="dt" sz="half" idx="2"/>
          </p:nvPr>
        </p:nvSpPr>
        <p:spPr>
          <a:xfrm>
            <a:off x="9288000" y="6336000"/>
            <a:ext cx="2160000" cy="288000"/>
          </a:xfrm>
          <a:prstGeom prst="rect">
            <a:avLst/>
          </a:prstGeom>
        </p:spPr>
        <p:txBody>
          <a:bodyPr vert="horz" lIns="91440" tIns="45720" rIns="91440" bIns="45720" rtlCol="0" anchor="ctr"/>
          <a:lstStyle>
            <a:lvl1pPr algn="r">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A0CEF12D-8022-E647-B033-82324AAEB22F}" type="datetime1">
              <a:rPr lang="en-GB" smtClean="0"/>
              <a:pPr/>
              <a:t>15/01/2019</a:t>
            </a:fld>
            <a:endParaRPr lang="en-US"/>
          </a:p>
        </p:txBody>
      </p:sp>
      <p:sp>
        <p:nvSpPr>
          <p:cNvPr id="5" name="Footer Placeholder 4">
            <a:extLst>
              <a:ext uri="{FF2B5EF4-FFF2-40B4-BE49-F238E27FC236}">
                <a16:creationId xmlns:a16="http://schemas.microsoft.com/office/drawing/2014/main" id="{A525BCCB-9CF8-3C41-9007-5D7A97003E16}"/>
              </a:ext>
            </a:extLst>
          </p:cNvPr>
          <p:cNvSpPr>
            <a:spLocks noGrp="1"/>
          </p:cNvSpPr>
          <p:nvPr>
            <p:ph type="ftr" sz="quarter" idx="3"/>
          </p:nvPr>
        </p:nvSpPr>
        <p:spPr>
          <a:xfrm>
            <a:off x="648000" y="6336000"/>
            <a:ext cx="6480000" cy="288000"/>
          </a:xfrm>
          <a:prstGeom prst="rect">
            <a:avLst/>
          </a:prstGeom>
        </p:spPr>
        <p:txBody>
          <a:bodyPr vert="horz" lIns="91440" tIns="45720" rIns="91440" bIns="45720" rtlCol="0" anchor="ctr"/>
          <a:lstStyle>
            <a:lvl1pPr algn="l">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6D0E48E0-D7D3-694B-B72B-F287A0765CDC}"/>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8721151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6" r:id="rId4"/>
    <p:sldLayoutId id="2147483654" r:id="rId5"/>
    <p:sldLayoutId id="2147483660" r:id="rId6"/>
  </p:sldLayoutIdLst>
  <p:hf hdr="0" ftr="0" dt="0"/>
  <p:txStyles>
    <p:title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p:titleStyle>
    <p:body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Applied Unsupervised Learning with Python</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D5587A6-0F28-234D-9116-41BE2E1A2AC2}" type="slidenum">
              <a:rPr lang="en-US" smtClean="0"/>
              <a:pPr/>
              <a:t>1</a:t>
            </a:fld>
            <a:endParaRPr lang="en-US" dirty="0"/>
          </a:p>
        </p:txBody>
      </p:sp>
    </p:spTree>
    <p:extLst>
      <p:ext uri="{BB962C8B-B14F-4D97-AF65-F5344CB8AC3E}">
        <p14:creationId xmlns:p14="http://schemas.microsoft.com/office/powerpoint/2010/main" val="366447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Clusters</a:t>
            </a:r>
          </a:p>
        </p:txBody>
      </p:sp>
      <p:sp>
        <p:nvSpPr>
          <p:cNvPr id="3" name="Content Placeholder 2"/>
          <p:cNvSpPr>
            <a:spLocks noGrp="1"/>
          </p:cNvSpPr>
          <p:nvPr>
            <p:ph idx="1"/>
          </p:nvPr>
        </p:nvSpPr>
        <p:spPr/>
        <p:txBody>
          <a:bodyPr>
            <a:normAutofit/>
          </a:bodyPr>
          <a:lstStyle/>
          <a:p>
            <a:r>
              <a:rPr lang="en-US" dirty="0"/>
              <a:t>In a two-dimensional space it is quite easy to identify what data points belong to which group</a:t>
            </a:r>
          </a:p>
          <a:p>
            <a:endParaRPr lang="en-US" dirty="0"/>
          </a:p>
          <a:p>
            <a:endParaRPr lang="en-US" dirty="0"/>
          </a:p>
          <a:p>
            <a:endParaRPr lang="en-US" dirty="0"/>
          </a:p>
          <a:p>
            <a:endParaRPr lang="en-US" dirty="0"/>
          </a:p>
          <a:p>
            <a:endParaRPr lang="en-US" dirty="0"/>
          </a:p>
          <a:p>
            <a:r>
              <a:rPr lang="en-US" dirty="0"/>
              <a:t>In the real world your datasets will probably have many more than 2 features. This is where unsupervised learning becomes valuable.</a:t>
            </a:r>
          </a:p>
        </p:txBody>
      </p:sp>
      <p:sp>
        <p:nvSpPr>
          <p:cNvPr id="4" name="Slide Number Placeholder 3"/>
          <p:cNvSpPr>
            <a:spLocks noGrp="1"/>
          </p:cNvSpPr>
          <p:nvPr>
            <p:ph type="sldNum" sz="quarter" idx="4"/>
          </p:nvPr>
        </p:nvSpPr>
        <p:spPr/>
        <p:txBody>
          <a:bodyPr/>
          <a:lstStyle/>
          <a:p>
            <a:fld id="{2D5587A6-0F28-234D-9116-41BE2E1A2AC2}" type="slidenum">
              <a:rPr lang="en-US" smtClean="0"/>
              <a:pPr/>
              <a:t>10</a:t>
            </a:fld>
            <a:endParaRPr lang="en-US" dirty="0"/>
          </a:p>
        </p:txBody>
      </p:sp>
      <p:pic>
        <p:nvPicPr>
          <p:cNvPr id="5" name="Picture 4">
            <a:extLst>
              <a:ext uri="{FF2B5EF4-FFF2-40B4-BE49-F238E27FC236}">
                <a16:creationId xmlns:a16="http://schemas.microsoft.com/office/drawing/2014/main" id="{ACCC698B-DF04-A04A-AFA0-9E54FEF41C0B}"/>
              </a:ext>
            </a:extLst>
          </p:cNvPr>
          <p:cNvPicPr/>
          <p:nvPr/>
        </p:nvPicPr>
        <p:blipFill>
          <a:blip r:embed="rId2"/>
          <a:stretch>
            <a:fillRect/>
          </a:stretch>
        </p:blipFill>
        <p:spPr>
          <a:xfrm>
            <a:off x="1984784" y="1988840"/>
            <a:ext cx="4061612" cy="2455684"/>
          </a:xfrm>
          <a:prstGeom prst="rect">
            <a:avLst/>
          </a:prstGeom>
        </p:spPr>
      </p:pic>
      <p:pic>
        <p:nvPicPr>
          <p:cNvPr id="6" name="Picture 5">
            <a:extLst>
              <a:ext uri="{FF2B5EF4-FFF2-40B4-BE49-F238E27FC236}">
                <a16:creationId xmlns:a16="http://schemas.microsoft.com/office/drawing/2014/main" id="{1C3EE7C0-3843-6343-8CF5-870DDC7173FC}"/>
              </a:ext>
            </a:extLst>
          </p:cNvPr>
          <p:cNvPicPr/>
          <p:nvPr/>
        </p:nvPicPr>
        <p:blipFill>
          <a:blip r:embed="rId3"/>
          <a:stretch>
            <a:fillRect/>
          </a:stretch>
        </p:blipFill>
        <p:spPr>
          <a:xfrm>
            <a:off x="6037580" y="1988840"/>
            <a:ext cx="3946852" cy="2455684"/>
          </a:xfrm>
          <a:prstGeom prst="rect">
            <a:avLst/>
          </a:prstGeom>
        </p:spPr>
      </p:pic>
    </p:spTree>
    <p:extLst>
      <p:ext uri="{BB962C8B-B14F-4D97-AF65-F5344CB8AC3E}">
        <p14:creationId xmlns:p14="http://schemas.microsoft.com/office/powerpoint/2010/main" val="184751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What is “Two-Dimensional” Data?</a:t>
            </a:r>
          </a:p>
        </p:txBody>
      </p:sp>
      <p:sp>
        <p:nvSpPr>
          <p:cNvPr id="3" name="Content Placeholder 2"/>
          <p:cNvSpPr>
            <a:spLocks noGrp="1"/>
          </p:cNvSpPr>
          <p:nvPr>
            <p:ph idx="1"/>
          </p:nvPr>
        </p:nvSpPr>
        <p:spPr>
          <a:xfrm>
            <a:off x="648000" y="1404000"/>
            <a:ext cx="10800000" cy="864000"/>
          </a:xfrm>
        </p:spPr>
        <p:txBody>
          <a:bodyPr>
            <a:normAutofit/>
          </a:bodyPr>
          <a:lstStyle/>
          <a:p>
            <a:pPr>
              <a:buFontTx/>
              <a:buChar char="-"/>
            </a:pPr>
            <a:r>
              <a:rPr lang="en-US" dirty="0"/>
              <a:t>A dimension in a dataset is another way of simply explaining how many columns it has.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11</a:t>
            </a:fld>
            <a:endParaRPr lang="en-US" dirty="0"/>
          </a:p>
        </p:txBody>
      </p:sp>
      <p:pic>
        <p:nvPicPr>
          <p:cNvPr id="5" name="Picture 4">
            <a:extLst>
              <a:ext uri="{FF2B5EF4-FFF2-40B4-BE49-F238E27FC236}">
                <a16:creationId xmlns:a16="http://schemas.microsoft.com/office/drawing/2014/main" id="{727AC4B9-C4E1-0D49-84DD-2C1C1484B697}"/>
              </a:ext>
            </a:extLst>
          </p:cNvPr>
          <p:cNvPicPr/>
          <p:nvPr/>
        </p:nvPicPr>
        <p:blipFill>
          <a:blip r:embed="rId3"/>
          <a:stretch>
            <a:fillRect/>
          </a:stretch>
        </p:blipFill>
        <p:spPr>
          <a:xfrm>
            <a:off x="648000" y="2377914"/>
            <a:ext cx="4727920" cy="2923293"/>
          </a:xfrm>
          <a:prstGeom prst="rect">
            <a:avLst/>
          </a:prstGeom>
        </p:spPr>
      </p:pic>
      <p:sp>
        <p:nvSpPr>
          <p:cNvPr id="6" name="Right Arrow 5">
            <a:extLst>
              <a:ext uri="{FF2B5EF4-FFF2-40B4-BE49-F238E27FC236}">
                <a16:creationId xmlns:a16="http://schemas.microsoft.com/office/drawing/2014/main" id="{93B6F55A-95F0-8843-8814-0762EF867517}"/>
              </a:ext>
            </a:extLst>
          </p:cNvPr>
          <p:cNvSpPr/>
          <p:nvPr/>
        </p:nvSpPr>
        <p:spPr>
          <a:xfrm>
            <a:off x="5591944" y="3429000"/>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3DF395D-53B8-8040-A77B-A97734B0E6DC}"/>
              </a:ext>
            </a:extLst>
          </p:cNvPr>
          <p:cNvPicPr/>
          <p:nvPr/>
        </p:nvPicPr>
        <p:blipFill>
          <a:blip r:embed="rId4"/>
          <a:stretch>
            <a:fillRect/>
          </a:stretch>
        </p:blipFill>
        <p:spPr>
          <a:xfrm>
            <a:off x="6456040" y="2268000"/>
            <a:ext cx="4703960" cy="3186000"/>
          </a:xfrm>
          <a:prstGeom prst="rect">
            <a:avLst/>
          </a:prstGeom>
        </p:spPr>
      </p:pic>
    </p:spTree>
    <p:extLst>
      <p:ext uri="{BB962C8B-B14F-4D97-AF65-F5344CB8AC3E}">
        <p14:creationId xmlns:p14="http://schemas.microsoft.com/office/powerpoint/2010/main" val="196440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Identifying Clusters in Data</a:t>
            </a:r>
          </a:p>
        </p:txBody>
      </p:sp>
      <p:sp>
        <p:nvSpPr>
          <p:cNvPr id="3" name="Content Placeholder 2"/>
          <p:cNvSpPr>
            <a:spLocks noGrp="1"/>
          </p:cNvSpPr>
          <p:nvPr>
            <p:ph idx="1"/>
          </p:nvPr>
        </p:nvSpPr>
        <p:spPr/>
        <p:txBody>
          <a:bodyPr/>
          <a:lstStyle/>
          <a:p>
            <a:pPr marL="0" indent="0">
              <a:buNone/>
            </a:pPr>
            <a:r>
              <a:rPr lang="en-US" dirty="0"/>
              <a:t>In this activity, please pair up with someone else in the class and see if you can identify the number of clusters and where they exist in the data.</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12</a:t>
            </a:fld>
            <a:endParaRPr lang="en-US" dirty="0"/>
          </a:p>
        </p:txBody>
      </p:sp>
    </p:spTree>
    <p:extLst>
      <p:ext uri="{BB962C8B-B14F-4D97-AF65-F5344CB8AC3E}">
        <p14:creationId xmlns:p14="http://schemas.microsoft.com/office/powerpoint/2010/main" val="217080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sz="5400" b="1" dirty="0"/>
              <a:t>1</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13</a:t>
            </a:fld>
            <a:endParaRPr lang="en-US" dirty="0"/>
          </a:p>
        </p:txBody>
      </p:sp>
      <p:pic>
        <p:nvPicPr>
          <p:cNvPr id="6" name="Picture 5">
            <a:extLst>
              <a:ext uri="{FF2B5EF4-FFF2-40B4-BE49-F238E27FC236}">
                <a16:creationId xmlns:a16="http://schemas.microsoft.com/office/drawing/2014/main" id="{0FBDEB52-C9AF-F040-B887-E167EE9F3133}"/>
              </a:ext>
            </a:extLst>
          </p:cNvPr>
          <p:cNvPicPr/>
          <p:nvPr/>
        </p:nvPicPr>
        <p:blipFill>
          <a:blip r:embed="rId3"/>
          <a:stretch>
            <a:fillRect/>
          </a:stretch>
        </p:blipFill>
        <p:spPr>
          <a:xfrm>
            <a:off x="1199456" y="1751036"/>
            <a:ext cx="5981447" cy="3948718"/>
          </a:xfrm>
          <a:prstGeom prst="rect">
            <a:avLst/>
          </a:prstGeom>
        </p:spPr>
      </p:pic>
    </p:spTree>
    <p:extLst>
      <p:ext uri="{BB962C8B-B14F-4D97-AF65-F5344CB8AC3E}">
        <p14:creationId xmlns:p14="http://schemas.microsoft.com/office/powerpoint/2010/main" val="239136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sz="5400" b="1" dirty="0"/>
              <a:t>2</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14</a:t>
            </a:fld>
            <a:endParaRPr lang="en-US" dirty="0"/>
          </a:p>
        </p:txBody>
      </p:sp>
      <p:pic>
        <p:nvPicPr>
          <p:cNvPr id="7" name="Picture 6">
            <a:extLst>
              <a:ext uri="{FF2B5EF4-FFF2-40B4-BE49-F238E27FC236}">
                <a16:creationId xmlns:a16="http://schemas.microsoft.com/office/drawing/2014/main" id="{16CC625E-98FE-4246-B1F2-1CBB0FE33CF3}"/>
              </a:ext>
            </a:extLst>
          </p:cNvPr>
          <p:cNvPicPr/>
          <p:nvPr/>
        </p:nvPicPr>
        <p:blipFill>
          <a:blip r:embed="rId3"/>
          <a:stretch>
            <a:fillRect/>
          </a:stretch>
        </p:blipFill>
        <p:spPr>
          <a:xfrm>
            <a:off x="1199456" y="1763968"/>
            <a:ext cx="6062728" cy="3948718"/>
          </a:xfrm>
          <a:prstGeom prst="rect">
            <a:avLst/>
          </a:prstGeom>
        </p:spPr>
      </p:pic>
    </p:spTree>
    <p:extLst>
      <p:ext uri="{BB962C8B-B14F-4D97-AF65-F5344CB8AC3E}">
        <p14:creationId xmlns:p14="http://schemas.microsoft.com/office/powerpoint/2010/main" val="102846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sz="5400" b="1" dirty="0"/>
              <a:t>3</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15</a:t>
            </a:fld>
            <a:endParaRPr lang="en-US" dirty="0"/>
          </a:p>
        </p:txBody>
      </p:sp>
      <p:pic>
        <p:nvPicPr>
          <p:cNvPr id="7" name="Picture 6">
            <a:extLst>
              <a:ext uri="{FF2B5EF4-FFF2-40B4-BE49-F238E27FC236}">
                <a16:creationId xmlns:a16="http://schemas.microsoft.com/office/drawing/2014/main" id="{6A5EDE72-71A7-FE43-900E-0689AD74C5FB}"/>
              </a:ext>
            </a:extLst>
          </p:cNvPr>
          <p:cNvPicPr/>
          <p:nvPr/>
        </p:nvPicPr>
        <p:blipFill>
          <a:blip r:embed="rId3"/>
          <a:stretch>
            <a:fillRect/>
          </a:stretch>
        </p:blipFill>
        <p:spPr>
          <a:xfrm>
            <a:off x="1271464" y="1795690"/>
            <a:ext cx="5880121" cy="3865557"/>
          </a:xfrm>
          <a:prstGeom prst="rect">
            <a:avLst/>
          </a:prstGeom>
        </p:spPr>
      </p:pic>
    </p:spTree>
    <p:extLst>
      <p:ext uri="{BB962C8B-B14F-4D97-AF65-F5344CB8AC3E}">
        <p14:creationId xmlns:p14="http://schemas.microsoft.com/office/powerpoint/2010/main" val="223771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If you felt that activity was easy, can you please explain why you think so?</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16</a:t>
            </a:fld>
            <a:endParaRPr lang="en-US" dirty="0"/>
          </a:p>
        </p:txBody>
      </p:sp>
    </p:spTree>
    <p:extLst>
      <p:ext uri="{BB962C8B-B14F-4D97-AF65-F5344CB8AC3E}">
        <p14:creationId xmlns:p14="http://schemas.microsoft.com/office/powerpoint/2010/main" val="367168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K-Means Clustering</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17</a:t>
            </a:fld>
            <a:endParaRPr lang="en-US" dirty="0"/>
          </a:p>
        </p:txBody>
      </p:sp>
    </p:spTree>
    <p:extLst>
      <p:ext uri="{BB962C8B-B14F-4D97-AF65-F5344CB8AC3E}">
        <p14:creationId xmlns:p14="http://schemas.microsoft.com/office/powerpoint/2010/main" val="119522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p:txBody>
          <a:bodyPr/>
          <a:lstStyle/>
          <a:p>
            <a:pPr>
              <a:buFontTx/>
              <a:buChar char="-"/>
            </a:pPr>
            <a:r>
              <a:rPr lang="en-US" dirty="0"/>
              <a:t>One of the simplest yet most popular clustering algorithms available.</a:t>
            </a:r>
          </a:p>
          <a:p>
            <a:pPr>
              <a:buFontTx/>
              <a:buChar char="-"/>
            </a:pPr>
            <a:r>
              <a:rPr lang="en-US" dirty="0"/>
              <a:t>Works by finding arithmetic mean center points among the data and assigning surrounding data points to their group.</a:t>
            </a:r>
          </a:p>
          <a:p>
            <a:pPr>
              <a:buFontTx/>
              <a:buChar char="-"/>
            </a:pPr>
            <a:r>
              <a:rPr lang="en-US" dirty="0"/>
              <a:t>The “K” in K-Means corresponds to the number of clusters you expect are in the data, and is the number of unique center points plotted in your feature space.</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18</a:t>
            </a:fld>
            <a:endParaRPr lang="en-US" dirty="0"/>
          </a:p>
        </p:txBody>
      </p:sp>
    </p:spTree>
    <p:extLst>
      <p:ext uri="{BB962C8B-B14F-4D97-AF65-F5344CB8AC3E}">
        <p14:creationId xmlns:p14="http://schemas.microsoft.com/office/powerpoint/2010/main" val="242068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No Math Intro</a:t>
            </a:r>
          </a:p>
        </p:txBody>
      </p:sp>
      <p:sp>
        <p:nvSpPr>
          <p:cNvPr id="3" name="Content Placeholder 2"/>
          <p:cNvSpPr>
            <a:spLocks noGrp="1"/>
          </p:cNvSpPr>
          <p:nvPr>
            <p:ph idx="1"/>
          </p:nvPr>
        </p:nvSpPr>
        <p:spPr/>
        <p:txBody>
          <a:bodyPr/>
          <a:lstStyle/>
          <a:p>
            <a:pPr>
              <a:buFontTx/>
              <a:buChar char="-"/>
            </a:pPr>
            <a:r>
              <a:rPr lang="en-US" dirty="0"/>
              <a:t>Here are the high-level steps behind K-Means:</a:t>
            </a:r>
          </a:p>
          <a:p>
            <a:pPr lvl="1"/>
            <a:r>
              <a:rPr lang="en-US" dirty="0"/>
              <a:t>Pick K centroids (K = expected distinct # of clusters)</a:t>
            </a:r>
          </a:p>
          <a:p>
            <a:pPr lvl="1"/>
            <a:r>
              <a:rPr lang="en-US" dirty="0"/>
              <a:t>Randomly place K centroids anywhere amongst your existing training data</a:t>
            </a:r>
          </a:p>
          <a:p>
            <a:pPr lvl="1"/>
            <a:r>
              <a:rPr lang="en-US" dirty="0"/>
              <a:t>Calculate the Euclidean distance from each centroid to all the points in your training data</a:t>
            </a:r>
          </a:p>
          <a:p>
            <a:pPr lvl="1"/>
            <a:r>
              <a:rPr lang="en-US" dirty="0"/>
              <a:t>Training data points get grouped in with their nearest centroid</a:t>
            </a:r>
          </a:p>
          <a:p>
            <a:pPr lvl="1"/>
            <a:r>
              <a:rPr lang="en-US" dirty="0"/>
              <a:t>Amongst data points grouped into each centroid, calculate the mean data point and move your centroid to that location.</a:t>
            </a:r>
          </a:p>
          <a:p>
            <a:pPr lvl="1"/>
            <a:r>
              <a:rPr lang="en-US" dirty="0"/>
              <a:t>Repeat the above process until convergence, or when membership in each group no longer changes.</a:t>
            </a:r>
          </a:p>
          <a:p>
            <a:pPr>
              <a:buFontTx/>
              <a:buChar char="-"/>
            </a:pPr>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19</a:t>
            </a:fld>
            <a:endParaRPr lang="en-US" dirty="0"/>
          </a:p>
        </p:txBody>
      </p:sp>
    </p:spTree>
    <p:extLst>
      <p:ext uri="{BB962C8B-B14F-4D97-AF65-F5344CB8AC3E}">
        <p14:creationId xmlns:p14="http://schemas.microsoft.com/office/powerpoint/2010/main" val="327941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Introduction to Clustering</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t>2</a:t>
            </a:fld>
            <a:endParaRPr lang="en-US"/>
          </a:p>
        </p:txBody>
      </p:sp>
    </p:spTree>
    <p:extLst>
      <p:ext uri="{BB962C8B-B14F-4D97-AF65-F5344CB8AC3E}">
        <p14:creationId xmlns:p14="http://schemas.microsoft.com/office/powerpoint/2010/main" val="31678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What is a centroid?</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20</a:t>
            </a:fld>
            <a:endParaRPr lang="en-US" dirty="0"/>
          </a:p>
        </p:txBody>
      </p:sp>
    </p:spTree>
    <p:extLst>
      <p:ext uri="{BB962C8B-B14F-4D97-AF65-F5344CB8AC3E}">
        <p14:creationId xmlns:p14="http://schemas.microsoft.com/office/powerpoint/2010/main" val="85847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No Math Intro</a:t>
            </a:r>
          </a:p>
        </p:txBody>
      </p:sp>
      <p:sp>
        <p:nvSpPr>
          <p:cNvPr id="4" name="Slide Number Placeholder 3"/>
          <p:cNvSpPr>
            <a:spLocks noGrp="1"/>
          </p:cNvSpPr>
          <p:nvPr>
            <p:ph type="sldNum" sz="quarter" idx="4"/>
          </p:nvPr>
        </p:nvSpPr>
        <p:spPr/>
        <p:txBody>
          <a:bodyPr/>
          <a:lstStyle/>
          <a:p>
            <a:fld id="{2D5587A6-0F28-234D-9116-41BE2E1A2AC2}" type="slidenum">
              <a:rPr lang="en-US" smtClean="0"/>
              <a:pPr/>
              <a:t>21</a:t>
            </a:fld>
            <a:endParaRPr lang="en-US" dirty="0"/>
          </a:p>
        </p:txBody>
      </p:sp>
      <p:pic>
        <p:nvPicPr>
          <p:cNvPr id="7" name="Picture 6">
            <a:extLst>
              <a:ext uri="{FF2B5EF4-FFF2-40B4-BE49-F238E27FC236}">
                <a16:creationId xmlns:a16="http://schemas.microsoft.com/office/drawing/2014/main" id="{C5D7B1B7-FCAA-E145-B56B-E063C9C15706}"/>
              </a:ext>
            </a:extLst>
          </p:cNvPr>
          <p:cNvPicPr/>
          <p:nvPr/>
        </p:nvPicPr>
        <p:blipFill>
          <a:blip r:embed="rId3"/>
          <a:stretch>
            <a:fillRect/>
          </a:stretch>
        </p:blipFill>
        <p:spPr>
          <a:xfrm>
            <a:off x="1934042" y="1412776"/>
            <a:ext cx="7506327" cy="4833783"/>
          </a:xfrm>
          <a:prstGeom prst="rect">
            <a:avLst/>
          </a:prstGeom>
        </p:spPr>
      </p:pic>
    </p:spTree>
    <p:extLst>
      <p:ext uri="{BB962C8B-B14F-4D97-AF65-F5344CB8AC3E}">
        <p14:creationId xmlns:p14="http://schemas.microsoft.com/office/powerpoint/2010/main" val="22980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Euclidean Distance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core math component underlying K-Means clustering is the Euclidean distance formula:</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sup>
                              <m:r>
                                <a:rPr lang="en-US" i="1">
                                  <a:latin typeface="Cambria Math" panose="02040503050406030204" pitchFamily="18" charset="0"/>
                                </a:rPr>
                                <m:t>2</m:t>
                              </m:r>
                            </m:sup>
                          </m:sSup>
                        </m:e>
                      </m:rad>
                    </m:oMath>
                  </m:oMathPara>
                </a14:m>
                <a:endParaRPr lang="en-US" dirty="0"/>
              </a:p>
              <a:p>
                <a:pPr>
                  <a:buFontTx/>
                  <a:buChar char="-"/>
                </a:pPr>
                <a:r>
                  <a:rPr lang="en-US" dirty="0"/>
                  <a:t>This formula calculates the distance from one point to another in coordinate space.</a:t>
                </a:r>
              </a:p>
              <a:p>
                <a:pPr>
                  <a:buFontTx/>
                  <a:buChar char="-"/>
                </a:pPr>
                <a:r>
                  <a:rPr lang="en-US" dirty="0"/>
                  <a:t>(x, y) = Point 1</a:t>
                </a:r>
              </a:p>
              <a:p>
                <a:pPr>
                  <a:buFontTx/>
                  <a:buChar char="-"/>
                </a:pPr>
                <a:r>
                  <a:rPr lang="en-US" dirty="0"/>
                  <a:t>(a, b) = Point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2D5587A6-0F28-234D-9116-41BE2E1A2AC2}" type="slidenum">
              <a:rPr lang="en-US" smtClean="0"/>
              <a:pPr/>
              <a:t>22</a:t>
            </a:fld>
            <a:endParaRPr lang="en-US" dirty="0"/>
          </a:p>
        </p:txBody>
      </p:sp>
    </p:spTree>
    <p:extLst>
      <p:ext uri="{BB962C8B-B14F-4D97-AF65-F5344CB8AC3E}">
        <p14:creationId xmlns:p14="http://schemas.microsoft.com/office/powerpoint/2010/main" val="179902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core math component underlying K-Means clustering is the Euclidean distance formula:</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sup>
                              <m:r>
                                <a:rPr lang="en-US" i="1">
                                  <a:latin typeface="Cambria Math" panose="02040503050406030204" pitchFamily="18" charset="0"/>
                                </a:rPr>
                                <m:t>2</m:t>
                              </m:r>
                            </m:sup>
                          </m:sSup>
                        </m:e>
                      </m:rad>
                    </m:oMath>
                  </m:oMathPara>
                </a14:m>
                <a:endParaRPr lang="en-US" dirty="0"/>
              </a:p>
              <a:p>
                <a:pPr marL="0" indent="0">
                  <a:buNone/>
                </a:pPr>
                <a:endParaRPr lang="en-US" dirty="0"/>
              </a:p>
              <a:p>
                <a:pPr marL="0" indent="0">
                  <a:buNone/>
                </a:pPr>
                <a:r>
                  <a:rPr lang="en-US" dirty="0"/>
                  <a:t>- Why are the points squared after subtraction?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2D5587A6-0F28-234D-9116-41BE2E1A2AC2}" type="slidenum">
              <a:rPr lang="en-US" smtClean="0"/>
              <a:pPr/>
              <a:t>23</a:t>
            </a:fld>
            <a:endParaRPr lang="en-US" dirty="0"/>
          </a:p>
        </p:txBody>
      </p:sp>
    </p:spTree>
    <p:extLst>
      <p:ext uri="{BB962C8B-B14F-4D97-AF65-F5344CB8AC3E}">
        <p14:creationId xmlns:p14="http://schemas.microsoft.com/office/powerpoint/2010/main" val="171971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for a Random Point</a:t>
            </a:r>
          </a:p>
        </p:txBody>
      </p:sp>
      <p:sp>
        <p:nvSpPr>
          <p:cNvPr id="3" name="Content Placeholder 2"/>
          <p:cNvSpPr>
            <a:spLocks noGrp="1"/>
          </p:cNvSpPr>
          <p:nvPr>
            <p:ph idx="1"/>
          </p:nvPr>
        </p:nvSpPr>
        <p:spPr/>
        <p:txBody>
          <a:bodyPr/>
          <a:lstStyle/>
          <a:p>
            <a:pPr lvl="0"/>
            <a:r>
              <a:rPr lang="en-US" dirty="0"/>
              <a:t>Imagine you had a dataset that was mapped to a feature space and you initialized a set of random centroids:</a:t>
            </a:r>
          </a:p>
          <a:p>
            <a:pPr lvl="1"/>
            <a:r>
              <a:rPr lang="en-US" dirty="0"/>
              <a:t>[ (2,5) , (8,3) , (4, 5) ]</a:t>
            </a:r>
          </a:p>
          <a:p>
            <a:r>
              <a:rPr lang="en-US" dirty="0"/>
              <a:t>You want to find which centroid an arbitrary point (0, 8) is assigned to.</a:t>
            </a:r>
          </a:p>
          <a:p>
            <a:pPr lvl="0"/>
            <a:r>
              <a:rPr lang="en-US" dirty="0"/>
              <a:t>Use Euclidean distance to compare arbitrary point to each centroid:</a:t>
            </a:r>
          </a:p>
          <a:p>
            <a:pPr lvl="1"/>
            <a:r>
              <a:rPr lang="en-US" dirty="0"/>
              <a:t>Distance from point to each centroid: [ 3.61, 9.43, 5.00 ] </a:t>
            </a:r>
          </a:p>
          <a:p>
            <a:pPr lvl="0"/>
            <a:r>
              <a:rPr lang="en-US" dirty="0"/>
              <a:t>Given the smallest distance is seen relative to Centroid 1, your arbitrary point is assigned to Cluster 1.</a:t>
            </a:r>
          </a:p>
        </p:txBody>
      </p:sp>
      <p:sp>
        <p:nvSpPr>
          <p:cNvPr id="4" name="Slide Number Placeholder 3"/>
          <p:cNvSpPr>
            <a:spLocks noGrp="1"/>
          </p:cNvSpPr>
          <p:nvPr>
            <p:ph type="sldNum" sz="quarter" idx="4"/>
          </p:nvPr>
        </p:nvSpPr>
        <p:spPr/>
        <p:txBody>
          <a:bodyPr/>
          <a:lstStyle/>
          <a:p>
            <a:fld id="{2D5587A6-0F28-234D-9116-41BE2E1A2AC2}" type="slidenum">
              <a:rPr lang="en-US" smtClean="0"/>
              <a:pPr/>
              <a:t>24</a:t>
            </a:fld>
            <a:endParaRPr lang="en-US" dirty="0"/>
          </a:p>
        </p:txBody>
      </p:sp>
    </p:spTree>
    <p:extLst>
      <p:ext uri="{BB962C8B-B14F-4D97-AF65-F5344CB8AC3E}">
        <p14:creationId xmlns:p14="http://schemas.microsoft.com/office/powerpoint/2010/main" val="395976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for Cluster 1</a:t>
            </a:r>
          </a:p>
        </p:txBody>
      </p:sp>
      <p:sp>
        <p:nvSpPr>
          <p:cNvPr id="3" name="Content Placeholder 2"/>
          <p:cNvSpPr>
            <a:spLocks noGrp="1"/>
          </p:cNvSpPr>
          <p:nvPr>
            <p:ph idx="1"/>
          </p:nvPr>
        </p:nvSpPr>
        <p:spPr/>
        <p:txBody>
          <a:bodyPr/>
          <a:lstStyle/>
          <a:p>
            <a:pPr lvl="0"/>
            <a:r>
              <a:rPr lang="en-US" dirty="0"/>
              <a:t>Old Centroid for Cluster 1: (2,5)</a:t>
            </a:r>
          </a:p>
          <a:p>
            <a:pPr lvl="0"/>
            <a:r>
              <a:rPr lang="en-US" dirty="0"/>
              <a:t>With your arbitrary point assigned to Cluster 1, imagine that it now contains the following:</a:t>
            </a:r>
          </a:p>
          <a:p>
            <a:pPr lvl="1"/>
            <a:r>
              <a:rPr lang="en-US" dirty="0"/>
              <a:t>[ (</a:t>
            </a:r>
            <a:r>
              <a:rPr lang="en-US" dirty="0">
                <a:solidFill>
                  <a:srgbClr val="FF0000"/>
                </a:solidFill>
              </a:rPr>
              <a:t>0</a:t>
            </a:r>
            <a:r>
              <a:rPr lang="en-US" dirty="0"/>
              <a:t>,</a:t>
            </a:r>
            <a:r>
              <a:rPr lang="en-US" dirty="0">
                <a:solidFill>
                  <a:srgbClr val="00B050"/>
                </a:solidFill>
              </a:rPr>
              <a:t>8</a:t>
            </a:r>
            <a:r>
              <a:rPr lang="en-US" dirty="0"/>
              <a:t>), (</a:t>
            </a:r>
            <a:r>
              <a:rPr lang="en-US" dirty="0">
                <a:solidFill>
                  <a:srgbClr val="FF0000"/>
                </a:solidFill>
              </a:rPr>
              <a:t>3</a:t>
            </a:r>
            <a:r>
              <a:rPr lang="en-US" dirty="0"/>
              <a:t>,</a:t>
            </a:r>
            <a:r>
              <a:rPr lang="en-US" dirty="0">
                <a:solidFill>
                  <a:srgbClr val="00B050"/>
                </a:solidFill>
              </a:rPr>
              <a:t>8</a:t>
            </a:r>
            <a:r>
              <a:rPr lang="en-US" dirty="0"/>
              <a:t>), (</a:t>
            </a:r>
            <a:r>
              <a:rPr lang="en-US" dirty="0">
                <a:solidFill>
                  <a:srgbClr val="FF0000"/>
                </a:solidFill>
              </a:rPr>
              <a:t>3</a:t>
            </a:r>
            <a:r>
              <a:rPr lang="en-US" dirty="0"/>
              <a:t>,</a:t>
            </a:r>
            <a:r>
              <a:rPr lang="en-US" dirty="0">
                <a:solidFill>
                  <a:srgbClr val="00B050"/>
                </a:solidFill>
              </a:rPr>
              <a:t>4</a:t>
            </a:r>
            <a:r>
              <a:rPr lang="en-US" dirty="0"/>
              <a:t>) ]</a:t>
            </a:r>
          </a:p>
          <a:p>
            <a:r>
              <a:rPr lang="en-US" dirty="0"/>
              <a:t>Calculate the mean point among Cluster 1 members:</a:t>
            </a:r>
          </a:p>
          <a:p>
            <a:pPr lvl="1"/>
            <a:r>
              <a:rPr lang="en-US" dirty="0"/>
              <a:t>Mean point calculation: [ (</a:t>
            </a:r>
            <a:r>
              <a:rPr lang="en-US" dirty="0">
                <a:solidFill>
                  <a:srgbClr val="FF0000"/>
                </a:solidFill>
              </a:rPr>
              <a:t>0</a:t>
            </a:r>
            <a:r>
              <a:rPr lang="en-US" dirty="0"/>
              <a:t>+</a:t>
            </a:r>
            <a:r>
              <a:rPr lang="en-US" dirty="0">
                <a:solidFill>
                  <a:srgbClr val="FF0000"/>
                </a:solidFill>
              </a:rPr>
              <a:t>3</a:t>
            </a:r>
            <a:r>
              <a:rPr lang="en-US" dirty="0"/>
              <a:t>+</a:t>
            </a:r>
            <a:r>
              <a:rPr lang="en-US" dirty="0">
                <a:solidFill>
                  <a:srgbClr val="FF0000"/>
                </a:solidFill>
              </a:rPr>
              <a:t>3</a:t>
            </a:r>
            <a:r>
              <a:rPr lang="en-US" dirty="0"/>
              <a:t>)/3 , (</a:t>
            </a:r>
            <a:r>
              <a:rPr lang="en-US" dirty="0">
                <a:solidFill>
                  <a:srgbClr val="00B050"/>
                </a:solidFill>
              </a:rPr>
              <a:t>8</a:t>
            </a:r>
            <a:r>
              <a:rPr lang="en-US" dirty="0"/>
              <a:t>+</a:t>
            </a:r>
            <a:r>
              <a:rPr lang="en-US" dirty="0">
                <a:solidFill>
                  <a:srgbClr val="00B050"/>
                </a:solidFill>
              </a:rPr>
              <a:t>8</a:t>
            </a:r>
            <a:r>
              <a:rPr lang="en-US" dirty="0"/>
              <a:t>+</a:t>
            </a:r>
            <a:r>
              <a:rPr lang="en-US" dirty="0">
                <a:solidFill>
                  <a:srgbClr val="00B050"/>
                </a:solidFill>
              </a:rPr>
              <a:t>4</a:t>
            </a:r>
            <a:r>
              <a:rPr lang="en-US" dirty="0"/>
              <a:t>)/3 ] = (2, 6.67)</a:t>
            </a:r>
          </a:p>
          <a:p>
            <a:r>
              <a:rPr lang="en-US" dirty="0"/>
              <a:t>New Centroid for Cluster 1 now becomes (2, 6.67)</a:t>
            </a:r>
          </a:p>
          <a:p>
            <a:r>
              <a:rPr lang="en-US" dirty="0"/>
              <a:t>Repeat this process until the difference between Old Centroid and New Centroid = 0</a:t>
            </a:r>
          </a:p>
          <a:p>
            <a:pPr lvl="1"/>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25</a:t>
            </a:fld>
            <a:endParaRPr lang="en-US" dirty="0"/>
          </a:p>
        </p:txBody>
      </p:sp>
    </p:spTree>
    <p:extLst>
      <p:ext uri="{BB962C8B-B14F-4D97-AF65-F5344CB8AC3E}">
        <p14:creationId xmlns:p14="http://schemas.microsoft.com/office/powerpoint/2010/main" val="885649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2: Implementing K-Means</a:t>
            </a:r>
          </a:p>
        </p:txBody>
      </p:sp>
      <p:sp>
        <p:nvSpPr>
          <p:cNvPr id="3" name="Content Placeholder 2"/>
          <p:cNvSpPr>
            <a:spLocks noGrp="1"/>
          </p:cNvSpPr>
          <p:nvPr>
            <p:ph idx="1"/>
          </p:nvPr>
        </p:nvSpPr>
        <p:spPr/>
        <p:txBody>
          <a:bodyPr/>
          <a:lstStyle/>
          <a:p>
            <a:r>
              <a:rPr lang="en-US" dirty="0"/>
              <a:t>Scenario: You are asked in an interview to implement a K-Means clustering algorithm from scratch to prove you understand how it works. </a:t>
            </a:r>
          </a:p>
          <a:p>
            <a:r>
              <a:rPr lang="en-US" dirty="0"/>
              <a:t>Aim: To truly understand how something works you need to build it from scratch. Take what you have learned in the above sections and implement K-Means from scratch in Python. </a:t>
            </a:r>
          </a:p>
        </p:txBody>
      </p:sp>
      <p:sp>
        <p:nvSpPr>
          <p:cNvPr id="4" name="Slide Number Placeholder 3"/>
          <p:cNvSpPr>
            <a:spLocks noGrp="1"/>
          </p:cNvSpPr>
          <p:nvPr>
            <p:ph type="sldNum" sz="quarter" idx="4"/>
          </p:nvPr>
        </p:nvSpPr>
        <p:spPr/>
        <p:txBody>
          <a:bodyPr/>
          <a:lstStyle/>
          <a:p>
            <a:fld id="{2D5587A6-0F28-234D-9116-41BE2E1A2AC2}" type="slidenum">
              <a:rPr lang="en-US" smtClean="0"/>
              <a:pPr/>
              <a:t>26</a:t>
            </a:fld>
            <a:endParaRPr lang="en-US" dirty="0"/>
          </a:p>
        </p:txBody>
      </p:sp>
    </p:spTree>
    <p:extLst>
      <p:ext uri="{BB962C8B-B14F-4D97-AF65-F5344CB8AC3E}">
        <p14:creationId xmlns:p14="http://schemas.microsoft.com/office/powerpoint/2010/main" val="920998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2: Implementing K-Means</a:t>
            </a:r>
          </a:p>
        </p:txBody>
      </p:sp>
      <p:sp>
        <p:nvSpPr>
          <p:cNvPr id="3" name="Content Placeholder 2"/>
          <p:cNvSpPr>
            <a:spLocks noGrp="1"/>
          </p:cNvSpPr>
          <p:nvPr>
            <p:ph idx="1"/>
          </p:nvPr>
        </p:nvSpPr>
        <p:spPr/>
        <p:txBody>
          <a:bodyPr/>
          <a:lstStyle/>
          <a:p>
            <a:pPr lvl="0"/>
            <a:r>
              <a:rPr lang="en-US" dirty="0"/>
              <a:t>Step 1:</a:t>
            </a:r>
          </a:p>
          <a:p>
            <a:pPr lvl="1"/>
            <a:r>
              <a:rPr lang="en-US" dirty="0"/>
              <a:t>Using NumPy and the previous Euclidean distance formula, write a function that calculates the distance between two coordinates.</a:t>
            </a:r>
          </a:p>
          <a:p>
            <a:r>
              <a:rPr lang="en-US" dirty="0"/>
              <a:t>Step 2:</a:t>
            </a:r>
          </a:p>
          <a:p>
            <a:pPr lvl="1"/>
            <a:r>
              <a:rPr lang="en-US" dirty="0"/>
              <a:t>Write a K-Means function that takes in a dataset and number of clusters (K) and returns final cluster centroids, as well as the data points that make up that cluster’s membership.</a:t>
            </a:r>
          </a:p>
        </p:txBody>
      </p:sp>
      <p:sp>
        <p:nvSpPr>
          <p:cNvPr id="4" name="Slide Number Placeholder 3"/>
          <p:cNvSpPr>
            <a:spLocks noGrp="1"/>
          </p:cNvSpPr>
          <p:nvPr>
            <p:ph type="sldNum" sz="quarter" idx="4"/>
          </p:nvPr>
        </p:nvSpPr>
        <p:spPr/>
        <p:txBody>
          <a:bodyPr/>
          <a:lstStyle/>
          <a:p>
            <a:fld id="{2D5587A6-0F28-234D-9116-41BE2E1A2AC2}" type="slidenum">
              <a:rPr lang="en-US" smtClean="0"/>
              <a:pPr/>
              <a:t>27</a:t>
            </a:fld>
            <a:endParaRPr lang="en-US" dirty="0"/>
          </a:p>
        </p:txBody>
      </p:sp>
    </p:spTree>
    <p:extLst>
      <p:ext uri="{BB962C8B-B14F-4D97-AF65-F5344CB8AC3E}">
        <p14:creationId xmlns:p14="http://schemas.microsoft.com/office/powerpoint/2010/main" val="3426800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Why does the barebones Euclidean distance method perform poorly compared to pre-packaged ones?</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28</a:t>
            </a:fld>
            <a:endParaRPr lang="en-US" dirty="0"/>
          </a:p>
        </p:txBody>
      </p:sp>
    </p:spTree>
    <p:extLst>
      <p:ext uri="{BB962C8B-B14F-4D97-AF65-F5344CB8AC3E}">
        <p14:creationId xmlns:p14="http://schemas.microsoft.com/office/powerpoint/2010/main" val="4128232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In this lesson, we:</a:t>
            </a:r>
          </a:p>
          <a:p>
            <a:pPr lvl="0"/>
            <a:r>
              <a:rPr lang="en-US" dirty="0"/>
              <a:t>Explained how unsupervised learning fits into the larger machine learning landscape</a:t>
            </a:r>
          </a:p>
          <a:p>
            <a:pPr lvl="0"/>
            <a:r>
              <a:rPr lang="en-US" dirty="0"/>
              <a:t>Provided a real world use case where unsupervised learning is valuable</a:t>
            </a:r>
          </a:p>
          <a:p>
            <a:pPr lvl="0"/>
            <a:r>
              <a:rPr lang="en-US" dirty="0"/>
              <a:t>Explained the importance of clustering</a:t>
            </a:r>
          </a:p>
          <a:p>
            <a:pPr lvl="0"/>
            <a:r>
              <a:rPr lang="en-US" dirty="0"/>
              <a:t>Explained the theory behind K-Means clustering</a:t>
            </a:r>
          </a:p>
          <a:p>
            <a:pPr lvl="0"/>
            <a:r>
              <a:rPr lang="en-US" dirty="0"/>
              <a:t>Implemented K-Means clustering algorithms from scratch in Python</a:t>
            </a:r>
          </a:p>
          <a:p>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29</a:t>
            </a:fld>
            <a:endParaRPr lang="en-US" dirty="0"/>
          </a:p>
        </p:txBody>
      </p:sp>
    </p:spTree>
    <p:extLst>
      <p:ext uri="{BB962C8B-B14F-4D97-AF65-F5344CB8AC3E}">
        <p14:creationId xmlns:p14="http://schemas.microsoft.com/office/powerpoint/2010/main" val="132110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648000" y="1404000"/>
            <a:ext cx="11052000" cy="4752000"/>
          </a:xfrm>
        </p:spPr>
        <p:txBody>
          <a:bodyPr/>
          <a:lstStyle/>
          <a:p>
            <a:pPr marL="0" indent="0">
              <a:buNone/>
            </a:pPr>
            <a:r>
              <a:rPr lang="en-US" dirty="0"/>
              <a:t>By the end of this lesson, you will be able to:</a:t>
            </a:r>
          </a:p>
          <a:p>
            <a:pPr lvl="0"/>
            <a:r>
              <a:rPr lang="en-US" dirty="0"/>
              <a:t>Distinguish between supervised learning and unsupervised learning</a:t>
            </a:r>
            <a:endParaRPr lang="en-IN" dirty="0"/>
          </a:p>
          <a:p>
            <a:pPr lvl="0"/>
            <a:r>
              <a:rPr lang="en-US" dirty="0"/>
              <a:t>Explain the concept of clustering</a:t>
            </a:r>
            <a:endParaRPr lang="en-IN" dirty="0"/>
          </a:p>
          <a:p>
            <a:pPr lvl="0"/>
            <a:r>
              <a:rPr lang="en-US" dirty="0"/>
              <a:t>Implement k-means clustering algorithm using built-in Python packages</a:t>
            </a:r>
            <a:endParaRPr lang="en-IN" dirty="0"/>
          </a:p>
        </p:txBody>
      </p:sp>
      <p:sp>
        <p:nvSpPr>
          <p:cNvPr id="4" name="Slide Number Placeholder 3"/>
          <p:cNvSpPr>
            <a:spLocks noGrp="1"/>
          </p:cNvSpPr>
          <p:nvPr>
            <p:ph type="sldNum" sz="quarter" idx="4"/>
          </p:nvPr>
        </p:nvSpPr>
        <p:spPr/>
        <p:txBody>
          <a:bodyPr/>
          <a:lstStyle/>
          <a:p>
            <a:fld id="{2D5587A6-0F28-234D-9116-41BE2E1A2AC2}" type="slidenum">
              <a:rPr lang="en-US" smtClean="0"/>
              <a:t>3</a:t>
            </a:fld>
            <a:endParaRPr lang="en-US"/>
          </a:p>
        </p:txBody>
      </p:sp>
    </p:spTree>
    <p:extLst>
      <p:ext uri="{BB962C8B-B14F-4D97-AF65-F5344CB8AC3E}">
        <p14:creationId xmlns:p14="http://schemas.microsoft.com/office/powerpoint/2010/main" val="1692412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t>1) How are supervised and unsupervised learning different?</a:t>
            </a:r>
          </a:p>
          <a:p>
            <a:pPr lvl="1"/>
            <a:r>
              <a:rPr lang="en-US" dirty="0"/>
              <a:t>Supervised has labels, Unsupervised does not</a:t>
            </a:r>
          </a:p>
          <a:p>
            <a:pPr lvl="1"/>
            <a:r>
              <a:rPr lang="en-US" dirty="0"/>
              <a:t>Supervised means you have to monitor the process the whole time, Unsupervised does not</a:t>
            </a:r>
          </a:p>
          <a:p>
            <a:pPr lvl="1"/>
            <a:r>
              <a:rPr lang="en-US" dirty="0"/>
              <a:t>Supervised only works on smaller datasets, and you need to use Unsupervised with larger datasets</a:t>
            </a:r>
          </a:p>
          <a:p>
            <a:pPr marL="0" lvl="0" indent="0">
              <a:buNone/>
            </a:pPr>
            <a:r>
              <a:rPr lang="en-US" dirty="0"/>
              <a:t>2) What is a cluster?</a:t>
            </a:r>
          </a:p>
          <a:p>
            <a:pPr lvl="1"/>
            <a:r>
              <a:rPr lang="en-US" dirty="0"/>
              <a:t>A group of models used to train on data</a:t>
            </a:r>
          </a:p>
          <a:p>
            <a:pPr lvl="1"/>
            <a:r>
              <a:rPr lang="en-US" dirty="0"/>
              <a:t>A collection of features that are important to your model</a:t>
            </a:r>
          </a:p>
          <a:p>
            <a:pPr lvl="1"/>
            <a:r>
              <a:rPr lang="en-US" dirty="0"/>
              <a:t>A grouping of similar data</a:t>
            </a:r>
          </a:p>
          <a:p>
            <a:pPr marL="0" lvl="0" indent="0">
              <a:buNone/>
            </a:pPr>
            <a:r>
              <a:rPr lang="en-US" dirty="0"/>
              <a:t>3) Finding clusters in your data is always valuable</a:t>
            </a:r>
          </a:p>
          <a:p>
            <a:pPr lvl="1"/>
            <a:r>
              <a:rPr lang="en-US" dirty="0"/>
              <a:t>True</a:t>
            </a:r>
          </a:p>
          <a:p>
            <a:pPr lvl="1"/>
            <a:r>
              <a:rPr lang="en-US" dirty="0"/>
              <a:t>False</a:t>
            </a:r>
          </a:p>
        </p:txBody>
      </p:sp>
      <p:sp>
        <p:nvSpPr>
          <p:cNvPr id="4" name="Slide Number Placeholder 3"/>
          <p:cNvSpPr>
            <a:spLocks noGrp="1"/>
          </p:cNvSpPr>
          <p:nvPr>
            <p:ph type="sldNum" sz="quarter" idx="4"/>
          </p:nvPr>
        </p:nvSpPr>
        <p:spPr/>
        <p:txBody>
          <a:bodyPr/>
          <a:lstStyle/>
          <a:p>
            <a:fld id="{2D5587A6-0F28-234D-9116-41BE2E1A2AC2}" type="slidenum">
              <a:rPr lang="en-US" smtClean="0"/>
              <a:pPr/>
              <a:t>30</a:t>
            </a:fld>
            <a:endParaRPr lang="en-US" dirty="0"/>
          </a:p>
        </p:txBody>
      </p:sp>
    </p:spTree>
    <p:extLst>
      <p:ext uri="{BB962C8B-B14F-4D97-AF65-F5344CB8AC3E}">
        <p14:creationId xmlns:p14="http://schemas.microsoft.com/office/powerpoint/2010/main" val="1492977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a:xfrm>
            <a:off x="648000" y="1404000"/>
            <a:ext cx="10800000" cy="5193352"/>
          </a:xfrm>
        </p:spPr>
        <p:txBody>
          <a:bodyPr>
            <a:normAutofit fontScale="92500" lnSpcReduction="20000"/>
          </a:bodyPr>
          <a:lstStyle/>
          <a:p>
            <a:pPr marL="0" lvl="0" indent="0">
              <a:buNone/>
            </a:pPr>
            <a:r>
              <a:rPr lang="en-US" dirty="0"/>
              <a:t>4) How are dimensions expressed in a dataset?</a:t>
            </a:r>
          </a:p>
          <a:p>
            <a:pPr lvl="1"/>
            <a:r>
              <a:rPr lang="en-US" dirty="0"/>
              <a:t>As features, typically the number of columns in your data</a:t>
            </a:r>
          </a:p>
          <a:p>
            <a:pPr lvl="1"/>
            <a:r>
              <a:rPr lang="en-US" dirty="0"/>
              <a:t>As features, typically the number of rows in your data</a:t>
            </a:r>
          </a:p>
          <a:p>
            <a:pPr lvl="1"/>
            <a:r>
              <a:rPr lang="en-US" dirty="0"/>
              <a:t>As features, typically the number of tables in your database</a:t>
            </a:r>
          </a:p>
          <a:p>
            <a:pPr marL="0" lvl="0" indent="0">
              <a:buNone/>
            </a:pPr>
            <a:r>
              <a:rPr lang="en-US" dirty="0"/>
              <a:t>5) How many dimensions can be calculated by computers?</a:t>
            </a:r>
          </a:p>
          <a:p>
            <a:pPr lvl="1"/>
            <a:r>
              <a:rPr lang="en-US" dirty="0"/>
              <a:t>Less than 3</a:t>
            </a:r>
          </a:p>
          <a:p>
            <a:pPr lvl="1"/>
            <a:r>
              <a:rPr lang="en-US" dirty="0"/>
              <a:t>3</a:t>
            </a:r>
          </a:p>
          <a:p>
            <a:pPr lvl="1"/>
            <a:r>
              <a:rPr lang="en-US" dirty="0"/>
              <a:t>Greater than 3</a:t>
            </a:r>
          </a:p>
          <a:p>
            <a:pPr marL="0" lvl="0" indent="0">
              <a:buNone/>
            </a:pPr>
            <a:r>
              <a:rPr lang="en-US" dirty="0"/>
              <a:t>6) What does the “K” represent in K-Means clustering?</a:t>
            </a:r>
          </a:p>
          <a:p>
            <a:pPr lvl="1"/>
            <a:r>
              <a:rPr lang="en-US" dirty="0"/>
              <a:t>How many models will be fit to your data, with performance results averaged</a:t>
            </a:r>
          </a:p>
          <a:p>
            <a:pPr lvl="1"/>
            <a:r>
              <a:rPr lang="en-US" dirty="0"/>
              <a:t>How many clusters you expect to be in your data</a:t>
            </a:r>
          </a:p>
          <a:p>
            <a:pPr lvl="1"/>
            <a:r>
              <a:rPr lang="en-US" dirty="0"/>
              <a:t>How many dimensions your data set has</a:t>
            </a:r>
          </a:p>
        </p:txBody>
      </p:sp>
      <p:sp>
        <p:nvSpPr>
          <p:cNvPr id="4" name="Slide Number Placeholder 3"/>
          <p:cNvSpPr>
            <a:spLocks noGrp="1"/>
          </p:cNvSpPr>
          <p:nvPr>
            <p:ph type="sldNum" sz="quarter" idx="4"/>
          </p:nvPr>
        </p:nvSpPr>
        <p:spPr/>
        <p:txBody>
          <a:bodyPr/>
          <a:lstStyle/>
          <a:p>
            <a:fld id="{2D5587A6-0F28-234D-9116-41BE2E1A2AC2}" type="slidenum">
              <a:rPr lang="en-US" smtClean="0"/>
              <a:pPr/>
              <a:t>31</a:t>
            </a:fld>
            <a:endParaRPr lang="en-US" dirty="0"/>
          </a:p>
        </p:txBody>
      </p:sp>
    </p:spTree>
    <p:extLst>
      <p:ext uri="{BB962C8B-B14F-4D97-AF65-F5344CB8AC3E}">
        <p14:creationId xmlns:p14="http://schemas.microsoft.com/office/powerpoint/2010/main" val="3249659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a:xfrm>
            <a:off x="648000" y="1215360"/>
            <a:ext cx="10800000" cy="5454000"/>
          </a:xfrm>
        </p:spPr>
        <p:txBody>
          <a:bodyPr>
            <a:normAutofit fontScale="85000" lnSpcReduction="20000"/>
          </a:bodyPr>
          <a:lstStyle/>
          <a:p>
            <a:pPr marL="0" lvl="0" indent="0">
              <a:buNone/>
            </a:pPr>
            <a:r>
              <a:rPr lang="en-US" dirty="0"/>
              <a:t>7) The starting points for K-Means are determined by taking the mean of all the points in the space.</a:t>
            </a:r>
          </a:p>
          <a:p>
            <a:pPr lvl="1"/>
            <a:r>
              <a:rPr lang="en-US" dirty="0"/>
              <a:t>True</a:t>
            </a:r>
          </a:p>
          <a:p>
            <a:pPr lvl="1"/>
            <a:r>
              <a:rPr lang="en-US" dirty="0"/>
              <a:t>False</a:t>
            </a:r>
          </a:p>
          <a:p>
            <a:pPr marL="0" lvl="0" indent="0">
              <a:buNone/>
            </a:pPr>
            <a:r>
              <a:rPr lang="en-US" dirty="0"/>
              <a:t>8) What is the formula that underpins K-Means clustering?</a:t>
            </a:r>
          </a:p>
          <a:p>
            <a:pPr lvl="1"/>
            <a:r>
              <a:rPr lang="en-US" dirty="0"/>
              <a:t>Euclidean Distance</a:t>
            </a:r>
          </a:p>
          <a:p>
            <a:pPr lvl="1"/>
            <a:r>
              <a:rPr lang="en-US" dirty="0"/>
              <a:t>Manhattan Distance</a:t>
            </a:r>
          </a:p>
          <a:p>
            <a:pPr lvl="1"/>
            <a:r>
              <a:rPr lang="en-US" dirty="0"/>
              <a:t>Cosine Distance </a:t>
            </a:r>
          </a:p>
          <a:p>
            <a:pPr marL="0" lvl="0" indent="0">
              <a:buNone/>
            </a:pPr>
            <a:r>
              <a:rPr lang="en-US" dirty="0"/>
              <a:t>9) When does a K-Means clustering algorithm finish running?</a:t>
            </a:r>
          </a:p>
          <a:p>
            <a:pPr lvl="1"/>
            <a:r>
              <a:rPr lang="en-US" dirty="0"/>
              <a:t>After specified number of iterations</a:t>
            </a:r>
          </a:p>
          <a:p>
            <a:pPr lvl="1"/>
            <a:r>
              <a:rPr lang="en-US" dirty="0"/>
              <a:t>After K/2 iterations</a:t>
            </a:r>
          </a:p>
          <a:p>
            <a:pPr lvl="1"/>
            <a:r>
              <a:rPr lang="en-US" dirty="0"/>
              <a:t>After convergence, when there is no longer a difference in calculated cluster centers</a:t>
            </a:r>
          </a:p>
          <a:p>
            <a:pPr marL="0" lvl="0" indent="0">
              <a:buNone/>
            </a:pPr>
            <a:r>
              <a:rPr lang="en-US" dirty="0"/>
              <a:t>10) K-Means will still find clusters in a dataset even if all of the data is fairly similar.</a:t>
            </a:r>
          </a:p>
          <a:p>
            <a:pPr lvl="1"/>
            <a:r>
              <a:rPr lang="en-US" dirty="0"/>
              <a:t>True</a:t>
            </a:r>
          </a:p>
          <a:p>
            <a:pPr lvl="1"/>
            <a:r>
              <a:rPr lang="en-US" dirty="0"/>
              <a:t>False </a:t>
            </a:r>
          </a:p>
        </p:txBody>
      </p:sp>
      <p:sp>
        <p:nvSpPr>
          <p:cNvPr id="4" name="Slide Number Placeholder 3"/>
          <p:cNvSpPr>
            <a:spLocks noGrp="1"/>
          </p:cNvSpPr>
          <p:nvPr>
            <p:ph type="sldNum" sz="quarter" idx="4"/>
          </p:nvPr>
        </p:nvSpPr>
        <p:spPr/>
        <p:txBody>
          <a:bodyPr/>
          <a:lstStyle/>
          <a:p>
            <a:fld id="{2D5587A6-0F28-234D-9116-41BE2E1A2AC2}" type="slidenum">
              <a:rPr lang="en-US" smtClean="0"/>
              <a:pPr/>
              <a:t>32</a:t>
            </a:fld>
            <a:endParaRPr lang="en-US" dirty="0"/>
          </a:p>
        </p:txBody>
      </p:sp>
    </p:spTree>
    <p:extLst>
      <p:ext uri="{BB962C8B-B14F-4D97-AF65-F5344CB8AC3E}">
        <p14:creationId xmlns:p14="http://schemas.microsoft.com/office/powerpoint/2010/main" val="38677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4</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 all data comes packaged nicely for machine learning optimization.</a:t>
            </a:r>
          </a:p>
          <a:p>
            <a:r>
              <a:rPr lang="en-US" dirty="0"/>
              <a:t>Many times you will be tasked with finding meaning that exists in a large, unknown dataset.</a:t>
            </a:r>
          </a:p>
          <a:p>
            <a:r>
              <a:rPr lang="en-US" dirty="0"/>
              <a:t>There are frameworks that exist, such as unsupervised learning, that will help with this goal.</a:t>
            </a:r>
          </a:p>
          <a:p>
            <a:r>
              <a:rPr lang="en-US" dirty="0"/>
              <a:t>This course will cover clustering (hinted at above) first, and then teach concepts of dimensionality reduction, which will help lower the amount of data you need to understand.</a:t>
            </a:r>
          </a:p>
        </p:txBody>
      </p:sp>
    </p:spTree>
    <p:extLst>
      <p:ext uri="{BB962C8B-B14F-4D97-AF65-F5344CB8AC3E}">
        <p14:creationId xmlns:p14="http://schemas.microsoft.com/office/powerpoint/2010/main" val="23959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5</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you were asked to understand a dataset, how would you do it? </a:t>
            </a:r>
          </a:p>
          <a:p>
            <a:r>
              <a:rPr lang="en-US" dirty="0"/>
              <a:t>How many people in this class are familiar with supervised learning? Please share examples. </a:t>
            </a:r>
          </a:p>
          <a:p>
            <a:r>
              <a:rPr lang="en-US" dirty="0"/>
              <a:t>What would you do if you got a dataset without labels, or targets, to train on?</a:t>
            </a:r>
          </a:p>
        </p:txBody>
      </p:sp>
    </p:spTree>
    <p:extLst>
      <p:ext uri="{BB962C8B-B14F-4D97-AF65-F5344CB8AC3E}">
        <p14:creationId xmlns:p14="http://schemas.microsoft.com/office/powerpoint/2010/main" val="254861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versus Unsupervised Learning</a:t>
            </a:r>
          </a:p>
        </p:txBody>
      </p:sp>
      <p:sp>
        <p:nvSpPr>
          <p:cNvPr id="3" name="Content Placeholder 2"/>
          <p:cNvSpPr>
            <a:spLocks noGrp="1"/>
          </p:cNvSpPr>
          <p:nvPr>
            <p:ph idx="1"/>
          </p:nvPr>
        </p:nvSpPr>
        <p:spPr/>
        <p:txBody>
          <a:bodyPr>
            <a:normAutofit/>
          </a:bodyPr>
          <a:lstStyle/>
          <a:p>
            <a:r>
              <a:rPr lang="en-US" dirty="0"/>
              <a:t>Unsupervised learning solves problems where a label is </a:t>
            </a:r>
            <a:r>
              <a:rPr lang="en-US" b="1" dirty="0"/>
              <a:t>unavailable</a:t>
            </a:r>
          </a:p>
          <a:p>
            <a:r>
              <a:rPr lang="en-US" dirty="0"/>
              <a:t>Supervised learning solves problems where a label is </a:t>
            </a:r>
            <a:r>
              <a:rPr lang="en-US" b="1" dirty="0"/>
              <a:t>available</a:t>
            </a:r>
            <a:r>
              <a:rPr lang="en-US" dirty="0"/>
              <a:t> </a:t>
            </a:r>
          </a:p>
          <a:p>
            <a:pPr marL="0" indent="0">
              <a:buNone/>
            </a:pPr>
            <a:endParaRPr lang="en-US" b="1" dirty="0"/>
          </a:p>
          <a:p>
            <a:endParaRPr lang="en-US" dirty="0"/>
          </a:p>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6</a:t>
            </a:fld>
            <a:endParaRPr lang="en-US" dirty="0"/>
          </a:p>
        </p:txBody>
      </p:sp>
      <p:pic>
        <p:nvPicPr>
          <p:cNvPr id="5" name="Picture 4">
            <a:extLst>
              <a:ext uri="{FF2B5EF4-FFF2-40B4-BE49-F238E27FC236}">
                <a16:creationId xmlns:a16="http://schemas.microsoft.com/office/drawing/2014/main" id="{18B48355-C41E-0648-A94C-9A8A13494B04}"/>
              </a:ext>
            </a:extLst>
          </p:cNvPr>
          <p:cNvPicPr/>
          <p:nvPr/>
        </p:nvPicPr>
        <p:blipFill>
          <a:blip r:embed="rId3"/>
          <a:stretch>
            <a:fillRect/>
          </a:stretch>
        </p:blipFill>
        <p:spPr>
          <a:xfrm>
            <a:off x="2081523" y="3284984"/>
            <a:ext cx="8614369" cy="2303567"/>
          </a:xfrm>
          <a:prstGeom prst="rect">
            <a:avLst/>
          </a:prstGeom>
        </p:spPr>
      </p:pic>
    </p:spTree>
    <p:extLst>
      <p:ext uri="{BB962C8B-B14F-4D97-AF65-F5344CB8AC3E}">
        <p14:creationId xmlns:p14="http://schemas.microsoft.com/office/powerpoint/2010/main" val="367168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 Clustering</a:t>
            </a:r>
          </a:p>
        </p:txBody>
      </p:sp>
      <p:sp>
        <p:nvSpPr>
          <p:cNvPr id="3" name="Content Placeholder 2"/>
          <p:cNvSpPr>
            <a:spLocks noGrp="1"/>
          </p:cNvSpPr>
          <p:nvPr>
            <p:ph idx="1"/>
          </p:nvPr>
        </p:nvSpPr>
        <p:spPr/>
        <p:txBody>
          <a:bodyPr>
            <a:normAutofit/>
          </a:bodyPr>
          <a:lstStyle/>
          <a:p>
            <a:r>
              <a:rPr lang="en-US" dirty="0"/>
              <a:t>Clustering is all about finding groups of similar data points in your larger data set. </a:t>
            </a:r>
          </a:p>
          <a:p>
            <a:r>
              <a:rPr lang="en-US" dirty="0"/>
              <a:t>Knowing which groups are similar can be extremely valuable in many use cases:</a:t>
            </a:r>
          </a:p>
          <a:p>
            <a:pPr lvl="1"/>
            <a:r>
              <a:rPr lang="en-US" dirty="0"/>
              <a:t>A very common one is segmentation in marketing. Your customers are all quite different yet still have similarities among them. By finding similar customers you can offer more personalized marketing offers.</a:t>
            </a:r>
          </a:p>
        </p:txBody>
      </p:sp>
      <p:sp>
        <p:nvSpPr>
          <p:cNvPr id="4" name="Slide Number Placeholder 3"/>
          <p:cNvSpPr>
            <a:spLocks noGrp="1"/>
          </p:cNvSpPr>
          <p:nvPr>
            <p:ph type="sldNum" sz="quarter" idx="4"/>
          </p:nvPr>
        </p:nvSpPr>
        <p:spPr/>
        <p:txBody>
          <a:bodyPr/>
          <a:lstStyle/>
          <a:p>
            <a:fld id="{2D5587A6-0F28-234D-9116-41BE2E1A2AC2}" type="slidenum">
              <a:rPr lang="en-US" smtClean="0"/>
              <a:pPr/>
              <a:t>7</a:t>
            </a:fld>
            <a:endParaRPr lang="en-US" dirty="0"/>
          </a:p>
        </p:txBody>
      </p:sp>
      <p:pic>
        <p:nvPicPr>
          <p:cNvPr id="5" name="Picture 4">
            <a:extLst>
              <a:ext uri="{FF2B5EF4-FFF2-40B4-BE49-F238E27FC236}">
                <a16:creationId xmlns:a16="http://schemas.microsoft.com/office/drawing/2014/main" id="{ACCC698B-DF04-A04A-AFA0-9E54FEF41C0B}"/>
              </a:ext>
            </a:extLst>
          </p:cNvPr>
          <p:cNvPicPr/>
          <p:nvPr/>
        </p:nvPicPr>
        <p:blipFill>
          <a:blip r:embed="rId2"/>
          <a:stretch>
            <a:fillRect/>
          </a:stretch>
        </p:blipFill>
        <p:spPr>
          <a:xfrm>
            <a:off x="7098388" y="3912676"/>
            <a:ext cx="4061612" cy="2455684"/>
          </a:xfrm>
          <a:prstGeom prst="rect">
            <a:avLst/>
          </a:prstGeom>
        </p:spPr>
      </p:pic>
    </p:spTree>
    <p:extLst>
      <p:ext uri="{BB962C8B-B14F-4D97-AF65-F5344CB8AC3E}">
        <p14:creationId xmlns:p14="http://schemas.microsoft.com/office/powerpoint/2010/main" val="323472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8</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Who here is familiar with clustering? Please share examples</a:t>
            </a:r>
          </a:p>
          <a:p>
            <a:r>
              <a:rPr lang="en-US" dirty="0"/>
              <a:t>Can you give examples from past work experience where clustering has proven valuable? </a:t>
            </a:r>
          </a:p>
          <a:p>
            <a:r>
              <a:rPr lang="en-US" dirty="0"/>
              <a:t>If you haven’t used it before, can you provide some examples of why knowing what records are similar in your data set may be valuable? </a:t>
            </a:r>
          </a:p>
        </p:txBody>
      </p:sp>
    </p:spTree>
    <p:extLst>
      <p:ext uri="{BB962C8B-B14F-4D97-AF65-F5344CB8AC3E}">
        <p14:creationId xmlns:p14="http://schemas.microsoft.com/office/powerpoint/2010/main" val="76617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Identifying Clusters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9</a:t>
            </a:fld>
            <a:endParaRPr lang="en-US" dirty="0"/>
          </a:p>
        </p:txBody>
      </p:sp>
    </p:spTree>
    <p:extLst>
      <p:ext uri="{BB962C8B-B14F-4D97-AF65-F5344CB8AC3E}">
        <p14:creationId xmlns:p14="http://schemas.microsoft.com/office/powerpoint/2010/main" val="4061756283"/>
      </p:ext>
    </p:extLst>
  </p:cSld>
  <p:clrMapOvr>
    <a:masterClrMapping/>
  </p:clrMapOvr>
</p:sld>
</file>

<file path=ppt/theme/theme1.xml><?xml version="1.0" encoding="utf-8"?>
<a:theme xmlns:a="http://schemas.openxmlformats.org/drawingml/2006/main" name="Packt Train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13495</TotalTime>
  <Words>2350</Words>
  <Application>Microsoft Macintosh PowerPoint</Application>
  <PresentationFormat>Widescreen</PresentationFormat>
  <Paragraphs>297</Paragraphs>
  <Slides>32</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 Math</vt:lpstr>
      <vt:lpstr>Packt Training</vt:lpstr>
      <vt:lpstr>Applied Unsupervised Learning with Python</vt:lpstr>
      <vt:lpstr>Lesson 1: Introduction to Clustering</vt:lpstr>
      <vt:lpstr>Lesson Objectives</vt:lpstr>
      <vt:lpstr>Introduction</vt:lpstr>
      <vt:lpstr>Discussion</vt:lpstr>
      <vt:lpstr>Supervised Learning versus Unsupervised Learning</vt:lpstr>
      <vt:lpstr>Unsupervised Learning - Clustering</vt:lpstr>
      <vt:lpstr>Discussion</vt:lpstr>
      <vt:lpstr>Identifying Clusters</vt:lpstr>
      <vt:lpstr>Identifying Clusters</vt:lpstr>
      <vt:lpstr>What is “Two-Dimensional” Data?</vt:lpstr>
      <vt:lpstr>Activity 1: Identifying Clusters in Data</vt:lpstr>
      <vt:lpstr>Activity 1: Identify Clusters in Data</vt:lpstr>
      <vt:lpstr>Activity 1: Identify Clusters in Data</vt:lpstr>
      <vt:lpstr>Activity 1: Identify Clusters in Data</vt:lpstr>
      <vt:lpstr>Discussion</vt:lpstr>
      <vt:lpstr>K-Means Clustering</vt:lpstr>
      <vt:lpstr>K-Means Clustering</vt:lpstr>
      <vt:lpstr>K-Means Clustering: No Math Intro</vt:lpstr>
      <vt:lpstr>Discussion</vt:lpstr>
      <vt:lpstr>K-Means Clustering: No Math Intro</vt:lpstr>
      <vt:lpstr>Euclidean Distance</vt:lpstr>
      <vt:lpstr>Discussion</vt:lpstr>
      <vt:lpstr>Example for a Random Point</vt:lpstr>
      <vt:lpstr>Example for Cluster 1</vt:lpstr>
      <vt:lpstr>Activity 2: Implementing K-Means</vt:lpstr>
      <vt:lpstr>Activity 2: Implementing K-Means</vt:lpstr>
      <vt:lpstr>Discussion</vt:lpstr>
      <vt:lpstr>Summary</vt:lpstr>
      <vt:lpstr>Practice Questions</vt:lpstr>
      <vt:lpstr>Practice Questions</vt:lpstr>
      <vt:lpstr>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Christopher Richard Kruger</cp:lastModifiedBy>
  <cp:revision>264</cp:revision>
  <cp:lastPrinted>2018-06-05T12:50:25Z</cp:lastPrinted>
  <dcterms:created xsi:type="dcterms:W3CDTF">2018-06-05T09:17:37Z</dcterms:created>
  <dcterms:modified xsi:type="dcterms:W3CDTF">2019-01-17T16:33:32Z</dcterms:modified>
</cp:coreProperties>
</file>