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346" r:id="rId5"/>
    <p:sldId id="263" r:id="rId6"/>
    <p:sldId id="347" r:id="rId7"/>
    <p:sldId id="335" r:id="rId8"/>
    <p:sldId id="364" r:id="rId9"/>
    <p:sldId id="348" r:id="rId10"/>
    <p:sldId id="365" r:id="rId11"/>
    <p:sldId id="278" r:id="rId12"/>
    <p:sldId id="349" r:id="rId13"/>
    <p:sldId id="366" r:id="rId14"/>
    <p:sldId id="265" r:id="rId15"/>
    <p:sldId id="367" r:id="rId16"/>
    <p:sldId id="368" r:id="rId17"/>
    <p:sldId id="369" r:id="rId18"/>
    <p:sldId id="370" r:id="rId19"/>
    <p:sldId id="371" r:id="rId20"/>
    <p:sldId id="372" r:id="rId21"/>
    <p:sldId id="373" r:id="rId22"/>
    <p:sldId id="264" r:id="rId23"/>
    <p:sldId id="350" r:id="rId24"/>
    <p:sldId id="378" r:id="rId25"/>
    <p:sldId id="374" r:id="rId26"/>
    <p:sldId id="375" r:id="rId27"/>
    <p:sldId id="376" r:id="rId28"/>
    <p:sldId id="377" r:id="rId29"/>
    <p:sldId id="379" r:id="rId30"/>
    <p:sldId id="342" r:id="rId31"/>
    <p:sldId id="323" r:id="rId32"/>
    <p:sldId id="326" r:id="rId33"/>
    <p:sldId id="363" r:id="rId34"/>
    <p:sldId id="33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abish Khan" initials="TK" lastIdx="3" clrIdx="0">
    <p:extLst>
      <p:ext uri="{19B8F6BF-5375-455C-9EA6-DF929625EA0E}">
        <p15:presenceInfo xmlns:p15="http://schemas.microsoft.com/office/powerpoint/2012/main" userId="S-1-5-21-226508970-3071066648-2496781527-6527" providerId="AD"/>
      </p:ext>
    </p:extLst>
  </p:cmAuthor>
  <p:cmAuthor id="2" name="Rutuja Yerunkar" initials="RY" lastIdx="9" clrIdx="1">
    <p:extLst>
      <p:ext uri="{19B8F6BF-5375-455C-9EA6-DF929625EA0E}">
        <p15:presenceInfo xmlns:p15="http://schemas.microsoft.com/office/powerpoint/2012/main" userId="S-1-5-21-226508970-3071066648-2496781527-15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2C2C2C"/>
    <a:srgbClr val="FF0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83386" autoAdjust="0"/>
  </p:normalViewPr>
  <p:slideViewPr>
    <p:cSldViewPr snapToObjects="1">
      <p:cViewPr varScale="1">
        <p:scale>
          <a:sx n="90" d="100"/>
          <a:sy n="90" d="100"/>
        </p:scale>
        <p:origin x="1184" y="184"/>
      </p:cViewPr>
      <p:guideLst/>
    </p:cSldViewPr>
  </p:slideViewPr>
  <p:outlineViewPr>
    <p:cViewPr>
      <p:scale>
        <a:sx n="33" d="100"/>
        <a:sy n="33" d="100"/>
      </p:scale>
      <p:origin x="0" y="-2816"/>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21" d="100"/>
          <a:sy n="121" d="100"/>
        </p:scale>
        <p:origin x="386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1157E-F41D-D748-8B69-7140BA26C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732F0C-C3BE-9347-8A3D-93C7DD35F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EC103C-0C00-5144-B134-6065E402762D}" type="datetime1">
              <a:rPr lang="en-GB" smtClean="0"/>
              <a:t>02/02/2019</a:t>
            </a:fld>
            <a:endParaRPr lang="en-US"/>
          </a:p>
        </p:txBody>
      </p:sp>
      <p:sp>
        <p:nvSpPr>
          <p:cNvPr id="4" name="Footer Placeholder 3">
            <a:extLst>
              <a:ext uri="{FF2B5EF4-FFF2-40B4-BE49-F238E27FC236}">
                <a16:creationId xmlns:a16="http://schemas.microsoft.com/office/drawing/2014/main" id="{F1B9C81F-45DF-3942-B5BB-AFF640929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C535E9-87A8-4E42-A7E7-ECCB491EE7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AB2214-6F48-7B47-BA9F-4377B0ABE2D4}" type="slidenum">
              <a:rPr lang="en-US" smtClean="0"/>
              <a:t>‹#›</a:t>
            </a:fld>
            <a:endParaRPr lang="en-US"/>
          </a:p>
        </p:txBody>
      </p:sp>
    </p:spTree>
    <p:extLst>
      <p:ext uri="{BB962C8B-B14F-4D97-AF65-F5344CB8AC3E}">
        <p14:creationId xmlns:p14="http://schemas.microsoft.com/office/powerpoint/2010/main" val="19028634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7CFCD-DFD6-F34D-95F2-86875A23819B}" type="datetime1">
              <a:rPr lang="en-GB" smtClean="0"/>
              <a:t>02/02/2019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5C6A4-13EB-334F-862B-598CD5A9818C}" type="slidenum">
              <a:rPr lang="en-US" smtClean="0"/>
              <a:t>‹#›</a:t>
            </a:fld>
            <a:endParaRPr lang="en-US"/>
          </a:p>
        </p:txBody>
      </p:sp>
    </p:spTree>
    <p:extLst>
      <p:ext uri="{BB962C8B-B14F-4D97-AF65-F5344CB8AC3E}">
        <p14:creationId xmlns:p14="http://schemas.microsoft.com/office/powerpoint/2010/main" val="5642630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Lesson Time: 2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a:t>
            </a:fld>
            <a:endParaRPr lang="en-US"/>
          </a:p>
        </p:txBody>
      </p:sp>
    </p:spTree>
    <p:extLst>
      <p:ext uri="{BB962C8B-B14F-4D97-AF65-F5344CB8AC3E}">
        <p14:creationId xmlns:p14="http://schemas.microsoft.com/office/powerpoint/2010/main" val="411546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14</a:t>
            </a:fld>
            <a:endParaRPr lang="en-US"/>
          </a:p>
        </p:txBody>
      </p:sp>
    </p:spTree>
    <p:extLst>
      <p:ext uri="{BB962C8B-B14F-4D97-AF65-F5344CB8AC3E}">
        <p14:creationId xmlns:p14="http://schemas.microsoft.com/office/powerpoint/2010/main" val="1862731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15</a:t>
            </a:fld>
            <a:endParaRPr lang="en-US"/>
          </a:p>
        </p:txBody>
      </p:sp>
    </p:spTree>
    <p:extLst>
      <p:ext uri="{BB962C8B-B14F-4D97-AF65-F5344CB8AC3E}">
        <p14:creationId xmlns:p14="http://schemas.microsoft.com/office/powerpoint/2010/main" val="3971976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16</a:t>
            </a:fld>
            <a:endParaRPr lang="en-US"/>
          </a:p>
        </p:txBody>
      </p:sp>
    </p:spTree>
    <p:extLst>
      <p:ext uri="{BB962C8B-B14F-4D97-AF65-F5344CB8AC3E}">
        <p14:creationId xmlns:p14="http://schemas.microsoft.com/office/powerpoint/2010/main" val="3817560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17</a:t>
            </a:fld>
            <a:endParaRPr lang="en-US"/>
          </a:p>
        </p:txBody>
      </p:sp>
    </p:spTree>
    <p:extLst>
      <p:ext uri="{BB962C8B-B14F-4D97-AF65-F5344CB8AC3E}">
        <p14:creationId xmlns:p14="http://schemas.microsoft.com/office/powerpoint/2010/main" val="3307804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18</a:t>
            </a:fld>
            <a:endParaRPr lang="en-US"/>
          </a:p>
        </p:txBody>
      </p:sp>
    </p:spTree>
    <p:extLst>
      <p:ext uri="{BB962C8B-B14F-4D97-AF65-F5344CB8AC3E}">
        <p14:creationId xmlns:p14="http://schemas.microsoft.com/office/powerpoint/2010/main" val="2818560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19</a:t>
            </a:fld>
            <a:endParaRPr lang="en-US"/>
          </a:p>
        </p:txBody>
      </p:sp>
    </p:spTree>
    <p:extLst>
      <p:ext uri="{BB962C8B-B14F-4D97-AF65-F5344CB8AC3E}">
        <p14:creationId xmlns:p14="http://schemas.microsoft.com/office/powerpoint/2010/main" val="114553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20</a:t>
            </a:fld>
            <a:endParaRPr lang="en-US"/>
          </a:p>
        </p:txBody>
      </p:sp>
    </p:spTree>
    <p:extLst>
      <p:ext uri="{BB962C8B-B14F-4D97-AF65-F5344CB8AC3E}">
        <p14:creationId xmlns:p14="http://schemas.microsoft.com/office/powerpoint/2010/main" val="2065074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21</a:t>
            </a:fld>
            <a:endParaRPr lang="en-US"/>
          </a:p>
        </p:txBody>
      </p:sp>
    </p:spTree>
    <p:extLst>
      <p:ext uri="{BB962C8B-B14F-4D97-AF65-F5344CB8AC3E}">
        <p14:creationId xmlns:p14="http://schemas.microsoft.com/office/powerpoint/2010/main" val="422987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Potential Answers: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In K-Means, you must give the algorithm the number of clusters K to look for a priori. If you do not have background information on your problem this may be impossible. Hierarchical Clustering allows you to form your clusters first and then subjectively decide what number of clusters best serves your problem. </a:t>
            </a: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22</a:t>
            </a:fld>
            <a:endParaRPr lang="en-US"/>
          </a:p>
        </p:txBody>
      </p:sp>
    </p:spTree>
    <p:extLst>
      <p:ext uri="{BB962C8B-B14F-4D97-AF65-F5344CB8AC3E}">
        <p14:creationId xmlns:p14="http://schemas.microsoft.com/office/powerpoint/2010/main" val="2665522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23</a:t>
            </a:fld>
            <a:endParaRPr lang="en-US"/>
          </a:p>
        </p:txBody>
      </p:sp>
    </p:spTree>
    <p:extLst>
      <p:ext uri="{BB962C8B-B14F-4D97-AF65-F5344CB8AC3E}">
        <p14:creationId xmlns:p14="http://schemas.microsoft.com/office/powerpoint/2010/main" val="213014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a:t>
            </a:fld>
            <a:endParaRPr lang="en-US"/>
          </a:p>
        </p:txBody>
      </p:sp>
    </p:spTree>
    <p:extLst>
      <p:ext uri="{BB962C8B-B14F-4D97-AF65-F5344CB8AC3E}">
        <p14:creationId xmlns:p14="http://schemas.microsoft.com/office/powerpoint/2010/main" val="214394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Lesson Time: 2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24</a:t>
            </a:fld>
            <a:endParaRPr lang="en-US"/>
          </a:p>
        </p:txBody>
      </p:sp>
    </p:spTree>
    <p:extLst>
      <p:ext uri="{BB962C8B-B14F-4D97-AF65-F5344CB8AC3E}">
        <p14:creationId xmlns:p14="http://schemas.microsoft.com/office/powerpoint/2010/main" val="1266667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25</a:t>
            </a:fld>
            <a:endParaRPr lang="en-US"/>
          </a:p>
        </p:txBody>
      </p:sp>
    </p:spTree>
    <p:extLst>
      <p:ext uri="{BB962C8B-B14F-4D97-AF65-F5344CB8AC3E}">
        <p14:creationId xmlns:p14="http://schemas.microsoft.com/office/powerpoint/2010/main" val="1287296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Potential Answers: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The way you calculate distances between clusters can drastically influence membership. If your data are simply blobs there is less of an issue with something like centroid clustering, however if your data is very complex and intertwined, something that looks at the furthest distance point in a cluster may be better equipped to handle the data. </a:t>
            </a: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26</a:t>
            </a:fld>
            <a:endParaRPr lang="en-US"/>
          </a:p>
        </p:txBody>
      </p:sp>
    </p:spTree>
    <p:extLst>
      <p:ext uri="{BB962C8B-B14F-4D97-AF65-F5344CB8AC3E}">
        <p14:creationId xmlns:p14="http://schemas.microsoft.com/office/powerpoint/2010/main" val="1323569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27</a:t>
            </a:fld>
            <a:endParaRPr lang="en-US"/>
          </a:p>
        </p:txBody>
      </p:sp>
    </p:spTree>
    <p:extLst>
      <p:ext uri="{BB962C8B-B14F-4D97-AF65-F5344CB8AC3E}">
        <p14:creationId xmlns:p14="http://schemas.microsoft.com/office/powerpoint/2010/main" val="828950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Agglomerative clustering is more straightforward and similar to what we already know from K-Means. Divisive clustering is more complex, however if you start with all the data together in one large cluster you have a full view of the data distribution from the beginning. This knowledge allows you to gain a global view of data break downs that you do not get with a greedy approach as seen in agglomerative clustering. </a:t>
            </a: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28</a:t>
            </a:fld>
            <a:endParaRPr lang="en-US"/>
          </a:p>
        </p:txBody>
      </p:sp>
    </p:spTree>
    <p:extLst>
      <p:ext uri="{BB962C8B-B14F-4D97-AF65-F5344CB8AC3E}">
        <p14:creationId xmlns:p14="http://schemas.microsoft.com/office/powerpoint/2010/main" val="860045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Lesson Time: 2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29</a:t>
            </a:fld>
            <a:endParaRPr lang="en-US"/>
          </a:p>
        </p:txBody>
      </p:sp>
    </p:spTree>
    <p:extLst>
      <p:ext uri="{BB962C8B-B14F-4D97-AF65-F5344CB8AC3E}">
        <p14:creationId xmlns:p14="http://schemas.microsoft.com/office/powerpoint/2010/main" val="70549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30</a:t>
            </a:fld>
            <a:endParaRPr lang="en-US"/>
          </a:p>
        </p:txBody>
      </p:sp>
    </p:spTree>
    <p:extLst>
      <p:ext uri="{BB962C8B-B14F-4D97-AF65-F5344CB8AC3E}">
        <p14:creationId xmlns:p14="http://schemas.microsoft.com/office/powerpoint/2010/main" val="2027253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two approaches to Hierarchical Clustering are Agglomerative and Degenerative</a:t>
            </a:r>
          </a:p>
          <a:p>
            <a:pPr lvl="1"/>
            <a:r>
              <a:rPr lang="en-US" sz="1200" kern="1200" dirty="0">
                <a:solidFill>
                  <a:schemeClr val="tx1"/>
                </a:solidFill>
                <a:effectLst/>
                <a:latin typeface="+mn-lt"/>
                <a:ea typeface="+mn-ea"/>
                <a:cs typeface="+mn-cs"/>
              </a:rPr>
              <a:t>True</a:t>
            </a:r>
          </a:p>
          <a:p>
            <a:pPr lvl="1"/>
            <a:r>
              <a:rPr lang="en-US" sz="1200" b="1" kern="1200" dirty="0">
                <a:solidFill>
                  <a:schemeClr val="tx1"/>
                </a:solidFill>
                <a:effectLst/>
                <a:latin typeface="+mn-lt"/>
                <a:ea typeface="+mn-ea"/>
                <a:cs typeface="+mn-cs"/>
              </a:rPr>
              <a:t>False</a:t>
            </a:r>
          </a:p>
          <a:p>
            <a:pPr lvl="0"/>
            <a:r>
              <a:rPr lang="en-US" sz="1200" kern="1200" dirty="0">
                <a:solidFill>
                  <a:schemeClr val="tx1"/>
                </a:solidFill>
                <a:effectLst/>
                <a:latin typeface="+mn-lt"/>
                <a:ea typeface="+mn-ea"/>
                <a:cs typeface="+mn-cs"/>
              </a:rPr>
              <a:t>Which of these linkage criteria can be used to determine distances between clusters?</a:t>
            </a:r>
          </a:p>
          <a:p>
            <a:pPr lvl="1"/>
            <a:r>
              <a:rPr lang="en-US" sz="1200" kern="1200" dirty="0">
                <a:solidFill>
                  <a:schemeClr val="tx1"/>
                </a:solidFill>
                <a:effectLst/>
                <a:latin typeface="+mn-lt"/>
                <a:ea typeface="+mn-ea"/>
                <a:cs typeface="+mn-cs"/>
              </a:rPr>
              <a:t>Complete</a:t>
            </a:r>
          </a:p>
          <a:p>
            <a:pPr lvl="1"/>
            <a:r>
              <a:rPr lang="en-US" sz="1200" kern="1200" dirty="0">
                <a:solidFill>
                  <a:schemeClr val="tx1"/>
                </a:solidFill>
                <a:effectLst/>
                <a:latin typeface="+mn-lt"/>
                <a:ea typeface="+mn-ea"/>
                <a:cs typeface="+mn-cs"/>
              </a:rPr>
              <a:t>Single</a:t>
            </a:r>
          </a:p>
          <a:p>
            <a:pPr lvl="1"/>
            <a:r>
              <a:rPr lang="en-US" sz="1200" kern="1200" dirty="0">
                <a:solidFill>
                  <a:schemeClr val="tx1"/>
                </a:solidFill>
                <a:effectLst/>
                <a:latin typeface="+mn-lt"/>
                <a:ea typeface="+mn-ea"/>
                <a:cs typeface="+mn-cs"/>
              </a:rPr>
              <a:t>Centroid</a:t>
            </a:r>
          </a:p>
          <a:p>
            <a:pPr lvl="1"/>
            <a:r>
              <a:rPr lang="en-US" sz="1200" b="1" kern="1200" dirty="0">
                <a:solidFill>
                  <a:schemeClr val="tx1"/>
                </a:solidFill>
                <a:effectLst/>
                <a:latin typeface="+mn-lt"/>
                <a:ea typeface="+mn-ea"/>
                <a:cs typeface="+mn-cs"/>
              </a:rPr>
              <a:t>All of the above</a:t>
            </a:r>
          </a:p>
          <a:p>
            <a:pPr lvl="0"/>
            <a:r>
              <a:rPr lang="en-US" sz="1200" kern="1200" dirty="0">
                <a:solidFill>
                  <a:schemeClr val="tx1"/>
                </a:solidFill>
                <a:effectLst/>
                <a:latin typeface="+mn-lt"/>
                <a:ea typeface="+mn-ea"/>
                <a:cs typeface="+mn-cs"/>
              </a:rPr>
              <a:t>Hierarchies are always the most efficient way to convey information about a data set</a:t>
            </a:r>
          </a:p>
          <a:p>
            <a:pPr lvl="1"/>
            <a:r>
              <a:rPr lang="en-US" sz="1200" kern="1200" dirty="0">
                <a:solidFill>
                  <a:schemeClr val="tx1"/>
                </a:solidFill>
                <a:effectLst/>
                <a:latin typeface="+mn-lt"/>
                <a:ea typeface="+mn-ea"/>
                <a:cs typeface="+mn-cs"/>
              </a:rPr>
              <a:t>True</a:t>
            </a:r>
          </a:p>
          <a:p>
            <a:pPr lvl="1"/>
            <a:r>
              <a:rPr lang="en-US" sz="1200" b="1" kern="1200" dirty="0">
                <a:solidFill>
                  <a:schemeClr val="tx1"/>
                </a:solidFill>
                <a:effectLst/>
                <a:latin typeface="+mn-lt"/>
                <a:ea typeface="+mn-ea"/>
                <a:cs typeface="+mn-cs"/>
              </a:rPr>
              <a:t>False</a:t>
            </a: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32</a:t>
            </a:fld>
            <a:endParaRPr lang="en-US"/>
          </a:p>
        </p:txBody>
      </p:sp>
    </p:spTree>
    <p:extLst>
      <p:ext uri="{BB962C8B-B14F-4D97-AF65-F5344CB8AC3E}">
        <p14:creationId xmlns:p14="http://schemas.microsoft.com/office/powerpoint/2010/main" val="3455962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p>
          <a:p>
            <a:pPr lvl="0"/>
            <a:r>
              <a:rPr lang="en-US" sz="1200" kern="1200" dirty="0">
                <a:solidFill>
                  <a:schemeClr val="tx1"/>
                </a:solidFill>
                <a:effectLst/>
                <a:latin typeface="+mn-lt"/>
                <a:ea typeface="+mn-ea"/>
                <a:cs typeface="+mn-cs"/>
              </a:rPr>
              <a:t>How is Hierarchical Clustering a better approach to clustering than K-Means?</a:t>
            </a:r>
          </a:p>
          <a:p>
            <a:pPr lvl="1"/>
            <a:r>
              <a:rPr lang="en-US" sz="1200" kern="1200" dirty="0">
                <a:solidFill>
                  <a:schemeClr val="tx1"/>
                </a:solidFill>
                <a:effectLst/>
                <a:latin typeface="+mn-lt"/>
                <a:ea typeface="+mn-ea"/>
                <a:cs typeface="+mn-cs"/>
              </a:rPr>
              <a:t>It is faster than K-Means</a:t>
            </a:r>
          </a:p>
          <a:p>
            <a:pPr lvl="1"/>
            <a:r>
              <a:rPr lang="en-US" sz="1200" b="1" kern="1200" dirty="0">
                <a:solidFill>
                  <a:schemeClr val="tx1"/>
                </a:solidFill>
                <a:effectLst/>
                <a:latin typeface="+mn-lt"/>
                <a:ea typeface="+mn-ea"/>
                <a:cs typeface="+mn-cs"/>
              </a:rPr>
              <a:t>You don’t need to determine number of clusters a priori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It handles simple data sets in a more efficient manner</a:t>
            </a:r>
          </a:p>
          <a:p>
            <a:pPr lvl="1"/>
            <a:r>
              <a:rPr lang="en-US" sz="1200" kern="1200" dirty="0">
                <a:solidFill>
                  <a:schemeClr val="tx1"/>
                </a:solidFill>
                <a:effectLst/>
                <a:latin typeface="+mn-lt"/>
                <a:ea typeface="+mn-ea"/>
                <a:cs typeface="+mn-cs"/>
              </a:rPr>
              <a:t>All of the above</a:t>
            </a:r>
          </a:p>
          <a:p>
            <a:pPr lvl="0"/>
            <a:r>
              <a:rPr lang="en-US" sz="1200" kern="1200" dirty="0">
                <a:solidFill>
                  <a:schemeClr val="tx1"/>
                </a:solidFill>
                <a:effectLst/>
                <a:latin typeface="+mn-lt"/>
                <a:ea typeface="+mn-ea"/>
                <a:cs typeface="+mn-cs"/>
              </a:rPr>
              <a:t>How is K-Means a better approach to clustering than Hierarchical Clustering?</a:t>
            </a:r>
          </a:p>
          <a:p>
            <a:pPr lvl="1"/>
            <a:r>
              <a:rPr lang="en-US" sz="1200" b="1" kern="1200" dirty="0">
                <a:solidFill>
                  <a:schemeClr val="tx1"/>
                </a:solidFill>
                <a:effectLst/>
                <a:latin typeface="+mn-lt"/>
                <a:ea typeface="+mn-ea"/>
                <a:cs typeface="+mn-cs"/>
              </a:rPr>
              <a:t>It is faster than Hierarchical Clustering</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It is slower but more accurate</a:t>
            </a:r>
          </a:p>
          <a:p>
            <a:pPr lvl="1"/>
            <a:r>
              <a:rPr lang="en-US" sz="1200" kern="1200" dirty="0">
                <a:solidFill>
                  <a:schemeClr val="tx1"/>
                </a:solidFill>
                <a:effectLst/>
                <a:latin typeface="+mn-lt"/>
                <a:ea typeface="+mn-ea"/>
                <a:cs typeface="+mn-cs"/>
              </a:rPr>
              <a:t>You don’t need to determine what K is a priori</a:t>
            </a:r>
          </a:p>
          <a:p>
            <a:pPr lvl="1"/>
            <a:r>
              <a:rPr lang="en-US" sz="1200" kern="1200" dirty="0">
                <a:solidFill>
                  <a:schemeClr val="tx1"/>
                </a:solidFill>
                <a:effectLst/>
                <a:latin typeface="+mn-lt"/>
                <a:ea typeface="+mn-ea"/>
                <a:cs typeface="+mn-cs"/>
              </a:rPr>
              <a:t>K-Means is much more complex but more accurate</a:t>
            </a:r>
          </a:p>
          <a:p>
            <a:pPr lvl="0"/>
            <a:r>
              <a:rPr lang="en-US" sz="1200" kern="1200" dirty="0">
                <a:solidFill>
                  <a:schemeClr val="tx1"/>
                </a:solidFill>
                <a:effectLst/>
                <a:latin typeface="+mn-lt"/>
                <a:ea typeface="+mn-ea"/>
                <a:cs typeface="+mn-cs"/>
              </a:rPr>
              <a:t>A hierarchy shows the relationships from parent nodes to their children nodes</a:t>
            </a:r>
          </a:p>
          <a:p>
            <a:pPr lvl="1"/>
            <a:r>
              <a:rPr lang="en-US" sz="1200" b="1" kern="1200" dirty="0">
                <a:solidFill>
                  <a:schemeClr val="tx1"/>
                </a:solidFill>
                <a:effectLst/>
                <a:latin typeface="+mn-lt"/>
                <a:ea typeface="+mn-ea"/>
                <a:cs typeface="+mn-cs"/>
              </a:rPr>
              <a:t>True</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False</a:t>
            </a: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33</a:t>
            </a:fld>
            <a:endParaRPr lang="en-US"/>
          </a:p>
        </p:txBody>
      </p:sp>
    </p:spTree>
    <p:extLst>
      <p:ext uri="{BB962C8B-B14F-4D97-AF65-F5344CB8AC3E}">
        <p14:creationId xmlns:p14="http://schemas.microsoft.com/office/powerpoint/2010/main" val="4149995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Answers</a:t>
            </a:r>
          </a:p>
          <a:p>
            <a:pPr lvl="0"/>
            <a:r>
              <a:rPr lang="en-US" sz="1200" kern="1200" dirty="0">
                <a:solidFill>
                  <a:schemeClr val="tx1"/>
                </a:solidFill>
                <a:effectLst/>
                <a:latin typeface="+mn-lt"/>
                <a:ea typeface="+mn-ea"/>
                <a:cs typeface="+mn-cs"/>
              </a:rPr>
              <a:t>In a hierarchy, children nodes can also themselves be parents to other children nodes</a:t>
            </a:r>
          </a:p>
          <a:p>
            <a:pPr lvl="1"/>
            <a:r>
              <a:rPr lang="en-US" sz="1200" b="1" kern="1200" dirty="0">
                <a:solidFill>
                  <a:schemeClr val="tx1"/>
                </a:solidFill>
                <a:effectLst/>
                <a:latin typeface="+mn-lt"/>
                <a:ea typeface="+mn-ea"/>
                <a:cs typeface="+mn-cs"/>
              </a:rPr>
              <a:t>True</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False</a:t>
            </a:r>
          </a:p>
          <a:p>
            <a:pPr lvl="0"/>
            <a:r>
              <a:rPr lang="en-US" sz="1200" kern="1200" dirty="0">
                <a:solidFill>
                  <a:schemeClr val="tx1"/>
                </a:solidFill>
                <a:effectLst/>
                <a:latin typeface="+mn-lt"/>
                <a:ea typeface="+mn-ea"/>
                <a:cs typeface="+mn-cs"/>
              </a:rPr>
              <a:t>Why are dendrograms helpful in determining clusters?</a:t>
            </a:r>
          </a:p>
          <a:p>
            <a:pPr lvl="1"/>
            <a:r>
              <a:rPr lang="en-US" sz="1200" kern="1200" dirty="0">
                <a:solidFill>
                  <a:schemeClr val="tx1"/>
                </a:solidFill>
                <a:effectLst/>
                <a:latin typeface="+mn-lt"/>
                <a:ea typeface="+mn-ea"/>
                <a:cs typeface="+mn-cs"/>
              </a:rPr>
              <a:t>It shows how correlated features in the data set are</a:t>
            </a:r>
          </a:p>
          <a:p>
            <a:pPr lvl="1"/>
            <a:r>
              <a:rPr lang="en-US" sz="1200" b="1" kern="1200" dirty="0">
                <a:solidFill>
                  <a:schemeClr val="tx1"/>
                </a:solidFill>
                <a:effectLst/>
                <a:latin typeface="+mn-lt"/>
                <a:ea typeface="+mn-ea"/>
                <a:cs typeface="+mn-cs"/>
              </a:rPr>
              <a:t>They give an idea how clusters could be formed with which members</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If they fail, it’s a sign that the data is too complex for hierarchical clustering</a:t>
            </a:r>
          </a:p>
          <a:p>
            <a:pPr lvl="1"/>
            <a:r>
              <a:rPr lang="en-US" sz="1200" kern="1200" dirty="0">
                <a:solidFill>
                  <a:schemeClr val="tx1"/>
                </a:solidFill>
                <a:effectLst/>
                <a:latin typeface="+mn-lt"/>
                <a:ea typeface="+mn-ea"/>
                <a:cs typeface="+mn-cs"/>
              </a:rPr>
              <a:t>They aren’t helpful</a:t>
            </a:r>
          </a:p>
          <a:p>
            <a:pPr lvl="0"/>
            <a:r>
              <a:rPr lang="en-US" sz="1200" kern="1200" dirty="0">
                <a:solidFill>
                  <a:schemeClr val="tx1"/>
                </a:solidFill>
                <a:effectLst/>
                <a:latin typeface="+mn-lt"/>
                <a:ea typeface="+mn-ea"/>
                <a:cs typeface="+mn-cs"/>
              </a:rPr>
              <a:t>Agglomerative clustering adopts the tops-down approach, while Divisive adopts the bottoms-up approach.</a:t>
            </a:r>
          </a:p>
          <a:p>
            <a:pPr lvl="1"/>
            <a:r>
              <a:rPr lang="en-US" sz="1200" kern="1200" dirty="0">
                <a:solidFill>
                  <a:schemeClr val="tx1"/>
                </a:solidFill>
                <a:effectLst/>
                <a:latin typeface="+mn-lt"/>
                <a:ea typeface="+mn-ea"/>
                <a:cs typeface="+mn-cs"/>
              </a:rPr>
              <a:t>True</a:t>
            </a:r>
          </a:p>
          <a:p>
            <a:pPr lvl="1"/>
            <a:r>
              <a:rPr lang="en-US" sz="1200" b="1" kern="1200" dirty="0">
                <a:solidFill>
                  <a:schemeClr val="tx1"/>
                </a:solidFill>
                <a:effectLst/>
                <a:latin typeface="+mn-lt"/>
                <a:ea typeface="+mn-ea"/>
                <a:cs typeface="+mn-cs"/>
              </a:rPr>
              <a:t>False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Hierarchical Clustering in sci-kit learn is more modular and should always be preferred over </a:t>
            </a:r>
            <a:r>
              <a:rPr lang="en-US" sz="1200" kern="1200" dirty="0" err="1">
                <a:solidFill>
                  <a:schemeClr val="tx1"/>
                </a:solidFill>
                <a:effectLst/>
                <a:latin typeface="+mn-lt"/>
                <a:ea typeface="+mn-ea"/>
                <a:cs typeface="+mn-cs"/>
              </a:rPr>
              <a:t>scipy</a:t>
            </a:r>
            <a:r>
              <a:rPr lang="en-US" sz="1200" kern="1200" dirty="0">
                <a:solidFill>
                  <a:schemeClr val="tx1"/>
                </a:solidFill>
                <a:effectLst/>
                <a:latin typeface="+mn-lt"/>
                <a:ea typeface="+mn-ea"/>
                <a:cs typeface="+mn-cs"/>
              </a:rPr>
              <a:t> implementations.</a:t>
            </a:r>
          </a:p>
          <a:p>
            <a:pPr lvl="1"/>
            <a:r>
              <a:rPr lang="en-US" sz="1200" kern="1200" dirty="0">
                <a:solidFill>
                  <a:schemeClr val="tx1"/>
                </a:solidFill>
                <a:effectLst/>
                <a:latin typeface="+mn-lt"/>
                <a:ea typeface="+mn-ea"/>
                <a:cs typeface="+mn-cs"/>
              </a:rPr>
              <a:t>True</a:t>
            </a:r>
          </a:p>
          <a:p>
            <a:pPr lvl="1"/>
            <a:r>
              <a:rPr lang="en-US" sz="1200" b="1" kern="1200" dirty="0">
                <a:solidFill>
                  <a:schemeClr val="tx1"/>
                </a:solidFill>
                <a:effectLst/>
                <a:latin typeface="+mn-lt"/>
                <a:ea typeface="+mn-ea"/>
                <a:cs typeface="+mn-cs"/>
              </a:rPr>
              <a:t>False</a:t>
            </a:r>
            <a:endParaRPr lang="en-US" sz="1200" kern="1200" dirty="0">
              <a:solidFill>
                <a:schemeClr val="tx1"/>
              </a:solidFill>
              <a:effectLst/>
              <a:latin typeface="+mn-lt"/>
              <a:ea typeface="+mn-ea"/>
              <a:cs typeface="+mn-cs"/>
            </a:endParaRPr>
          </a:p>
          <a:p>
            <a:pPr lvl="1"/>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34</a:t>
            </a:fld>
            <a:endParaRPr lang="en-US"/>
          </a:p>
        </p:txBody>
      </p:sp>
    </p:spTree>
    <p:extLst>
      <p:ext uri="{BB962C8B-B14F-4D97-AF65-F5344CB8AC3E}">
        <p14:creationId xmlns:p14="http://schemas.microsoft.com/office/powerpoint/2010/main" val="107114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a:t>
            </a:fld>
            <a:endParaRPr lang="en-US"/>
          </a:p>
        </p:txBody>
      </p:sp>
    </p:spTree>
    <p:extLst>
      <p:ext uri="{BB962C8B-B14F-4D97-AF65-F5344CB8AC3E}">
        <p14:creationId xmlns:p14="http://schemas.microsoft.com/office/powerpoint/2010/main" val="362352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Instructor Note</a:t>
            </a:r>
          </a:p>
          <a:p>
            <a:r>
              <a:rPr lang="en-US" sz="1200" kern="1200" dirty="0">
                <a:solidFill>
                  <a:schemeClr val="tx1"/>
                </a:solidFill>
                <a:effectLst/>
                <a:latin typeface="+mn-lt"/>
                <a:ea typeface="+mn-ea"/>
                <a:cs typeface="+mn-cs"/>
              </a:rPr>
              <a:t>A label in this case is whether or not there is a “target” outcome in your dataset. If you want to find the connection in how A impacts B, you will need a label. If you just have A then a label is not available. </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a:t>
            </a:fld>
            <a:endParaRPr lang="en-US"/>
          </a:p>
        </p:txBody>
      </p:sp>
    </p:spTree>
    <p:extLst>
      <p:ext uri="{BB962C8B-B14F-4D97-AF65-F5344CB8AC3E}">
        <p14:creationId xmlns:p14="http://schemas.microsoft.com/office/powerpoint/2010/main" val="46535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answers:</a:t>
            </a:r>
          </a:p>
          <a:p>
            <a:pPr marL="228600" indent="-228600">
              <a:buAutoNum type="arabicParenR"/>
            </a:pPr>
            <a:r>
              <a:rPr lang="en-US" dirty="0"/>
              <a:t>K-Means works by initializing K random points in the data space and calculating the distance from each of those points to the rest of the data points. Closest points to the random K points get assigned to that K cluster. Among cluster membership calculate mean point that serves as the new centroid. Repeat process above until change to centroid = 0</a:t>
            </a:r>
          </a:p>
          <a:p>
            <a:pPr marL="228600" indent="-228600">
              <a:buAutoNum type="arabicParenR"/>
            </a:pPr>
            <a:r>
              <a:rPr lang="en-US" dirty="0"/>
              <a:t>Dependent on student examples here. Try and engage the students by having them talk about their experiences with the first chapter. Worst case if there are no volunteers, quickly run through the exercises from Chapter 1 to reiterate fundamentals.  </a:t>
            </a:r>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6</a:t>
            </a:fld>
            <a:endParaRPr lang="en-US"/>
          </a:p>
        </p:txBody>
      </p:sp>
    </p:spTree>
    <p:extLst>
      <p:ext uri="{BB962C8B-B14F-4D97-AF65-F5344CB8AC3E}">
        <p14:creationId xmlns:p14="http://schemas.microsoft.com/office/powerpoint/2010/main" val="39020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9</a:t>
            </a:fld>
            <a:endParaRPr lang="en-US"/>
          </a:p>
        </p:txBody>
      </p:sp>
    </p:spTree>
    <p:extLst>
      <p:ext uri="{BB962C8B-B14F-4D97-AF65-F5344CB8AC3E}">
        <p14:creationId xmlns:p14="http://schemas.microsoft.com/office/powerpoint/2010/main" val="709053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answers:</a:t>
            </a:r>
          </a:p>
          <a:p>
            <a:pPr marL="228600" indent="-228600">
              <a:buAutoNum type="arabicParenR"/>
            </a:pPr>
            <a:r>
              <a:rPr lang="en-US" dirty="0"/>
              <a:t>Within one diagram you are able to understand the relationships between each data class, both as peers or as child/parents of other classes.</a:t>
            </a:r>
          </a:p>
          <a:p>
            <a:pPr marL="228600" indent="-228600">
              <a:buAutoNum type="arabicParenR"/>
            </a:pPr>
            <a:r>
              <a:rPr lang="en-US" dirty="0"/>
              <a:t>Open to student answers. One situation that might spark an interesting debate is whether a organizational hierarchy within a company is beneficial (CEO -&gt; new associates) vs a flat structure. Considering both from a work quality of life perspective and from a ”trying to get things done with approval” perspective</a:t>
            </a:r>
          </a:p>
          <a:p>
            <a:pPr marL="228600" indent="-228600">
              <a:buAutoNum type="arabicParenR"/>
            </a:pPr>
            <a:endParaRPr lang="en-US" dirty="0"/>
          </a:p>
        </p:txBody>
      </p:sp>
      <p:sp>
        <p:nvSpPr>
          <p:cNvPr id="4" name="Date Placeholder 3"/>
          <p:cNvSpPr>
            <a:spLocks noGrp="1"/>
          </p:cNvSpPr>
          <p:nvPr>
            <p:ph type="dt" idx="10"/>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10</a:t>
            </a:fld>
            <a:endParaRPr lang="en-US"/>
          </a:p>
        </p:txBody>
      </p:sp>
    </p:spTree>
    <p:extLst>
      <p:ext uri="{BB962C8B-B14F-4D97-AF65-F5344CB8AC3E}">
        <p14:creationId xmlns:p14="http://schemas.microsoft.com/office/powerpoint/2010/main" val="2313104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5"/>
          </p:nvPr>
        </p:nvSpPr>
        <p:spPr/>
        <p:txBody>
          <a:bodyPr/>
          <a:lstStyle/>
          <a:p>
            <a:fld id="{4235C6A4-13EB-334F-862B-598CD5A9818C}" type="slidenum">
              <a:rPr lang="en-US" smtClean="0"/>
              <a:t>12</a:t>
            </a:fld>
            <a:endParaRPr lang="en-US"/>
          </a:p>
        </p:txBody>
      </p:sp>
    </p:spTree>
    <p:extLst>
      <p:ext uri="{BB962C8B-B14F-4D97-AF65-F5344CB8AC3E}">
        <p14:creationId xmlns:p14="http://schemas.microsoft.com/office/powerpoint/2010/main" val="185322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Answer:</a:t>
            </a:r>
          </a:p>
          <a:p>
            <a:r>
              <a:rPr lang="en-US" dirty="0"/>
              <a:t>1) Evaluate what makes each of the data points you have different, separate them into different clusters that account for the highest amount of variance. Whatever makes each data point the most different from another is justification for branching off into a new cluster.</a:t>
            </a:r>
          </a:p>
        </p:txBody>
      </p:sp>
      <p:sp>
        <p:nvSpPr>
          <p:cNvPr id="4" name="Date Placeholder 3"/>
          <p:cNvSpPr>
            <a:spLocks noGrp="1"/>
          </p:cNvSpPr>
          <p:nvPr>
            <p:ph type="dt" idx="1"/>
          </p:nvPr>
        </p:nvSpPr>
        <p:spPr/>
        <p:txBody>
          <a:bodyPr/>
          <a:lstStyle/>
          <a:p>
            <a:fld id="{5897CFCD-DFD6-F34D-95F2-86875A23819B}" type="datetime1">
              <a:rPr lang="en-GB" smtClean="0"/>
              <a:t>02/02/2019</a:t>
            </a:fld>
            <a:endParaRPr lang="en-US"/>
          </a:p>
        </p:txBody>
      </p:sp>
      <p:sp>
        <p:nvSpPr>
          <p:cNvPr id="5" name="Slide Number Placeholder 4"/>
          <p:cNvSpPr>
            <a:spLocks noGrp="1"/>
          </p:cNvSpPr>
          <p:nvPr>
            <p:ph type="sldNum" sz="quarter" idx="5"/>
          </p:nvPr>
        </p:nvSpPr>
        <p:spPr/>
        <p:txBody>
          <a:bodyPr/>
          <a:lstStyle/>
          <a:p>
            <a:fld id="{4235C6A4-13EB-334F-862B-598CD5A9818C}" type="slidenum">
              <a:rPr lang="en-US" smtClean="0"/>
              <a:t>13</a:t>
            </a:fld>
            <a:endParaRPr lang="en-US"/>
          </a:p>
        </p:txBody>
      </p:sp>
    </p:spTree>
    <p:extLst>
      <p:ext uri="{BB962C8B-B14F-4D97-AF65-F5344CB8AC3E}">
        <p14:creationId xmlns:p14="http://schemas.microsoft.com/office/powerpoint/2010/main" val="1861642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4800">
                <a:solidFill>
                  <a:srgbClr val="2C2C2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200">
                <a:solidFill>
                  <a:srgbClr val="2C2C2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20003F6-9FA2-F04E-AA53-1C0C7743172A}" type="datetime1">
              <a:rPr lang="en-GB" smtClean="0"/>
              <a:pPr/>
              <a:t>02/02/2019</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5">
            <a:extLst>
              <a:ext uri="{FF2B5EF4-FFF2-40B4-BE49-F238E27FC236}">
                <a16:creationId xmlns:a16="http://schemas.microsoft.com/office/drawing/2014/main" id="{AAF09BA4-C874-394D-BD6F-A467115F6559}"/>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pic>
        <p:nvPicPr>
          <p:cNvPr id="7" name="Graphic 6">
            <a:extLst>
              <a:ext uri="{FF2B5EF4-FFF2-40B4-BE49-F238E27FC236}">
                <a16:creationId xmlns:a16="http://schemas.microsoft.com/office/drawing/2014/main" id="{2D6BB21E-9A72-374E-819C-561AF35948AD}"/>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5119086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3600"/>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p>
            <a:fld id="{A20003F6-9FA2-F04E-AA53-1C0C7743172A}" type="datetime1">
              <a:rPr lang="en-GB" smtClean="0"/>
              <a:t>02/02/2019</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70887-57E7-3A43-BB1A-5812E952692E}"/>
              </a:ext>
            </a:extLst>
          </p:cNvPr>
          <p:cNvSpPr>
            <a:spLocks noGrp="1"/>
          </p:cNvSpPr>
          <p:nvPr>
            <p:ph type="sldNum" sz="quarter" idx="12"/>
          </p:nvPr>
        </p:nvSpPr>
        <p:spPr/>
        <p:txBody>
          <a:bodyPr/>
          <a:lstStyle/>
          <a:p>
            <a:fld id="{2D5587A6-0F28-234D-9116-41BE2E1A2AC2}" type="slidenum">
              <a:rPr lang="en-US" smtClean="0"/>
              <a:t>‹#›</a:t>
            </a:fld>
            <a:endParaRPr lang="en-US"/>
          </a:p>
        </p:txBody>
      </p:sp>
      <p:pic>
        <p:nvPicPr>
          <p:cNvPr id="7" name="Graphic 6">
            <a:extLst>
              <a:ext uri="{FF2B5EF4-FFF2-40B4-BE49-F238E27FC236}">
                <a16:creationId xmlns:a16="http://schemas.microsoft.com/office/drawing/2014/main" id="{7A6DAC14-6B68-C94F-9CAE-3A415EE34ADE}"/>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08413462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CAF7-AA06-1040-B1E0-8E15D9C5161B}"/>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FF5B501-CBFE-104D-BB25-66D22875F063}"/>
              </a:ext>
            </a:extLst>
          </p:cNvPr>
          <p:cNvSpPr>
            <a:spLocks noGrp="1"/>
          </p:cNvSpPr>
          <p:nvPr>
            <p:ph idx="1"/>
          </p:nvPr>
        </p:nvSpPr>
        <p:spPr>
          <a:xfrm>
            <a:off x="648000" y="1404000"/>
            <a:ext cx="10800000" cy="475200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985F08-8E72-9148-82A1-2C591DFBDC0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1FFB84F-73DC-4C43-AC13-67A9ADC1B225}" type="datetime1">
              <a:rPr lang="en-GB" smtClean="0"/>
              <a:pPr/>
              <a:t>02/02/2019</a:t>
            </a:fld>
            <a:endParaRPr lang="en-US"/>
          </a:p>
        </p:txBody>
      </p:sp>
      <p:sp>
        <p:nvSpPr>
          <p:cNvPr id="5" name="Footer Placeholder 4">
            <a:extLst>
              <a:ext uri="{FF2B5EF4-FFF2-40B4-BE49-F238E27FC236}">
                <a16:creationId xmlns:a16="http://schemas.microsoft.com/office/drawing/2014/main" id="{B94366E4-48A8-C248-8403-C00951EFCD6A}"/>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7" name="Slide Number Placeholder 5">
            <a:extLst>
              <a:ext uri="{FF2B5EF4-FFF2-40B4-BE49-F238E27FC236}">
                <a16:creationId xmlns:a16="http://schemas.microsoft.com/office/drawing/2014/main" id="{CEEB4CF7-D339-7A46-8B33-C97F7A447C18}"/>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220951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11F1-9EFF-7144-9125-3139B4E1CCCC}"/>
              </a:ext>
            </a:extLst>
          </p:cNvPr>
          <p:cNvSpPr>
            <a:spLocks noGrp="1"/>
          </p:cNvSpPr>
          <p:nvPr>
            <p:ph type="title"/>
          </p:nvPr>
        </p:nvSpPr>
        <p:spPr>
          <a:xfrm>
            <a:off x="647999" y="576000"/>
            <a:ext cx="3311999" cy="1584000"/>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9C57E45-EC2E-6A48-999E-8DBA374CD47B}"/>
              </a:ext>
            </a:extLst>
          </p:cNvPr>
          <p:cNvSpPr>
            <a:spLocks noGrp="1"/>
          </p:cNvSpPr>
          <p:nvPr>
            <p:ph idx="1"/>
          </p:nvPr>
        </p:nvSpPr>
        <p:spPr>
          <a:xfrm>
            <a:off x="4247999" y="1260000"/>
            <a:ext cx="7200001" cy="4896000"/>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9B9F23F-F468-1142-A98D-597B3EBFAAD2}"/>
              </a:ext>
            </a:extLst>
          </p:cNvPr>
          <p:cNvSpPr>
            <a:spLocks noGrp="1"/>
          </p:cNvSpPr>
          <p:nvPr>
            <p:ph type="body" sz="half" idx="2"/>
          </p:nvPr>
        </p:nvSpPr>
        <p:spPr>
          <a:xfrm>
            <a:off x="647999" y="2340000"/>
            <a:ext cx="3312000" cy="3816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92037A2-B8BC-4D46-AA82-267CC5E774E2}"/>
              </a:ext>
            </a:extLst>
          </p:cNvPr>
          <p:cNvSpPr>
            <a:spLocks noGrp="1"/>
          </p:cNvSpPr>
          <p:nvPr>
            <p:ph type="dt" sz="half" idx="10"/>
          </p:nvPr>
        </p:nvSpPr>
        <p:spPr/>
        <p:txBody>
          <a:bodyPr/>
          <a:lstStyle/>
          <a:p>
            <a:fld id="{1D3AC278-FEFB-4949-87C8-2F7B048D5B30}" type="datetime1">
              <a:rPr lang="en-GB" smtClean="0"/>
              <a:t>02/02/2019</a:t>
            </a:fld>
            <a:endParaRPr lang="en-US"/>
          </a:p>
        </p:txBody>
      </p:sp>
      <p:sp>
        <p:nvSpPr>
          <p:cNvPr id="6" name="Footer Placeholder 5">
            <a:extLst>
              <a:ext uri="{FF2B5EF4-FFF2-40B4-BE49-F238E27FC236}">
                <a16:creationId xmlns:a16="http://schemas.microsoft.com/office/drawing/2014/main" id="{B71E40FC-CC75-5C49-B153-710113617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0EBE3-CD47-DA41-8665-99A541C1A8F3}"/>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19563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39A8-FECC-1549-9FD2-BB4362008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CBC2C-B15B-964F-ACEE-BEB2DAF79F41}"/>
              </a:ext>
            </a:extLst>
          </p:cNvPr>
          <p:cNvSpPr>
            <a:spLocks noGrp="1"/>
          </p:cNvSpPr>
          <p:nvPr>
            <p:ph type="dt" sz="half" idx="10"/>
          </p:nvPr>
        </p:nvSpPr>
        <p:spPr/>
        <p:txBody>
          <a:bodyPr/>
          <a:lstStyle/>
          <a:p>
            <a:fld id="{864A2DF1-82CB-3949-8DC2-ECE30178A186}" type="datetime1">
              <a:rPr lang="en-GB" smtClean="0"/>
              <a:t>02/02/2019</a:t>
            </a:fld>
            <a:endParaRPr lang="en-US"/>
          </a:p>
        </p:txBody>
      </p:sp>
      <p:sp>
        <p:nvSpPr>
          <p:cNvPr id="4" name="Footer Placeholder 3">
            <a:extLst>
              <a:ext uri="{FF2B5EF4-FFF2-40B4-BE49-F238E27FC236}">
                <a16:creationId xmlns:a16="http://schemas.microsoft.com/office/drawing/2014/main" id="{13B40B73-B3DD-3E49-89F6-7D6344C26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02C64-D1FE-5E4F-84AE-101D7BACAB35}"/>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382500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reencast">
    <p:bg>
      <p:bgPr>
        <a:solidFill>
          <a:srgbClr val="FF40FF"/>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FFE9E8-50C7-8249-8A2A-C78D51872E6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2D5587A6-0F28-234D-9116-41BE2E1A2AC2}" type="slidenum">
              <a:rPr lang="en-US" smtClean="0"/>
              <a:pPr/>
              <a:t>‹#›</a:t>
            </a:fld>
            <a:endParaRPr lang="en-US" dirty="0"/>
          </a:p>
        </p:txBody>
      </p:sp>
      <p:sp>
        <p:nvSpPr>
          <p:cNvPr id="12" name="TextBox 11">
            <a:extLst>
              <a:ext uri="{FF2B5EF4-FFF2-40B4-BE49-F238E27FC236}">
                <a16:creationId xmlns:a16="http://schemas.microsoft.com/office/drawing/2014/main" id="{F1E56A25-91D5-724D-A11F-39696A1993AD}"/>
              </a:ext>
            </a:extLst>
          </p:cNvPr>
          <p:cNvSpPr txBox="1"/>
          <p:nvPr userDrawn="1"/>
        </p:nvSpPr>
        <p:spPr>
          <a:xfrm>
            <a:off x="648000" y="2625003"/>
            <a:ext cx="6816803" cy="830997"/>
          </a:xfrm>
          <a:prstGeom prst="rect">
            <a:avLst/>
          </a:prstGeom>
          <a:noFill/>
        </p:spPr>
        <p:txBody>
          <a:bodyPr wrap="none" rtlCol="0" anchor="b">
            <a:spAutoFit/>
          </a:bodyPr>
          <a:lstStyle/>
          <a:p>
            <a:pPr algn="l" defTabSz="914400" rtl="0" eaLnBrk="1" latinLnBrk="0" hangingPunct="1">
              <a:lnSpc>
                <a:spcPct val="100000"/>
              </a:lnSpc>
              <a:spcBef>
                <a:spcPct val="0"/>
              </a:spcBef>
              <a:buNone/>
            </a:pPr>
            <a:r>
              <a:rPr lang="en-US" sz="4800" b="0" i="0" u="none" kern="1200" dirty="0">
                <a:solidFill>
                  <a:schemeClr val="bg1"/>
                </a:solidFill>
                <a:latin typeface="Arial" panose="020B0604020202020204" pitchFamily="34" charset="0"/>
                <a:ea typeface="Open Sans" panose="020B0606030504020204" pitchFamily="34" charset="0"/>
                <a:cs typeface="Arial" panose="020B0604020202020204" pitchFamily="34" charset="0"/>
              </a:rPr>
              <a:t>Screencast Placeholder</a:t>
            </a:r>
          </a:p>
        </p:txBody>
      </p:sp>
      <p:sp>
        <p:nvSpPr>
          <p:cNvPr id="13" name="TextBox 12">
            <a:extLst>
              <a:ext uri="{FF2B5EF4-FFF2-40B4-BE49-F238E27FC236}">
                <a16:creationId xmlns:a16="http://schemas.microsoft.com/office/drawing/2014/main" id="{E7F77107-76F4-9144-A972-88C0AFF26277}"/>
              </a:ext>
            </a:extLst>
          </p:cNvPr>
          <p:cNvSpPr txBox="1"/>
          <p:nvPr userDrawn="1"/>
        </p:nvSpPr>
        <p:spPr>
          <a:xfrm>
            <a:off x="648000" y="3600000"/>
            <a:ext cx="10080000" cy="993599"/>
          </a:xfrm>
          <a:prstGeom prst="rect">
            <a:avLst/>
          </a:prstGeom>
          <a:noFill/>
        </p:spPr>
        <p:txBody>
          <a:bodyPr wrap="square" rtlCol="0" anchor="t">
            <a:spAutoFit/>
          </a:bodyPr>
          <a:lstStyle/>
          <a:p>
            <a:pPr marL="0" indent="0" algn="l" defTabSz="914400" rtl="0" eaLnBrk="1" latinLnBrk="0" hangingPunct="1">
              <a:lnSpc>
                <a:spcPct val="140000"/>
              </a:lnSpc>
              <a:spcBef>
                <a:spcPts val="800"/>
              </a:spcBef>
              <a:buFont typeface="Arial" panose="020B0604020202020204" pitchFamily="34" charset="0"/>
              <a:buNone/>
            </a:pPr>
            <a:r>
              <a:rPr lang="en-US" sz="2200" kern="1200" dirty="0">
                <a:solidFill>
                  <a:schemeClr val="bg1"/>
                </a:solidFill>
                <a:latin typeface="Arial" panose="020B0604020202020204" pitchFamily="34" charset="0"/>
                <a:ea typeface="Open Sans" panose="020B0606030504020204" pitchFamily="34" charset="0"/>
                <a:cs typeface="Arial" panose="020B0604020202020204" pitchFamily="34" charset="0"/>
              </a:rPr>
              <a:t>You should delete this slide before recording, otherwise it will skew your slide numbers.</a:t>
            </a:r>
          </a:p>
        </p:txBody>
      </p:sp>
      <p:sp>
        <p:nvSpPr>
          <p:cNvPr id="14" name="Date Placeholder 4">
            <a:extLst>
              <a:ext uri="{FF2B5EF4-FFF2-40B4-BE49-F238E27FC236}">
                <a16:creationId xmlns:a16="http://schemas.microsoft.com/office/drawing/2014/main" id="{A0C97EFC-6E59-C249-9F99-21A17B278F99}"/>
              </a:ext>
            </a:extLst>
          </p:cNvPr>
          <p:cNvSpPr>
            <a:spLocks noGrp="1"/>
          </p:cNvSpPr>
          <p:nvPr>
            <p:ph type="dt" sz="half" idx="10"/>
          </p:nvPr>
        </p:nvSpPr>
        <p:spPr>
          <a:xfrm>
            <a:off x="9288000" y="6336000"/>
            <a:ext cx="2160000" cy="288000"/>
          </a:xfrm>
        </p:spPr>
        <p:txBody>
          <a:bodyPr/>
          <a:lstStyle>
            <a:lvl1pPr>
              <a:defRPr>
                <a:solidFill>
                  <a:schemeClr val="bg1"/>
                </a:solidFill>
                <a:latin typeface="Arial" panose="020B0604020202020204" pitchFamily="34" charset="0"/>
                <a:cs typeface="Arial" panose="020B0604020202020204" pitchFamily="34" charset="0"/>
              </a:defRPr>
            </a:lvl1pPr>
          </a:lstStyle>
          <a:p>
            <a:fld id="{1D3AC278-FEFB-4949-87C8-2F7B048D5B30}" type="datetime1">
              <a:rPr lang="en-GB" smtClean="0"/>
              <a:pPr/>
              <a:t>02/02/2019</a:t>
            </a:fld>
            <a:endParaRPr lang="en-US"/>
          </a:p>
        </p:txBody>
      </p:sp>
      <p:sp>
        <p:nvSpPr>
          <p:cNvPr id="15" name="Footer Placeholder 5">
            <a:extLst>
              <a:ext uri="{FF2B5EF4-FFF2-40B4-BE49-F238E27FC236}">
                <a16:creationId xmlns:a16="http://schemas.microsoft.com/office/drawing/2014/main" id="{6C396A9A-B7C9-0C46-97D1-1DB9C8C85215}"/>
              </a:ext>
            </a:extLst>
          </p:cNvPr>
          <p:cNvSpPr>
            <a:spLocks noGrp="1"/>
          </p:cNvSpPr>
          <p:nvPr>
            <p:ph type="ftr" sz="quarter" idx="11"/>
          </p:nvPr>
        </p:nvSpPr>
        <p:spPr>
          <a:xfrm>
            <a:off x="648000" y="6336000"/>
            <a:ext cx="6480000" cy="288000"/>
          </a:xfrm>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2277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6AE425C8-279E-D14C-A350-756694D4E5A6}"/>
              </a:ext>
            </a:extLst>
          </p:cNvPr>
          <p:cNvPicPr>
            <a:picLocks/>
          </p:cNvPicPr>
          <p:nvPr userDrawn="1"/>
        </p:nvPicPr>
        <p:blipFill>
          <a:blip r:embed="rId8">
            <a:extLst>
              <a:ext uri="{96DAC541-7B7A-43D3-8B79-37D633B846F1}">
                <asvg:svgBlip xmlns:asvg="http://schemas.microsoft.com/office/drawing/2016/SVG/main" r:embed="rId9"/>
              </a:ext>
            </a:extLst>
          </a:blip>
          <a:stretch>
            <a:fillRect/>
          </a:stretch>
        </p:blipFill>
        <p:spPr>
          <a:xfrm flipV="1">
            <a:off x="7872000" y="0"/>
            <a:ext cx="4320000" cy="6858000"/>
          </a:xfrm>
          <a:prstGeom prst="rect">
            <a:avLst/>
          </a:prstGeom>
        </p:spPr>
      </p:pic>
      <p:pic>
        <p:nvPicPr>
          <p:cNvPr id="8" name="Picture 7">
            <a:extLst>
              <a:ext uri="{FF2B5EF4-FFF2-40B4-BE49-F238E27FC236}">
                <a16:creationId xmlns:a16="http://schemas.microsoft.com/office/drawing/2014/main" id="{DFCD7A0B-833F-2348-AFD5-63C91BB6B1C7}"/>
              </a:ext>
            </a:extLst>
          </p:cNvPr>
          <p:cNvPicPr>
            <a:picLocks noChangeAspect="1"/>
          </p:cNvPicPr>
          <p:nvPr userDrawn="1"/>
        </p:nvPicPr>
        <p:blipFill>
          <a:blip r:embed="rId10"/>
          <a:stretch>
            <a:fillRect/>
          </a:stretch>
        </p:blipFill>
        <p:spPr>
          <a:xfrm>
            <a:off x="11160000" y="540000"/>
            <a:ext cx="540000" cy="432000"/>
          </a:xfrm>
          <a:prstGeom prst="rect">
            <a:avLst/>
          </a:prstGeom>
        </p:spPr>
      </p:pic>
      <p:sp>
        <p:nvSpPr>
          <p:cNvPr id="2" name="Title Placeholder 1">
            <a:extLst>
              <a:ext uri="{FF2B5EF4-FFF2-40B4-BE49-F238E27FC236}">
                <a16:creationId xmlns:a16="http://schemas.microsoft.com/office/drawing/2014/main" id="{6E23A4D2-6AEA-4D4B-A196-57E4312E7AF0}"/>
              </a:ext>
            </a:extLst>
          </p:cNvPr>
          <p:cNvSpPr>
            <a:spLocks noGrp="1"/>
          </p:cNvSpPr>
          <p:nvPr>
            <p:ph type="title"/>
          </p:nvPr>
        </p:nvSpPr>
        <p:spPr>
          <a:xfrm>
            <a:off x="648000" y="360000"/>
            <a:ext cx="10078412" cy="86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49EFD75-EDA9-4D48-A65C-1E8AAC9553E1}"/>
              </a:ext>
            </a:extLst>
          </p:cNvPr>
          <p:cNvSpPr>
            <a:spLocks noGrp="1"/>
          </p:cNvSpPr>
          <p:nvPr>
            <p:ph type="body" idx="1"/>
          </p:nvPr>
        </p:nvSpPr>
        <p:spPr>
          <a:xfrm>
            <a:off x="648000" y="1404000"/>
            <a:ext cx="10800000" cy="475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D0CCB4-FEA3-3F47-9B84-5FF4FDC992A2}"/>
              </a:ext>
            </a:extLst>
          </p:cNvPr>
          <p:cNvSpPr>
            <a:spLocks noGrp="1"/>
          </p:cNvSpPr>
          <p:nvPr>
            <p:ph type="dt" sz="half" idx="2"/>
          </p:nvPr>
        </p:nvSpPr>
        <p:spPr>
          <a:xfrm>
            <a:off x="9288000" y="6336000"/>
            <a:ext cx="2160000" cy="288000"/>
          </a:xfrm>
          <a:prstGeom prst="rect">
            <a:avLst/>
          </a:prstGeom>
        </p:spPr>
        <p:txBody>
          <a:bodyPr vert="horz" lIns="91440" tIns="45720" rIns="91440" bIns="45720" rtlCol="0" anchor="ctr"/>
          <a:lstStyle>
            <a:lvl1pPr algn="r">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A0CEF12D-8022-E647-B033-82324AAEB22F}" type="datetime1">
              <a:rPr lang="en-GB" smtClean="0"/>
              <a:pPr/>
              <a:t>02/02/2019</a:t>
            </a:fld>
            <a:endParaRPr lang="en-US"/>
          </a:p>
        </p:txBody>
      </p:sp>
      <p:sp>
        <p:nvSpPr>
          <p:cNvPr id="5" name="Footer Placeholder 4">
            <a:extLst>
              <a:ext uri="{FF2B5EF4-FFF2-40B4-BE49-F238E27FC236}">
                <a16:creationId xmlns:a16="http://schemas.microsoft.com/office/drawing/2014/main" id="{A525BCCB-9CF8-3C41-9007-5D7A97003E16}"/>
              </a:ext>
            </a:extLst>
          </p:cNvPr>
          <p:cNvSpPr>
            <a:spLocks noGrp="1"/>
          </p:cNvSpPr>
          <p:nvPr>
            <p:ph type="ftr" sz="quarter" idx="3"/>
          </p:nvPr>
        </p:nvSpPr>
        <p:spPr>
          <a:xfrm>
            <a:off x="648000" y="6336000"/>
            <a:ext cx="6480000" cy="288000"/>
          </a:xfrm>
          <a:prstGeom prst="rect">
            <a:avLst/>
          </a:prstGeom>
        </p:spPr>
        <p:txBody>
          <a:bodyPr vert="horz" lIns="91440" tIns="45720" rIns="91440" bIns="45720" rtlCol="0" anchor="ctr"/>
          <a:lstStyle>
            <a:lvl1pPr algn="l">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6D0E48E0-D7D3-694B-B72B-F287A0765CDC}"/>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8721151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6" r:id="rId4"/>
    <p:sldLayoutId id="2147483654" r:id="rId5"/>
    <p:sldLayoutId id="2147483660" r:id="rId6"/>
  </p:sldLayoutIdLst>
  <p:hf hdr="0" ftr="0" dt="0"/>
  <p:txStyles>
    <p:title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p:titleStyle>
    <p:body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Applied Unsupervised Learning with Python</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D5587A6-0F28-234D-9116-41BE2E1A2AC2}" type="slidenum">
              <a:rPr lang="en-US" smtClean="0"/>
              <a:pPr/>
              <a:t>1</a:t>
            </a:fld>
            <a:endParaRPr lang="en-US" dirty="0"/>
          </a:p>
        </p:txBody>
      </p:sp>
    </p:spTree>
    <p:extLst>
      <p:ext uri="{BB962C8B-B14F-4D97-AF65-F5344CB8AC3E}">
        <p14:creationId xmlns:p14="http://schemas.microsoft.com/office/powerpoint/2010/main" val="366447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10</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are hierarchies so efficient at conveying information?</a:t>
            </a:r>
          </a:p>
          <a:p>
            <a:r>
              <a:rPr lang="en-US" dirty="0"/>
              <a:t>Beyond natural organisms and store navigation, can anyone provide additional examples of where hierarchical structures are beneficial?</a:t>
            </a:r>
          </a:p>
        </p:txBody>
      </p:sp>
    </p:spTree>
    <p:extLst>
      <p:ext uri="{BB962C8B-B14F-4D97-AF65-F5344CB8AC3E}">
        <p14:creationId xmlns:p14="http://schemas.microsoft.com/office/powerpoint/2010/main" val="212738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Hierarchical Clustering</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11</a:t>
            </a:fld>
            <a:endParaRPr lang="en-US" dirty="0"/>
          </a:p>
        </p:txBody>
      </p:sp>
    </p:spTree>
    <p:extLst>
      <p:ext uri="{BB962C8B-B14F-4D97-AF65-F5344CB8AC3E}">
        <p14:creationId xmlns:p14="http://schemas.microsoft.com/office/powerpoint/2010/main" val="406175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a:t>
            </a:r>
          </a:p>
        </p:txBody>
      </p:sp>
      <p:sp>
        <p:nvSpPr>
          <p:cNvPr id="3" name="Content Placeholder 2"/>
          <p:cNvSpPr>
            <a:spLocks noGrp="1"/>
          </p:cNvSpPr>
          <p:nvPr>
            <p:ph idx="1"/>
          </p:nvPr>
        </p:nvSpPr>
        <p:spPr/>
        <p:txBody>
          <a:bodyPr>
            <a:normAutofit/>
          </a:bodyPr>
          <a:lstStyle/>
          <a:p>
            <a:r>
              <a:rPr lang="en-US" dirty="0"/>
              <a:t>Consider our evaluation of hierarchies as a way of conveying information.</a:t>
            </a:r>
          </a:p>
          <a:p>
            <a:r>
              <a:rPr lang="en-US" dirty="0"/>
              <a:t>Implicit to this conversation is that tree-like structures are a great way of understanding potential clusters.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12</a:t>
            </a:fld>
            <a:endParaRPr lang="en-US" dirty="0"/>
          </a:p>
        </p:txBody>
      </p:sp>
    </p:spTree>
    <p:extLst>
      <p:ext uri="{BB962C8B-B14F-4D97-AF65-F5344CB8AC3E}">
        <p14:creationId xmlns:p14="http://schemas.microsoft.com/office/powerpoint/2010/main" val="184751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How might we organize data to build these tree structures?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13</a:t>
            </a:fld>
            <a:endParaRPr lang="en-US" dirty="0"/>
          </a:p>
        </p:txBody>
      </p:sp>
    </p:spTree>
    <p:extLst>
      <p:ext uri="{BB962C8B-B14F-4D97-AF65-F5344CB8AC3E}">
        <p14:creationId xmlns:p14="http://schemas.microsoft.com/office/powerpoint/2010/main" val="3006426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Hierarchical Clustering: Animal Example</a:t>
            </a:r>
          </a:p>
        </p:txBody>
      </p:sp>
      <p:sp>
        <p:nvSpPr>
          <p:cNvPr id="3" name="Content Placeholder 2"/>
          <p:cNvSpPr>
            <a:spLocks noGrp="1"/>
          </p:cNvSpPr>
          <p:nvPr>
            <p:ph idx="1"/>
          </p:nvPr>
        </p:nvSpPr>
        <p:spPr>
          <a:xfrm>
            <a:off x="648000" y="1404000"/>
            <a:ext cx="10800000" cy="2169016"/>
          </a:xfrm>
        </p:spPr>
        <p:txBody>
          <a:bodyPr>
            <a:normAutofit/>
          </a:bodyPr>
          <a:lstStyle/>
          <a:p>
            <a:pPr>
              <a:buFontTx/>
              <a:buChar char="-"/>
            </a:pPr>
            <a:r>
              <a:rPr lang="en-US" dirty="0"/>
              <a:t>Imagine you were given a dataset that had the height and weight of many different animals.</a:t>
            </a:r>
          </a:p>
          <a:p>
            <a:pPr>
              <a:buFontTx/>
              <a:buChar char="-"/>
            </a:pPr>
            <a:r>
              <a:rPr lang="en-US" dirty="0"/>
              <a:t>One hypothesis that you could test is that the height and weight of different animal species is enough information to tell which animals belong to different species classes.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14</a:t>
            </a:fld>
            <a:endParaRPr lang="en-US" dirty="0"/>
          </a:p>
        </p:txBody>
      </p:sp>
    </p:spTree>
    <p:extLst>
      <p:ext uri="{BB962C8B-B14F-4D97-AF65-F5344CB8AC3E}">
        <p14:creationId xmlns:p14="http://schemas.microsoft.com/office/powerpoint/2010/main" val="1964401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Hierarchical Clustering: Animal Example</a:t>
            </a:r>
          </a:p>
        </p:txBody>
      </p:sp>
      <p:sp>
        <p:nvSpPr>
          <p:cNvPr id="4" name="Slide Number Placeholder 3"/>
          <p:cNvSpPr>
            <a:spLocks noGrp="1"/>
          </p:cNvSpPr>
          <p:nvPr>
            <p:ph type="sldNum" sz="quarter" idx="4"/>
          </p:nvPr>
        </p:nvSpPr>
        <p:spPr/>
        <p:txBody>
          <a:bodyPr/>
          <a:lstStyle/>
          <a:p>
            <a:fld id="{2D5587A6-0F28-234D-9116-41BE2E1A2AC2}" type="slidenum">
              <a:rPr lang="en-US" smtClean="0"/>
              <a:pPr/>
              <a:t>15</a:t>
            </a:fld>
            <a:endParaRPr lang="en-US" dirty="0"/>
          </a:p>
        </p:txBody>
      </p:sp>
      <p:sp>
        <p:nvSpPr>
          <p:cNvPr id="7" name="TextBox 6">
            <a:extLst>
              <a:ext uri="{FF2B5EF4-FFF2-40B4-BE49-F238E27FC236}">
                <a16:creationId xmlns:a16="http://schemas.microsoft.com/office/drawing/2014/main" id="{06DC312F-0A5F-3C4E-8A87-F6642D9EE181}"/>
              </a:ext>
            </a:extLst>
          </p:cNvPr>
          <p:cNvSpPr txBox="1"/>
          <p:nvPr/>
        </p:nvSpPr>
        <p:spPr>
          <a:xfrm>
            <a:off x="1612031" y="1916832"/>
            <a:ext cx="2046329" cy="461665"/>
          </a:xfrm>
          <a:prstGeom prst="rect">
            <a:avLst/>
          </a:prstGeom>
          <a:noFill/>
        </p:spPr>
        <p:txBody>
          <a:bodyPr wrap="none" rtlCol="0">
            <a:spAutoFit/>
          </a:bodyPr>
          <a:lstStyle/>
          <a:p>
            <a:r>
              <a:rPr lang="en-US" sz="2400" dirty="0"/>
              <a:t>Height, Weight</a:t>
            </a:r>
          </a:p>
        </p:txBody>
      </p:sp>
      <p:pic>
        <p:nvPicPr>
          <p:cNvPr id="3" name="Picture 2">
            <a:extLst>
              <a:ext uri="{FF2B5EF4-FFF2-40B4-BE49-F238E27FC236}">
                <a16:creationId xmlns:a16="http://schemas.microsoft.com/office/drawing/2014/main" id="{9B2945DA-F803-3846-BB4F-F638A7462DE2}"/>
              </a:ext>
            </a:extLst>
          </p:cNvPr>
          <p:cNvPicPr>
            <a:picLocks noChangeAspect="1"/>
          </p:cNvPicPr>
          <p:nvPr/>
        </p:nvPicPr>
        <p:blipFill>
          <a:blip r:embed="rId3"/>
          <a:stretch>
            <a:fillRect/>
          </a:stretch>
        </p:blipFill>
        <p:spPr>
          <a:xfrm>
            <a:off x="1216368" y="2492896"/>
            <a:ext cx="2837656" cy="3547070"/>
          </a:xfrm>
          <a:prstGeom prst="rect">
            <a:avLst/>
          </a:prstGeom>
        </p:spPr>
      </p:pic>
      <p:pic>
        <p:nvPicPr>
          <p:cNvPr id="5" name="Picture 4">
            <a:extLst>
              <a:ext uri="{FF2B5EF4-FFF2-40B4-BE49-F238E27FC236}">
                <a16:creationId xmlns:a16="http://schemas.microsoft.com/office/drawing/2014/main" id="{49449AF3-C851-CC4C-8996-60AC4703AAD4}"/>
              </a:ext>
            </a:extLst>
          </p:cNvPr>
          <p:cNvPicPr>
            <a:picLocks noChangeAspect="1"/>
          </p:cNvPicPr>
          <p:nvPr/>
        </p:nvPicPr>
        <p:blipFill>
          <a:blip r:embed="rId4"/>
          <a:stretch>
            <a:fillRect/>
          </a:stretch>
        </p:blipFill>
        <p:spPr>
          <a:xfrm>
            <a:off x="6807200" y="2484512"/>
            <a:ext cx="4622800" cy="3136900"/>
          </a:xfrm>
          <a:prstGeom prst="rect">
            <a:avLst/>
          </a:prstGeom>
        </p:spPr>
      </p:pic>
      <p:sp>
        <p:nvSpPr>
          <p:cNvPr id="6" name="Right Arrow 5">
            <a:extLst>
              <a:ext uri="{FF2B5EF4-FFF2-40B4-BE49-F238E27FC236}">
                <a16:creationId xmlns:a16="http://schemas.microsoft.com/office/drawing/2014/main" id="{DD47E6A5-297A-1A4D-9D6A-C449DA26BA3F}"/>
              </a:ext>
            </a:extLst>
          </p:cNvPr>
          <p:cNvSpPr/>
          <p:nvPr/>
        </p:nvSpPr>
        <p:spPr>
          <a:xfrm>
            <a:off x="4566516" y="3474343"/>
            <a:ext cx="1728192"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56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Hierarchical Clustering: Animal Example</a:t>
            </a:r>
          </a:p>
        </p:txBody>
      </p:sp>
      <p:sp>
        <p:nvSpPr>
          <p:cNvPr id="3" name="Content Placeholder 2"/>
          <p:cNvSpPr>
            <a:spLocks noGrp="1"/>
          </p:cNvSpPr>
          <p:nvPr>
            <p:ph idx="1"/>
          </p:nvPr>
        </p:nvSpPr>
        <p:spPr>
          <a:xfrm>
            <a:off x="648000" y="1404000"/>
            <a:ext cx="10800000" cy="4617288"/>
          </a:xfrm>
        </p:spPr>
        <p:txBody>
          <a:bodyPr>
            <a:normAutofit/>
          </a:bodyPr>
          <a:lstStyle/>
          <a:p>
            <a:pPr>
              <a:buFontTx/>
              <a:buChar char="-"/>
            </a:pPr>
            <a:r>
              <a:rPr lang="en-US" dirty="0"/>
              <a:t>One greedy approach to classify these two different animal clusters is called Agglomerative Clustering.</a:t>
            </a:r>
          </a:p>
          <a:p>
            <a:pPr>
              <a:buFontTx/>
              <a:buChar char="-"/>
            </a:pPr>
            <a:r>
              <a:rPr lang="en-US" dirty="0"/>
              <a:t>From a high level it works by considering each data point its own “cluster” and then recursively moving through the data to find its neighbor clusters, adding each point to a group cluster until just 1 is left. </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16</a:t>
            </a:fld>
            <a:endParaRPr lang="en-US" dirty="0"/>
          </a:p>
        </p:txBody>
      </p:sp>
    </p:spTree>
    <p:extLst>
      <p:ext uri="{BB962C8B-B14F-4D97-AF65-F5344CB8AC3E}">
        <p14:creationId xmlns:p14="http://schemas.microsoft.com/office/powerpoint/2010/main" val="275869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Hierarchical Clustering: In Depth</a:t>
            </a:r>
          </a:p>
        </p:txBody>
      </p:sp>
      <p:sp>
        <p:nvSpPr>
          <p:cNvPr id="3" name="Content Placeholder 2"/>
          <p:cNvSpPr>
            <a:spLocks noGrp="1"/>
          </p:cNvSpPr>
          <p:nvPr>
            <p:ph idx="1"/>
          </p:nvPr>
        </p:nvSpPr>
        <p:spPr>
          <a:xfrm>
            <a:off x="648000" y="1404000"/>
            <a:ext cx="10800000" cy="4617288"/>
          </a:xfrm>
        </p:spPr>
        <p:txBody>
          <a:bodyPr>
            <a:normAutofit/>
          </a:bodyPr>
          <a:lstStyle/>
          <a:p>
            <a:r>
              <a:rPr lang="en-US" dirty="0"/>
              <a:t>To see how agglomerative hierarchical clustering works, we can trace the path of a simple toy example as it merges together to form a hierarchy:</a:t>
            </a:r>
          </a:p>
          <a:p>
            <a:pPr lvl="1"/>
            <a:r>
              <a:rPr lang="en-US" dirty="0"/>
              <a:t>Given </a:t>
            </a:r>
            <a:r>
              <a:rPr lang="en-US" b="1" dirty="0"/>
              <a:t>n</a:t>
            </a:r>
            <a:r>
              <a:rPr lang="en-US" dirty="0"/>
              <a:t> sample data points, view each point as an individual “cluster” with just that one point as a member.</a:t>
            </a:r>
          </a:p>
          <a:p>
            <a:pPr lvl="1"/>
            <a:r>
              <a:rPr lang="en-US" dirty="0"/>
              <a:t>Calculate pairwise Euclidean distance between the centroids of all the clusters in your data.</a:t>
            </a:r>
          </a:p>
          <a:p>
            <a:pPr lvl="1"/>
            <a:r>
              <a:rPr lang="en-US" dirty="0"/>
              <a:t>Group the closest point pairs together.</a:t>
            </a:r>
          </a:p>
          <a:p>
            <a:pPr lvl="1"/>
            <a:r>
              <a:rPr lang="en-US" dirty="0"/>
              <a:t>Repeat steps 2 and 3 until you reach a single cluster containing all data in your set.</a:t>
            </a:r>
          </a:p>
          <a:p>
            <a:pPr lvl="1"/>
            <a:r>
              <a:rPr lang="en-US" dirty="0"/>
              <a:t>Plot a dendrogram to show how your data has come together in a hierarchical structure.</a:t>
            </a:r>
          </a:p>
          <a:p>
            <a:pPr lvl="1"/>
            <a:r>
              <a:rPr lang="en-US" dirty="0"/>
              <a:t>Decide at which level you want to create clusters at.</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17</a:t>
            </a:fld>
            <a:endParaRPr lang="en-US" dirty="0"/>
          </a:p>
        </p:txBody>
      </p:sp>
    </p:spTree>
    <p:extLst>
      <p:ext uri="{BB962C8B-B14F-4D97-AF65-F5344CB8AC3E}">
        <p14:creationId xmlns:p14="http://schemas.microsoft.com/office/powerpoint/2010/main" val="223325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Hierarchical Clustering: In Depth - 1</a:t>
            </a:r>
          </a:p>
        </p:txBody>
      </p:sp>
      <p:sp>
        <p:nvSpPr>
          <p:cNvPr id="3" name="Content Placeholder 2"/>
          <p:cNvSpPr>
            <a:spLocks noGrp="1"/>
          </p:cNvSpPr>
          <p:nvPr>
            <p:ph idx="1"/>
          </p:nvPr>
        </p:nvSpPr>
        <p:spPr>
          <a:xfrm>
            <a:off x="648000" y="1404000"/>
            <a:ext cx="10800000" cy="4617288"/>
          </a:xfrm>
        </p:spPr>
        <p:txBody>
          <a:bodyPr>
            <a:normAutofit/>
          </a:bodyPr>
          <a:lstStyle/>
          <a:p>
            <a:pPr lvl="0"/>
            <a:r>
              <a:rPr lang="en-US" dirty="0"/>
              <a:t>Given </a:t>
            </a:r>
            <a:r>
              <a:rPr lang="en-US" b="1" dirty="0"/>
              <a:t>4</a:t>
            </a:r>
            <a:r>
              <a:rPr lang="en-US" dirty="0"/>
              <a:t> sample data points, view each point as its own cluster.</a:t>
            </a:r>
          </a:p>
          <a:p>
            <a:pPr lvl="1"/>
            <a:r>
              <a:rPr lang="en-US" dirty="0"/>
              <a:t>[ (1,7) ], [ (-5,9) ], [ (-9,4) ] , [ (4, -2) ]</a:t>
            </a:r>
          </a:p>
          <a:p>
            <a:pPr lvl="0"/>
            <a:r>
              <a:rPr lang="en-US" dirty="0"/>
              <a:t>Calculate pairwise Euclidean distance between the centroids of all clusters.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18</a:t>
            </a:fld>
            <a:endParaRPr lang="en-US" dirty="0"/>
          </a:p>
        </p:txBody>
      </p:sp>
      <p:pic>
        <p:nvPicPr>
          <p:cNvPr id="13" name="Picture 12">
            <a:extLst>
              <a:ext uri="{FF2B5EF4-FFF2-40B4-BE49-F238E27FC236}">
                <a16:creationId xmlns:a16="http://schemas.microsoft.com/office/drawing/2014/main" id="{6E08B41A-A926-B442-A373-093A2C97025E}"/>
              </a:ext>
            </a:extLst>
          </p:cNvPr>
          <p:cNvPicPr/>
          <p:nvPr/>
        </p:nvPicPr>
        <p:blipFill>
          <a:blip r:embed="rId3"/>
          <a:stretch>
            <a:fillRect/>
          </a:stretch>
        </p:blipFill>
        <p:spPr>
          <a:xfrm>
            <a:off x="1199456" y="3140968"/>
            <a:ext cx="8283258" cy="1727562"/>
          </a:xfrm>
          <a:prstGeom prst="rect">
            <a:avLst/>
          </a:prstGeom>
        </p:spPr>
      </p:pic>
    </p:spTree>
    <p:extLst>
      <p:ext uri="{BB962C8B-B14F-4D97-AF65-F5344CB8AC3E}">
        <p14:creationId xmlns:p14="http://schemas.microsoft.com/office/powerpoint/2010/main" val="424084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Hierarchical Clustering: In Depth - 2</a:t>
            </a:r>
          </a:p>
        </p:txBody>
      </p:sp>
      <p:sp>
        <p:nvSpPr>
          <p:cNvPr id="3" name="Content Placeholder 2"/>
          <p:cNvSpPr>
            <a:spLocks noGrp="1"/>
          </p:cNvSpPr>
          <p:nvPr>
            <p:ph idx="1"/>
          </p:nvPr>
        </p:nvSpPr>
        <p:spPr>
          <a:xfrm>
            <a:off x="648000" y="1404000"/>
            <a:ext cx="10800000" cy="4617288"/>
          </a:xfrm>
        </p:spPr>
        <p:txBody>
          <a:bodyPr>
            <a:normAutofit/>
          </a:bodyPr>
          <a:lstStyle/>
          <a:p>
            <a:pPr lvl="0"/>
            <a:r>
              <a:rPr lang="en-US" dirty="0"/>
              <a:t>Group the closest point pairs together.</a:t>
            </a:r>
          </a:p>
          <a:p>
            <a:pPr lvl="1"/>
            <a:r>
              <a:rPr lang="en-US" dirty="0"/>
              <a:t>In this case, Points [1,7] and [-5,9] join into a cluster with the remaining 2 points left as single-member clusters.</a:t>
            </a:r>
          </a:p>
          <a:p>
            <a:pPr lvl="0"/>
            <a:r>
              <a:rPr lang="en-US" dirty="0"/>
              <a:t>Repeat steps 2 and 3 until you reach a single cluster containing all data in your set.</a:t>
            </a:r>
          </a:p>
          <a:p>
            <a:pPr lvl="1"/>
            <a:r>
              <a:rPr lang="en-US" dirty="0"/>
              <a:t>Clusters (3 total now): [ </a:t>
            </a:r>
            <a:r>
              <a:rPr lang="en-US" dirty="0">
                <a:solidFill>
                  <a:srgbClr val="FF0000"/>
                </a:solidFill>
              </a:rPr>
              <a:t>[ [1,7], [-5,9] ]</a:t>
            </a:r>
            <a:r>
              <a:rPr lang="en-US" dirty="0"/>
              <a:t>, [-9,4], [4,-2] ]</a:t>
            </a:r>
          </a:p>
          <a:p>
            <a:pPr lvl="1"/>
            <a:r>
              <a:rPr lang="en-US" dirty="0"/>
              <a:t>Calculate the centroid of the 2-member cluster: </a:t>
            </a:r>
          </a:p>
          <a:p>
            <a:pPr lvl="1"/>
            <a:r>
              <a:rPr lang="en-US" i="1" dirty="0"/>
              <a:t>mean</a:t>
            </a:r>
            <a:r>
              <a:rPr lang="en-US" dirty="0"/>
              <a:t>(</a:t>
            </a:r>
            <a:r>
              <a:rPr lang="en-US" dirty="0">
                <a:solidFill>
                  <a:srgbClr val="FF0000"/>
                </a:solidFill>
              </a:rPr>
              <a:t>[ [1,7], [-5,9] ]</a:t>
            </a:r>
            <a:r>
              <a:rPr lang="en-US" dirty="0"/>
              <a:t>) = </a:t>
            </a:r>
            <a:r>
              <a:rPr lang="en-US" dirty="0">
                <a:solidFill>
                  <a:srgbClr val="00B050"/>
                </a:solidFill>
              </a:rPr>
              <a:t>[-2,8]</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19</a:t>
            </a:fld>
            <a:endParaRPr lang="en-US" dirty="0"/>
          </a:p>
        </p:txBody>
      </p:sp>
    </p:spTree>
    <p:extLst>
      <p:ext uri="{BB962C8B-B14F-4D97-AF65-F5344CB8AC3E}">
        <p14:creationId xmlns:p14="http://schemas.microsoft.com/office/powerpoint/2010/main" val="358540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2: Hierarchical Clustering</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D5587A6-0F28-234D-9116-41BE2E1A2AC2}" type="slidenum">
              <a:rPr lang="en-US" smtClean="0"/>
              <a:t>2</a:t>
            </a:fld>
            <a:endParaRPr lang="en-US"/>
          </a:p>
        </p:txBody>
      </p:sp>
    </p:spTree>
    <p:extLst>
      <p:ext uri="{BB962C8B-B14F-4D97-AF65-F5344CB8AC3E}">
        <p14:creationId xmlns:p14="http://schemas.microsoft.com/office/powerpoint/2010/main" val="31678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Hierarchical Clustering: In Depth - 3</a:t>
            </a:r>
          </a:p>
        </p:txBody>
      </p:sp>
      <p:sp>
        <p:nvSpPr>
          <p:cNvPr id="3" name="Content Placeholder 2"/>
          <p:cNvSpPr>
            <a:spLocks noGrp="1"/>
          </p:cNvSpPr>
          <p:nvPr>
            <p:ph idx="1"/>
          </p:nvPr>
        </p:nvSpPr>
        <p:spPr>
          <a:xfrm>
            <a:off x="648000" y="1404000"/>
            <a:ext cx="10800000" cy="4617288"/>
          </a:xfrm>
        </p:spPr>
        <p:txBody>
          <a:bodyPr>
            <a:normAutofit/>
          </a:bodyPr>
          <a:lstStyle/>
          <a:p>
            <a:r>
              <a:rPr lang="en-US" dirty="0"/>
              <a:t>Add centroid to 2 single-member clusters and re-calculate distances:</a:t>
            </a:r>
          </a:p>
          <a:p>
            <a:pPr lvl="1"/>
            <a:r>
              <a:rPr lang="en-US" dirty="0"/>
              <a:t>[ </a:t>
            </a:r>
            <a:r>
              <a:rPr lang="en-US" dirty="0">
                <a:solidFill>
                  <a:srgbClr val="00B050"/>
                </a:solidFill>
              </a:rPr>
              <a:t>[-2,8], </a:t>
            </a:r>
            <a:r>
              <a:rPr lang="en-US" dirty="0"/>
              <a:t>[-9,4], [4,-2] ]</a:t>
            </a:r>
          </a:p>
          <a:p>
            <a:pPr lvl="1"/>
            <a:endParaRPr lang="en-US" dirty="0"/>
          </a:p>
          <a:p>
            <a:pPr lvl="1"/>
            <a:endParaRPr lang="en-US" dirty="0"/>
          </a:p>
          <a:p>
            <a:pPr lvl="0"/>
            <a:r>
              <a:rPr lang="en-US" dirty="0"/>
              <a:t>Point [-9,4] is added to Cluster 1:</a:t>
            </a:r>
          </a:p>
          <a:p>
            <a:pPr lvl="1"/>
            <a:r>
              <a:rPr lang="en-US" dirty="0"/>
              <a:t>[ </a:t>
            </a:r>
            <a:r>
              <a:rPr lang="en-US" dirty="0">
                <a:solidFill>
                  <a:srgbClr val="FF0000"/>
                </a:solidFill>
              </a:rPr>
              <a:t>[ [1,7], [-5,9], [-9,4] ]</a:t>
            </a:r>
            <a:r>
              <a:rPr lang="en-US" dirty="0"/>
              <a:t>, [4,-2] ]</a:t>
            </a:r>
          </a:p>
          <a:p>
            <a:pPr lvl="0"/>
            <a:r>
              <a:rPr lang="en-US" dirty="0"/>
              <a:t>Repeat centroid calculation and group closest pairs together. Since there is only one point left, you can just add it to Cluster 1.</a:t>
            </a:r>
          </a:p>
          <a:p>
            <a:pPr lvl="1"/>
            <a:endParaRPr lang="en-US" dirty="0"/>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20</a:t>
            </a:fld>
            <a:endParaRPr lang="en-US" dirty="0"/>
          </a:p>
        </p:txBody>
      </p:sp>
      <p:pic>
        <p:nvPicPr>
          <p:cNvPr id="5" name="Picture 4">
            <a:extLst>
              <a:ext uri="{FF2B5EF4-FFF2-40B4-BE49-F238E27FC236}">
                <a16:creationId xmlns:a16="http://schemas.microsoft.com/office/drawing/2014/main" id="{B70D16B0-E0CE-C141-81FC-367268692873}"/>
              </a:ext>
            </a:extLst>
          </p:cNvPr>
          <p:cNvPicPr/>
          <p:nvPr/>
        </p:nvPicPr>
        <p:blipFill>
          <a:blip r:embed="rId3"/>
          <a:stretch>
            <a:fillRect/>
          </a:stretch>
        </p:blipFill>
        <p:spPr>
          <a:xfrm>
            <a:off x="1487488" y="2420888"/>
            <a:ext cx="3863429" cy="882387"/>
          </a:xfrm>
          <a:prstGeom prst="rect">
            <a:avLst/>
          </a:prstGeom>
        </p:spPr>
      </p:pic>
    </p:spTree>
    <p:extLst>
      <p:ext uri="{BB962C8B-B14F-4D97-AF65-F5344CB8AC3E}">
        <p14:creationId xmlns:p14="http://schemas.microsoft.com/office/powerpoint/2010/main" val="226236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Hierarchical Clustering: In Depth - 4</a:t>
            </a:r>
          </a:p>
        </p:txBody>
      </p:sp>
      <p:sp>
        <p:nvSpPr>
          <p:cNvPr id="3" name="Content Placeholder 2"/>
          <p:cNvSpPr>
            <a:spLocks noGrp="1"/>
          </p:cNvSpPr>
          <p:nvPr>
            <p:ph idx="1"/>
          </p:nvPr>
        </p:nvSpPr>
        <p:spPr>
          <a:xfrm>
            <a:off x="648000" y="1404000"/>
            <a:ext cx="10800000" cy="4617288"/>
          </a:xfrm>
        </p:spPr>
        <p:txBody>
          <a:bodyPr>
            <a:normAutofit/>
          </a:bodyPr>
          <a:lstStyle/>
          <a:p>
            <a:r>
              <a:rPr lang="en-US" dirty="0"/>
              <a:t>Once you have established clustering histories, you can evaluate the final hierarchy to view parent/child relationships. Using this information you can decide after the fact how many cluster you want your algorithm to look for:</a:t>
            </a:r>
          </a:p>
          <a:p>
            <a:endParaRPr lang="en-US" dirty="0"/>
          </a:p>
          <a:p>
            <a:pPr lvl="1"/>
            <a:endParaRPr lang="en-US" dirty="0"/>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21</a:t>
            </a:fld>
            <a:endParaRPr lang="en-US" dirty="0"/>
          </a:p>
        </p:txBody>
      </p:sp>
      <p:pic>
        <p:nvPicPr>
          <p:cNvPr id="6" name="Picture 5">
            <a:extLst>
              <a:ext uri="{FF2B5EF4-FFF2-40B4-BE49-F238E27FC236}">
                <a16:creationId xmlns:a16="http://schemas.microsoft.com/office/drawing/2014/main" id="{DCA9A947-BF14-5A4D-B332-062C32E1E707}"/>
              </a:ext>
            </a:extLst>
          </p:cNvPr>
          <p:cNvPicPr/>
          <p:nvPr/>
        </p:nvPicPr>
        <p:blipFill>
          <a:blip r:embed="rId3"/>
          <a:stretch>
            <a:fillRect/>
          </a:stretch>
        </p:blipFill>
        <p:spPr>
          <a:xfrm>
            <a:off x="2033637" y="2897529"/>
            <a:ext cx="7307138" cy="3663727"/>
          </a:xfrm>
          <a:prstGeom prst="rect">
            <a:avLst/>
          </a:prstGeom>
        </p:spPr>
      </p:pic>
    </p:spTree>
    <p:extLst>
      <p:ext uri="{BB962C8B-B14F-4D97-AF65-F5344CB8AC3E}">
        <p14:creationId xmlns:p14="http://schemas.microsoft.com/office/powerpoint/2010/main" val="176360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 Why is this approach for clustering potentially better than K-Means?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22</a:t>
            </a:fld>
            <a:endParaRPr lang="en-US" dirty="0"/>
          </a:p>
        </p:txBody>
      </p:sp>
    </p:spTree>
    <p:extLst>
      <p:ext uri="{BB962C8B-B14F-4D97-AF65-F5344CB8AC3E}">
        <p14:creationId xmlns:p14="http://schemas.microsoft.com/office/powerpoint/2010/main" val="2170800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 Linkage Criteria</a:t>
            </a:r>
          </a:p>
        </p:txBody>
      </p:sp>
      <p:sp>
        <p:nvSpPr>
          <p:cNvPr id="4" name="Slide Number Placeholder 3"/>
          <p:cNvSpPr>
            <a:spLocks noGrp="1"/>
          </p:cNvSpPr>
          <p:nvPr>
            <p:ph type="sldNum" sz="quarter" idx="4"/>
          </p:nvPr>
        </p:nvSpPr>
        <p:spPr/>
        <p:txBody>
          <a:bodyPr/>
          <a:lstStyle/>
          <a:p>
            <a:fld id="{2D5587A6-0F28-234D-9116-41BE2E1A2AC2}" type="slidenum">
              <a:rPr lang="en-US" smtClean="0"/>
              <a:pPr/>
              <a:t>23</a:t>
            </a:fld>
            <a:endParaRPr lang="en-US" dirty="0"/>
          </a:p>
        </p:txBody>
      </p:sp>
      <p:sp>
        <p:nvSpPr>
          <p:cNvPr id="7" name="Content Placeholder 6">
            <a:extLst>
              <a:ext uri="{FF2B5EF4-FFF2-40B4-BE49-F238E27FC236}">
                <a16:creationId xmlns:a16="http://schemas.microsoft.com/office/drawing/2014/main" id="{9C23F7D8-6BEB-2E49-993A-AB8E7C81A76F}"/>
              </a:ext>
            </a:extLst>
          </p:cNvPr>
          <p:cNvSpPr>
            <a:spLocks noGrp="1"/>
          </p:cNvSpPr>
          <p:nvPr>
            <p:ph idx="1"/>
          </p:nvPr>
        </p:nvSpPr>
        <p:spPr/>
        <p:txBody>
          <a:bodyPr/>
          <a:lstStyle/>
          <a:p>
            <a:r>
              <a:rPr lang="en-US" dirty="0"/>
              <a:t>One key parameter to understand when building hierarchical clusters is linkage criteria.</a:t>
            </a:r>
          </a:p>
          <a:p>
            <a:r>
              <a:rPr lang="en-US" dirty="0"/>
              <a:t>This parameter captures the notion of how you determine distance between clusters. </a:t>
            </a:r>
          </a:p>
          <a:p>
            <a:r>
              <a:rPr lang="en-US" dirty="0"/>
              <a:t>Once you have multiple points in a cluster, how do you compare one cluster to any remaining un-clustered points?</a:t>
            </a:r>
          </a:p>
          <a:p>
            <a:endParaRPr lang="en-US" dirty="0"/>
          </a:p>
          <a:p>
            <a:r>
              <a:rPr lang="en-US" dirty="0"/>
              <a:t>You have seen this concept before in K-Means with “centroid” linkage, where you calculate the mean point in cluster membership.</a:t>
            </a:r>
          </a:p>
        </p:txBody>
      </p:sp>
    </p:spTree>
    <p:extLst>
      <p:ext uri="{BB962C8B-B14F-4D97-AF65-F5344CB8AC3E}">
        <p14:creationId xmlns:p14="http://schemas.microsoft.com/office/powerpoint/2010/main" val="2391361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Exercise 1</a:t>
            </a:r>
          </a:p>
        </p:txBody>
      </p:sp>
      <p:sp>
        <p:nvSpPr>
          <p:cNvPr id="3" name="Subtitle 2"/>
          <p:cNvSpPr>
            <a:spLocks noGrp="1"/>
          </p:cNvSpPr>
          <p:nvPr>
            <p:ph type="subTitle" idx="1"/>
          </p:nvPr>
        </p:nvSpPr>
        <p:spPr/>
        <p:txBody>
          <a:bodyPr/>
          <a:lstStyle/>
          <a:p>
            <a:r>
              <a:rPr lang="en-US" dirty="0"/>
              <a:t>Please refer to exercise 1 in your coursework to explore different linkage methods.</a:t>
            </a:r>
          </a:p>
        </p:txBody>
      </p:sp>
      <p:sp>
        <p:nvSpPr>
          <p:cNvPr id="4" name="Slide Number Placeholder 3"/>
          <p:cNvSpPr>
            <a:spLocks noGrp="1"/>
          </p:cNvSpPr>
          <p:nvPr>
            <p:ph type="sldNum" sz="quarter" idx="12"/>
          </p:nvPr>
        </p:nvSpPr>
        <p:spPr/>
        <p:txBody>
          <a:bodyPr/>
          <a:lstStyle/>
          <a:p>
            <a:fld id="{2D5587A6-0F28-234D-9116-41BE2E1A2AC2}" type="slidenum">
              <a:rPr lang="en-US" smtClean="0"/>
              <a:t>24</a:t>
            </a:fld>
            <a:endParaRPr lang="en-US"/>
          </a:p>
        </p:txBody>
      </p:sp>
    </p:spTree>
    <p:extLst>
      <p:ext uri="{BB962C8B-B14F-4D97-AF65-F5344CB8AC3E}">
        <p14:creationId xmlns:p14="http://schemas.microsoft.com/office/powerpoint/2010/main" val="3652980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 Linkage Criteria</a:t>
            </a:r>
          </a:p>
        </p:txBody>
      </p:sp>
      <p:sp>
        <p:nvSpPr>
          <p:cNvPr id="4" name="Slide Number Placeholder 3"/>
          <p:cNvSpPr>
            <a:spLocks noGrp="1"/>
          </p:cNvSpPr>
          <p:nvPr>
            <p:ph type="sldNum" sz="quarter" idx="4"/>
          </p:nvPr>
        </p:nvSpPr>
        <p:spPr/>
        <p:txBody>
          <a:bodyPr/>
          <a:lstStyle/>
          <a:p>
            <a:fld id="{2D5587A6-0F28-234D-9116-41BE2E1A2AC2}" type="slidenum">
              <a:rPr lang="en-US" smtClean="0"/>
              <a:pPr/>
              <a:t>25</a:t>
            </a:fld>
            <a:endParaRPr lang="en-US" dirty="0"/>
          </a:p>
        </p:txBody>
      </p:sp>
      <p:sp>
        <p:nvSpPr>
          <p:cNvPr id="7" name="Content Placeholder 6">
            <a:extLst>
              <a:ext uri="{FF2B5EF4-FFF2-40B4-BE49-F238E27FC236}">
                <a16:creationId xmlns:a16="http://schemas.microsoft.com/office/drawing/2014/main" id="{9C23F7D8-6BEB-2E49-993A-AB8E7C81A76F}"/>
              </a:ext>
            </a:extLst>
          </p:cNvPr>
          <p:cNvSpPr>
            <a:spLocks noGrp="1"/>
          </p:cNvSpPr>
          <p:nvPr>
            <p:ph idx="1"/>
          </p:nvPr>
        </p:nvSpPr>
        <p:spPr/>
        <p:txBody>
          <a:bodyPr>
            <a:normAutofit/>
          </a:bodyPr>
          <a:lstStyle/>
          <a:p>
            <a:r>
              <a:rPr lang="en-US" dirty="0"/>
              <a:t>Two popular alternatives to the centroid linkage method found in K-Means are Single and Complete:</a:t>
            </a:r>
          </a:p>
          <a:p>
            <a:r>
              <a:rPr lang="en-US" b="1" dirty="0"/>
              <a:t>Single Linkage</a:t>
            </a:r>
            <a:endParaRPr lang="en-US" dirty="0"/>
          </a:p>
          <a:p>
            <a:pPr lvl="1"/>
            <a:r>
              <a:rPr lang="en-US" dirty="0"/>
              <a:t>Single Linkage works by finding the minimal distance between a pair of points between two clusters as its criteria for linkage. </a:t>
            </a:r>
          </a:p>
          <a:p>
            <a:pPr lvl="1"/>
            <a:r>
              <a:rPr lang="en-US" b="1" i="1" dirty="0" err="1"/>
              <a:t>dist</a:t>
            </a:r>
            <a:r>
              <a:rPr lang="en-US" b="1" i="1" dirty="0"/>
              <a:t>(</a:t>
            </a:r>
            <a:r>
              <a:rPr lang="en-US" b="1" i="1" dirty="0" err="1"/>
              <a:t>a,b</a:t>
            </a:r>
            <a:r>
              <a:rPr lang="en-US" b="1" i="1" dirty="0"/>
              <a:t>) = </a:t>
            </a:r>
            <a:r>
              <a:rPr lang="en-US" b="1" dirty="0"/>
              <a:t>min( </a:t>
            </a:r>
            <a:r>
              <a:rPr lang="en-US" b="1" dirty="0" err="1"/>
              <a:t>dist</a:t>
            </a:r>
            <a:r>
              <a:rPr lang="en-US" b="1" dirty="0"/>
              <a:t>( a[</a:t>
            </a:r>
            <a:r>
              <a:rPr lang="en-US" b="1" dirty="0" err="1"/>
              <a:t>i</a:t>
            </a:r>
            <a:r>
              <a:rPr lang="en-US" b="1" dirty="0"/>
              <a:t>]), b[j] ) )</a:t>
            </a:r>
            <a:endParaRPr lang="en-US" dirty="0"/>
          </a:p>
          <a:p>
            <a:r>
              <a:rPr lang="en-US" b="1" dirty="0"/>
              <a:t>Complete Linkage</a:t>
            </a:r>
          </a:p>
          <a:p>
            <a:pPr lvl="1"/>
            <a:r>
              <a:rPr lang="en-US" dirty="0"/>
              <a:t>Complete Linkage can be seen as opposite of Single Linkage and works by finding the maximal distance between a pair of points between two clusters as its criteria for linkage. </a:t>
            </a:r>
          </a:p>
          <a:p>
            <a:pPr lvl="1"/>
            <a:r>
              <a:rPr lang="en-US" b="1" i="1" dirty="0" err="1"/>
              <a:t>dist</a:t>
            </a:r>
            <a:r>
              <a:rPr lang="en-US" b="1" i="1" dirty="0"/>
              <a:t>(</a:t>
            </a:r>
            <a:r>
              <a:rPr lang="en-US" b="1" i="1" dirty="0" err="1"/>
              <a:t>a,b</a:t>
            </a:r>
            <a:r>
              <a:rPr lang="en-US" b="1" i="1" dirty="0"/>
              <a:t>) = </a:t>
            </a:r>
            <a:r>
              <a:rPr lang="en-US" b="1" dirty="0"/>
              <a:t>max( </a:t>
            </a:r>
            <a:r>
              <a:rPr lang="en-US" b="1" dirty="0" err="1"/>
              <a:t>dist</a:t>
            </a:r>
            <a:r>
              <a:rPr lang="en-US" b="1" dirty="0"/>
              <a:t>( a[</a:t>
            </a:r>
            <a:r>
              <a:rPr lang="en-US" b="1" dirty="0" err="1"/>
              <a:t>i</a:t>
            </a:r>
            <a:r>
              <a:rPr lang="en-US" b="1" dirty="0"/>
              <a:t>]), b[j] ) )</a:t>
            </a:r>
            <a:endParaRPr lang="en-US" dirty="0"/>
          </a:p>
          <a:p>
            <a:endParaRPr lang="en-US" b="1" dirty="0"/>
          </a:p>
        </p:txBody>
      </p:sp>
    </p:spTree>
    <p:extLst>
      <p:ext uri="{BB962C8B-B14F-4D97-AF65-F5344CB8AC3E}">
        <p14:creationId xmlns:p14="http://schemas.microsoft.com/office/powerpoint/2010/main" val="1009868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 Why does choosing the right linkage method matter?</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26</a:t>
            </a:fld>
            <a:endParaRPr lang="en-US" dirty="0"/>
          </a:p>
        </p:txBody>
      </p:sp>
    </p:spTree>
    <p:extLst>
      <p:ext uri="{BB962C8B-B14F-4D97-AF65-F5344CB8AC3E}">
        <p14:creationId xmlns:p14="http://schemas.microsoft.com/office/powerpoint/2010/main" val="2911136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 Agglomerative vs Divisive</a:t>
            </a:r>
          </a:p>
        </p:txBody>
      </p:sp>
      <p:sp>
        <p:nvSpPr>
          <p:cNvPr id="4" name="Slide Number Placeholder 3"/>
          <p:cNvSpPr>
            <a:spLocks noGrp="1"/>
          </p:cNvSpPr>
          <p:nvPr>
            <p:ph type="sldNum" sz="quarter" idx="4"/>
          </p:nvPr>
        </p:nvSpPr>
        <p:spPr/>
        <p:txBody>
          <a:bodyPr/>
          <a:lstStyle/>
          <a:p>
            <a:fld id="{2D5587A6-0F28-234D-9116-41BE2E1A2AC2}" type="slidenum">
              <a:rPr lang="en-US" smtClean="0"/>
              <a:pPr/>
              <a:t>27</a:t>
            </a:fld>
            <a:endParaRPr lang="en-US" dirty="0"/>
          </a:p>
        </p:txBody>
      </p:sp>
      <p:sp>
        <p:nvSpPr>
          <p:cNvPr id="7" name="Content Placeholder 6">
            <a:extLst>
              <a:ext uri="{FF2B5EF4-FFF2-40B4-BE49-F238E27FC236}">
                <a16:creationId xmlns:a16="http://schemas.microsoft.com/office/drawing/2014/main" id="{9C23F7D8-6BEB-2E49-993A-AB8E7C81A76F}"/>
              </a:ext>
            </a:extLst>
          </p:cNvPr>
          <p:cNvSpPr>
            <a:spLocks noGrp="1"/>
          </p:cNvSpPr>
          <p:nvPr>
            <p:ph idx="1"/>
          </p:nvPr>
        </p:nvSpPr>
        <p:spPr/>
        <p:txBody>
          <a:bodyPr>
            <a:normAutofit/>
          </a:bodyPr>
          <a:lstStyle/>
          <a:p>
            <a:r>
              <a:rPr lang="en-US" dirty="0"/>
              <a:t>Another key parameter that could impact the performance of your hierarchical clustering is the choice between Agglomerative vs Divisive.</a:t>
            </a:r>
          </a:p>
          <a:p>
            <a:r>
              <a:rPr lang="en-US" dirty="0"/>
              <a:t>Agglomerative works bottoms-up and groups together single points at each step, while Divisive works top-down and recursively splits one large cluster into individual points.</a:t>
            </a:r>
          </a:p>
          <a:p>
            <a:endParaRPr lang="en-US" b="1" dirty="0"/>
          </a:p>
        </p:txBody>
      </p:sp>
      <p:pic>
        <p:nvPicPr>
          <p:cNvPr id="5" name="Picture 4">
            <a:extLst>
              <a:ext uri="{FF2B5EF4-FFF2-40B4-BE49-F238E27FC236}">
                <a16:creationId xmlns:a16="http://schemas.microsoft.com/office/drawing/2014/main" id="{1B330E16-8962-9744-BF3A-386247A9D9F4}"/>
              </a:ext>
            </a:extLst>
          </p:cNvPr>
          <p:cNvPicPr/>
          <p:nvPr/>
        </p:nvPicPr>
        <p:blipFill>
          <a:blip r:embed="rId3"/>
          <a:stretch>
            <a:fillRect/>
          </a:stretch>
        </p:blipFill>
        <p:spPr>
          <a:xfrm>
            <a:off x="2855640" y="3383280"/>
            <a:ext cx="6120680" cy="2952720"/>
          </a:xfrm>
          <a:prstGeom prst="rect">
            <a:avLst/>
          </a:prstGeom>
        </p:spPr>
      </p:pic>
    </p:spTree>
    <p:extLst>
      <p:ext uri="{BB962C8B-B14F-4D97-AF65-F5344CB8AC3E}">
        <p14:creationId xmlns:p14="http://schemas.microsoft.com/office/powerpoint/2010/main" val="138920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28</a:t>
            </a:fld>
            <a:endParaRPr lang="en-US" dirty="0"/>
          </a:p>
        </p:txBody>
      </p:sp>
      <p:sp>
        <p:nvSpPr>
          <p:cNvPr id="7" name="Content Placeholder 6">
            <a:extLst>
              <a:ext uri="{FF2B5EF4-FFF2-40B4-BE49-F238E27FC236}">
                <a16:creationId xmlns:a16="http://schemas.microsoft.com/office/drawing/2014/main" id="{9C23F7D8-6BEB-2E49-993A-AB8E7C81A76F}"/>
              </a:ext>
            </a:extLst>
          </p:cNvPr>
          <p:cNvSpPr>
            <a:spLocks noGrp="1"/>
          </p:cNvSpPr>
          <p:nvPr>
            <p:ph idx="1"/>
          </p:nvPr>
        </p:nvSpPr>
        <p:spPr/>
        <p:txBody>
          <a:bodyPr>
            <a:normAutofit/>
          </a:bodyPr>
          <a:lstStyle/>
          <a:p>
            <a:r>
              <a:rPr lang="en-US" dirty="0"/>
              <a:t>Why do the differences between agglomerative and divisive approaches account for changes in hierarchical clustering performance?</a:t>
            </a:r>
          </a:p>
          <a:p>
            <a:endParaRPr lang="en-US" b="1" dirty="0"/>
          </a:p>
        </p:txBody>
      </p:sp>
    </p:spTree>
    <p:extLst>
      <p:ext uri="{BB962C8B-B14F-4D97-AF65-F5344CB8AC3E}">
        <p14:creationId xmlns:p14="http://schemas.microsoft.com/office/powerpoint/2010/main" val="1823583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Exercise 2</a:t>
            </a:r>
          </a:p>
        </p:txBody>
      </p:sp>
      <p:sp>
        <p:nvSpPr>
          <p:cNvPr id="3" name="Subtitle 2"/>
          <p:cNvSpPr>
            <a:spLocks noGrp="1"/>
          </p:cNvSpPr>
          <p:nvPr>
            <p:ph type="subTitle" idx="1"/>
          </p:nvPr>
        </p:nvSpPr>
        <p:spPr/>
        <p:txBody>
          <a:bodyPr/>
          <a:lstStyle/>
          <a:p>
            <a:r>
              <a:rPr lang="en-US" dirty="0"/>
              <a:t>Please refer to exercise 2 in your coursework to implement agglomerative clustering.</a:t>
            </a:r>
          </a:p>
        </p:txBody>
      </p:sp>
      <p:sp>
        <p:nvSpPr>
          <p:cNvPr id="4" name="Slide Number Placeholder 3"/>
          <p:cNvSpPr>
            <a:spLocks noGrp="1"/>
          </p:cNvSpPr>
          <p:nvPr>
            <p:ph type="sldNum" sz="quarter" idx="12"/>
          </p:nvPr>
        </p:nvSpPr>
        <p:spPr/>
        <p:txBody>
          <a:bodyPr/>
          <a:lstStyle/>
          <a:p>
            <a:fld id="{2D5587A6-0F28-234D-9116-41BE2E1A2AC2}" type="slidenum">
              <a:rPr lang="en-US" smtClean="0"/>
              <a:t>29</a:t>
            </a:fld>
            <a:endParaRPr lang="en-US"/>
          </a:p>
        </p:txBody>
      </p:sp>
    </p:spTree>
    <p:extLst>
      <p:ext uri="{BB962C8B-B14F-4D97-AF65-F5344CB8AC3E}">
        <p14:creationId xmlns:p14="http://schemas.microsoft.com/office/powerpoint/2010/main" val="341370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648000" y="1404000"/>
            <a:ext cx="11052000" cy="4752000"/>
          </a:xfrm>
        </p:spPr>
        <p:txBody>
          <a:bodyPr/>
          <a:lstStyle/>
          <a:p>
            <a:r>
              <a:rPr lang="en-US" dirty="0"/>
              <a:t>Lesson Objectives</a:t>
            </a:r>
          </a:p>
          <a:p>
            <a:pPr lvl="1"/>
            <a:r>
              <a:rPr lang="en-US" dirty="0"/>
              <a:t>By the end of this lesson, you will be able to:</a:t>
            </a:r>
          </a:p>
          <a:p>
            <a:pPr lvl="1"/>
            <a:r>
              <a:rPr lang="en-US" dirty="0"/>
              <a:t>Explain the intuition behind the different types of Hierarchical Clustering</a:t>
            </a:r>
          </a:p>
          <a:p>
            <a:pPr lvl="1"/>
            <a:r>
              <a:rPr lang="en-US" dirty="0"/>
              <a:t>Implement the Hierarchical Clustering algorithm from scratch and using packages</a:t>
            </a:r>
          </a:p>
          <a:p>
            <a:pPr lvl="1"/>
            <a:r>
              <a:rPr lang="en-US" dirty="0"/>
              <a:t>Understand the differences between K-Means and Hierarchical Clustering</a:t>
            </a:r>
          </a:p>
          <a:p>
            <a:pPr marL="0" indent="0">
              <a:buNone/>
            </a:pPr>
            <a:endParaRPr lang="en-IN" dirty="0"/>
          </a:p>
        </p:txBody>
      </p:sp>
      <p:sp>
        <p:nvSpPr>
          <p:cNvPr id="4" name="Slide Number Placeholder 3"/>
          <p:cNvSpPr>
            <a:spLocks noGrp="1"/>
          </p:cNvSpPr>
          <p:nvPr>
            <p:ph type="sldNum" sz="quarter" idx="4"/>
          </p:nvPr>
        </p:nvSpPr>
        <p:spPr/>
        <p:txBody>
          <a:bodyPr/>
          <a:lstStyle/>
          <a:p>
            <a:fld id="{2D5587A6-0F28-234D-9116-41BE2E1A2AC2}" type="slidenum">
              <a:rPr lang="en-US" smtClean="0"/>
              <a:t>3</a:t>
            </a:fld>
            <a:endParaRPr lang="en-US"/>
          </a:p>
        </p:txBody>
      </p:sp>
    </p:spTree>
    <p:extLst>
      <p:ext uri="{BB962C8B-B14F-4D97-AF65-F5344CB8AC3E}">
        <p14:creationId xmlns:p14="http://schemas.microsoft.com/office/powerpoint/2010/main" val="1692412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vs Hierarchical Clustering</a:t>
            </a:r>
          </a:p>
        </p:txBody>
      </p:sp>
      <p:sp>
        <p:nvSpPr>
          <p:cNvPr id="3" name="Content Placeholder 2"/>
          <p:cNvSpPr>
            <a:spLocks noGrp="1"/>
          </p:cNvSpPr>
          <p:nvPr>
            <p:ph idx="1"/>
          </p:nvPr>
        </p:nvSpPr>
        <p:spPr/>
        <p:txBody>
          <a:bodyPr>
            <a:normAutofit fontScale="85000" lnSpcReduction="10000"/>
          </a:bodyPr>
          <a:lstStyle/>
          <a:p>
            <a:pPr lvl="0"/>
            <a:r>
              <a:rPr lang="en-US" dirty="0"/>
              <a:t>Hierarchical clustering benefits from not needing to pass in an explicit “K” number of clusters a priori. You can find all potential clusters and decide where clusters are after the fact.</a:t>
            </a:r>
          </a:p>
          <a:p>
            <a:pPr lvl="0"/>
            <a:r>
              <a:rPr lang="en-US" dirty="0"/>
              <a:t>K-Means clustering benefits from a simplicity perspective – often times in business use cases there is a challenge to find methods that can be explained to non-technical audiences but still be accurate enough to generate quality results. K-Means can easily fill this niche. </a:t>
            </a:r>
          </a:p>
          <a:p>
            <a:pPr lvl="0"/>
            <a:r>
              <a:rPr lang="en-US" dirty="0"/>
              <a:t>Hierarchical clustering has more parameters to tweak than K-Means when it comes to dealing with abnormally shaped data. While K-Means is great at finding discrete clusters, it can falter when it comes to mixed clusters. By tweaking the parameters in Hierarchical clustering, you may find better results.</a:t>
            </a:r>
          </a:p>
          <a:p>
            <a:pPr lvl="0"/>
            <a:r>
              <a:rPr lang="en-US" dirty="0"/>
              <a:t>Vanilla K-Means works by instantiating random centroids and finding closest points to those centroids. If they are randomly instantiated in areas of the feature space that are quite far away from your data then it can end up taking quite some time to converge, or it may never even get to that point. </a:t>
            </a:r>
          </a:p>
        </p:txBody>
      </p:sp>
      <p:sp>
        <p:nvSpPr>
          <p:cNvPr id="4" name="Slide Number Placeholder 3"/>
          <p:cNvSpPr>
            <a:spLocks noGrp="1"/>
          </p:cNvSpPr>
          <p:nvPr>
            <p:ph type="sldNum" sz="quarter" idx="4"/>
          </p:nvPr>
        </p:nvSpPr>
        <p:spPr/>
        <p:txBody>
          <a:bodyPr/>
          <a:lstStyle/>
          <a:p>
            <a:fld id="{2D5587A6-0F28-234D-9116-41BE2E1A2AC2}" type="slidenum">
              <a:rPr lang="en-US" smtClean="0"/>
              <a:pPr/>
              <a:t>30</a:t>
            </a:fld>
            <a:endParaRPr lang="en-US" dirty="0"/>
          </a:p>
        </p:txBody>
      </p:sp>
    </p:spTree>
    <p:extLst>
      <p:ext uri="{BB962C8B-B14F-4D97-AF65-F5344CB8AC3E}">
        <p14:creationId xmlns:p14="http://schemas.microsoft.com/office/powerpoint/2010/main" val="2420686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In this lesson, we:</a:t>
            </a:r>
          </a:p>
          <a:p>
            <a:pPr lvl="0"/>
            <a:r>
              <a:rPr lang="en-US" dirty="0"/>
              <a:t>Refreshed K-Means and Clustering concepts</a:t>
            </a:r>
          </a:p>
          <a:p>
            <a:pPr lvl="0"/>
            <a:r>
              <a:rPr lang="en-US" dirty="0"/>
              <a:t>Explored how hierarchies are efficient forms of communication</a:t>
            </a:r>
          </a:p>
          <a:p>
            <a:pPr lvl="0"/>
            <a:r>
              <a:rPr lang="en-US" dirty="0"/>
              <a:t>Used Agglomerative Clustering to walk through a sample problem</a:t>
            </a:r>
          </a:p>
          <a:p>
            <a:pPr lvl="0"/>
            <a:r>
              <a:rPr lang="en-US" dirty="0"/>
              <a:t>Understood how Linkage Methods affect clustering performance</a:t>
            </a:r>
          </a:p>
          <a:p>
            <a:pPr lvl="0"/>
            <a:r>
              <a:rPr lang="en-US" dirty="0"/>
              <a:t>Understood how Agglomerative vs Divisive affect clustering performance</a:t>
            </a:r>
          </a:p>
          <a:p>
            <a:pPr lvl="0"/>
            <a:r>
              <a:rPr lang="en-US" dirty="0"/>
              <a:t>Compared K-Means with Hierarchical Clustering</a:t>
            </a:r>
          </a:p>
          <a:p>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31</a:t>
            </a:fld>
            <a:endParaRPr lang="en-US" dirty="0"/>
          </a:p>
        </p:txBody>
      </p:sp>
    </p:spTree>
    <p:extLst>
      <p:ext uri="{BB962C8B-B14F-4D97-AF65-F5344CB8AC3E}">
        <p14:creationId xmlns:p14="http://schemas.microsoft.com/office/powerpoint/2010/main" val="1321102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p:txBody>
          <a:bodyPr>
            <a:normAutofit fontScale="92500" lnSpcReduction="20000"/>
          </a:bodyPr>
          <a:lstStyle/>
          <a:p>
            <a:pPr lvl="0"/>
            <a:r>
              <a:rPr lang="en-US" dirty="0"/>
              <a:t>The two approaches to Hierarchical Clustering are Agglomerative and Degenerative</a:t>
            </a:r>
          </a:p>
          <a:p>
            <a:pPr lvl="1"/>
            <a:r>
              <a:rPr lang="en-US" dirty="0"/>
              <a:t>True</a:t>
            </a:r>
          </a:p>
          <a:p>
            <a:pPr lvl="1"/>
            <a:r>
              <a:rPr lang="en-US" dirty="0"/>
              <a:t>False</a:t>
            </a:r>
          </a:p>
          <a:p>
            <a:pPr lvl="0"/>
            <a:r>
              <a:rPr lang="en-US" dirty="0"/>
              <a:t>Which of these linkage criteria can be used to determine distances between clusters?</a:t>
            </a:r>
          </a:p>
          <a:p>
            <a:pPr lvl="1"/>
            <a:r>
              <a:rPr lang="en-US" dirty="0"/>
              <a:t>Complete</a:t>
            </a:r>
          </a:p>
          <a:p>
            <a:pPr lvl="1"/>
            <a:r>
              <a:rPr lang="en-US" dirty="0"/>
              <a:t>Single</a:t>
            </a:r>
          </a:p>
          <a:p>
            <a:pPr lvl="1"/>
            <a:r>
              <a:rPr lang="en-US" dirty="0"/>
              <a:t>Centroid</a:t>
            </a:r>
          </a:p>
          <a:p>
            <a:pPr lvl="1"/>
            <a:r>
              <a:rPr lang="en-US" dirty="0"/>
              <a:t>All of the above</a:t>
            </a:r>
          </a:p>
          <a:p>
            <a:pPr lvl="0"/>
            <a:r>
              <a:rPr lang="en-US" dirty="0"/>
              <a:t>Hierarchies are always the most efficient way to convey information about a data set</a:t>
            </a:r>
          </a:p>
          <a:p>
            <a:pPr lvl="1"/>
            <a:r>
              <a:rPr lang="en-US" dirty="0"/>
              <a:t>True</a:t>
            </a:r>
          </a:p>
          <a:p>
            <a:pPr lvl="1"/>
            <a:r>
              <a:rPr lang="en-US" dirty="0"/>
              <a:t>False</a:t>
            </a:r>
          </a:p>
        </p:txBody>
      </p:sp>
      <p:sp>
        <p:nvSpPr>
          <p:cNvPr id="4" name="Slide Number Placeholder 3"/>
          <p:cNvSpPr>
            <a:spLocks noGrp="1"/>
          </p:cNvSpPr>
          <p:nvPr>
            <p:ph type="sldNum" sz="quarter" idx="4"/>
          </p:nvPr>
        </p:nvSpPr>
        <p:spPr/>
        <p:txBody>
          <a:bodyPr/>
          <a:lstStyle/>
          <a:p>
            <a:fld id="{2D5587A6-0F28-234D-9116-41BE2E1A2AC2}" type="slidenum">
              <a:rPr lang="en-US" smtClean="0"/>
              <a:pPr/>
              <a:t>32</a:t>
            </a:fld>
            <a:endParaRPr lang="en-US" dirty="0"/>
          </a:p>
        </p:txBody>
      </p:sp>
    </p:spTree>
    <p:extLst>
      <p:ext uri="{BB962C8B-B14F-4D97-AF65-F5344CB8AC3E}">
        <p14:creationId xmlns:p14="http://schemas.microsoft.com/office/powerpoint/2010/main" val="1492977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a:xfrm>
            <a:off x="648000" y="1404000"/>
            <a:ext cx="10800000" cy="5193352"/>
          </a:xfrm>
        </p:spPr>
        <p:txBody>
          <a:bodyPr>
            <a:normAutofit fontScale="85000" lnSpcReduction="20000"/>
          </a:bodyPr>
          <a:lstStyle/>
          <a:p>
            <a:pPr lvl="0"/>
            <a:r>
              <a:rPr lang="en-US" dirty="0"/>
              <a:t>How is Hierarchical Clustering a better approach to clustering than K-Means?</a:t>
            </a:r>
          </a:p>
          <a:p>
            <a:pPr lvl="1"/>
            <a:r>
              <a:rPr lang="en-US" dirty="0"/>
              <a:t>It is faster than K-Means</a:t>
            </a:r>
          </a:p>
          <a:p>
            <a:pPr lvl="1"/>
            <a:r>
              <a:rPr lang="en-US" dirty="0"/>
              <a:t>You don’t need to determine number of clusters a priori</a:t>
            </a:r>
          </a:p>
          <a:p>
            <a:pPr lvl="1"/>
            <a:r>
              <a:rPr lang="en-US" dirty="0"/>
              <a:t>It handles simple data sets in a more efficient manner</a:t>
            </a:r>
          </a:p>
          <a:p>
            <a:pPr lvl="1"/>
            <a:r>
              <a:rPr lang="en-US" dirty="0"/>
              <a:t>All of the above</a:t>
            </a:r>
          </a:p>
          <a:p>
            <a:pPr lvl="0"/>
            <a:r>
              <a:rPr lang="en-US" dirty="0"/>
              <a:t>How is K-Means a better approach to clustering than Hierarchical Clustering?</a:t>
            </a:r>
          </a:p>
          <a:p>
            <a:pPr lvl="1"/>
            <a:r>
              <a:rPr lang="en-US" dirty="0"/>
              <a:t>It is faster than Hierarchical Clustering</a:t>
            </a:r>
          </a:p>
          <a:p>
            <a:pPr lvl="1"/>
            <a:r>
              <a:rPr lang="en-US" dirty="0"/>
              <a:t>It is slower but more accurate</a:t>
            </a:r>
          </a:p>
          <a:p>
            <a:pPr lvl="1"/>
            <a:r>
              <a:rPr lang="en-US" dirty="0"/>
              <a:t>You don’t need to determine what K is a priori</a:t>
            </a:r>
          </a:p>
          <a:p>
            <a:pPr lvl="1"/>
            <a:r>
              <a:rPr lang="en-US" dirty="0"/>
              <a:t>K-Means is much more complex but more accurate</a:t>
            </a:r>
          </a:p>
          <a:p>
            <a:pPr lvl="0"/>
            <a:r>
              <a:rPr lang="en-US" dirty="0"/>
              <a:t>A hierarchy shows the relationships from parent nodes to their children nodes</a:t>
            </a:r>
          </a:p>
          <a:p>
            <a:pPr lvl="1"/>
            <a:r>
              <a:rPr lang="en-US" dirty="0"/>
              <a:t>True</a:t>
            </a:r>
          </a:p>
          <a:p>
            <a:pPr lvl="1"/>
            <a:r>
              <a:rPr lang="en-US" dirty="0"/>
              <a:t>False</a:t>
            </a:r>
          </a:p>
        </p:txBody>
      </p:sp>
      <p:sp>
        <p:nvSpPr>
          <p:cNvPr id="4" name="Slide Number Placeholder 3"/>
          <p:cNvSpPr>
            <a:spLocks noGrp="1"/>
          </p:cNvSpPr>
          <p:nvPr>
            <p:ph type="sldNum" sz="quarter" idx="4"/>
          </p:nvPr>
        </p:nvSpPr>
        <p:spPr/>
        <p:txBody>
          <a:bodyPr/>
          <a:lstStyle/>
          <a:p>
            <a:fld id="{2D5587A6-0F28-234D-9116-41BE2E1A2AC2}" type="slidenum">
              <a:rPr lang="en-US" smtClean="0"/>
              <a:pPr/>
              <a:t>33</a:t>
            </a:fld>
            <a:endParaRPr lang="en-US" dirty="0"/>
          </a:p>
        </p:txBody>
      </p:sp>
    </p:spTree>
    <p:extLst>
      <p:ext uri="{BB962C8B-B14F-4D97-AF65-F5344CB8AC3E}">
        <p14:creationId xmlns:p14="http://schemas.microsoft.com/office/powerpoint/2010/main" val="3249659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a:xfrm>
            <a:off x="648000" y="1215360"/>
            <a:ext cx="10800000" cy="5454000"/>
          </a:xfrm>
        </p:spPr>
        <p:txBody>
          <a:bodyPr>
            <a:normAutofit fontScale="77500" lnSpcReduction="20000"/>
          </a:bodyPr>
          <a:lstStyle/>
          <a:p>
            <a:pPr lvl="0"/>
            <a:r>
              <a:rPr lang="en-US" dirty="0"/>
              <a:t>In a hierarchy, children nodes can also themselves be parents to other children nodes</a:t>
            </a:r>
          </a:p>
          <a:p>
            <a:pPr lvl="1"/>
            <a:r>
              <a:rPr lang="en-US" dirty="0"/>
              <a:t>True</a:t>
            </a:r>
          </a:p>
          <a:p>
            <a:pPr lvl="1"/>
            <a:r>
              <a:rPr lang="en-US" dirty="0"/>
              <a:t>False</a:t>
            </a:r>
          </a:p>
          <a:p>
            <a:pPr lvl="0"/>
            <a:r>
              <a:rPr lang="en-US" dirty="0"/>
              <a:t>Why are dendrograms helpful in determining clusters?</a:t>
            </a:r>
          </a:p>
          <a:p>
            <a:pPr lvl="1"/>
            <a:r>
              <a:rPr lang="en-US" dirty="0"/>
              <a:t>It shows how correlated features in the data set are</a:t>
            </a:r>
          </a:p>
          <a:p>
            <a:pPr lvl="1"/>
            <a:r>
              <a:rPr lang="en-US" dirty="0"/>
              <a:t>They give an idea how clusters could be formed with which members</a:t>
            </a:r>
          </a:p>
          <a:p>
            <a:pPr lvl="1"/>
            <a:r>
              <a:rPr lang="en-US" dirty="0"/>
              <a:t>If they fail, it’s a sign that the data is too complex for hierarchical clustering</a:t>
            </a:r>
          </a:p>
          <a:p>
            <a:pPr lvl="1"/>
            <a:r>
              <a:rPr lang="en-US" dirty="0"/>
              <a:t>They aren’t helpful</a:t>
            </a:r>
          </a:p>
          <a:p>
            <a:pPr lvl="0"/>
            <a:r>
              <a:rPr lang="en-US" dirty="0"/>
              <a:t>Agglomerative clustering adopts the tops-down approach, while Divisive adopts the bottoms-up approach.</a:t>
            </a:r>
          </a:p>
          <a:p>
            <a:pPr lvl="1"/>
            <a:r>
              <a:rPr lang="en-US" dirty="0"/>
              <a:t>True</a:t>
            </a:r>
          </a:p>
          <a:p>
            <a:pPr lvl="1"/>
            <a:r>
              <a:rPr lang="en-US" dirty="0"/>
              <a:t>False</a:t>
            </a:r>
          </a:p>
          <a:p>
            <a:pPr lvl="0"/>
            <a:r>
              <a:rPr lang="en-US" dirty="0"/>
              <a:t>Hierarchical Clustering in sci-kit learn is more modular and should always be preferred over </a:t>
            </a:r>
            <a:r>
              <a:rPr lang="en-US" dirty="0" err="1"/>
              <a:t>scipy</a:t>
            </a:r>
            <a:r>
              <a:rPr lang="en-US" dirty="0"/>
              <a:t> implementations.</a:t>
            </a:r>
          </a:p>
          <a:p>
            <a:pPr lvl="1"/>
            <a:r>
              <a:rPr lang="en-US" dirty="0"/>
              <a:t>True</a:t>
            </a:r>
          </a:p>
          <a:p>
            <a:pPr lvl="1"/>
            <a:r>
              <a:rPr lang="en-US" dirty="0"/>
              <a:t>False</a:t>
            </a:r>
          </a:p>
        </p:txBody>
      </p:sp>
      <p:sp>
        <p:nvSpPr>
          <p:cNvPr id="4" name="Slide Number Placeholder 3"/>
          <p:cNvSpPr>
            <a:spLocks noGrp="1"/>
          </p:cNvSpPr>
          <p:nvPr>
            <p:ph type="sldNum" sz="quarter" idx="4"/>
          </p:nvPr>
        </p:nvSpPr>
        <p:spPr/>
        <p:txBody>
          <a:bodyPr/>
          <a:lstStyle/>
          <a:p>
            <a:fld id="{2D5587A6-0F28-234D-9116-41BE2E1A2AC2}" type="slidenum">
              <a:rPr lang="en-US" smtClean="0"/>
              <a:pPr/>
              <a:t>34</a:t>
            </a:fld>
            <a:endParaRPr lang="en-US" dirty="0"/>
          </a:p>
        </p:txBody>
      </p:sp>
    </p:spTree>
    <p:extLst>
      <p:ext uri="{BB962C8B-B14F-4D97-AF65-F5344CB8AC3E}">
        <p14:creationId xmlns:p14="http://schemas.microsoft.com/office/powerpoint/2010/main" val="38677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4</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Clustering has proven to be extremely helpful but there are many nuances that influence performance</a:t>
            </a:r>
          </a:p>
          <a:p>
            <a:r>
              <a:rPr lang="en-US" dirty="0"/>
              <a:t>K-Means was one option of understanding clusters in your data – it may not always be the best option</a:t>
            </a:r>
          </a:p>
          <a:p>
            <a:r>
              <a:rPr lang="en-US" dirty="0"/>
              <a:t>Hierarchical Clustering is an additional clustering approach that may improve performance</a:t>
            </a:r>
          </a:p>
        </p:txBody>
      </p:sp>
    </p:spTree>
    <p:extLst>
      <p:ext uri="{BB962C8B-B14F-4D97-AF65-F5344CB8AC3E}">
        <p14:creationId xmlns:p14="http://schemas.microsoft.com/office/powerpoint/2010/main" val="23959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Refresh: Supervised Learning versus Unsupervised Learning</a:t>
            </a:r>
          </a:p>
        </p:txBody>
      </p:sp>
      <p:sp>
        <p:nvSpPr>
          <p:cNvPr id="3" name="Content Placeholder 2"/>
          <p:cNvSpPr>
            <a:spLocks noGrp="1"/>
          </p:cNvSpPr>
          <p:nvPr>
            <p:ph idx="1"/>
          </p:nvPr>
        </p:nvSpPr>
        <p:spPr/>
        <p:txBody>
          <a:bodyPr>
            <a:normAutofit/>
          </a:bodyPr>
          <a:lstStyle/>
          <a:p>
            <a:r>
              <a:rPr lang="en-US" dirty="0"/>
              <a:t>Unsupervised learning solves problems where a label is </a:t>
            </a:r>
            <a:r>
              <a:rPr lang="en-US" b="1" dirty="0"/>
              <a:t>unavailable</a:t>
            </a:r>
          </a:p>
          <a:p>
            <a:r>
              <a:rPr lang="en-US" dirty="0"/>
              <a:t>Supervised learning solves problems where a label is </a:t>
            </a:r>
            <a:r>
              <a:rPr lang="en-US" b="1" dirty="0"/>
              <a:t>available</a:t>
            </a:r>
            <a:r>
              <a:rPr lang="en-US" dirty="0"/>
              <a:t> </a:t>
            </a:r>
          </a:p>
          <a:p>
            <a:pPr marL="0" indent="0">
              <a:buNone/>
            </a:pPr>
            <a:endParaRPr lang="en-US" b="1" dirty="0"/>
          </a:p>
          <a:p>
            <a:endParaRPr lang="en-US" dirty="0"/>
          </a:p>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5</a:t>
            </a:fld>
            <a:endParaRPr lang="en-US" dirty="0"/>
          </a:p>
        </p:txBody>
      </p:sp>
      <p:pic>
        <p:nvPicPr>
          <p:cNvPr id="5" name="Picture 4">
            <a:extLst>
              <a:ext uri="{FF2B5EF4-FFF2-40B4-BE49-F238E27FC236}">
                <a16:creationId xmlns:a16="http://schemas.microsoft.com/office/drawing/2014/main" id="{18B48355-C41E-0648-A94C-9A8A13494B04}"/>
              </a:ext>
            </a:extLst>
          </p:cNvPr>
          <p:cNvPicPr/>
          <p:nvPr/>
        </p:nvPicPr>
        <p:blipFill>
          <a:blip r:embed="rId3"/>
          <a:stretch>
            <a:fillRect/>
          </a:stretch>
        </p:blipFill>
        <p:spPr>
          <a:xfrm>
            <a:off x="2081523" y="3284984"/>
            <a:ext cx="8614369" cy="2303567"/>
          </a:xfrm>
          <a:prstGeom prst="rect">
            <a:avLst/>
          </a:prstGeom>
        </p:spPr>
      </p:pic>
    </p:spTree>
    <p:extLst>
      <p:ext uri="{BB962C8B-B14F-4D97-AF65-F5344CB8AC3E}">
        <p14:creationId xmlns:p14="http://schemas.microsoft.com/office/powerpoint/2010/main" val="367168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6</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Can anyone explain from a high level how K-Means works?</a:t>
            </a:r>
          </a:p>
          <a:p>
            <a:r>
              <a:rPr lang="en-US" dirty="0"/>
              <a:t>Stemming from the exercises and activities from the last lesson, please share any unique findings from your work.</a:t>
            </a:r>
          </a:p>
        </p:txBody>
      </p:sp>
    </p:spTree>
    <p:extLst>
      <p:ext uri="{BB962C8B-B14F-4D97-AF65-F5344CB8AC3E}">
        <p14:creationId xmlns:p14="http://schemas.microsoft.com/office/powerpoint/2010/main" val="254861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of Hierarchy</a:t>
            </a:r>
          </a:p>
        </p:txBody>
      </p:sp>
      <p:sp>
        <p:nvSpPr>
          <p:cNvPr id="3" name="Content Placeholder 2"/>
          <p:cNvSpPr>
            <a:spLocks noGrp="1"/>
          </p:cNvSpPr>
          <p:nvPr>
            <p:ph idx="1"/>
          </p:nvPr>
        </p:nvSpPr>
        <p:spPr/>
        <p:txBody>
          <a:bodyPr>
            <a:normAutofit/>
          </a:bodyPr>
          <a:lstStyle/>
          <a:p>
            <a:r>
              <a:rPr lang="en-US" dirty="0"/>
              <a:t>Hierarchies have been used throughout history to understand the world around us. </a:t>
            </a:r>
          </a:p>
          <a:p>
            <a:r>
              <a:rPr lang="en-US" dirty="0"/>
              <a:t>There is a parent node (”root” if it has no parents) that has children nodes. This structure repeats into a tree-like structure.</a:t>
            </a:r>
          </a:p>
          <a:p>
            <a:r>
              <a:rPr lang="en-US" dirty="0"/>
              <a:t>By organizing information into a hierarchy you can see data relationships in groupings.</a:t>
            </a:r>
          </a:p>
        </p:txBody>
      </p:sp>
      <p:sp>
        <p:nvSpPr>
          <p:cNvPr id="4" name="Slide Number Placeholder 3"/>
          <p:cNvSpPr>
            <a:spLocks noGrp="1"/>
          </p:cNvSpPr>
          <p:nvPr>
            <p:ph type="sldNum" sz="quarter" idx="4"/>
          </p:nvPr>
        </p:nvSpPr>
        <p:spPr/>
        <p:txBody>
          <a:bodyPr/>
          <a:lstStyle/>
          <a:p>
            <a:fld id="{2D5587A6-0F28-234D-9116-41BE2E1A2AC2}" type="slidenum">
              <a:rPr lang="en-US" smtClean="0"/>
              <a:pPr/>
              <a:t>7</a:t>
            </a:fld>
            <a:endParaRPr lang="en-US" dirty="0"/>
          </a:p>
        </p:txBody>
      </p:sp>
      <p:pic>
        <p:nvPicPr>
          <p:cNvPr id="6" name="Picture 5">
            <a:extLst>
              <a:ext uri="{FF2B5EF4-FFF2-40B4-BE49-F238E27FC236}">
                <a16:creationId xmlns:a16="http://schemas.microsoft.com/office/drawing/2014/main" id="{1D726655-6E35-E146-94E3-6CBAD5195142}"/>
              </a:ext>
            </a:extLst>
          </p:cNvPr>
          <p:cNvPicPr/>
          <p:nvPr/>
        </p:nvPicPr>
        <p:blipFill>
          <a:blip r:embed="rId2"/>
          <a:stretch>
            <a:fillRect/>
          </a:stretch>
        </p:blipFill>
        <p:spPr>
          <a:xfrm>
            <a:off x="3799840" y="3780000"/>
            <a:ext cx="4592320" cy="2219960"/>
          </a:xfrm>
          <a:prstGeom prst="rect">
            <a:avLst/>
          </a:prstGeom>
        </p:spPr>
      </p:pic>
    </p:spTree>
    <p:extLst>
      <p:ext uri="{BB962C8B-B14F-4D97-AF65-F5344CB8AC3E}">
        <p14:creationId xmlns:p14="http://schemas.microsoft.com/office/powerpoint/2010/main" val="323472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of Hierarchy</a:t>
            </a:r>
          </a:p>
        </p:txBody>
      </p:sp>
      <p:sp>
        <p:nvSpPr>
          <p:cNvPr id="3" name="Content Placeholder 2"/>
          <p:cNvSpPr>
            <a:spLocks noGrp="1"/>
          </p:cNvSpPr>
          <p:nvPr>
            <p:ph idx="1"/>
          </p:nvPr>
        </p:nvSpPr>
        <p:spPr>
          <a:xfrm>
            <a:off x="648000" y="1746000"/>
            <a:ext cx="5231976" cy="4752000"/>
          </a:xfrm>
        </p:spPr>
        <p:txBody>
          <a:bodyPr>
            <a:normAutofit/>
          </a:bodyPr>
          <a:lstStyle/>
          <a:p>
            <a:r>
              <a:rPr lang="en-US" dirty="0"/>
              <a:t>In the realm of nature, these relationship diagrams are usually built to show classification schemes of animals and are called “taxonomies”</a:t>
            </a:r>
          </a:p>
          <a:p>
            <a:r>
              <a:rPr lang="en-US" dirty="0"/>
              <a:t>They are extremely information-dense ways to describe your data as they show how one data class interacts with all subsequent higher/lower level classes.</a:t>
            </a:r>
          </a:p>
        </p:txBody>
      </p:sp>
      <p:sp>
        <p:nvSpPr>
          <p:cNvPr id="4" name="Slide Number Placeholder 3"/>
          <p:cNvSpPr>
            <a:spLocks noGrp="1"/>
          </p:cNvSpPr>
          <p:nvPr>
            <p:ph type="sldNum" sz="quarter" idx="4"/>
          </p:nvPr>
        </p:nvSpPr>
        <p:spPr/>
        <p:txBody>
          <a:bodyPr/>
          <a:lstStyle/>
          <a:p>
            <a:fld id="{2D5587A6-0F28-234D-9116-41BE2E1A2AC2}" type="slidenum">
              <a:rPr lang="en-US" smtClean="0"/>
              <a:pPr/>
              <a:t>8</a:t>
            </a:fld>
            <a:endParaRPr lang="en-US" dirty="0"/>
          </a:p>
        </p:txBody>
      </p:sp>
      <p:pic>
        <p:nvPicPr>
          <p:cNvPr id="6" name="Picture 5">
            <a:extLst>
              <a:ext uri="{FF2B5EF4-FFF2-40B4-BE49-F238E27FC236}">
                <a16:creationId xmlns:a16="http://schemas.microsoft.com/office/drawing/2014/main" id="{1D726655-6E35-E146-94E3-6CBAD5195142}"/>
              </a:ext>
            </a:extLst>
          </p:cNvPr>
          <p:cNvPicPr/>
          <p:nvPr/>
        </p:nvPicPr>
        <p:blipFill>
          <a:blip r:embed="rId2"/>
          <a:stretch>
            <a:fillRect/>
          </a:stretch>
        </p:blipFill>
        <p:spPr>
          <a:xfrm>
            <a:off x="6134092" y="1954460"/>
            <a:ext cx="5565908" cy="2949080"/>
          </a:xfrm>
          <a:prstGeom prst="rect">
            <a:avLst/>
          </a:prstGeom>
        </p:spPr>
      </p:pic>
    </p:spTree>
    <p:extLst>
      <p:ext uri="{BB962C8B-B14F-4D97-AF65-F5344CB8AC3E}">
        <p14:creationId xmlns:p14="http://schemas.microsoft.com/office/powerpoint/2010/main" val="42363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of Hierarchy</a:t>
            </a:r>
          </a:p>
        </p:txBody>
      </p:sp>
      <p:sp>
        <p:nvSpPr>
          <p:cNvPr id="4" name="Slide Number Placeholder 3"/>
          <p:cNvSpPr>
            <a:spLocks noGrp="1"/>
          </p:cNvSpPr>
          <p:nvPr>
            <p:ph type="sldNum" sz="quarter" idx="4"/>
          </p:nvPr>
        </p:nvSpPr>
        <p:spPr/>
        <p:txBody>
          <a:bodyPr/>
          <a:lstStyle/>
          <a:p>
            <a:fld id="{2D5587A6-0F28-234D-9116-41BE2E1A2AC2}" type="slidenum">
              <a:rPr lang="en-US" smtClean="0"/>
              <a:pPr/>
              <a:t>9</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52956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These nature taxonomies can be mapped to real world business scenarios by thinking of navigating an e-commerce website.</a:t>
            </a:r>
          </a:p>
          <a:p>
            <a:r>
              <a:rPr lang="en-US" dirty="0"/>
              <a:t>Imagine visiting an online store and across the navigation bar you had every single product category at once. It would be extremely cluttered.</a:t>
            </a:r>
          </a:p>
          <a:p>
            <a:r>
              <a:rPr lang="en-US" dirty="0"/>
              <a:t>Instead, we can have categories -&gt; subcategories -&gt; product categories.</a:t>
            </a:r>
          </a:p>
        </p:txBody>
      </p:sp>
      <p:pic>
        <p:nvPicPr>
          <p:cNvPr id="6" name="Picture 5">
            <a:extLst>
              <a:ext uri="{FF2B5EF4-FFF2-40B4-BE49-F238E27FC236}">
                <a16:creationId xmlns:a16="http://schemas.microsoft.com/office/drawing/2014/main" id="{09BE5FD4-28C0-214E-ADDE-C7F1F035A9BF}"/>
              </a:ext>
            </a:extLst>
          </p:cNvPr>
          <p:cNvPicPr/>
          <p:nvPr/>
        </p:nvPicPr>
        <p:blipFill>
          <a:blip r:embed="rId3"/>
          <a:stretch>
            <a:fillRect/>
          </a:stretch>
        </p:blipFill>
        <p:spPr>
          <a:xfrm>
            <a:off x="6254105" y="2420888"/>
            <a:ext cx="5194935" cy="2413000"/>
          </a:xfrm>
          <a:prstGeom prst="rect">
            <a:avLst/>
          </a:prstGeom>
        </p:spPr>
      </p:pic>
    </p:spTree>
    <p:extLst>
      <p:ext uri="{BB962C8B-B14F-4D97-AF65-F5344CB8AC3E}">
        <p14:creationId xmlns:p14="http://schemas.microsoft.com/office/powerpoint/2010/main" val="766178218"/>
      </p:ext>
    </p:extLst>
  </p:cSld>
  <p:clrMapOvr>
    <a:masterClrMapping/>
  </p:clrMapOvr>
</p:sld>
</file>

<file path=ppt/theme/theme1.xml><?xml version="1.0" encoding="utf-8"?>
<a:theme xmlns:a="http://schemas.openxmlformats.org/drawingml/2006/main" name="Packt Train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15024</TotalTime>
  <Words>2608</Words>
  <Application>Microsoft Macintosh PowerPoint</Application>
  <PresentationFormat>Widescreen</PresentationFormat>
  <Paragraphs>309</Paragraphs>
  <Slides>34</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Packt Training</vt:lpstr>
      <vt:lpstr>Applied Unsupervised Learning with Python</vt:lpstr>
      <vt:lpstr>Lesson 2: Hierarchical Clustering</vt:lpstr>
      <vt:lpstr>Lesson Objectives</vt:lpstr>
      <vt:lpstr>Introduction</vt:lpstr>
      <vt:lpstr>Refresh: Supervised Learning versus Unsupervised Learning</vt:lpstr>
      <vt:lpstr>Discussion</vt:lpstr>
      <vt:lpstr>Organization of Hierarchy</vt:lpstr>
      <vt:lpstr>Organization of Hierarchy</vt:lpstr>
      <vt:lpstr>Organization of Hierarchy</vt:lpstr>
      <vt:lpstr>Discussion</vt:lpstr>
      <vt:lpstr>Hierarchical Clustering</vt:lpstr>
      <vt:lpstr>Hierarchical Clustering</vt:lpstr>
      <vt:lpstr>Discussion</vt:lpstr>
      <vt:lpstr>Hierarchical Clustering: Animal Example</vt:lpstr>
      <vt:lpstr>Hierarchical Clustering: Animal Example</vt:lpstr>
      <vt:lpstr>Hierarchical Clustering: Animal Example</vt:lpstr>
      <vt:lpstr>Hierarchical Clustering: In Depth</vt:lpstr>
      <vt:lpstr>Hierarchical Clustering: In Depth - 1</vt:lpstr>
      <vt:lpstr>Hierarchical Clustering: In Depth - 2</vt:lpstr>
      <vt:lpstr>Hierarchical Clustering: In Depth - 3</vt:lpstr>
      <vt:lpstr>Hierarchical Clustering: In Depth - 4</vt:lpstr>
      <vt:lpstr>Discussion</vt:lpstr>
      <vt:lpstr>Hierarchical Clustering: Linkage Criteria</vt:lpstr>
      <vt:lpstr>Exercise 1</vt:lpstr>
      <vt:lpstr>Hierarchical Clustering: Linkage Criteria</vt:lpstr>
      <vt:lpstr>Discussion</vt:lpstr>
      <vt:lpstr>Hierarchical Clustering: Agglomerative vs Divisive</vt:lpstr>
      <vt:lpstr>Discussion</vt:lpstr>
      <vt:lpstr>Exercise 2</vt:lpstr>
      <vt:lpstr>K-Means vs Hierarchical Clustering</vt:lpstr>
      <vt:lpstr>Summary</vt:lpstr>
      <vt:lpstr>Practice Questions</vt:lpstr>
      <vt:lpstr>Practice Questions</vt:lpstr>
      <vt:lpstr>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Christopher Richard Kruger</cp:lastModifiedBy>
  <cp:revision>274</cp:revision>
  <cp:lastPrinted>2018-06-05T12:50:25Z</cp:lastPrinted>
  <dcterms:created xsi:type="dcterms:W3CDTF">2018-06-05T09:17:37Z</dcterms:created>
  <dcterms:modified xsi:type="dcterms:W3CDTF">2019-02-02T17:41:43Z</dcterms:modified>
</cp:coreProperties>
</file>