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3" r:id="rId4"/>
    <p:sldId id="275" r:id="rId5"/>
    <p:sldId id="276" r:id="rId6"/>
    <p:sldId id="277" r:id="rId7"/>
    <p:sldId id="279" r:id="rId8"/>
    <p:sldId id="274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7B9F5-F622-463F-BD8C-A90FB7093D1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9A048-B5DC-49E9-B42D-41105AE9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Fluvoaquic</a:t>
            </a:r>
            <a:r>
              <a:rPr lang="en-US" dirty="0"/>
              <a:t> soil is derived from alluvial soil.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9A048-B5DC-49E9-B42D-41105AE9CB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9A048-B5DC-49E9-B42D-41105AE9CB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7D7-3CA8-A167-D86B-2817D885B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BB59C-FB14-006A-33FA-67FBD0CF8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15B7-497D-5613-A43F-4EDD1EE6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F77C-B0BD-4213-966A-1E090423E09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45F7-8261-7F71-27CC-1C557F94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F1E0-E22C-32A6-EF06-EE6E7204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63A-542D-5B64-C211-3F4C1B79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B748-90E8-AD1E-EA37-87BB7EB81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E3E25-58F6-7D33-23E9-48999D47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C179-97F3-48B4-A9BA-745373071772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F854D-3789-34C6-4DBB-A95EB830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5ECA-73F2-7FE5-0142-52743FA2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4CF19-4D47-D350-5574-6681D9E67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97F0E-63FF-4AEA-D3AA-F31E3A4E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A66B-C8FF-F756-7D5B-76BEAF18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EE3E-63AE-4929-8C98-F2D4102EE0B7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24E5-FD52-7ADC-9E81-F07638B3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0ACB-5265-9C51-3BFD-92AC1F9C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7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B91C-6DCF-CBFB-7923-878E5815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3E43-E165-8CEB-FCC3-351D6379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37E1-D4E0-D033-9BF1-F0135556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F71A-D0C4-401D-9C21-DD80FD0850D4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5AE0-AFC3-7DF5-A6B0-1533D7E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A4B1-EFD7-0219-8981-8B1D7D95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EB3C-549C-9344-0EBB-96FC6335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70702-5935-2BF5-A8E1-29EEAF62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5C3F-8A22-7FAD-7EC9-039D9EC9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EED3-91B4-4A1A-B03C-645C6F19699B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6C87-5031-8F8C-3728-1EB2F936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296E-5ED3-D0DA-CB5B-257FB0E1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CE74-6FF3-7D55-4641-7953A92B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84D4-E501-0935-279C-21596700E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82E87-B629-A36E-A380-7715D1B74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FA78F-E248-0C09-F65C-CD009A28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85FB-2E4E-4D4A-B1A3-394BE44DBB7D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2C7FD-E2C3-C1B5-BD0E-8FF0C28B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3967-18D6-F45A-78E1-7A7E4324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4A45-7825-278D-8B25-60C8C293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34B6C-708A-F647-CA87-58D650C9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A8C8E-8F72-4C00-CC40-3F1C0817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F9107-A7ED-E575-43BE-1527C07CA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2BED1-FBBA-03BF-112C-97AAAA5AD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37721-0CCC-673E-4F3B-0B2E6884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DD1-A12E-44A3-9F6F-368F8A10BC2A}" type="datetime1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A254B-6A0D-BB21-ABE2-15CE2460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63F7B-B96D-1DD7-0588-35526688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3781-B180-0677-A5F3-FD2485E0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31A34-09B7-9EEF-60BF-0F35CE0A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48C-07EB-4C72-A7A7-D827C411E775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971F3-7979-C466-4A03-7C534942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7663B-5FEF-3239-26FB-5D75B51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D25CC-5A29-CFB2-4602-585335A2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1E2E-77DD-48FA-8D4D-9C6E9B1489F0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15060-847B-BF68-0852-93484320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053FD-44F1-D600-FB95-35D4472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A582-AA46-871B-34EA-7994BE74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8BF7-8F2E-960C-1C14-F0B19EEE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1B7A-69D9-F16D-8303-22E66937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8B9A-20C3-B562-5A5F-AF011051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5DEB-1554-40BC-9BD0-EE4541A53665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2C228-0330-8B5F-958A-96E7CB0B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1D4D3-57A9-C99C-C32F-DBF42CC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3372-A048-51A5-6737-C35C079C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1D524-AE64-2F8A-416A-8F65A8259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DECFB-0AAE-F0E0-B683-C16F433A8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2607-B89E-8DE2-C43C-DE598E9D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1620-9C1E-4B96-BF87-90B0B2A30E4B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E3D32-5ED8-6AB9-3E6C-5CE5732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EDC8-A258-EFBF-FD92-F40D4ADA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17207-1EF7-DDFD-5133-E0A46CE8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B19A5-523B-4950-9996-CA510B5B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CE376-5D06-31A0-BEF9-D1EDEDA22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BC24-5B6B-4456-89E1-F0B633E1EEC7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C264-F102-5AFC-CBCA-04D52DFDA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AC13-4880-62B8-DBB7-0ADB42E48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6EF6-2D62-421C-A2CB-13ED6FFB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7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F1EAB5-690E-C7D9-42F8-331A1224ADFA}"/>
              </a:ext>
            </a:extLst>
          </p:cNvPr>
          <p:cNvSpPr/>
          <p:nvPr/>
        </p:nvSpPr>
        <p:spPr>
          <a:xfrm>
            <a:off x="691243" y="549728"/>
            <a:ext cx="10809514" cy="575854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A8AF2-C1A8-71DA-F479-A7DC3904F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886" y="1227136"/>
            <a:ext cx="10657114" cy="3058885"/>
          </a:xfrm>
        </p:spPr>
        <p:txBody>
          <a:bodyPr>
            <a:noAutofit/>
          </a:bodyPr>
          <a:lstStyle/>
          <a:p>
            <a:r>
              <a:rPr lang="en-US" sz="4400" b="1" dirty="0"/>
              <a:t>Effects of Continuous Nitrogen Fertilizer Application on the Diversity and Composition of Rhizosphere Soil Bacteria</a:t>
            </a:r>
            <a:br>
              <a:rPr lang="en-US" sz="4400" b="1" dirty="0"/>
            </a:br>
            <a:r>
              <a:rPr lang="en-US" sz="3600" dirty="0">
                <a:latin typeface="+mn-lt"/>
              </a:rPr>
              <a:t>Ren</a:t>
            </a:r>
            <a:r>
              <a:rPr lang="en-US" sz="3600" i="1" dirty="0">
                <a:latin typeface="+mn-lt"/>
              </a:rPr>
              <a:t> et al. </a:t>
            </a:r>
            <a:r>
              <a:rPr lang="en-US" sz="3600" dirty="0">
                <a:latin typeface="+mn-lt"/>
              </a:rPr>
              <a:t>2020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F6588-814B-AFF5-8486-5B3C2387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57" y="4881786"/>
            <a:ext cx="9144000" cy="931185"/>
          </a:xfrm>
        </p:spPr>
        <p:txBody>
          <a:bodyPr>
            <a:noAutofit/>
          </a:bodyPr>
          <a:lstStyle/>
          <a:p>
            <a:r>
              <a:rPr lang="en-US" sz="2800" dirty="0"/>
              <a:t>Gurpreet Kaur</a:t>
            </a:r>
          </a:p>
          <a:p>
            <a:r>
              <a:rPr lang="en-US" sz="2800" dirty="0"/>
              <a:t>Amplicon Sequencing Project-BIOMI 6300</a:t>
            </a:r>
          </a:p>
        </p:txBody>
      </p:sp>
    </p:spTree>
    <p:extLst>
      <p:ext uri="{BB962C8B-B14F-4D97-AF65-F5344CB8AC3E}">
        <p14:creationId xmlns:p14="http://schemas.microsoft.com/office/powerpoint/2010/main" val="103656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3368-F2EC-8081-54C6-B56F29EB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217"/>
            <a:ext cx="10515600" cy="835602"/>
          </a:xfrm>
        </p:spPr>
        <p:txBody>
          <a:bodyPr/>
          <a:lstStyle/>
          <a:p>
            <a:pPr algn="ctr"/>
            <a:r>
              <a:rPr lang="en-US" b="1" dirty="0"/>
              <a:t>Field experiment and sample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E6AA-DE30-E232-3C79-DAB95D89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1712735"/>
            <a:ext cx="6443979" cy="3838979"/>
          </a:xfrm>
        </p:spPr>
        <p:txBody>
          <a:bodyPr>
            <a:normAutofit/>
          </a:bodyPr>
          <a:lstStyle/>
          <a:p>
            <a:r>
              <a:rPr lang="en-US" dirty="0"/>
              <a:t>Three replications (Randomized Complete Block design)</a:t>
            </a:r>
          </a:p>
          <a:p>
            <a:r>
              <a:rPr lang="en-US" dirty="0"/>
              <a:t>Study period from 2009 to 2019</a:t>
            </a:r>
          </a:p>
          <a:p>
            <a:r>
              <a:rPr lang="en-US" dirty="0"/>
              <a:t>Wheat rhizospheric soil samples collected during the harvest years as:</a:t>
            </a:r>
          </a:p>
          <a:p>
            <a:pPr lvl="1"/>
            <a:r>
              <a:rPr lang="en-US" dirty="0"/>
              <a:t> 1</a:t>
            </a:r>
            <a:r>
              <a:rPr lang="en-US" baseline="30000" dirty="0"/>
              <a:t>st </a:t>
            </a:r>
            <a:r>
              <a:rPr lang="en-US" dirty="0"/>
              <a:t>(2010)</a:t>
            </a:r>
          </a:p>
          <a:p>
            <a:pPr lvl="1"/>
            <a:r>
              <a:rPr lang="en-US" dirty="0"/>
              <a:t> 5</a:t>
            </a:r>
            <a:r>
              <a:rPr lang="en-US" baseline="30000" dirty="0"/>
              <a:t>th</a:t>
            </a:r>
            <a:r>
              <a:rPr lang="en-US" dirty="0"/>
              <a:t> (2014)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(2019)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9A8404-B2B7-9CD9-B3A8-6AF609CC8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97664"/>
              </p:ext>
            </p:extLst>
          </p:nvPr>
        </p:nvGraphicFramePr>
        <p:xfrm>
          <a:off x="7286897" y="1951316"/>
          <a:ext cx="4066903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359">
                  <a:extLst>
                    <a:ext uri="{9D8B030D-6E8A-4147-A177-3AD203B41FA5}">
                      <a16:colId xmlns:a16="http://schemas.microsoft.com/office/drawing/2014/main" val="3630184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42597"/>
                    </a:ext>
                  </a:extLst>
                </a:gridCol>
                <a:gridCol w="2253344">
                  <a:extLst>
                    <a:ext uri="{9D8B030D-6E8A-4147-A177-3AD203B41FA5}">
                      <a16:colId xmlns:a16="http://schemas.microsoft.com/office/drawing/2014/main" val="1181228218"/>
                    </a:ext>
                  </a:extLst>
                </a:gridCol>
              </a:tblGrid>
              <a:tr h="278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Nitrogen applied</a:t>
                      </a:r>
                    </a:p>
                    <a:p>
                      <a:pPr algn="ctr"/>
                      <a:r>
                        <a:rPr lang="en-US" dirty="0"/>
                        <a:t> (kg N hm</a:t>
                      </a:r>
                      <a:r>
                        <a:rPr lang="en-US" baseline="30000" dirty="0"/>
                        <a:t>-2</a:t>
                      </a:r>
                      <a:r>
                        <a:rPr lang="en-US" baseline="0" dirty="0"/>
                        <a:t>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14871"/>
                  </a:ext>
                </a:extLst>
              </a:tr>
              <a:tr h="278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11118"/>
                  </a:ext>
                </a:extLst>
              </a:tr>
              <a:tr h="278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03776"/>
                  </a:ext>
                </a:extLst>
              </a:tr>
              <a:tr h="278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26253"/>
                  </a:ext>
                </a:extLst>
              </a:tr>
              <a:tr h="278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69798"/>
                  </a:ext>
                </a:extLst>
              </a:tr>
              <a:tr h="278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05978"/>
                  </a:ext>
                </a:extLst>
              </a:tr>
            </a:tbl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1AF32A2-5EBE-0686-D3DE-18AEC6A4C35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56EF6-2D62-421C-A2CB-13ED6FFB2D7A}" type="slidenum">
              <a:rPr lang="en-US" sz="2000" b="1" smtClean="0">
                <a:solidFill>
                  <a:schemeClr val="tx1"/>
                </a:solidFill>
              </a:rPr>
              <a:pPr/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FC453-230D-0E0F-BD9F-2C816431AD8D}"/>
              </a:ext>
            </a:extLst>
          </p:cNvPr>
          <p:cNvSpPr/>
          <p:nvPr/>
        </p:nvSpPr>
        <p:spPr>
          <a:xfrm>
            <a:off x="337457" y="228601"/>
            <a:ext cx="11549743" cy="634637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0843-648F-2B39-53D2-9FB43E0C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92"/>
            <a:ext cx="10515600" cy="807893"/>
          </a:xfrm>
        </p:spPr>
        <p:txBody>
          <a:bodyPr/>
          <a:lstStyle/>
          <a:p>
            <a:pPr algn="ctr"/>
            <a:r>
              <a:rPr lang="en-US" b="1" dirty="0"/>
              <a:t>DNA extraction and PCR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BC33-0481-2B4F-5D1D-3CE9CD3A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1632857"/>
            <a:ext cx="10678886" cy="4576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Amplifying V3-V4 hypervariable regions of bacterial 16S rRNA gene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Two primers: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ffectLst/>
              </a:rPr>
              <a:t>338F (5′-ACTCCTACGGGAGGCAGCAG-3′) and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ffectLst/>
              </a:rPr>
              <a:t>806R (5′-GGACTACHVGGGTWTCTAAT-3′) 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Illumina </a:t>
            </a:r>
            <a:r>
              <a:rPr lang="en-US" sz="2400" dirty="0" err="1"/>
              <a:t>MiSeq</a:t>
            </a:r>
            <a:r>
              <a:rPr lang="en-US" sz="2400" dirty="0"/>
              <a:t> (paired-end sequenced, 2*300)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34DFF5-A27A-E7D4-21A8-ADD65186C21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56EF6-2D62-421C-A2CB-13ED6FFB2D7A}" type="slidenum">
              <a:rPr lang="en-US" sz="2000" b="1" smtClean="0">
                <a:solidFill>
                  <a:schemeClr val="tx1"/>
                </a:solidFill>
              </a:rPr>
              <a:pPr/>
              <a:t>3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B4410B-22A5-8BC2-133E-C284D7A2E2E7}"/>
              </a:ext>
            </a:extLst>
          </p:cNvPr>
          <p:cNvSpPr/>
          <p:nvPr/>
        </p:nvSpPr>
        <p:spPr>
          <a:xfrm>
            <a:off x="337457" y="228601"/>
            <a:ext cx="11549743" cy="634637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A3C6-3160-F314-268D-C3B3EF3C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A511-FED4-800E-7A35-8E79CE74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How does diversity and richness of bacterial communities differ with various nitrogen fertilizer levels</a:t>
            </a: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?</a:t>
            </a:r>
          </a:p>
          <a:p>
            <a:pPr marL="514350" indent="-51435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What is the long-term effect of fertilization on the diversity and microbial community composition?</a:t>
            </a:r>
            <a:endParaRPr lang="en-US" b="0" i="0" dirty="0">
              <a:solidFill>
                <a:srgbClr val="2D3B45"/>
              </a:solidFill>
              <a:effectLst/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750E1-7946-1154-AE60-46A68C0BCCEF}"/>
              </a:ext>
            </a:extLst>
          </p:cNvPr>
          <p:cNvSpPr/>
          <p:nvPr/>
        </p:nvSpPr>
        <p:spPr>
          <a:xfrm>
            <a:off x="337457" y="228601"/>
            <a:ext cx="11549743" cy="634637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A9AA-47B3-A55E-4593-6415E332D32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56EF6-2D62-421C-A2CB-13ED6FFB2D7A}" type="slidenum">
              <a:rPr lang="en-US" sz="2000" b="1" smtClean="0">
                <a:solidFill>
                  <a:schemeClr val="tx1"/>
                </a:solidFill>
              </a:rPr>
              <a:pPr/>
              <a:t>4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6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5B00-CFA4-A4D9-84F9-480FFD4E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9655" cy="5130511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N120 in contrast to the paper has higher average relative richness!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E74025-E96E-1605-68A0-EC13F0F48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63" b="12519"/>
          <a:stretch/>
        </p:blipFill>
        <p:spPr>
          <a:xfrm>
            <a:off x="6096000" y="1160410"/>
            <a:ext cx="4739407" cy="453718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67295A-DFD9-D110-7BE6-63BF77B8AEB4}"/>
              </a:ext>
            </a:extLst>
          </p:cNvPr>
          <p:cNvSpPr/>
          <p:nvPr/>
        </p:nvSpPr>
        <p:spPr>
          <a:xfrm>
            <a:off x="337457" y="228601"/>
            <a:ext cx="11549743" cy="634637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7F0359D-A0BC-4FD9-E2BF-DA08AF0F3384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56EF6-2D62-421C-A2CB-13ED6FFB2D7A}" type="slidenum">
              <a:rPr lang="en-US" sz="2000" b="1" smtClean="0">
                <a:solidFill>
                  <a:schemeClr val="tx1"/>
                </a:solidFill>
              </a:rPr>
              <a:pPr/>
              <a:t>5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685C0-E82D-B155-6D81-8F58EC47DEA4}"/>
              </a:ext>
            </a:extLst>
          </p:cNvPr>
          <p:cNvSpPr txBox="1"/>
          <p:nvPr/>
        </p:nvSpPr>
        <p:spPr>
          <a:xfrm>
            <a:off x="7776972" y="975744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Richness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35D91F-203C-5D92-A3A5-625A507D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220" y="5666845"/>
            <a:ext cx="435353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A4D9-242F-3145-3632-87BCF3A9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435427"/>
            <a:ext cx="11266715" cy="100255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Year of sampling is the major driver for microbial community composition</a:t>
            </a:r>
          </a:p>
        </p:txBody>
      </p:sp>
      <p:pic>
        <p:nvPicPr>
          <p:cNvPr id="6" name="Content Placeholder 5" descr="A graph of colored triangles and squares&#10;&#10;Description automatically generated">
            <a:extLst>
              <a:ext uri="{FF2B5EF4-FFF2-40B4-BE49-F238E27FC236}">
                <a16:creationId xmlns:a16="http://schemas.microsoft.com/office/drawing/2014/main" id="{746CF9ED-9AED-64A4-5E20-60056E397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5" y="1644803"/>
            <a:ext cx="6863500" cy="49025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36E748-7E3D-DF3E-D66D-1B0F89614B26}"/>
              </a:ext>
            </a:extLst>
          </p:cNvPr>
          <p:cNvSpPr/>
          <p:nvPr/>
        </p:nvSpPr>
        <p:spPr>
          <a:xfrm>
            <a:off x="337457" y="228601"/>
            <a:ext cx="11549743" cy="634637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CC54E0-994E-2107-79C8-4AE7112C10A0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56EF6-2D62-421C-A2CB-13ED6FFB2D7A}" type="slidenum">
              <a:rPr lang="en-US" sz="2000" b="1" smtClean="0">
                <a:solidFill>
                  <a:schemeClr val="tx1"/>
                </a:solidFill>
              </a:rPr>
              <a:pPr/>
              <a:t>6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646C2-70D3-BDC5-2426-627E0AC24573}"/>
              </a:ext>
            </a:extLst>
          </p:cNvPr>
          <p:cNvSpPr txBox="1"/>
          <p:nvPr/>
        </p:nvSpPr>
        <p:spPr>
          <a:xfrm>
            <a:off x="758283" y="1839951"/>
            <a:ext cx="4123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Explains ~61% variability</a:t>
            </a:r>
          </a:p>
          <a:p>
            <a:endParaRPr lang="en-US" sz="2800" dirty="0"/>
          </a:p>
          <a:p>
            <a:r>
              <a:rPr lang="en-US" sz="2800" u="sng" dirty="0"/>
              <a:t>PERMANOVA </a:t>
            </a:r>
            <a:r>
              <a:rPr lang="en-US" sz="2800" dirty="0"/>
              <a:t>(Year)</a:t>
            </a:r>
          </a:p>
          <a:p>
            <a:r>
              <a:rPr lang="en-US" sz="2800" dirty="0"/>
              <a:t>R2: 33%</a:t>
            </a:r>
          </a:p>
          <a:p>
            <a:r>
              <a:rPr lang="en-US" sz="2800" dirty="0"/>
              <a:t>F-statistic: 22</a:t>
            </a:r>
          </a:p>
          <a:p>
            <a:r>
              <a:rPr lang="en-US" sz="2800" dirty="0"/>
              <a:t>P-value: &lt;0.001</a:t>
            </a:r>
          </a:p>
        </p:txBody>
      </p:sp>
    </p:spTree>
    <p:extLst>
      <p:ext uri="{BB962C8B-B14F-4D97-AF65-F5344CB8AC3E}">
        <p14:creationId xmlns:p14="http://schemas.microsoft.com/office/powerpoint/2010/main" val="37343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hart&#10;&#10;Description automatically generated">
            <a:extLst>
              <a:ext uri="{FF2B5EF4-FFF2-40B4-BE49-F238E27FC236}">
                <a16:creationId xmlns:a16="http://schemas.microsoft.com/office/drawing/2014/main" id="{7BC8800E-74CB-53CD-6B22-CDBB39F28F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53" y="141515"/>
            <a:ext cx="8994876" cy="6424912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66EF72-CDB4-AD8D-6AB7-273D56D16D58}"/>
              </a:ext>
            </a:extLst>
          </p:cNvPr>
          <p:cNvSpPr/>
          <p:nvPr/>
        </p:nvSpPr>
        <p:spPr>
          <a:xfrm>
            <a:off x="195944" y="61376"/>
            <a:ext cx="11821885" cy="658585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958DC-8BC9-1BBB-E71D-FEDA9456813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09999" y="6030686"/>
            <a:ext cx="165463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    N0  N120  N180 N240 N360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DBEE2-3CA4-7E58-D16F-6FFD5C3600A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57798" y="6014303"/>
            <a:ext cx="165462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    N0  N120  N180 N240 N360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051A4-5EA7-FDFF-D177-C8B18881E4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27373" y="6014303"/>
            <a:ext cx="158603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  N0  N120  N180 N240 N360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F5C9B-FF08-DF13-7D88-5EA80EFAD3B9}"/>
              </a:ext>
            </a:extLst>
          </p:cNvPr>
          <p:cNvSpPr txBox="1"/>
          <p:nvPr/>
        </p:nvSpPr>
        <p:spPr>
          <a:xfrm>
            <a:off x="5464629" y="6261518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3C990-44BD-AC00-D717-F2CC7A6234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64628" y="6173075"/>
            <a:ext cx="1262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10BC4A2-B09E-98A7-0292-76F872709BDF}"/>
              </a:ext>
            </a:extLst>
          </p:cNvPr>
          <p:cNvSpPr txBox="1">
            <a:spLocks/>
          </p:cNvSpPr>
          <p:nvPr/>
        </p:nvSpPr>
        <p:spPr>
          <a:xfrm>
            <a:off x="475696" y="347545"/>
            <a:ext cx="2569027" cy="625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Average relative richness of dominant bacterial species among the treatments gradually decreased over the years.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0E906C-7485-3980-DD01-EE8B58F46689}"/>
              </a:ext>
            </a:extLst>
          </p:cNvPr>
          <p:cNvSpPr txBox="1">
            <a:spLocks/>
          </p:cNvSpPr>
          <p:nvPr/>
        </p:nvSpPr>
        <p:spPr>
          <a:xfrm>
            <a:off x="950323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56EF6-2D62-421C-A2CB-13ED6FFB2D7A}" type="slidenum">
              <a:rPr lang="en-US" sz="2000" b="1" smtClean="0">
                <a:solidFill>
                  <a:schemeClr val="tx1"/>
                </a:solidFill>
              </a:rPr>
              <a:pPr/>
              <a:t>7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1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A27E-2D5A-B046-99DB-C4E482F6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57" y="1173793"/>
            <a:ext cx="11272158" cy="488034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pPr lvl="1">
              <a:lnSpc>
                <a:spcPct val="160000"/>
              </a:lnSpc>
            </a:pPr>
            <a:endParaRPr lang="en-US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3A2B2CC-A31B-7E5F-35E9-4F6B53872BB8}"/>
              </a:ext>
            </a:extLst>
          </p:cNvPr>
          <p:cNvSpPr txBox="1">
            <a:spLocks/>
          </p:cNvSpPr>
          <p:nvPr/>
        </p:nvSpPr>
        <p:spPr>
          <a:xfrm>
            <a:off x="772887" y="1093748"/>
            <a:ext cx="10722428" cy="4960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60000"/>
              </a:lnSpc>
              <a:buNone/>
            </a:pPr>
            <a:endParaRPr lang="en-US" sz="28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0732A-4B48-6087-8056-B0A2722E7A2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56EF6-2D62-421C-A2CB-13ED6FFB2D7A}" type="slidenum">
              <a:rPr lang="en-US" sz="2000" b="1" smtClean="0">
                <a:solidFill>
                  <a:schemeClr val="tx1"/>
                </a:solidFill>
              </a:rPr>
              <a:pPr/>
              <a:t>8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BFE20B-F4BD-11DF-82A1-0CA50A8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3" y="443278"/>
            <a:ext cx="5355771" cy="6504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978A1-F3F7-4DAB-F358-7755F536AC1C}"/>
              </a:ext>
            </a:extLst>
          </p:cNvPr>
          <p:cNvSpPr/>
          <p:nvPr/>
        </p:nvSpPr>
        <p:spPr>
          <a:xfrm>
            <a:off x="337457" y="228601"/>
            <a:ext cx="11549743" cy="634637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BEF62-4100-DD1E-E6E2-8A2CE26FA74C}"/>
              </a:ext>
            </a:extLst>
          </p:cNvPr>
          <p:cNvSpPr txBox="1"/>
          <p:nvPr/>
        </p:nvSpPr>
        <p:spPr>
          <a:xfrm>
            <a:off x="1066800" y="1632857"/>
            <a:ext cx="10178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ctr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Diversity and richness of bacterial communities </a:t>
            </a:r>
            <a:r>
              <a:rPr lang="en-US" sz="2800" dirty="0">
                <a:solidFill>
                  <a:srgbClr val="2D3B45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was </a:t>
            </a:r>
            <a:r>
              <a:rPr lang="en-US" sz="2800" b="1" dirty="0">
                <a:solidFill>
                  <a:srgbClr val="2D3B45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highest for N120 and lowest for N180</a:t>
            </a:r>
            <a:r>
              <a:rPr lang="en-US" sz="2800" dirty="0">
                <a:solidFill>
                  <a:srgbClr val="2D3B45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(</a:t>
            </a:r>
            <a:r>
              <a:rPr lang="en-US" sz="2800" dirty="0" err="1">
                <a:solidFill>
                  <a:srgbClr val="2D3B45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incontrast</a:t>
            </a:r>
            <a:r>
              <a:rPr lang="en-US" sz="2800" dirty="0">
                <a:solidFill>
                  <a:srgbClr val="2D3B45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to the paper).</a:t>
            </a:r>
          </a:p>
          <a:p>
            <a:pPr marL="514350" indent="-51435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Diversity and microbial community composition </a:t>
            </a:r>
            <a:r>
              <a:rPr lang="en-US" sz="2800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gradually decreased </a:t>
            </a:r>
            <a:r>
              <a:rPr lang="en-US" sz="28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with long term N-fertilizer application.</a:t>
            </a:r>
            <a:endParaRPr lang="en-US" sz="2800" b="0" i="0" dirty="0">
              <a:solidFill>
                <a:srgbClr val="2D3B45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A27E-2D5A-B046-99DB-C4E482F6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57" y="1173793"/>
            <a:ext cx="11272158" cy="488034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pPr lvl="1">
              <a:lnSpc>
                <a:spcPct val="160000"/>
              </a:lnSpc>
            </a:pPr>
            <a:endParaRPr lang="en-US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3A2B2CC-A31B-7E5F-35E9-4F6B53872BB8}"/>
              </a:ext>
            </a:extLst>
          </p:cNvPr>
          <p:cNvSpPr txBox="1">
            <a:spLocks/>
          </p:cNvSpPr>
          <p:nvPr/>
        </p:nvSpPr>
        <p:spPr>
          <a:xfrm>
            <a:off x="772887" y="1093748"/>
            <a:ext cx="10722428" cy="4960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60000"/>
              </a:lnSpc>
              <a:buNone/>
            </a:pPr>
            <a:endParaRPr lang="en-US" sz="28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0732A-4B48-6087-8056-B0A2722E7A2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56EF6-2D62-421C-A2CB-13ED6FFB2D7A}" type="slidenum">
              <a:rPr lang="en-US" sz="2000" b="1" smtClean="0">
                <a:solidFill>
                  <a:schemeClr val="tx1"/>
                </a:solidFill>
              </a:rPr>
              <a:pPr/>
              <a:t>9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BFE20B-F4BD-11DF-82A1-0CA50A8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85" y="2577145"/>
            <a:ext cx="6030686" cy="82464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978A1-F3F7-4DAB-F358-7755F536AC1C}"/>
              </a:ext>
            </a:extLst>
          </p:cNvPr>
          <p:cNvSpPr/>
          <p:nvPr/>
        </p:nvSpPr>
        <p:spPr>
          <a:xfrm>
            <a:off x="337457" y="228601"/>
            <a:ext cx="11549743" cy="634637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303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Effects of Continuous Nitrogen Fertilizer Application on the Diversity and Composition of Rhizosphere Soil Bacteria Ren et al. 2020</vt:lpstr>
      <vt:lpstr>Field experiment and sample collection</vt:lpstr>
      <vt:lpstr>DNA extraction and PCR amplification</vt:lpstr>
      <vt:lpstr>Research questions</vt:lpstr>
      <vt:lpstr>N120 in contrast to the paper has higher average relative richness!</vt:lpstr>
      <vt:lpstr>Year of sampling is the major driver for microbial community composition</vt:lpstr>
      <vt:lpstr>PowerPoint Presentation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Continuous Nitrogen Fertilizer Application on the Diversity and Composition of Rhizosphere Soil Bacteria Ren et al. 2019</dc:title>
  <dc:creator>Gurpreet Kaur</dc:creator>
  <cp:lastModifiedBy>Gurpreet Kaur</cp:lastModifiedBy>
  <cp:revision>78</cp:revision>
  <dcterms:created xsi:type="dcterms:W3CDTF">2023-11-08T03:18:13Z</dcterms:created>
  <dcterms:modified xsi:type="dcterms:W3CDTF">2024-05-01T16:52:47Z</dcterms:modified>
</cp:coreProperties>
</file>