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62" r:id="rId6"/>
    <p:sldId id="289" r:id="rId7"/>
    <p:sldId id="274" r:id="rId8"/>
    <p:sldId id="290" r:id="rId9"/>
    <p:sldId id="278" r:id="rId10"/>
    <p:sldId id="270" r:id="rId11"/>
    <p:sldId id="260" r:id="rId12"/>
    <p:sldId id="261" r:id="rId13"/>
    <p:sldId id="273" r:id="rId14"/>
    <p:sldId id="286" r:id="rId15"/>
    <p:sldId id="287" r:id="rId16"/>
    <p:sldId id="288" r:id="rId17"/>
    <p:sldId id="277" r:id="rId18"/>
    <p:sldId id="272" r:id="rId19"/>
    <p:sldId id="281" r:id="rId20"/>
    <p:sldId id="263" r:id="rId21"/>
    <p:sldId id="26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8" autoAdjust="0"/>
    <p:restoredTop sz="94660"/>
  </p:normalViewPr>
  <p:slideViewPr>
    <p:cSldViewPr snapToGrid="0">
      <p:cViewPr varScale="1">
        <p:scale>
          <a:sx n="73" d="100"/>
          <a:sy n="73" d="100"/>
        </p:scale>
        <p:origin x="6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s.fordham.edu/wisdm/dataset.ph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487" y="338591"/>
            <a:ext cx="9196523" cy="2387600"/>
          </a:xfrm>
        </p:spPr>
        <p:txBody>
          <a:bodyPr/>
          <a:lstStyle/>
          <a:p>
            <a:pPr algn="ctr"/>
            <a:r>
              <a:rPr lang="en-IN" dirty="0" smtClean="0"/>
              <a:t>Human activity recognition    using machine learning 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1026" name="Picture 2" descr="Human activity recognition: A review | Semantic Schola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" t="1856" r="2248" b="8474"/>
          <a:stretch/>
        </p:blipFill>
        <p:spPr bwMode="auto">
          <a:xfrm>
            <a:off x="3313473" y="2299062"/>
            <a:ext cx="6348549" cy="399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6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Used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22916"/>
            <a:ext cx="9905999" cy="3541714"/>
          </a:xfrm>
        </p:spPr>
        <p:txBody>
          <a:bodyPr/>
          <a:lstStyle/>
          <a:p>
            <a:r>
              <a:rPr lang="en-US" dirty="0" smtClean="0"/>
              <a:t>The dataset </a:t>
            </a:r>
            <a:r>
              <a:rPr lang="en-US" dirty="0"/>
              <a:t>contains data collected through controlled, laboratory conditions. The total number of examples is 1,098,207.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dataset contains six different labels (Downstairs, Jogging, Sitting, Standing, Upstairs, Walking</a:t>
            </a:r>
            <a:r>
              <a:rPr lang="en-US" dirty="0" smtClean="0"/>
              <a:t>).</a:t>
            </a:r>
          </a:p>
          <a:p>
            <a:r>
              <a:rPr lang="en-US" dirty="0"/>
              <a:t>Link: </a:t>
            </a:r>
            <a:r>
              <a:rPr lang="en-US" dirty="0">
                <a:hlinkClick r:id="rId2"/>
              </a:rPr>
              <a:t>http://www.cis.fordham.edu/wisdm/dataset.php</a:t>
            </a:r>
            <a:r>
              <a:rPr lang="en-US" dirty="0"/>
              <a:t> 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402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66035" y="2249486"/>
            <a:ext cx="1929844" cy="263375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activities performed in dataset </a:t>
            </a:r>
            <a:endParaRPr lang="en-IN" dirty="0"/>
          </a:p>
        </p:txBody>
      </p:sp>
      <p:pic>
        <p:nvPicPr>
          <p:cNvPr id="4102" name="Picture 6" descr="ᐈ Stick figure sitting stock images, Royalty Free sit illustrations |  download on Depositphotos®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19" y="2249486"/>
            <a:ext cx="2633754" cy="263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Man Walking Icon Free Vector Art - (452 Free Downloads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035" y="2249486"/>
            <a:ext cx="1905000" cy="263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unner Icon Vector Stock Vector (Royalty Free) 53692699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83"/>
          <a:stretch/>
        </p:blipFill>
        <p:spPr bwMode="auto">
          <a:xfrm>
            <a:off x="3259773" y="2249486"/>
            <a:ext cx="2601262" cy="263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limb upstairs - icon by Adioma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1"/>
          <a:stretch/>
        </p:blipFill>
        <p:spPr bwMode="auto">
          <a:xfrm>
            <a:off x="7505129" y="2351720"/>
            <a:ext cx="2143125" cy="25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Go down stairs - icon by Adiom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5879" y="2249486"/>
            <a:ext cx="2047875" cy="263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2873" y="5029013"/>
            <a:ext cx="10151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1. Sitting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151902" y="5022388"/>
            <a:ext cx="12378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2. Standing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4093769" y="5022201"/>
            <a:ext cx="11602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3. Jogging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6025779" y="5029013"/>
            <a:ext cx="11993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4. </a:t>
            </a:r>
            <a:r>
              <a:rPr lang="en-IN" dirty="0"/>
              <a:t>W</a:t>
            </a:r>
            <a:r>
              <a:rPr lang="en-IN" dirty="0" smtClean="0"/>
              <a:t>alking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8115841" y="5029013"/>
            <a:ext cx="116410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5. Upstairs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10075281" y="5029013"/>
            <a:ext cx="14008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6. Downstairs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782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97088"/>
            <a:ext cx="9905999" cy="3541714"/>
          </a:xfrm>
        </p:spPr>
        <p:txBody>
          <a:bodyPr/>
          <a:lstStyle/>
          <a:p>
            <a:pPr lvl="0"/>
            <a:r>
              <a:rPr lang="en-US" dirty="0"/>
              <a:t>Obtaining the data from a dataset.</a:t>
            </a:r>
            <a:endParaRPr lang="en-IN" dirty="0"/>
          </a:p>
          <a:p>
            <a:pPr lvl="0"/>
            <a:r>
              <a:rPr lang="en-US" dirty="0"/>
              <a:t>Preprocessing and feature extraction.</a:t>
            </a:r>
            <a:endParaRPr lang="en-IN" dirty="0"/>
          </a:p>
          <a:p>
            <a:pPr lvl="0"/>
            <a:r>
              <a:rPr lang="en-US" dirty="0"/>
              <a:t>Resizing and </a:t>
            </a:r>
            <a:r>
              <a:rPr lang="en-US" dirty="0" smtClean="0"/>
              <a:t>standardizing of data.</a:t>
            </a:r>
          </a:p>
          <a:p>
            <a:pPr lvl="0"/>
            <a:r>
              <a:rPr lang="en-US" dirty="0" smtClean="0"/>
              <a:t>2D- </a:t>
            </a:r>
            <a:r>
              <a:rPr lang="en-US" dirty="0"/>
              <a:t>CNN classifier based activity recognition.</a:t>
            </a:r>
            <a:endParaRPr lang="en-IN" dirty="0"/>
          </a:p>
          <a:p>
            <a:pPr lvl="0"/>
            <a:r>
              <a:rPr lang="en-US" dirty="0"/>
              <a:t>Better recognition using subsequent levels. 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303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377662"/>
            <a:ext cx="9905998" cy="1202944"/>
          </a:xfrm>
        </p:spPr>
        <p:txBody>
          <a:bodyPr/>
          <a:lstStyle/>
          <a:p>
            <a:r>
              <a:rPr lang="en-IN" dirty="0" smtClean="0"/>
              <a:t>Libraries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4404858"/>
            <a:ext cx="9905999" cy="3541714"/>
          </a:xfrm>
        </p:spPr>
        <p:txBody>
          <a:bodyPr/>
          <a:lstStyle/>
          <a:p>
            <a:r>
              <a:rPr lang="en-IN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Tensorflow</a:t>
            </a:r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–</a:t>
            </a:r>
            <a:r>
              <a:rPr lang="en-IN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keras</a:t>
            </a:r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IN" dirty="0" smtClean="0"/>
              <a:t>is being used to build the CNN.</a:t>
            </a:r>
          </a:p>
          <a:p>
            <a:r>
              <a:rPr lang="en-IN" dirty="0" smtClean="0"/>
              <a:t>All necessary layers are imported to build the CNN.</a:t>
            </a:r>
            <a:endParaRPr lang="en-I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41413" y="1163800"/>
            <a:ext cx="10784975" cy="387180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26820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pandas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</a:rPr>
              <a:t> is used to read the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numpy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</a:rPr>
              <a:t>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</a:rPr>
              <a:t>is used to perform basic array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pyplot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</a:rPr>
              <a:t> from 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matplotlib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</a:rPr>
              <a:t> is used to visualize the results.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train_test_split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</a:rPr>
              <a:t> from 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sklearn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</a:rPr>
              <a:t> is used split the data into training and testing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LabelEncoder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</a:rPr>
              <a:t> from 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sklear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</a:rPr>
              <a:t> is used to encode target labels with value between 0 and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/>
              <a:t> </a:t>
            </a:r>
            <a:r>
              <a:rPr lang="en-US" altLang="en-US" sz="2400" dirty="0" smtClean="0"/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</a:rPr>
              <a:t>number of classes-1.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StandardScaler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</a:rPr>
              <a:t> from 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sklearn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</a:rPr>
              <a:t> is used to bring all the data in the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effectLst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/>
              <a:t> </a:t>
            </a:r>
            <a:r>
              <a:rPr lang="en-US" altLang="en-US" sz="2400" dirty="0" smtClean="0"/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</a:rPr>
              <a:t>same scale.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9767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5" y="0"/>
            <a:ext cx="9269684" cy="883711"/>
          </a:xfrm>
        </p:spPr>
        <p:txBody>
          <a:bodyPr>
            <a:normAutofit/>
          </a:bodyPr>
          <a:lstStyle/>
          <a:p>
            <a:r>
              <a:rPr lang="en-IN" dirty="0" smtClean="0"/>
              <a:t>Plotting </a:t>
            </a:r>
            <a:r>
              <a:rPr lang="en-IN" dirty="0" err="1" smtClean="0"/>
              <a:t>x,y,z</a:t>
            </a:r>
            <a:r>
              <a:rPr lang="en-IN" dirty="0"/>
              <a:t> </a:t>
            </a:r>
            <a:r>
              <a:rPr lang="en-IN" dirty="0" smtClean="0"/>
              <a:t>of each activity </a:t>
            </a:r>
            <a:endParaRPr lang="en-IN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977" y="766145"/>
            <a:ext cx="9927771" cy="2708576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977" y="3853540"/>
            <a:ext cx="9927772" cy="27040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0178" y="193576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Upstairs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348881" y="4513714"/>
            <a:ext cx="918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Jogging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468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092" y="629692"/>
            <a:ext cx="10222908" cy="2675211"/>
          </a:xfrm>
        </p:spPr>
      </p:pic>
      <p:sp>
        <p:nvSpPr>
          <p:cNvPr id="5" name="TextBox 4"/>
          <p:cNvSpPr txBox="1"/>
          <p:nvPr/>
        </p:nvSpPr>
        <p:spPr>
          <a:xfrm>
            <a:off x="48249" y="1782631"/>
            <a:ext cx="1158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Downstairs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092" y="3631474"/>
            <a:ext cx="10222908" cy="30044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1307" y="4273176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Standing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961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539" y="689346"/>
            <a:ext cx="10271404" cy="2772311"/>
          </a:xfrm>
        </p:spPr>
      </p:pic>
      <p:sp>
        <p:nvSpPr>
          <p:cNvPr id="5" name="TextBox 4"/>
          <p:cNvSpPr txBox="1"/>
          <p:nvPr/>
        </p:nvSpPr>
        <p:spPr>
          <a:xfrm>
            <a:off x="404949" y="1956149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Sitting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539" y="3773630"/>
            <a:ext cx="10271403" cy="27575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7289" y="4428308"/>
            <a:ext cx="957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Walking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999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Activation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en-US" sz="2000" dirty="0">
                <a:latin typeface="Roboto"/>
              </a:rPr>
              <a:t>The activation function used is </a:t>
            </a:r>
            <a:r>
              <a:rPr lang="en-US" alt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enlo"/>
              </a:rPr>
              <a:t>Softmax</a:t>
            </a:r>
            <a:r>
              <a:rPr lang="en-US" altLang="en-US" sz="2000" dirty="0" smtClean="0">
                <a:latin typeface="Roboto"/>
              </a:rPr>
              <a:t>.</a:t>
            </a:r>
          </a:p>
          <a:p>
            <a:pPr lvl="0"/>
            <a:r>
              <a:rPr lang="en-IN" dirty="0"/>
              <a:t>The</a:t>
            </a:r>
            <a:r>
              <a:rPr lang="en-IN" sz="2000" dirty="0"/>
              <a:t> </a:t>
            </a:r>
            <a:r>
              <a:rPr lang="en-IN" dirty="0" err="1"/>
              <a:t>Softmax</a:t>
            </a:r>
            <a:r>
              <a:rPr lang="en-IN" dirty="0"/>
              <a:t> activation function calculates the relative probabilities</a:t>
            </a:r>
            <a:r>
              <a:rPr lang="en-US" altLang="en-US" dirty="0" smtClean="0">
                <a:latin typeface="Roboto"/>
              </a:rPr>
              <a:t> </a:t>
            </a:r>
          </a:p>
          <a:p>
            <a:pPr lvl="0"/>
            <a:r>
              <a:rPr lang="en-US" altLang="en-US" sz="2000" dirty="0" smtClean="0">
                <a:latin typeface="Roboto"/>
              </a:rPr>
              <a:t>The </a:t>
            </a:r>
            <a:r>
              <a:rPr lang="en-US" altLang="en-US" sz="2000" dirty="0">
                <a:latin typeface="Roboto"/>
              </a:rPr>
              <a:t>elements of the output vector are in range (0, 1) and sum to 1. </a:t>
            </a:r>
            <a:endParaRPr lang="en-US" altLang="en-US" sz="2000" dirty="0" smtClean="0">
              <a:latin typeface="Roboto"/>
            </a:endParaRPr>
          </a:p>
          <a:p>
            <a:pPr lvl="0"/>
            <a:r>
              <a:rPr lang="en-US" alt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Softmax</a:t>
            </a:r>
            <a:r>
              <a:rPr lang="en-US" altLang="en-US" sz="2000" dirty="0" smtClean="0">
                <a:latin typeface="Roboto"/>
              </a:rPr>
              <a:t> </a:t>
            </a:r>
            <a:r>
              <a:rPr lang="en-US" altLang="en-US" sz="2000" dirty="0">
                <a:latin typeface="Roboto"/>
              </a:rPr>
              <a:t>is often used as the activation for the last layer of a classification network because the result could be interpreted as a probability distribution.</a:t>
            </a:r>
            <a:r>
              <a:rPr lang="en-US" altLang="en-US" sz="2000" dirty="0"/>
              <a:t> </a:t>
            </a:r>
            <a:endParaRPr lang="en-US" altLang="en-US" sz="2000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76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470" y="966652"/>
            <a:ext cx="9750756" cy="501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1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42000"/>
            <a:ext cx="9905998" cy="1478570"/>
          </a:xfrm>
        </p:spPr>
        <p:txBody>
          <a:bodyPr/>
          <a:lstStyle/>
          <a:p>
            <a:r>
              <a:rPr lang="en-IN" dirty="0"/>
              <a:t>Plotting model accuracy and model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19181"/>
            <a:ext cx="10866812" cy="3210019"/>
          </a:xfrm>
        </p:spPr>
        <p:txBody>
          <a:bodyPr/>
          <a:lstStyle/>
          <a:p>
            <a:pPr lvl="0"/>
            <a:r>
              <a:rPr lang="en-US" altLang="en-US" sz="2000" dirty="0" smtClean="0">
                <a:latin typeface="Roboto"/>
              </a:rPr>
              <a:t>In</a:t>
            </a:r>
            <a:r>
              <a:rPr lang="en-US" altLang="en-US" sz="2000" dirty="0">
                <a:latin typeface="Roboto"/>
              </a:rPr>
              <a:t> </a:t>
            </a:r>
            <a:r>
              <a:rPr lang="en-US" altLang="en-US" sz="2000" dirty="0">
                <a:latin typeface="Menlo"/>
              </a:rPr>
              <a:t>model accuracy</a:t>
            </a:r>
            <a:r>
              <a:rPr lang="en-US" altLang="en-US" sz="2000" dirty="0">
                <a:latin typeface="Roboto"/>
              </a:rPr>
              <a:t> </a:t>
            </a:r>
            <a:r>
              <a:rPr lang="en-US" altLang="en-US" sz="2000" dirty="0" smtClean="0">
                <a:latin typeface="Roboto"/>
              </a:rPr>
              <a:t>,the</a:t>
            </a:r>
            <a:r>
              <a:rPr lang="en-US" altLang="en-US" sz="2000" dirty="0">
                <a:latin typeface="Roboto"/>
              </a:rPr>
              <a:t> </a:t>
            </a:r>
            <a:r>
              <a:rPr lang="en-US" altLang="en-US" sz="2000" dirty="0" smtClean="0">
                <a:latin typeface="Menlo"/>
              </a:rPr>
              <a:t>training accuracy</a:t>
            </a:r>
            <a:r>
              <a:rPr lang="en-US" altLang="en-US" sz="2000" dirty="0">
                <a:latin typeface="Roboto"/>
              </a:rPr>
              <a:t> and </a:t>
            </a:r>
            <a:r>
              <a:rPr lang="en-US" altLang="en-US" sz="2000" dirty="0">
                <a:latin typeface="Menlo"/>
              </a:rPr>
              <a:t>validation </a:t>
            </a:r>
            <a:r>
              <a:rPr lang="en-US" altLang="en-US" sz="2000" dirty="0" smtClean="0">
                <a:latin typeface="Menlo"/>
              </a:rPr>
              <a:t>accuracy are plotted</a:t>
            </a:r>
            <a:r>
              <a:rPr lang="en-US" altLang="en-US" sz="2000" dirty="0">
                <a:latin typeface="Roboto"/>
              </a:rPr>
              <a:t> </a:t>
            </a:r>
            <a:r>
              <a:rPr lang="en-US" altLang="en-US" sz="2000" dirty="0" smtClean="0">
                <a:latin typeface="Roboto"/>
              </a:rPr>
              <a:t>.</a:t>
            </a:r>
          </a:p>
          <a:p>
            <a:pPr lvl="0"/>
            <a:r>
              <a:rPr lang="en-US" altLang="en-US" sz="2000" dirty="0" smtClean="0">
                <a:latin typeface="Roboto"/>
              </a:rPr>
              <a:t>In</a:t>
            </a:r>
            <a:r>
              <a:rPr lang="en-US" altLang="en-US" sz="2000" dirty="0">
                <a:latin typeface="Roboto"/>
              </a:rPr>
              <a:t> </a:t>
            </a:r>
            <a:r>
              <a:rPr lang="en-US" altLang="en-US" sz="2000" dirty="0">
                <a:latin typeface="Menlo"/>
              </a:rPr>
              <a:t>model loss</a:t>
            </a:r>
            <a:r>
              <a:rPr lang="en-US" altLang="en-US" sz="2000" dirty="0">
                <a:latin typeface="Roboto"/>
              </a:rPr>
              <a:t> </a:t>
            </a:r>
            <a:r>
              <a:rPr lang="en-US" altLang="en-US" sz="2000" dirty="0" smtClean="0">
                <a:latin typeface="Roboto"/>
              </a:rPr>
              <a:t>,the</a:t>
            </a:r>
            <a:r>
              <a:rPr lang="en-US" altLang="en-US" sz="2000" dirty="0">
                <a:latin typeface="Roboto"/>
              </a:rPr>
              <a:t> </a:t>
            </a:r>
            <a:r>
              <a:rPr lang="en-US" altLang="en-US" sz="2000" dirty="0">
                <a:latin typeface="Menlo"/>
              </a:rPr>
              <a:t>training loss</a:t>
            </a:r>
            <a:r>
              <a:rPr lang="en-US" altLang="en-US" sz="2000" dirty="0">
                <a:latin typeface="Roboto"/>
              </a:rPr>
              <a:t> and </a:t>
            </a:r>
            <a:r>
              <a:rPr lang="en-US" altLang="en-US" sz="2000" dirty="0">
                <a:latin typeface="Menlo"/>
              </a:rPr>
              <a:t>validation loss</a:t>
            </a:r>
            <a:r>
              <a:rPr lang="en-US" altLang="en-US" sz="2000" dirty="0"/>
              <a:t> </a:t>
            </a:r>
            <a:r>
              <a:rPr lang="en-US" altLang="en-US" dirty="0" smtClean="0"/>
              <a:t>are plotted.</a:t>
            </a:r>
            <a:endParaRPr lang="en-US" altLang="en-US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9" r="11504" b="6979"/>
          <a:stretch/>
        </p:blipFill>
        <p:spPr>
          <a:xfrm>
            <a:off x="6831873" y="3424191"/>
            <a:ext cx="4454435" cy="2876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"/>
          <a:stretch/>
        </p:blipFill>
        <p:spPr>
          <a:xfrm>
            <a:off x="1436914" y="3424190"/>
            <a:ext cx="4467497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7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287" y="23054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800" dirty="0" smtClean="0"/>
              <a:t>Approach  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95" y="1548448"/>
            <a:ext cx="9905999" cy="354171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Neural networks due </a:t>
            </a:r>
            <a:r>
              <a:rPr lang="en-US" dirty="0"/>
              <a:t>to their ability to generalize the knowledge that an individual provides and learning about particularities, are the perfect tools to determine a person's physical activity.</a:t>
            </a:r>
            <a:endParaRPr lang="en-IN" dirty="0"/>
          </a:p>
        </p:txBody>
      </p:sp>
      <p:pic>
        <p:nvPicPr>
          <p:cNvPr id="2050" name="Picture 2" descr="File:Neural network.svg - Wikimedia Comm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571" y="2862892"/>
            <a:ext cx="7354389" cy="390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68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Expected 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1045" y="2091055"/>
            <a:ext cx="10380029" cy="372191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Medical diagnostic-</a:t>
            </a:r>
            <a:r>
              <a:rPr lang="en-US" dirty="0"/>
              <a:t>with the help of sensory devices, an HAR system can keep track of the health condition of a patient and notify the health personnel in case of an urgent need.</a:t>
            </a:r>
            <a:endParaRPr lang="en-US" dirty="0" smtClean="0"/>
          </a:p>
          <a:p>
            <a:r>
              <a:rPr lang="en-US" dirty="0" smtClean="0"/>
              <a:t>Healthcare systems - it can help </a:t>
            </a:r>
            <a:r>
              <a:rPr lang="en-US" dirty="0"/>
              <a:t>caregivers in monitoring the health of elderly people, particularly the ones who are living independently in their own homes and identify any abnormalities regarding their daily </a:t>
            </a:r>
            <a:r>
              <a:rPr lang="en-US" dirty="0" smtClean="0"/>
              <a:t>lives. </a:t>
            </a:r>
          </a:p>
          <a:p>
            <a:r>
              <a:rPr lang="en-US" dirty="0" smtClean="0"/>
              <a:t>Human-computer interaction, and robotics for human behavior characterization using multiple activity recognition system.</a:t>
            </a:r>
          </a:p>
          <a:p>
            <a:r>
              <a:rPr lang="en-US" dirty="0" smtClean="0"/>
              <a:t>Fitness tracking.</a:t>
            </a:r>
          </a:p>
        </p:txBody>
      </p:sp>
    </p:spTree>
    <p:extLst>
      <p:ext uri="{BB962C8B-B14F-4D97-AF65-F5344CB8AC3E}">
        <p14:creationId xmlns:p14="http://schemas.microsoft.com/office/powerpoint/2010/main" val="419887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75509"/>
          </a:xfrm>
        </p:spPr>
        <p:txBody>
          <a:bodyPr/>
          <a:lstStyle/>
          <a:p>
            <a:r>
              <a:rPr lang="en-IN" dirty="0" smtClean="0"/>
              <a:t>                 Project group g-15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400" dirty="0" smtClean="0"/>
              <a:t>D3CSA1</a:t>
            </a:r>
          </a:p>
          <a:p>
            <a:pPr algn="ctr"/>
            <a:r>
              <a:rPr lang="en-IN" sz="2400" dirty="0" smtClean="0"/>
              <a:t>1805178</a:t>
            </a:r>
            <a:endParaRPr lang="en-IN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>
          <a:xfrm>
            <a:off x="7571475" y="3360263"/>
            <a:ext cx="3195830" cy="2430936"/>
          </a:xfrm>
        </p:spPr>
        <p:txBody>
          <a:bodyPr>
            <a:normAutofit/>
          </a:bodyPr>
          <a:lstStyle/>
          <a:p>
            <a:pPr algn="ctr"/>
            <a:r>
              <a:rPr lang="en-IN" sz="2400" dirty="0" smtClean="0"/>
              <a:t>D3CSA1</a:t>
            </a:r>
          </a:p>
          <a:p>
            <a:pPr algn="ctr"/>
            <a:r>
              <a:rPr lang="en-IN" sz="2400" dirty="0" smtClean="0"/>
              <a:t>1805182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323681" y="265237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Harneet Kaur</a:t>
            </a:r>
            <a:endParaRPr lang="en-IN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2050869" y="2652377"/>
            <a:ext cx="3527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err="1" smtClean="0"/>
              <a:t>Gurpreet</a:t>
            </a:r>
            <a:r>
              <a:rPr lang="en-IN" sz="3200" dirty="0" smtClean="0"/>
              <a:t> Singh </a:t>
            </a:r>
            <a:r>
              <a:rPr lang="en-IN" sz="3200" dirty="0" err="1" smtClean="0"/>
              <a:t>brar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7176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979714"/>
            <a:ext cx="9905999" cy="1117374"/>
          </a:xfrm>
        </p:spPr>
        <p:txBody>
          <a:bodyPr/>
          <a:lstStyle/>
          <a:p>
            <a:r>
              <a:rPr lang="en-IN" dirty="0" smtClean="0"/>
              <a:t>Neural networks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network consists of simple processing elements that are interconnected via weights.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network is first trained using an appropriate learning algorithm for the estimation of </a:t>
            </a:r>
            <a:r>
              <a:rPr lang="en-US" dirty="0" smtClean="0"/>
              <a:t>interconnecting </a:t>
            </a:r>
            <a:r>
              <a:rPr lang="en-US" dirty="0"/>
              <a:t>weights. </a:t>
            </a:r>
            <a:endParaRPr lang="en-US" dirty="0" smtClean="0"/>
          </a:p>
          <a:p>
            <a:r>
              <a:rPr lang="en-US" dirty="0" smtClean="0"/>
              <a:t>Once </a:t>
            </a:r>
            <a:r>
              <a:rPr lang="en-US" dirty="0"/>
              <a:t>the network is trained, unknown test signals can be classified.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143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5550" y="239694"/>
            <a:ext cx="9905998" cy="1478570"/>
          </a:xfrm>
        </p:spPr>
        <p:txBody>
          <a:bodyPr/>
          <a:lstStyle/>
          <a:p>
            <a:r>
              <a:rPr lang="en-IN" dirty="0" smtClean="0"/>
              <a:t>     Convolution neural networks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9865" y="1073830"/>
            <a:ext cx="9905999" cy="3541714"/>
          </a:xfrm>
        </p:spPr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Convolutional Neural Network (</a:t>
            </a:r>
            <a:r>
              <a:rPr lang="en-US" b="1" dirty="0" err="1"/>
              <a:t>ConvNet</a:t>
            </a:r>
            <a:r>
              <a:rPr lang="en-US" b="1" dirty="0"/>
              <a:t>/CNN)</a:t>
            </a:r>
            <a:r>
              <a:rPr lang="en-US" dirty="0"/>
              <a:t> is </a:t>
            </a:r>
            <a:r>
              <a:rPr lang="en-US" dirty="0" smtClean="0"/>
              <a:t>an algorithm </a:t>
            </a:r>
            <a:r>
              <a:rPr lang="en-US" dirty="0"/>
              <a:t>which can take in an input </a:t>
            </a:r>
            <a:r>
              <a:rPr lang="en-US" dirty="0" smtClean="0"/>
              <a:t>, </a:t>
            </a:r>
            <a:r>
              <a:rPr lang="en-US" dirty="0"/>
              <a:t>assign importance (learnable weights and biases) to various aspects/objects in the </a:t>
            </a:r>
            <a:r>
              <a:rPr lang="en-US" dirty="0" smtClean="0"/>
              <a:t>input </a:t>
            </a:r>
            <a:r>
              <a:rPr lang="en-US" dirty="0"/>
              <a:t>and be able to differentiate one from the other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 Convolutional Neural Network or CNN is basically a deep neural network which consists of hidden layers having convolution and pooling functions in addition to the activation </a:t>
            </a:r>
            <a:r>
              <a:rPr lang="en-US" dirty="0" smtClean="0"/>
              <a:t>function.</a:t>
            </a:r>
            <a:endParaRPr lang="en-IN" dirty="0"/>
          </a:p>
        </p:txBody>
      </p:sp>
      <p:pic>
        <p:nvPicPr>
          <p:cNvPr id="1026" name="Picture 2" descr="Convolutional Neural Network (CNN) | by Raycad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112" y="3990369"/>
            <a:ext cx="4050666" cy="271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95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2040" y="1060767"/>
            <a:ext cx="9905999" cy="505265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architecture of a </a:t>
            </a:r>
            <a:r>
              <a:rPr lang="en-US" dirty="0" err="1"/>
              <a:t>ConvNet</a:t>
            </a:r>
            <a:r>
              <a:rPr lang="en-US" dirty="0"/>
              <a:t> is analogous to that of the connectivity pattern of Neurons in the Human Brain and was inspired by the organization of the Visual Cortex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/>
              <a:t>The role of the </a:t>
            </a:r>
            <a:r>
              <a:rPr lang="en-US" dirty="0" err="1"/>
              <a:t>ConvNet</a:t>
            </a:r>
            <a:r>
              <a:rPr lang="en-US" dirty="0"/>
              <a:t> is to reduce the </a:t>
            </a:r>
            <a:r>
              <a:rPr lang="en-US" dirty="0" smtClean="0"/>
              <a:t>input into </a:t>
            </a:r>
            <a:r>
              <a:rPr lang="en-US" dirty="0"/>
              <a:t>a form which is easier to process, without losing features which are critical for getting a good prediction</a:t>
            </a:r>
            <a:r>
              <a:rPr lang="en-US" dirty="0" smtClean="0"/>
              <a:t>.</a:t>
            </a:r>
          </a:p>
          <a:p>
            <a:r>
              <a:rPr lang="en-US" dirty="0"/>
              <a:t>CNN models will pass each input through a series of convolution layers with filters (Kernels), Pooling, fully connected layers (FC) and apply </a:t>
            </a:r>
            <a:r>
              <a:rPr lang="en-US" dirty="0" smtClean="0"/>
              <a:t>activation function </a:t>
            </a:r>
            <a:r>
              <a:rPr lang="en-US" dirty="0"/>
              <a:t>to classify an object with probabilistic values between 0 and 1. 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845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Framework</a:t>
            </a:r>
            <a:endParaRPr lang="en-IN" dirty="0"/>
          </a:p>
        </p:txBody>
      </p:sp>
      <p:pic>
        <p:nvPicPr>
          <p:cNvPr id="4" name="Picture 6" descr="ᐈ Stick figure sitting stock images, Royalty Free sit illustrations |  download on Depositphotos®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48" y="2478330"/>
            <a:ext cx="1673043" cy="1673043"/>
          </a:xfrm>
          <a:prstGeom prst="rect">
            <a:avLst/>
          </a:prstGeom>
          <a:ln w="38100" cap="sq">
            <a:solidFill>
              <a:schemeClr val="accent2">
                <a:lumMod val="40000"/>
                <a:lumOff val="6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owchart: Magnetic Disk 4"/>
          <p:cNvSpPr/>
          <p:nvPr/>
        </p:nvSpPr>
        <p:spPr>
          <a:xfrm>
            <a:off x="3487783" y="2615742"/>
            <a:ext cx="2795449" cy="130311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Human activity repository</a:t>
            </a:r>
            <a:endParaRPr lang="en-IN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7689680" y="2615742"/>
            <a:ext cx="2886891" cy="1398225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Loading and pre-processing of data</a:t>
            </a:r>
            <a:endParaRPr lang="en-IN" dirty="0"/>
          </a:p>
        </p:txBody>
      </p:sp>
      <p:sp>
        <p:nvSpPr>
          <p:cNvPr id="8" name="Flowchart: Alternate Process 7"/>
          <p:cNvSpPr/>
          <p:nvPr/>
        </p:nvSpPr>
        <p:spPr>
          <a:xfrm>
            <a:off x="7752805" y="5064767"/>
            <a:ext cx="2886891" cy="1398225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2D CNN model</a:t>
            </a:r>
            <a:endParaRPr lang="en-IN" dirty="0"/>
          </a:p>
        </p:txBody>
      </p:sp>
      <p:sp>
        <p:nvSpPr>
          <p:cNvPr id="9" name="Flowchart: Process 8"/>
          <p:cNvSpPr/>
          <p:nvPr/>
        </p:nvSpPr>
        <p:spPr>
          <a:xfrm>
            <a:off x="3298960" y="5508791"/>
            <a:ext cx="2795452" cy="64008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Final result</a:t>
            </a:r>
            <a:endParaRPr lang="en-IN" dirty="0"/>
          </a:p>
        </p:txBody>
      </p:sp>
      <p:sp>
        <p:nvSpPr>
          <p:cNvPr id="12" name="Right Arrow 11"/>
          <p:cNvSpPr/>
          <p:nvPr/>
        </p:nvSpPr>
        <p:spPr>
          <a:xfrm>
            <a:off x="2638711" y="3308472"/>
            <a:ext cx="827306" cy="181637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Arrow 12"/>
          <p:cNvSpPr/>
          <p:nvPr/>
        </p:nvSpPr>
        <p:spPr>
          <a:xfrm>
            <a:off x="6409519" y="3314852"/>
            <a:ext cx="1245316" cy="18163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ight Arrow 13"/>
          <p:cNvSpPr/>
          <p:nvPr/>
        </p:nvSpPr>
        <p:spPr>
          <a:xfrm rot="5400000">
            <a:off x="8629794" y="4447713"/>
            <a:ext cx="963094" cy="16981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ight Arrow 14"/>
          <p:cNvSpPr/>
          <p:nvPr/>
        </p:nvSpPr>
        <p:spPr>
          <a:xfrm rot="10800000">
            <a:off x="6283233" y="5753251"/>
            <a:ext cx="1371600" cy="151159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6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18842"/>
          </a:xfrm>
        </p:spPr>
        <p:txBody>
          <a:bodyPr/>
          <a:lstStyle/>
          <a:p>
            <a:r>
              <a:rPr lang="en-IN" dirty="0" smtClean="0"/>
              <a:t>Steps in recognition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44539"/>
            <a:ext cx="9905999" cy="3541714"/>
          </a:xfrm>
        </p:spPr>
        <p:txBody>
          <a:bodyPr/>
          <a:lstStyle/>
          <a:p>
            <a:r>
              <a:rPr lang="en-US" dirty="0" smtClean="0"/>
              <a:t>Loading </a:t>
            </a:r>
            <a:r>
              <a:rPr lang="en-US" dirty="0"/>
              <a:t>and </a:t>
            </a:r>
            <a:r>
              <a:rPr lang="en-US" dirty="0" smtClean="0"/>
              <a:t>processing </a:t>
            </a:r>
            <a:r>
              <a:rPr lang="en-US" dirty="0"/>
              <a:t>the Dataset</a:t>
            </a:r>
          </a:p>
          <a:p>
            <a:r>
              <a:rPr lang="en-IN" dirty="0" smtClean="0"/>
              <a:t>Balancing the data of dataset</a:t>
            </a:r>
            <a:endParaRPr lang="en-IN" dirty="0"/>
          </a:p>
          <a:p>
            <a:r>
              <a:rPr lang="en-IN" dirty="0"/>
              <a:t>Standardization of data</a:t>
            </a:r>
          </a:p>
          <a:p>
            <a:r>
              <a:rPr lang="en-IN" dirty="0"/>
              <a:t>Frame Preparation</a:t>
            </a:r>
          </a:p>
          <a:p>
            <a:r>
              <a:rPr lang="en-IN" dirty="0"/>
              <a:t>2D CNN Model</a:t>
            </a:r>
          </a:p>
          <a:p>
            <a:r>
              <a:rPr lang="en-IN" dirty="0"/>
              <a:t>Confusion Matrix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282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Steps in data pre-processing</a:t>
            </a:r>
            <a:endParaRPr lang="en-IN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1141413" y="2097088"/>
            <a:ext cx="2346960" cy="1058092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Error checking</a:t>
            </a:r>
            <a:endParaRPr lang="en-IN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4755472" y="2085362"/>
            <a:ext cx="2194560" cy="1038498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frame creation</a:t>
            </a:r>
            <a:endParaRPr lang="en-IN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8687402" y="2116682"/>
            <a:ext cx="2194560" cy="1038498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balancing</a:t>
            </a:r>
            <a:endParaRPr lang="en-IN" dirty="0"/>
          </a:p>
        </p:txBody>
      </p:sp>
      <p:sp>
        <p:nvSpPr>
          <p:cNvPr id="7" name="Flowchart: Alternate Process 6"/>
          <p:cNvSpPr/>
          <p:nvPr/>
        </p:nvSpPr>
        <p:spPr>
          <a:xfrm>
            <a:off x="8687402" y="4228562"/>
            <a:ext cx="2194560" cy="1010194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Standardisation </a:t>
            </a:r>
            <a:endParaRPr lang="en-IN" dirty="0"/>
          </a:p>
        </p:txBody>
      </p:sp>
      <p:sp>
        <p:nvSpPr>
          <p:cNvPr id="8" name="Flowchart: Alternate Process 7"/>
          <p:cNvSpPr/>
          <p:nvPr/>
        </p:nvSpPr>
        <p:spPr>
          <a:xfrm>
            <a:off x="4729353" y="4215503"/>
            <a:ext cx="2194560" cy="1010195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Frame preparation</a:t>
            </a:r>
            <a:endParaRPr lang="en-IN" dirty="0"/>
          </a:p>
        </p:txBody>
      </p:sp>
      <p:sp>
        <p:nvSpPr>
          <p:cNvPr id="9" name="Flowchart: Alternate Process 8"/>
          <p:cNvSpPr/>
          <p:nvPr/>
        </p:nvSpPr>
        <p:spPr>
          <a:xfrm>
            <a:off x="1110930" y="4215503"/>
            <a:ext cx="2346960" cy="1023253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Reshaping </a:t>
            </a:r>
            <a:endParaRPr lang="en-IN" dirty="0"/>
          </a:p>
        </p:txBody>
      </p:sp>
      <p:cxnSp>
        <p:nvCxnSpPr>
          <p:cNvPr id="11" name="Straight Arrow Connector 10"/>
          <p:cNvCxnSpPr>
            <a:endCxn id="5" idx="1"/>
          </p:cNvCxnSpPr>
          <p:nvPr/>
        </p:nvCxnSpPr>
        <p:spPr>
          <a:xfrm flipV="1">
            <a:off x="3627717" y="2604611"/>
            <a:ext cx="1127755" cy="191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7089376" y="2626381"/>
            <a:ext cx="1267099" cy="21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529743" y="4714070"/>
            <a:ext cx="1127756" cy="6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7089375" y="4733659"/>
            <a:ext cx="12670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902248" y="3478506"/>
            <a:ext cx="0" cy="6722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33004" y="5177201"/>
            <a:ext cx="2753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Reshaping the data to make it acceptable by CNN</a:t>
            </a:r>
            <a:endParaRPr lang="en-IN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901930" y="3176946"/>
            <a:ext cx="27257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Considering data line by line. </a:t>
            </a:r>
            <a:r>
              <a:rPr lang="en-US" sz="1400" dirty="0" smtClean="0"/>
              <a:t>Number </a:t>
            </a:r>
            <a:r>
              <a:rPr lang="en-US" sz="1400" dirty="0"/>
              <a:t>of the </a:t>
            </a:r>
            <a:r>
              <a:rPr lang="en-US" sz="1400" dirty="0" smtClean="0"/>
              <a:t>line throwing the </a:t>
            </a:r>
            <a:r>
              <a:rPr lang="en-US" sz="1400" dirty="0"/>
              <a:t>error </a:t>
            </a:r>
            <a:r>
              <a:rPr lang="en-US" sz="1400" dirty="0" smtClean="0"/>
              <a:t>will be </a:t>
            </a:r>
            <a:r>
              <a:rPr lang="en-US" sz="1400" dirty="0"/>
              <a:t>displayed.</a:t>
            </a:r>
            <a:endParaRPr lang="en-IN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4742412" y="3176946"/>
            <a:ext cx="22206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Creating data frame with processed data and proper column names.</a:t>
            </a:r>
            <a:endParaRPr lang="en-IN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8356474" y="3176946"/>
            <a:ext cx="2690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Taking </a:t>
            </a:r>
            <a:r>
              <a:rPr lang="en-IN" sz="1400" dirty="0" smtClean="0"/>
              <a:t>equal samples of </a:t>
            </a:r>
            <a:r>
              <a:rPr lang="en-IN" sz="1400" dirty="0" smtClean="0"/>
              <a:t>each activity to avoid overfitting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8562994" y="5290449"/>
            <a:ext cx="2318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Bringing values in same range</a:t>
            </a:r>
            <a:endParaRPr lang="en-IN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4755472" y="5238756"/>
            <a:ext cx="2007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Dividing data into frames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71745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827523"/>
            <a:ext cx="9905998" cy="57020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 Accelerometer sensor dataset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380115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/>
              <a:t>The project presents an approach to recognize activities of daily living using a publicly available accelerometer sensor dataset 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features of the signal are selected based on the time and frequency domain. 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5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1291</TotalTime>
  <Words>584</Words>
  <Application>Microsoft Office PowerPoint</Application>
  <PresentationFormat>Widescreen</PresentationFormat>
  <Paragraphs>99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Menlo</vt:lpstr>
      <vt:lpstr>Roboto</vt:lpstr>
      <vt:lpstr>Trebuchet MS</vt:lpstr>
      <vt:lpstr>Tw Cen MT</vt:lpstr>
      <vt:lpstr>Circuit</vt:lpstr>
      <vt:lpstr>Human activity recognition    using machine learning  </vt:lpstr>
      <vt:lpstr>Approach  </vt:lpstr>
      <vt:lpstr>Neural networks</vt:lpstr>
      <vt:lpstr>     Convolution neural networks </vt:lpstr>
      <vt:lpstr>PowerPoint Presentation</vt:lpstr>
      <vt:lpstr>Framework</vt:lpstr>
      <vt:lpstr>Steps in recognition</vt:lpstr>
      <vt:lpstr>Steps in data pre-processing</vt:lpstr>
      <vt:lpstr> Accelerometer sensor dataset </vt:lpstr>
      <vt:lpstr>Used dataset</vt:lpstr>
      <vt:lpstr>activities performed in dataset </vt:lpstr>
      <vt:lpstr>Objectives</vt:lpstr>
      <vt:lpstr>Libraries used</vt:lpstr>
      <vt:lpstr>Plotting x,y,z of each activity </vt:lpstr>
      <vt:lpstr>PowerPoint Presentation</vt:lpstr>
      <vt:lpstr>PowerPoint Presentation</vt:lpstr>
      <vt:lpstr>Activation function</vt:lpstr>
      <vt:lpstr>PowerPoint Presentation</vt:lpstr>
      <vt:lpstr>Plotting model accuracy and model loss</vt:lpstr>
      <vt:lpstr>Expected applications</vt:lpstr>
      <vt:lpstr>                 Project group g-15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activity recognition    using machine learning</dc:title>
  <dc:creator>Harneet</dc:creator>
  <cp:lastModifiedBy>Harneet</cp:lastModifiedBy>
  <cp:revision>66</cp:revision>
  <dcterms:created xsi:type="dcterms:W3CDTF">2021-03-09T07:54:48Z</dcterms:created>
  <dcterms:modified xsi:type="dcterms:W3CDTF">2021-05-10T07:54:06Z</dcterms:modified>
</cp:coreProperties>
</file>