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2" r:id="rId3"/>
    <p:sldId id="275" r:id="rId4"/>
    <p:sldId id="266" r:id="rId5"/>
    <p:sldId id="278" r:id="rId6"/>
    <p:sldId id="268" r:id="rId7"/>
    <p:sldId id="283" r:id="rId8"/>
    <p:sldId id="259" r:id="rId9"/>
    <p:sldId id="284" r:id="rId10"/>
    <p:sldId id="285" r:id="rId11"/>
    <p:sldId id="261" r:id="rId12"/>
    <p:sldId id="286" r:id="rId13"/>
    <p:sldId id="269" r:id="rId14"/>
    <p:sldId id="28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50" d="100"/>
          <a:sy n="50" d="100"/>
        </p:scale>
        <p:origin x="-1500" y="-60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3/2/2019</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3/2/2019</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link.springer.com/search?facet-author=%22Mika+Westerlund%22" TargetMode="External"/><Relationship Id="rId7" Type="http://schemas.openxmlformats.org/officeDocument/2006/relationships/hyperlink" Target="http://www.versionone.com/pdf/2013-state-of-agile-survey.pdf" TargetMode="External"/><Relationship Id="rId2" Type="http://schemas.openxmlformats.org/officeDocument/2006/relationships/hyperlink" Target="http://link.springer.com/search?facet-author=%22Seppo+Leminen%22" TargetMode="External"/><Relationship Id="rId1" Type="http://schemas.openxmlformats.org/officeDocument/2006/relationships/slideLayout" Target="../slideLayouts/slideLayout2.xml"/><Relationship Id="rId6" Type="http://schemas.openxmlformats.org/officeDocument/2006/relationships/hyperlink" Target="http://link.springer.com/bookseries/558" TargetMode="External"/><Relationship Id="rId5" Type="http://schemas.openxmlformats.org/officeDocument/2006/relationships/hyperlink" Target="http://link.springer.com/book/10.1007/978-3-642-32686-8" TargetMode="External"/><Relationship Id="rId4" Type="http://schemas.openxmlformats.org/officeDocument/2006/relationships/hyperlink" Target="http://link.springer.com/search?facet-author=%22Mervi+Rajahonka%22"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28401" y="993209"/>
            <a:ext cx="8574622" cy="2616199"/>
          </a:xfrm>
        </p:spPr>
        <p:txBody>
          <a:bodyPr>
            <a:normAutofit/>
          </a:bodyPr>
          <a:lstStyle/>
          <a:p>
            <a:r>
              <a:rPr lang="en-US" sz="4400" b="1" dirty="0" smtClean="0"/>
              <a:t>Modeling Agility in Internet Of Things (</a:t>
            </a:r>
            <a:r>
              <a:rPr lang="en-US" sz="4400" b="1" dirty="0" err="1" smtClean="0"/>
              <a:t>IoT</a:t>
            </a:r>
            <a:r>
              <a:rPr lang="en-US" sz="4400" b="1" dirty="0" smtClean="0"/>
              <a:t>) Architecture</a:t>
            </a:r>
            <a:r>
              <a:rPr lang="en-IN" sz="4400" b="1" dirty="0" smtClean="0"/>
              <a:t/>
            </a:r>
            <a:br>
              <a:rPr lang="en-IN" sz="4400" b="1" dirty="0" smtClean="0"/>
            </a:br>
            <a:endParaRPr lang="en-US" sz="4400" dirty="0"/>
          </a:p>
        </p:txBody>
      </p:sp>
      <p:sp>
        <p:nvSpPr>
          <p:cNvPr id="3" name="Subtitle 2"/>
          <p:cNvSpPr>
            <a:spLocks noGrp="1"/>
          </p:cNvSpPr>
          <p:nvPr>
            <p:ph type="subTitle" idx="1"/>
          </p:nvPr>
        </p:nvSpPr>
        <p:spPr>
          <a:xfrm>
            <a:off x="4502314" y="3810001"/>
            <a:ext cx="6987645" cy="2118752"/>
          </a:xfrm>
        </p:spPr>
        <p:txBody>
          <a:bodyPr>
            <a:normAutofit lnSpcReduction="10000"/>
          </a:bodyPr>
          <a:lstStyle/>
          <a:p>
            <a:r>
              <a:rPr lang="en-US" b="1" dirty="0" smtClean="0"/>
              <a:t>Prepared By</a:t>
            </a:r>
            <a:r>
              <a:rPr lang="en-US" b="1" dirty="0"/>
              <a:t>:</a:t>
            </a:r>
          </a:p>
          <a:p>
            <a:r>
              <a:rPr lang="en-US" dirty="0" err="1" smtClean="0"/>
              <a:t>Gurpreet</a:t>
            </a:r>
            <a:r>
              <a:rPr lang="en-US" dirty="0" smtClean="0"/>
              <a:t> Singh </a:t>
            </a:r>
            <a:r>
              <a:rPr lang="en-US" dirty="0" err="1" smtClean="0"/>
              <a:t>Matharu</a:t>
            </a:r>
            <a:endParaRPr lang="en-US" dirty="0"/>
          </a:p>
          <a:p>
            <a:endParaRPr lang="en-US" b="1" dirty="0" smtClean="0"/>
          </a:p>
          <a:p>
            <a:r>
              <a:rPr lang="en-US" b="1" dirty="0" smtClean="0"/>
              <a:t>Presented By:</a:t>
            </a:r>
          </a:p>
          <a:p>
            <a:r>
              <a:rPr lang="en-US" dirty="0" err="1" smtClean="0"/>
              <a:t>Priyanka</a:t>
            </a:r>
            <a:r>
              <a:rPr lang="en-US" dirty="0" smtClean="0"/>
              <a:t> </a:t>
            </a:r>
            <a:r>
              <a:rPr lang="en-US" dirty="0" err="1" smtClean="0"/>
              <a:t>Upadhyay</a:t>
            </a:r>
            <a:endParaRPr lang="en-US" dirty="0" smtClean="0"/>
          </a:p>
        </p:txBody>
      </p:sp>
    </p:spTree>
    <p:extLst>
      <p:ext uri="{BB962C8B-B14F-4D97-AF65-F5344CB8AC3E}">
        <p14:creationId xmlns:p14="http://schemas.microsoft.com/office/powerpoint/2010/main" val="1703935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907869"/>
          </a:xfrm>
        </p:spPr>
        <p:txBody>
          <a:bodyPr>
            <a:normAutofit/>
          </a:bodyPr>
          <a:lstStyle/>
          <a:p>
            <a:r>
              <a:rPr lang="en-US" b="1" dirty="0" smtClean="0"/>
              <a:t>Application Layer</a:t>
            </a:r>
            <a:endParaRPr lang="en-IN" b="1" dirty="0"/>
          </a:p>
        </p:txBody>
      </p:sp>
      <p:sp>
        <p:nvSpPr>
          <p:cNvPr id="3" name="Content Placeholder 2"/>
          <p:cNvSpPr>
            <a:spLocks noGrp="1"/>
          </p:cNvSpPr>
          <p:nvPr>
            <p:ph idx="1"/>
          </p:nvPr>
        </p:nvSpPr>
        <p:spPr>
          <a:xfrm>
            <a:off x="1484310" y="1815732"/>
            <a:ext cx="10018713" cy="1711239"/>
          </a:xfrm>
        </p:spPr>
        <p:txBody>
          <a:bodyPr>
            <a:noAutofit/>
          </a:bodyPr>
          <a:lstStyle/>
          <a:p>
            <a:pPr algn="just" hangingPunct="0"/>
            <a:r>
              <a:rPr lang="en-US" sz="1600" dirty="0" smtClean="0"/>
              <a:t>The idea of introducing agile services in Internet of Things would revolutionize the delivery of business applications. Hence, the introduction of agile services in </a:t>
            </a:r>
            <a:r>
              <a:rPr lang="en-US" sz="1600" dirty="0" err="1" smtClean="0"/>
              <a:t>IoT</a:t>
            </a:r>
            <a:r>
              <a:rPr lang="en-US" sz="1600" dirty="0" smtClean="0"/>
              <a:t> would result in significant improvement of existing business applications by ensuring higher customer satisfaction through delivery of quality services. As shown in fig.3, agility can be modeled in a wide array of application areas of Internet of Things including agriculture, transportation, logistics optimization, energy management, etc [2].</a:t>
            </a:r>
            <a:endParaRPr lang="en-IN" sz="1600" dirty="0" smtClean="0"/>
          </a:p>
          <a:p>
            <a:pPr algn="just"/>
            <a:endParaRPr lang="en-IN" sz="1600" dirty="0"/>
          </a:p>
        </p:txBody>
      </p:sp>
      <p:pic>
        <p:nvPicPr>
          <p:cNvPr id="4" name="Picture 3" descr="C:\Users\Gurpreet Singh\Desktop\Seminar\Agility in IoT\Diagrams\IoT Applications FINAL Diagram.jpg"/>
          <p:cNvPicPr/>
          <p:nvPr/>
        </p:nvPicPr>
        <p:blipFill>
          <a:blip r:embed="rId2" cstate="print"/>
          <a:srcRect/>
          <a:stretch>
            <a:fillRect/>
          </a:stretch>
        </p:blipFill>
        <p:spPr bwMode="auto">
          <a:xfrm>
            <a:off x="4043225" y="3213463"/>
            <a:ext cx="4930957" cy="3190696"/>
          </a:xfrm>
          <a:prstGeom prst="rect">
            <a:avLst/>
          </a:prstGeom>
          <a:noFill/>
          <a:ln w="9525">
            <a:noFill/>
            <a:miter lim="800000"/>
            <a:headEnd/>
            <a:tailEnd/>
          </a:ln>
        </p:spPr>
      </p:pic>
      <p:sp>
        <p:nvSpPr>
          <p:cNvPr id="5" name="Rectangle 4"/>
          <p:cNvSpPr>
            <a:spLocks noChangeArrowheads="1"/>
          </p:cNvSpPr>
          <p:nvPr/>
        </p:nvSpPr>
        <p:spPr bwMode="auto">
          <a:xfrm>
            <a:off x="4807132" y="6424247"/>
            <a:ext cx="3361509"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1200" b="1" dirty="0" smtClean="0"/>
              <a:t>Fig. 3.</a:t>
            </a:r>
            <a:r>
              <a:rPr lang="en-US" sz="1200" dirty="0" smtClean="0"/>
              <a:t> </a:t>
            </a:r>
            <a:r>
              <a:rPr lang="en-US" sz="1200" dirty="0" err="1" smtClean="0"/>
              <a:t>IoT</a:t>
            </a:r>
            <a:r>
              <a:rPr lang="en-US" sz="1200" dirty="0" smtClean="0"/>
              <a:t> Applications</a:t>
            </a:r>
            <a:endParaRPr lang="en-IN" sz="1200" b="1"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241658"/>
            <a:ext cx="10018713" cy="907869"/>
          </a:xfrm>
        </p:spPr>
        <p:txBody>
          <a:bodyPr>
            <a:normAutofit fontScale="90000"/>
          </a:bodyPr>
          <a:lstStyle/>
          <a:p>
            <a:r>
              <a:rPr lang="en-US" b="1" dirty="0" smtClean="0"/>
              <a:t>COMPARISON BETWEEN EXISTING AND PROPOSED MODEL</a:t>
            </a:r>
            <a:endParaRPr lang="en-IN" b="1" dirty="0" smtClean="0"/>
          </a:p>
        </p:txBody>
      </p:sp>
      <p:graphicFrame>
        <p:nvGraphicFramePr>
          <p:cNvPr id="5" name="Table 4"/>
          <p:cNvGraphicFramePr>
            <a:graphicFrameLocks noGrp="1"/>
          </p:cNvGraphicFramePr>
          <p:nvPr/>
        </p:nvGraphicFramePr>
        <p:xfrm>
          <a:off x="2168433" y="1332412"/>
          <a:ext cx="8660671" cy="5097332"/>
        </p:xfrm>
        <a:graphic>
          <a:graphicData uri="http://schemas.openxmlformats.org/drawingml/2006/table">
            <a:tbl>
              <a:tblPr/>
              <a:tblGrid>
                <a:gridCol w="2440139"/>
                <a:gridCol w="3110266"/>
                <a:gridCol w="3110266"/>
              </a:tblGrid>
              <a:tr h="316274">
                <a:tc>
                  <a:txBody>
                    <a:bodyPr/>
                    <a:lstStyle/>
                    <a:p>
                      <a:pPr indent="144145" algn="ctr" hangingPunct="0">
                        <a:lnSpc>
                          <a:spcPts val="1200"/>
                        </a:lnSpc>
                        <a:spcAft>
                          <a:spcPts val="0"/>
                        </a:spcAft>
                      </a:pPr>
                      <a:endParaRPr lang="en-US" sz="1200" b="1" dirty="0" smtClean="0">
                        <a:latin typeface="Times New Roman"/>
                        <a:ea typeface="Times New Roman"/>
                        <a:cs typeface="Times New Roman"/>
                      </a:endParaRPr>
                    </a:p>
                    <a:p>
                      <a:pPr indent="144145" algn="ctr" hangingPunct="0">
                        <a:lnSpc>
                          <a:spcPts val="1200"/>
                        </a:lnSpc>
                        <a:spcAft>
                          <a:spcPts val="0"/>
                        </a:spcAft>
                      </a:pPr>
                      <a:r>
                        <a:rPr lang="en-US" sz="1200" b="1" dirty="0" smtClean="0">
                          <a:latin typeface="Times New Roman"/>
                          <a:ea typeface="Times New Roman"/>
                          <a:cs typeface="Times New Roman"/>
                        </a:rPr>
                        <a:t>Parameters</a:t>
                      </a:r>
                    </a:p>
                    <a:p>
                      <a:pPr indent="144145" algn="ctr" hangingPunct="0">
                        <a:lnSpc>
                          <a:spcPts val="1200"/>
                        </a:lnSpc>
                        <a:spcAft>
                          <a:spcPts val="0"/>
                        </a:spcAft>
                      </a:pPr>
                      <a:endParaRPr lang="en-IN" sz="1200" dirty="0">
                        <a:latin typeface="Times New Roman"/>
                        <a:ea typeface="Times New Roman"/>
                        <a:cs typeface="Times New Roman"/>
                      </a:endParaRPr>
                    </a:p>
                  </a:txBody>
                  <a:tcPr marL="64168" marR="64168"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28575" cap="flat" cmpd="sng" algn="ctr">
                      <a:solidFill>
                        <a:srgbClr val="F79646"/>
                      </a:solidFill>
                      <a:prstDash val="solid"/>
                      <a:round/>
                      <a:headEnd type="none" w="med" len="med"/>
                      <a:tailEnd type="none" w="med" len="med"/>
                    </a:lnB>
                  </a:tcPr>
                </a:tc>
                <a:tc>
                  <a:txBody>
                    <a:bodyPr/>
                    <a:lstStyle/>
                    <a:p>
                      <a:pPr indent="144145" algn="ctr" hangingPunct="0">
                        <a:lnSpc>
                          <a:spcPts val="1200"/>
                        </a:lnSpc>
                        <a:spcAft>
                          <a:spcPts val="0"/>
                        </a:spcAft>
                      </a:pPr>
                      <a:endParaRPr lang="en-US" sz="1200" b="1" dirty="0" smtClean="0">
                        <a:latin typeface="Times New Roman"/>
                        <a:ea typeface="Times New Roman"/>
                        <a:cs typeface="Times New Roman"/>
                      </a:endParaRPr>
                    </a:p>
                    <a:p>
                      <a:pPr indent="144145" algn="ctr" hangingPunct="0">
                        <a:lnSpc>
                          <a:spcPts val="1200"/>
                        </a:lnSpc>
                        <a:spcAft>
                          <a:spcPts val="0"/>
                        </a:spcAft>
                      </a:pPr>
                      <a:r>
                        <a:rPr lang="en-US" sz="1200" b="1" dirty="0" smtClean="0">
                          <a:latin typeface="Times New Roman"/>
                          <a:ea typeface="Times New Roman"/>
                          <a:cs typeface="Times New Roman"/>
                        </a:rPr>
                        <a:t>Existing </a:t>
                      </a:r>
                      <a:r>
                        <a:rPr lang="en-US" sz="1200" b="1" dirty="0" err="1">
                          <a:latin typeface="Times New Roman"/>
                          <a:ea typeface="Times New Roman"/>
                          <a:cs typeface="Times New Roman"/>
                        </a:rPr>
                        <a:t>IoT</a:t>
                      </a:r>
                      <a:r>
                        <a:rPr lang="en-US" sz="1200" b="1" dirty="0">
                          <a:latin typeface="Times New Roman"/>
                          <a:ea typeface="Times New Roman"/>
                          <a:cs typeface="Times New Roman"/>
                        </a:rPr>
                        <a:t> Model</a:t>
                      </a:r>
                      <a:endParaRPr lang="en-IN" sz="1200" dirty="0">
                        <a:latin typeface="Times New Roman"/>
                        <a:ea typeface="Times New Roman"/>
                        <a:cs typeface="Times New Roman"/>
                      </a:endParaRPr>
                    </a:p>
                  </a:txBody>
                  <a:tcPr marL="64168" marR="64168"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28575" cap="flat" cmpd="sng" algn="ctr">
                      <a:solidFill>
                        <a:srgbClr val="F79646"/>
                      </a:solidFill>
                      <a:prstDash val="solid"/>
                      <a:round/>
                      <a:headEnd type="none" w="med" len="med"/>
                      <a:tailEnd type="none" w="med" len="med"/>
                    </a:lnB>
                  </a:tcPr>
                </a:tc>
                <a:tc>
                  <a:txBody>
                    <a:bodyPr/>
                    <a:lstStyle/>
                    <a:p>
                      <a:pPr indent="144145" algn="ctr" hangingPunct="0">
                        <a:lnSpc>
                          <a:spcPts val="1200"/>
                        </a:lnSpc>
                        <a:spcAft>
                          <a:spcPts val="0"/>
                        </a:spcAft>
                      </a:pPr>
                      <a:endParaRPr lang="en-US" sz="1200" b="1" dirty="0" smtClean="0">
                        <a:latin typeface="Times New Roman"/>
                        <a:ea typeface="Times New Roman"/>
                        <a:cs typeface="Times New Roman"/>
                      </a:endParaRPr>
                    </a:p>
                    <a:p>
                      <a:pPr indent="144145" algn="ctr" hangingPunct="0">
                        <a:lnSpc>
                          <a:spcPts val="1200"/>
                        </a:lnSpc>
                        <a:spcAft>
                          <a:spcPts val="0"/>
                        </a:spcAft>
                      </a:pPr>
                      <a:r>
                        <a:rPr lang="en-US" sz="1200" b="1" dirty="0" smtClean="0">
                          <a:latin typeface="Times New Roman"/>
                          <a:ea typeface="Times New Roman"/>
                          <a:cs typeface="Times New Roman"/>
                        </a:rPr>
                        <a:t>Agile </a:t>
                      </a:r>
                      <a:r>
                        <a:rPr lang="en-US" sz="1200" b="1" dirty="0" err="1">
                          <a:latin typeface="Times New Roman"/>
                          <a:ea typeface="Times New Roman"/>
                          <a:cs typeface="Times New Roman"/>
                        </a:rPr>
                        <a:t>IoT</a:t>
                      </a:r>
                      <a:r>
                        <a:rPr lang="en-US" sz="1200" b="1" dirty="0">
                          <a:latin typeface="Times New Roman"/>
                          <a:ea typeface="Times New Roman"/>
                          <a:cs typeface="Times New Roman"/>
                        </a:rPr>
                        <a:t> Cloud-Centric Model</a:t>
                      </a:r>
                      <a:endParaRPr lang="en-IN" sz="1200" dirty="0">
                        <a:latin typeface="Times New Roman"/>
                        <a:ea typeface="Times New Roman"/>
                        <a:cs typeface="Times New Roman"/>
                      </a:endParaRPr>
                    </a:p>
                  </a:txBody>
                  <a:tcPr marL="64168" marR="64168"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28575" cap="flat" cmpd="sng" algn="ctr">
                      <a:solidFill>
                        <a:srgbClr val="F79646"/>
                      </a:solidFill>
                      <a:prstDash val="solid"/>
                      <a:round/>
                      <a:headEnd type="none" w="med" len="med"/>
                      <a:tailEnd type="none" w="med" len="med"/>
                    </a:lnB>
                  </a:tcPr>
                </a:tc>
              </a:tr>
              <a:tr h="859382">
                <a:tc>
                  <a:txBody>
                    <a:bodyPr/>
                    <a:lstStyle/>
                    <a:p>
                      <a:pPr indent="144145" algn="ctr" hangingPunct="0">
                        <a:lnSpc>
                          <a:spcPts val="1200"/>
                        </a:lnSpc>
                        <a:spcAft>
                          <a:spcPts val="0"/>
                        </a:spcAft>
                      </a:pPr>
                      <a:endParaRPr lang="en-US" sz="1200" b="1" dirty="0" smtClean="0">
                        <a:latin typeface="Times New Roman"/>
                        <a:ea typeface="Times New Roman"/>
                        <a:cs typeface="Times New Roman"/>
                      </a:endParaRPr>
                    </a:p>
                    <a:p>
                      <a:pPr indent="144145" algn="ctr" hangingPunct="0">
                        <a:lnSpc>
                          <a:spcPts val="1200"/>
                        </a:lnSpc>
                        <a:spcAft>
                          <a:spcPts val="0"/>
                        </a:spcAft>
                      </a:pPr>
                      <a:r>
                        <a:rPr lang="en-US" sz="1200" b="1" dirty="0" smtClean="0">
                          <a:latin typeface="Times New Roman"/>
                          <a:ea typeface="Times New Roman"/>
                          <a:cs typeface="Times New Roman"/>
                        </a:rPr>
                        <a:t>Triggering</a:t>
                      </a:r>
                      <a:endParaRPr lang="en-IN" sz="1200" dirty="0">
                        <a:latin typeface="Times New Roman"/>
                        <a:ea typeface="Times New Roman"/>
                        <a:cs typeface="Times New Roman"/>
                      </a:endParaRPr>
                    </a:p>
                  </a:txBody>
                  <a:tcPr marL="64168" marR="64168"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28575"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4D0"/>
                    </a:solidFill>
                  </a:tcPr>
                </a:tc>
                <a:tc>
                  <a:txBody>
                    <a:bodyPr/>
                    <a:lstStyle/>
                    <a:p>
                      <a:pPr indent="144145" algn="ctr" hangingPunct="0">
                        <a:lnSpc>
                          <a:spcPts val="1200"/>
                        </a:lnSpc>
                        <a:spcAft>
                          <a:spcPts val="0"/>
                        </a:spcAft>
                      </a:pPr>
                      <a:endParaRPr lang="en-US" sz="1200" b="1" dirty="0" smtClean="0">
                        <a:latin typeface="Times New Roman"/>
                        <a:ea typeface="Times New Roman"/>
                        <a:cs typeface="Times New Roman"/>
                      </a:endParaRPr>
                    </a:p>
                    <a:p>
                      <a:pPr indent="144145" algn="ctr" hangingPunct="0">
                        <a:lnSpc>
                          <a:spcPts val="1200"/>
                        </a:lnSpc>
                        <a:spcAft>
                          <a:spcPts val="0"/>
                        </a:spcAft>
                      </a:pPr>
                      <a:r>
                        <a:rPr lang="en-US" sz="1200" b="1" dirty="0" smtClean="0">
                          <a:latin typeface="Times New Roman"/>
                          <a:ea typeface="Times New Roman"/>
                          <a:cs typeface="Times New Roman"/>
                        </a:rPr>
                        <a:t>Simplified </a:t>
                      </a:r>
                      <a:r>
                        <a:rPr lang="en-US" sz="1200" b="1" dirty="0">
                          <a:latin typeface="Times New Roman"/>
                          <a:ea typeface="Times New Roman"/>
                          <a:cs typeface="Times New Roman"/>
                        </a:rPr>
                        <a:t>manual triggering</a:t>
                      </a:r>
                      <a:r>
                        <a:rPr lang="en-US" sz="1200" dirty="0">
                          <a:latin typeface="Times New Roman"/>
                          <a:ea typeface="Times New Roman"/>
                          <a:cs typeface="Times New Roman"/>
                        </a:rPr>
                        <a:t>: In the existing </a:t>
                      </a:r>
                      <a:r>
                        <a:rPr lang="en-US" sz="1200" dirty="0" err="1">
                          <a:latin typeface="Times New Roman"/>
                          <a:ea typeface="Times New Roman"/>
                          <a:cs typeface="Times New Roman"/>
                        </a:rPr>
                        <a:t>IoT</a:t>
                      </a:r>
                      <a:r>
                        <a:rPr lang="en-US" sz="1200" dirty="0">
                          <a:latin typeface="Times New Roman"/>
                          <a:ea typeface="Times New Roman"/>
                          <a:cs typeface="Times New Roman"/>
                        </a:rPr>
                        <a:t> model, the things across the network are connected among each other through the sensors. </a:t>
                      </a:r>
                      <a:r>
                        <a:rPr lang="en-US" sz="1200" dirty="0" err="1">
                          <a:latin typeface="Times New Roman"/>
                          <a:ea typeface="Times New Roman"/>
                          <a:cs typeface="Times New Roman"/>
                        </a:rPr>
                        <a:t>Eg</a:t>
                      </a:r>
                      <a:r>
                        <a:rPr lang="en-US" sz="1200" dirty="0">
                          <a:latin typeface="Times New Roman"/>
                          <a:ea typeface="Times New Roman"/>
                          <a:cs typeface="Times New Roman"/>
                        </a:rPr>
                        <a:t>. entry records, payments. </a:t>
                      </a:r>
                      <a:endParaRPr lang="en-US" sz="1200" dirty="0" smtClean="0">
                        <a:latin typeface="Times New Roman"/>
                        <a:ea typeface="Times New Roman"/>
                        <a:cs typeface="Times New Roman"/>
                      </a:endParaRPr>
                    </a:p>
                    <a:p>
                      <a:pPr indent="144145" algn="ctr" hangingPunct="0">
                        <a:lnSpc>
                          <a:spcPts val="1200"/>
                        </a:lnSpc>
                        <a:spcAft>
                          <a:spcPts val="0"/>
                        </a:spcAft>
                      </a:pPr>
                      <a:endParaRPr lang="en-IN" sz="1200" dirty="0">
                        <a:latin typeface="Times New Roman"/>
                        <a:ea typeface="Times New Roman"/>
                        <a:cs typeface="Times New Roman"/>
                      </a:endParaRPr>
                    </a:p>
                  </a:txBody>
                  <a:tcPr marL="64168" marR="64168"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28575"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4D0"/>
                    </a:solidFill>
                  </a:tcPr>
                </a:tc>
                <a:tc>
                  <a:txBody>
                    <a:bodyPr/>
                    <a:lstStyle/>
                    <a:p>
                      <a:pPr indent="144145" algn="ctr" hangingPunct="0">
                        <a:lnSpc>
                          <a:spcPts val="1200"/>
                        </a:lnSpc>
                        <a:spcAft>
                          <a:spcPts val="0"/>
                        </a:spcAft>
                      </a:pPr>
                      <a:endParaRPr lang="en-US" sz="1200" b="1" dirty="0" smtClean="0">
                        <a:latin typeface="Times New Roman"/>
                        <a:ea typeface="Times New Roman"/>
                        <a:cs typeface="Times New Roman"/>
                      </a:endParaRPr>
                    </a:p>
                    <a:p>
                      <a:pPr indent="144145" algn="ctr" hangingPunct="0">
                        <a:lnSpc>
                          <a:spcPts val="1200"/>
                        </a:lnSpc>
                        <a:spcAft>
                          <a:spcPts val="0"/>
                        </a:spcAft>
                      </a:pPr>
                      <a:r>
                        <a:rPr lang="en-US" sz="1200" b="1" dirty="0" smtClean="0">
                          <a:latin typeface="Times New Roman"/>
                          <a:ea typeface="Times New Roman"/>
                          <a:cs typeface="Times New Roman"/>
                        </a:rPr>
                        <a:t>Automatic </a:t>
                      </a:r>
                      <a:r>
                        <a:rPr lang="en-US" sz="1200" b="1" dirty="0">
                          <a:latin typeface="Times New Roman"/>
                          <a:ea typeface="Times New Roman"/>
                          <a:cs typeface="Times New Roman"/>
                        </a:rPr>
                        <a:t>proximity triggering</a:t>
                      </a:r>
                      <a:r>
                        <a:rPr lang="en-US" sz="1200" dirty="0">
                          <a:latin typeface="Times New Roman"/>
                          <a:ea typeface="Times New Roman"/>
                          <a:cs typeface="Times New Roman"/>
                        </a:rPr>
                        <a:t>: In the proposed agile </a:t>
                      </a:r>
                      <a:r>
                        <a:rPr lang="en-US" sz="1200" dirty="0" err="1">
                          <a:latin typeface="Times New Roman"/>
                          <a:ea typeface="Times New Roman"/>
                          <a:cs typeface="Times New Roman"/>
                        </a:rPr>
                        <a:t>IoT</a:t>
                      </a:r>
                      <a:r>
                        <a:rPr lang="en-US" sz="1200" dirty="0">
                          <a:latin typeface="Times New Roman"/>
                          <a:ea typeface="Times New Roman"/>
                          <a:cs typeface="Times New Roman"/>
                        </a:rPr>
                        <a:t> model, businesses have a need to update triggered record automatically for any service requested through cloud centric platform</a:t>
                      </a:r>
                      <a:r>
                        <a:rPr lang="en-US" sz="1200" dirty="0" smtClean="0">
                          <a:latin typeface="Times New Roman"/>
                          <a:ea typeface="Times New Roman"/>
                          <a:cs typeface="Times New Roman"/>
                        </a:rPr>
                        <a:t>.</a:t>
                      </a:r>
                    </a:p>
                    <a:p>
                      <a:pPr indent="144145" algn="ctr" hangingPunct="0">
                        <a:lnSpc>
                          <a:spcPts val="1200"/>
                        </a:lnSpc>
                        <a:spcAft>
                          <a:spcPts val="0"/>
                        </a:spcAft>
                      </a:pPr>
                      <a:endParaRPr lang="en-IN" sz="1200" dirty="0">
                        <a:latin typeface="Times New Roman"/>
                        <a:ea typeface="Times New Roman"/>
                        <a:cs typeface="Times New Roman"/>
                      </a:endParaRPr>
                    </a:p>
                  </a:txBody>
                  <a:tcPr marL="64168" marR="64168"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28575"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4D0"/>
                    </a:solidFill>
                  </a:tcPr>
                </a:tc>
              </a:tr>
              <a:tr h="901337">
                <a:tc>
                  <a:txBody>
                    <a:bodyPr/>
                    <a:lstStyle/>
                    <a:p>
                      <a:pPr indent="144145" algn="ctr" hangingPunct="0">
                        <a:lnSpc>
                          <a:spcPts val="1200"/>
                        </a:lnSpc>
                        <a:spcAft>
                          <a:spcPts val="0"/>
                        </a:spcAft>
                      </a:pPr>
                      <a:endParaRPr lang="en-US" sz="1200" b="1" dirty="0" smtClean="0">
                        <a:latin typeface="Times New Roman"/>
                        <a:ea typeface="Times New Roman"/>
                        <a:cs typeface="Times New Roman"/>
                      </a:endParaRPr>
                    </a:p>
                    <a:p>
                      <a:pPr indent="144145" algn="ctr" hangingPunct="0">
                        <a:lnSpc>
                          <a:spcPts val="1200"/>
                        </a:lnSpc>
                        <a:spcAft>
                          <a:spcPts val="0"/>
                        </a:spcAft>
                      </a:pPr>
                      <a:r>
                        <a:rPr lang="en-US" sz="1200" b="1" dirty="0" smtClean="0">
                          <a:latin typeface="Times New Roman"/>
                          <a:ea typeface="Times New Roman"/>
                          <a:cs typeface="Times New Roman"/>
                        </a:rPr>
                        <a:t>Performance</a:t>
                      </a:r>
                      <a:endParaRPr lang="en-IN" sz="1200" dirty="0">
                        <a:latin typeface="Times New Roman"/>
                        <a:ea typeface="Times New Roman"/>
                        <a:cs typeface="Times New Roman"/>
                      </a:endParaRPr>
                    </a:p>
                  </a:txBody>
                  <a:tcPr marL="64168" marR="64168"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indent="144145" algn="ctr" hangingPunct="0">
                        <a:lnSpc>
                          <a:spcPts val="1200"/>
                        </a:lnSpc>
                        <a:spcAft>
                          <a:spcPts val="0"/>
                        </a:spcAft>
                      </a:pPr>
                      <a:endParaRPr lang="en-US" sz="1200" b="1" dirty="0" smtClean="0">
                        <a:latin typeface="Times New Roman"/>
                        <a:ea typeface="Times New Roman"/>
                        <a:cs typeface="Times New Roman"/>
                      </a:endParaRPr>
                    </a:p>
                    <a:p>
                      <a:pPr indent="144145" algn="ctr" hangingPunct="0">
                        <a:lnSpc>
                          <a:spcPts val="1200"/>
                        </a:lnSpc>
                        <a:spcAft>
                          <a:spcPts val="0"/>
                        </a:spcAft>
                      </a:pPr>
                      <a:r>
                        <a:rPr lang="en-US" sz="1200" b="1" dirty="0" smtClean="0">
                          <a:latin typeface="Times New Roman"/>
                          <a:ea typeface="Times New Roman"/>
                          <a:cs typeface="Times New Roman"/>
                        </a:rPr>
                        <a:t>Limited </a:t>
                      </a:r>
                      <a:r>
                        <a:rPr lang="en-US" sz="1200" b="1" dirty="0">
                          <a:latin typeface="Times New Roman"/>
                          <a:ea typeface="Times New Roman"/>
                          <a:cs typeface="Times New Roman"/>
                        </a:rPr>
                        <a:t>resources and performance issues</a:t>
                      </a:r>
                      <a:r>
                        <a:rPr lang="en-US" sz="1200" dirty="0">
                          <a:latin typeface="Times New Roman"/>
                          <a:ea typeface="Times New Roman"/>
                          <a:cs typeface="Times New Roman"/>
                        </a:rPr>
                        <a:t>: In the existing model, these limitations do not enable fulfillment of rising demands of the customers.</a:t>
                      </a:r>
                      <a:endParaRPr lang="en-IN" sz="1200" dirty="0">
                        <a:latin typeface="Times New Roman"/>
                        <a:ea typeface="Times New Roman"/>
                        <a:cs typeface="Times New Roman"/>
                      </a:endParaRPr>
                    </a:p>
                  </a:txBody>
                  <a:tcPr marL="64168" marR="64168"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indent="144145" algn="ctr" hangingPunct="0">
                        <a:lnSpc>
                          <a:spcPts val="1200"/>
                        </a:lnSpc>
                        <a:spcAft>
                          <a:spcPts val="0"/>
                        </a:spcAft>
                      </a:pPr>
                      <a:endParaRPr lang="en-US" sz="1200" b="1" dirty="0" smtClean="0">
                        <a:latin typeface="Times New Roman"/>
                        <a:ea typeface="Times New Roman"/>
                        <a:cs typeface="Times New Roman"/>
                      </a:endParaRPr>
                    </a:p>
                    <a:p>
                      <a:pPr indent="144145" algn="ctr" hangingPunct="0">
                        <a:lnSpc>
                          <a:spcPts val="1200"/>
                        </a:lnSpc>
                        <a:spcAft>
                          <a:spcPts val="0"/>
                        </a:spcAft>
                      </a:pPr>
                      <a:r>
                        <a:rPr lang="en-US" sz="1200" b="1" dirty="0" smtClean="0">
                          <a:latin typeface="Times New Roman"/>
                          <a:ea typeface="Times New Roman"/>
                          <a:cs typeface="Times New Roman"/>
                        </a:rPr>
                        <a:t>Highly </a:t>
                      </a:r>
                      <a:r>
                        <a:rPr lang="en-US" sz="1200" b="1" dirty="0">
                          <a:latin typeface="Times New Roman"/>
                          <a:ea typeface="Times New Roman"/>
                          <a:cs typeface="Times New Roman"/>
                        </a:rPr>
                        <a:t>supports better performance due to cloud services</a:t>
                      </a:r>
                      <a:r>
                        <a:rPr lang="en-US" sz="1200" dirty="0">
                          <a:latin typeface="Times New Roman"/>
                          <a:ea typeface="Times New Roman"/>
                          <a:cs typeface="Times New Roman"/>
                        </a:rPr>
                        <a:t>:  The proposed model ensures better services that meet increasing availability and scalability in today’s business requirements</a:t>
                      </a:r>
                      <a:r>
                        <a:rPr lang="en-US" sz="1200" dirty="0" smtClean="0">
                          <a:latin typeface="Times New Roman"/>
                          <a:ea typeface="Times New Roman"/>
                          <a:cs typeface="Times New Roman"/>
                        </a:rPr>
                        <a:t>.</a:t>
                      </a:r>
                    </a:p>
                    <a:p>
                      <a:pPr indent="144145" algn="ctr" hangingPunct="0">
                        <a:lnSpc>
                          <a:spcPts val="1200"/>
                        </a:lnSpc>
                        <a:spcAft>
                          <a:spcPts val="0"/>
                        </a:spcAft>
                      </a:pPr>
                      <a:endParaRPr lang="en-IN" sz="1200" dirty="0">
                        <a:latin typeface="Times New Roman"/>
                        <a:ea typeface="Times New Roman"/>
                        <a:cs typeface="Times New Roman"/>
                      </a:endParaRPr>
                    </a:p>
                  </a:txBody>
                  <a:tcPr marL="64168" marR="64168"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r>
              <a:tr h="718458">
                <a:tc>
                  <a:txBody>
                    <a:bodyPr/>
                    <a:lstStyle/>
                    <a:p>
                      <a:pPr indent="144145" algn="ctr" hangingPunct="0">
                        <a:lnSpc>
                          <a:spcPts val="1200"/>
                        </a:lnSpc>
                        <a:spcAft>
                          <a:spcPts val="0"/>
                        </a:spcAft>
                      </a:pPr>
                      <a:endParaRPr lang="en-US" sz="1200" b="1" dirty="0" smtClean="0">
                        <a:latin typeface="Times New Roman"/>
                        <a:ea typeface="Times New Roman"/>
                        <a:cs typeface="Times New Roman"/>
                      </a:endParaRPr>
                    </a:p>
                    <a:p>
                      <a:pPr indent="144145" algn="ctr" hangingPunct="0">
                        <a:lnSpc>
                          <a:spcPts val="1200"/>
                        </a:lnSpc>
                        <a:spcAft>
                          <a:spcPts val="0"/>
                        </a:spcAft>
                      </a:pPr>
                      <a:r>
                        <a:rPr lang="en-US" sz="1200" b="1" dirty="0" smtClean="0">
                          <a:latin typeface="Times New Roman"/>
                          <a:ea typeface="Times New Roman"/>
                          <a:cs typeface="Times New Roman"/>
                        </a:rPr>
                        <a:t>Conformance </a:t>
                      </a:r>
                      <a:r>
                        <a:rPr lang="en-US" sz="1200" b="1" dirty="0">
                          <a:latin typeface="Times New Roman"/>
                          <a:ea typeface="Times New Roman"/>
                          <a:cs typeface="Times New Roman"/>
                        </a:rPr>
                        <a:t>to ITU-T standards</a:t>
                      </a:r>
                      <a:endParaRPr lang="en-IN" sz="1200" dirty="0">
                        <a:latin typeface="Times New Roman"/>
                        <a:ea typeface="Times New Roman"/>
                        <a:cs typeface="Times New Roman"/>
                      </a:endParaRPr>
                    </a:p>
                  </a:txBody>
                  <a:tcPr marL="64168" marR="64168"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4D0"/>
                    </a:solidFill>
                  </a:tcPr>
                </a:tc>
                <a:tc>
                  <a:txBody>
                    <a:bodyPr/>
                    <a:lstStyle/>
                    <a:p>
                      <a:pPr indent="144145" algn="ctr" hangingPunct="0">
                        <a:lnSpc>
                          <a:spcPts val="1200"/>
                        </a:lnSpc>
                        <a:spcAft>
                          <a:spcPts val="0"/>
                        </a:spcAft>
                      </a:pPr>
                      <a:endParaRPr lang="en-US" sz="1200" b="1" dirty="0" smtClean="0">
                        <a:latin typeface="Times New Roman"/>
                        <a:ea typeface="Times New Roman"/>
                        <a:cs typeface="Times New Roman"/>
                      </a:endParaRPr>
                    </a:p>
                    <a:p>
                      <a:pPr indent="144145" algn="ctr" hangingPunct="0">
                        <a:lnSpc>
                          <a:spcPts val="1200"/>
                        </a:lnSpc>
                        <a:spcAft>
                          <a:spcPts val="0"/>
                        </a:spcAft>
                      </a:pPr>
                      <a:r>
                        <a:rPr lang="en-US" sz="1200" b="1" dirty="0" smtClean="0">
                          <a:latin typeface="Times New Roman"/>
                          <a:ea typeface="Times New Roman"/>
                          <a:cs typeface="Times New Roman"/>
                        </a:rPr>
                        <a:t>Absence </a:t>
                      </a:r>
                      <a:r>
                        <a:rPr lang="en-US" sz="1200" b="1" dirty="0">
                          <a:latin typeface="Times New Roman"/>
                          <a:ea typeface="Times New Roman"/>
                          <a:cs typeface="Times New Roman"/>
                        </a:rPr>
                        <a:t>of standards suggested by ITU-T</a:t>
                      </a:r>
                      <a:r>
                        <a:rPr lang="en-US" sz="1200" dirty="0">
                          <a:latin typeface="Times New Roman"/>
                          <a:ea typeface="Times New Roman"/>
                          <a:cs typeface="Times New Roman"/>
                        </a:rPr>
                        <a:t>: The existing model does not incorporate certain ITU-T standards required to ensure better quality services. </a:t>
                      </a:r>
                      <a:endParaRPr lang="en-US" sz="1200" dirty="0" smtClean="0">
                        <a:latin typeface="Times New Roman"/>
                        <a:ea typeface="Times New Roman"/>
                        <a:cs typeface="Times New Roman"/>
                      </a:endParaRPr>
                    </a:p>
                    <a:p>
                      <a:pPr indent="144145" algn="ctr" hangingPunct="0">
                        <a:lnSpc>
                          <a:spcPts val="1200"/>
                        </a:lnSpc>
                        <a:spcAft>
                          <a:spcPts val="0"/>
                        </a:spcAft>
                      </a:pPr>
                      <a:endParaRPr lang="en-IN" sz="1200" dirty="0">
                        <a:latin typeface="Times New Roman"/>
                        <a:ea typeface="Times New Roman"/>
                        <a:cs typeface="Times New Roman"/>
                      </a:endParaRPr>
                    </a:p>
                  </a:txBody>
                  <a:tcPr marL="64168" marR="64168"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4D0"/>
                    </a:solidFill>
                  </a:tcPr>
                </a:tc>
                <a:tc>
                  <a:txBody>
                    <a:bodyPr/>
                    <a:lstStyle/>
                    <a:p>
                      <a:pPr indent="144145" algn="ctr" hangingPunct="0">
                        <a:lnSpc>
                          <a:spcPts val="1200"/>
                        </a:lnSpc>
                        <a:spcAft>
                          <a:spcPts val="0"/>
                        </a:spcAft>
                      </a:pPr>
                      <a:endParaRPr lang="en-US" sz="1200" b="1" dirty="0" smtClean="0">
                        <a:latin typeface="Times New Roman"/>
                        <a:ea typeface="Times New Roman"/>
                        <a:cs typeface="Times New Roman"/>
                      </a:endParaRPr>
                    </a:p>
                    <a:p>
                      <a:pPr indent="144145" algn="ctr" hangingPunct="0">
                        <a:lnSpc>
                          <a:spcPts val="1200"/>
                        </a:lnSpc>
                        <a:spcAft>
                          <a:spcPts val="0"/>
                        </a:spcAft>
                      </a:pPr>
                      <a:r>
                        <a:rPr lang="en-US" sz="1200" b="1" dirty="0" smtClean="0">
                          <a:latin typeface="Times New Roman"/>
                          <a:ea typeface="Times New Roman"/>
                          <a:cs typeface="Times New Roman"/>
                        </a:rPr>
                        <a:t>Presence </a:t>
                      </a:r>
                      <a:r>
                        <a:rPr lang="en-US" sz="1200" b="1" dirty="0">
                          <a:latin typeface="Times New Roman"/>
                          <a:ea typeface="Times New Roman"/>
                          <a:cs typeface="Times New Roman"/>
                        </a:rPr>
                        <a:t>of ITU-T standards</a:t>
                      </a:r>
                      <a:r>
                        <a:rPr lang="en-US" sz="1200" dirty="0">
                          <a:latin typeface="Times New Roman"/>
                          <a:ea typeface="Times New Roman"/>
                          <a:cs typeface="Times New Roman"/>
                        </a:rPr>
                        <a:t>: The proposed model adheres to the ITU-T standards to ensure delivery of high quality agile services to the customers.</a:t>
                      </a:r>
                      <a:endParaRPr lang="en-IN" sz="1200" dirty="0">
                        <a:latin typeface="Times New Roman"/>
                        <a:ea typeface="Times New Roman"/>
                        <a:cs typeface="Times New Roman"/>
                      </a:endParaRPr>
                    </a:p>
                  </a:txBody>
                  <a:tcPr marL="64168" marR="64168"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4D0"/>
                    </a:solidFill>
                  </a:tcPr>
                </a:tc>
              </a:tr>
              <a:tr h="1018902">
                <a:tc>
                  <a:txBody>
                    <a:bodyPr/>
                    <a:lstStyle/>
                    <a:p>
                      <a:pPr indent="144145" algn="ctr" hangingPunct="0">
                        <a:lnSpc>
                          <a:spcPts val="1200"/>
                        </a:lnSpc>
                        <a:spcAft>
                          <a:spcPts val="0"/>
                        </a:spcAft>
                      </a:pPr>
                      <a:endParaRPr lang="en-US" sz="1200" b="1" dirty="0" smtClean="0">
                        <a:latin typeface="Times New Roman"/>
                        <a:ea typeface="Times New Roman"/>
                        <a:cs typeface="Times New Roman"/>
                      </a:endParaRPr>
                    </a:p>
                    <a:p>
                      <a:pPr indent="144145" algn="ctr" hangingPunct="0">
                        <a:lnSpc>
                          <a:spcPts val="1200"/>
                        </a:lnSpc>
                        <a:spcAft>
                          <a:spcPts val="0"/>
                        </a:spcAft>
                      </a:pPr>
                      <a:r>
                        <a:rPr lang="en-US" sz="1200" b="1" dirty="0" smtClean="0">
                          <a:latin typeface="Times New Roman"/>
                          <a:ea typeface="Times New Roman"/>
                          <a:cs typeface="Times New Roman"/>
                        </a:rPr>
                        <a:t>Cost</a:t>
                      </a:r>
                      <a:endParaRPr lang="en-IN" sz="1200" dirty="0">
                        <a:latin typeface="Times New Roman"/>
                        <a:ea typeface="Times New Roman"/>
                        <a:cs typeface="Times New Roman"/>
                      </a:endParaRPr>
                    </a:p>
                  </a:txBody>
                  <a:tcPr marL="64168" marR="64168"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indent="144145" algn="ctr" hangingPunct="0">
                        <a:lnSpc>
                          <a:spcPts val="1200"/>
                        </a:lnSpc>
                        <a:spcAft>
                          <a:spcPts val="0"/>
                        </a:spcAft>
                      </a:pPr>
                      <a:endParaRPr lang="en-US" sz="1200" b="1" dirty="0" smtClean="0">
                        <a:latin typeface="Times New Roman"/>
                        <a:ea typeface="Times New Roman"/>
                        <a:cs typeface="Times New Roman"/>
                      </a:endParaRPr>
                    </a:p>
                    <a:p>
                      <a:pPr indent="144145" algn="ctr" hangingPunct="0">
                        <a:lnSpc>
                          <a:spcPts val="1200"/>
                        </a:lnSpc>
                        <a:spcAft>
                          <a:spcPts val="0"/>
                        </a:spcAft>
                      </a:pPr>
                      <a:r>
                        <a:rPr lang="en-US" sz="1200" b="1" dirty="0" smtClean="0">
                          <a:latin typeface="Times New Roman"/>
                          <a:ea typeface="Times New Roman"/>
                          <a:cs typeface="Times New Roman"/>
                        </a:rPr>
                        <a:t>High </a:t>
                      </a:r>
                      <a:r>
                        <a:rPr lang="en-US" sz="1200" b="1" dirty="0">
                          <a:latin typeface="Times New Roman"/>
                          <a:ea typeface="Times New Roman"/>
                          <a:cs typeface="Times New Roman"/>
                        </a:rPr>
                        <a:t>communication and components cost</a:t>
                      </a:r>
                      <a:r>
                        <a:rPr lang="en-US" sz="1200" dirty="0">
                          <a:latin typeface="Times New Roman"/>
                          <a:ea typeface="Times New Roman"/>
                          <a:cs typeface="Times New Roman"/>
                        </a:rPr>
                        <a:t>: Lack of cloud availability leads to deployment of sensors everywhere for receiving, transmitting and storing all information which eventually adds up to the costs</a:t>
                      </a:r>
                      <a:r>
                        <a:rPr lang="en-US" sz="1200" dirty="0" smtClean="0">
                          <a:latin typeface="Times New Roman"/>
                          <a:ea typeface="Times New Roman"/>
                          <a:cs typeface="Times New Roman"/>
                        </a:rPr>
                        <a:t>.</a:t>
                      </a:r>
                    </a:p>
                    <a:p>
                      <a:pPr indent="144145" algn="ctr" hangingPunct="0">
                        <a:lnSpc>
                          <a:spcPts val="1200"/>
                        </a:lnSpc>
                        <a:spcAft>
                          <a:spcPts val="0"/>
                        </a:spcAft>
                      </a:pPr>
                      <a:endParaRPr lang="en-IN" sz="1200" dirty="0">
                        <a:latin typeface="Times New Roman"/>
                        <a:ea typeface="Times New Roman"/>
                        <a:cs typeface="Times New Roman"/>
                      </a:endParaRPr>
                    </a:p>
                  </a:txBody>
                  <a:tcPr marL="64168" marR="64168"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indent="144145" algn="ctr" hangingPunct="0">
                        <a:lnSpc>
                          <a:spcPts val="1200"/>
                        </a:lnSpc>
                        <a:spcAft>
                          <a:spcPts val="0"/>
                        </a:spcAft>
                      </a:pPr>
                      <a:endParaRPr lang="en-US" sz="1200" b="1" dirty="0" smtClean="0">
                        <a:latin typeface="Times New Roman"/>
                        <a:ea typeface="Times New Roman"/>
                        <a:cs typeface="Times New Roman"/>
                      </a:endParaRPr>
                    </a:p>
                    <a:p>
                      <a:pPr indent="144145" algn="ctr" hangingPunct="0">
                        <a:lnSpc>
                          <a:spcPts val="1200"/>
                        </a:lnSpc>
                        <a:spcAft>
                          <a:spcPts val="0"/>
                        </a:spcAft>
                      </a:pPr>
                      <a:r>
                        <a:rPr lang="en-US" sz="1200" b="1" dirty="0" smtClean="0">
                          <a:latin typeface="Times New Roman"/>
                          <a:ea typeface="Times New Roman"/>
                          <a:cs typeface="Times New Roman"/>
                        </a:rPr>
                        <a:t>Low </a:t>
                      </a:r>
                      <a:r>
                        <a:rPr lang="en-US" sz="1200" b="1" dirty="0">
                          <a:latin typeface="Times New Roman"/>
                          <a:ea typeface="Times New Roman"/>
                          <a:cs typeface="Times New Roman"/>
                        </a:rPr>
                        <a:t>communication and components cost</a:t>
                      </a:r>
                      <a:r>
                        <a:rPr lang="en-US" sz="1200" dirty="0">
                          <a:latin typeface="Times New Roman"/>
                          <a:ea typeface="Times New Roman"/>
                          <a:cs typeface="Times New Roman"/>
                        </a:rPr>
                        <a:t>: Cloud streamlines the communication between various sensor components which can be accessed globally irrespective of location resulting into lower communication costs.</a:t>
                      </a:r>
                      <a:endParaRPr lang="en-IN" sz="1200" dirty="0">
                        <a:latin typeface="Times New Roman"/>
                        <a:ea typeface="Times New Roman"/>
                        <a:cs typeface="Times New Roman"/>
                      </a:endParaRPr>
                    </a:p>
                  </a:txBody>
                  <a:tcPr marL="64168" marR="64168"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r>
              <a:tr h="677732">
                <a:tc>
                  <a:txBody>
                    <a:bodyPr/>
                    <a:lstStyle/>
                    <a:p>
                      <a:pPr indent="144145" algn="ctr" hangingPunct="0">
                        <a:lnSpc>
                          <a:spcPts val="1200"/>
                        </a:lnSpc>
                        <a:spcAft>
                          <a:spcPts val="0"/>
                        </a:spcAft>
                      </a:pPr>
                      <a:endParaRPr lang="en-US" sz="1200" b="1" dirty="0" smtClean="0">
                        <a:latin typeface="Times New Roman"/>
                        <a:ea typeface="Times New Roman"/>
                        <a:cs typeface="Times New Roman"/>
                      </a:endParaRPr>
                    </a:p>
                    <a:p>
                      <a:pPr indent="144145" algn="ctr" hangingPunct="0">
                        <a:lnSpc>
                          <a:spcPts val="1200"/>
                        </a:lnSpc>
                        <a:spcAft>
                          <a:spcPts val="0"/>
                        </a:spcAft>
                      </a:pPr>
                      <a:r>
                        <a:rPr lang="en-US" sz="1200" b="1" dirty="0" smtClean="0">
                          <a:latin typeface="Times New Roman"/>
                          <a:ea typeface="Times New Roman"/>
                          <a:cs typeface="Times New Roman"/>
                        </a:rPr>
                        <a:t>Quality </a:t>
                      </a:r>
                      <a:r>
                        <a:rPr lang="en-US" sz="1200" b="1" dirty="0">
                          <a:latin typeface="Times New Roman"/>
                          <a:ea typeface="Times New Roman"/>
                          <a:cs typeface="Times New Roman"/>
                        </a:rPr>
                        <a:t>checks</a:t>
                      </a:r>
                      <a:endParaRPr lang="en-IN" sz="1200" dirty="0">
                        <a:latin typeface="Times New Roman"/>
                        <a:ea typeface="Times New Roman"/>
                        <a:cs typeface="Times New Roman"/>
                      </a:endParaRPr>
                    </a:p>
                  </a:txBody>
                  <a:tcPr marL="64168" marR="64168"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4D0"/>
                    </a:solidFill>
                  </a:tcPr>
                </a:tc>
                <a:tc>
                  <a:txBody>
                    <a:bodyPr/>
                    <a:lstStyle/>
                    <a:p>
                      <a:pPr indent="144145" algn="ctr" hangingPunct="0">
                        <a:lnSpc>
                          <a:spcPts val="1200"/>
                        </a:lnSpc>
                        <a:spcAft>
                          <a:spcPts val="0"/>
                        </a:spcAft>
                      </a:pPr>
                      <a:endParaRPr lang="en-US" sz="1200" b="1" dirty="0" smtClean="0">
                        <a:latin typeface="Times New Roman"/>
                        <a:ea typeface="Times New Roman"/>
                        <a:cs typeface="Times New Roman"/>
                      </a:endParaRPr>
                    </a:p>
                    <a:p>
                      <a:pPr indent="144145" algn="ctr" hangingPunct="0">
                        <a:lnSpc>
                          <a:spcPts val="1200"/>
                        </a:lnSpc>
                        <a:spcAft>
                          <a:spcPts val="0"/>
                        </a:spcAft>
                      </a:pPr>
                      <a:r>
                        <a:rPr lang="en-US" sz="1200" b="1" dirty="0" smtClean="0">
                          <a:latin typeface="Times New Roman"/>
                          <a:ea typeface="Times New Roman"/>
                          <a:cs typeface="Times New Roman"/>
                        </a:rPr>
                        <a:t>No </a:t>
                      </a:r>
                      <a:r>
                        <a:rPr lang="en-US" sz="1200" b="1" dirty="0">
                          <a:latin typeface="Times New Roman"/>
                          <a:ea typeface="Times New Roman"/>
                          <a:cs typeface="Times New Roman"/>
                        </a:rPr>
                        <a:t>quality checks</a:t>
                      </a:r>
                      <a:r>
                        <a:rPr lang="en-US" sz="1200" dirty="0">
                          <a:latin typeface="Times New Roman"/>
                          <a:ea typeface="Times New Roman"/>
                          <a:cs typeface="Times New Roman"/>
                        </a:rPr>
                        <a:t>: The existing model does not have specific quality check standards.</a:t>
                      </a:r>
                      <a:endParaRPr lang="en-IN" sz="1200" dirty="0">
                        <a:latin typeface="Times New Roman"/>
                        <a:ea typeface="Times New Roman"/>
                        <a:cs typeface="Times New Roman"/>
                      </a:endParaRPr>
                    </a:p>
                  </a:txBody>
                  <a:tcPr marL="64168" marR="64168"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4D0"/>
                    </a:solidFill>
                  </a:tcPr>
                </a:tc>
                <a:tc>
                  <a:txBody>
                    <a:bodyPr/>
                    <a:lstStyle/>
                    <a:p>
                      <a:pPr indent="144145" algn="ctr" hangingPunct="0">
                        <a:lnSpc>
                          <a:spcPts val="1200"/>
                        </a:lnSpc>
                        <a:spcAft>
                          <a:spcPts val="0"/>
                        </a:spcAft>
                      </a:pPr>
                      <a:endParaRPr lang="en-US" sz="1200" b="1" dirty="0" smtClean="0">
                        <a:latin typeface="Times New Roman"/>
                        <a:ea typeface="Times New Roman"/>
                        <a:cs typeface="Times New Roman"/>
                      </a:endParaRPr>
                    </a:p>
                    <a:p>
                      <a:pPr indent="144145" algn="ctr" hangingPunct="0">
                        <a:lnSpc>
                          <a:spcPts val="1200"/>
                        </a:lnSpc>
                        <a:spcAft>
                          <a:spcPts val="0"/>
                        </a:spcAft>
                      </a:pPr>
                      <a:r>
                        <a:rPr lang="en-US" sz="1200" b="1" dirty="0" smtClean="0">
                          <a:latin typeface="Times New Roman"/>
                          <a:ea typeface="Times New Roman"/>
                          <a:cs typeface="Times New Roman"/>
                        </a:rPr>
                        <a:t>Regular </a:t>
                      </a:r>
                      <a:r>
                        <a:rPr lang="en-US" sz="1200" b="1" dirty="0">
                          <a:latin typeface="Times New Roman"/>
                          <a:ea typeface="Times New Roman"/>
                          <a:cs typeface="Times New Roman"/>
                        </a:rPr>
                        <a:t>agile service provisioning checks</a:t>
                      </a:r>
                      <a:r>
                        <a:rPr lang="en-US" sz="1200" dirty="0">
                          <a:latin typeface="Times New Roman"/>
                          <a:ea typeface="Times New Roman"/>
                          <a:cs typeface="Times New Roman"/>
                        </a:rPr>
                        <a:t>: This ensures that the functioning of all tasks conforms to the standards.</a:t>
                      </a:r>
                      <a:endParaRPr lang="en-IN" sz="1200" dirty="0">
                        <a:latin typeface="Times New Roman"/>
                        <a:ea typeface="Times New Roman"/>
                        <a:cs typeface="Times New Roman"/>
                      </a:endParaRPr>
                    </a:p>
                  </a:txBody>
                  <a:tcPr marL="64168" marR="64168"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4D0"/>
                    </a:solidFill>
                  </a:tcPr>
                </a:tc>
              </a:tr>
            </a:tbl>
          </a:graphicData>
        </a:graphic>
      </p:graphicFrame>
      <p:sp>
        <p:nvSpPr>
          <p:cNvPr id="6" name="Rectangle 5"/>
          <p:cNvSpPr>
            <a:spLocks noChangeArrowheads="1"/>
          </p:cNvSpPr>
          <p:nvPr/>
        </p:nvSpPr>
        <p:spPr bwMode="auto">
          <a:xfrm>
            <a:off x="2860768" y="6502623"/>
            <a:ext cx="7249886"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1200" b="1" dirty="0" smtClean="0"/>
              <a:t>Table 1.</a:t>
            </a:r>
            <a:r>
              <a:rPr lang="en-US" sz="1200" dirty="0" smtClean="0"/>
              <a:t> Comparison between existing </a:t>
            </a:r>
            <a:r>
              <a:rPr lang="en-US" sz="1200" dirty="0" err="1" smtClean="0"/>
              <a:t>IoT</a:t>
            </a:r>
            <a:r>
              <a:rPr lang="en-US" sz="1200" dirty="0" smtClean="0"/>
              <a:t> model and proposed agile </a:t>
            </a:r>
            <a:r>
              <a:rPr lang="en-US" sz="1200" dirty="0" err="1" smtClean="0"/>
              <a:t>IoT</a:t>
            </a:r>
            <a:r>
              <a:rPr lang="en-US" sz="1200" dirty="0" smtClean="0"/>
              <a:t> cloud-centric model</a:t>
            </a:r>
            <a:endParaRPr lang="en-IN" sz="1200"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424538"/>
            <a:ext cx="10018713" cy="907869"/>
          </a:xfrm>
        </p:spPr>
        <p:txBody>
          <a:bodyPr>
            <a:normAutofit/>
          </a:bodyPr>
          <a:lstStyle/>
          <a:p>
            <a:r>
              <a:rPr lang="en-US" b="1" dirty="0" smtClean="0"/>
              <a:t>FUTURE SCOPE</a:t>
            </a:r>
            <a:endParaRPr lang="en-IN" b="1" dirty="0" smtClean="0"/>
          </a:p>
        </p:txBody>
      </p:sp>
      <p:sp>
        <p:nvSpPr>
          <p:cNvPr id="7" name="Content Placeholder 2"/>
          <p:cNvSpPr>
            <a:spLocks noGrp="1"/>
          </p:cNvSpPr>
          <p:nvPr>
            <p:ph idx="1"/>
          </p:nvPr>
        </p:nvSpPr>
        <p:spPr>
          <a:xfrm>
            <a:off x="1484310" y="1436913"/>
            <a:ext cx="10018713" cy="4049487"/>
          </a:xfrm>
        </p:spPr>
        <p:txBody>
          <a:bodyPr>
            <a:noAutofit/>
          </a:bodyPr>
          <a:lstStyle/>
          <a:p>
            <a:pPr algn="just"/>
            <a:r>
              <a:rPr lang="en-US" sz="1600" dirty="0" smtClean="0"/>
              <a:t>In this paper, we are modeling the Internet of Things (</a:t>
            </a:r>
            <a:r>
              <a:rPr lang="en-US" sz="1600" dirty="0" err="1" smtClean="0"/>
              <a:t>IoT</a:t>
            </a:r>
            <a:r>
              <a:rPr lang="en-US" sz="1600" dirty="0" smtClean="0"/>
              <a:t>) architecture with agile perspective to meet complex and ever-evolving requirements of growing business organizations where delivery of quality services as per available resources and time, is the prime objective. The paper puts forward an architecture model for </a:t>
            </a:r>
            <a:r>
              <a:rPr lang="en-US" sz="1600" dirty="0" err="1" smtClean="0"/>
              <a:t>IoT</a:t>
            </a:r>
            <a:r>
              <a:rPr lang="en-US" sz="1600" dirty="0" smtClean="0"/>
              <a:t>, focusing on delivery of agile services. </a:t>
            </a:r>
          </a:p>
          <a:p>
            <a:pPr algn="just"/>
            <a:r>
              <a:rPr lang="en-US" sz="1600" dirty="0" smtClean="0"/>
              <a:t>The proposed architecture, besides inculcating the inherent benefits of leveraging the cloud services, offers several advantages such as modular and scalable architecture, agile provisioning of services, dynamic resource allocation required to meet present-day complex business needs. </a:t>
            </a:r>
          </a:p>
          <a:p>
            <a:pPr algn="just"/>
            <a:r>
              <a:rPr lang="en-US" sz="1600" dirty="0" smtClean="0"/>
              <a:t>Further, the paper compares the existing </a:t>
            </a:r>
            <a:r>
              <a:rPr lang="en-US" sz="1600" dirty="0" err="1" smtClean="0"/>
              <a:t>IoT</a:t>
            </a:r>
            <a:r>
              <a:rPr lang="en-US" sz="1600" dirty="0" smtClean="0"/>
              <a:t> model with the proposed agile </a:t>
            </a:r>
            <a:r>
              <a:rPr lang="en-US" sz="1600" dirty="0" err="1" smtClean="0"/>
              <a:t>IoT</a:t>
            </a:r>
            <a:r>
              <a:rPr lang="en-US" sz="1600" dirty="0" smtClean="0"/>
              <a:t> cloud-centric model. Today’s business settings demand agility to respond to ever-changing requirements, and </a:t>
            </a:r>
            <a:r>
              <a:rPr lang="en-US" sz="1600" dirty="0" err="1" smtClean="0"/>
              <a:t>IoT</a:t>
            </a:r>
            <a:r>
              <a:rPr lang="en-US" sz="1600" dirty="0" smtClean="0"/>
              <a:t> can provide endless applications required to sustain and grow businesses. </a:t>
            </a:r>
          </a:p>
          <a:p>
            <a:pPr algn="just"/>
            <a:r>
              <a:rPr lang="en-IN" sz="1600" dirty="0" smtClean="0"/>
              <a:t>Currently, the researches based on development of agile </a:t>
            </a:r>
            <a:r>
              <a:rPr lang="en-IN" sz="1600" dirty="0" err="1" smtClean="0"/>
              <a:t>IoT</a:t>
            </a:r>
            <a:r>
              <a:rPr lang="en-IN" sz="1600" dirty="0" smtClean="0"/>
              <a:t> model are still in infancy and therefore, more research work needs to be conducted to enable the efficient provisioning of agile services in </a:t>
            </a:r>
            <a:r>
              <a:rPr lang="en-IN" sz="1600" dirty="0" err="1" smtClean="0"/>
              <a:t>IoT</a:t>
            </a:r>
            <a:r>
              <a:rPr lang="en-IN" sz="1600" dirty="0" smtClean="0"/>
              <a:t> applications. </a:t>
            </a:r>
            <a:r>
              <a:rPr lang="en-US" sz="1600" dirty="0" smtClean="0"/>
              <a:t>Therefore, businesses must view the </a:t>
            </a:r>
            <a:r>
              <a:rPr lang="en-US" sz="1600" dirty="0" err="1" smtClean="0"/>
              <a:t>IoT</a:t>
            </a:r>
            <a:r>
              <a:rPr lang="en-US" sz="1600" dirty="0" smtClean="0"/>
              <a:t> as an opportunity to build on the cloud platforms, enabling them to provide agile services with responsiveness to dynamic business requirements.</a:t>
            </a:r>
            <a:endParaRPr lang="en-IN" sz="1600" dirty="0" smtClean="0"/>
          </a:p>
          <a:p>
            <a:pPr algn="just">
              <a:buNone/>
            </a:pPr>
            <a:endParaRPr lang="en-US" sz="1600"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372288"/>
            <a:ext cx="10018713" cy="907869"/>
          </a:xfrm>
        </p:spPr>
        <p:txBody>
          <a:bodyPr/>
          <a:lstStyle/>
          <a:p>
            <a:r>
              <a:rPr lang="en-US" b="1" dirty="0" smtClean="0"/>
              <a:t>REFERENCES</a:t>
            </a:r>
            <a:endParaRPr lang="en-IN" b="1" dirty="0"/>
          </a:p>
        </p:txBody>
      </p:sp>
      <p:sp>
        <p:nvSpPr>
          <p:cNvPr id="3" name="Content Placeholder 2"/>
          <p:cNvSpPr>
            <a:spLocks noGrp="1"/>
          </p:cNvSpPr>
          <p:nvPr>
            <p:ph idx="1"/>
          </p:nvPr>
        </p:nvSpPr>
        <p:spPr>
          <a:xfrm>
            <a:off x="1484310" y="1384659"/>
            <a:ext cx="10018713" cy="4820194"/>
          </a:xfrm>
        </p:spPr>
        <p:txBody>
          <a:bodyPr>
            <a:normAutofit lnSpcReduction="10000"/>
          </a:bodyPr>
          <a:lstStyle/>
          <a:p>
            <a:pPr lvl="0" algn="just" hangingPunct="0">
              <a:buNone/>
            </a:pPr>
            <a:r>
              <a:rPr lang="en-US" sz="1200" dirty="0" smtClean="0">
                <a:latin typeface="+mj-lt"/>
                <a:cs typeface="Times New Roman" pitchFamily="18" charset="0"/>
              </a:rPr>
              <a:t>[1] </a:t>
            </a:r>
            <a:r>
              <a:rPr lang="en-US" sz="1200" dirty="0" err="1" smtClean="0">
                <a:latin typeface="+mj-lt"/>
                <a:cs typeface="Times New Roman" pitchFamily="18" charset="0"/>
              </a:rPr>
              <a:t>Khattak</a:t>
            </a:r>
            <a:r>
              <a:rPr lang="en-US" sz="1200" dirty="0" smtClean="0">
                <a:latin typeface="+mj-lt"/>
                <a:cs typeface="Times New Roman" pitchFamily="18" charset="0"/>
              </a:rPr>
              <a:t> AM, </a:t>
            </a:r>
            <a:r>
              <a:rPr lang="en-US" sz="1200" dirty="0" err="1" smtClean="0">
                <a:latin typeface="+mj-lt"/>
                <a:cs typeface="Times New Roman" pitchFamily="18" charset="0"/>
              </a:rPr>
              <a:t>Pervez</a:t>
            </a:r>
            <a:r>
              <a:rPr lang="en-US" sz="1200" dirty="0" smtClean="0">
                <a:latin typeface="+mj-lt"/>
                <a:cs typeface="Times New Roman" pitchFamily="18" charset="0"/>
              </a:rPr>
              <a:t> Z, </a:t>
            </a:r>
            <a:r>
              <a:rPr lang="en-US" sz="1200" dirty="0" err="1" smtClean="0">
                <a:latin typeface="+mj-lt"/>
                <a:cs typeface="Times New Roman" pitchFamily="18" charset="0"/>
              </a:rPr>
              <a:t>Sarkar</a:t>
            </a:r>
            <a:r>
              <a:rPr lang="en-US" sz="1200" dirty="0" smtClean="0">
                <a:latin typeface="+mj-lt"/>
                <a:cs typeface="Times New Roman" pitchFamily="18" charset="0"/>
              </a:rPr>
              <a:t> AMJ, Lee YK (2010) Service Level Semantic Interoperability. Paper presented at the 10th IEEE/IPSJ International Symposium on Applications and the Internet, Seoul, 19-23 July 2010</a:t>
            </a:r>
            <a:endParaRPr lang="en-IN" sz="1200" dirty="0" smtClean="0">
              <a:latin typeface="+mj-lt"/>
              <a:cs typeface="Times New Roman" pitchFamily="18" charset="0"/>
            </a:endParaRPr>
          </a:p>
          <a:p>
            <a:pPr lvl="0" algn="just" hangingPunct="0">
              <a:buNone/>
            </a:pPr>
            <a:r>
              <a:rPr lang="en-US" sz="1200" dirty="0" smtClean="0">
                <a:latin typeface="+mj-lt"/>
                <a:cs typeface="Times New Roman" pitchFamily="18" charset="0"/>
              </a:rPr>
              <a:t>[2] Singh D, </a:t>
            </a:r>
            <a:r>
              <a:rPr lang="en-US" sz="1200" dirty="0" err="1" smtClean="0">
                <a:latin typeface="+mj-lt"/>
                <a:cs typeface="Times New Roman" pitchFamily="18" charset="0"/>
              </a:rPr>
              <a:t>Tripathi</a:t>
            </a:r>
            <a:r>
              <a:rPr lang="en-US" sz="1200" dirty="0" smtClean="0">
                <a:latin typeface="+mj-lt"/>
                <a:cs typeface="Times New Roman" pitchFamily="18" charset="0"/>
              </a:rPr>
              <a:t> G, </a:t>
            </a:r>
            <a:r>
              <a:rPr lang="en-US" sz="1200" dirty="0" err="1" smtClean="0">
                <a:latin typeface="+mj-lt"/>
                <a:cs typeface="Times New Roman" pitchFamily="18" charset="0"/>
              </a:rPr>
              <a:t>Jara</a:t>
            </a:r>
            <a:r>
              <a:rPr lang="en-US" sz="1200" dirty="0" smtClean="0">
                <a:latin typeface="+mj-lt"/>
                <a:cs typeface="Times New Roman" pitchFamily="18" charset="0"/>
              </a:rPr>
              <a:t> AJ (2014) A survey of Internet-of-Things: Future Vision, architecture, challenges and services. Paper presented at the 2014 IEEE World Forum on Internet of Things (WF-</a:t>
            </a:r>
            <a:r>
              <a:rPr lang="en-US" sz="1200" dirty="0" err="1" smtClean="0">
                <a:latin typeface="+mj-lt"/>
                <a:cs typeface="Times New Roman" pitchFamily="18" charset="0"/>
              </a:rPr>
              <a:t>IoT</a:t>
            </a:r>
            <a:r>
              <a:rPr lang="en-US" sz="1200" dirty="0" smtClean="0">
                <a:latin typeface="+mj-lt"/>
                <a:cs typeface="Times New Roman" pitchFamily="18" charset="0"/>
              </a:rPr>
              <a:t>), Seoul, 6-8 March 2014 </a:t>
            </a:r>
            <a:endParaRPr lang="en-IN" sz="1200" dirty="0" smtClean="0">
              <a:latin typeface="+mj-lt"/>
              <a:cs typeface="Times New Roman" pitchFamily="18" charset="0"/>
            </a:endParaRPr>
          </a:p>
          <a:p>
            <a:pPr lvl="0" algn="just" hangingPunct="0">
              <a:buNone/>
            </a:pPr>
            <a:r>
              <a:rPr lang="en-US" sz="1200" dirty="0" smtClean="0">
                <a:latin typeface="+mj-lt"/>
                <a:cs typeface="Times New Roman" pitchFamily="18" charset="0"/>
              </a:rPr>
              <a:t>[3] </a:t>
            </a:r>
            <a:r>
              <a:rPr lang="en-US" sz="1200" dirty="0" err="1" smtClean="0">
                <a:latin typeface="+mj-lt"/>
                <a:cs typeface="Times New Roman" pitchFamily="18" charset="0"/>
              </a:rPr>
              <a:t>Aggarwal</a:t>
            </a:r>
            <a:r>
              <a:rPr lang="en-US" sz="1200" dirty="0" smtClean="0">
                <a:latin typeface="+mj-lt"/>
                <a:cs typeface="Times New Roman" pitchFamily="18" charset="0"/>
              </a:rPr>
              <a:t> C, </a:t>
            </a:r>
            <a:r>
              <a:rPr lang="en-US" sz="1200" dirty="0" err="1" smtClean="0">
                <a:latin typeface="+mj-lt"/>
                <a:cs typeface="Times New Roman" pitchFamily="18" charset="0"/>
              </a:rPr>
              <a:t>Ashish</a:t>
            </a:r>
            <a:r>
              <a:rPr lang="en-US" sz="1200" dirty="0" smtClean="0">
                <a:latin typeface="+mj-lt"/>
                <a:cs typeface="Times New Roman" pitchFamily="18" charset="0"/>
              </a:rPr>
              <a:t> N, </a:t>
            </a:r>
            <a:r>
              <a:rPr lang="en-US" sz="1200" dirty="0" err="1" smtClean="0">
                <a:latin typeface="+mj-lt"/>
                <a:cs typeface="Times New Roman" pitchFamily="18" charset="0"/>
              </a:rPr>
              <a:t>Sheth</a:t>
            </a:r>
            <a:r>
              <a:rPr lang="en-US" sz="1200" dirty="0" smtClean="0">
                <a:latin typeface="+mj-lt"/>
                <a:cs typeface="Times New Roman" pitchFamily="18" charset="0"/>
              </a:rPr>
              <a:t> A (2013) The Internet of Things: A Survey from The Data-Centric Perspective. In: </a:t>
            </a:r>
            <a:r>
              <a:rPr lang="en-US" sz="1200" dirty="0" err="1" smtClean="0">
                <a:latin typeface="+mj-lt"/>
                <a:cs typeface="Times New Roman" pitchFamily="18" charset="0"/>
              </a:rPr>
              <a:t>Aggarwal</a:t>
            </a:r>
            <a:r>
              <a:rPr lang="en-US" sz="1200" dirty="0" smtClean="0">
                <a:latin typeface="+mj-lt"/>
                <a:cs typeface="Times New Roman" pitchFamily="18" charset="0"/>
              </a:rPr>
              <a:t> CC (</a:t>
            </a:r>
            <a:r>
              <a:rPr lang="en-US" sz="1200" dirty="0" err="1" smtClean="0">
                <a:latin typeface="+mj-lt"/>
                <a:cs typeface="Times New Roman" pitchFamily="18" charset="0"/>
              </a:rPr>
              <a:t>ed</a:t>
            </a:r>
            <a:r>
              <a:rPr lang="en-US" sz="1200" dirty="0" smtClean="0">
                <a:latin typeface="+mj-lt"/>
                <a:cs typeface="Times New Roman" pitchFamily="18" charset="0"/>
              </a:rPr>
              <a:t>) Managing and Mining Sensor Data, Springer US</a:t>
            </a:r>
            <a:endParaRPr lang="en-IN" sz="1200" dirty="0" smtClean="0">
              <a:latin typeface="+mj-lt"/>
              <a:cs typeface="Times New Roman" pitchFamily="18" charset="0"/>
            </a:endParaRPr>
          </a:p>
          <a:p>
            <a:pPr lvl="0" algn="just" hangingPunct="0">
              <a:buNone/>
            </a:pPr>
            <a:r>
              <a:rPr lang="en-US" sz="1200" dirty="0" smtClean="0">
                <a:latin typeface="+mj-lt"/>
                <a:cs typeface="Times New Roman" pitchFamily="18" charset="0"/>
              </a:rPr>
              <a:t>[4] </a:t>
            </a:r>
            <a:r>
              <a:rPr lang="en-US" sz="1200" dirty="0" err="1" smtClean="0">
                <a:latin typeface="+mj-lt"/>
                <a:cs typeface="Times New Roman" pitchFamily="18" charset="0"/>
              </a:rPr>
              <a:t>Uckelmann</a:t>
            </a:r>
            <a:r>
              <a:rPr lang="en-US" sz="1200" dirty="0" smtClean="0">
                <a:latin typeface="+mj-lt"/>
                <a:cs typeface="Times New Roman" pitchFamily="18" charset="0"/>
              </a:rPr>
              <a:t> D, Isenberg MA, </a:t>
            </a:r>
            <a:r>
              <a:rPr lang="en-US" sz="1200" dirty="0" err="1" smtClean="0">
                <a:latin typeface="+mj-lt"/>
                <a:cs typeface="Times New Roman" pitchFamily="18" charset="0"/>
              </a:rPr>
              <a:t>Teucke</a:t>
            </a:r>
            <a:r>
              <a:rPr lang="en-US" sz="1200" dirty="0" smtClean="0">
                <a:latin typeface="+mj-lt"/>
                <a:cs typeface="Times New Roman" pitchFamily="18" charset="0"/>
              </a:rPr>
              <a:t> M, </a:t>
            </a:r>
            <a:r>
              <a:rPr lang="en-US" sz="1200" dirty="0" err="1" smtClean="0">
                <a:latin typeface="+mj-lt"/>
                <a:cs typeface="Times New Roman" pitchFamily="18" charset="0"/>
              </a:rPr>
              <a:t>Halfar</a:t>
            </a:r>
            <a:r>
              <a:rPr lang="en-US" sz="1200" dirty="0" smtClean="0">
                <a:latin typeface="+mj-lt"/>
                <a:cs typeface="Times New Roman" pitchFamily="18" charset="0"/>
              </a:rPr>
              <a:t> H, </a:t>
            </a:r>
            <a:r>
              <a:rPr lang="en-US" sz="1200" dirty="0" err="1" smtClean="0">
                <a:latin typeface="+mj-lt"/>
                <a:cs typeface="Times New Roman" pitchFamily="18" charset="0"/>
              </a:rPr>
              <a:t>Scholz</a:t>
            </a:r>
            <a:r>
              <a:rPr lang="en-US" sz="1200" dirty="0" smtClean="0">
                <a:latin typeface="+mj-lt"/>
                <a:cs typeface="Times New Roman" pitchFamily="18" charset="0"/>
              </a:rPr>
              <a:t>-Reiter B (2010) An integrative  approach on Autonomous Control and the Internet of Things. In: </a:t>
            </a:r>
            <a:r>
              <a:rPr lang="en-US" sz="1200" dirty="0" err="1" smtClean="0">
                <a:latin typeface="+mj-lt"/>
                <a:cs typeface="Times New Roman" pitchFamily="18" charset="0"/>
              </a:rPr>
              <a:t>Ranasinghe</a:t>
            </a:r>
            <a:r>
              <a:rPr lang="en-US" sz="1200" dirty="0" smtClean="0">
                <a:latin typeface="+mj-lt"/>
                <a:cs typeface="Times New Roman" pitchFamily="18" charset="0"/>
              </a:rPr>
              <a:t> D, </a:t>
            </a:r>
            <a:r>
              <a:rPr lang="en-US" sz="1200" dirty="0" err="1" smtClean="0">
                <a:latin typeface="+mj-lt"/>
                <a:cs typeface="Times New Roman" pitchFamily="18" charset="0"/>
              </a:rPr>
              <a:t>Sheng</a:t>
            </a:r>
            <a:r>
              <a:rPr lang="en-US" sz="1200" dirty="0" smtClean="0">
                <a:latin typeface="+mj-lt"/>
                <a:cs typeface="Times New Roman" pitchFamily="18" charset="0"/>
              </a:rPr>
              <a:t> Q, </a:t>
            </a:r>
            <a:r>
              <a:rPr lang="en-US" sz="1200" dirty="0" err="1" smtClean="0">
                <a:latin typeface="+mj-lt"/>
                <a:cs typeface="Times New Roman" pitchFamily="18" charset="0"/>
              </a:rPr>
              <a:t>Zeadally</a:t>
            </a:r>
            <a:r>
              <a:rPr lang="en-US" sz="1200" dirty="0" smtClean="0">
                <a:latin typeface="+mj-lt"/>
                <a:cs typeface="Times New Roman" pitchFamily="18" charset="0"/>
              </a:rPr>
              <a:t> S (</a:t>
            </a:r>
            <a:r>
              <a:rPr lang="en-US" sz="1200" dirty="0" err="1" smtClean="0">
                <a:latin typeface="+mj-lt"/>
                <a:cs typeface="Times New Roman" pitchFamily="18" charset="0"/>
              </a:rPr>
              <a:t>eds</a:t>
            </a:r>
            <a:r>
              <a:rPr lang="en-US" sz="1200" dirty="0" smtClean="0">
                <a:latin typeface="+mj-lt"/>
                <a:cs typeface="Times New Roman" pitchFamily="18" charset="0"/>
              </a:rPr>
              <a:t>) Unique Radio Innovation for the 21st Century: Building Scalable and Global</a:t>
            </a:r>
            <a:endParaRPr lang="en-IN" sz="1200" dirty="0" smtClean="0">
              <a:latin typeface="+mj-lt"/>
              <a:cs typeface="Times New Roman" pitchFamily="18" charset="0"/>
            </a:endParaRPr>
          </a:p>
          <a:p>
            <a:pPr lvl="0" algn="just" hangingPunct="0">
              <a:buNone/>
            </a:pPr>
            <a:r>
              <a:rPr lang="en-US" sz="1200" dirty="0" smtClean="0">
                <a:latin typeface="+mj-lt"/>
                <a:cs typeface="Times New Roman" pitchFamily="18" charset="0"/>
              </a:rPr>
              <a:t>[5] </a:t>
            </a:r>
            <a:r>
              <a:rPr lang="en-US" sz="1200" dirty="0" err="1" smtClean="0">
                <a:latin typeface="+mj-lt"/>
                <a:cs typeface="Times New Roman" pitchFamily="18" charset="0"/>
              </a:rPr>
              <a:t>Gubbi</a:t>
            </a:r>
            <a:r>
              <a:rPr lang="en-US" sz="1200" dirty="0" smtClean="0">
                <a:latin typeface="+mj-lt"/>
                <a:cs typeface="Times New Roman" pitchFamily="18" charset="0"/>
              </a:rPr>
              <a:t> J, </a:t>
            </a:r>
            <a:r>
              <a:rPr lang="en-US" sz="1200" dirty="0" err="1" smtClean="0">
                <a:latin typeface="+mj-lt"/>
                <a:cs typeface="Times New Roman" pitchFamily="18" charset="0"/>
              </a:rPr>
              <a:t>Buyya</a:t>
            </a:r>
            <a:r>
              <a:rPr lang="en-US" sz="1200" dirty="0" smtClean="0">
                <a:latin typeface="+mj-lt"/>
                <a:cs typeface="Times New Roman" pitchFamily="18" charset="0"/>
              </a:rPr>
              <a:t> R, </a:t>
            </a:r>
            <a:r>
              <a:rPr lang="en-US" sz="1200" dirty="0" err="1" smtClean="0">
                <a:latin typeface="+mj-lt"/>
                <a:cs typeface="Times New Roman" pitchFamily="18" charset="0"/>
              </a:rPr>
              <a:t>Marusic</a:t>
            </a:r>
            <a:r>
              <a:rPr lang="en-US" sz="1200" dirty="0" smtClean="0">
                <a:latin typeface="+mj-lt"/>
                <a:cs typeface="Times New Roman" pitchFamily="18" charset="0"/>
              </a:rPr>
              <a:t> S, </a:t>
            </a:r>
            <a:r>
              <a:rPr lang="en-US" sz="1200" dirty="0" err="1" smtClean="0">
                <a:latin typeface="+mj-lt"/>
                <a:cs typeface="Times New Roman" pitchFamily="18" charset="0"/>
              </a:rPr>
              <a:t>Palaniswami</a:t>
            </a:r>
            <a:r>
              <a:rPr lang="en-US" sz="1200" dirty="0" smtClean="0">
                <a:latin typeface="+mj-lt"/>
                <a:cs typeface="Times New Roman" pitchFamily="18" charset="0"/>
              </a:rPr>
              <a:t> M (2013) Internet of Things (</a:t>
            </a:r>
            <a:r>
              <a:rPr lang="en-US" sz="1200" dirty="0" err="1" smtClean="0">
                <a:latin typeface="+mj-lt"/>
                <a:cs typeface="Times New Roman" pitchFamily="18" charset="0"/>
              </a:rPr>
              <a:t>IoT</a:t>
            </a:r>
            <a:r>
              <a:rPr lang="en-US" sz="1200" dirty="0" smtClean="0">
                <a:latin typeface="+mj-lt"/>
                <a:cs typeface="Times New Roman" pitchFamily="18" charset="0"/>
              </a:rPr>
              <a:t>): A Vision, Architectural Elements, and Future Directions. Future Generation Computer Systems, 29(7):1645-1660, ISSN: 0167-739X, Elsevier Science, Amsterdam, The Netherlands</a:t>
            </a:r>
            <a:endParaRPr lang="en-IN" sz="1200" dirty="0" smtClean="0">
              <a:latin typeface="+mj-lt"/>
              <a:cs typeface="Times New Roman" pitchFamily="18" charset="0"/>
            </a:endParaRPr>
          </a:p>
          <a:p>
            <a:pPr lvl="0" algn="just" hangingPunct="0">
              <a:buNone/>
            </a:pPr>
            <a:r>
              <a:rPr lang="en-US" sz="1200" dirty="0" smtClean="0">
                <a:latin typeface="+mj-lt"/>
                <a:cs typeface="Times New Roman" pitchFamily="18" charset="0"/>
                <a:hlinkClick r:id="rId2"/>
              </a:rPr>
              <a:t>[6] </a:t>
            </a:r>
            <a:r>
              <a:rPr lang="en-US" sz="1200" dirty="0" err="1" smtClean="0">
                <a:latin typeface="+mj-lt"/>
                <a:cs typeface="Times New Roman" pitchFamily="18" charset="0"/>
                <a:hlinkClick r:id="rId2"/>
              </a:rPr>
              <a:t>Leminen</a:t>
            </a:r>
            <a:r>
              <a:rPr lang="en-US" sz="1200" dirty="0" smtClean="0">
                <a:latin typeface="+mj-lt"/>
                <a:cs typeface="Times New Roman" pitchFamily="18" charset="0"/>
              </a:rPr>
              <a:t> S, </a:t>
            </a:r>
            <a:r>
              <a:rPr lang="en-US" sz="1200" dirty="0" smtClean="0">
                <a:latin typeface="+mj-lt"/>
                <a:cs typeface="Times New Roman" pitchFamily="18" charset="0"/>
                <a:hlinkClick r:id="rId3"/>
              </a:rPr>
              <a:t>Westerlund</a:t>
            </a:r>
            <a:r>
              <a:rPr lang="en-US" sz="1200" dirty="0" smtClean="0">
                <a:latin typeface="+mj-lt"/>
                <a:cs typeface="Times New Roman" pitchFamily="18" charset="0"/>
              </a:rPr>
              <a:t> M, </a:t>
            </a:r>
            <a:r>
              <a:rPr lang="en-US" sz="1200" dirty="0" err="1" smtClean="0">
                <a:latin typeface="+mj-lt"/>
                <a:cs typeface="Times New Roman" pitchFamily="18" charset="0"/>
                <a:hlinkClick r:id="rId4"/>
              </a:rPr>
              <a:t>Rajahonka</a:t>
            </a:r>
            <a:r>
              <a:rPr lang="en-US" sz="1200" dirty="0" smtClean="0">
                <a:latin typeface="+mj-lt"/>
                <a:cs typeface="Times New Roman" pitchFamily="18" charset="0"/>
              </a:rPr>
              <a:t> M (2012) Towards IOT Ecosystems and Business Models. In: Andreev S, </a:t>
            </a:r>
            <a:r>
              <a:rPr lang="en-US" sz="1200" dirty="0" err="1" smtClean="0">
                <a:latin typeface="+mj-lt"/>
                <a:cs typeface="Times New Roman" pitchFamily="18" charset="0"/>
              </a:rPr>
              <a:t>Balandin</a:t>
            </a:r>
            <a:r>
              <a:rPr lang="en-US" sz="1200" dirty="0" smtClean="0">
                <a:latin typeface="+mj-lt"/>
                <a:cs typeface="Times New Roman" pitchFamily="18" charset="0"/>
              </a:rPr>
              <a:t> S, </a:t>
            </a:r>
            <a:r>
              <a:rPr lang="en-US" sz="1200" dirty="0" err="1" smtClean="0">
                <a:latin typeface="+mj-lt"/>
                <a:cs typeface="Times New Roman" pitchFamily="18" charset="0"/>
              </a:rPr>
              <a:t>Koucheryavy</a:t>
            </a:r>
            <a:r>
              <a:rPr lang="en-US" sz="1200" dirty="0" smtClean="0">
                <a:latin typeface="+mj-lt"/>
                <a:cs typeface="Times New Roman" pitchFamily="18" charset="0"/>
              </a:rPr>
              <a:t> Y (</a:t>
            </a:r>
            <a:r>
              <a:rPr lang="en-US" sz="1200" dirty="0" err="1" smtClean="0">
                <a:latin typeface="+mj-lt"/>
                <a:cs typeface="Times New Roman" pitchFamily="18" charset="0"/>
              </a:rPr>
              <a:t>eds</a:t>
            </a:r>
            <a:r>
              <a:rPr lang="en-US" sz="1200" dirty="0" smtClean="0">
                <a:latin typeface="+mj-lt"/>
                <a:cs typeface="Times New Roman" pitchFamily="18" charset="0"/>
              </a:rPr>
              <a:t>) </a:t>
            </a:r>
            <a:r>
              <a:rPr lang="en-US" sz="1200" dirty="0" smtClean="0">
                <a:latin typeface="+mj-lt"/>
                <a:cs typeface="Times New Roman" pitchFamily="18" charset="0"/>
                <a:hlinkClick r:id="rId5"/>
              </a:rPr>
              <a:t>Internet of Things, Smart Spaces, and Next Generation Networking</a:t>
            </a:r>
            <a:r>
              <a:rPr lang="en-US" sz="1200" dirty="0" smtClean="0">
                <a:latin typeface="+mj-lt"/>
                <a:cs typeface="Times New Roman" pitchFamily="18" charset="0"/>
              </a:rPr>
              <a:t>. </a:t>
            </a:r>
            <a:r>
              <a:rPr lang="en-US" sz="1200" dirty="0" smtClean="0">
                <a:latin typeface="+mj-lt"/>
                <a:cs typeface="Times New Roman" pitchFamily="18" charset="0"/>
                <a:hlinkClick r:id="rId6"/>
              </a:rPr>
              <a:t>Lecture Notes in Computer Science</a:t>
            </a:r>
            <a:r>
              <a:rPr lang="en-US" sz="1200" dirty="0" smtClean="0">
                <a:latin typeface="+mj-lt"/>
                <a:cs typeface="Times New Roman" pitchFamily="18" charset="0"/>
              </a:rPr>
              <a:t>, Springer Berlin Heidelberg</a:t>
            </a:r>
            <a:endParaRPr lang="en-IN" sz="1200" dirty="0" smtClean="0">
              <a:latin typeface="+mj-lt"/>
              <a:cs typeface="Times New Roman" pitchFamily="18" charset="0"/>
            </a:endParaRPr>
          </a:p>
          <a:p>
            <a:pPr lvl="0" algn="just" hangingPunct="0">
              <a:buNone/>
            </a:pPr>
            <a:r>
              <a:rPr lang="en-US" sz="1200" dirty="0" smtClean="0">
                <a:latin typeface="+mj-lt"/>
                <a:cs typeface="Times New Roman" pitchFamily="18" charset="0"/>
              </a:rPr>
              <a:t>[7] </a:t>
            </a:r>
            <a:r>
              <a:rPr lang="en-US" sz="1200" dirty="0" err="1" smtClean="0">
                <a:latin typeface="+mj-lt"/>
                <a:cs typeface="Times New Roman" pitchFamily="18" charset="0"/>
              </a:rPr>
              <a:t>Houyou</a:t>
            </a:r>
            <a:r>
              <a:rPr lang="en-US" sz="1200" dirty="0" smtClean="0">
                <a:latin typeface="+mj-lt"/>
                <a:cs typeface="Times New Roman" pitchFamily="18" charset="0"/>
              </a:rPr>
              <a:t> AM, </a:t>
            </a:r>
            <a:r>
              <a:rPr lang="en-US" sz="1200" dirty="0" err="1" smtClean="0">
                <a:latin typeface="+mj-lt"/>
                <a:cs typeface="Times New Roman" pitchFamily="18" charset="0"/>
              </a:rPr>
              <a:t>Huth</a:t>
            </a:r>
            <a:r>
              <a:rPr lang="en-US" sz="1200" dirty="0" smtClean="0">
                <a:latin typeface="+mj-lt"/>
                <a:cs typeface="Times New Roman" pitchFamily="18" charset="0"/>
              </a:rPr>
              <a:t> HP, </a:t>
            </a:r>
            <a:r>
              <a:rPr lang="en-US" sz="1200" dirty="0" err="1" smtClean="0">
                <a:latin typeface="+mj-lt"/>
                <a:cs typeface="Times New Roman" pitchFamily="18" charset="0"/>
              </a:rPr>
              <a:t>Trsek</a:t>
            </a:r>
            <a:r>
              <a:rPr lang="en-US" sz="1200" dirty="0" smtClean="0">
                <a:latin typeface="+mj-lt"/>
                <a:cs typeface="Times New Roman" pitchFamily="18" charset="0"/>
              </a:rPr>
              <a:t> H, </a:t>
            </a:r>
            <a:r>
              <a:rPr lang="en-US" sz="1200" dirty="0" err="1" smtClean="0">
                <a:latin typeface="+mj-lt"/>
                <a:cs typeface="Times New Roman" pitchFamily="18" charset="0"/>
              </a:rPr>
              <a:t>Kloukinas</a:t>
            </a:r>
            <a:r>
              <a:rPr lang="en-US" sz="1200" dirty="0" smtClean="0">
                <a:latin typeface="+mj-lt"/>
                <a:cs typeface="Times New Roman" pitchFamily="18" charset="0"/>
              </a:rPr>
              <a:t> C, </a:t>
            </a:r>
            <a:r>
              <a:rPr lang="en-US" sz="1200" dirty="0" err="1" smtClean="0">
                <a:latin typeface="+mj-lt"/>
                <a:cs typeface="Times New Roman" pitchFamily="18" charset="0"/>
              </a:rPr>
              <a:t>Rotondi</a:t>
            </a:r>
            <a:r>
              <a:rPr lang="en-US" sz="1200" dirty="0" smtClean="0">
                <a:latin typeface="+mj-lt"/>
                <a:cs typeface="Times New Roman" pitchFamily="18" charset="0"/>
              </a:rPr>
              <a:t> D (2012) Agile Manufacturing General challenges and an </a:t>
            </a:r>
            <a:r>
              <a:rPr lang="en-US" sz="1200" dirty="0" err="1" smtClean="0">
                <a:latin typeface="+mj-lt"/>
                <a:cs typeface="Times New Roman" pitchFamily="18" charset="0"/>
              </a:rPr>
              <a:t>IoT@Work</a:t>
            </a:r>
            <a:r>
              <a:rPr lang="en-US" sz="1200" dirty="0" smtClean="0">
                <a:latin typeface="+mj-lt"/>
                <a:cs typeface="Times New Roman" pitchFamily="18" charset="0"/>
              </a:rPr>
              <a:t> perspective. Paper presented at the 17th IEEE International Conference on Emerging Technologies and Factory Automation (ETFA), Krakow, 17-21 Sept 2012</a:t>
            </a:r>
            <a:endParaRPr lang="en-IN" sz="1200" dirty="0" smtClean="0">
              <a:latin typeface="+mj-lt"/>
              <a:cs typeface="Times New Roman" pitchFamily="18" charset="0"/>
            </a:endParaRPr>
          </a:p>
          <a:p>
            <a:pPr lvl="0" algn="just" hangingPunct="0">
              <a:buNone/>
            </a:pPr>
            <a:r>
              <a:rPr lang="en-US" sz="1200" dirty="0" smtClean="0">
                <a:latin typeface="+mj-lt"/>
                <a:cs typeface="Times New Roman" pitchFamily="18" charset="0"/>
              </a:rPr>
              <a:t>[8] </a:t>
            </a:r>
            <a:r>
              <a:rPr lang="en-US" sz="1200" dirty="0" err="1" smtClean="0">
                <a:latin typeface="+mj-lt"/>
                <a:cs typeface="Times New Roman" pitchFamily="18" charset="0"/>
              </a:rPr>
              <a:t>Kulkarni</a:t>
            </a:r>
            <a:r>
              <a:rPr lang="en-US" sz="1200" dirty="0" smtClean="0">
                <a:latin typeface="+mj-lt"/>
                <a:cs typeface="Times New Roman" pitchFamily="18" charset="0"/>
              </a:rPr>
              <a:t> RV, </a:t>
            </a:r>
            <a:r>
              <a:rPr lang="en-US" sz="1200" dirty="0" err="1" smtClean="0">
                <a:latin typeface="+mj-lt"/>
                <a:cs typeface="Times New Roman" pitchFamily="18" charset="0"/>
              </a:rPr>
              <a:t>Förster</a:t>
            </a:r>
            <a:r>
              <a:rPr lang="en-US" sz="1200" dirty="0" smtClean="0">
                <a:latin typeface="+mj-lt"/>
                <a:cs typeface="Times New Roman" pitchFamily="18" charset="0"/>
              </a:rPr>
              <a:t> A, </a:t>
            </a:r>
            <a:r>
              <a:rPr lang="en-US" sz="1200" dirty="0" err="1" smtClean="0">
                <a:latin typeface="+mj-lt"/>
                <a:cs typeface="Times New Roman" pitchFamily="18" charset="0"/>
              </a:rPr>
              <a:t>Venayagamoorthy</a:t>
            </a:r>
            <a:r>
              <a:rPr lang="en-US" sz="1200" dirty="0" smtClean="0">
                <a:latin typeface="+mj-lt"/>
                <a:cs typeface="Times New Roman" pitchFamily="18" charset="0"/>
              </a:rPr>
              <a:t> GK (2011) Computational Intelligence in Wireless Sensor Networks: A Survey. IEEE Communications Surveys &amp; Tutorials 13:68–96</a:t>
            </a:r>
            <a:endParaRPr lang="en-IN" sz="1200" dirty="0" smtClean="0">
              <a:latin typeface="+mj-lt"/>
              <a:cs typeface="Times New Roman" pitchFamily="18" charset="0"/>
            </a:endParaRPr>
          </a:p>
          <a:p>
            <a:pPr lvl="0" algn="just" hangingPunct="0">
              <a:buNone/>
            </a:pPr>
            <a:r>
              <a:rPr lang="en-US" sz="1200" dirty="0" smtClean="0">
                <a:latin typeface="+mj-lt"/>
                <a:cs typeface="Times New Roman" pitchFamily="18" charset="0"/>
              </a:rPr>
              <a:t>[9] Ruiz-de-</a:t>
            </a:r>
            <a:r>
              <a:rPr lang="en-US" sz="1200" dirty="0" err="1" smtClean="0">
                <a:latin typeface="+mj-lt"/>
                <a:cs typeface="Times New Roman" pitchFamily="18" charset="0"/>
              </a:rPr>
              <a:t>Garibay</a:t>
            </a:r>
            <a:r>
              <a:rPr lang="en-US" sz="1200" dirty="0" smtClean="0">
                <a:latin typeface="+mj-lt"/>
                <a:cs typeface="Times New Roman" pitchFamily="18" charset="0"/>
              </a:rPr>
              <a:t> J, Campo T, Alvarez M (2011) Flexible and agile architecture for Internet of Things gadgets. Paper presented at the 2011 IEEE International Conference on RFID-Technologies and Applications (RFID-TA), </a:t>
            </a:r>
            <a:r>
              <a:rPr lang="en-US" sz="1200" dirty="0" err="1" smtClean="0">
                <a:latin typeface="+mj-lt"/>
                <a:cs typeface="Times New Roman" pitchFamily="18" charset="0"/>
              </a:rPr>
              <a:t>Sitges</a:t>
            </a:r>
            <a:r>
              <a:rPr lang="en-US" sz="1200" dirty="0" smtClean="0">
                <a:latin typeface="+mj-lt"/>
                <a:cs typeface="Times New Roman" pitchFamily="18" charset="0"/>
              </a:rPr>
              <a:t>, 15-16 Sept 2011</a:t>
            </a:r>
            <a:endParaRPr lang="en-IN" sz="1200" dirty="0" smtClean="0">
              <a:latin typeface="+mj-lt"/>
              <a:cs typeface="Times New Roman" pitchFamily="18" charset="0"/>
            </a:endParaRPr>
          </a:p>
          <a:p>
            <a:pPr lvl="0" algn="just" hangingPunct="0">
              <a:buNone/>
            </a:pPr>
            <a:r>
              <a:rPr lang="en-US" sz="1200" dirty="0" smtClean="0">
                <a:latin typeface="+mj-lt"/>
                <a:cs typeface="Times New Roman" pitchFamily="18" charset="0"/>
              </a:rPr>
              <a:t>[10] Lopez TS, </a:t>
            </a:r>
            <a:r>
              <a:rPr lang="en-US" sz="1200" dirty="0" err="1" smtClean="0">
                <a:latin typeface="+mj-lt"/>
                <a:cs typeface="Times New Roman" pitchFamily="18" charset="0"/>
              </a:rPr>
              <a:t>Ranasinghe</a:t>
            </a:r>
            <a:r>
              <a:rPr lang="en-US" sz="1200" dirty="0" smtClean="0">
                <a:latin typeface="+mj-lt"/>
                <a:cs typeface="Times New Roman" pitchFamily="18" charset="0"/>
              </a:rPr>
              <a:t> DC, Harrison M, McFarlane D (2012) Adding sense to the Internet of Things An architecture framework for Smart Objective systems. Pervasive Ubiquitous Computing 16:261–278 </a:t>
            </a:r>
            <a:endParaRPr lang="en-IN" sz="1200" dirty="0" smtClean="0">
              <a:latin typeface="+mj-lt"/>
              <a:cs typeface="Times New Roman" pitchFamily="18" charset="0"/>
            </a:endParaRPr>
          </a:p>
          <a:p>
            <a:pPr algn="just">
              <a:buNone/>
            </a:pPr>
            <a:r>
              <a:rPr lang="en-US" sz="1200" dirty="0" smtClean="0">
                <a:latin typeface="+mj-lt"/>
                <a:cs typeface="Times New Roman" pitchFamily="18" charset="0"/>
              </a:rPr>
              <a:t>[11] </a:t>
            </a:r>
            <a:r>
              <a:rPr lang="en-US" sz="1200" dirty="0" err="1" smtClean="0">
                <a:latin typeface="+mj-lt"/>
                <a:cs typeface="Times New Roman" pitchFamily="18" charset="0"/>
              </a:rPr>
              <a:t>Versionone</a:t>
            </a:r>
            <a:r>
              <a:rPr lang="en-US" sz="1200" dirty="0" smtClean="0">
                <a:latin typeface="+mj-lt"/>
                <a:cs typeface="Times New Roman" pitchFamily="18" charset="0"/>
              </a:rPr>
              <a:t> (2013) 8</a:t>
            </a:r>
            <a:r>
              <a:rPr lang="en-US" sz="1200" baseline="30000" dirty="0" smtClean="0">
                <a:latin typeface="+mj-lt"/>
                <a:cs typeface="Times New Roman" pitchFamily="18" charset="0"/>
              </a:rPr>
              <a:t>th</a:t>
            </a:r>
            <a:r>
              <a:rPr lang="en-US" sz="1200" dirty="0" smtClean="0">
                <a:latin typeface="+mj-lt"/>
                <a:cs typeface="Times New Roman" pitchFamily="18" charset="0"/>
              </a:rPr>
              <a:t> Annual State of Agile Survey. </a:t>
            </a:r>
            <a:r>
              <a:rPr lang="en-US" sz="1200" dirty="0" smtClean="0">
                <a:latin typeface="+mj-lt"/>
                <a:cs typeface="Times New Roman" pitchFamily="18" charset="0"/>
                <a:hlinkClick r:id="rId7"/>
              </a:rPr>
              <a:t>http://www.versionone.com/pdf/2013-state-of-agile-survey.pdf</a:t>
            </a:r>
            <a:endParaRPr lang="en-US" sz="2000" dirty="0" smtClean="0">
              <a:latin typeface="+mj-lt"/>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8185" y="2841171"/>
            <a:ext cx="10018713" cy="907869"/>
          </a:xfrm>
        </p:spPr>
        <p:txBody>
          <a:bodyPr>
            <a:normAutofit/>
          </a:bodyPr>
          <a:lstStyle/>
          <a:p>
            <a:r>
              <a:rPr lang="en-US" sz="5000" b="1" smtClean="0"/>
              <a:t>THANK  YOU </a:t>
            </a:r>
            <a:r>
              <a:rPr lang="en-US" sz="5000" b="1" dirty="0" smtClean="0"/>
              <a:t>!</a:t>
            </a:r>
            <a:endParaRPr lang="en-IN" sz="50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829491"/>
          </a:xfrm>
        </p:spPr>
        <p:txBody>
          <a:bodyPr/>
          <a:lstStyle/>
          <a:p>
            <a:r>
              <a:rPr lang="en-US" b="1" dirty="0" smtClean="0"/>
              <a:t>INTRODUCTION</a:t>
            </a:r>
            <a:endParaRPr lang="en-IN" b="1" dirty="0"/>
          </a:p>
        </p:txBody>
      </p:sp>
      <p:sp>
        <p:nvSpPr>
          <p:cNvPr id="7" name="Rectangle 6"/>
          <p:cNvSpPr/>
          <p:nvPr/>
        </p:nvSpPr>
        <p:spPr>
          <a:xfrm>
            <a:off x="1554481" y="1672045"/>
            <a:ext cx="9914708" cy="4164217"/>
          </a:xfrm>
          <a:prstGeom prst="rect">
            <a:avLst/>
          </a:prstGeom>
        </p:spPr>
        <p:txBody>
          <a:bodyPr wrap="square">
            <a:spAutoFit/>
          </a:bodyPr>
          <a:lstStyle/>
          <a:p>
            <a:pPr marL="285750" indent="-285750" algn="just">
              <a:spcBef>
                <a:spcPct val="20000"/>
              </a:spcBef>
              <a:spcAft>
                <a:spcPts val="600"/>
              </a:spcAft>
              <a:buClr>
                <a:schemeClr val="accent1">
                  <a:lumMod val="75000"/>
                </a:schemeClr>
              </a:buClr>
              <a:buSzPct val="145000"/>
              <a:buFont typeface="Arial"/>
              <a:buChar char="•"/>
            </a:pPr>
            <a:r>
              <a:rPr lang="en-US" sz="1600" dirty="0" smtClean="0"/>
              <a:t> Internet of things is the next biggest revolution unfolding in the IT world which would transform the existing Internet into a fully integrated form of Internet. As the Internet revolutionized the connectivity among people, similarly </a:t>
            </a:r>
            <a:r>
              <a:rPr lang="en-US" sz="1600" dirty="0" err="1" smtClean="0"/>
              <a:t>IoT</a:t>
            </a:r>
            <a:r>
              <a:rPr lang="en-US" sz="1600" dirty="0" smtClean="0"/>
              <a:t> would deliver a smarter world through connectivity among things or objects. To realize the full vision of </a:t>
            </a:r>
            <a:r>
              <a:rPr lang="en-US" sz="1600" dirty="0" err="1" smtClean="0"/>
              <a:t>IoT</a:t>
            </a:r>
            <a:r>
              <a:rPr lang="en-US" sz="1600" dirty="0" smtClean="0"/>
              <a:t>, efficient provisioning of agile services is required. Internet of Things involves identifying things, sensing data, analyzing data and representing information taking cloud computing as its base. </a:t>
            </a:r>
          </a:p>
          <a:p>
            <a:pPr marL="285750" indent="-285750" algn="just">
              <a:spcBef>
                <a:spcPct val="20000"/>
              </a:spcBef>
              <a:spcAft>
                <a:spcPts val="600"/>
              </a:spcAft>
              <a:buClr>
                <a:schemeClr val="accent1">
                  <a:lumMod val="75000"/>
                </a:schemeClr>
              </a:buClr>
              <a:buSzPct val="145000"/>
              <a:buFont typeface="Arial"/>
              <a:buChar char="•"/>
            </a:pPr>
            <a:r>
              <a:rPr lang="en-US" sz="1600" dirty="0" smtClean="0"/>
              <a:t>Cloud computing is another emerging paradigm which can certainly contribute to the progress of </a:t>
            </a:r>
            <a:r>
              <a:rPr lang="en-US" sz="1600" dirty="0" err="1" smtClean="0"/>
              <a:t>IoT</a:t>
            </a:r>
            <a:r>
              <a:rPr lang="en-US" sz="1600" dirty="0" smtClean="0"/>
              <a:t>. Further, </a:t>
            </a:r>
            <a:r>
              <a:rPr lang="en-US" sz="1600" dirty="0" err="1" smtClean="0"/>
              <a:t>IoT</a:t>
            </a:r>
            <a:r>
              <a:rPr lang="en-US" sz="1600" dirty="0" smtClean="0"/>
              <a:t> can be defined as network of things representing active components of businesses, which can exchange data among each other by leveraging RFID technology and wireless sensor networks (WSNs). </a:t>
            </a:r>
            <a:endParaRPr lang="en-IN" sz="1600" dirty="0" smtClean="0"/>
          </a:p>
          <a:p>
            <a:pPr marL="285750" indent="-285750" algn="just">
              <a:spcBef>
                <a:spcPct val="20000"/>
              </a:spcBef>
              <a:spcAft>
                <a:spcPts val="600"/>
              </a:spcAft>
              <a:buClr>
                <a:schemeClr val="accent1">
                  <a:lumMod val="75000"/>
                </a:schemeClr>
              </a:buClr>
              <a:buSzPct val="145000"/>
              <a:buFont typeface="Arial"/>
              <a:buChar char="•"/>
            </a:pPr>
            <a:r>
              <a:rPr lang="en-US" sz="1600" dirty="0" smtClean="0"/>
              <a:t> The software industry is progressing at a rapid pace, resulting in increased software complexity and fuelling demand for quality services. Internet of Things is certainly the most trending technology, which simply involves interconnection of smart devices. </a:t>
            </a:r>
          </a:p>
          <a:p>
            <a:pPr marL="285750" indent="-285750" algn="just">
              <a:spcBef>
                <a:spcPct val="20000"/>
              </a:spcBef>
              <a:spcAft>
                <a:spcPts val="600"/>
              </a:spcAft>
              <a:buClr>
                <a:schemeClr val="accent1">
                  <a:lumMod val="75000"/>
                </a:schemeClr>
              </a:buClr>
              <a:buSzPct val="145000"/>
              <a:buFont typeface="Arial"/>
              <a:buChar char="•"/>
            </a:pPr>
            <a:r>
              <a:rPr lang="en-US" sz="1600" dirty="0" smtClean="0"/>
              <a:t>In this paper, we are modeling agility within the </a:t>
            </a:r>
            <a:r>
              <a:rPr lang="en-US" sz="1600" dirty="0" err="1" smtClean="0"/>
              <a:t>IoT</a:t>
            </a:r>
            <a:r>
              <a:rPr lang="en-US" sz="1600" dirty="0" smtClean="0"/>
              <a:t> architecture to provide best quality services to the business and technology. Transparency is the main enabler of agility which can be easily attained by leveraging the technology of </a:t>
            </a:r>
            <a:r>
              <a:rPr lang="en-US" sz="1600" dirty="0" err="1" smtClean="0"/>
              <a:t>IoT</a:t>
            </a:r>
            <a:r>
              <a:rPr lang="en-US" sz="1600" dirty="0" smtClean="0"/>
              <a:t>. </a:t>
            </a:r>
            <a:r>
              <a:rPr lang="en-US" sz="1600" dirty="0" err="1" smtClean="0"/>
              <a:t>IoT</a:t>
            </a:r>
            <a:r>
              <a:rPr lang="en-US" sz="1600" dirty="0" smtClean="0"/>
              <a:t> provides real time availability and data analysis, if modeled with agile perspective. In this paper, we propose an </a:t>
            </a:r>
            <a:r>
              <a:rPr lang="en-US" sz="1600" dirty="0" err="1" smtClean="0"/>
              <a:t>IoT</a:t>
            </a:r>
            <a:r>
              <a:rPr lang="en-US" sz="1600" dirty="0" smtClean="0"/>
              <a:t> model where we aim to provide the services with agility.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829491"/>
          </a:xfrm>
        </p:spPr>
        <p:txBody>
          <a:bodyPr/>
          <a:lstStyle/>
          <a:p>
            <a:r>
              <a:rPr lang="en-US" b="1" dirty="0" smtClean="0"/>
              <a:t>LITERATURE REVIEW</a:t>
            </a:r>
            <a:endParaRPr lang="en-IN" b="1" dirty="0"/>
          </a:p>
        </p:txBody>
      </p:sp>
      <p:sp>
        <p:nvSpPr>
          <p:cNvPr id="7" name="Rectangle 6"/>
          <p:cNvSpPr/>
          <p:nvPr/>
        </p:nvSpPr>
        <p:spPr>
          <a:xfrm>
            <a:off x="1476103" y="1763486"/>
            <a:ext cx="10006148" cy="4164217"/>
          </a:xfrm>
          <a:prstGeom prst="rect">
            <a:avLst/>
          </a:prstGeom>
        </p:spPr>
        <p:txBody>
          <a:bodyPr wrap="square">
            <a:spAutoFit/>
          </a:bodyPr>
          <a:lstStyle/>
          <a:p>
            <a:pPr marL="285750" indent="-285750" algn="just">
              <a:spcBef>
                <a:spcPct val="20000"/>
              </a:spcBef>
              <a:spcAft>
                <a:spcPts val="600"/>
              </a:spcAft>
              <a:buClr>
                <a:schemeClr val="accent1">
                  <a:lumMod val="75000"/>
                </a:schemeClr>
              </a:buClr>
              <a:buSzPct val="145000"/>
              <a:buFont typeface="Arial"/>
              <a:buChar char="•"/>
            </a:pPr>
            <a:r>
              <a:rPr lang="en-US" sz="1600" dirty="0" smtClean="0"/>
              <a:t> The research work conducted by </a:t>
            </a:r>
            <a:r>
              <a:rPr lang="en-US" sz="1600" dirty="0" err="1" smtClean="0"/>
              <a:t>Seppo</a:t>
            </a:r>
            <a:r>
              <a:rPr lang="en-US" sz="1600" dirty="0" smtClean="0"/>
              <a:t> </a:t>
            </a:r>
            <a:r>
              <a:rPr lang="en-US" sz="1600" dirty="0" err="1" smtClean="0"/>
              <a:t>Leminen</a:t>
            </a:r>
            <a:r>
              <a:rPr lang="en-US" sz="1600" dirty="0" smtClean="0"/>
              <a:t> [6] </a:t>
            </a:r>
            <a:r>
              <a:rPr lang="en-US" sz="1600" dirty="0" err="1" smtClean="0"/>
              <a:t>emphasises</a:t>
            </a:r>
            <a:r>
              <a:rPr lang="en-US" sz="1600" dirty="0" smtClean="0"/>
              <a:t> on the need for research into the emerging </a:t>
            </a:r>
            <a:r>
              <a:rPr lang="en-US" sz="1600" dirty="0" err="1" smtClean="0"/>
              <a:t>IoT</a:t>
            </a:r>
            <a:r>
              <a:rPr lang="en-US" sz="1600" dirty="0" smtClean="0"/>
              <a:t> models from the business perspective as these systems can provide efficient business models and improved business processes, besides slashing on risks and costs. Further, this study proposes a model to analyze differing </a:t>
            </a:r>
            <a:r>
              <a:rPr lang="en-US" sz="1600" dirty="0" err="1" smtClean="0"/>
              <a:t>IoT</a:t>
            </a:r>
            <a:r>
              <a:rPr lang="en-US" sz="1600" dirty="0" smtClean="0"/>
              <a:t> business models and concludes by providing useful suggestions to business model developers and researchers. </a:t>
            </a:r>
          </a:p>
          <a:p>
            <a:pPr marL="285750" indent="-285750" algn="just">
              <a:spcBef>
                <a:spcPct val="20000"/>
              </a:spcBef>
              <a:spcAft>
                <a:spcPts val="600"/>
              </a:spcAft>
              <a:buClr>
                <a:schemeClr val="accent1">
                  <a:lumMod val="75000"/>
                </a:schemeClr>
              </a:buClr>
              <a:buSzPct val="145000"/>
              <a:buFont typeface="Arial"/>
              <a:buChar char="•"/>
            </a:pPr>
            <a:r>
              <a:rPr lang="en-US" sz="1600" dirty="0" smtClean="0"/>
              <a:t>Dieter </a:t>
            </a:r>
            <a:r>
              <a:rPr lang="en-US" sz="1600" dirty="0" err="1" smtClean="0"/>
              <a:t>Uckelmann</a:t>
            </a:r>
            <a:r>
              <a:rPr lang="en-US" sz="1600" dirty="0" smtClean="0"/>
              <a:t> [4] puts forward a future architecture of Internet of Things, along with its key requirements and technical design for possible implementation. Further, the author concludes that the future Internet of Things will revolutionize the information flow in social, business and industrial settings.</a:t>
            </a:r>
            <a:endParaRPr lang="en-IN" sz="1600" dirty="0" smtClean="0"/>
          </a:p>
          <a:p>
            <a:pPr marL="285750" indent="-285750" algn="just">
              <a:spcBef>
                <a:spcPct val="20000"/>
              </a:spcBef>
              <a:spcAft>
                <a:spcPts val="600"/>
              </a:spcAft>
              <a:buClr>
                <a:schemeClr val="accent1">
                  <a:lumMod val="75000"/>
                </a:schemeClr>
              </a:buClr>
              <a:buSzPct val="145000"/>
              <a:buFont typeface="Arial"/>
              <a:buChar char="•"/>
            </a:pPr>
            <a:r>
              <a:rPr lang="en-US" sz="1600" dirty="0" smtClean="0"/>
              <a:t> In [7], the author explores an Internet of Things (</a:t>
            </a:r>
            <a:r>
              <a:rPr lang="en-US" sz="1600" dirty="0" err="1" smtClean="0"/>
              <a:t>IoT</a:t>
            </a:r>
            <a:r>
              <a:rPr lang="en-US" sz="1600" dirty="0" smtClean="0"/>
              <a:t>) approach to automation of manufacturing processes. The proposed </a:t>
            </a:r>
            <a:r>
              <a:rPr lang="en-US" sz="1600" dirty="0" err="1" smtClean="0"/>
              <a:t>IoT</a:t>
            </a:r>
            <a:r>
              <a:rPr lang="en-US" sz="1600" dirty="0" smtClean="0"/>
              <a:t> centered architecture focuses on providing agility and flexibility within the factory manufacturing settings. Further, reverse-engineering is conducted based on the agility requirements of the automation process. </a:t>
            </a:r>
          </a:p>
          <a:p>
            <a:pPr marL="285750" indent="-285750" algn="just">
              <a:spcBef>
                <a:spcPct val="20000"/>
              </a:spcBef>
              <a:spcAft>
                <a:spcPts val="600"/>
              </a:spcAft>
              <a:buClr>
                <a:schemeClr val="accent1">
                  <a:lumMod val="75000"/>
                </a:schemeClr>
              </a:buClr>
              <a:buSzPct val="145000"/>
              <a:buFont typeface="Arial"/>
              <a:buChar char="•"/>
            </a:pPr>
            <a:r>
              <a:rPr lang="en-US" sz="1600" dirty="0" smtClean="0"/>
              <a:t>The findings of the 7th Annual State of Agile Development Survey [11] conducted by Versionone.com in 2013 conclude that 92% of respondents believe that agile approach assists them in managing changing customer requirements, 87% of them agree that agile helps improve their team's productivity whereas 70% say that agile software approach accelerates the software development process.</a:t>
            </a:r>
            <a:endParaRPr lang="en-IN" sz="16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829491"/>
          </a:xfrm>
        </p:spPr>
        <p:txBody>
          <a:bodyPr>
            <a:normAutofit/>
          </a:bodyPr>
          <a:lstStyle/>
          <a:p>
            <a:pPr lvl="0"/>
            <a:r>
              <a:rPr lang="en-US" b="1" dirty="0" smtClean="0"/>
              <a:t>GENERAL </a:t>
            </a:r>
            <a:r>
              <a:rPr lang="en-US" b="1" dirty="0" err="1" smtClean="0"/>
              <a:t>IoT</a:t>
            </a:r>
            <a:r>
              <a:rPr lang="en-US" b="1" dirty="0" smtClean="0"/>
              <a:t> ARCHITECTURE</a:t>
            </a:r>
            <a:endParaRPr lang="en-IN" b="1" dirty="0"/>
          </a:p>
        </p:txBody>
      </p:sp>
      <p:sp>
        <p:nvSpPr>
          <p:cNvPr id="3" name="Content Placeholder 2"/>
          <p:cNvSpPr>
            <a:spLocks noGrp="1"/>
          </p:cNvSpPr>
          <p:nvPr>
            <p:ph idx="1"/>
          </p:nvPr>
        </p:nvSpPr>
        <p:spPr>
          <a:xfrm>
            <a:off x="1484310" y="1776549"/>
            <a:ext cx="10018713" cy="4310742"/>
          </a:xfrm>
        </p:spPr>
        <p:txBody>
          <a:bodyPr>
            <a:noAutofit/>
          </a:bodyPr>
          <a:lstStyle/>
          <a:p>
            <a:pPr algn="just"/>
            <a:r>
              <a:rPr lang="en-US" sz="1600" dirty="0" smtClean="0"/>
              <a:t>The vision behind Internet of Things is to allow transformation of real-world physical objects into services available on the Internet disseminating information to improve business processes [9]. </a:t>
            </a:r>
            <a:r>
              <a:rPr lang="en-US" sz="1600" dirty="0" err="1" smtClean="0"/>
              <a:t>IoT</a:t>
            </a:r>
            <a:r>
              <a:rPr lang="en-US" sz="1600" dirty="0" smtClean="0"/>
              <a:t> involves machine-to-machine communications, machine-to-thing connectivity and thing-to-thing communications, where “things” refer to physical objects that provide some utility to applications and humans. Major technologies related to </a:t>
            </a:r>
            <a:r>
              <a:rPr lang="en-US" sz="1600" dirty="0" err="1" smtClean="0"/>
              <a:t>IoT</a:t>
            </a:r>
            <a:r>
              <a:rPr lang="en-US" sz="1600" dirty="0" smtClean="0"/>
              <a:t> include RFID for identification of things, sensors for sensing things and embedded systems for reading things.</a:t>
            </a:r>
            <a:endParaRPr lang="en-IN" sz="1600" dirty="0" smtClean="0"/>
          </a:p>
          <a:p>
            <a:pPr algn="just"/>
            <a:r>
              <a:rPr lang="en-US" sz="1600" dirty="0" smtClean="0"/>
              <a:t>The </a:t>
            </a:r>
            <a:r>
              <a:rPr lang="en-US" sz="1600" dirty="0" err="1" smtClean="0"/>
              <a:t>IoT</a:t>
            </a:r>
            <a:r>
              <a:rPr lang="en-US" sz="1600" dirty="0" smtClean="0"/>
              <a:t> is certainly the biggest revolution in the digital market and is expected to dominate the technology industry by around 2024. It would significantly contribute to quality, productivity, safety and information processing in business and organizations. Presently, an urgent need to adapt the IOT systems as per the business perspective is being </a:t>
            </a:r>
            <a:r>
              <a:rPr lang="en-US" sz="1600" dirty="0" err="1" smtClean="0"/>
              <a:t>realised</a:t>
            </a:r>
            <a:r>
              <a:rPr lang="en-US" sz="1600" dirty="0" smtClean="0"/>
              <a:t> as </a:t>
            </a:r>
            <a:r>
              <a:rPr lang="en-US" sz="1600" dirty="0" err="1" smtClean="0"/>
              <a:t>IoT</a:t>
            </a:r>
            <a:r>
              <a:rPr lang="en-US" sz="1600" dirty="0" smtClean="0"/>
              <a:t> offers efficient business models, improved business processes, and reduced costs [3]. </a:t>
            </a:r>
          </a:p>
          <a:p>
            <a:pPr algn="just"/>
            <a:r>
              <a:rPr lang="en-US" sz="1600" dirty="0" smtClean="0"/>
              <a:t>The existing layered architecture of Internet of Things has been depicted in Fig. 1. Although the existing architecture suffers from several limitations, but business applications are most affected by lack of Agility for provisioning of services. This calls for introduction of agile strategies in </a:t>
            </a:r>
            <a:r>
              <a:rPr lang="en-US" sz="1600" dirty="0" err="1" smtClean="0"/>
              <a:t>IoT</a:t>
            </a:r>
            <a:r>
              <a:rPr lang="en-US" sz="1600" dirty="0" smtClean="0"/>
              <a:t> architecture. Here, Agile strategies refer to real-time management and execution capability, considering conflicting </a:t>
            </a:r>
            <a:r>
              <a:rPr lang="en-US" sz="1600" dirty="0" err="1" smtClean="0"/>
              <a:t>optimisation</a:t>
            </a:r>
            <a:r>
              <a:rPr lang="en-US" sz="1600" dirty="0" smtClean="0"/>
              <a:t> values for business parameters [9]. </a:t>
            </a:r>
            <a:endParaRPr lang="en-IN" sz="1600" dirty="0" smtClean="0"/>
          </a:p>
          <a:p>
            <a:pPr algn="just">
              <a:buNone/>
            </a:pPr>
            <a:endParaRPr lang="en-IN" sz="16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249" y="417243"/>
            <a:ext cx="10018713" cy="829491"/>
          </a:xfrm>
        </p:spPr>
        <p:txBody>
          <a:bodyPr/>
          <a:lstStyle/>
          <a:p>
            <a:r>
              <a:rPr lang="en-US" b="1" dirty="0" smtClean="0"/>
              <a:t>GENERAL </a:t>
            </a:r>
            <a:r>
              <a:rPr lang="en-US" b="1" dirty="0" err="1" smtClean="0"/>
              <a:t>IoT</a:t>
            </a:r>
            <a:r>
              <a:rPr lang="en-US" b="1" dirty="0" smtClean="0"/>
              <a:t> ARCHITECTURE</a:t>
            </a:r>
            <a:endParaRPr lang="en-IN" dirty="0"/>
          </a:p>
        </p:txBody>
      </p:sp>
      <p:sp>
        <p:nvSpPr>
          <p:cNvPr id="2052" name="Rectangle 4"/>
          <p:cNvSpPr>
            <a:spLocks noChangeArrowheads="1"/>
          </p:cNvSpPr>
          <p:nvPr/>
        </p:nvSpPr>
        <p:spPr bwMode="auto">
          <a:xfrm>
            <a:off x="4506686" y="6419538"/>
            <a:ext cx="3361509"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1200" b="1" dirty="0" smtClean="0"/>
              <a:t>Fig. 1. </a:t>
            </a:r>
            <a:r>
              <a:rPr lang="en-US" sz="1200" dirty="0" smtClean="0"/>
              <a:t>General </a:t>
            </a:r>
            <a:r>
              <a:rPr lang="en-US" sz="1200" dirty="0" err="1" smtClean="0"/>
              <a:t>IoT</a:t>
            </a:r>
            <a:r>
              <a:rPr lang="en-US" sz="1200" dirty="0" smtClean="0"/>
              <a:t> Architecture</a:t>
            </a:r>
            <a:endParaRPr lang="en-IN" sz="1200" b="1" dirty="0" smtClean="0"/>
          </a:p>
        </p:txBody>
      </p:sp>
      <p:pic>
        <p:nvPicPr>
          <p:cNvPr id="5" name="Picture 4" descr="C:\Users\Gurpreet Singh\Desktop\Seminar\Agile + IoT\Diagrams\Agile IoT General Architecture FINAL.jpg"/>
          <p:cNvPicPr/>
          <p:nvPr/>
        </p:nvPicPr>
        <p:blipFill>
          <a:blip r:embed="rId2" cstate="print"/>
          <a:srcRect/>
          <a:stretch>
            <a:fillRect/>
          </a:stretch>
        </p:blipFill>
        <p:spPr bwMode="auto">
          <a:xfrm>
            <a:off x="3474719" y="1214846"/>
            <a:ext cx="5185954" cy="5159829"/>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907869"/>
          </a:xfrm>
        </p:spPr>
        <p:txBody>
          <a:bodyPr/>
          <a:lstStyle/>
          <a:p>
            <a:r>
              <a:rPr lang="en-US" b="1" dirty="0" smtClean="0"/>
              <a:t>PROPOSED ARCHITECTURE FOR </a:t>
            </a:r>
            <a:r>
              <a:rPr lang="en-US" b="1" dirty="0" err="1" smtClean="0"/>
              <a:t>IoT</a:t>
            </a:r>
            <a:r>
              <a:rPr lang="en-US" b="1" dirty="0" smtClean="0"/>
              <a:t> </a:t>
            </a:r>
            <a:endParaRPr lang="en-IN" b="1" dirty="0"/>
          </a:p>
        </p:txBody>
      </p:sp>
      <p:sp>
        <p:nvSpPr>
          <p:cNvPr id="3" name="Content Placeholder 2"/>
          <p:cNvSpPr>
            <a:spLocks noGrp="1"/>
          </p:cNvSpPr>
          <p:nvPr>
            <p:ph idx="1"/>
          </p:nvPr>
        </p:nvSpPr>
        <p:spPr>
          <a:xfrm>
            <a:off x="1484310" y="1554476"/>
            <a:ext cx="10018713" cy="4362997"/>
          </a:xfrm>
        </p:spPr>
        <p:txBody>
          <a:bodyPr>
            <a:noAutofit/>
          </a:bodyPr>
          <a:lstStyle/>
          <a:p>
            <a:pPr algn="just"/>
            <a:endParaRPr lang="en-US" sz="1600" dirty="0" smtClean="0"/>
          </a:p>
          <a:p>
            <a:pPr algn="just"/>
            <a:r>
              <a:rPr lang="en-US" sz="1600" dirty="0" smtClean="0"/>
              <a:t>The simultaneous proliferation of Internet of Things and Agile Services gives birth to endless opportunities in the business market. In this paper, we propose an agile and flexible architecture for Internet of Things (</a:t>
            </a:r>
            <a:r>
              <a:rPr lang="en-US" sz="1600" dirty="0" err="1" smtClean="0"/>
              <a:t>IoT</a:t>
            </a:r>
            <a:r>
              <a:rPr lang="en-US" sz="1600" dirty="0" smtClean="0"/>
              <a:t>). The proposed model as shown in Fig. 2, focuses on adapting to dynamic customers’ needs along with flexible and agile delivery of services. </a:t>
            </a:r>
          </a:p>
          <a:p>
            <a:pPr algn="just"/>
            <a:r>
              <a:rPr lang="en-US" sz="1600" dirty="0" smtClean="0"/>
              <a:t>In the proposed architecture, we leverage the secure and agile database availability on the IOT cloud. Further, resources are being allocated in a more efficient, secure and agile manner. In this architecture, IOT takes cloud services as its base which may be software based, application based or platform based. The cloud centric agile </a:t>
            </a:r>
            <a:r>
              <a:rPr lang="en-US" sz="1600" dirty="0" err="1" smtClean="0"/>
              <a:t>IoT</a:t>
            </a:r>
            <a:r>
              <a:rPr lang="en-US" sz="1600" dirty="0" smtClean="0"/>
              <a:t> model ensures an end-to-end agile connectivity, thus providing more scalable storage and efficient computation.</a:t>
            </a:r>
          </a:p>
          <a:p>
            <a:pPr algn="just"/>
            <a:r>
              <a:rPr lang="en-US" sz="1600" dirty="0" smtClean="0"/>
              <a:t>The emerging Internet of Things is expected to impact majority of the application domains. There exist two perspectives for the vision of Internet of Things i.e. “Internet” centric and “thing” centric. In the proposed architecture depicted in Fig. 2, the primary focus is on the internet services where data is being contributed by the objects. The entire provisioning of services is monitored under the conditions of Agility by achieving quality services in the IOT environment [9]. </a:t>
            </a:r>
          </a:p>
          <a:p>
            <a:pPr algn="just"/>
            <a:r>
              <a:rPr lang="en-US" sz="1600" dirty="0" smtClean="0"/>
              <a:t>The proposed cloud centric agile </a:t>
            </a:r>
            <a:r>
              <a:rPr lang="en-US" sz="1600" dirty="0" err="1" smtClean="0"/>
              <a:t>IoT</a:t>
            </a:r>
            <a:r>
              <a:rPr lang="en-US" sz="1600" dirty="0" smtClean="0"/>
              <a:t> model</a:t>
            </a:r>
            <a:r>
              <a:rPr lang="en-US" sz="1600" i="1" dirty="0" smtClean="0"/>
              <a:t> </a:t>
            </a:r>
            <a:r>
              <a:rPr lang="en-US" sz="1600" dirty="0" smtClean="0"/>
              <a:t>is a flexible and open architecture where the main focus lies on providing quality services to business users. The proposed architecture believes in modular approach and consists of three layers namely, the perception layer, the network layer and the application layer [10].</a:t>
            </a:r>
            <a:endParaRPr lang="en-IN" sz="1600" dirty="0" smtClean="0"/>
          </a:p>
          <a:p>
            <a:pPr algn="just">
              <a:buNone/>
            </a:pPr>
            <a:endParaRPr lang="en-IN" sz="16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1249" y="0"/>
            <a:ext cx="10018713" cy="907869"/>
          </a:xfrm>
        </p:spPr>
        <p:txBody>
          <a:bodyPr/>
          <a:lstStyle/>
          <a:p>
            <a:r>
              <a:rPr lang="en-US" b="1" dirty="0" smtClean="0"/>
              <a:t>PROPOSED ARCHITECTURE FOR </a:t>
            </a:r>
            <a:r>
              <a:rPr lang="en-US" b="1" dirty="0" err="1" smtClean="0"/>
              <a:t>IoT</a:t>
            </a:r>
            <a:r>
              <a:rPr lang="en-US" b="1" dirty="0" smtClean="0"/>
              <a:t> </a:t>
            </a:r>
            <a:endParaRPr lang="en-IN" b="1" dirty="0"/>
          </a:p>
        </p:txBody>
      </p:sp>
      <p:pic>
        <p:nvPicPr>
          <p:cNvPr id="4" name="Picture 3" descr="C:\Users\Gurpreet Singh\Desktop\Seminar\Agility in IoT\Diagrams\Agile IOT Architecture-FINAL IMAGE.jpg"/>
          <p:cNvPicPr/>
          <p:nvPr/>
        </p:nvPicPr>
        <p:blipFill>
          <a:blip r:embed="rId2" cstate="print"/>
          <a:srcRect/>
          <a:stretch>
            <a:fillRect/>
          </a:stretch>
        </p:blipFill>
        <p:spPr bwMode="auto">
          <a:xfrm>
            <a:off x="3912598" y="731520"/>
            <a:ext cx="4565196" cy="5774207"/>
          </a:xfrm>
          <a:prstGeom prst="rect">
            <a:avLst/>
          </a:prstGeom>
          <a:noFill/>
          <a:ln w="9525">
            <a:noFill/>
            <a:miter lim="800000"/>
            <a:headEnd/>
            <a:tailEnd/>
          </a:ln>
        </p:spPr>
      </p:pic>
      <p:sp>
        <p:nvSpPr>
          <p:cNvPr id="6" name="Rectangle 4"/>
          <p:cNvSpPr>
            <a:spLocks noChangeArrowheads="1"/>
          </p:cNvSpPr>
          <p:nvPr/>
        </p:nvSpPr>
        <p:spPr bwMode="auto">
          <a:xfrm>
            <a:off x="2991403" y="6541812"/>
            <a:ext cx="6261471"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1200" b="1" dirty="0" smtClean="0"/>
              <a:t>Fig. 2.</a:t>
            </a:r>
            <a:r>
              <a:rPr lang="en-US" sz="1200" dirty="0" smtClean="0"/>
              <a:t> Proposed Architecture for Modeling Agility in Cloud-Centric Internet of Things (</a:t>
            </a:r>
            <a:r>
              <a:rPr lang="en-US" sz="1200" dirty="0" err="1" smtClean="0"/>
              <a:t>IoT</a:t>
            </a:r>
            <a:r>
              <a:rPr lang="en-US" sz="1200" dirty="0" smtClean="0"/>
              <a:t>)</a:t>
            </a:r>
            <a:endParaRPr lang="en-IN" sz="1200" b="1"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907869"/>
          </a:xfrm>
        </p:spPr>
        <p:txBody>
          <a:bodyPr>
            <a:normAutofit/>
          </a:bodyPr>
          <a:lstStyle/>
          <a:p>
            <a:r>
              <a:rPr lang="en-US" b="1" dirty="0" smtClean="0"/>
              <a:t>Perception Layer</a:t>
            </a:r>
            <a:endParaRPr lang="en-IN" b="1" dirty="0"/>
          </a:p>
        </p:txBody>
      </p:sp>
      <p:sp>
        <p:nvSpPr>
          <p:cNvPr id="3" name="Content Placeholder 2"/>
          <p:cNvSpPr>
            <a:spLocks noGrp="1"/>
          </p:cNvSpPr>
          <p:nvPr>
            <p:ph idx="1"/>
          </p:nvPr>
        </p:nvSpPr>
        <p:spPr>
          <a:xfrm>
            <a:off x="1471247" y="1711234"/>
            <a:ext cx="10018713" cy="3148149"/>
          </a:xfrm>
        </p:spPr>
        <p:txBody>
          <a:bodyPr>
            <a:noAutofit/>
          </a:bodyPr>
          <a:lstStyle/>
          <a:p>
            <a:pPr algn="just"/>
            <a:r>
              <a:rPr lang="en-US" sz="1600" dirty="0" smtClean="0"/>
              <a:t>In the perception layer, the sensors sense the data and transfer it to various objects, besides passing it on to the network layer which leverages the cloud services in an agile manner to immediately respond to the requests by passing on the correct message. To protect the server cloud from being overloaded, some devices need to be deployed that are capable of balancing the load at the data servers. </a:t>
            </a:r>
          </a:p>
          <a:p>
            <a:pPr algn="just"/>
            <a:r>
              <a:rPr lang="en-US" sz="1600" dirty="0" smtClean="0"/>
              <a:t>The application platform handles the allocation of resources whereas the cloud monitoring system keeps a track of all the resource allocation processes [8]. </a:t>
            </a:r>
          </a:p>
          <a:p>
            <a:pPr algn="just"/>
            <a:r>
              <a:rPr lang="en-US" sz="1600" dirty="0" smtClean="0"/>
              <a:t>The resource and task schedulers are responsible for assigning a resource to a specific task in a business application on the basis of required quality of service (</a:t>
            </a:r>
            <a:r>
              <a:rPr lang="en-US" sz="1600" dirty="0" err="1" smtClean="0"/>
              <a:t>QoS</a:t>
            </a:r>
            <a:r>
              <a:rPr lang="en-US" sz="1600" dirty="0" smtClean="0"/>
              <a:t>) parameters. </a:t>
            </a:r>
          </a:p>
          <a:p>
            <a:pPr algn="just"/>
            <a:r>
              <a:rPr lang="en-US" sz="1600" dirty="0" smtClean="0"/>
              <a:t>Further, based on the data and computing requirements of each sensor, the application platform manages the dynamic resource provisioning while balancing the load and network resources.</a:t>
            </a:r>
            <a:endParaRPr lang="en-IN" sz="1600" dirty="0" smtClean="0"/>
          </a:p>
          <a:p>
            <a:pPr algn="just"/>
            <a:endParaRPr lang="en-IN"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907869"/>
          </a:xfrm>
        </p:spPr>
        <p:txBody>
          <a:bodyPr>
            <a:normAutofit/>
          </a:bodyPr>
          <a:lstStyle/>
          <a:p>
            <a:r>
              <a:rPr lang="en-US" b="1" dirty="0" smtClean="0"/>
              <a:t>Network Layer</a:t>
            </a:r>
            <a:endParaRPr lang="en-IN" b="1" dirty="0"/>
          </a:p>
        </p:txBody>
      </p:sp>
      <p:sp>
        <p:nvSpPr>
          <p:cNvPr id="3" name="Content Placeholder 2"/>
          <p:cNvSpPr>
            <a:spLocks noGrp="1"/>
          </p:cNvSpPr>
          <p:nvPr>
            <p:ph idx="1"/>
          </p:nvPr>
        </p:nvSpPr>
        <p:spPr>
          <a:xfrm>
            <a:off x="1484310" y="1815732"/>
            <a:ext cx="10018713" cy="1828805"/>
          </a:xfrm>
        </p:spPr>
        <p:txBody>
          <a:bodyPr>
            <a:noAutofit/>
          </a:bodyPr>
          <a:lstStyle/>
          <a:p>
            <a:pPr algn="just" hangingPunct="0"/>
            <a:r>
              <a:rPr lang="en-US" sz="1600" dirty="0" smtClean="0"/>
              <a:t>In the network layer, sensors and servers across cloud platform store and process data as per user needs. The network layer needs to ensure that quality services are being delivered on time and the business requirements are being fulfilled with optimal performance. This necessitates the introduction of agility in the </a:t>
            </a:r>
            <a:r>
              <a:rPr lang="en-US" sz="1600" dirty="0" err="1" smtClean="0"/>
              <a:t>IoT</a:t>
            </a:r>
            <a:r>
              <a:rPr lang="en-US" sz="1600" dirty="0" smtClean="0"/>
              <a:t> architecture [1].</a:t>
            </a:r>
            <a:r>
              <a:rPr lang="en-US" sz="1600" b="1" dirty="0" smtClean="0"/>
              <a:t> </a:t>
            </a:r>
          </a:p>
          <a:p>
            <a:pPr algn="just" hangingPunct="0"/>
            <a:r>
              <a:rPr lang="en-US" sz="1600" dirty="0" smtClean="0"/>
              <a:t>In order to realize maximum potential of cloud computing as ubiquitous sensing, cloud-centric model proves to be most viable at the network layer. The </a:t>
            </a:r>
            <a:r>
              <a:rPr lang="en-US" sz="1600" dirty="0" err="1" smtClean="0"/>
              <a:t>IoT</a:t>
            </a:r>
            <a:r>
              <a:rPr lang="en-US" sz="1600" dirty="0" smtClean="0"/>
              <a:t> cloud along with cloud storage, maintain data for all the business applications.</a:t>
            </a:r>
            <a:endParaRPr lang="en-IN" sz="1600" dirty="0" smtClean="0"/>
          </a:p>
          <a:p>
            <a:pPr algn="just"/>
            <a:endParaRPr lang="en-IN" sz="16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xmlns=""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TC103457496[[fn=Parallax]]</Template>
  <TotalTime>206</TotalTime>
  <Words>2135</Words>
  <Application>Microsoft Office PowerPoint</Application>
  <PresentationFormat>Custom</PresentationFormat>
  <Paragraphs>97</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Parallax</vt:lpstr>
      <vt:lpstr>Modeling Agility in Internet Of Things (IoT) Architecture </vt:lpstr>
      <vt:lpstr>INTRODUCTION</vt:lpstr>
      <vt:lpstr>LITERATURE REVIEW</vt:lpstr>
      <vt:lpstr>GENERAL IoT ARCHITECTURE</vt:lpstr>
      <vt:lpstr>GENERAL IoT ARCHITECTURE</vt:lpstr>
      <vt:lpstr>PROPOSED ARCHITECTURE FOR IoT </vt:lpstr>
      <vt:lpstr>PROPOSED ARCHITECTURE FOR IoT </vt:lpstr>
      <vt:lpstr>Perception Layer</vt:lpstr>
      <vt:lpstr>Network Layer</vt:lpstr>
      <vt:lpstr>Application Layer</vt:lpstr>
      <vt:lpstr>COMPARISON BETWEEN EXISTING AND PROPOSED MODEL</vt:lpstr>
      <vt:lpstr>FUTURE SCOPE</vt:lpstr>
      <vt:lpstr>REFERENCES</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Naman</dc:creator>
  <cp:lastModifiedBy>Windows User</cp:lastModifiedBy>
  <cp:revision>29</cp:revision>
  <dcterms:created xsi:type="dcterms:W3CDTF">2014-02-13T06:19:48Z</dcterms:created>
  <dcterms:modified xsi:type="dcterms:W3CDTF">2019-03-03T00:48:46Z</dcterms:modified>
</cp:coreProperties>
</file>