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71" r:id="rId3"/>
    <p:sldId id="272" r:id="rId4"/>
    <p:sldId id="273" r:id="rId5"/>
    <p:sldId id="274" r:id="rId6"/>
    <p:sldId id="275" r:id="rId7"/>
    <p:sldId id="261" r:id="rId8"/>
    <p:sldId id="276" r:id="rId9"/>
    <p:sldId id="277" r:id="rId10"/>
    <p:sldId id="278" r:id="rId11"/>
    <p:sldId id="279" r:id="rId12"/>
    <p:sldId id="280" r:id="rId13"/>
    <p:sldId id="281" r:id="rId14"/>
    <p:sldId id="283" r:id="rId15"/>
    <p:sldId id="284" r:id="rId16"/>
    <p:sldId id="285" r:id="rId17"/>
    <p:sldId id="286" r:id="rId18"/>
    <p:sldId id="287" r:id="rId19"/>
    <p:sldId id="288" r:id="rId20"/>
    <p:sldId id="289" r:id="rId21"/>
    <p:sldId id="29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6" d="100"/>
          <a:sy n="76" d="100"/>
        </p:scale>
        <p:origin x="-1206" y="3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08641A3-1E76-BF4D-AC79-46F2808EF48B}" type="datetimeFigureOut">
              <a:rPr lang="en-US" smtClean="0"/>
              <a:pPr/>
              <a:t>3/4/2019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0C94FA2E-8A07-A842-998F-C16709B44CA3}"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08641A3-1E76-BF4D-AC79-46F2808EF48B}" type="datetimeFigureOut">
              <a:rPr lang="en-US" smtClean="0"/>
              <a:pPr/>
              <a:t>3/4/2019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C94FA2E-8A07-A842-998F-C16709B44C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08641A3-1E76-BF4D-AC79-46F2808EF48B}" type="datetimeFigureOut">
              <a:rPr lang="en-US" smtClean="0"/>
              <a:pPr/>
              <a:t>3/4/2019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C94FA2E-8A07-A842-998F-C16709B44C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08641A3-1E76-BF4D-AC79-46F2808EF48B}" type="datetimeFigureOut">
              <a:rPr lang="en-US" smtClean="0"/>
              <a:pPr/>
              <a:t>3/4/2019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C94FA2E-8A07-A842-998F-C16709B44C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08641A3-1E76-BF4D-AC79-46F2808EF48B}" type="datetimeFigureOut">
              <a:rPr lang="en-US" smtClean="0"/>
              <a:pPr/>
              <a:t>3/4/2019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C94FA2E-8A07-A842-998F-C16709B44CA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08641A3-1E76-BF4D-AC79-46F2808EF48B}" type="datetimeFigureOut">
              <a:rPr lang="en-US" smtClean="0"/>
              <a:pPr/>
              <a:t>3/4/2019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C94FA2E-8A07-A842-998F-C16709B44C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08641A3-1E76-BF4D-AC79-46F2808EF48B}" type="datetimeFigureOut">
              <a:rPr lang="en-US" smtClean="0"/>
              <a:pPr/>
              <a:t>3/4/2019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C94FA2E-8A07-A842-998F-C16709B44C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08641A3-1E76-BF4D-AC79-46F2808EF48B}" type="datetimeFigureOut">
              <a:rPr lang="en-US" smtClean="0"/>
              <a:pPr/>
              <a:t>3/4/2019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C94FA2E-8A07-A842-998F-C16709B44C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08641A3-1E76-BF4D-AC79-46F2808EF48B}" type="datetimeFigureOut">
              <a:rPr lang="en-US" smtClean="0"/>
              <a:pPr/>
              <a:t>3/4/2019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C94FA2E-8A07-A842-998F-C16709B44CA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08641A3-1E76-BF4D-AC79-46F2808EF48B}" type="datetimeFigureOut">
              <a:rPr lang="en-US" smtClean="0"/>
              <a:pPr/>
              <a:t>3/4/2019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C94FA2E-8A07-A842-998F-C16709B44C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08641A3-1E76-BF4D-AC79-46F2808EF48B}" type="datetimeFigureOut">
              <a:rPr lang="en-US" smtClean="0"/>
              <a:pPr/>
              <a:t>3/4/2019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C94FA2E-8A07-A842-998F-C16709B44CA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08641A3-1E76-BF4D-AC79-46F2808EF48B}" type="datetimeFigureOut">
              <a:rPr lang="en-US" smtClean="0"/>
              <a:pPr/>
              <a:t>3/4/2019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4FA2E-8A07-A842-998F-C16709B44CA3}"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984738"/>
            <a:ext cx="7406640" cy="192106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A PRESENTATION ON </a:t>
            </a:r>
            <a:br>
              <a:rPr lang="en-US" dirty="0" smtClean="0"/>
            </a:br>
            <a:r>
              <a:rPr lang="en-US" sz="8200" dirty="0" smtClean="0"/>
              <a:t>HIBERNATE</a:t>
            </a:r>
            <a:endParaRPr lang="en-US" sz="8200" dirty="0"/>
          </a:p>
        </p:txBody>
      </p:sp>
      <p:sp>
        <p:nvSpPr>
          <p:cNvPr id="3" name="Subtitle 2"/>
          <p:cNvSpPr>
            <a:spLocks noGrp="1"/>
          </p:cNvSpPr>
          <p:nvPr>
            <p:ph type="subTitle" idx="1"/>
          </p:nvPr>
        </p:nvSpPr>
        <p:spPr>
          <a:xfrm>
            <a:off x="1432560" y="4656406"/>
            <a:ext cx="7406640" cy="1752600"/>
          </a:xfrm>
        </p:spPr>
        <p:txBody>
          <a:bodyPr>
            <a:normAutofit fontScale="92500"/>
          </a:bodyPr>
          <a:lstStyle/>
          <a:p>
            <a:endParaRPr lang="en-US" dirty="0" smtClean="0"/>
          </a:p>
          <a:p>
            <a:endParaRPr lang="en-US" i="1" dirty="0" smtClean="0"/>
          </a:p>
          <a:p>
            <a:r>
              <a:rPr lang="en-US" i="1" dirty="0" smtClean="0"/>
              <a:t>Presented By :</a:t>
            </a:r>
            <a:endParaRPr lang="en-US" dirty="0" smtClean="0"/>
          </a:p>
          <a:p>
            <a:r>
              <a:rPr lang="en-US" dirty="0" err="1" smtClean="0"/>
              <a:t>Gurpreet</a:t>
            </a:r>
            <a:r>
              <a:rPr lang="en-US" dirty="0" smtClean="0"/>
              <a:t> </a:t>
            </a:r>
            <a:r>
              <a:rPr lang="en-US" dirty="0" smtClean="0"/>
              <a:t>Singh </a:t>
            </a:r>
            <a:r>
              <a:rPr lang="en-US" dirty="0" err="1" smtClean="0"/>
              <a:t>Matharu</a:t>
            </a:r>
            <a:r>
              <a:rPr lang="en-US" smtClean="0"/>
              <a:t>                          </a:t>
            </a:r>
            <a:r>
              <a:rPr lang="en-US" dirty="0" err="1" smtClean="0"/>
              <a:t>Pallavi</a:t>
            </a:r>
            <a:r>
              <a:rPr lang="en-US" dirty="0" smtClean="0"/>
              <a:t> </a:t>
            </a:r>
            <a:r>
              <a:rPr lang="en-US" dirty="0" err="1" smtClean="0"/>
              <a:t>Chhikara</a:t>
            </a:r>
            <a:r>
              <a:rPr lang="en-US" dirty="0" smtClean="0"/>
              <a:t>                            </a:t>
            </a:r>
          </a:p>
          <a:p>
            <a:endParaRPr lang="en-US" dirty="0"/>
          </a:p>
        </p:txBody>
      </p:sp>
    </p:spTree>
    <p:extLst>
      <p:ext uri="{BB962C8B-B14F-4D97-AF65-F5344CB8AC3E}">
        <p14:creationId xmlns:p14="http://schemas.microsoft.com/office/powerpoint/2010/main" val="537192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
            </a:r>
            <a:br>
              <a:rPr lang="en-US" dirty="0" smtClean="0">
                <a:solidFill>
                  <a:srgbClr val="FF0000"/>
                </a:solidFill>
              </a:rPr>
            </a:br>
            <a:r>
              <a:rPr lang="en-US" dirty="0" smtClean="0"/>
              <a:t>Session Factory Object</a:t>
            </a:r>
            <a:br>
              <a:rPr lang="en-US" dirty="0" smtClean="0"/>
            </a:br>
            <a:r>
              <a:rPr lang="en-US" dirty="0" smtClean="0">
                <a:solidFill>
                  <a:srgbClr val="FF0000"/>
                </a:solidFill>
              </a:rPr>
              <a:t/>
            </a:r>
            <a:br>
              <a:rPr lang="en-US" dirty="0" smtClean="0">
                <a:solidFill>
                  <a:srgbClr val="FF0000"/>
                </a:solidFill>
              </a:rPr>
            </a:br>
            <a:endParaRPr lang="en-IN" dirty="0"/>
          </a:p>
        </p:txBody>
      </p:sp>
      <p:sp>
        <p:nvSpPr>
          <p:cNvPr id="3" name="Content Placeholder 2"/>
          <p:cNvSpPr>
            <a:spLocks noGrp="1"/>
          </p:cNvSpPr>
          <p:nvPr>
            <p:ph idx="1"/>
          </p:nvPr>
        </p:nvSpPr>
        <p:spPr/>
        <p:txBody>
          <a:bodyPr>
            <a:normAutofit/>
          </a:bodyPr>
          <a:lstStyle/>
          <a:p>
            <a:r>
              <a:rPr lang="en-US" sz="2200" dirty="0" smtClean="0"/>
              <a:t>Configuration object is used to create a Session Factory object which in turn, configures Hibernate for the application using the supplied configuration file and allows for a Session object to be instantiated. The </a:t>
            </a:r>
            <a:r>
              <a:rPr lang="en-US" sz="2200" dirty="0" err="1" smtClean="0"/>
              <a:t>SessionFactory</a:t>
            </a:r>
            <a:r>
              <a:rPr lang="en-US" sz="2200" dirty="0" smtClean="0"/>
              <a:t> is used by all the threads of an application.</a:t>
            </a:r>
          </a:p>
          <a:p>
            <a:endParaRPr lang="en-US" sz="2200" dirty="0" smtClean="0"/>
          </a:p>
          <a:p>
            <a:r>
              <a:rPr lang="en-US" sz="2200" dirty="0" smtClean="0"/>
              <a:t>Also, the </a:t>
            </a:r>
            <a:r>
              <a:rPr lang="en-US" sz="2200" dirty="0" err="1" smtClean="0"/>
              <a:t>SessionFactory</a:t>
            </a:r>
            <a:r>
              <a:rPr lang="en-US" sz="2200" dirty="0" smtClean="0"/>
              <a:t> is a heavyweight object so usually it is created at the start of the application and is kept for later use. You would need one </a:t>
            </a:r>
            <a:r>
              <a:rPr lang="en-US" sz="2200" dirty="0" err="1" smtClean="0"/>
              <a:t>SessionFactory</a:t>
            </a:r>
            <a:r>
              <a:rPr lang="en-US" sz="2200" dirty="0" smtClean="0"/>
              <a:t> object per database using a separate configuration file. So if you are using multiple databases then you would have to create multiple </a:t>
            </a:r>
            <a:r>
              <a:rPr lang="en-US" sz="2200" dirty="0" err="1" smtClean="0"/>
              <a:t>SessionFactory</a:t>
            </a:r>
            <a:r>
              <a:rPr lang="en-US" sz="2200" dirty="0" smtClean="0"/>
              <a:t> objects.</a:t>
            </a:r>
          </a:p>
          <a:p>
            <a:endParaRPr lang="en-US" sz="2200" dirty="0" smtClean="0"/>
          </a:p>
          <a:p>
            <a:endParaRPr lang="en-I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Session Object</a:t>
            </a:r>
            <a:br>
              <a:rPr lang="en-US" dirty="0" smtClean="0"/>
            </a:br>
            <a:r>
              <a:rPr lang="en-US" dirty="0" smtClean="0"/>
              <a:t/>
            </a:r>
            <a:br>
              <a:rPr lang="en-US" dirty="0" smtClean="0"/>
            </a:br>
            <a:endParaRPr lang="en-IN" dirty="0"/>
          </a:p>
        </p:txBody>
      </p:sp>
      <p:sp>
        <p:nvSpPr>
          <p:cNvPr id="3" name="Content Placeholder 2"/>
          <p:cNvSpPr>
            <a:spLocks noGrp="1"/>
          </p:cNvSpPr>
          <p:nvPr>
            <p:ph idx="1"/>
          </p:nvPr>
        </p:nvSpPr>
        <p:spPr/>
        <p:txBody>
          <a:bodyPr>
            <a:normAutofit/>
          </a:bodyPr>
          <a:lstStyle/>
          <a:p>
            <a:r>
              <a:rPr lang="en-US" sz="2200" dirty="0" smtClean="0"/>
              <a:t>A Session is used to get a physical connection with a database. The Session object is lightweight and designed to be instantiated </a:t>
            </a:r>
            <a:r>
              <a:rPr lang="en-US" sz="2200" b="1" dirty="0" smtClean="0"/>
              <a:t>each time</a:t>
            </a:r>
            <a:r>
              <a:rPr lang="en-US" sz="2200" dirty="0" smtClean="0"/>
              <a:t> an interaction is needed with the database. </a:t>
            </a:r>
          </a:p>
          <a:p>
            <a:pPr>
              <a:buNone/>
            </a:pPr>
            <a:r>
              <a:rPr lang="en-US" sz="2200" dirty="0" smtClean="0"/>
              <a:t> </a:t>
            </a:r>
          </a:p>
          <a:p>
            <a:r>
              <a:rPr lang="en-US" sz="2200" dirty="0" smtClean="0"/>
              <a:t>Persistent objects are saved and retrieved through a Session object.</a:t>
            </a:r>
          </a:p>
          <a:p>
            <a:endParaRPr lang="en-US" sz="2200" dirty="0" smtClean="0"/>
          </a:p>
          <a:p>
            <a:r>
              <a:rPr lang="en-US" sz="2200" dirty="0" smtClean="0"/>
              <a:t>The session objects should not be kept open for a long time because they are not usually thread safe and they should be created and destroyed as per our needs.</a:t>
            </a:r>
          </a:p>
          <a:p>
            <a:endParaRPr lang="en-IN"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Transaction Object</a:t>
            </a:r>
            <a:br>
              <a:rPr lang="en-US" dirty="0" smtClean="0"/>
            </a:br>
            <a:endParaRPr lang="en-IN" dirty="0"/>
          </a:p>
        </p:txBody>
      </p:sp>
      <p:sp>
        <p:nvSpPr>
          <p:cNvPr id="3" name="Content Placeholder 2"/>
          <p:cNvSpPr>
            <a:spLocks noGrp="1"/>
          </p:cNvSpPr>
          <p:nvPr>
            <p:ph idx="1"/>
          </p:nvPr>
        </p:nvSpPr>
        <p:spPr/>
        <p:txBody>
          <a:bodyPr>
            <a:normAutofit/>
          </a:bodyPr>
          <a:lstStyle/>
          <a:p>
            <a:r>
              <a:rPr lang="en-US" sz="2200" dirty="0" smtClean="0"/>
              <a:t>A Transaction represents a </a:t>
            </a:r>
            <a:r>
              <a:rPr lang="en-US" sz="2200" b="1" dirty="0" smtClean="0"/>
              <a:t>single unit of work</a:t>
            </a:r>
            <a:r>
              <a:rPr lang="en-US" sz="2200" dirty="0" smtClean="0"/>
              <a:t> with the database and most of the RDBMS supports transaction functionality. Transactions in Hibernate are handled by an underlying transaction manager (from JDBC or JTA).</a:t>
            </a:r>
          </a:p>
          <a:p>
            <a:endParaRPr lang="en-US" sz="2200" dirty="0" smtClean="0"/>
          </a:p>
          <a:p>
            <a:r>
              <a:rPr lang="en-US" sz="2200" dirty="0" smtClean="0"/>
              <a:t>This is an </a:t>
            </a:r>
            <a:r>
              <a:rPr lang="en-US" sz="2200" b="1" dirty="0" smtClean="0"/>
              <a:t>optional object</a:t>
            </a:r>
            <a:r>
              <a:rPr lang="en-US" sz="2200" dirty="0" smtClean="0"/>
              <a:t> and Hibernate applications may choose not to use this interface, instead managing transactions in their own application code.</a:t>
            </a:r>
          </a:p>
          <a:p>
            <a:endParaRPr lang="en-IN"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Query Object</a:t>
            </a:r>
            <a:r>
              <a:rPr lang="en-US" dirty="0" smtClean="0">
                <a:solidFill>
                  <a:srgbClr val="FF0000"/>
                </a:solidFill>
              </a:rPr>
              <a:t/>
            </a:r>
            <a:br>
              <a:rPr lang="en-US" dirty="0" smtClean="0">
                <a:solidFill>
                  <a:srgbClr val="FF0000"/>
                </a:solidFill>
              </a:rPr>
            </a:br>
            <a:endParaRPr lang="en-IN" dirty="0"/>
          </a:p>
        </p:txBody>
      </p:sp>
      <p:sp>
        <p:nvSpPr>
          <p:cNvPr id="3" name="Content Placeholder 2"/>
          <p:cNvSpPr>
            <a:spLocks noGrp="1"/>
          </p:cNvSpPr>
          <p:nvPr>
            <p:ph idx="1"/>
          </p:nvPr>
        </p:nvSpPr>
        <p:spPr/>
        <p:txBody>
          <a:bodyPr>
            <a:normAutofit/>
          </a:bodyPr>
          <a:lstStyle/>
          <a:p>
            <a:r>
              <a:rPr lang="en-US" sz="2200" dirty="0" smtClean="0"/>
              <a:t>Query objects use SQL or Hibernate Query Language (HQL) string to retrieve data from the database and create objects.  A Query instance is used to bind query parameters, </a:t>
            </a:r>
            <a:r>
              <a:rPr lang="en-US" sz="2200" b="1" dirty="0" smtClean="0"/>
              <a:t>limit</a:t>
            </a:r>
            <a:r>
              <a:rPr lang="en-US" sz="2200" dirty="0" smtClean="0"/>
              <a:t> the number of results returned by the query, and finally to </a:t>
            </a:r>
            <a:r>
              <a:rPr lang="en-US" sz="2200" b="1" dirty="0" smtClean="0"/>
              <a:t>execute</a:t>
            </a:r>
            <a:r>
              <a:rPr lang="en-US" sz="2200" dirty="0" smtClean="0"/>
              <a:t> the query.</a:t>
            </a:r>
          </a:p>
          <a:p>
            <a:endParaRPr lang="en-IN" sz="2200" dirty="0"/>
          </a:p>
        </p:txBody>
      </p:sp>
      <p:sp>
        <p:nvSpPr>
          <p:cNvPr id="4" name="Title 1"/>
          <p:cNvSpPr txBox="1">
            <a:spLocks/>
          </p:cNvSpPr>
          <p:nvPr/>
        </p:nvSpPr>
        <p:spPr>
          <a:xfrm>
            <a:off x="1588008" y="3348111"/>
            <a:ext cx="7498080" cy="1143000"/>
          </a:xfrm>
          <a:prstGeom prst="rect">
            <a:avLst/>
          </a:prstGeom>
        </p:spPr>
        <p:txBody>
          <a:bodyPr anchor="ctr">
            <a:normAutofit/>
          </a:bodyPr>
          <a:lstStyle/>
          <a:p>
            <a:pPr lvl="0" defTabSz="914400">
              <a:spcBef>
                <a:spcPct val="0"/>
              </a:spcBef>
            </a:pPr>
            <a:endParaRPr kumimoji="0" lang="en-US" sz="3900" b="0"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mj-lt"/>
              <a:ea typeface="+mj-ea"/>
              <a:cs typeface="+mj-cs"/>
            </a:endParaRPr>
          </a:p>
        </p:txBody>
      </p:sp>
      <p:sp>
        <p:nvSpPr>
          <p:cNvPr id="6" name="Content Placeholder 2"/>
          <p:cNvSpPr txBox="1">
            <a:spLocks/>
          </p:cNvSpPr>
          <p:nvPr/>
        </p:nvSpPr>
        <p:spPr>
          <a:xfrm>
            <a:off x="1435608" y="4726745"/>
            <a:ext cx="7650480" cy="1674054"/>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Criteria objects are used to create and execute object oriented criteria queries to retrieve objects.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IN"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itle 1"/>
          <p:cNvSpPr txBox="1">
            <a:spLocks/>
          </p:cNvSpPr>
          <p:nvPr/>
        </p:nvSpPr>
        <p:spPr>
          <a:xfrm>
            <a:off x="1588008" y="3794760"/>
            <a:ext cx="7498080" cy="931985"/>
          </a:xfrm>
          <a:prstGeom prst="rect">
            <a:avLst/>
          </a:prstGeom>
        </p:spPr>
        <p:txBody>
          <a:bodyPr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9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Criteria Object</a:t>
            </a:r>
            <a:r>
              <a:rPr kumimoji="0" lang="en-US" sz="3900" b="0"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mj-lt"/>
                <a:ea typeface="+mj-ea"/>
                <a:cs typeface="+mj-cs"/>
              </a:rPr>
              <a:t/>
            </a:r>
            <a:br>
              <a:rPr kumimoji="0" lang="en-US" sz="3900" b="0"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mj-lt"/>
                <a:ea typeface="+mj-ea"/>
                <a:cs typeface="+mj-cs"/>
              </a:rPr>
            </a:br>
            <a:endParaRPr kumimoji="0" lang="en-IN" sz="39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Hibernate Configuration</a:t>
            </a:r>
            <a:br>
              <a:rPr lang="ro-RO" dirty="0" smtClean="0"/>
            </a:br>
            <a:endParaRPr lang="en-IN" dirty="0"/>
          </a:p>
        </p:txBody>
      </p:sp>
      <p:sp>
        <p:nvSpPr>
          <p:cNvPr id="3" name="Content Placeholder 2"/>
          <p:cNvSpPr>
            <a:spLocks noGrp="1"/>
          </p:cNvSpPr>
          <p:nvPr>
            <p:ph idx="1"/>
          </p:nvPr>
        </p:nvSpPr>
        <p:spPr/>
        <p:txBody>
          <a:bodyPr>
            <a:noAutofit/>
          </a:bodyPr>
          <a:lstStyle/>
          <a:p>
            <a:r>
              <a:rPr lang="en-US" sz="2200" dirty="0" smtClean="0"/>
              <a:t>Hibernate requires to know in advance where to find the mapping information that defines how your Java classes relate to the database tables. Hibernate also requires a set of configuration settings related to database and other related parameters. All such information is usually supplied as a standard Java properties file called </a:t>
            </a:r>
            <a:r>
              <a:rPr lang="en-US" sz="2200" b="1" dirty="0" err="1" smtClean="0"/>
              <a:t>hibernate.properties</a:t>
            </a:r>
            <a:r>
              <a:rPr lang="en-US" sz="2200" dirty="0" smtClean="0"/>
              <a:t>, or as an XML file named </a:t>
            </a:r>
            <a:r>
              <a:rPr lang="en-US" sz="2200" b="1" dirty="0" err="1" smtClean="0"/>
              <a:t>hibernate.cfg.xml</a:t>
            </a:r>
            <a:r>
              <a:rPr lang="en-US" sz="2200" dirty="0" smtClean="0"/>
              <a:t>.</a:t>
            </a:r>
          </a:p>
          <a:p>
            <a:r>
              <a:rPr lang="en-US" sz="2200" dirty="0" smtClean="0"/>
              <a:t>Following is the list of important properties you would require to configure for a databases in a standalone situation:</a:t>
            </a:r>
          </a:p>
          <a:p>
            <a:pPr>
              <a:buNone/>
            </a:pPr>
            <a:r>
              <a:rPr lang="en-US" sz="2200" b="1" dirty="0" smtClean="0"/>
              <a:t>          1. </a:t>
            </a:r>
            <a:r>
              <a:rPr lang="ro-RO" sz="2200" b="1" dirty="0" smtClean="0"/>
              <a:t>hibernate.dialect</a:t>
            </a:r>
            <a:r>
              <a:rPr lang="ro-RO" sz="2200" dirty="0" smtClean="0"/>
              <a:t> </a:t>
            </a:r>
          </a:p>
          <a:p>
            <a:r>
              <a:rPr lang="en-US" sz="2200" dirty="0" smtClean="0"/>
              <a:t>This property makes Hibernate generate the appropriate SQL for the chosen database.</a:t>
            </a:r>
          </a:p>
          <a:p>
            <a:endParaRPr lang="en-US" sz="2200" dirty="0" smtClean="0"/>
          </a:p>
          <a:p>
            <a:endParaRPr lang="ro-RO" sz="2200" dirty="0" smtClean="0"/>
          </a:p>
          <a:p>
            <a:endParaRPr lang="en-IN"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886265"/>
            <a:ext cx="7498080" cy="5362135"/>
          </a:xfrm>
        </p:spPr>
        <p:txBody>
          <a:bodyPr>
            <a:noAutofit/>
          </a:bodyPr>
          <a:lstStyle/>
          <a:p>
            <a:r>
              <a:rPr lang="en-US" sz="2200" b="1" dirty="0" smtClean="0"/>
              <a:t>2.  </a:t>
            </a:r>
            <a:r>
              <a:rPr lang="en-US" sz="2200" b="1" dirty="0" err="1" smtClean="0"/>
              <a:t>hibernate.connection.driver_class</a:t>
            </a:r>
            <a:r>
              <a:rPr lang="en-US" sz="2200" dirty="0" smtClean="0"/>
              <a:t> </a:t>
            </a:r>
          </a:p>
          <a:p>
            <a:pPr>
              <a:buNone/>
            </a:pPr>
            <a:r>
              <a:rPr lang="en-US" sz="2200" dirty="0" smtClean="0"/>
              <a:t>The JDBC driver class.</a:t>
            </a:r>
            <a:endParaRPr lang="fr-FR" sz="2200" dirty="0" smtClean="0"/>
          </a:p>
          <a:p>
            <a:r>
              <a:rPr lang="fr-FR" sz="2200" dirty="0" smtClean="0"/>
              <a:t>3	</a:t>
            </a:r>
            <a:r>
              <a:rPr lang="fr-FR" sz="2200" b="1" dirty="0" err="1" smtClean="0"/>
              <a:t>hibernate.connection.url</a:t>
            </a:r>
            <a:r>
              <a:rPr lang="fr-FR" sz="2200" dirty="0" smtClean="0"/>
              <a:t> </a:t>
            </a:r>
          </a:p>
          <a:p>
            <a:pPr>
              <a:buNone/>
            </a:pPr>
            <a:r>
              <a:rPr lang="en-US" sz="2200" dirty="0" smtClean="0"/>
              <a:t>The JDBC URL to the database instance.</a:t>
            </a:r>
          </a:p>
          <a:p>
            <a:r>
              <a:rPr lang="en-US" sz="2200" dirty="0" smtClean="0"/>
              <a:t>4	</a:t>
            </a:r>
            <a:r>
              <a:rPr lang="en-US" sz="2200" b="1" dirty="0" err="1" smtClean="0"/>
              <a:t>hibernate.connection.username</a:t>
            </a:r>
            <a:r>
              <a:rPr lang="en-US" sz="2200" dirty="0" smtClean="0"/>
              <a:t> </a:t>
            </a:r>
          </a:p>
          <a:p>
            <a:pPr>
              <a:buNone/>
            </a:pPr>
            <a:r>
              <a:rPr lang="en-US" sz="2200" dirty="0" smtClean="0"/>
              <a:t>The database username.</a:t>
            </a:r>
          </a:p>
          <a:p>
            <a:r>
              <a:rPr lang="en-US" sz="2200" dirty="0" smtClean="0"/>
              <a:t>5	</a:t>
            </a:r>
            <a:r>
              <a:rPr lang="en-US" sz="2200" b="1" dirty="0" err="1" smtClean="0"/>
              <a:t>hibernate.connection.password</a:t>
            </a:r>
            <a:r>
              <a:rPr lang="en-US" sz="2200" dirty="0" smtClean="0"/>
              <a:t> </a:t>
            </a:r>
          </a:p>
          <a:p>
            <a:pPr>
              <a:buNone/>
            </a:pPr>
            <a:r>
              <a:rPr lang="en-US" sz="2200" dirty="0" smtClean="0"/>
              <a:t>The database password.</a:t>
            </a:r>
          </a:p>
          <a:p>
            <a:r>
              <a:rPr lang="en-US" sz="2200" dirty="0" smtClean="0"/>
              <a:t>6	</a:t>
            </a:r>
            <a:r>
              <a:rPr lang="en-US" sz="2200" b="1" dirty="0" err="1" smtClean="0"/>
              <a:t>hibernate.connection.pool_size</a:t>
            </a:r>
            <a:r>
              <a:rPr lang="en-US" sz="2200" dirty="0" smtClean="0"/>
              <a:t> </a:t>
            </a:r>
          </a:p>
          <a:p>
            <a:pPr>
              <a:buNone/>
            </a:pPr>
            <a:r>
              <a:rPr lang="en-US" sz="2200" dirty="0" smtClean="0"/>
              <a:t>Limits the number of connections waiting in the Hibernate database connection pool.	</a:t>
            </a:r>
          </a:p>
          <a:p>
            <a:r>
              <a:rPr lang="fr-FR" sz="2200" dirty="0" smtClean="0"/>
              <a:t>7	</a:t>
            </a:r>
            <a:r>
              <a:rPr lang="fr-FR" sz="2200" b="1" dirty="0" err="1" smtClean="0"/>
              <a:t>hibernate.connection.autocommit</a:t>
            </a:r>
            <a:r>
              <a:rPr lang="fr-FR" sz="2200" dirty="0" smtClean="0"/>
              <a:t> </a:t>
            </a:r>
          </a:p>
          <a:p>
            <a:pPr>
              <a:buNone/>
            </a:pPr>
            <a:r>
              <a:rPr lang="en-US" sz="2200" dirty="0" smtClean="0"/>
              <a:t>Allows </a:t>
            </a:r>
            <a:r>
              <a:rPr lang="en-US" sz="2200" dirty="0" err="1" smtClean="0"/>
              <a:t>autocommit</a:t>
            </a:r>
            <a:r>
              <a:rPr lang="en-US" sz="2200" dirty="0" smtClean="0"/>
              <a:t> mode to be used for the JDBC connection.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Hibernate Sessions</a:t>
            </a:r>
            <a:br>
              <a:rPr lang="en-US" dirty="0" smtClean="0"/>
            </a:br>
            <a:endParaRPr lang="en-IN" dirty="0"/>
          </a:p>
        </p:txBody>
      </p:sp>
      <p:sp>
        <p:nvSpPr>
          <p:cNvPr id="3" name="Content Placeholder 2"/>
          <p:cNvSpPr>
            <a:spLocks noGrp="1"/>
          </p:cNvSpPr>
          <p:nvPr>
            <p:ph idx="1"/>
          </p:nvPr>
        </p:nvSpPr>
        <p:spPr/>
        <p:txBody>
          <a:bodyPr>
            <a:noAutofit/>
          </a:bodyPr>
          <a:lstStyle/>
          <a:p>
            <a:r>
              <a:rPr lang="en-US" sz="1700" dirty="0" smtClean="0"/>
              <a:t>A Session is used to get a physical connection with a database. The Session object is lightweight and designed to be instantiated each time an interaction is needed with the database. Persistent objects are saved and retrieved through a Session object.</a:t>
            </a:r>
          </a:p>
          <a:p>
            <a:r>
              <a:rPr lang="en-US" sz="1700" dirty="0" smtClean="0"/>
              <a:t>The session objects should not be kept open for a long time because they are not usually thread safe and they should be created and destroyed them as needed. The main function of the Session is to offer create, read and delete operations for instances of mapped entity classes. Instances may exist in one of the following three states at a given point in time:</a:t>
            </a:r>
          </a:p>
          <a:p>
            <a:r>
              <a:rPr lang="en-US" sz="1700" b="1" dirty="0" smtClean="0"/>
              <a:t>Transient:</a:t>
            </a:r>
            <a:r>
              <a:rPr lang="en-US" sz="1700" dirty="0" smtClean="0"/>
              <a:t> A new instance of a </a:t>
            </a:r>
            <a:r>
              <a:rPr lang="en-US" sz="1700" dirty="0" err="1" smtClean="0"/>
              <a:t>a</a:t>
            </a:r>
            <a:r>
              <a:rPr lang="en-US" sz="1700" dirty="0" smtClean="0"/>
              <a:t> persistent class which is not associated with a Session and has no representation in the database and no identifier value is considered transient by Hibernate.</a:t>
            </a:r>
          </a:p>
          <a:p>
            <a:r>
              <a:rPr lang="en-US" sz="1700" b="1" dirty="0" smtClean="0"/>
              <a:t>Persistent:</a:t>
            </a:r>
            <a:r>
              <a:rPr lang="en-US" sz="1700" dirty="0" smtClean="0"/>
              <a:t> You can make a transient instance persistent by associating it with a Session. A persistent instance has a representation in the database, an identifier value and is associated with a Session.</a:t>
            </a:r>
          </a:p>
          <a:p>
            <a:r>
              <a:rPr lang="en-US" sz="1700" b="1" dirty="0" smtClean="0"/>
              <a:t>Detached:</a:t>
            </a:r>
            <a:r>
              <a:rPr lang="en-US" sz="1700" dirty="0" smtClean="0"/>
              <a:t> Once we close the Hibernate Session, the persistent instance will become a detached instance.</a:t>
            </a:r>
          </a:p>
          <a:p>
            <a:endParaRPr lang="en-US" sz="1700" dirty="0" smtClean="0"/>
          </a:p>
          <a:p>
            <a:endParaRPr lang="en-IN" sz="17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Hibernate</a:t>
            </a:r>
            <a:r>
              <a:rPr lang="fr-FR" dirty="0" smtClean="0"/>
              <a:t> Persistent Class</a:t>
            </a:r>
            <a:br>
              <a:rPr lang="fr-FR" dirty="0" smtClean="0"/>
            </a:br>
            <a:endParaRPr lang="en-IN" dirty="0"/>
          </a:p>
        </p:txBody>
      </p:sp>
      <p:sp>
        <p:nvSpPr>
          <p:cNvPr id="3" name="Content Placeholder 2"/>
          <p:cNvSpPr>
            <a:spLocks noGrp="1"/>
          </p:cNvSpPr>
          <p:nvPr>
            <p:ph idx="1"/>
          </p:nvPr>
        </p:nvSpPr>
        <p:spPr/>
        <p:txBody>
          <a:bodyPr>
            <a:noAutofit/>
          </a:bodyPr>
          <a:lstStyle/>
          <a:p>
            <a:r>
              <a:rPr lang="en-US" sz="2000" dirty="0" smtClean="0"/>
              <a:t>The entire concept of Hibernate is to take the values from Java class attributes and persist them to a database table. A mapping document helps Hibernate in determining how to pull the values from the classes and map them with table and associated fields.</a:t>
            </a:r>
          </a:p>
          <a:p>
            <a:r>
              <a:rPr lang="en-US" sz="2000" dirty="0" smtClean="0"/>
              <a:t>Java classes whose objects or instances will be stored in database tables are called persistent classes in Hibernate. Hibernate works best if these classes follow some simple rules, also known as the Plain Old Java Object (POJO) programming model. There are following main rules of persistent classes, however, none of these rules are hard requirements.</a:t>
            </a:r>
          </a:p>
          <a:p>
            <a:r>
              <a:rPr lang="en-US" sz="2000" dirty="0" smtClean="0"/>
              <a:t>All Java classes that will be persisted need a default constructor.</a:t>
            </a:r>
          </a:p>
          <a:p>
            <a:r>
              <a:rPr lang="en-US" sz="2000" dirty="0" smtClean="0"/>
              <a:t>All classes should contain an ID in order to allow easy identification of your objects within Hibernate and the database. This property maps to the primary key column of a database table.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200" dirty="0" smtClean="0"/>
              <a:t>All attributes that will be persisted should be declared private and have </a:t>
            </a:r>
            <a:r>
              <a:rPr lang="en-US" sz="2200" b="1" dirty="0" err="1" smtClean="0"/>
              <a:t>getXXX</a:t>
            </a:r>
            <a:r>
              <a:rPr lang="en-US" sz="2200" dirty="0" smtClean="0"/>
              <a:t> and </a:t>
            </a:r>
            <a:r>
              <a:rPr lang="en-US" sz="2200" b="1" dirty="0" err="1" smtClean="0"/>
              <a:t>setXXX</a:t>
            </a:r>
            <a:r>
              <a:rPr lang="en-US" sz="2200" dirty="0" err="1" smtClean="0"/>
              <a:t>methods</a:t>
            </a:r>
            <a:r>
              <a:rPr lang="en-US" sz="2200" dirty="0" smtClean="0"/>
              <a:t> defined in the </a:t>
            </a:r>
            <a:r>
              <a:rPr lang="en-US" sz="2200" dirty="0" err="1" smtClean="0"/>
              <a:t>JavaBean</a:t>
            </a:r>
            <a:r>
              <a:rPr lang="en-US" sz="2200" dirty="0" smtClean="0"/>
              <a:t> style.</a:t>
            </a:r>
          </a:p>
          <a:p>
            <a:r>
              <a:rPr lang="en-US" sz="2200" dirty="0" smtClean="0"/>
              <a:t>A central feature of Hibernate, proxies, depends upon the persistent class being either non-final, or the implementation of an interface that declares all public methods.</a:t>
            </a:r>
          </a:p>
          <a:p>
            <a:r>
              <a:rPr lang="en-US" sz="2200" dirty="0" smtClean="0"/>
              <a:t>All classes that do not extend or implement some specialized classes and interfaces required by the EJB framework.</a:t>
            </a:r>
          </a:p>
          <a:p>
            <a:r>
              <a:rPr lang="en-US" sz="2200" dirty="0" smtClean="0"/>
              <a:t>The POJO name is used to emphasize that a given object is an ordinary Java Object, not a special object, and in particular not an Enterprise </a:t>
            </a:r>
            <a:r>
              <a:rPr lang="en-US" sz="2200" dirty="0" err="1" smtClean="0"/>
              <a:t>JavaBean</a:t>
            </a:r>
            <a:r>
              <a:rPr lang="en-US" sz="2200" dirty="0" smtClean="0"/>
              <a:t>.</a:t>
            </a:r>
          </a:p>
          <a:p>
            <a:endParaRPr lang="fr-FR" sz="2200" dirty="0" smtClean="0"/>
          </a:p>
          <a:p>
            <a:endParaRPr lang="en-US" sz="2200" dirty="0" smtClean="0"/>
          </a:p>
          <a:p>
            <a:endParaRPr lang="en-IN" sz="2200" dirty="0" smtClean="0"/>
          </a:p>
          <a:p>
            <a:endParaRPr lang="en-IN"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Persisting an Object</a:t>
            </a:r>
            <a:br>
              <a:rPr lang="en-US" dirty="0" smtClean="0"/>
            </a:br>
            <a:endParaRPr lang="en-IN" dirty="0"/>
          </a:p>
        </p:txBody>
      </p:sp>
      <p:sp>
        <p:nvSpPr>
          <p:cNvPr id="5" name="Content Placeholder 4"/>
          <p:cNvSpPr>
            <a:spLocks noGrp="1" noChangeArrowheads="1"/>
          </p:cNvSpPr>
          <p:nvPr>
            <p:ph idx="1"/>
          </p:nvPr>
        </p:nvSpPr>
        <p:spPr bwMode="auto">
          <a:prstGeom prst="rect">
            <a:avLst/>
          </a:prstGeom>
          <a:solidFill>
            <a:srgbClr val="FFFFCC"/>
          </a:solidFill>
          <a:ln>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92500"/>
          </a:bodyPr>
          <a:lstStyle>
            <a:lvl1pPr marL="227013" indent="-227013" algn="l" rtl="0" fontAlgn="base">
              <a:spcBef>
                <a:spcPct val="20000"/>
              </a:spcBef>
              <a:spcAft>
                <a:spcPct val="0"/>
              </a:spcAft>
              <a:buClr>
                <a:srgbClr val="333399"/>
              </a:buClr>
              <a:buSzPct val="60000"/>
              <a:buFont typeface="Wingdings" charset="0"/>
              <a:buChar char="q"/>
              <a:defRPr sz="2400">
                <a:solidFill>
                  <a:schemeClr val="tx1"/>
                </a:solidFill>
                <a:latin typeface="+mn-lt"/>
                <a:ea typeface="+mn-ea"/>
                <a:cs typeface="+mn-cs"/>
              </a:defRPr>
            </a:lvl1pPr>
            <a:lvl2pPr marL="684213" indent="-231775" algn="l" rtl="0" fontAlgn="base">
              <a:spcBef>
                <a:spcPct val="20000"/>
              </a:spcBef>
              <a:spcAft>
                <a:spcPct val="0"/>
              </a:spcAft>
              <a:buClr>
                <a:srgbClr val="333399"/>
              </a:buClr>
              <a:buSzPct val="60000"/>
              <a:buFont typeface="Wingdings" charset="0"/>
              <a:buChar char="n"/>
              <a:defRPr sz="2400">
                <a:solidFill>
                  <a:schemeClr val="tx1"/>
                </a:solidFill>
                <a:latin typeface="+mn-lt"/>
                <a:ea typeface="Arial" charset="0"/>
                <a:cs typeface="+mn-cs"/>
              </a:defRPr>
            </a:lvl2pPr>
            <a:lvl3pPr marL="1025525" indent="-227013" algn="l" rtl="0" fontAlgn="base">
              <a:spcBef>
                <a:spcPct val="20000"/>
              </a:spcBef>
              <a:spcAft>
                <a:spcPct val="0"/>
              </a:spcAft>
              <a:buClr>
                <a:srgbClr val="008000"/>
              </a:buClr>
              <a:buSzPct val="60000"/>
              <a:buFont typeface="Wingdings" charset="0"/>
              <a:buChar char="n"/>
              <a:defRPr sz="2000">
                <a:solidFill>
                  <a:schemeClr val="tx1"/>
                </a:solidFill>
                <a:latin typeface="+mn-lt"/>
                <a:ea typeface="Arial" charset="0"/>
                <a:cs typeface="+mn-cs"/>
              </a:defRPr>
            </a:lvl3pPr>
            <a:lvl4pPr marL="1433513" indent="-236538" algn="l" rtl="0" fontAlgn="base">
              <a:spcBef>
                <a:spcPct val="20000"/>
              </a:spcBef>
              <a:spcAft>
                <a:spcPct val="0"/>
              </a:spcAft>
              <a:buClr>
                <a:schemeClr val="accent2"/>
              </a:buClr>
              <a:buSzPct val="55000"/>
              <a:buFont typeface="Wingdings" charset="0"/>
              <a:buChar char="n"/>
              <a:defRPr sz="2000">
                <a:solidFill>
                  <a:schemeClr val="tx1"/>
                </a:solidFill>
                <a:latin typeface="+mn-lt"/>
                <a:ea typeface="Arial" charset="0"/>
                <a:cs typeface="+mn-cs"/>
              </a:defRPr>
            </a:lvl4pPr>
            <a:lvl5pPr marL="1941513" indent="-227013" algn="l" rtl="0" fontAlgn="base">
              <a:spcBef>
                <a:spcPct val="20000"/>
              </a:spcBef>
              <a:spcAft>
                <a:spcPct val="0"/>
              </a:spcAft>
              <a:buClr>
                <a:schemeClr val="accent1"/>
              </a:buClr>
              <a:buSzPct val="50000"/>
              <a:buFont typeface="Wingdings" charset="0"/>
              <a:buChar char="n"/>
              <a:defRPr>
                <a:solidFill>
                  <a:schemeClr val="tx1"/>
                </a:solidFill>
                <a:latin typeface="+mn-lt"/>
                <a:ea typeface="Arial" charset="0"/>
                <a:cs typeface="+mn-cs"/>
              </a:defRPr>
            </a:lvl5pPr>
            <a:lvl6pPr marL="2398713" indent="-227013" algn="l" rtl="0" fontAlgn="base">
              <a:spcBef>
                <a:spcPct val="20000"/>
              </a:spcBef>
              <a:spcAft>
                <a:spcPct val="0"/>
              </a:spcAft>
              <a:buClr>
                <a:schemeClr val="accent1"/>
              </a:buClr>
              <a:buSzPct val="50000"/>
              <a:buFont typeface="Wingdings" charset="0"/>
              <a:buChar char="n"/>
              <a:defRPr>
                <a:solidFill>
                  <a:schemeClr val="tx1"/>
                </a:solidFill>
                <a:latin typeface="+mn-lt"/>
                <a:ea typeface="Arial" charset="0"/>
                <a:cs typeface="+mn-cs"/>
              </a:defRPr>
            </a:lvl6pPr>
            <a:lvl7pPr marL="2855913" indent="-227013" algn="l" rtl="0" fontAlgn="base">
              <a:spcBef>
                <a:spcPct val="20000"/>
              </a:spcBef>
              <a:spcAft>
                <a:spcPct val="0"/>
              </a:spcAft>
              <a:buClr>
                <a:schemeClr val="accent1"/>
              </a:buClr>
              <a:buSzPct val="50000"/>
              <a:buFont typeface="Wingdings" charset="0"/>
              <a:buChar char="n"/>
              <a:defRPr>
                <a:solidFill>
                  <a:schemeClr val="tx1"/>
                </a:solidFill>
                <a:latin typeface="+mn-lt"/>
                <a:ea typeface="Arial" charset="0"/>
                <a:cs typeface="+mn-cs"/>
              </a:defRPr>
            </a:lvl7pPr>
            <a:lvl8pPr marL="3313113" indent="-227013" algn="l" rtl="0" fontAlgn="base">
              <a:spcBef>
                <a:spcPct val="20000"/>
              </a:spcBef>
              <a:spcAft>
                <a:spcPct val="0"/>
              </a:spcAft>
              <a:buClr>
                <a:schemeClr val="accent1"/>
              </a:buClr>
              <a:buSzPct val="50000"/>
              <a:buFont typeface="Wingdings" charset="0"/>
              <a:buChar char="n"/>
              <a:defRPr>
                <a:solidFill>
                  <a:schemeClr val="tx1"/>
                </a:solidFill>
                <a:latin typeface="+mn-lt"/>
                <a:ea typeface="Arial" charset="0"/>
                <a:cs typeface="+mn-cs"/>
              </a:defRPr>
            </a:lvl8pPr>
            <a:lvl9pPr marL="3770313" indent="-227013" algn="l" rtl="0" fontAlgn="base">
              <a:spcBef>
                <a:spcPct val="20000"/>
              </a:spcBef>
              <a:spcAft>
                <a:spcPct val="0"/>
              </a:spcAft>
              <a:buClr>
                <a:schemeClr val="accent1"/>
              </a:buClr>
              <a:buSzPct val="50000"/>
              <a:buFont typeface="Wingdings" charset="0"/>
              <a:buChar char="n"/>
              <a:defRPr>
                <a:solidFill>
                  <a:schemeClr val="tx1"/>
                </a:solidFill>
                <a:latin typeface="+mn-lt"/>
                <a:ea typeface="Arial" charset="0"/>
                <a:cs typeface="+mn-cs"/>
              </a:defRPr>
            </a:lvl9pPr>
          </a:lstStyle>
          <a:p>
            <a:pPr marL="0" indent="0">
              <a:buFont typeface="Wingdings" charset="0"/>
              <a:buNone/>
            </a:pPr>
            <a:r>
              <a:rPr lang="en-US" sz="1800" b="1" dirty="0">
                <a:solidFill>
                  <a:srgbClr val="008000"/>
                </a:solidFill>
                <a:latin typeface="Courier New" charset="0"/>
                <a:cs typeface="Courier New" charset="0"/>
              </a:rPr>
              <a:t>// get a Hibernate </a:t>
            </a:r>
            <a:r>
              <a:rPr lang="en-US" sz="1800" b="1" dirty="0" err="1">
                <a:solidFill>
                  <a:srgbClr val="008000"/>
                </a:solidFill>
                <a:latin typeface="Courier New" charset="0"/>
                <a:cs typeface="Courier New" charset="0"/>
              </a:rPr>
              <a:t>SessionFactory</a:t>
            </a:r>
            <a:r>
              <a:rPr lang="en-US" sz="1800" b="1" dirty="0">
                <a:solidFill>
                  <a:srgbClr val="008000"/>
                </a:solidFill>
                <a:latin typeface="Courier New" charset="0"/>
                <a:cs typeface="Courier New" charset="0"/>
              </a:rPr>
              <a:t> for Session management</a:t>
            </a:r>
          </a:p>
          <a:p>
            <a:pPr marL="0" indent="0">
              <a:buFont typeface="Wingdings" charset="0"/>
              <a:buNone/>
            </a:pPr>
            <a:r>
              <a:rPr lang="en-US" sz="1800" b="1" dirty="0" err="1">
                <a:solidFill>
                  <a:schemeClr val="hlink"/>
                </a:solidFill>
                <a:latin typeface="Courier New" charset="0"/>
                <a:cs typeface="Courier New" charset="0"/>
              </a:rPr>
              <a:t>S</a:t>
            </a:r>
            <a:r>
              <a:rPr lang="en-US" sz="1800" b="1" dirty="0" err="1" smtClean="0">
                <a:solidFill>
                  <a:schemeClr val="hlink"/>
                </a:solidFill>
                <a:latin typeface="Courier New" charset="0"/>
                <a:cs typeface="Courier New" charset="0"/>
              </a:rPr>
              <a:t>essionFactory</a:t>
            </a:r>
            <a:r>
              <a:rPr lang="en-US" sz="1800" b="1" dirty="0" smtClean="0">
                <a:latin typeface="Courier New" charset="0"/>
                <a:cs typeface="Courier New" charset="0"/>
              </a:rPr>
              <a:t> </a:t>
            </a:r>
            <a:r>
              <a:rPr lang="en-US" sz="1800" b="1" dirty="0">
                <a:latin typeface="Courier New" charset="0"/>
                <a:cs typeface="Courier New" charset="0"/>
              </a:rPr>
              <a:t>= new Configuration()</a:t>
            </a:r>
          </a:p>
          <a:p>
            <a:pPr marL="0" indent="0">
              <a:buFont typeface="Wingdings" charset="0"/>
              <a:buNone/>
            </a:pPr>
            <a:r>
              <a:rPr lang="en-US" sz="1800" b="1" dirty="0">
                <a:latin typeface="Courier New" charset="0"/>
                <a:cs typeface="Courier New" charset="0"/>
              </a:rPr>
              <a:t>			.configure().</a:t>
            </a:r>
            <a:r>
              <a:rPr lang="en-US" sz="1800" b="1" dirty="0" err="1">
                <a:latin typeface="Courier New" charset="0"/>
                <a:cs typeface="Courier New" charset="0"/>
              </a:rPr>
              <a:t>buildSessionFactory</a:t>
            </a:r>
            <a:r>
              <a:rPr lang="en-US" sz="1800" b="1" dirty="0">
                <a:latin typeface="Courier New" charset="0"/>
                <a:cs typeface="Courier New" charset="0"/>
              </a:rPr>
              <a:t>(); </a:t>
            </a:r>
          </a:p>
          <a:p>
            <a:pPr marL="0" indent="0">
              <a:buFont typeface="Wingdings" charset="0"/>
              <a:buNone/>
            </a:pPr>
            <a:endParaRPr lang="en-US" sz="1800" dirty="0">
              <a:latin typeface="Courier New" charset="0"/>
              <a:cs typeface="Courier New" charset="0"/>
            </a:endParaRPr>
          </a:p>
          <a:p>
            <a:pPr marL="0" indent="0">
              <a:buFont typeface="Wingdings" charset="0"/>
              <a:buNone/>
            </a:pPr>
            <a:r>
              <a:rPr lang="en-US" sz="1800" b="1" dirty="0">
                <a:solidFill>
                  <a:srgbClr val="008000"/>
                </a:solidFill>
                <a:latin typeface="Courier New" charset="0"/>
                <a:cs typeface="Courier New" charset="0"/>
              </a:rPr>
              <a:t>// an Event object that we want to save</a:t>
            </a:r>
          </a:p>
          <a:p>
            <a:pPr marL="0" indent="0">
              <a:buClrTx/>
              <a:buSzTx/>
              <a:buFontTx/>
              <a:buNone/>
            </a:pPr>
            <a:r>
              <a:rPr lang="en-US" sz="1800" dirty="0">
                <a:latin typeface="Courier New" charset="0"/>
                <a:cs typeface="Courier New" charset="0"/>
              </a:rPr>
              <a:t>Location </a:t>
            </a:r>
            <a:r>
              <a:rPr lang="en-US" sz="1800" dirty="0" err="1">
                <a:latin typeface="Courier New" charset="0"/>
                <a:cs typeface="Courier New" charset="0"/>
              </a:rPr>
              <a:t>ku</a:t>
            </a:r>
            <a:r>
              <a:rPr lang="en-US" sz="1800" dirty="0">
                <a:latin typeface="Courier New" charset="0"/>
                <a:cs typeface="Courier New" charset="0"/>
              </a:rPr>
              <a:t> = new Location( "</a:t>
            </a:r>
            <a:r>
              <a:rPr lang="en-US" sz="1800" dirty="0" err="1">
                <a:latin typeface="Courier New" charset="0"/>
                <a:cs typeface="Courier New" charset="0"/>
              </a:rPr>
              <a:t>Kasetsart</a:t>
            </a:r>
            <a:r>
              <a:rPr lang="en-US" sz="1800" dirty="0">
                <a:latin typeface="Courier New" charset="0"/>
                <a:cs typeface="Courier New" charset="0"/>
              </a:rPr>
              <a:t> University" );</a:t>
            </a:r>
          </a:p>
          <a:p>
            <a:pPr marL="0" indent="0">
              <a:buClrTx/>
              <a:buSzTx/>
              <a:buFontTx/>
              <a:buNone/>
            </a:pPr>
            <a:r>
              <a:rPr lang="en-US" sz="1800" dirty="0" err="1">
                <a:latin typeface="Courier New" charset="0"/>
                <a:cs typeface="Courier New" charset="0"/>
              </a:rPr>
              <a:t>ku.setAddress</a:t>
            </a:r>
            <a:r>
              <a:rPr lang="en-US" sz="1800" dirty="0">
                <a:latin typeface="Courier New" charset="0"/>
                <a:cs typeface="Courier New" charset="0"/>
              </a:rPr>
              <a:t>( "90 </a:t>
            </a:r>
            <a:r>
              <a:rPr lang="en-US" sz="1800" dirty="0" err="1">
                <a:latin typeface="Courier New" charset="0"/>
                <a:cs typeface="Courier New" charset="0"/>
              </a:rPr>
              <a:t>Pahonyotin</a:t>
            </a:r>
            <a:r>
              <a:rPr lang="en-US" sz="1800" dirty="0">
                <a:latin typeface="Courier New" charset="0"/>
                <a:cs typeface="Courier New" charset="0"/>
              </a:rPr>
              <a:t> Road; Bangkok" );</a:t>
            </a:r>
          </a:p>
          <a:p>
            <a:pPr marL="0" indent="0">
              <a:buFont typeface="Wingdings" charset="0"/>
              <a:buNone/>
            </a:pPr>
            <a:r>
              <a:rPr lang="en-US" sz="1800" dirty="0">
                <a:latin typeface="Courier New" charset="0"/>
                <a:cs typeface="Courier New" charset="0"/>
              </a:rPr>
              <a:t>Event </a:t>
            </a:r>
            <a:r>
              <a:rPr lang="en-US" sz="1800" b="1" dirty="0">
                <a:latin typeface="Courier New" charset="0"/>
                <a:cs typeface="Courier New" charset="0"/>
              </a:rPr>
              <a:t>event</a:t>
            </a:r>
            <a:r>
              <a:rPr lang="en-US" sz="1800" dirty="0">
                <a:latin typeface="Courier New" charset="0"/>
                <a:cs typeface="Courier New" charset="0"/>
              </a:rPr>
              <a:t> = new Event("Java Days");</a:t>
            </a:r>
          </a:p>
          <a:p>
            <a:pPr marL="0" indent="0">
              <a:buFont typeface="Wingdings" charset="0"/>
              <a:buNone/>
            </a:pPr>
            <a:r>
              <a:rPr lang="en-US" sz="1800" b="1" dirty="0" err="1">
                <a:latin typeface="Courier New" charset="0"/>
                <a:cs typeface="Courier New" charset="0"/>
              </a:rPr>
              <a:t>event</a:t>
            </a:r>
            <a:r>
              <a:rPr lang="en-US" sz="1800" dirty="0" err="1">
                <a:latin typeface="Courier New" charset="0"/>
                <a:cs typeface="Courier New" charset="0"/>
              </a:rPr>
              <a:t>.setLocation</a:t>
            </a:r>
            <a:r>
              <a:rPr lang="en-US" sz="1800" dirty="0">
                <a:latin typeface="Courier New" charset="0"/>
                <a:cs typeface="Courier New" charset="0"/>
              </a:rPr>
              <a:t>( </a:t>
            </a:r>
            <a:r>
              <a:rPr lang="en-US" sz="1800" dirty="0" err="1">
                <a:latin typeface="Courier New" charset="0"/>
                <a:cs typeface="Courier New" charset="0"/>
              </a:rPr>
              <a:t>ku</a:t>
            </a:r>
            <a:r>
              <a:rPr lang="en-US" sz="1800" dirty="0">
                <a:latin typeface="Courier New" charset="0"/>
                <a:cs typeface="Courier New" charset="0"/>
              </a:rPr>
              <a:t> );</a:t>
            </a:r>
          </a:p>
          <a:p>
            <a:pPr marL="0" indent="0">
              <a:buFont typeface="Wingdings" charset="0"/>
              <a:buNone/>
            </a:pPr>
            <a:endParaRPr lang="en-US" sz="1800" dirty="0">
              <a:latin typeface="Courier New" charset="0"/>
              <a:cs typeface="Courier New" charset="0"/>
            </a:endParaRPr>
          </a:p>
          <a:p>
            <a:pPr marL="0" indent="0">
              <a:buFont typeface="Wingdings" charset="0"/>
              <a:buNone/>
            </a:pPr>
            <a:r>
              <a:rPr lang="en-US" sz="1800" b="1" dirty="0">
                <a:solidFill>
                  <a:schemeClr val="tx2"/>
                </a:solidFill>
                <a:latin typeface="Courier New" charset="0"/>
                <a:cs typeface="Courier New" charset="0"/>
              </a:rPr>
              <a:t>Session</a:t>
            </a:r>
            <a:r>
              <a:rPr lang="en-US" sz="1800" b="1" dirty="0">
                <a:solidFill>
                  <a:schemeClr val="hlink"/>
                </a:solidFill>
                <a:latin typeface="Courier New" charset="0"/>
                <a:cs typeface="Courier New" charset="0"/>
              </a:rPr>
              <a:t> session = </a:t>
            </a:r>
            <a:r>
              <a:rPr lang="en-US" sz="1800" b="1" dirty="0" err="1">
                <a:solidFill>
                  <a:schemeClr val="hlink"/>
                </a:solidFill>
                <a:latin typeface="Courier New" charset="0"/>
                <a:cs typeface="Courier New" charset="0"/>
              </a:rPr>
              <a:t>sessionFactory</a:t>
            </a:r>
            <a:r>
              <a:rPr lang="en-US" sz="1800" b="1" dirty="0" err="1">
                <a:solidFill>
                  <a:schemeClr val="tx2"/>
                </a:solidFill>
                <a:latin typeface="Courier New" charset="0"/>
                <a:cs typeface="Courier New" charset="0"/>
              </a:rPr>
              <a:t>.openSession</a:t>
            </a:r>
            <a:r>
              <a:rPr lang="en-US" sz="1800" b="1" dirty="0">
                <a:solidFill>
                  <a:schemeClr val="tx2"/>
                </a:solidFill>
                <a:latin typeface="Courier New" charset="0"/>
                <a:cs typeface="Courier New" charset="0"/>
              </a:rPr>
              <a:t>();</a:t>
            </a:r>
            <a:endParaRPr lang="en-US" sz="1800" dirty="0">
              <a:solidFill>
                <a:schemeClr val="tx2"/>
              </a:solidFill>
              <a:latin typeface="Courier New" charset="0"/>
              <a:cs typeface="Courier New" charset="0"/>
            </a:endParaRPr>
          </a:p>
          <a:p>
            <a:pPr marL="0" indent="0">
              <a:buFont typeface="Wingdings" charset="0"/>
              <a:buNone/>
            </a:pPr>
            <a:r>
              <a:rPr lang="en-US" sz="1800" b="1" dirty="0">
                <a:solidFill>
                  <a:schemeClr val="tx2"/>
                </a:solidFill>
                <a:latin typeface="Courier New" charset="0"/>
                <a:cs typeface="Courier New" charset="0"/>
              </a:rPr>
              <a:t>Transaction</a:t>
            </a:r>
            <a:r>
              <a:rPr lang="en-US" sz="1800" b="1" dirty="0">
                <a:solidFill>
                  <a:schemeClr val="hlink"/>
                </a:solidFill>
                <a:latin typeface="Courier New" charset="0"/>
                <a:cs typeface="Courier New" charset="0"/>
              </a:rPr>
              <a:t> </a:t>
            </a:r>
            <a:r>
              <a:rPr lang="en-US" sz="1800" b="1" dirty="0" err="1">
                <a:solidFill>
                  <a:schemeClr val="hlink"/>
                </a:solidFill>
                <a:latin typeface="Courier New" charset="0"/>
                <a:cs typeface="Courier New" charset="0"/>
              </a:rPr>
              <a:t>tx</a:t>
            </a:r>
            <a:r>
              <a:rPr lang="en-US" sz="1800" b="1" dirty="0">
                <a:solidFill>
                  <a:schemeClr val="hlink"/>
                </a:solidFill>
                <a:latin typeface="Courier New" charset="0"/>
                <a:cs typeface="Courier New" charset="0"/>
              </a:rPr>
              <a:t> = </a:t>
            </a:r>
            <a:r>
              <a:rPr lang="en-US" sz="1800" b="1" dirty="0" err="1">
                <a:solidFill>
                  <a:schemeClr val="hlink"/>
                </a:solidFill>
                <a:latin typeface="Courier New" charset="0"/>
                <a:cs typeface="Courier New" charset="0"/>
              </a:rPr>
              <a:t>session</a:t>
            </a:r>
            <a:r>
              <a:rPr lang="en-US" sz="1800" b="1" dirty="0" err="1">
                <a:solidFill>
                  <a:schemeClr val="tx2"/>
                </a:solidFill>
                <a:latin typeface="Courier New" charset="0"/>
                <a:cs typeface="Courier New" charset="0"/>
              </a:rPr>
              <a:t>.beginTransaction</a:t>
            </a:r>
            <a:r>
              <a:rPr lang="en-US" sz="1800" b="1" dirty="0">
                <a:solidFill>
                  <a:schemeClr val="tx2"/>
                </a:solidFill>
                <a:latin typeface="Courier New" charset="0"/>
                <a:cs typeface="Courier New" charset="0"/>
              </a:rPr>
              <a:t>();</a:t>
            </a:r>
          </a:p>
          <a:p>
            <a:pPr marL="0" indent="0">
              <a:buFont typeface="Wingdings" charset="0"/>
              <a:buNone/>
            </a:pPr>
            <a:r>
              <a:rPr lang="en-US" sz="1800" b="1" dirty="0" err="1">
                <a:solidFill>
                  <a:schemeClr val="hlink"/>
                </a:solidFill>
                <a:latin typeface="Courier New" charset="0"/>
                <a:cs typeface="Courier New" charset="0"/>
              </a:rPr>
              <a:t>session.</a:t>
            </a:r>
            <a:r>
              <a:rPr lang="en-US" sz="1800" b="1" dirty="0" err="1">
                <a:solidFill>
                  <a:schemeClr val="tx2"/>
                </a:solidFill>
                <a:latin typeface="Courier New" charset="0"/>
                <a:cs typeface="Courier New" charset="0"/>
              </a:rPr>
              <a:t>save</a:t>
            </a:r>
            <a:r>
              <a:rPr lang="en-US" sz="1800" b="1" dirty="0">
                <a:solidFill>
                  <a:schemeClr val="tx2"/>
                </a:solidFill>
                <a:latin typeface="Courier New" charset="0"/>
                <a:cs typeface="Courier New" charset="0"/>
              </a:rPr>
              <a:t>(</a:t>
            </a:r>
            <a:r>
              <a:rPr lang="en-US" sz="1800" b="1" dirty="0">
                <a:solidFill>
                  <a:schemeClr val="hlink"/>
                </a:solidFill>
                <a:latin typeface="Courier New" charset="0"/>
                <a:cs typeface="Courier New" charset="0"/>
              </a:rPr>
              <a:t> </a:t>
            </a:r>
            <a:r>
              <a:rPr lang="en-US" sz="1800" b="1" dirty="0">
                <a:latin typeface="Courier New" charset="0"/>
                <a:cs typeface="Courier New" charset="0"/>
              </a:rPr>
              <a:t>event</a:t>
            </a:r>
            <a:r>
              <a:rPr lang="en-US" sz="1800" b="1" dirty="0">
                <a:solidFill>
                  <a:schemeClr val="hlink"/>
                </a:solidFill>
                <a:latin typeface="Courier New" charset="0"/>
                <a:cs typeface="Courier New" charset="0"/>
              </a:rPr>
              <a:t> </a:t>
            </a:r>
            <a:r>
              <a:rPr lang="en-US" sz="1800" b="1" dirty="0">
                <a:solidFill>
                  <a:schemeClr val="tx2"/>
                </a:solidFill>
                <a:latin typeface="Courier New" charset="0"/>
                <a:cs typeface="Courier New" charset="0"/>
              </a:rPr>
              <a:t>);</a:t>
            </a:r>
            <a:r>
              <a:rPr lang="en-US" sz="1800" b="1" dirty="0">
                <a:solidFill>
                  <a:schemeClr val="hlink"/>
                </a:solidFill>
                <a:latin typeface="Courier New" charset="0"/>
                <a:cs typeface="Courier New" charset="0"/>
              </a:rPr>
              <a:t/>
            </a:r>
            <a:br>
              <a:rPr lang="en-US" sz="1800" b="1" dirty="0">
                <a:solidFill>
                  <a:schemeClr val="hlink"/>
                </a:solidFill>
                <a:latin typeface="Courier New" charset="0"/>
                <a:cs typeface="Courier New" charset="0"/>
              </a:rPr>
            </a:br>
            <a:r>
              <a:rPr lang="en-US" sz="1800" b="1" dirty="0" err="1">
                <a:solidFill>
                  <a:schemeClr val="hlink"/>
                </a:solidFill>
                <a:latin typeface="Courier New" charset="0"/>
                <a:cs typeface="Courier New" charset="0"/>
              </a:rPr>
              <a:t>tx.</a:t>
            </a:r>
            <a:r>
              <a:rPr lang="en-US" sz="1800" b="1" dirty="0" err="1">
                <a:solidFill>
                  <a:schemeClr val="tx2"/>
                </a:solidFill>
                <a:latin typeface="Courier New" charset="0"/>
                <a:cs typeface="Courier New" charset="0"/>
              </a:rPr>
              <a:t>commit</a:t>
            </a:r>
            <a:r>
              <a:rPr lang="en-US" sz="1800" b="1" dirty="0">
                <a:solidFill>
                  <a:schemeClr val="tx2"/>
                </a:solidFill>
                <a:latin typeface="Courier New" charset="0"/>
                <a:cs typeface="Courier New" charset="0"/>
              </a:rPr>
              <a:t>();</a:t>
            </a:r>
          </a:p>
          <a:p>
            <a:pPr marL="0" indent="0">
              <a:buFont typeface="Wingdings" charset="0"/>
              <a:buNone/>
            </a:pPr>
            <a:r>
              <a:rPr lang="en-US" sz="1800" b="1" dirty="0" err="1">
                <a:solidFill>
                  <a:schemeClr val="hlink"/>
                </a:solidFill>
                <a:latin typeface="Courier New" charset="0"/>
                <a:cs typeface="Courier New" charset="0"/>
              </a:rPr>
              <a:t>session</a:t>
            </a:r>
            <a:r>
              <a:rPr lang="en-US" sz="1800" b="1" dirty="0" err="1">
                <a:solidFill>
                  <a:schemeClr val="tx2"/>
                </a:solidFill>
                <a:latin typeface="Courier New" charset="0"/>
                <a:cs typeface="Courier New" charset="0"/>
              </a:rPr>
              <a:t>.close</a:t>
            </a:r>
            <a:r>
              <a:rPr lang="en-US" sz="1800" b="1" dirty="0">
                <a:solidFill>
                  <a:schemeClr val="tx2"/>
                </a:solidFill>
                <a:latin typeface="Courier New" charset="0"/>
                <a:cs typeface="Courier New"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Relational Mapping (ORM)</a:t>
            </a:r>
            <a:br>
              <a:rPr lang="en-US" dirty="0" smtClean="0"/>
            </a:br>
            <a:endParaRPr lang="en-IN" dirty="0"/>
          </a:p>
        </p:txBody>
      </p:sp>
      <p:sp>
        <p:nvSpPr>
          <p:cNvPr id="3" name="Content Placeholder 2"/>
          <p:cNvSpPr>
            <a:spLocks noGrp="1"/>
          </p:cNvSpPr>
          <p:nvPr>
            <p:ph idx="1"/>
          </p:nvPr>
        </p:nvSpPr>
        <p:spPr/>
        <p:txBody>
          <a:bodyPr>
            <a:normAutofit/>
          </a:bodyPr>
          <a:lstStyle/>
          <a:p>
            <a:r>
              <a:rPr lang="en-US" sz="2200" dirty="0" smtClean="0"/>
              <a:t>ORM stands for </a:t>
            </a:r>
            <a:r>
              <a:rPr lang="en-US" sz="2200" b="1" dirty="0" smtClean="0"/>
              <a:t>O</a:t>
            </a:r>
            <a:r>
              <a:rPr lang="en-US" sz="2200" dirty="0" smtClean="0"/>
              <a:t>bject-</a:t>
            </a:r>
            <a:r>
              <a:rPr lang="en-US" sz="2200" b="1" dirty="0" smtClean="0"/>
              <a:t>R</a:t>
            </a:r>
            <a:r>
              <a:rPr lang="en-US" sz="2200" dirty="0" smtClean="0"/>
              <a:t>elational </a:t>
            </a:r>
            <a:r>
              <a:rPr lang="en-US" sz="2200" b="1" dirty="0" smtClean="0"/>
              <a:t>M</a:t>
            </a:r>
            <a:r>
              <a:rPr lang="en-US" sz="2200" dirty="0" smtClean="0"/>
              <a:t>apping (ORM) is a programming technique for converting data between relational databases and object oriented programming languages such as Java, C# etc.</a:t>
            </a:r>
          </a:p>
          <a:p>
            <a:endParaRPr lang="en-US" sz="2200" dirty="0" smtClean="0"/>
          </a:p>
          <a:p>
            <a:r>
              <a:rPr lang="en-US" sz="2200" dirty="0" smtClean="0"/>
              <a:t>When we work with an object-oriented systems, there's a mismatch between the object model and the relational database. RDBMSs represent data in a tabular format whereas object-oriented languages, such as Java or C# represent it as an interconnected graph of objects.</a:t>
            </a:r>
          </a:p>
          <a:p>
            <a:endParaRPr lang="en-US" sz="2200" dirty="0" smtClean="0"/>
          </a:p>
          <a:p>
            <a:endParaRPr lang="en-IN"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Retrieving an Object</a:t>
            </a:r>
            <a:br>
              <a:rPr lang="en-US" dirty="0" smtClean="0"/>
            </a:br>
            <a:endParaRPr lang="en-IN" dirty="0"/>
          </a:p>
        </p:txBody>
      </p:sp>
      <p:sp>
        <p:nvSpPr>
          <p:cNvPr id="4" name="Content Placeholder 3"/>
          <p:cNvSpPr>
            <a:spLocks noGrp="1" noChangeArrowheads="1"/>
          </p:cNvSpPr>
          <p:nvPr>
            <p:ph idx="1"/>
          </p:nvPr>
        </p:nvSpPr>
        <p:spPr bwMode="auto">
          <a:prstGeom prst="rect">
            <a:avLst/>
          </a:prstGeom>
          <a:solidFill>
            <a:srgbClr val="FFFFCC"/>
          </a:solidFill>
          <a:ln>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92500" lnSpcReduction="10000"/>
          </a:bodyPr>
          <a:lstStyle>
            <a:lvl1pPr marL="227013" indent="-227013" algn="l" rtl="0" fontAlgn="base">
              <a:spcBef>
                <a:spcPct val="20000"/>
              </a:spcBef>
              <a:spcAft>
                <a:spcPct val="0"/>
              </a:spcAft>
              <a:buClr>
                <a:srgbClr val="333399"/>
              </a:buClr>
              <a:buSzPct val="60000"/>
              <a:buFont typeface="Wingdings" charset="0"/>
              <a:buChar char="q"/>
              <a:defRPr sz="2400">
                <a:solidFill>
                  <a:schemeClr val="tx1"/>
                </a:solidFill>
                <a:latin typeface="+mn-lt"/>
                <a:ea typeface="+mn-ea"/>
                <a:cs typeface="+mn-cs"/>
              </a:defRPr>
            </a:lvl1pPr>
            <a:lvl2pPr marL="684213" indent="-231775" algn="l" rtl="0" fontAlgn="base">
              <a:spcBef>
                <a:spcPct val="20000"/>
              </a:spcBef>
              <a:spcAft>
                <a:spcPct val="0"/>
              </a:spcAft>
              <a:buClr>
                <a:srgbClr val="333399"/>
              </a:buClr>
              <a:buSzPct val="60000"/>
              <a:buFont typeface="Wingdings" charset="0"/>
              <a:buChar char="n"/>
              <a:defRPr sz="2400">
                <a:solidFill>
                  <a:schemeClr val="tx1"/>
                </a:solidFill>
                <a:latin typeface="+mn-lt"/>
                <a:ea typeface="Arial" charset="0"/>
                <a:cs typeface="+mn-cs"/>
              </a:defRPr>
            </a:lvl2pPr>
            <a:lvl3pPr marL="1025525" indent="-227013" algn="l" rtl="0" fontAlgn="base">
              <a:spcBef>
                <a:spcPct val="20000"/>
              </a:spcBef>
              <a:spcAft>
                <a:spcPct val="0"/>
              </a:spcAft>
              <a:buClr>
                <a:srgbClr val="008000"/>
              </a:buClr>
              <a:buSzPct val="60000"/>
              <a:buFont typeface="Wingdings" charset="0"/>
              <a:buChar char="n"/>
              <a:defRPr sz="2000">
                <a:solidFill>
                  <a:schemeClr val="tx1"/>
                </a:solidFill>
                <a:latin typeface="+mn-lt"/>
                <a:ea typeface="Arial" charset="0"/>
                <a:cs typeface="+mn-cs"/>
              </a:defRPr>
            </a:lvl3pPr>
            <a:lvl4pPr marL="1433513" indent="-236538" algn="l" rtl="0" fontAlgn="base">
              <a:spcBef>
                <a:spcPct val="20000"/>
              </a:spcBef>
              <a:spcAft>
                <a:spcPct val="0"/>
              </a:spcAft>
              <a:buClr>
                <a:schemeClr val="accent2"/>
              </a:buClr>
              <a:buSzPct val="55000"/>
              <a:buFont typeface="Wingdings" charset="0"/>
              <a:buChar char="n"/>
              <a:defRPr sz="2000">
                <a:solidFill>
                  <a:schemeClr val="tx1"/>
                </a:solidFill>
                <a:latin typeface="+mn-lt"/>
                <a:ea typeface="Arial" charset="0"/>
                <a:cs typeface="+mn-cs"/>
              </a:defRPr>
            </a:lvl4pPr>
            <a:lvl5pPr marL="1941513" indent="-227013" algn="l" rtl="0" fontAlgn="base">
              <a:spcBef>
                <a:spcPct val="20000"/>
              </a:spcBef>
              <a:spcAft>
                <a:spcPct val="0"/>
              </a:spcAft>
              <a:buClr>
                <a:schemeClr val="accent1"/>
              </a:buClr>
              <a:buSzPct val="50000"/>
              <a:buFont typeface="Wingdings" charset="0"/>
              <a:buChar char="n"/>
              <a:defRPr>
                <a:solidFill>
                  <a:schemeClr val="tx1"/>
                </a:solidFill>
                <a:latin typeface="+mn-lt"/>
                <a:ea typeface="Arial" charset="0"/>
                <a:cs typeface="+mn-cs"/>
              </a:defRPr>
            </a:lvl5pPr>
            <a:lvl6pPr marL="2398713" indent="-227013" algn="l" rtl="0" fontAlgn="base">
              <a:spcBef>
                <a:spcPct val="20000"/>
              </a:spcBef>
              <a:spcAft>
                <a:spcPct val="0"/>
              </a:spcAft>
              <a:buClr>
                <a:schemeClr val="accent1"/>
              </a:buClr>
              <a:buSzPct val="50000"/>
              <a:buFont typeface="Wingdings" charset="0"/>
              <a:buChar char="n"/>
              <a:defRPr>
                <a:solidFill>
                  <a:schemeClr val="tx1"/>
                </a:solidFill>
                <a:latin typeface="+mn-lt"/>
                <a:ea typeface="Arial" charset="0"/>
                <a:cs typeface="+mn-cs"/>
              </a:defRPr>
            </a:lvl6pPr>
            <a:lvl7pPr marL="2855913" indent="-227013" algn="l" rtl="0" fontAlgn="base">
              <a:spcBef>
                <a:spcPct val="20000"/>
              </a:spcBef>
              <a:spcAft>
                <a:spcPct val="0"/>
              </a:spcAft>
              <a:buClr>
                <a:schemeClr val="accent1"/>
              </a:buClr>
              <a:buSzPct val="50000"/>
              <a:buFont typeface="Wingdings" charset="0"/>
              <a:buChar char="n"/>
              <a:defRPr>
                <a:solidFill>
                  <a:schemeClr val="tx1"/>
                </a:solidFill>
                <a:latin typeface="+mn-lt"/>
                <a:ea typeface="Arial" charset="0"/>
                <a:cs typeface="+mn-cs"/>
              </a:defRPr>
            </a:lvl7pPr>
            <a:lvl8pPr marL="3313113" indent="-227013" algn="l" rtl="0" fontAlgn="base">
              <a:spcBef>
                <a:spcPct val="20000"/>
              </a:spcBef>
              <a:spcAft>
                <a:spcPct val="0"/>
              </a:spcAft>
              <a:buClr>
                <a:schemeClr val="accent1"/>
              </a:buClr>
              <a:buSzPct val="50000"/>
              <a:buFont typeface="Wingdings" charset="0"/>
              <a:buChar char="n"/>
              <a:defRPr>
                <a:solidFill>
                  <a:schemeClr val="tx1"/>
                </a:solidFill>
                <a:latin typeface="+mn-lt"/>
                <a:ea typeface="Arial" charset="0"/>
                <a:cs typeface="+mn-cs"/>
              </a:defRPr>
            </a:lvl8pPr>
            <a:lvl9pPr marL="3770313" indent="-227013" algn="l" rtl="0" fontAlgn="base">
              <a:spcBef>
                <a:spcPct val="20000"/>
              </a:spcBef>
              <a:spcAft>
                <a:spcPct val="0"/>
              </a:spcAft>
              <a:buClr>
                <a:schemeClr val="accent1"/>
              </a:buClr>
              <a:buSzPct val="50000"/>
              <a:buFont typeface="Wingdings" charset="0"/>
              <a:buChar char="n"/>
              <a:defRPr>
                <a:solidFill>
                  <a:schemeClr val="tx1"/>
                </a:solidFill>
                <a:latin typeface="+mn-lt"/>
                <a:ea typeface="Arial" charset="0"/>
                <a:cs typeface="+mn-cs"/>
              </a:defRPr>
            </a:lvl9pPr>
          </a:lstStyle>
          <a:p>
            <a:pPr marL="0" indent="0">
              <a:buFont typeface="Wingdings" charset="0"/>
              <a:buNone/>
            </a:pPr>
            <a:r>
              <a:rPr lang="en-US" sz="1800" b="1" dirty="0">
                <a:solidFill>
                  <a:srgbClr val="00CC00"/>
                </a:solidFill>
                <a:latin typeface="Courier New" charset="0"/>
                <a:cs typeface="Courier New" charset="0"/>
              </a:rPr>
              <a:t>// use the existing session factory</a:t>
            </a:r>
          </a:p>
          <a:p>
            <a:pPr marL="0" indent="0">
              <a:buFont typeface="Wingdings" charset="0"/>
              <a:buNone/>
            </a:pPr>
            <a:r>
              <a:rPr lang="en-US" sz="1800" b="1" dirty="0">
                <a:solidFill>
                  <a:schemeClr val="tx2"/>
                </a:solidFill>
                <a:latin typeface="Courier New" charset="0"/>
                <a:cs typeface="Courier New" charset="0"/>
              </a:rPr>
              <a:t>Session </a:t>
            </a:r>
            <a:r>
              <a:rPr lang="en-US" sz="1800" b="1" dirty="0">
                <a:solidFill>
                  <a:schemeClr val="hlink"/>
                </a:solidFill>
                <a:latin typeface="Courier New" charset="0"/>
                <a:cs typeface="Courier New" charset="0"/>
              </a:rPr>
              <a:t>session</a:t>
            </a:r>
            <a:r>
              <a:rPr lang="en-US" sz="1800" b="1" dirty="0">
                <a:solidFill>
                  <a:schemeClr val="tx2"/>
                </a:solidFill>
                <a:latin typeface="Courier New" charset="0"/>
                <a:cs typeface="Courier New" charset="0"/>
              </a:rPr>
              <a:t> = </a:t>
            </a:r>
            <a:r>
              <a:rPr lang="en-US" sz="1800" b="1" dirty="0" err="1">
                <a:solidFill>
                  <a:schemeClr val="tx2"/>
                </a:solidFill>
                <a:latin typeface="Courier New" charset="0"/>
                <a:cs typeface="Courier New" charset="0"/>
              </a:rPr>
              <a:t>sessionFactory.openSession</a:t>
            </a:r>
            <a:r>
              <a:rPr lang="en-US" sz="1800" b="1" dirty="0">
                <a:solidFill>
                  <a:schemeClr val="tx2"/>
                </a:solidFill>
                <a:latin typeface="Courier New" charset="0"/>
                <a:cs typeface="Courier New" charset="0"/>
              </a:rPr>
              <a:t>();</a:t>
            </a:r>
          </a:p>
          <a:p>
            <a:pPr marL="0" indent="0">
              <a:buFont typeface="Wingdings" charset="0"/>
              <a:buNone/>
            </a:pPr>
            <a:endParaRPr lang="en-US" sz="1800" dirty="0">
              <a:latin typeface="Courier New" charset="0"/>
              <a:cs typeface="Courier New" charset="0"/>
            </a:endParaRPr>
          </a:p>
          <a:p>
            <a:pPr marL="0" indent="0">
              <a:buFont typeface="Wingdings" charset="0"/>
              <a:buNone/>
            </a:pPr>
            <a:r>
              <a:rPr lang="en-US" sz="1800" b="1" dirty="0">
                <a:solidFill>
                  <a:srgbClr val="00CC00"/>
                </a:solidFill>
                <a:latin typeface="Courier New" charset="0"/>
                <a:cs typeface="Courier New" charset="0"/>
              </a:rPr>
              <a:t>// query Event objects for "Java Days"</a:t>
            </a:r>
          </a:p>
          <a:p>
            <a:pPr marL="0" indent="0">
              <a:buFont typeface="Wingdings" charset="0"/>
              <a:buNone/>
            </a:pPr>
            <a:r>
              <a:rPr lang="en-US" sz="1800" b="1" dirty="0">
                <a:solidFill>
                  <a:schemeClr val="tx2"/>
                </a:solidFill>
                <a:latin typeface="Courier New" charset="0"/>
                <a:cs typeface="Courier New" charset="0"/>
              </a:rPr>
              <a:t>Transaction </a:t>
            </a:r>
            <a:r>
              <a:rPr lang="en-US" sz="1800" b="1" dirty="0" err="1">
                <a:solidFill>
                  <a:schemeClr val="hlink"/>
                </a:solidFill>
                <a:latin typeface="Courier New" charset="0"/>
                <a:cs typeface="Courier New" charset="0"/>
              </a:rPr>
              <a:t>tx</a:t>
            </a:r>
            <a:r>
              <a:rPr lang="en-US" sz="1800" b="1" dirty="0">
                <a:solidFill>
                  <a:schemeClr val="tx2"/>
                </a:solidFill>
                <a:latin typeface="Courier New" charset="0"/>
                <a:cs typeface="Courier New" charset="0"/>
              </a:rPr>
              <a:t> = </a:t>
            </a:r>
            <a:r>
              <a:rPr lang="en-US" sz="1800" b="1" dirty="0" err="1">
                <a:solidFill>
                  <a:schemeClr val="hlink"/>
                </a:solidFill>
                <a:latin typeface="Courier New" charset="0"/>
                <a:cs typeface="Courier New" charset="0"/>
              </a:rPr>
              <a:t>session</a:t>
            </a:r>
            <a:r>
              <a:rPr lang="en-US" sz="1800" b="1" dirty="0" err="1">
                <a:solidFill>
                  <a:schemeClr val="tx2"/>
                </a:solidFill>
                <a:latin typeface="Courier New" charset="0"/>
                <a:cs typeface="Courier New" charset="0"/>
              </a:rPr>
              <a:t>.beginTransaction</a:t>
            </a:r>
            <a:r>
              <a:rPr lang="en-US" sz="1800" b="1" dirty="0">
                <a:solidFill>
                  <a:schemeClr val="tx2"/>
                </a:solidFill>
                <a:latin typeface="Courier New" charset="0"/>
                <a:cs typeface="Courier New" charset="0"/>
              </a:rPr>
              <a:t>();</a:t>
            </a:r>
          </a:p>
          <a:p>
            <a:pPr marL="0" indent="0">
              <a:buFont typeface="Wingdings" charset="0"/>
              <a:buNone/>
            </a:pPr>
            <a:r>
              <a:rPr lang="en-US" sz="1800" b="1" dirty="0">
                <a:solidFill>
                  <a:schemeClr val="tx2"/>
                </a:solidFill>
                <a:latin typeface="Courier New" charset="0"/>
                <a:cs typeface="Courier New" charset="0"/>
              </a:rPr>
              <a:t>Query </a:t>
            </a:r>
            <a:r>
              <a:rPr lang="en-US" sz="1800" b="1" dirty="0">
                <a:solidFill>
                  <a:schemeClr val="hlink"/>
                </a:solidFill>
                <a:latin typeface="Courier New" charset="0"/>
                <a:cs typeface="Courier New" charset="0"/>
              </a:rPr>
              <a:t>query</a:t>
            </a:r>
            <a:r>
              <a:rPr lang="en-US" sz="1800" b="1" dirty="0">
                <a:solidFill>
                  <a:schemeClr val="tx2"/>
                </a:solidFill>
                <a:latin typeface="Courier New" charset="0"/>
                <a:cs typeface="Courier New" charset="0"/>
              </a:rPr>
              <a:t> = </a:t>
            </a:r>
            <a:r>
              <a:rPr lang="en-US" sz="1800" b="1" dirty="0" err="1">
                <a:solidFill>
                  <a:schemeClr val="hlink"/>
                </a:solidFill>
                <a:latin typeface="Courier New" charset="0"/>
                <a:cs typeface="Courier New" charset="0"/>
              </a:rPr>
              <a:t>session</a:t>
            </a:r>
            <a:r>
              <a:rPr lang="en-US" sz="1800" b="1" dirty="0" err="1">
                <a:solidFill>
                  <a:schemeClr val="tx2"/>
                </a:solidFill>
                <a:latin typeface="Courier New" charset="0"/>
                <a:cs typeface="Courier New" charset="0"/>
              </a:rPr>
              <a:t>.createQuery</a:t>
            </a:r>
            <a:r>
              <a:rPr lang="en-US" sz="1800" b="1" dirty="0">
                <a:solidFill>
                  <a:schemeClr val="tx2"/>
                </a:solidFill>
                <a:latin typeface="Courier New" charset="0"/>
                <a:cs typeface="Courier New" charset="0"/>
              </a:rPr>
              <a:t>(</a:t>
            </a:r>
          </a:p>
          <a:p>
            <a:pPr marL="0" indent="0">
              <a:buFont typeface="Wingdings" charset="0"/>
              <a:buNone/>
            </a:pPr>
            <a:r>
              <a:rPr lang="en-US" sz="1800" b="1" dirty="0">
                <a:solidFill>
                  <a:schemeClr val="tx2"/>
                </a:solidFill>
                <a:latin typeface="Courier New" charset="0"/>
                <a:cs typeface="Courier New" charset="0"/>
              </a:rPr>
              <a:t>		"</a:t>
            </a:r>
            <a:r>
              <a:rPr lang="en-US" sz="1800" b="1" dirty="0">
                <a:solidFill>
                  <a:srgbClr val="008000"/>
                </a:solidFill>
                <a:latin typeface="Courier New" charset="0"/>
                <a:cs typeface="Courier New" charset="0"/>
              </a:rPr>
              <a:t>from Event where name='Java Days'</a:t>
            </a:r>
            <a:r>
              <a:rPr lang="en-US" sz="1800" b="1" dirty="0">
                <a:solidFill>
                  <a:schemeClr val="tx2"/>
                </a:solidFill>
                <a:latin typeface="Courier New" charset="0"/>
                <a:cs typeface="Courier New" charset="0"/>
              </a:rPr>
              <a:t>" );</a:t>
            </a:r>
          </a:p>
          <a:p>
            <a:pPr marL="0" indent="0">
              <a:buFont typeface="Wingdings" charset="0"/>
              <a:buNone/>
            </a:pPr>
            <a:r>
              <a:rPr lang="en-US" sz="1800" b="1" dirty="0">
                <a:latin typeface="Courier New" charset="0"/>
                <a:cs typeface="Courier New" charset="0"/>
              </a:rPr>
              <a:t>List</a:t>
            </a:r>
            <a:r>
              <a:rPr lang="en-US" sz="1800" b="1" dirty="0">
                <a:solidFill>
                  <a:schemeClr val="tx2"/>
                </a:solidFill>
                <a:latin typeface="Courier New" charset="0"/>
                <a:cs typeface="Courier New" charset="0"/>
              </a:rPr>
              <a:t> events = </a:t>
            </a:r>
            <a:r>
              <a:rPr lang="en-US" sz="1800" b="1" dirty="0" err="1">
                <a:solidFill>
                  <a:schemeClr val="hlink"/>
                </a:solidFill>
                <a:latin typeface="Courier New" charset="0"/>
                <a:cs typeface="Courier New" charset="0"/>
              </a:rPr>
              <a:t>query</a:t>
            </a:r>
            <a:r>
              <a:rPr lang="en-US" sz="1800" b="1" dirty="0" err="1">
                <a:solidFill>
                  <a:schemeClr val="tx2"/>
                </a:solidFill>
                <a:latin typeface="Courier New" charset="0"/>
                <a:cs typeface="Courier New" charset="0"/>
              </a:rPr>
              <a:t>.list</a:t>
            </a:r>
            <a:r>
              <a:rPr lang="en-US" sz="1800" b="1" dirty="0">
                <a:solidFill>
                  <a:schemeClr val="tx2"/>
                </a:solidFill>
                <a:latin typeface="Courier New" charset="0"/>
                <a:cs typeface="Courier New" charset="0"/>
              </a:rPr>
              <a:t>( );</a:t>
            </a:r>
          </a:p>
          <a:p>
            <a:pPr marL="0" indent="0">
              <a:buFont typeface="Wingdings" charset="0"/>
              <a:buNone/>
            </a:pPr>
            <a:r>
              <a:rPr lang="en-US" sz="1800" dirty="0" err="1">
                <a:latin typeface="Courier New" charset="0"/>
                <a:cs typeface="Courier New" charset="0"/>
              </a:rPr>
              <a:t>out.println</a:t>
            </a:r>
            <a:r>
              <a:rPr lang="en-US" sz="1800" dirty="0">
                <a:latin typeface="Courier New" charset="0"/>
                <a:cs typeface="Courier New" charset="0"/>
              </a:rPr>
              <a:t>("Upcoming Java Days events: ");</a:t>
            </a:r>
          </a:p>
          <a:p>
            <a:pPr marL="0" indent="0">
              <a:buFont typeface="Wingdings" charset="0"/>
              <a:buNone/>
            </a:pPr>
            <a:r>
              <a:rPr lang="en-US" sz="1800" dirty="0">
                <a:latin typeface="Courier New" charset="0"/>
                <a:cs typeface="Courier New" charset="0"/>
              </a:rPr>
              <a:t>for( Object </a:t>
            </a:r>
            <a:r>
              <a:rPr lang="en-US" sz="1800" dirty="0" err="1">
                <a:latin typeface="Courier New" charset="0"/>
                <a:cs typeface="Courier New" charset="0"/>
              </a:rPr>
              <a:t>obj</a:t>
            </a:r>
            <a:r>
              <a:rPr lang="en-US" sz="1800" dirty="0">
                <a:latin typeface="Courier New" charset="0"/>
                <a:cs typeface="Courier New" charset="0"/>
              </a:rPr>
              <a:t> : </a:t>
            </a:r>
            <a:r>
              <a:rPr lang="en-US" sz="1800" b="1" dirty="0">
                <a:solidFill>
                  <a:schemeClr val="tx2"/>
                </a:solidFill>
                <a:latin typeface="Courier New" charset="0"/>
                <a:cs typeface="Courier New" charset="0"/>
              </a:rPr>
              <a:t>events</a:t>
            </a:r>
            <a:r>
              <a:rPr lang="en-US" sz="1800" dirty="0">
                <a:latin typeface="Courier New" charset="0"/>
                <a:cs typeface="Courier New" charset="0"/>
              </a:rPr>
              <a:t> ) {</a:t>
            </a:r>
          </a:p>
          <a:p>
            <a:pPr marL="0" indent="0">
              <a:buFont typeface="Wingdings" charset="0"/>
              <a:buNone/>
            </a:pPr>
            <a:r>
              <a:rPr lang="en-US" sz="1800" dirty="0">
                <a:latin typeface="Courier New" charset="0"/>
                <a:cs typeface="Courier New" charset="0"/>
              </a:rPr>
              <a:t>	Event event = (Event) </a:t>
            </a:r>
            <a:r>
              <a:rPr lang="en-US" sz="1800" dirty="0" err="1">
                <a:latin typeface="Courier New" charset="0"/>
                <a:cs typeface="Courier New" charset="0"/>
              </a:rPr>
              <a:t>obj</a:t>
            </a:r>
            <a:r>
              <a:rPr lang="en-US" sz="1800" dirty="0">
                <a:latin typeface="Courier New" charset="0"/>
                <a:cs typeface="Courier New" charset="0"/>
              </a:rPr>
              <a:t>;</a:t>
            </a:r>
          </a:p>
          <a:p>
            <a:pPr marL="0" indent="0">
              <a:buFont typeface="Wingdings" charset="0"/>
              <a:buNone/>
            </a:pPr>
            <a:r>
              <a:rPr lang="en-US" sz="1800" dirty="0">
                <a:latin typeface="Courier New" charset="0"/>
                <a:cs typeface="Courier New" charset="0"/>
              </a:rPr>
              <a:t>	String name = </a:t>
            </a:r>
            <a:r>
              <a:rPr lang="en-US" sz="1800" dirty="0" err="1">
                <a:latin typeface="Courier New" charset="0"/>
                <a:cs typeface="Courier New" charset="0"/>
              </a:rPr>
              <a:t>event.getName</a:t>
            </a:r>
            <a:r>
              <a:rPr lang="en-US" sz="1800" dirty="0">
                <a:latin typeface="Courier New" charset="0"/>
                <a:cs typeface="Courier New" charset="0"/>
              </a:rPr>
              <a:t>( );</a:t>
            </a:r>
          </a:p>
          <a:p>
            <a:pPr marL="0" indent="0">
              <a:buFont typeface="Wingdings" charset="0"/>
              <a:buNone/>
            </a:pPr>
            <a:r>
              <a:rPr lang="en-US" sz="1800" dirty="0">
                <a:latin typeface="Courier New" charset="0"/>
                <a:cs typeface="Courier New" charset="0"/>
              </a:rPr>
              <a:t>	Location </a:t>
            </a:r>
            <a:r>
              <a:rPr lang="en-US" sz="1800" dirty="0" err="1">
                <a:latin typeface="Courier New" charset="0"/>
                <a:cs typeface="Courier New" charset="0"/>
              </a:rPr>
              <a:t>loc</a:t>
            </a:r>
            <a:r>
              <a:rPr lang="en-US" sz="1800" dirty="0">
                <a:latin typeface="Courier New" charset="0"/>
                <a:cs typeface="Courier New" charset="0"/>
              </a:rPr>
              <a:t> = </a:t>
            </a:r>
            <a:r>
              <a:rPr lang="en-US" sz="1800" dirty="0" err="1">
                <a:latin typeface="Courier New" charset="0"/>
                <a:cs typeface="Courier New" charset="0"/>
              </a:rPr>
              <a:t>event.getLocation</a:t>
            </a:r>
            <a:r>
              <a:rPr lang="en-US" sz="1800" dirty="0">
                <a:latin typeface="Courier New" charset="0"/>
                <a:cs typeface="Courier New" charset="0"/>
              </a:rPr>
              <a:t>( );</a:t>
            </a:r>
          </a:p>
          <a:p>
            <a:pPr marL="0" indent="0">
              <a:buFont typeface="Wingdings" charset="0"/>
              <a:buNone/>
            </a:pPr>
            <a:r>
              <a:rPr lang="en-US" sz="1800" dirty="0">
                <a:latin typeface="Courier New" charset="0"/>
                <a:cs typeface="Courier New" charset="0"/>
              </a:rPr>
              <a:t>	...</a:t>
            </a:r>
          </a:p>
          <a:p>
            <a:pPr marL="0" indent="0">
              <a:buFont typeface="Wingdings" charset="0"/>
              <a:buNone/>
            </a:pPr>
            <a:r>
              <a:rPr lang="en-US" sz="1800" dirty="0">
                <a:latin typeface="Courier New" charset="0"/>
                <a:cs typeface="Courier New" charset="0"/>
              </a:rPr>
              <a:t>}</a:t>
            </a:r>
          </a:p>
          <a:p>
            <a:pPr marL="0" indent="0">
              <a:buFont typeface="Wingdings" charset="0"/>
              <a:buNone/>
            </a:pPr>
            <a:r>
              <a:rPr lang="en-US" sz="1800" b="1" dirty="0" err="1">
                <a:solidFill>
                  <a:schemeClr val="hlink"/>
                </a:solidFill>
                <a:latin typeface="Courier New" charset="0"/>
                <a:cs typeface="Courier New" charset="0"/>
              </a:rPr>
              <a:t>tx</a:t>
            </a:r>
            <a:r>
              <a:rPr lang="en-US" sz="1800" b="1" dirty="0" err="1">
                <a:latin typeface="Courier New" charset="0"/>
                <a:cs typeface="Courier New" charset="0"/>
              </a:rPr>
              <a:t>.</a:t>
            </a:r>
            <a:r>
              <a:rPr lang="en-US" sz="1800" b="1" dirty="0" err="1">
                <a:solidFill>
                  <a:schemeClr val="tx2"/>
                </a:solidFill>
                <a:latin typeface="Courier New" charset="0"/>
                <a:cs typeface="Courier New" charset="0"/>
              </a:rPr>
              <a:t>commit</a:t>
            </a:r>
            <a:r>
              <a:rPr lang="en-US" sz="1800" b="1" dirty="0">
                <a:latin typeface="Courier New" charset="0"/>
                <a:cs typeface="Courier New"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209822"/>
          </a:xfrm>
        </p:spPr>
        <p:txBody>
          <a:bodyPr>
            <a:normAutofit/>
          </a:bodyPr>
          <a:lstStyle/>
          <a:p>
            <a:r>
              <a:rPr lang="en-US" sz="3900" dirty="0" smtClean="0"/>
              <a:t>Using Named Parameters in Query</a:t>
            </a:r>
            <a:endParaRPr lang="en-IN" sz="3900" dirty="0"/>
          </a:p>
        </p:txBody>
      </p:sp>
      <p:sp>
        <p:nvSpPr>
          <p:cNvPr id="4" name="Content Placeholder 3"/>
          <p:cNvSpPr>
            <a:spLocks noGrp="1" noChangeArrowheads="1"/>
          </p:cNvSpPr>
          <p:nvPr>
            <p:ph idx="1"/>
          </p:nvPr>
        </p:nvSpPr>
        <p:spPr bwMode="auto">
          <a:prstGeom prst="rect">
            <a:avLst/>
          </a:prstGeom>
          <a:solidFill>
            <a:srgbClr val="FFFFCC"/>
          </a:solidFill>
          <a:ln>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92500"/>
          </a:bodyPr>
          <a:lstStyle>
            <a:lvl1pPr marL="227013" indent="-227013" algn="l" rtl="0" fontAlgn="base">
              <a:spcBef>
                <a:spcPct val="20000"/>
              </a:spcBef>
              <a:spcAft>
                <a:spcPct val="0"/>
              </a:spcAft>
              <a:buClr>
                <a:srgbClr val="333399"/>
              </a:buClr>
              <a:buSzPct val="60000"/>
              <a:buFont typeface="Wingdings" charset="0"/>
              <a:buChar char="q"/>
              <a:defRPr sz="2400">
                <a:solidFill>
                  <a:schemeClr val="tx1"/>
                </a:solidFill>
                <a:latin typeface="+mn-lt"/>
                <a:ea typeface="+mn-ea"/>
                <a:cs typeface="+mn-cs"/>
              </a:defRPr>
            </a:lvl1pPr>
            <a:lvl2pPr marL="684213" indent="-231775" algn="l" rtl="0" fontAlgn="base">
              <a:spcBef>
                <a:spcPct val="20000"/>
              </a:spcBef>
              <a:spcAft>
                <a:spcPct val="0"/>
              </a:spcAft>
              <a:buClr>
                <a:srgbClr val="333399"/>
              </a:buClr>
              <a:buSzPct val="60000"/>
              <a:buFont typeface="Wingdings" charset="0"/>
              <a:buChar char="n"/>
              <a:defRPr sz="2400">
                <a:solidFill>
                  <a:schemeClr val="tx1"/>
                </a:solidFill>
                <a:latin typeface="+mn-lt"/>
                <a:ea typeface="Arial" charset="0"/>
                <a:cs typeface="+mn-cs"/>
              </a:defRPr>
            </a:lvl2pPr>
            <a:lvl3pPr marL="1025525" indent="-227013" algn="l" rtl="0" fontAlgn="base">
              <a:spcBef>
                <a:spcPct val="20000"/>
              </a:spcBef>
              <a:spcAft>
                <a:spcPct val="0"/>
              </a:spcAft>
              <a:buClr>
                <a:srgbClr val="008000"/>
              </a:buClr>
              <a:buSzPct val="60000"/>
              <a:buFont typeface="Wingdings" charset="0"/>
              <a:buChar char="n"/>
              <a:defRPr sz="2000">
                <a:solidFill>
                  <a:schemeClr val="tx1"/>
                </a:solidFill>
                <a:latin typeface="+mn-lt"/>
                <a:ea typeface="Arial" charset="0"/>
                <a:cs typeface="+mn-cs"/>
              </a:defRPr>
            </a:lvl3pPr>
            <a:lvl4pPr marL="1433513" indent="-236538" algn="l" rtl="0" fontAlgn="base">
              <a:spcBef>
                <a:spcPct val="20000"/>
              </a:spcBef>
              <a:spcAft>
                <a:spcPct val="0"/>
              </a:spcAft>
              <a:buClr>
                <a:schemeClr val="accent2"/>
              </a:buClr>
              <a:buSzPct val="55000"/>
              <a:buFont typeface="Wingdings" charset="0"/>
              <a:buChar char="n"/>
              <a:defRPr sz="2000">
                <a:solidFill>
                  <a:schemeClr val="tx1"/>
                </a:solidFill>
                <a:latin typeface="+mn-lt"/>
                <a:ea typeface="Arial" charset="0"/>
                <a:cs typeface="+mn-cs"/>
              </a:defRPr>
            </a:lvl4pPr>
            <a:lvl5pPr marL="1941513" indent="-227013" algn="l" rtl="0" fontAlgn="base">
              <a:spcBef>
                <a:spcPct val="20000"/>
              </a:spcBef>
              <a:spcAft>
                <a:spcPct val="0"/>
              </a:spcAft>
              <a:buClr>
                <a:schemeClr val="accent1"/>
              </a:buClr>
              <a:buSzPct val="50000"/>
              <a:buFont typeface="Wingdings" charset="0"/>
              <a:buChar char="n"/>
              <a:defRPr>
                <a:solidFill>
                  <a:schemeClr val="tx1"/>
                </a:solidFill>
                <a:latin typeface="+mn-lt"/>
                <a:ea typeface="Arial" charset="0"/>
                <a:cs typeface="+mn-cs"/>
              </a:defRPr>
            </a:lvl5pPr>
            <a:lvl6pPr marL="2398713" indent="-227013" algn="l" rtl="0" fontAlgn="base">
              <a:spcBef>
                <a:spcPct val="20000"/>
              </a:spcBef>
              <a:spcAft>
                <a:spcPct val="0"/>
              </a:spcAft>
              <a:buClr>
                <a:schemeClr val="accent1"/>
              </a:buClr>
              <a:buSzPct val="50000"/>
              <a:buFont typeface="Wingdings" charset="0"/>
              <a:buChar char="n"/>
              <a:defRPr>
                <a:solidFill>
                  <a:schemeClr val="tx1"/>
                </a:solidFill>
                <a:latin typeface="+mn-lt"/>
                <a:ea typeface="Arial" charset="0"/>
                <a:cs typeface="+mn-cs"/>
              </a:defRPr>
            </a:lvl6pPr>
            <a:lvl7pPr marL="2855913" indent="-227013" algn="l" rtl="0" fontAlgn="base">
              <a:spcBef>
                <a:spcPct val="20000"/>
              </a:spcBef>
              <a:spcAft>
                <a:spcPct val="0"/>
              </a:spcAft>
              <a:buClr>
                <a:schemeClr val="accent1"/>
              </a:buClr>
              <a:buSzPct val="50000"/>
              <a:buFont typeface="Wingdings" charset="0"/>
              <a:buChar char="n"/>
              <a:defRPr>
                <a:solidFill>
                  <a:schemeClr val="tx1"/>
                </a:solidFill>
                <a:latin typeface="+mn-lt"/>
                <a:ea typeface="Arial" charset="0"/>
                <a:cs typeface="+mn-cs"/>
              </a:defRPr>
            </a:lvl7pPr>
            <a:lvl8pPr marL="3313113" indent="-227013" algn="l" rtl="0" fontAlgn="base">
              <a:spcBef>
                <a:spcPct val="20000"/>
              </a:spcBef>
              <a:spcAft>
                <a:spcPct val="0"/>
              </a:spcAft>
              <a:buClr>
                <a:schemeClr val="accent1"/>
              </a:buClr>
              <a:buSzPct val="50000"/>
              <a:buFont typeface="Wingdings" charset="0"/>
              <a:buChar char="n"/>
              <a:defRPr>
                <a:solidFill>
                  <a:schemeClr val="tx1"/>
                </a:solidFill>
                <a:latin typeface="+mn-lt"/>
                <a:ea typeface="Arial" charset="0"/>
                <a:cs typeface="+mn-cs"/>
              </a:defRPr>
            </a:lvl8pPr>
            <a:lvl9pPr marL="3770313" indent="-227013" algn="l" rtl="0" fontAlgn="base">
              <a:spcBef>
                <a:spcPct val="20000"/>
              </a:spcBef>
              <a:spcAft>
                <a:spcPct val="0"/>
              </a:spcAft>
              <a:buClr>
                <a:schemeClr val="accent1"/>
              </a:buClr>
              <a:buSzPct val="50000"/>
              <a:buFont typeface="Wingdings" charset="0"/>
              <a:buChar char="n"/>
              <a:defRPr>
                <a:solidFill>
                  <a:schemeClr val="tx1"/>
                </a:solidFill>
                <a:latin typeface="+mn-lt"/>
                <a:ea typeface="Arial" charset="0"/>
                <a:cs typeface="+mn-cs"/>
              </a:defRPr>
            </a:lvl9pPr>
          </a:lstStyle>
          <a:p>
            <a:pPr marL="0" indent="0">
              <a:buFont typeface="Wingdings" charset="0"/>
              <a:buNone/>
            </a:pPr>
            <a:r>
              <a:rPr lang="en-US" sz="1800" dirty="0">
                <a:solidFill>
                  <a:srgbClr val="008000"/>
                </a:solidFill>
                <a:latin typeface="Courier New" charset="0"/>
                <a:cs typeface="Courier New" charset="0"/>
              </a:rPr>
              <a:t>// use the existing session factory</a:t>
            </a:r>
          </a:p>
          <a:p>
            <a:pPr marL="0" indent="0">
              <a:buFont typeface="Wingdings" charset="0"/>
              <a:buNone/>
            </a:pPr>
            <a:r>
              <a:rPr lang="en-US" sz="1800" b="1" dirty="0">
                <a:latin typeface="Courier New" charset="0"/>
                <a:cs typeface="Courier New" charset="0"/>
              </a:rPr>
              <a:t>Session session = </a:t>
            </a:r>
            <a:r>
              <a:rPr lang="en-US" sz="1800" b="1" dirty="0" err="1">
                <a:latin typeface="Courier New" charset="0"/>
                <a:cs typeface="Courier New" charset="0"/>
              </a:rPr>
              <a:t>sessionFactory.openSession</a:t>
            </a:r>
            <a:r>
              <a:rPr lang="en-US" sz="1800" b="1" dirty="0">
                <a:latin typeface="Courier New" charset="0"/>
                <a:cs typeface="Courier New" charset="0"/>
              </a:rPr>
              <a:t>();</a:t>
            </a:r>
          </a:p>
          <a:p>
            <a:pPr marL="0" indent="0">
              <a:buFont typeface="Wingdings" charset="0"/>
              <a:buNone/>
            </a:pPr>
            <a:endParaRPr lang="en-US" sz="1800" dirty="0">
              <a:latin typeface="Courier New" charset="0"/>
              <a:cs typeface="Courier New" charset="0"/>
            </a:endParaRPr>
          </a:p>
          <a:p>
            <a:pPr marL="0" indent="0">
              <a:buFont typeface="Wingdings" charset="0"/>
              <a:buNone/>
            </a:pPr>
            <a:r>
              <a:rPr lang="en-US" sz="1800" b="1" dirty="0">
                <a:solidFill>
                  <a:srgbClr val="008000"/>
                </a:solidFill>
                <a:latin typeface="Courier New" charset="0"/>
                <a:cs typeface="Courier New" charset="0"/>
              </a:rPr>
              <a:t>// Hibernate Query Language (HQL) can use named </a:t>
            </a:r>
            <a:r>
              <a:rPr lang="en-US" sz="1800" b="1" dirty="0" err="1">
                <a:solidFill>
                  <a:srgbClr val="008000"/>
                </a:solidFill>
                <a:latin typeface="Courier New" charset="0"/>
                <a:cs typeface="Courier New" charset="0"/>
              </a:rPr>
              <a:t>params</a:t>
            </a:r>
            <a:endParaRPr lang="en-US" sz="1800" b="1" dirty="0">
              <a:solidFill>
                <a:srgbClr val="008000"/>
              </a:solidFill>
              <a:latin typeface="Courier New" charset="0"/>
              <a:cs typeface="Courier New" charset="0"/>
            </a:endParaRPr>
          </a:p>
          <a:p>
            <a:pPr marL="0" indent="0">
              <a:buFont typeface="Wingdings" charset="0"/>
              <a:buNone/>
            </a:pPr>
            <a:r>
              <a:rPr lang="en-US" sz="1800" b="1" dirty="0">
                <a:latin typeface="Courier New" charset="0"/>
                <a:cs typeface="Courier New" charset="0"/>
              </a:rPr>
              <a:t>Query query = </a:t>
            </a:r>
            <a:r>
              <a:rPr lang="en-US" sz="1800" b="1" dirty="0" err="1">
                <a:latin typeface="Courier New" charset="0"/>
                <a:cs typeface="Courier New" charset="0"/>
              </a:rPr>
              <a:t>session.createQuery</a:t>
            </a:r>
            <a:r>
              <a:rPr lang="en-US" sz="1800" b="1" dirty="0">
                <a:latin typeface="Courier New" charset="0"/>
                <a:cs typeface="Courier New" charset="0"/>
              </a:rPr>
              <a:t>(</a:t>
            </a:r>
          </a:p>
          <a:p>
            <a:pPr marL="0" indent="0">
              <a:buFont typeface="Wingdings" charset="0"/>
              <a:buNone/>
            </a:pPr>
            <a:r>
              <a:rPr lang="en-US" sz="1800" b="1" dirty="0">
                <a:latin typeface="Courier New" charset="0"/>
                <a:cs typeface="Courier New" charset="0"/>
              </a:rPr>
              <a:t>		"</a:t>
            </a:r>
            <a:r>
              <a:rPr lang="en-US" sz="1800" b="1" dirty="0">
                <a:solidFill>
                  <a:schemeClr val="tx2"/>
                </a:solidFill>
                <a:latin typeface="Courier New" charset="0"/>
                <a:cs typeface="Courier New" charset="0"/>
              </a:rPr>
              <a:t>from Event where name=</a:t>
            </a:r>
            <a:r>
              <a:rPr lang="en-US" sz="1800" b="1" dirty="0">
                <a:solidFill>
                  <a:schemeClr val="hlink"/>
                </a:solidFill>
                <a:latin typeface="Courier New" charset="0"/>
                <a:cs typeface="Courier New" charset="0"/>
              </a:rPr>
              <a:t>:name</a:t>
            </a:r>
            <a:r>
              <a:rPr lang="en-US" sz="1800" b="1" dirty="0">
                <a:latin typeface="Courier New" charset="0"/>
                <a:cs typeface="Courier New" charset="0"/>
              </a:rPr>
              <a:t>");</a:t>
            </a:r>
          </a:p>
          <a:p>
            <a:pPr marL="0" indent="0">
              <a:buFont typeface="Wingdings" charset="0"/>
              <a:buNone/>
            </a:pPr>
            <a:r>
              <a:rPr lang="en-US" sz="1800" b="1" dirty="0" err="1">
                <a:latin typeface="Courier New" charset="0"/>
                <a:cs typeface="Courier New" charset="0"/>
              </a:rPr>
              <a:t>query.</a:t>
            </a:r>
            <a:r>
              <a:rPr lang="en-US" sz="1800" b="1" dirty="0" err="1">
                <a:solidFill>
                  <a:schemeClr val="tx2"/>
                </a:solidFill>
                <a:latin typeface="Courier New" charset="0"/>
                <a:cs typeface="Courier New" charset="0"/>
              </a:rPr>
              <a:t>setParameter</a:t>
            </a:r>
            <a:r>
              <a:rPr lang="en-US" sz="1800" b="1" dirty="0">
                <a:latin typeface="Courier New" charset="0"/>
                <a:cs typeface="Courier New" charset="0"/>
              </a:rPr>
              <a:t>( "</a:t>
            </a:r>
            <a:r>
              <a:rPr lang="en-US" sz="1800" b="1" dirty="0">
                <a:solidFill>
                  <a:schemeClr val="hlink"/>
                </a:solidFill>
                <a:latin typeface="Courier New" charset="0"/>
                <a:cs typeface="Courier New" charset="0"/>
              </a:rPr>
              <a:t>name</a:t>
            </a:r>
            <a:r>
              <a:rPr lang="en-US" sz="1800" b="1" dirty="0">
                <a:latin typeface="Courier New" charset="0"/>
                <a:cs typeface="Courier New" charset="0"/>
              </a:rPr>
              <a:t>", </a:t>
            </a:r>
            <a:r>
              <a:rPr lang="en-US" sz="1800" b="1" dirty="0">
                <a:solidFill>
                  <a:schemeClr val="tx2"/>
                </a:solidFill>
                <a:latin typeface="Courier New" charset="0"/>
                <a:cs typeface="Courier New" charset="0"/>
              </a:rPr>
              <a:t>"Java Days"</a:t>
            </a:r>
            <a:r>
              <a:rPr lang="en-US" sz="1800" b="1" dirty="0">
                <a:latin typeface="Courier New" charset="0"/>
                <a:cs typeface="Courier New" charset="0"/>
              </a:rPr>
              <a:t>);</a:t>
            </a:r>
          </a:p>
          <a:p>
            <a:pPr marL="0" indent="0">
              <a:buFont typeface="Wingdings" charset="0"/>
              <a:buNone/>
            </a:pPr>
            <a:r>
              <a:rPr lang="en-US" sz="1800" b="1" dirty="0">
                <a:latin typeface="Courier New" charset="0"/>
                <a:cs typeface="Courier New" charset="0"/>
              </a:rPr>
              <a:t>List events = </a:t>
            </a:r>
            <a:r>
              <a:rPr lang="en-US" sz="1800" b="1" dirty="0" err="1">
                <a:latin typeface="Courier New" charset="0"/>
                <a:cs typeface="Courier New" charset="0"/>
              </a:rPr>
              <a:t>query.list</a:t>
            </a:r>
            <a:r>
              <a:rPr lang="en-US" sz="1800" b="1" dirty="0">
                <a:latin typeface="Courier New" charset="0"/>
                <a:cs typeface="Courier New" charset="0"/>
              </a:rPr>
              <a:t>( );</a:t>
            </a:r>
          </a:p>
          <a:p>
            <a:pPr marL="0" indent="0">
              <a:buFont typeface="Wingdings" charset="0"/>
              <a:buNone/>
            </a:pPr>
            <a:endParaRPr lang="en-US" sz="1800" b="1" dirty="0">
              <a:latin typeface="Courier New" charset="0"/>
              <a:cs typeface="Courier New" charset="0"/>
            </a:endParaRPr>
          </a:p>
          <a:p>
            <a:pPr marL="0" indent="0">
              <a:buFont typeface="Wingdings" charset="0"/>
              <a:buNone/>
            </a:pPr>
            <a:r>
              <a:rPr lang="en-US" sz="1800" dirty="0" err="1">
                <a:latin typeface="Courier New" charset="0"/>
                <a:cs typeface="Courier New" charset="0"/>
              </a:rPr>
              <a:t>out.println</a:t>
            </a:r>
            <a:r>
              <a:rPr lang="en-US" sz="1800" dirty="0">
                <a:latin typeface="Courier New" charset="0"/>
                <a:cs typeface="Courier New" charset="0"/>
              </a:rPr>
              <a:t>("Upcoming Java Days events: ");</a:t>
            </a:r>
          </a:p>
          <a:p>
            <a:pPr marL="0" indent="0">
              <a:buFont typeface="Wingdings" charset="0"/>
              <a:buNone/>
            </a:pPr>
            <a:r>
              <a:rPr lang="en-US" sz="1800" dirty="0">
                <a:latin typeface="Courier New" charset="0"/>
                <a:cs typeface="Courier New" charset="0"/>
              </a:rPr>
              <a:t>for( Object </a:t>
            </a:r>
            <a:r>
              <a:rPr lang="en-US" sz="1800" dirty="0" err="1">
                <a:latin typeface="Courier New" charset="0"/>
                <a:cs typeface="Courier New" charset="0"/>
              </a:rPr>
              <a:t>obj</a:t>
            </a:r>
            <a:r>
              <a:rPr lang="en-US" sz="1800" dirty="0">
                <a:latin typeface="Courier New" charset="0"/>
                <a:cs typeface="Courier New" charset="0"/>
              </a:rPr>
              <a:t> : events ) {</a:t>
            </a:r>
          </a:p>
          <a:p>
            <a:pPr marL="0" indent="0">
              <a:buFont typeface="Wingdings" charset="0"/>
              <a:buNone/>
            </a:pPr>
            <a:r>
              <a:rPr lang="en-US" sz="1800" dirty="0">
                <a:latin typeface="Courier New" charset="0"/>
                <a:cs typeface="Courier New" charset="0"/>
              </a:rPr>
              <a:t>	Event event = (Event) </a:t>
            </a:r>
            <a:r>
              <a:rPr lang="en-US" sz="1800" dirty="0" err="1">
                <a:latin typeface="Courier New" charset="0"/>
                <a:cs typeface="Courier New" charset="0"/>
              </a:rPr>
              <a:t>obj</a:t>
            </a:r>
            <a:r>
              <a:rPr lang="en-US" sz="1800" dirty="0">
                <a:latin typeface="Courier New" charset="0"/>
                <a:cs typeface="Courier New" charset="0"/>
              </a:rPr>
              <a:t>;</a:t>
            </a:r>
          </a:p>
          <a:p>
            <a:pPr marL="0" indent="0">
              <a:buFont typeface="Wingdings" charset="0"/>
              <a:buNone/>
            </a:pPr>
            <a:r>
              <a:rPr lang="en-US" sz="1800" dirty="0">
                <a:latin typeface="Courier New" charset="0"/>
                <a:cs typeface="Courier New" charset="0"/>
              </a:rPr>
              <a:t>	String name = </a:t>
            </a:r>
            <a:r>
              <a:rPr lang="en-US" sz="1800" dirty="0" err="1">
                <a:latin typeface="Courier New" charset="0"/>
                <a:cs typeface="Courier New" charset="0"/>
              </a:rPr>
              <a:t>event.getName</a:t>
            </a:r>
            <a:r>
              <a:rPr lang="en-US" sz="1800" dirty="0">
                <a:latin typeface="Courier New" charset="0"/>
                <a:cs typeface="Courier New" charset="0"/>
              </a:rPr>
              <a:t>( );</a:t>
            </a:r>
          </a:p>
          <a:p>
            <a:pPr marL="0" indent="0">
              <a:buFont typeface="Wingdings" charset="0"/>
              <a:buNone/>
            </a:pPr>
            <a:r>
              <a:rPr lang="en-US" sz="1800" dirty="0">
                <a:latin typeface="Courier New" charset="0"/>
                <a:cs typeface="Courier New" charset="0"/>
              </a:rPr>
              <a:t>	Location </a:t>
            </a:r>
            <a:r>
              <a:rPr lang="en-US" sz="1800" dirty="0" err="1">
                <a:latin typeface="Courier New" charset="0"/>
                <a:cs typeface="Courier New" charset="0"/>
              </a:rPr>
              <a:t>loc</a:t>
            </a:r>
            <a:r>
              <a:rPr lang="en-US" sz="1800" dirty="0">
                <a:latin typeface="Courier New" charset="0"/>
                <a:cs typeface="Courier New" charset="0"/>
              </a:rPr>
              <a:t> = </a:t>
            </a:r>
            <a:r>
              <a:rPr lang="en-US" sz="1800" dirty="0" err="1">
                <a:latin typeface="Courier New" charset="0"/>
                <a:cs typeface="Courier New" charset="0"/>
              </a:rPr>
              <a:t>event.getLocation</a:t>
            </a:r>
            <a:r>
              <a:rPr lang="en-US" sz="1800" dirty="0">
                <a:latin typeface="Courier New" charset="0"/>
                <a:cs typeface="Courier New" charset="0"/>
              </a:rPr>
              <a:t>( );</a:t>
            </a:r>
          </a:p>
          <a:p>
            <a:pPr marL="0" indent="0">
              <a:buFont typeface="Wingdings" charset="0"/>
              <a:buNone/>
            </a:pPr>
            <a:r>
              <a:rPr lang="en-US" sz="1800" dirty="0">
                <a:latin typeface="Courier New" charset="0"/>
                <a:cs typeface="Courier New"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Hibernate</a:t>
            </a:r>
            <a:br>
              <a:rPr lang="en-US" dirty="0" smtClean="0"/>
            </a:br>
            <a:endParaRPr lang="en-IN" dirty="0"/>
          </a:p>
        </p:txBody>
      </p:sp>
      <p:sp>
        <p:nvSpPr>
          <p:cNvPr id="3" name="Content Placeholder 2"/>
          <p:cNvSpPr>
            <a:spLocks noGrp="1"/>
          </p:cNvSpPr>
          <p:nvPr>
            <p:ph idx="1"/>
          </p:nvPr>
        </p:nvSpPr>
        <p:spPr/>
        <p:txBody>
          <a:bodyPr>
            <a:normAutofit/>
          </a:bodyPr>
          <a:lstStyle/>
          <a:p>
            <a:r>
              <a:rPr lang="en-US" sz="2200" dirty="0" smtClean="0"/>
              <a:t>Hibernate is an Object-Relational Mapping(ORM) solution for JAVA and it is an open source persistent framework created by Gavin King in 2001. It is a powerful, high performance Object-Relational Persistence and Query service for any Java Application.</a:t>
            </a:r>
          </a:p>
          <a:p>
            <a:endParaRPr lang="en-US" sz="2200" dirty="0" smtClean="0"/>
          </a:p>
          <a:p>
            <a:r>
              <a:rPr lang="en-US" sz="2200" dirty="0" smtClean="0"/>
              <a:t>Hibernate sits between traditional Java objects and database server to handle all the work in persisting those objects based on the appropriate O/R mechanisms and patterns.</a:t>
            </a:r>
          </a:p>
          <a:p>
            <a:endParaRPr lang="en-IN" sz="2200" dirty="0"/>
          </a:p>
        </p:txBody>
      </p:sp>
      <p:pic>
        <p:nvPicPr>
          <p:cNvPr id="4" name="Picture 3"/>
          <p:cNvPicPr>
            <a:picLocks noChangeAspect="1"/>
          </p:cNvPicPr>
          <p:nvPr/>
        </p:nvPicPr>
        <p:blipFill>
          <a:blip r:embed="rId2"/>
          <a:stretch>
            <a:fillRect/>
          </a:stretch>
        </p:blipFill>
        <p:spPr>
          <a:xfrm>
            <a:off x="1962574" y="4863907"/>
            <a:ext cx="5930900" cy="1752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Hibernate</a:t>
            </a:r>
            <a:br>
              <a:rPr lang="en-US" dirty="0" smtClean="0"/>
            </a:b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Hibernate takes care of mapping Java classes to database tables using XML files and without writing any line of code.</a:t>
            </a:r>
          </a:p>
          <a:p>
            <a:r>
              <a:rPr lang="en-US" dirty="0" smtClean="0"/>
              <a:t>Provides simple APIs for storing and retrieving Java objects directly to and from the database.</a:t>
            </a:r>
          </a:p>
          <a:p>
            <a:r>
              <a:rPr lang="en-US" dirty="0" smtClean="0"/>
              <a:t>If there is change in Database or in any table then we only need to change XML file properties.</a:t>
            </a:r>
          </a:p>
          <a:p>
            <a:r>
              <a:rPr lang="en-US" dirty="0" smtClean="0"/>
              <a:t>Abstracts away the unfamiliar SQL types and provide us to work around familiar Java Objects.</a:t>
            </a:r>
          </a:p>
          <a:p>
            <a:r>
              <a:rPr lang="en-US" dirty="0" smtClean="0"/>
              <a:t>Hibernate does not require an application server to operate.</a:t>
            </a:r>
          </a:p>
          <a:p>
            <a:r>
              <a:rPr lang="en-US" dirty="0" smtClean="0"/>
              <a:t>Manipulates Complex associations of objects of your database.</a:t>
            </a:r>
          </a:p>
          <a:p>
            <a:r>
              <a:rPr lang="en-US" dirty="0" smtClean="0"/>
              <a:t>Minimize database access with smart fetching strategies.</a:t>
            </a:r>
          </a:p>
          <a:p>
            <a:r>
              <a:rPr lang="en-US" dirty="0" smtClean="0"/>
              <a:t>Provides Simple querying of data.</a:t>
            </a:r>
          </a:p>
          <a:p>
            <a:endParaRPr lang="en-US"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Supported Databases</a:t>
            </a:r>
            <a:br>
              <a:rPr lang="en-US" dirty="0" smtClean="0"/>
            </a:br>
            <a:endParaRPr lang="en-IN" dirty="0"/>
          </a:p>
        </p:txBody>
      </p:sp>
      <p:sp>
        <p:nvSpPr>
          <p:cNvPr id="3" name="Content Placeholder 2"/>
          <p:cNvSpPr>
            <a:spLocks noGrp="1"/>
          </p:cNvSpPr>
          <p:nvPr>
            <p:ph idx="1"/>
          </p:nvPr>
        </p:nvSpPr>
        <p:spPr/>
        <p:txBody>
          <a:bodyPr>
            <a:noAutofit/>
          </a:bodyPr>
          <a:lstStyle/>
          <a:p>
            <a:pPr>
              <a:buNone/>
            </a:pPr>
            <a:r>
              <a:rPr lang="en-US" sz="2200" dirty="0" smtClean="0"/>
              <a:t>Hibernate supports almost all the major RDBMS. Following is </a:t>
            </a:r>
          </a:p>
          <a:p>
            <a:pPr>
              <a:buNone/>
            </a:pPr>
            <a:r>
              <a:rPr lang="en-US" sz="2200" dirty="0" smtClean="0"/>
              <a:t>list of few of the database engines supported by Hibernate.</a:t>
            </a:r>
          </a:p>
          <a:p>
            <a:endParaRPr lang="en-US" sz="2200" dirty="0" smtClean="0"/>
          </a:p>
          <a:p>
            <a:r>
              <a:rPr lang="tr-TR" sz="2200" dirty="0" smtClean="0"/>
              <a:t>		HSQL Database Engine</a:t>
            </a:r>
          </a:p>
          <a:p>
            <a:r>
              <a:rPr lang="en-US" sz="2200" dirty="0" smtClean="0"/>
              <a:t>		DB2/NT</a:t>
            </a:r>
          </a:p>
          <a:p>
            <a:r>
              <a:rPr lang="en-US" sz="2200" dirty="0" smtClean="0"/>
              <a:t>		</a:t>
            </a:r>
            <a:r>
              <a:rPr lang="en-US" sz="2200" dirty="0" err="1" smtClean="0"/>
              <a:t>MySQL</a:t>
            </a:r>
            <a:endParaRPr lang="en-US" sz="2200" dirty="0" smtClean="0"/>
          </a:p>
          <a:p>
            <a:r>
              <a:rPr lang="en-US" sz="2200" dirty="0" smtClean="0"/>
              <a:t>		</a:t>
            </a:r>
            <a:r>
              <a:rPr lang="en-US" sz="2200" dirty="0" err="1" smtClean="0"/>
              <a:t>PostgreSQL</a:t>
            </a:r>
            <a:endParaRPr lang="en-US" sz="2200" dirty="0" smtClean="0"/>
          </a:p>
          <a:p>
            <a:r>
              <a:rPr lang="en-US" sz="2200" dirty="0" smtClean="0"/>
              <a:t>		</a:t>
            </a:r>
            <a:r>
              <a:rPr lang="en-US" sz="2200" dirty="0" err="1" smtClean="0"/>
              <a:t>FrontBase</a:t>
            </a:r>
            <a:endParaRPr lang="en-US" sz="2200" dirty="0" smtClean="0"/>
          </a:p>
          <a:p>
            <a:r>
              <a:rPr lang="en-US" sz="2200" dirty="0" smtClean="0"/>
              <a:t>		Oracle</a:t>
            </a:r>
          </a:p>
          <a:p>
            <a:r>
              <a:rPr lang="en-US" sz="2200" dirty="0" smtClean="0"/>
              <a:t>		Microsoft SQL Server Database</a:t>
            </a:r>
          </a:p>
          <a:p>
            <a:r>
              <a:rPr lang="en-US" sz="2200" dirty="0" smtClean="0"/>
              <a:t>		Sybase SQL Server</a:t>
            </a:r>
          </a:p>
          <a:p>
            <a:r>
              <a:rPr lang="en-US" sz="2200" dirty="0" smtClean="0"/>
              <a:t>		Informix Dynamic Server</a:t>
            </a:r>
          </a:p>
          <a:p>
            <a:endParaRPr lang="en-IN"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Hibernate Architecture</a:t>
            </a:r>
            <a:br>
              <a:rPr lang="en-US" dirty="0" smtClean="0"/>
            </a:br>
            <a:endParaRPr lang="en-IN" dirty="0"/>
          </a:p>
        </p:txBody>
      </p:sp>
      <p:sp>
        <p:nvSpPr>
          <p:cNvPr id="3" name="Content Placeholder 2"/>
          <p:cNvSpPr>
            <a:spLocks noGrp="1"/>
          </p:cNvSpPr>
          <p:nvPr>
            <p:ph idx="1"/>
          </p:nvPr>
        </p:nvSpPr>
        <p:spPr/>
        <p:txBody>
          <a:bodyPr>
            <a:normAutofit/>
          </a:bodyPr>
          <a:lstStyle/>
          <a:p>
            <a:r>
              <a:rPr lang="en-US" sz="2200" dirty="0" smtClean="0"/>
              <a:t>The Hibernate architecture is layered </a:t>
            </a:r>
            <a:r>
              <a:rPr lang="en-US" sz="2200" b="1" dirty="0" smtClean="0"/>
              <a:t>to keep you isolated from having to know the underlying APIs</a:t>
            </a:r>
            <a:r>
              <a:rPr lang="en-US" sz="2200" dirty="0" smtClean="0"/>
              <a:t>. </a:t>
            </a:r>
          </a:p>
          <a:p>
            <a:r>
              <a:rPr lang="en-US" sz="2200" dirty="0" smtClean="0"/>
              <a:t>Hibernate makes use of the database and configuration data to provide </a:t>
            </a:r>
            <a:r>
              <a:rPr lang="en-US" sz="2200" b="1" dirty="0" smtClean="0"/>
              <a:t>persistence services</a:t>
            </a:r>
            <a:r>
              <a:rPr lang="en-US" sz="2200" dirty="0" smtClean="0"/>
              <a:t> (and persistent objects) to the application. </a:t>
            </a:r>
          </a:p>
          <a:p>
            <a:r>
              <a:rPr lang="en-US" sz="2200" dirty="0" smtClean="0"/>
              <a:t>Lets see a very high level view of the Hibernate Application Architecture </a:t>
            </a:r>
          </a:p>
          <a:p>
            <a:endParaRPr lang="en-IN"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12663" y="1320410"/>
            <a:ext cx="5842000" cy="4749800"/>
          </a:xfrm>
          <a:prstGeom prst="rect">
            <a:avLst/>
          </a:prstGeom>
        </p:spPr>
      </p:pic>
    </p:spTree>
    <p:extLst>
      <p:ext uri="{BB962C8B-B14F-4D97-AF65-F5344CB8AC3E}">
        <p14:creationId xmlns:p14="http://schemas.microsoft.com/office/powerpoint/2010/main" val="4048654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Detailed View of the Hibernate Application Architecture</a:t>
            </a:r>
            <a:br>
              <a:rPr lang="en-US" dirty="0" smtClean="0"/>
            </a:br>
            <a:endParaRPr lang="en-IN" dirty="0"/>
          </a:p>
        </p:txBody>
      </p:sp>
      <p:pic>
        <p:nvPicPr>
          <p:cNvPr id="4" name="Content Placeholder 3"/>
          <p:cNvPicPr>
            <a:picLocks noGrp="1" noChangeAspect="1"/>
          </p:cNvPicPr>
          <p:nvPr>
            <p:ph idx="1"/>
          </p:nvPr>
        </p:nvPicPr>
        <p:blipFill>
          <a:blip r:embed="rId2"/>
          <a:stretch>
            <a:fillRect/>
          </a:stretch>
        </p:blipFill>
        <p:spPr>
          <a:xfrm>
            <a:off x="2605013" y="1644752"/>
            <a:ext cx="5159523" cy="4800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Object</a:t>
            </a:r>
            <a:br>
              <a:rPr lang="en-US" dirty="0" smtClean="0"/>
            </a:br>
            <a:endParaRPr lang="en-IN" dirty="0"/>
          </a:p>
        </p:txBody>
      </p:sp>
      <p:sp>
        <p:nvSpPr>
          <p:cNvPr id="3" name="Content Placeholder 2"/>
          <p:cNvSpPr>
            <a:spLocks noGrp="1"/>
          </p:cNvSpPr>
          <p:nvPr>
            <p:ph idx="1"/>
          </p:nvPr>
        </p:nvSpPr>
        <p:spPr/>
        <p:txBody>
          <a:bodyPr>
            <a:normAutofit/>
          </a:bodyPr>
          <a:lstStyle/>
          <a:p>
            <a:r>
              <a:rPr lang="en-US" sz="2200" dirty="0" smtClean="0"/>
              <a:t>The Configuration object is the </a:t>
            </a:r>
            <a:r>
              <a:rPr lang="en-US" sz="2200" b="1" dirty="0" smtClean="0"/>
              <a:t>first Hibernate object</a:t>
            </a:r>
            <a:r>
              <a:rPr lang="en-US" sz="2200" dirty="0" smtClean="0"/>
              <a:t> you create in any Hibernate application and is usually created only </a:t>
            </a:r>
            <a:r>
              <a:rPr lang="en-US" sz="2200" b="1" dirty="0" smtClean="0"/>
              <a:t>once</a:t>
            </a:r>
            <a:r>
              <a:rPr lang="en-US" sz="2200" dirty="0" smtClean="0"/>
              <a:t> during application initialization. It represents a configuration or properties file required by the Hibernate. </a:t>
            </a:r>
          </a:p>
          <a:p>
            <a:endParaRPr lang="en-US" sz="2200" dirty="0" smtClean="0"/>
          </a:p>
          <a:p>
            <a:pPr>
              <a:buNone/>
            </a:pPr>
            <a:r>
              <a:rPr lang="en-US" sz="2200" i="1" dirty="0" smtClean="0"/>
              <a:t>The Configuration object provides two keys components:</a:t>
            </a:r>
            <a:endParaRPr lang="en-US" sz="2200" b="1" dirty="0" smtClean="0"/>
          </a:p>
          <a:p>
            <a:r>
              <a:rPr lang="en-US" sz="2200" b="1" dirty="0" smtClean="0"/>
              <a:t>	Database Connection:</a:t>
            </a:r>
            <a:r>
              <a:rPr lang="en-US" sz="2200" dirty="0" smtClean="0"/>
              <a:t> This is handled through one or more configuration files supported by Hibernate. These files are </a:t>
            </a:r>
            <a:r>
              <a:rPr lang="en-US" sz="2200" b="1" dirty="0" err="1" smtClean="0"/>
              <a:t>hibernate.properties</a:t>
            </a:r>
            <a:r>
              <a:rPr lang="en-US" sz="2200" dirty="0" smtClean="0"/>
              <a:t> and </a:t>
            </a:r>
            <a:r>
              <a:rPr lang="en-US" sz="2200" b="1" dirty="0" err="1" smtClean="0"/>
              <a:t>hibernate.cfg.xml</a:t>
            </a:r>
            <a:r>
              <a:rPr lang="en-US" sz="2200" dirty="0" smtClean="0"/>
              <a:t>.</a:t>
            </a:r>
          </a:p>
          <a:p>
            <a:r>
              <a:rPr lang="en-US" sz="2200" b="1" dirty="0" smtClean="0"/>
              <a:t>	Class Mapping Setup</a:t>
            </a:r>
            <a:r>
              <a:rPr lang="en-US" sz="2200" dirty="0" smtClean="0"/>
              <a:t> This component establishes the connection between the Java classes and the database tables.</a:t>
            </a:r>
          </a:p>
          <a:p>
            <a:endParaRPr lang="en-IN" sz="2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164</TotalTime>
  <Words>1358</Words>
  <Application>Microsoft Office PowerPoint</Application>
  <PresentationFormat>On-screen Show (4:3)</PresentationFormat>
  <Paragraphs>147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Solstice</vt:lpstr>
      <vt:lpstr>     A PRESENTATION ON  HIBERNATE</vt:lpstr>
      <vt:lpstr>Object Relational Mapping (ORM) </vt:lpstr>
      <vt:lpstr>Hibernate </vt:lpstr>
      <vt:lpstr>Advantages of Hibernate </vt:lpstr>
      <vt:lpstr>Supported Databases </vt:lpstr>
      <vt:lpstr>Hibernate Architecture </vt:lpstr>
      <vt:lpstr>PowerPoint Presentation</vt:lpstr>
      <vt:lpstr> Detailed View of the Hibernate Application Architecture </vt:lpstr>
      <vt:lpstr>Configuration Object </vt:lpstr>
      <vt:lpstr> Session Factory Object  </vt:lpstr>
      <vt:lpstr> Session Object  </vt:lpstr>
      <vt:lpstr>Transaction Object </vt:lpstr>
      <vt:lpstr>Query Object </vt:lpstr>
      <vt:lpstr>Hibernate Configuration </vt:lpstr>
      <vt:lpstr>PowerPoint Presentation</vt:lpstr>
      <vt:lpstr>Hibernate Sessions </vt:lpstr>
      <vt:lpstr>Hibernate Persistent Class </vt:lpstr>
      <vt:lpstr>PowerPoint Presentation</vt:lpstr>
      <vt:lpstr>Example of Persisting an Object </vt:lpstr>
      <vt:lpstr>Example of Retrieving an Object </vt:lpstr>
      <vt:lpstr>Using Named Parameters in Query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Windows User</cp:lastModifiedBy>
  <cp:revision>20</cp:revision>
  <dcterms:created xsi:type="dcterms:W3CDTF">2014-03-11T04:59:03Z</dcterms:created>
  <dcterms:modified xsi:type="dcterms:W3CDTF">2019-03-04T06:24:16Z</dcterms:modified>
</cp:coreProperties>
</file>