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c7b5ff63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c7b5ff63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c7b5ff63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c7b5ff63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c7b5ff63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c7b5ff63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c7b5ff63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c7b5ff63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c7b5ff63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c7b5ff63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c7b5ff63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c7b5ff63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c7b5ff63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c7b5ff63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c7b5ff63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c7b5ff63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c7b5ff63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c7b5ff63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c7b5ff6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c7b5ff6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gurpreetsinghjio11@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ChefKart Assignment</a:t>
            </a:r>
            <a:endParaRPr/>
          </a:p>
        </p:txBody>
      </p:sp>
      <p:sp>
        <p:nvSpPr>
          <p:cNvPr id="67" name="Google Shape;67;p13"/>
          <p:cNvSpPr txBox="1"/>
          <p:nvPr>
            <p:ph idx="1" type="subTitle"/>
          </p:nvPr>
        </p:nvSpPr>
        <p:spPr>
          <a:xfrm>
            <a:off x="1976125" y="2850050"/>
            <a:ext cx="5127900" cy="10224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By Gurpreet Singh</a:t>
            </a:r>
            <a:endParaRPr/>
          </a:p>
          <a:p>
            <a:pPr indent="0" lvl="0" marL="0" rtl="0" algn="ctr">
              <a:spcBef>
                <a:spcPts val="0"/>
              </a:spcBef>
              <a:spcAft>
                <a:spcPts val="0"/>
              </a:spcAft>
              <a:buNone/>
            </a:pPr>
            <a:r>
              <a:rPr lang="en"/>
              <a:t>Email </a:t>
            </a:r>
            <a:r>
              <a:rPr lang="en" u="sng">
                <a:solidFill>
                  <a:schemeClr val="hlink"/>
                </a:solidFill>
                <a:hlinkClick r:id="rId3"/>
              </a:rPr>
              <a:t>gurpreetsinghjio11@gmail.com</a:t>
            </a:r>
            <a:endParaRPr/>
          </a:p>
          <a:p>
            <a:pPr indent="0" lvl="0" marL="0" rtl="0" algn="ctr">
              <a:spcBef>
                <a:spcPts val="0"/>
              </a:spcBef>
              <a:spcAft>
                <a:spcPts val="0"/>
              </a:spcAft>
              <a:buNone/>
            </a:pPr>
            <a:r>
              <a:rPr lang="en"/>
              <a:t>Phone- 88378-94064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Props and Routes are used</a:t>
            </a:r>
            <a:endParaRPr/>
          </a:p>
        </p:txBody>
      </p:sp>
      <p:sp>
        <p:nvSpPr>
          <p:cNvPr id="138" name="Google Shape;138;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br>
              <a:rPr lang="en"/>
            </a:br>
            <a:r>
              <a:rPr lang="en"/>
              <a:t>I have Props used in the Feedback page to send the data from the parent components to child components, the list which is rendering the data is the child component and it also have one child component which is responsible to show the question and answer. </a:t>
            </a:r>
            <a:endParaRPr/>
          </a:p>
          <a:p>
            <a:pPr indent="0" lvl="0" marL="0" rtl="0" algn="l">
              <a:spcBef>
                <a:spcPts val="1200"/>
              </a:spcBef>
              <a:spcAft>
                <a:spcPts val="0"/>
              </a:spcAft>
              <a:buNone/>
            </a:pPr>
            <a:r>
              <a:rPr lang="en"/>
              <a:t>This data was sent by Props because it was depending upon the Parent component i.e </a:t>
            </a:r>
            <a:r>
              <a:rPr lang="en"/>
              <a:t>component</a:t>
            </a:r>
            <a:r>
              <a:rPr lang="en"/>
              <a:t> </a:t>
            </a:r>
            <a:r>
              <a:rPr lang="en"/>
              <a:t>containing</a:t>
            </a:r>
            <a:r>
              <a:rPr lang="en"/>
              <a:t> Payment, leads and rewards button. </a:t>
            </a:r>
            <a:endParaRPr/>
          </a:p>
          <a:p>
            <a:pPr indent="0" lvl="0" marL="0" rtl="0" algn="l">
              <a:spcBef>
                <a:spcPts val="1200"/>
              </a:spcBef>
              <a:spcAft>
                <a:spcPts val="1200"/>
              </a:spcAft>
              <a:buNone/>
            </a:pPr>
            <a:r>
              <a:rPr lang="en"/>
              <a:t>So I Updated the state.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44" name="Google Shape;144;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I tried to cover few more topics of React to show the Functionality.</a:t>
            </a:r>
            <a:endParaRPr sz="2000"/>
          </a:p>
          <a:p>
            <a:pPr indent="0" lvl="0" marL="457200" rtl="0" algn="l">
              <a:spcBef>
                <a:spcPts val="1200"/>
              </a:spcBef>
              <a:spcAft>
                <a:spcPts val="0"/>
              </a:spcAft>
              <a:buNone/>
            </a:pPr>
            <a:r>
              <a:rPr lang="en" sz="2000"/>
              <a:t> </a:t>
            </a:r>
            <a:endParaRPr sz="2000"/>
          </a:p>
          <a:p>
            <a:pPr indent="-355600" lvl="0" marL="457200" rtl="0" algn="l">
              <a:spcBef>
                <a:spcPts val="1200"/>
              </a:spcBef>
              <a:spcAft>
                <a:spcPts val="0"/>
              </a:spcAft>
              <a:buSzPts val="2000"/>
              <a:buAutoNum type="arabicPeriod"/>
            </a:pPr>
            <a:r>
              <a:rPr lang="en" sz="2000"/>
              <a:t>My main focus was to show the functionality ( React ) not the design (HTML,CSS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73" name="Google Shape;73;p14"/>
          <p:cNvSpPr txBox="1"/>
          <p:nvPr>
            <p:ph idx="1" type="body"/>
          </p:nvPr>
        </p:nvSpPr>
        <p:spPr>
          <a:xfrm>
            <a:off x="311700" y="1266325"/>
            <a:ext cx="8520600" cy="361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View off the Page</a:t>
            </a:r>
            <a:endParaRPr/>
          </a:p>
          <a:p>
            <a:pPr indent="-342900" lvl="0" marL="457200" rtl="0" algn="l">
              <a:spcBef>
                <a:spcPts val="0"/>
              </a:spcBef>
              <a:spcAft>
                <a:spcPts val="0"/>
              </a:spcAft>
              <a:buSzPts val="1800"/>
              <a:buAutoNum type="arabicPeriod"/>
            </a:pPr>
            <a:r>
              <a:rPr lang="en"/>
              <a:t>Mobile View of Page for responsiveness.</a:t>
            </a:r>
            <a:endParaRPr/>
          </a:p>
          <a:p>
            <a:pPr indent="-342900" lvl="0" marL="457200" rtl="0" algn="l">
              <a:spcBef>
                <a:spcPts val="0"/>
              </a:spcBef>
              <a:spcAft>
                <a:spcPts val="0"/>
              </a:spcAft>
              <a:buSzPts val="1800"/>
              <a:buAutoNum type="arabicPeriod"/>
            </a:pPr>
            <a:r>
              <a:rPr lang="en"/>
              <a:t>Extra Points added</a:t>
            </a:r>
            <a:endParaRPr/>
          </a:p>
          <a:p>
            <a:pPr indent="-317500" lvl="1" marL="914400" rtl="0" algn="l">
              <a:spcBef>
                <a:spcPts val="0"/>
              </a:spcBef>
              <a:spcAft>
                <a:spcPts val="0"/>
              </a:spcAft>
              <a:buSzPts val="1400"/>
              <a:buAutoNum type="alphaLcPeriod"/>
            </a:pPr>
            <a:r>
              <a:rPr lang="en"/>
              <a:t>Made Everything Dynamic</a:t>
            </a:r>
            <a:endParaRPr/>
          </a:p>
          <a:p>
            <a:pPr indent="-317500" lvl="1" marL="914400" rtl="0" algn="l">
              <a:spcBef>
                <a:spcPts val="0"/>
              </a:spcBef>
              <a:spcAft>
                <a:spcPts val="0"/>
              </a:spcAft>
              <a:buSzPts val="1400"/>
              <a:buAutoNum type="alphaLcPeriod"/>
            </a:pPr>
            <a:r>
              <a:rPr lang="en"/>
              <a:t>Notification</a:t>
            </a:r>
            <a:r>
              <a:rPr lang="en"/>
              <a:t> Button </a:t>
            </a:r>
            <a:endParaRPr/>
          </a:p>
          <a:p>
            <a:pPr indent="-317500" lvl="1" marL="914400" rtl="0" algn="l">
              <a:spcBef>
                <a:spcPts val="0"/>
              </a:spcBef>
              <a:spcAft>
                <a:spcPts val="0"/>
              </a:spcAft>
              <a:buSzPts val="1400"/>
              <a:buAutoNum type="alphaLcPeriod"/>
            </a:pPr>
            <a:r>
              <a:rPr lang="en"/>
              <a:t>Dynamic Main content</a:t>
            </a:r>
            <a:endParaRPr/>
          </a:p>
          <a:p>
            <a:pPr indent="-342900" lvl="0" marL="457200" rtl="0" algn="l">
              <a:spcBef>
                <a:spcPts val="0"/>
              </a:spcBef>
              <a:spcAft>
                <a:spcPts val="0"/>
              </a:spcAft>
              <a:buSzPts val="1800"/>
              <a:buAutoNum type="arabicPeriod"/>
            </a:pPr>
            <a:r>
              <a:rPr lang="en"/>
              <a:t>FeedBack part</a:t>
            </a:r>
            <a:endParaRPr/>
          </a:p>
          <a:p>
            <a:pPr indent="-317500" lvl="1" marL="914400" rtl="0" algn="l">
              <a:spcBef>
                <a:spcPts val="0"/>
              </a:spcBef>
              <a:spcAft>
                <a:spcPts val="0"/>
              </a:spcAft>
              <a:buSzPts val="1400"/>
              <a:buAutoNum type="alphaLcPeriod"/>
            </a:pPr>
            <a:r>
              <a:rPr lang="en"/>
              <a:t>Used props</a:t>
            </a:r>
            <a:endParaRPr/>
          </a:p>
          <a:p>
            <a:pPr indent="-317500" lvl="1" marL="914400" rtl="0" algn="l">
              <a:spcBef>
                <a:spcPts val="0"/>
              </a:spcBef>
              <a:spcAft>
                <a:spcPts val="0"/>
              </a:spcAft>
              <a:buSzPts val="1400"/>
              <a:buAutoNum type="alphaLcPeriod"/>
            </a:pPr>
            <a:r>
              <a:rPr lang="en"/>
              <a:t>Used event handling </a:t>
            </a:r>
            <a:endParaRPr/>
          </a:p>
          <a:p>
            <a:pPr indent="-317500" lvl="1" marL="914400" rtl="0" algn="l">
              <a:spcBef>
                <a:spcPts val="0"/>
              </a:spcBef>
              <a:spcAft>
                <a:spcPts val="0"/>
              </a:spcAft>
              <a:buSzPts val="1400"/>
              <a:buAutoNum type="alphaLcPeriod"/>
            </a:pPr>
            <a:r>
              <a:rPr lang="en"/>
              <a:t>Dynamic Rendering</a:t>
            </a:r>
            <a:endParaRPr/>
          </a:p>
          <a:p>
            <a:pPr indent="-317500" lvl="1" marL="914400" rtl="0" algn="l">
              <a:spcBef>
                <a:spcPts val="0"/>
              </a:spcBef>
              <a:spcAft>
                <a:spcPts val="0"/>
              </a:spcAft>
              <a:buSzPts val="1400"/>
              <a:buAutoNum type="alphaLcPeriod"/>
            </a:pPr>
            <a:r>
              <a:rPr lang="en"/>
              <a:t>Use of Life Cycle Hooks</a:t>
            </a:r>
            <a:endParaRPr/>
          </a:p>
          <a:p>
            <a:pPr indent="0" lvl="0" marL="0" rtl="0" algn="l">
              <a:spcBef>
                <a:spcPts val="1200"/>
              </a:spcBef>
              <a:spcAft>
                <a:spcPts val="1200"/>
              </a:spcAft>
              <a:buNone/>
            </a:pPr>
            <a:r>
              <a:rPr lang="en"/>
              <a:t>5.	Used Routing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 of the main Page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0" name="Google Shape;80;p15"/>
          <p:cNvSpPr txBox="1"/>
          <p:nvPr/>
        </p:nvSpPr>
        <p:spPr>
          <a:xfrm>
            <a:off x="311700" y="1710300"/>
            <a:ext cx="2885400" cy="8928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Georgia"/>
                <a:ea typeface="Georgia"/>
                <a:cs typeface="Georgia"/>
                <a:sym typeface="Georgia"/>
              </a:rPr>
              <a:t>Made the Page in a way that it shows the Mobile View. </a:t>
            </a:r>
            <a:endParaRPr sz="1600">
              <a:latin typeface="Georgia"/>
              <a:ea typeface="Georgia"/>
              <a:cs typeface="Georgia"/>
              <a:sym typeface="Georgia"/>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81" name="Google Shape;81;p15"/>
          <p:cNvPicPr preferRelativeResize="0"/>
          <p:nvPr/>
        </p:nvPicPr>
        <p:blipFill>
          <a:blip r:embed="rId3">
            <a:alphaModFix/>
          </a:blip>
          <a:stretch>
            <a:fillRect/>
          </a:stretch>
        </p:blipFill>
        <p:spPr>
          <a:xfrm>
            <a:off x="5768825" y="0"/>
            <a:ext cx="2997350" cy="5002350"/>
          </a:xfrm>
          <a:prstGeom prst="rect">
            <a:avLst/>
          </a:prstGeom>
          <a:noFill/>
          <a:ln>
            <a:noFill/>
          </a:ln>
          <a:effectLst>
            <a:outerShdw blurRad="57150" rotWithShape="0" algn="bl" dir="900000" dist="171450">
              <a:srgbClr val="000000">
                <a:alpha val="52000"/>
              </a:srgbClr>
            </a:outerShdw>
          </a:effectLst>
        </p:spPr>
      </p:pic>
      <p:pic>
        <p:nvPicPr>
          <p:cNvPr id="82" name="Google Shape;82;p15"/>
          <p:cNvPicPr preferRelativeResize="0"/>
          <p:nvPr/>
        </p:nvPicPr>
        <p:blipFill>
          <a:blip r:embed="rId4">
            <a:alphaModFix/>
          </a:blip>
          <a:stretch>
            <a:fillRect/>
          </a:stretch>
        </p:blipFill>
        <p:spPr>
          <a:xfrm>
            <a:off x="3458100" y="897725"/>
            <a:ext cx="2227800" cy="4039899"/>
          </a:xfrm>
          <a:prstGeom prst="rect">
            <a:avLst/>
          </a:prstGeom>
          <a:noFill/>
          <a:ln>
            <a:noFill/>
          </a:ln>
          <a:effectLst>
            <a:outerShdw blurRad="57150" rotWithShape="0" algn="bl" dir="9360000" dist="11430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240575" y="2013150"/>
            <a:ext cx="8520600" cy="73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look</a:t>
            </a:r>
            <a:endParaRPr/>
          </a:p>
        </p:txBody>
      </p:sp>
      <p:sp>
        <p:nvSpPr>
          <p:cNvPr id="88" name="Google Shape;88;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6"/>
          <p:cNvPicPr preferRelativeResize="0"/>
          <p:nvPr/>
        </p:nvPicPr>
        <p:blipFill>
          <a:blip r:embed="rId3">
            <a:alphaModFix/>
          </a:blip>
          <a:stretch>
            <a:fillRect/>
          </a:stretch>
        </p:blipFill>
        <p:spPr>
          <a:xfrm>
            <a:off x="311700" y="0"/>
            <a:ext cx="9255700" cy="5143499"/>
          </a:xfrm>
          <a:prstGeom prst="rect">
            <a:avLst/>
          </a:prstGeom>
          <a:noFill/>
          <a:ln>
            <a:noFill/>
          </a:ln>
        </p:spPr>
      </p:pic>
      <p:sp>
        <p:nvSpPr>
          <p:cNvPr id="90" name="Google Shape;90;p16"/>
          <p:cNvSpPr txBox="1"/>
          <p:nvPr/>
        </p:nvSpPr>
        <p:spPr>
          <a:xfrm>
            <a:off x="6664800" y="4697100"/>
            <a:ext cx="24792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Responsive </a:t>
            </a:r>
            <a:endParaRPr/>
          </a:p>
        </p:txBody>
      </p:sp>
      <p:sp>
        <p:nvSpPr>
          <p:cNvPr id="96" name="Google Shape;96;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7"/>
          <p:cNvPicPr preferRelativeResize="0"/>
          <p:nvPr/>
        </p:nvPicPr>
        <p:blipFill>
          <a:blip r:embed="rId3">
            <a:alphaModFix/>
          </a:blip>
          <a:stretch>
            <a:fillRect/>
          </a:stretch>
        </p:blipFill>
        <p:spPr>
          <a:xfrm>
            <a:off x="3857761" y="0"/>
            <a:ext cx="4219278"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Values</a:t>
            </a:r>
            <a:endParaRPr/>
          </a:p>
        </p:txBody>
      </p:sp>
      <p:sp>
        <p:nvSpPr>
          <p:cNvPr id="103" name="Google Shape;103;p18"/>
          <p:cNvSpPr txBox="1"/>
          <p:nvPr>
            <p:ph idx="1" type="body"/>
          </p:nvPr>
        </p:nvSpPr>
        <p:spPr>
          <a:xfrm>
            <a:off x="390100" y="1250650"/>
            <a:ext cx="2595600" cy="355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Value of Date, Total Earnings and Total Leads are </a:t>
            </a:r>
            <a:r>
              <a:rPr lang="en"/>
              <a:t>coming</a:t>
            </a:r>
            <a:r>
              <a:rPr lang="en"/>
              <a:t> from states, where we can also get the data from backend.</a:t>
            </a:r>
            <a:endParaRPr/>
          </a:p>
        </p:txBody>
      </p:sp>
      <p:pic>
        <p:nvPicPr>
          <p:cNvPr id="104" name="Google Shape;104;p18"/>
          <p:cNvPicPr preferRelativeResize="0"/>
          <p:nvPr/>
        </p:nvPicPr>
        <p:blipFill rotWithShape="1">
          <a:blip r:embed="rId3">
            <a:alphaModFix/>
          </a:blip>
          <a:srcRect b="44107" l="0" r="38241" t="9369"/>
          <a:stretch/>
        </p:blipFill>
        <p:spPr>
          <a:xfrm>
            <a:off x="83549" y="3726500"/>
            <a:ext cx="2902225" cy="1288900"/>
          </a:xfrm>
          <a:prstGeom prst="rect">
            <a:avLst/>
          </a:prstGeom>
          <a:noFill/>
          <a:ln>
            <a:noFill/>
          </a:ln>
        </p:spPr>
      </p:pic>
      <p:pic>
        <p:nvPicPr>
          <p:cNvPr id="105" name="Google Shape;105;p18"/>
          <p:cNvPicPr preferRelativeResize="0"/>
          <p:nvPr/>
        </p:nvPicPr>
        <p:blipFill>
          <a:blip r:embed="rId4">
            <a:alphaModFix/>
          </a:blip>
          <a:stretch>
            <a:fillRect/>
          </a:stretch>
        </p:blipFill>
        <p:spPr>
          <a:xfrm>
            <a:off x="2985700" y="0"/>
            <a:ext cx="5981299" cy="501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Notification</a:t>
            </a:r>
            <a:r>
              <a:rPr lang="en"/>
              <a:t> </a:t>
            </a:r>
            <a:endParaRPr/>
          </a:p>
        </p:txBody>
      </p:sp>
      <p:sp>
        <p:nvSpPr>
          <p:cNvPr id="111" name="Google Shape;111;p19"/>
          <p:cNvSpPr txBox="1"/>
          <p:nvPr>
            <p:ph idx="1" type="body"/>
          </p:nvPr>
        </p:nvSpPr>
        <p:spPr>
          <a:xfrm>
            <a:off x="311700" y="1266325"/>
            <a:ext cx="39558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a:t>
            </a:r>
            <a:r>
              <a:rPr lang="en"/>
              <a:t>Changes</a:t>
            </a:r>
            <a:r>
              <a:rPr lang="en"/>
              <a:t> if it have some real </a:t>
            </a:r>
            <a:r>
              <a:rPr lang="en"/>
              <a:t>Notifications</a:t>
            </a:r>
            <a:endParaRPr/>
          </a:p>
        </p:txBody>
      </p:sp>
      <p:pic>
        <p:nvPicPr>
          <p:cNvPr id="112" name="Google Shape;112;p19"/>
          <p:cNvPicPr preferRelativeResize="0"/>
          <p:nvPr/>
        </p:nvPicPr>
        <p:blipFill>
          <a:blip r:embed="rId3">
            <a:alphaModFix/>
          </a:blip>
          <a:stretch>
            <a:fillRect/>
          </a:stretch>
        </p:blipFill>
        <p:spPr>
          <a:xfrm>
            <a:off x="4608325" y="0"/>
            <a:ext cx="4535675" cy="1322600"/>
          </a:xfrm>
          <a:prstGeom prst="rect">
            <a:avLst/>
          </a:prstGeom>
          <a:noFill/>
          <a:ln>
            <a:noFill/>
          </a:ln>
        </p:spPr>
      </p:pic>
      <p:pic>
        <p:nvPicPr>
          <p:cNvPr id="113" name="Google Shape;113;p19"/>
          <p:cNvPicPr preferRelativeResize="0"/>
          <p:nvPr/>
        </p:nvPicPr>
        <p:blipFill>
          <a:blip r:embed="rId4">
            <a:alphaModFix/>
          </a:blip>
          <a:stretch>
            <a:fillRect/>
          </a:stretch>
        </p:blipFill>
        <p:spPr>
          <a:xfrm>
            <a:off x="4635063" y="1517300"/>
            <a:ext cx="4482188" cy="941400"/>
          </a:xfrm>
          <a:prstGeom prst="rect">
            <a:avLst/>
          </a:prstGeom>
          <a:noFill/>
          <a:ln>
            <a:noFill/>
          </a:ln>
        </p:spPr>
      </p:pic>
      <p:pic>
        <p:nvPicPr>
          <p:cNvPr id="114" name="Google Shape;114;p19"/>
          <p:cNvPicPr preferRelativeResize="0"/>
          <p:nvPr/>
        </p:nvPicPr>
        <p:blipFill>
          <a:blip r:embed="rId5">
            <a:alphaModFix/>
          </a:blip>
          <a:stretch>
            <a:fillRect/>
          </a:stretch>
        </p:blipFill>
        <p:spPr>
          <a:xfrm>
            <a:off x="135975" y="3292575"/>
            <a:ext cx="8696325" cy="1666875"/>
          </a:xfrm>
          <a:prstGeom prst="rect">
            <a:avLst/>
          </a:prstGeom>
          <a:noFill/>
          <a:ln>
            <a:noFill/>
          </a:ln>
        </p:spPr>
      </p:pic>
      <p:sp>
        <p:nvSpPr>
          <p:cNvPr id="115" name="Google Shape;115;p19"/>
          <p:cNvSpPr txBox="1"/>
          <p:nvPr/>
        </p:nvSpPr>
        <p:spPr>
          <a:xfrm>
            <a:off x="0" y="2571750"/>
            <a:ext cx="3472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Georgia"/>
                <a:ea typeface="Georgia"/>
                <a:cs typeface="Georgia"/>
                <a:sym typeface="Georgia"/>
              </a:rPr>
              <a:t>Condition Used</a:t>
            </a:r>
            <a:endParaRPr sz="21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Feedback Page</a:t>
            </a:r>
            <a:endParaRPr/>
          </a:p>
        </p:txBody>
      </p:sp>
      <p:sp>
        <p:nvSpPr>
          <p:cNvPr id="121" name="Google Shape;121;p20"/>
          <p:cNvSpPr txBox="1"/>
          <p:nvPr>
            <p:ph idx="1" type="body"/>
          </p:nvPr>
        </p:nvSpPr>
        <p:spPr>
          <a:xfrm>
            <a:off x="311700" y="617300"/>
            <a:ext cx="34368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hi coming from the states.</a:t>
            </a:r>
            <a:endParaRPr/>
          </a:p>
          <a:p>
            <a:pPr indent="0" lvl="0" marL="0" rtl="0" algn="l">
              <a:spcBef>
                <a:spcPts val="1200"/>
              </a:spcBef>
              <a:spcAft>
                <a:spcPts val="1200"/>
              </a:spcAft>
              <a:buNone/>
            </a:pPr>
            <a:r>
              <a:rPr lang="en"/>
              <a:t>Then from these states data is </a:t>
            </a:r>
            <a:r>
              <a:rPr lang="en"/>
              <a:t>filtered</a:t>
            </a:r>
            <a:r>
              <a:rPr lang="en"/>
              <a:t> with the QNAFor </a:t>
            </a:r>
            <a:r>
              <a:rPr lang="en"/>
              <a:t>property.</a:t>
            </a:r>
            <a:br>
              <a:rPr lang="en"/>
            </a:br>
            <a:br>
              <a:rPr lang="en"/>
            </a:br>
            <a:br>
              <a:rPr lang="en"/>
            </a:br>
            <a:endParaRPr/>
          </a:p>
        </p:txBody>
      </p:sp>
      <p:pic>
        <p:nvPicPr>
          <p:cNvPr id="122" name="Google Shape;122;p20"/>
          <p:cNvPicPr preferRelativeResize="0"/>
          <p:nvPr/>
        </p:nvPicPr>
        <p:blipFill>
          <a:blip r:embed="rId3">
            <a:alphaModFix/>
          </a:blip>
          <a:stretch>
            <a:fillRect/>
          </a:stretch>
        </p:blipFill>
        <p:spPr>
          <a:xfrm>
            <a:off x="3628800" y="-772000"/>
            <a:ext cx="5515201" cy="3391499"/>
          </a:xfrm>
          <a:prstGeom prst="rect">
            <a:avLst/>
          </a:prstGeom>
          <a:noFill/>
          <a:ln>
            <a:noFill/>
          </a:ln>
        </p:spPr>
      </p:pic>
      <p:pic>
        <p:nvPicPr>
          <p:cNvPr id="123" name="Google Shape;123;p20"/>
          <p:cNvPicPr preferRelativeResize="0"/>
          <p:nvPr/>
        </p:nvPicPr>
        <p:blipFill>
          <a:blip r:embed="rId4">
            <a:alphaModFix/>
          </a:blip>
          <a:stretch>
            <a:fillRect/>
          </a:stretch>
        </p:blipFill>
        <p:spPr>
          <a:xfrm>
            <a:off x="0" y="2571750"/>
            <a:ext cx="9144000"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1"/>
          <p:cNvPicPr preferRelativeResize="0"/>
          <p:nvPr/>
        </p:nvPicPr>
        <p:blipFill>
          <a:blip r:embed="rId3">
            <a:alphaModFix/>
          </a:blip>
          <a:stretch>
            <a:fillRect/>
          </a:stretch>
        </p:blipFill>
        <p:spPr>
          <a:xfrm>
            <a:off x="5" y="0"/>
            <a:ext cx="3039341" cy="5143500"/>
          </a:xfrm>
          <a:prstGeom prst="rect">
            <a:avLst/>
          </a:prstGeom>
          <a:noFill/>
          <a:ln>
            <a:noFill/>
          </a:ln>
        </p:spPr>
      </p:pic>
      <p:pic>
        <p:nvPicPr>
          <p:cNvPr id="131" name="Google Shape;131;p21"/>
          <p:cNvPicPr preferRelativeResize="0"/>
          <p:nvPr/>
        </p:nvPicPr>
        <p:blipFill>
          <a:blip r:embed="rId4">
            <a:alphaModFix/>
          </a:blip>
          <a:stretch>
            <a:fillRect/>
          </a:stretch>
        </p:blipFill>
        <p:spPr>
          <a:xfrm>
            <a:off x="3039353" y="0"/>
            <a:ext cx="2863994" cy="5143500"/>
          </a:xfrm>
          <a:prstGeom prst="rect">
            <a:avLst/>
          </a:prstGeom>
          <a:noFill/>
          <a:ln>
            <a:noFill/>
          </a:ln>
        </p:spPr>
      </p:pic>
      <p:pic>
        <p:nvPicPr>
          <p:cNvPr id="132" name="Google Shape;132;p21"/>
          <p:cNvPicPr preferRelativeResize="0"/>
          <p:nvPr/>
        </p:nvPicPr>
        <p:blipFill>
          <a:blip r:embed="rId5">
            <a:alphaModFix/>
          </a:blip>
          <a:stretch>
            <a:fillRect/>
          </a:stretch>
        </p:blipFill>
        <p:spPr>
          <a:xfrm>
            <a:off x="5939091" y="0"/>
            <a:ext cx="2893218"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