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87"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6A5184C-1709-4AD7-A9A9-A22815BEFD6C}" type="datetimeFigureOut">
              <a:rPr lang="en-IN" smtClean="0"/>
              <a:t>09-12-2023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3E596EE-CADB-45DF-B2CA-18591A8CAE2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A5184C-1709-4AD7-A9A9-A22815BEFD6C}"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596EE-CADB-45DF-B2CA-18591A8CAE2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A5184C-1709-4AD7-A9A9-A22815BEFD6C}"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596EE-CADB-45DF-B2CA-18591A8CAE2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A5184C-1709-4AD7-A9A9-A22815BEFD6C}"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596EE-CADB-45DF-B2CA-18591A8CAE2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A5184C-1709-4AD7-A9A9-A22815BEFD6C}"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596EE-CADB-45DF-B2CA-18591A8CAE2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A5184C-1709-4AD7-A9A9-A22815BEFD6C}"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596EE-CADB-45DF-B2CA-18591A8CAE2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6A5184C-1709-4AD7-A9A9-A22815BEFD6C}" type="datetimeFigureOut">
              <a:rPr lang="en-IN" smtClean="0"/>
              <a:t>09-12-2023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E596EE-CADB-45DF-B2CA-18591A8CAE2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A5184C-1709-4AD7-A9A9-A22815BEFD6C}" type="datetimeFigureOut">
              <a:rPr lang="en-IN" smtClean="0"/>
              <a:t>09-12-2023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E596EE-CADB-45DF-B2CA-18591A8CAE2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5184C-1709-4AD7-A9A9-A22815BEFD6C}" type="datetimeFigureOut">
              <a:rPr lang="en-IN" smtClean="0"/>
              <a:t>09-12-2023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E596EE-CADB-45DF-B2CA-18591A8CAE2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A5184C-1709-4AD7-A9A9-A22815BEFD6C}"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596EE-CADB-45DF-B2CA-18591A8CAE2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A5184C-1709-4AD7-A9A9-A22815BEFD6C}"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3E596EE-CADB-45DF-B2CA-18591A8CAE2C}"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A5184C-1709-4AD7-A9A9-A22815BEFD6C}" type="datetimeFigureOut">
              <a:rPr lang="en-IN" smtClean="0"/>
              <a:t>09-12-2023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E596EE-CADB-45DF-B2CA-18591A8CAE2C}"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PHARMACY MANAGEMENT SYSTEM</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3417646"/>
            <a:ext cx="4752527" cy="317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495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36712"/>
            <a:ext cx="8784976" cy="5760640"/>
          </a:xfrm>
        </p:spPr>
        <p:txBody>
          <a:bodyPr>
            <a:normAutofit/>
          </a:bodyPr>
          <a:lstStyle/>
          <a:p>
            <a:pPr marL="0" indent="0">
              <a:buNone/>
            </a:pPr>
            <a:r>
              <a:rPr lang="en-US" sz="2000" b="1" i="1" dirty="0" smtClean="0">
                <a:solidFill>
                  <a:schemeClr val="accent1">
                    <a:lumMod val="50000"/>
                  </a:schemeClr>
                </a:solidFill>
                <a:latin typeface="Times New Roman" pitchFamily="18" charset="0"/>
                <a:cs typeface="Times New Roman" pitchFamily="18" charset="0"/>
              </a:rPr>
              <a:t>State </a:t>
            </a:r>
            <a:r>
              <a:rPr lang="en-US" sz="2000" b="1" i="1" dirty="0">
                <a:solidFill>
                  <a:schemeClr val="accent1">
                    <a:lumMod val="50000"/>
                  </a:schemeClr>
                </a:solidFill>
                <a:latin typeface="Times New Roman" pitchFamily="18" charset="0"/>
                <a:cs typeface="Times New Roman" pitchFamily="18" charset="0"/>
              </a:rPr>
              <a:t>diagram:</a:t>
            </a:r>
            <a:endParaRPr lang="en-IN" sz="2000" i="1" dirty="0">
              <a:solidFill>
                <a:schemeClr val="accent1">
                  <a:lumMod val="50000"/>
                </a:schemeClr>
              </a:solidFill>
              <a:latin typeface="Times New Roman" pitchFamily="18" charset="0"/>
              <a:cs typeface="Times New Roman" pitchFamily="18" charset="0"/>
            </a:endParaRPr>
          </a:p>
          <a:p>
            <a:pPr lvl="0">
              <a:buFont typeface="Wingdings" pitchFamily="2" charset="2"/>
              <a:buChar char="v"/>
            </a:pPr>
            <a:r>
              <a:rPr lang="en-US" sz="1600" dirty="0">
                <a:latin typeface="Times New Roman" pitchFamily="18" charset="0"/>
                <a:cs typeface="Times New Roman" pitchFamily="18" charset="0"/>
              </a:rPr>
              <a:t>It is used to represent the condition of the entire system or a part of the system at finite instances of time. State diagrams are also referred to as State</a:t>
            </a:r>
            <a:endParaRPr lang="en-IN" sz="1600" dirty="0">
              <a:latin typeface="Times New Roman" pitchFamily="18" charset="0"/>
              <a:cs typeface="Times New Roman" pitchFamily="18" charset="0"/>
            </a:endParaRPr>
          </a:p>
          <a:p>
            <a:pPr lvl="0">
              <a:buFont typeface="Wingdings" pitchFamily="2" charset="2"/>
              <a:buChar char="v"/>
            </a:pPr>
            <a:r>
              <a:rPr lang="en-US" sz="1600" dirty="0">
                <a:latin typeface="Times New Roman" pitchFamily="18" charset="0"/>
                <a:cs typeface="Times New Roman" pitchFamily="18" charset="0"/>
              </a:rPr>
              <a:t>Machines and State-chart Diagrams</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lvl="0">
              <a:buFont typeface="Wingdings" pitchFamily="2" charset="2"/>
              <a:buChar char="v"/>
            </a:pPr>
            <a:r>
              <a:rPr lang="en-US" sz="1600" dirty="0">
                <a:latin typeface="Times New Roman" pitchFamily="18" charset="0"/>
                <a:cs typeface="Times New Roman" pitchFamily="18" charset="0"/>
              </a:rPr>
              <a:t>Login to the page, if admin click to the admin as the user page, if customers click to the customer </a:t>
            </a:r>
            <a:r>
              <a:rPr lang="en-US" sz="1600" dirty="0" smtClean="0">
                <a:latin typeface="Times New Roman" pitchFamily="18" charset="0"/>
                <a:cs typeface="Times New Roman" pitchFamily="18" charset="0"/>
              </a:rPr>
              <a:t>page</a:t>
            </a:r>
            <a:endParaRPr lang="en-IN" sz="1600" dirty="0">
              <a:latin typeface="Times New Roman" pitchFamily="18" charset="0"/>
              <a:cs typeface="Times New Roman" pitchFamily="18" charset="0"/>
            </a:endParaRPr>
          </a:p>
          <a:p>
            <a:pPr lvl="0">
              <a:buFont typeface="Wingdings" pitchFamily="2" charset="2"/>
              <a:buChar char="v"/>
            </a:pPr>
            <a:r>
              <a:rPr lang="en-US" sz="1600" dirty="0">
                <a:latin typeface="Times New Roman" pitchFamily="18" charset="0"/>
                <a:cs typeface="Times New Roman" pitchFamily="18" charset="0"/>
              </a:rPr>
              <a:t>Enter the correct password and continue the next </a:t>
            </a:r>
            <a:r>
              <a:rPr lang="en-US" sz="1600" dirty="0" smtClean="0">
                <a:latin typeface="Times New Roman" pitchFamily="18" charset="0"/>
                <a:cs typeface="Times New Roman" pitchFamily="18" charset="0"/>
              </a:rPr>
              <a:t>procedure</a:t>
            </a:r>
          </a:p>
          <a:p>
            <a:pPr lvl="0"/>
            <a:endParaRPr lang="en-IN" sz="1700" dirty="0"/>
          </a:p>
        </p:txBody>
      </p:sp>
      <p:pic>
        <p:nvPicPr>
          <p:cNvPr id="4" name="image7.png"/>
          <p:cNvPicPr/>
          <p:nvPr/>
        </p:nvPicPr>
        <p:blipFill>
          <a:blip r:embed="rId2" cstate="print"/>
          <a:stretch>
            <a:fillRect/>
          </a:stretch>
        </p:blipFill>
        <p:spPr>
          <a:xfrm>
            <a:off x="2267744" y="2924944"/>
            <a:ext cx="4968552" cy="3816424"/>
          </a:xfrm>
          <a:prstGeom prst="rect">
            <a:avLst/>
          </a:prstGeom>
        </p:spPr>
      </p:pic>
    </p:spTree>
    <p:extLst>
      <p:ext uri="{BB962C8B-B14F-4D97-AF65-F5344CB8AC3E}">
        <p14:creationId xmlns:p14="http://schemas.microsoft.com/office/powerpoint/2010/main" val="2409187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856984" cy="5904656"/>
          </a:xfrm>
        </p:spPr>
        <p:txBody>
          <a:bodyPr>
            <a:normAutofit/>
          </a:bodyPr>
          <a:lstStyle/>
          <a:p>
            <a:pPr marL="0" indent="0">
              <a:buNone/>
            </a:pPr>
            <a:r>
              <a:rPr lang="en-US" sz="1800" b="1" i="1" dirty="0">
                <a:solidFill>
                  <a:schemeClr val="accent1">
                    <a:lumMod val="50000"/>
                  </a:schemeClr>
                </a:solidFill>
                <a:latin typeface="Times New Roman" pitchFamily="18" charset="0"/>
                <a:cs typeface="Times New Roman" pitchFamily="18" charset="0"/>
              </a:rPr>
              <a:t>SEQUENCE DAIGRAM</a:t>
            </a:r>
            <a:r>
              <a:rPr lang="en-US" sz="1800" i="1" dirty="0" smtClean="0">
                <a:solidFill>
                  <a:schemeClr val="accent1">
                    <a:lumMod val="50000"/>
                  </a:schemeClr>
                </a:solidFill>
                <a:latin typeface="Times New Roman" pitchFamily="18" charset="0"/>
                <a:cs typeface="Times New Roman" pitchFamily="18" charset="0"/>
              </a:rPr>
              <a:t>:</a:t>
            </a: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r>
              <a:rPr lang="en-US" sz="1600" dirty="0">
                <a:latin typeface="Times New Roman" pitchFamily="18" charset="0"/>
                <a:cs typeface="Times New Roman" pitchFamily="18" charset="0"/>
              </a:rPr>
              <a:t>This is the UML sequence diagram of Pharmacy Management System which shows the interaction between the objects of Inventory, Sells, Medicines, Pharmacy. The instance of class objects involved in this UML Sequence Diagram of Pharmacy Management System are as follows</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lvl="0">
              <a:buFont typeface="Wingdings" pitchFamily="2" charset="2"/>
              <a:buChar char="v"/>
            </a:pPr>
            <a:r>
              <a:rPr lang="en-US" sz="1600" dirty="0">
                <a:latin typeface="Times New Roman" pitchFamily="18" charset="0"/>
                <a:cs typeface="Times New Roman" pitchFamily="18" charset="0"/>
              </a:rPr>
              <a:t>Inventory </a:t>
            </a:r>
            <a:r>
              <a:rPr lang="en-US" sz="1600" dirty="0" smtClean="0">
                <a:latin typeface="Times New Roman" pitchFamily="18" charset="0"/>
                <a:cs typeface="Times New Roman" pitchFamily="18" charset="0"/>
              </a:rPr>
              <a:t>Object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lvl="0">
              <a:buFont typeface="Wingdings" pitchFamily="2" charset="2"/>
              <a:buChar char="v"/>
            </a:pPr>
            <a:r>
              <a:rPr lang="en-US" sz="1600" dirty="0">
                <a:latin typeface="Times New Roman" pitchFamily="18" charset="0"/>
                <a:cs typeface="Times New Roman" pitchFamily="18" charset="0"/>
              </a:rPr>
              <a:t>Sells Object</a:t>
            </a:r>
            <a:endParaRPr lang="en-IN" sz="1600" dirty="0">
              <a:latin typeface="Times New Roman" pitchFamily="18" charset="0"/>
              <a:cs typeface="Times New Roman" pitchFamily="18" charset="0"/>
            </a:endParaRPr>
          </a:p>
          <a:p>
            <a:pPr>
              <a:buFont typeface="Wingdings" pitchFamily="2" charset="2"/>
              <a:buChar char="v"/>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Medicines Object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lvl="0">
              <a:buFont typeface="Wingdings" pitchFamily="2" charset="2"/>
              <a:buChar char="v"/>
            </a:pPr>
            <a:r>
              <a:rPr lang="en-US" sz="1600" dirty="0">
                <a:latin typeface="Times New Roman" pitchFamily="18" charset="0"/>
                <a:cs typeface="Times New Roman" pitchFamily="18" charset="0"/>
              </a:rPr>
              <a:t>Pharmacy </a:t>
            </a:r>
            <a:r>
              <a:rPr lang="en-US" sz="1600" dirty="0" smtClean="0">
                <a:latin typeface="Times New Roman" pitchFamily="18" charset="0"/>
                <a:cs typeface="Times New Roman" pitchFamily="18" charset="0"/>
              </a:rPr>
              <a:t>Object</a:t>
            </a:r>
          </a:p>
          <a:p>
            <a:pPr lvl="0"/>
            <a:endParaRPr lang="en-IN" sz="1900" dirty="0"/>
          </a:p>
          <a:p>
            <a:pPr marL="0" indent="0">
              <a:buNone/>
            </a:pPr>
            <a:endParaRPr lang="en-IN" dirty="0"/>
          </a:p>
        </p:txBody>
      </p:sp>
      <p:pic>
        <p:nvPicPr>
          <p:cNvPr id="4" name="image8.png"/>
          <p:cNvPicPr/>
          <p:nvPr/>
        </p:nvPicPr>
        <p:blipFill>
          <a:blip r:embed="rId2" cstate="print"/>
          <a:stretch>
            <a:fillRect/>
          </a:stretch>
        </p:blipFill>
        <p:spPr>
          <a:xfrm>
            <a:off x="2843808" y="2204864"/>
            <a:ext cx="5904656" cy="4104456"/>
          </a:xfrm>
          <a:prstGeom prst="rect">
            <a:avLst/>
          </a:prstGeom>
        </p:spPr>
      </p:pic>
    </p:spTree>
    <p:extLst>
      <p:ext uri="{BB962C8B-B14F-4D97-AF65-F5344CB8AC3E}">
        <p14:creationId xmlns:p14="http://schemas.microsoft.com/office/powerpoint/2010/main" val="3720761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36712"/>
            <a:ext cx="9144000" cy="6021288"/>
          </a:xfrm>
        </p:spPr>
        <p:txBody>
          <a:bodyPr>
            <a:normAutofit/>
          </a:bodyPr>
          <a:lstStyle/>
          <a:p>
            <a:r>
              <a:rPr lang="en-US" sz="1600" b="1" dirty="0">
                <a:solidFill>
                  <a:schemeClr val="accent1">
                    <a:lumMod val="50000"/>
                  </a:schemeClr>
                </a:solidFill>
                <a:latin typeface="Times New Roman" pitchFamily="18" charset="0"/>
                <a:cs typeface="Times New Roman" pitchFamily="18" charset="0"/>
              </a:rPr>
              <a:t>Login Sequence Diagram Of Pharmacy Management System</a:t>
            </a:r>
            <a:r>
              <a:rPr lang="en-US" sz="1600" b="1" dirty="0" smtClean="0">
                <a:solidFill>
                  <a:schemeClr val="accent1">
                    <a:lumMod val="50000"/>
                  </a:schemeClr>
                </a:solidFill>
                <a:latin typeface="Times New Roman" pitchFamily="18" charset="0"/>
                <a:cs typeface="Times New Roman" pitchFamily="18" charset="0"/>
              </a:rPr>
              <a:t>:</a:t>
            </a:r>
            <a:endParaRPr lang="en-IN" sz="1600" dirty="0">
              <a:solidFill>
                <a:schemeClr val="accent1">
                  <a:lumMod val="50000"/>
                </a:schemeClr>
              </a:solidFill>
              <a:latin typeface="Times New Roman" pitchFamily="18" charset="0"/>
              <a:cs typeface="Times New Roman" pitchFamily="18" charset="0"/>
            </a:endParaRPr>
          </a:p>
          <a:p>
            <a:pPr>
              <a:buFont typeface="Wingdings" pitchFamily="2" charset="2"/>
              <a:buChar char="v"/>
            </a:pPr>
            <a:r>
              <a:rPr lang="en-US" sz="1600" dirty="0">
                <a:latin typeface="Times New Roman" pitchFamily="18" charset="0"/>
                <a:cs typeface="Times New Roman" pitchFamily="18" charset="0"/>
              </a:rPr>
              <a:t>This is the Login Sequence Diagram of Pharmacy Management System, where admin will be able to login in their account using their credentials. After login user can manage all the operations on Medicines, Inventory, Sells, Pharmacy, Company. All the pages such as Sells, Pharmacy are secure and user can access these page after login. The diagram below helps demonstrate how the login page works in a Pharmacy Management System. The various objects in the Pharmacy, Medicines, Inventory, Sells, and Company page-interact over the course of the sequence, and user will not be able to access this page without verifying their identity</a:t>
            </a:r>
            <a:r>
              <a:rPr lang="en-US" sz="1600" dirty="0" smtClean="0">
                <a:latin typeface="Times New Roman" pitchFamily="18" charset="0"/>
                <a:cs typeface="Times New Roman" pitchFamily="18" charset="0"/>
              </a:rPr>
              <a:t>.</a:t>
            </a:r>
          </a:p>
          <a:p>
            <a:endParaRPr lang="en-IN" sz="1600" dirty="0"/>
          </a:p>
          <a:p>
            <a:endParaRPr lang="en-IN" dirty="0"/>
          </a:p>
        </p:txBody>
      </p:sp>
      <p:pic>
        <p:nvPicPr>
          <p:cNvPr id="4" name="image9.png"/>
          <p:cNvPicPr/>
          <p:nvPr/>
        </p:nvPicPr>
        <p:blipFill>
          <a:blip r:embed="rId2" cstate="print"/>
          <a:stretch>
            <a:fillRect/>
          </a:stretch>
        </p:blipFill>
        <p:spPr>
          <a:xfrm>
            <a:off x="3059832" y="2708920"/>
            <a:ext cx="5728388" cy="3810387"/>
          </a:xfrm>
          <a:prstGeom prst="rect">
            <a:avLst/>
          </a:prstGeom>
        </p:spPr>
      </p:pic>
    </p:spTree>
    <p:extLst>
      <p:ext uri="{BB962C8B-B14F-4D97-AF65-F5344CB8AC3E}">
        <p14:creationId xmlns:p14="http://schemas.microsoft.com/office/powerpoint/2010/main" val="2207067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712968" cy="5400600"/>
          </a:xfrm>
        </p:spPr>
        <p:txBody>
          <a:bodyPr>
            <a:normAutofit/>
          </a:bodyPr>
          <a:lstStyle/>
          <a:p>
            <a:pPr marL="0" indent="0">
              <a:buNone/>
            </a:pPr>
            <a:r>
              <a:rPr lang="en-US" sz="2000" b="1" i="1" dirty="0">
                <a:solidFill>
                  <a:schemeClr val="accent1">
                    <a:lumMod val="50000"/>
                  </a:schemeClr>
                </a:solidFill>
                <a:latin typeface="Times New Roman" pitchFamily="18" charset="0"/>
                <a:cs typeface="Times New Roman" pitchFamily="18" charset="0"/>
              </a:rPr>
              <a:t>COLLABRATION:</a:t>
            </a:r>
            <a:endParaRPr lang="en-IN" sz="2000" b="1" i="1" dirty="0">
              <a:solidFill>
                <a:schemeClr val="accent1">
                  <a:lumMod val="50000"/>
                </a:schemeClr>
              </a:solidFill>
              <a:latin typeface="Times New Roman" pitchFamily="18" charset="0"/>
              <a:cs typeface="Times New Roman" pitchFamily="18" charset="0"/>
            </a:endParaRPr>
          </a:p>
          <a:p>
            <a:r>
              <a:rPr lang="en-US" sz="1800" dirty="0">
                <a:latin typeface="Times New Roman" pitchFamily="18" charset="0"/>
                <a:cs typeface="Times New Roman" pitchFamily="18" charset="0"/>
              </a:rPr>
              <a:t>A collaboration diagram is a type of visual representation that shows how different components of a system interact with each other. It emphasizes the structural organization of the objects that send and receive messages. In a collaboration diagram, the objects involved in a particular scenario are depicted along with the messages exchanged between them</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r>
              <a:rPr lang="en-US" sz="2000" b="1" dirty="0">
                <a:solidFill>
                  <a:schemeClr val="accent1">
                    <a:lumMod val="50000"/>
                  </a:schemeClr>
                </a:solidFill>
                <a:latin typeface="Times New Roman" pitchFamily="18" charset="0"/>
                <a:cs typeface="Times New Roman" pitchFamily="18" charset="0"/>
              </a:rPr>
              <a:t>The components are:</a:t>
            </a:r>
            <a:endParaRPr lang="en-IN" sz="2000" b="1" dirty="0">
              <a:solidFill>
                <a:schemeClr val="accent1">
                  <a:lumMod val="50000"/>
                </a:schemeClr>
              </a:solidFill>
              <a:latin typeface="Times New Roman" pitchFamily="18" charset="0"/>
              <a:cs typeface="Times New Roman" pitchFamily="18" charset="0"/>
            </a:endParaRPr>
          </a:p>
          <a:p>
            <a:pPr lvl="0">
              <a:buFont typeface="Wingdings" pitchFamily="2" charset="2"/>
              <a:buChar char="v"/>
            </a:pPr>
            <a:r>
              <a:rPr lang="en-US" sz="1800" dirty="0">
                <a:latin typeface="Times New Roman" pitchFamily="18" charset="0"/>
                <a:cs typeface="Times New Roman" pitchFamily="18" charset="0"/>
              </a:rPr>
              <a:t>Admin/customer</a:t>
            </a:r>
            <a:endParaRPr lang="en-IN" sz="1800" dirty="0">
              <a:latin typeface="Times New Roman" pitchFamily="18" charset="0"/>
              <a:cs typeface="Times New Roman" pitchFamily="18" charset="0"/>
            </a:endParaRPr>
          </a:p>
          <a:p>
            <a:pPr lvl="0">
              <a:buFont typeface="Wingdings" pitchFamily="2" charset="2"/>
              <a:buChar char="v"/>
            </a:pPr>
            <a:r>
              <a:rPr lang="en-US" sz="1800" dirty="0">
                <a:latin typeface="Times New Roman" pitchFamily="18" charset="0"/>
                <a:cs typeface="Times New Roman" pitchFamily="18" charset="0"/>
              </a:rPr>
              <a:t>Login page</a:t>
            </a:r>
            <a:endParaRPr lang="en-IN" sz="1800" dirty="0">
              <a:latin typeface="Times New Roman" pitchFamily="18" charset="0"/>
              <a:cs typeface="Times New Roman" pitchFamily="18" charset="0"/>
            </a:endParaRPr>
          </a:p>
          <a:p>
            <a:pPr lvl="0">
              <a:buFont typeface="Wingdings" pitchFamily="2" charset="2"/>
              <a:buChar char="v"/>
            </a:pPr>
            <a:r>
              <a:rPr lang="en-US" sz="1800" dirty="0">
                <a:latin typeface="Times New Roman" pitchFamily="18" charset="0"/>
                <a:cs typeface="Times New Roman" pitchFamily="18" charset="0"/>
              </a:rPr>
              <a:t>Verification</a:t>
            </a:r>
            <a:endParaRPr lang="en-IN" sz="1800" dirty="0">
              <a:latin typeface="Times New Roman" pitchFamily="18" charset="0"/>
              <a:cs typeface="Times New Roman" pitchFamily="18" charset="0"/>
            </a:endParaRPr>
          </a:p>
          <a:p>
            <a:pPr lvl="0">
              <a:buFont typeface="Wingdings" pitchFamily="2" charset="2"/>
              <a:buChar char="v"/>
            </a:pPr>
            <a:r>
              <a:rPr lang="en-US" sz="1800" dirty="0">
                <a:latin typeface="Times New Roman" pitchFamily="18" charset="0"/>
                <a:cs typeface="Times New Roman" pitchFamily="18" charset="0"/>
              </a:rPr>
              <a:t>Database</a:t>
            </a:r>
            <a:endParaRPr lang="en-IN" sz="1800" dirty="0">
              <a:latin typeface="Times New Roman" pitchFamily="18" charset="0"/>
              <a:cs typeface="Times New Roman" pitchFamily="18" charset="0"/>
            </a:endParaRPr>
          </a:p>
          <a:p>
            <a:pPr lvl="0">
              <a:buFont typeface="Wingdings" pitchFamily="2" charset="2"/>
              <a:buChar char="v"/>
            </a:pPr>
            <a:r>
              <a:rPr lang="en-US" sz="1800" dirty="0">
                <a:latin typeface="Times New Roman" pitchFamily="18" charset="0"/>
                <a:cs typeface="Times New Roman" pitchFamily="18" charset="0"/>
              </a:rPr>
              <a:t>Forgot password</a:t>
            </a:r>
            <a:endParaRPr lang="en-IN" sz="1800" dirty="0">
              <a:latin typeface="Times New Roman" pitchFamily="18" charset="0"/>
              <a:cs typeface="Times New Roman" pitchFamily="18" charset="0"/>
            </a:endParaRPr>
          </a:p>
          <a:p>
            <a:pPr lvl="0">
              <a:buFont typeface="Wingdings" pitchFamily="2" charset="2"/>
              <a:buChar char="v"/>
            </a:pPr>
            <a:r>
              <a:rPr lang="en-US" sz="1800" dirty="0">
                <a:latin typeface="Times New Roman" pitchFamily="18" charset="0"/>
                <a:cs typeface="Times New Roman" pitchFamily="18" charset="0"/>
              </a:rPr>
              <a:t>Application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645120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p:cNvPicPr>
            <a:picLocks noGrp="1"/>
          </p:cNvPicPr>
          <p:nvPr>
            <p:ph idx="1"/>
          </p:nvPr>
        </p:nvPicPr>
        <p:blipFill>
          <a:blip r:embed="rId2" cstate="print"/>
          <a:stretch>
            <a:fillRect/>
          </a:stretch>
        </p:blipFill>
        <p:spPr>
          <a:xfrm>
            <a:off x="457200" y="2176842"/>
            <a:ext cx="8229600" cy="3906078"/>
          </a:xfrm>
          <a:prstGeom prst="rect">
            <a:avLst/>
          </a:prstGeom>
        </p:spPr>
      </p:pic>
      <p:sp>
        <p:nvSpPr>
          <p:cNvPr id="5" name="Rectangle 4"/>
          <p:cNvSpPr/>
          <p:nvPr/>
        </p:nvSpPr>
        <p:spPr>
          <a:xfrm>
            <a:off x="345178" y="836712"/>
            <a:ext cx="3434734" cy="400110"/>
          </a:xfrm>
          <a:prstGeom prst="rect">
            <a:avLst/>
          </a:prstGeom>
        </p:spPr>
        <p:txBody>
          <a:bodyPr wrap="square">
            <a:spAutoFit/>
          </a:bodyPr>
          <a:lstStyle/>
          <a:p>
            <a:r>
              <a:rPr lang="en-US" sz="2000" b="1" dirty="0">
                <a:solidFill>
                  <a:schemeClr val="accent1">
                    <a:lumMod val="50000"/>
                  </a:schemeClr>
                </a:solidFill>
                <a:latin typeface="Times New Roman" pitchFamily="18" charset="0"/>
                <a:cs typeface="Times New Roman" pitchFamily="18" charset="0"/>
              </a:rPr>
              <a:t>Diagram for the login page:</a:t>
            </a:r>
            <a:endParaRPr lang="en-IN" sz="2000" b="1"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823545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1.jpeg"/>
          <p:cNvPicPr>
            <a:picLocks noGrp="1"/>
          </p:cNvPicPr>
          <p:nvPr>
            <p:ph idx="1"/>
          </p:nvPr>
        </p:nvPicPr>
        <p:blipFill>
          <a:blip r:embed="rId2" cstate="print"/>
          <a:stretch>
            <a:fillRect/>
          </a:stretch>
        </p:blipFill>
        <p:spPr>
          <a:xfrm>
            <a:off x="795337" y="765969"/>
            <a:ext cx="7410450" cy="5143500"/>
          </a:xfrm>
          <a:prstGeom prst="rect">
            <a:avLst/>
          </a:prstGeom>
        </p:spPr>
      </p:pic>
    </p:spTree>
    <p:extLst>
      <p:ext uri="{BB962C8B-B14F-4D97-AF65-F5344CB8AC3E}">
        <p14:creationId xmlns:p14="http://schemas.microsoft.com/office/powerpoint/2010/main" val="3954376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08720"/>
            <a:ext cx="8928992" cy="5760640"/>
          </a:xfrm>
        </p:spPr>
        <p:txBody>
          <a:bodyPr>
            <a:noAutofit/>
          </a:bodyPr>
          <a:lstStyle/>
          <a:p>
            <a:pPr marL="0" indent="0">
              <a:buNone/>
            </a:pPr>
            <a:r>
              <a:rPr lang="en-US" sz="2000" b="1" i="1" dirty="0">
                <a:solidFill>
                  <a:schemeClr val="accent1">
                    <a:lumMod val="50000"/>
                  </a:schemeClr>
                </a:solidFill>
                <a:latin typeface="Times New Roman" pitchFamily="18" charset="0"/>
                <a:cs typeface="Times New Roman" pitchFamily="18" charset="0"/>
              </a:rPr>
              <a:t>COMPONENT DAIGRAM</a:t>
            </a:r>
            <a:r>
              <a:rPr lang="en-US" sz="2000" b="1" i="1" dirty="0" smtClean="0">
                <a:solidFill>
                  <a:schemeClr val="accent1">
                    <a:lumMod val="50000"/>
                  </a:schemeClr>
                </a:solidFill>
                <a:latin typeface="Times New Roman" pitchFamily="18" charset="0"/>
                <a:cs typeface="Times New Roman" pitchFamily="18" charset="0"/>
              </a:rPr>
              <a:t>:</a:t>
            </a:r>
            <a:r>
              <a:rPr lang="en-US" sz="2000" b="1" i="1" dirty="0">
                <a:solidFill>
                  <a:schemeClr val="accent1">
                    <a:lumMod val="50000"/>
                  </a:schemeClr>
                </a:solidFill>
                <a:latin typeface="Times New Roman" pitchFamily="18" charset="0"/>
                <a:cs typeface="Times New Roman" pitchFamily="18" charset="0"/>
              </a:rPr>
              <a:t> </a:t>
            </a:r>
            <a:endParaRPr lang="en-IN" sz="2000" i="1" dirty="0">
              <a:solidFill>
                <a:schemeClr val="accent1">
                  <a:lumMod val="50000"/>
                </a:schemeClr>
              </a:solidFill>
              <a:latin typeface="Times New Roman" pitchFamily="18" charset="0"/>
              <a:cs typeface="Times New Roman" pitchFamily="18" charset="0"/>
            </a:endParaRPr>
          </a:p>
          <a:p>
            <a:r>
              <a:rPr lang="en-US" sz="1600" dirty="0">
                <a:latin typeface="Times New Roman" pitchFamily="18" charset="0"/>
                <a:cs typeface="Times New Roman" pitchFamily="18" charset="0"/>
              </a:rPr>
              <a:t>This is a Component diagram of Pharmacy Management System which shows components, provided and required interfaces, ports, and relation. ships between the Company, Pharmacy, Sells, Inventory and Medicines. This type of diagrams is used in Component-Based Development (CBD) to de- scribe systems with Service-Oriented Architecture (SOA). Pharmacy Management System UML component diagram, describes the organization and wiring of the physical components in a system</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r>
              <a:rPr lang="en-US" sz="1800" b="1" dirty="0">
                <a:solidFill>
                  <a:schemeClr val="accent1">
                    <a:lumMod val="50000"/>
                  </a:schemeClr>
                </a:solidFill>
                <a:latin typeface="Times New Roman" pitchFamily="18" charset="0"/>
                <a:cs typeface="Times New Roman" pitchFamily="18" charset="0"/>
              </a:rPr>
              <a:t>Components of UML Component Diagram of Pharmacy Management System</a:t>
            </a:r>
            <a:r>
              <a:rPr lang="en-US" sz="1800" b="1" dirty="0" smtClean="0">
                <a:solidFill>
                  <a:schemeClr val="accent1">
                    <a:lumMod val="50000"/>
                  </a:schemeClr>
                </a:solidFill>
                <a:latin typeface="Times New Roman" pitchFamily="18" charset="0"/>
                <a:cs typeface="Times New Roman" pitchFamily="18" charset="0"/>
              </a:rPr>
              <a:t>:</a:t>
            </a: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a:buFont typeface="Wingdings" pitchFamily="2" charset="2"/>
              <a:buChar char="v"/>
            </a:pPr>
            <a:r>
              <a:rPr lang="en-US" sz="1600" dirty="0" smtClean="0">
                <a:latin typeface="Times New Roman" pitchFamily="18" charset="0"/>
                <a:cs typeface="Times New Roman" pitchFamily="18" charset="0"/>
              </a:rPr>
              <a:t>	Pharmacy Component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a:buFont typeface="Wingdings" pitchFamily="2" charset="2"/>
              <a:buChar char="v"/>
            </a:pPr>
            <a:r>
              <a:rPr lang="en-US" sz="1600" dirty="0" smtClean="0">
                <a:latin typeface="Times New Roman" pitchFamily="18" charset="0"/>
                <a:cs typeface="Times New Roman" pitchFamily="18" charset="0"/>
              </a:rPr>
              <a:t>	Sells Component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a:buFont typeface="Wingdings" pitchFamily="2" charset="2"/>
              <a:buChar char="v"/>
            </a:pPr>
            <a:r>
              <a:rPr lang="en-US" sz="1600" dirty="0" smtClean="0">
                <a:latin typeface="Times New Roman" pitchFamily="18" charset="0"/>
                <a:cs typeface="Times New Roman" pitchFamily="18" charset="0"/>
              </a:rPr>
              <a:t>	Inventory Component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a:buFont typeface="Wingdings" pitchFamily="2" charset="2"/>
              <a:buChar char="v"/>
            </a:pPr>
            <a:r>
              <a:rPr lang="en-US" sz="1600" dirty="0" smtClean="0">
                <a:latin typeface="Times New Roman" pitchFamily="18" charset="0"/>
                <a:cs typeface="Times New Roman" pitchFamily="18" charset="0"/>
              </a:rPr>
              <a:t>	Medicines Component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r>
              <a:rPr lang="en-US" sz="1800" b="1" dirty="0">
                <a:solidFill>
                  <a:schemeClr val="accent1">
                    <a:lumMod val="50000"/>
                  </a:schemeClr>
                </a:solidFill>
                <a:latin typeface="Times New Roman" pitchFamily="18" charset="0"/>
                <a:cs typeface="Times New Roman" pitchFamily="18" charset="0"/>
              </a:rPr>
              <a:t>Features of Pharmacy Management System Component Diagram:</a:t>
            </a:r>
            <a:endParaRPr lang="en-IN" sz="1800" b="1" u="sng" dirty="0">
              <a:solidFill>
                <a:schemeClr val="accent1">
                  <a:lumMod val="50000"/>
                </a:schemeClr>
              </a:solidFill>
              <a:latin typeface="Times New Roman" pitchFamily="18" charset="0"/>
              <a:cs typeface="Times New Roman" pitchFamily="18" charset="0"/>
            </a:endParaRPr>
          </a:p>
          <a:p>
            <a:pPr lvl="0">
              <a:buFont typeface="Wingdings" pitchFamily="2" charset="2"/>
              <a:buChar char="v"/>
            </a:pPr>
            <a:r>
              <a:rPr lang="en-US" sz="1600" dirty="0" smtClean="0">
                <a:latin typeface="Times New Roman" pitchFamily="18" charset="0"/>
                <a:cs typeface="Times New Roman" pitchFamily="18" charset="0"/>
              </a:rPr>
              <a:t>        You </a:t>
            </a:r>
            <a:r>
              <a:rPr lang="en-US" sz="1600" dirty="0">
                <a:latin typeface="Times New Roman" pitchFamily="18" charset="0"/>
                <a:cs typeface="Times New Roman" pitchFamily="18" charset="0"/>
              </a:rPr>
              <a:t>can show the models the components of Pharmacy Management System</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lvl="0">
              <a:buFont typeface="Wingdings" pitchFamily="2" charset="2"/>
              <a:buChar char="v"/>
            </a:pPr>
            <a:r>
              <a:rPr lang="en-US" sz="1600" dirty="0" smtClean="0">
                <a:latin typeface="Times New Roman" pitchFamily="18" charset="0"/>
                <a:cs typeface="Times New Roman" pitchFamily="18" charset="0"/>
              </a:rPr>
              <a:t>         Model </a:t>
            </a:r>
            <a:r>
              <a:rPr lang="en-US" sz="1600" dirty="0">
                <a:latin typeface="Times New Roman" pitchFamily="18" charset="0"/>
                <a:cs typeface="Times New Roman" pitchFamily="18" charset="0"/>
              </a:rPr>
              <a:t>the database schema of Pharmacy Management </a:t>
            </a:r>
            <a:r>
              <a:rPr lang="en-US" sz="1600" dirty="0" smtClean="0">
                <a:latin typeface="Times New Roman" pitchFamily="18" charset="0"/>
                <a:cs typeface="Times New Roman" pitchFamily="18" charset="0"/>
              </a:rPr>
              <a:t>System</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lvl="0">
              <a:buFont typeface="Wingdings" pitchFamily="2" charset="2"/>
              <a:buChar char="v"/>
            </a:pPr>
            <a:r>
              <a:rPr lang="en-US" sz="1600" dirty="0" smtClean="0">
                <a:latin typeface="Times New Roman" pitchFamily="18" charset="0"/>
                <a:cs typeface="Times New Roman" pitchFamily="18" charset="0"/>
              </a:rPr>
              <a:t>         Model </a:t>
            </a: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executables</a:t>
            </a:r>
            <a:r>
              <a:rPr lang="en-US" sz="1600" dirty="0">
                <a:latin typeface="Times New Roman" pitchFamily="18" charset="0"/>
                <a:cs typeface="Times New Roman" pitchFamily="18" charset="0"/>
              </a:rPr>
              <a:t> of an application of Pharmacy Management System Model the system's source code of Pharmacy Management System</a:t>
            </a:r>
            <a:endParaRPr lang="en-IN" sz="1600" dirty="0">
              <a:latin typeface="Times New Roman" pitchFamily="18" charset="0"/>
              <a:cs typeface="Times New Roman" pitchFamily="18" charset="0"/>
            </a:endParaRPr>
          </a:p>
          <a:p>
            <a:endParaRPr lang="en-IN" sz="1600" dirty="0"/>
          </a:p>
        </p:txBody>
      </p:sp>
    </p:spTree>
    <p:extLst>
      <p:ext uri="{BB962C8B-B14F-4D97-AF65-F5344CB8AC3E}">
        <p14:creationId xmlns:p14="http://schemas.microsoft.com/office/powerpoint/2010/main" val="2722774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jpeg"/>
          <p:cNvPicPr>
            <a:picLocks noGrp="1"/>
          </p:cNvPicPr>
          <p:nvPr>
            <p:ph idx="1"/>
          </p:nvPr>
        </p:nvPicPr>
        <p:blipFill>
          <a:blip r:embed="rId2" cstate="print"/>
          <a:stretch>
            <a:fillRect/>
          </a:stretch>
        </p:blipFill>
        <p:spPr>
          <a:xfrm>
            <a:off x="292894" y="1261269"/>
            <a:ext cx="8629650" cy="4191000"/>
          </a:xfrm>
          <a:prstGeom prst="rect">
            <a:avLst/>
          </a:prstGeom>
        </p:spPr>
      </p:pic>
    </p:spTree>
    <p:extLst>
      <p:ext uri="{BB962C8B-B14F-4D97-AF65-F5344CB8AC3E}">
        <p14:creationId xmlns:p14="http://schemas.microsoft.com/office/powerpoint/2010/main" val="4185190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80728"/>
            <a:ext cx="8784976" cy="5669222"/>
          </a:xfrm>
        </p:spPr>
        <p:txBody>
          <a:bodyPr>
            <a:normAutofit/>
          </a:bodyPr>
          <a:lstStyle/>
          <a:p>
            <a:pPr marL="0" indent="0">
              <a:buNone/>
            </a:pPr>
            <a:r>
              <a:rPr lang="en-US" sz="2000" b="1" i="1" dirty="0">
                <a:solidFill>
                  <a:schemeClr val="accent1">
                    <a:lumMod val="50000"/>
                  </a:schemeClr>
                </a:solidFill>
                <a:latin typeface="Times New Roman" pitchFamily="18" charset="0"/>
                <a:cs typeface="Times New Roman" pitchFamily="18" charset="0"/>
              </a:rPr>
              <a:t>DEPLOYMENT DAIGRAM</a:t>
            </a:r>
            <a:r>
              <a:rPr lang="en-US" sz="2000" b="1" i="1" dirty="0" smtClean="0">
                <a:solidFill>
                  <a:schemeClr val="accent1">
                    <a:lumMod val="50000"/>
                  </a:schemeClr>
                </a:solidFill>
                <a:latin typeface="Times New Roman" pitchFamily="18" charset="0"/>
                <a:cs typeface="Times New Roman" pitchFamily="18" charset="0"/>
              </a:rPr>
              <a:t>:</a:t>
            </a:r>
            <a:endParaRPr lang="en-IN" sz="2000" b="1" i="1" dirty="0">
              <a:solidFill>
                <a:schemeClr val="accent1">
                  <a:lumMod val="50000"/>
                </a:schemeClr>
              </a:solidFill>
              <a:latin typeface="Times New Roman" pitchFamily="18" charset="0"/>
              <a:cs typeface="Times New Roman" pitchFamily="18" charset="0"/>
            </a:endParaRPr>
          </a:p>
          <a:p>
            <a:pPr lvl="1"/>
            <a:r>
              <a:rPr lang="en-US" sz="1600" dirty="0">
                <a:latin typeface="Times New Roman" pitchFamily="18" charset="0"/>
                <a:cs typeface="Times New Roman" pitchFamily="18" charset="0"/>
              </a:rPr>
              <a:t>Deployment diagrams are used for describing the hardware components, where software components are deployed</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In the below diagram, the donors require only the pharmacy system. For this, there is a use for application server and database server.</a:t>
            </a:r>
            <a:endParaRPr lang="en-IN"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Application server has the application part and the database server</a:t>
            </a:r>
            <a:endParaRPr lang="en-IN"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consists of all the databases related to the project.</a:t>
            </a:r>
            <a:endParaRPr lang="en-IN"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To store the data, we require a hardware part like data base, which has to be connected.</a:t>
            </a:r>
            <a:endParaRPr lang="en-IN" sz="1600" dirty="0">
              <a:latin typeface="Times New Roman" pitchFamily="18" charset="0"/>
              <a:cs typeface="Times New Roman" pitchFamily="18" charset="0"/>
            </a:endParaRPr>
          </a:p>
          <a:p>
            <a:endParaRPr lang="en-IN" dirty="0"/>
          </a:p>
        </p:txBody>
      </p:sp>
      <p:pic>
        <p:nvPicPr>
          <p:cNvPr id="5" name="image13.png"/>
          <p:cNvPicPr/>
          <p:nvPr/>
        </p:nvPicPr>
        <p:blipFill>
          <a:blip r:embed="rId2" cstate="print"/>
          <a:stretch>
            <a:fillRect/>
          </a:stretch>
        </p:blipFill>
        <p:spPr>
          <a:xfrm>
            <a:off x="1979712" y="3501008"/>
            <a:ext cx="4454441" cy="2993568"/>
          </a:xfrm>
          <a:prstGeom prst="rect">
            <a:avLst/>
          </a:prstGeom>
        </p:spPr>
      </p:pic>
    </p:spTree>
    <p:extLst>
      <p:ext uri="{BB962C8B-B14F-4D97-AF65-F5344CB8AC3E}">
        <p14:creationId xmlns:p14="http://schemas.microsoft.com/office/powerpoint/2010/main" val="3616142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WEBSITE</a:t>
            </a:r>
            <a:endParaRPr lang="en-IN" dirty="0"/>
          </a:p>
        </p:txBody>
      </p:sp>
      <p:sp>
        <p:nvSpPr>
          <p:cNvPr id="3" name="Content Placeholder 2"/>
          <p:cNvSpPr>
            <a:spLocks noGrp="1"/>
          </p:cNvSpPr>
          <p:nvPr>
            <p:ph idx="1"/>
          </p:nvPr>
        </p:nvSpPr>
        <p:spPr/>
        <p:txBody>
          <a:bodyPr>
            <a:normAutofit/>
          </a:bodyPr>
          <a:lstStyle/>
          <a:p>
            <a:pPr marL="0" indent="0">
              <a:buNone/>
            </a:pPr>
            <a:r>
              <a:rPr lang="en-US" sz="2400" b="1" i="1" dirty="0">
                <a:solidFill>
                  <a:schemeClr val="accent1">
                    <a:lumMod val="50000"/>
                  </a:schemeClr>
                </a:solidFill>
                <a:latin typeface="Times New Roman" pitchFamily="18" charset="0"/>
                <a:cs typeface="Times New Roman" pitchFamily="18" charset="0"/>
              </a:rPr>
              <a:t>Front </a:t>
            </a:r>
            <a:r>
              <a:rPr lang="en-US" sz="2400" b="1" i="1" dirty="0" smtClean="0">
                <a:solidFill>
                  <a:schemeClr val="accent1">
                    <a:lumMod val="50000"/>
                  </a:schemeClr>
                </a:solidFill>
                <a:latin typeface="Times New Roman" pitchFamily="18" charset="0"/>
                <a:cs typeface="Times New Roman" pitchFamily="18" charset="0"/>
              </a:rPr>
              <a:t>page:</a:t>
            </a:r>
            <a:endParaRPr lang="en-IN" sz="2400" b="1" i="1" dirty="0" smtClean="0">
              <a:solidFill>
                <a:schemeClr val="accent1">
                  <a:lumMod val="50000"/>
                </a:schemeClr>
              </a:solidFill>
              <a:latin typeface="Times New Roman" pitchFamily="18" charset="0"/>
              <a:cs typeface="Times New Roman" pitchFamily="18" charset="0"/>
            </a:endParaRPr>
          </a:p>
          <a:p>
            <a:r>
              <a:rPr lang="en-US" sz="1800" b="1" dirty="0" smtClean="0">
                <a:solidFill>
                  <a:schemeClr val="accent1">
                    <a:lumMod val="50000"/>
                  </a:schemeClr>
                </a:solidFill>
                <a:latin typeface="Times New Roman" pitchFamily="18" charset="0"/>
                <a:cs typeface="Times New Roman" pitchFamily="18" charset="0"/>
              </a:rPr>
              <a:t>Welcome </a:t>
            </a:r>
            <a:r>
              <a:rPr lang="en-US" sz="1800" b="1" dirty="0">
                <a:solidFill>
                  <a:schemeClr val="accent1">
                    <a:lumMod val="50000"/>
                  </a:schemeClr>
                </a:solidFill>
                <a:latin typeface="Times New Roman" pitchFamily="18" charset="0"/>
                <a:cs typeface="Times New Roman" pitchFamily="18" charset="0"/>
              </a:rPr>
              <a:t>Banner:</a:t>
            </a:r>
            <a:endParaRPr lang="en-IN" sz="1800" b="1" dirty="0">
              <a:solidFill>
                <a:schemeClr val="accent1">
                  <a:lumMod val="50000"/>
                </a:schemeClr>
              </a:solidFill>
              <a:latin typeface="Times New Roman" pitchFamily="18" charset="0"/>
              <a:cs typeface="Times New Roman" pitchFamily="18" charset="0"/>
            </a:endParaRPr>
          </a:p>
          <a:p>
            <a:pPr marL="0" lv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 </a:t>
            </a:r>
            <a:r>
              <a:rPr lang="en-US" sz="1600" dirty="0">
                <a:latin typeface="Times New Roman" pitchFamily="18" charset="0"/>
                <a:cs typeface="Times New Roman" pitchFamily="18" charset="0"/>
              </a:rPr>
              <a:t>visually appealing banner welcoming users to the pharmacy website. </a:t>
            </a:r>
            <a:r>
              <a:rPr lang="en-US" sz="1600" dirty="0" smtClean="0">
                <a:latin typeface="Times New Roman" pitchFamily="18" charset="0"/>
                <a:cs typeface="Times New Roman" pitchFamily="18" charset="0"/>
              </a:rPr>
              <a:t>Possibly</a:t>
            </a:r>
          </a:p>
          <a:p>
            <a:pPr marL="0" lv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featuring </a:t>
            </a:r>
            <a:r>
              <a:rPr lang="en-US" sz="1600" dirty="0">
                <a:latin typeface="Times New Roman" pitchFamily="18" charset="0"/>
                <a:cs typeface="Times New Roman" pitchFamily="18" charset="0"/>
              </a:rPr>
              <a:t>promotions, discounts, or current offers.</a:t>
            </a:r>
            <a:endParaRPr lang="en-IN" sz="1600" dirty="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  </a:t>
            </a:r>
            <a:endParaRPr lang="en-IN" sz="1900" dirty="0">
              <a:latin typeface="Times New Roman" pitchFamily="18" charset="0"/>
              <a:cs typeface="Times New Roman" pitchFamily="18" charset="0"/>
            </a:endParaRPr>
          </a:p>
          <a:p>
            <a:r>
              <a:rPr lang="en-US" sz="1900" b="1" dirty="0">
                <a:solidFill>
                  <a:schemeClr val="accent1">
                    <a:lumMod val="50000"/>
                  </a:schemeClr>
                </a:solidFill>
                <a:latin typeface="Times New Roman" pitchFamily="18" charset="0"/>
                <a:cs typeface="Times New Roman" pitchFamily="18" charset="0"/>
              </a:rPr>
              <a:t>Product Categories</a:t>
            </a:r>
            <a:r>
              <a:rPr lang="en-US" sz="1900" b="1" dirty="0" smtClean="0">
                <a:solidFill>
                  <a:schemeClr val="accent1">
                    <a:lumMod val="50000"/>
                  </a:schemeClr>
                </a:solidFill>
                <a:latin typeface="Times New Roman" pitchFamily="18" charset="0"/>
                <a:cs typeface="Times New Roman" pitchFamily="18" charset="0"/>
              </a:rPr>
              <a:t>:</a:t>
            </a:r>
            <a:r>
              <a:rPr lang="en-US" sz="1900" b="1" dirty="0">
                <a:solidFill>
                  <a:schemeClr val="accent1">
                    <a:lumMod val="50000"/>
                  </a:schemeClr>
                </a:solidFill>
                <a:latin typeface="Times New Roman" pitchFamily="18" charset="0"/>
                <a:cs typeface="Times New Roman" pitchFamily="18" charset="0"/>
              </a:rPr>
              <a:t> </a:t>
            </a:r>
            <a:endParaRPr lang="en-IN" sz="1900" dirty="0">
              <a:solidFill>
                <a:schemeClr val="accent1">
                  <a:lumMod val="50000"/>
                </a:schemeClr>
              </a:solidFill>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Clearly </a:t>
            </a:r>
            <a:r>
              <a:rPr lang="en-US" sz="1600" dirty="0">
                <a:latin typeface="Times New Roman" pitchFamily="18" charset="0"/>
                <a:cs typeface="Times New Roman" pitchFamily="18" charset="0"/>
              </a:rPr>
              <a:t>defined sections for different product categories (e.g., </a:t>
            </a:r>
            <a:r>
              <a:rPr lang="en-US" sz="1600" dirty="0" smtClean="0">
                <a:latin typeface="Times New Roman" pitchFamily="18" charset="0"/>
                <a:cs typeface="Times New Roman" pitchFamily="18" charset="0"/>
              </a:rPr>
              <a:t>Prescription ,Medications</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Over-    The-Counter </a:t>
            </a:r>
            <a:r>
              <a:rPr lang="en-US" sz="1600" dirty="0">
                <a:latin typeface="Times New Roman" pitchFamily="18" charset="0"/>
                <a:cs typeface="Times New Roman" pitchFamily="18" charset="0"/>
              </a:rPr>
              <a:t>Drugs, Health Supplements</a:t>
            </a:r>
            <a:r>
              <a:rPr lang="en-US" sz="1600"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marL="0" lvl="0" indent="0">
              <a:buNone/>
            </a:pPr>
            <a:r>
              <a:rPr lang="en-US" sz="1900" dirty="0">
                <a:latin typeface="Times New Roman" pitchFamily="18" charset="0"/>
                <a:cs typeface="Times New Roman" pitchFamily="18" charset="0"/>
              </a:rPr>
              <a:t> </a:t>
            </a:r>
            <a:endParaRPr lang="en-IN" sz="1900" dirty="0">
              <a:latin typeface="Times New Roman" pitchFamily="18" charset="0"/>
              <a:cs typeface="Times New Roman" pitchFamily="18" charset="0"/>
            </a:endParaRPr>
          </a:p>
          <a:p>
            <a:r>
              <a:rPr lang="en-US" sz="1800" b="1" dirty="0">
                <a:solidFill>
                  <a:schemeClr val="accent1">
                    <a:lumMod val="50000"/>
                  </a:schemeClr>
                </a:solidFill>
                <a:latin typeface="Times New Roman" pitchFamily="18" charset="0"/>
                <a:cs typeface="Times New Roman" pitchFamily="18" charset="0"/>
              </a:rPr>
              <a:t>Featured Products</a:t>
            </a:r>
            <a:r>
              <a:rPr lang="en-US" sz="1800" b="1" dirty="0" smtClean="0">
                <a:solidFill>
                  <a:schemeClr val="accent1">
                    <a:lumMod val="50000"/>
                  </a:schemeClr>
                </a:solidFill>
                <a:latin typeface="Times New Roman" pitchFamily="18" charset="0"/>
                <a:cs typeface="Times New Roman" pitchFamily="18" charset="0"/>
              </a:rPr>
              <a:t>:</a:t>
            </a:r>
            <a:r>
              <a:rPr lang="en-US" sz="1800" b="1" dirty="0">
                <a:solidFill>
                  <a:schemeClr val="accent1">
                    <a:lumMod val="50000"/>
                  </a:schemeClr>
                </a:solidFill>
                <a:latin typeface="Times New Roman" pitchFamily="18" charset="0"/>
                <a:cs typeface="Times New Roman" pitchFamily="18" charset="0"/>
              </a:rPr>
              <a:t> </a:t>
            </a:r>
            <a:endParaRPr lang="en-IN" sz="1800" dirty="0">
              <a:solidFill>
                <a:schemeClr val="accent1">
                  <a:lumMod val="50000"/>
                </a:schemeClr>
              </a:solidFill>
              <a:latin typeface="Times New Roman" pitchFamily="18" charset="0"/>
              <a:cs typeface="Times New Roman" pitchFamily="18" charset="0"/>
            </a:endParaRPr>
          </a:p>
          <a:p>
            <a:pPr marL="0" lvl="0" indent="0">
              <a:buNone/>
            </a:pPr>
            <a:r>
              <a:rPr lang="en-US" sz="19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Showcasing </a:t>
            </a:r>
            <a:r>
              <a:rPr lang="en-US" sz="1600" dirty="0">
                <a:latin typeface="Times New Roman" pitchFamily="18" charset="0"/>
                <a:cs typeface="Times New Roman" pitchFamily="18" charset="0"/>
              </a:rPr>
              <a:t>popular or newly added products to catch the user's attention.</a:t>
            </a:r>
            <a:endParaRPr lang="en-IN" sz="1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428455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ABSTRACTION</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endParaRPr lang="en-US" dirty="0">
              <a:latin typeface="Times New Roman" pitchFamily="18" charset="0"/>
              <a:cs typeface="Times New Roman" pitchFamily="18" charset="0"/>
            </a:endParaRPr>
          </a:p>
          <a:p>
            <a:r>
              <a:rPr lang="en-US" sz="6400" b="1" dirty="0">
                <a:solidFill>
                  <a:schemeClr val="accent1">
                    <a:lumMod val="50000"/>
                  </a:schemeClr>
                </a:solidFill>
                <a:latin typeface="Times New Roman" pitchFamily="18" charset="0"/>
                <a:cs typeface="Times New Roman" pitchFamily="18" charset="0"/>
              </a:rPr>
              <a:t>System Overview:</a:t>
            </a:r>
            <a:endParaRPr lang="en-US" sz="6400" dirty="0">
              <a:solidFill>
                <a:schemeClr val="accent1">
                  <a:lumMod val="50000"/>
                </a:schemeClr>
              </a:solidFill>
              <a:latin typeface="Times New Roman" pitchFamily="18" charset="0"/>
              <a:cs typeface="Times New Roman" pitchFamily="18" charset="0"/>
            </a:endParaRPr>
          </a:p>
          <a:p>
            <a:pPr lvl="1">
              <a:buFont typeface="Wingdings" pitchFamily="2" charset="2"/>
              <a:buChar char="v"/>
            </a:pPr>
            <a:r>
              <a:rPr lang="en-US" sz="4800" dirty="0">
                <a:latin typeface="Times New Roman" pitchFamily="18" charset="0"/>
                <a:cs typeface="Times New Roman" pitchFamily="18" charset="0"/>
              </a:rPr>
              <a:t>The Pharmacy Management System (PMS) is a software solution designed to streamline and automate various operations within a pharmacy setting.</a:t>
            </a:r>
          </a:p>
          <a:p>
            <a:r>
              <a:rPr lang="en-US" sz="6400" b="1" dirty="0">
                <a:solidFill>
                  <a:schemeClr val="accent1">
                    <a:lumMod val="50000"/>
                  </a:schemeClr>
                </a:solidFill>
                <a:latin typeface="Times New Roman" pitchFamily="18" charset="0"/>
                <a:cs typeface="Times New Roman" pitchFamily="18" charset="0"/>
              </a:rPr>
              <a:t>Functional Modules:</a:t>
            </a:r>
            <a:endParaRPr lang="en-US" sz="6400" dirty="0">
              <a:solidFill>
                <a:schemeClr val="accent1">
                  <a:lumMod val="50000"/>
                </a:schemeClr>
              </a:solidFill>
              <a:latin typeface="Times New Roman" pitchFamily="18" charset="0"/>
              <a:cs typeface="Times New Roman" pitchFamily="18" charset="0"/>
            </a:endParaRPr>
          </a:p>
          <a:p>
            <a:pPr lvl="1">
              <a:buFont typeface="Wingdings" pitchFamily="2" charset="2"/>
              <a:buChar char="v"/>
            </a:pPr>
            <a:r>
              <a:rPr lang="en-US" sz="5600" b="1" dirty="0">
                <a:solidFill>
                  <a:schemeClr val="accent1">
                    <a:lumMod val="50000"/>
                  </a:schemeClr>
                </a:solidFill>
                <a:latin typeface="Times New Roman" pitchFamily="18" charset="0"/>
                <a:cs typeface="Times New Roman" pitchFamily="18" charset="0"/>
              </a:rPr>
              <a:t>Customer Management:</a:t>
            </a:r>
            <a:r>
              <a:rPr lang="en-US" sz="4800" dirty="0">
                <a:solidFill>
                  <a:schemeClr val="accent1">
                    <a:lumMod val="50000"/>
                  </a:schemeClr>
                </a:solidFill>
                <a:latin typeface="Times New Roman" pitchFamily="18" charset="0"/>
                <a:cs typeface="Times New Roman" pitchFamily="18" charset="0"/>
              </a:rPr>
              <a:t> </a:t>
            </a:r>
            <a:r>
              <a:rPr lang="en-US" sz="4800" dirty="0">
                <a:latin typeface="Times New Roman" pitchFamily="18" charset="0"/>
                <a:cs typeface="Times New Roman" pitchFamily="18" charset="0"/>
              </a:rPr>
              <a:t>This module involves managing customer information, prescription records, purchase history, and notifications.</a:t>
            </a:r>
          </a:p>
          <a:p>
            <a:pPr lvl="1">
              <a:buFont typeface="Wingdings" pitchFamily="2" charset="2"/>
              <a:buChar char="v"/>
            </a:pPr>
            <a:r>
              <a:rPr lang="en-US" sz="5600" b="1" dirty="0">
                <a:solidFill>
                  <a:schemeClr val="accent1">
                    <a:lumMod val="50000"/>
                  </a:schemeClr>
                </a:solidFill>
                <a:latin typeface="Times New Roman" pitchFamily="18" charset="0"/>
                <a:cs typeface="Times New Roman" pitchFamily="18" charset="0"/>
              </a:rPr>
              <a:t>Sales Tracking</a:t>
            </a:r>
            <a:r>
              <a:rPr lang="en-US" sz="5600" b="1" dirty="0">
                <a:latin typeface="Times New Roman" pitchFamily="18" charset="0"/>
                <a:cs typeface="Times New Roman" pitchFamily="18" charset="0"/>
              </a:rPr>
              <a:t>:</a:t>
            </a:r>
            <a:r>
              <a:rPr lang="en-US" sz="5600" dirty="0">
                <a:latin typeface="Times New Roman" pitchFamily="18" charset="0"/>
                <a:cs typeface="Times New Roman" pitchFamily="18" charset="0"/>
              </a:rPr>
              <a:t> </a:t>
            </a:r>
            <a:r>
              <a:rPr lang="en-US" sz="4800" dirty="0">
                <a:latin typeface="Times New Roman" pitchFamily="18" charset="0"/>
                <a:cs typeface="Times New Roman" pitchFamily="18" charset="0"/>
              </a:rPr>
              <a:t>Tracks sales transactions, generates invoices, and provides real-time sales reports.</a:t>
            </a:r>
          </a:p>
          <a:p>
            <a:pPr lvl="1">
              <a:buFont typeface="Wingdings" pitchFamily="2" charset="2"/>
              <a:buChar char="v"/>
            </a:pPr>
            <a:r>
              <a:rPr lang="en-US" sz="5600" b="1" dirty="0">
                <a:solidFill>
                  <a:schemeClr val="accent1">
                    <a:lumMod val="50000"/>
                  </a:schemeClr>
                </a:solidFill>
                <a:latin typeface="Times New Roman" pitchFamily="18" charset="0"/>
                <a:cs typeface="Times New Roman" pitchFamily="18" charset="0"/>
              </a:rPr>
              <a:t>Medicine Inventory Control:</a:t>
            </a:r>
            <a:r>
              <a:rPr lang="en-US" sz="5600" dirty="0">
                <a:solidFill>
                  <a:schemeClr val="accent1">
                    <a:lumMod val="50000"/>
                  </a:schemeClr>
                </a:solidFill>
                <a:latin typeface="Times New Roman" pitchFamily="18" charset="0"/>
                <a:cs typeface="Times New Roman" pitchFamily="18" charset="0"/>
              </a:rPr>
              <a:t> </a:t>
            </a:r>
            <a:r>
              <a:rPr lang="en-US" sz="4800" dirty="0">
                <a:latin typeface="Times New Roman" pitchFamily="18" charset="0"/>
                <a:cs typeface="Times New Roman" pitchFamily="18" charset="0"/>
              </a:rPr>
              <a:t>Manages stock levels, tracks expiration dates, alerts for restocking, and optimizes inventory to avoid shortages or overstocking.</a:t>
            </a:r>
          </a:p>
          <a:p>
            <a:r>
              <a:rPr lang="en-US" sz="6400" b="1" dirty="0" smtClean="0">
                <a:solidFill>
                  <a:schemeClr val="accent1">
                    <a:lumMod val="50000"/>
                  </a:schemeClr>
                </a:solidFill>
                <a:latin typeface="Times New Roman" pitchFamily="18" charset="0"/>
                <a:cs typeface="Times New Roman" pitchFamily="18" charset="0"/>
              </a:rPr>
              <a:t>Key </a:t>
            </a:r>
            <a:r>
              <a:rPr lang="en-US" sz="6400" b="1" dirty="0">
                <a:solidFill>
                  <a:schemeClr val="accent1">
                    <a:lumMod val="50000"/>
                  </a:schemeClr>
                </a:solidFill>
                <a:latin typeface="Times New Roman" pitchFamily="18" charset="0"/>
                <a:cs typeface="Times New Roman" pitchFamily="18" charset="0"/>
              </a:rPr>
              <a:t>Features and Functionalities:</a:t>
            </a:r>
            <a:endParaRPr lang="en-US" sz="6400" dirty="0">
              <a:solidFill>
                <a:schemeClr val="accent1">
                  <a:lumMod val="50000"/>
                </a:schemeClr>
              </a:solidFill>
              <a:latin typeface="Times New Roman" pitchFamily="18" charset="0"/>
              <a:cs typeface="Times New Roman" pitchFamily="18" charset="0"/>
            </a:endParaRPr>
          </a:p>
          <a:p>
            <a:pPr lvl="1">
              <a:buFont typeface="Wingdings" pitchFamily="2" charset="2"/>
              <a:buChar char="v"/>
            </a:pPr>
            <a:r>
              <a:rPr lang="en-US" sz="5600" b="1" dirty="0">
                <a:solidFill>
                  <a:schemeClr val="accent1">
                    <a:lumMod val="50000"/>
                  </a:schemeClr>
                </a:solidFill>
                <a:latin typeface="Times New Roman" pitchFamily="18" charset="0"/>
                <a:cs typeface="Times New Roman" pitchFamily="18" charset="0"/>
              </a:rPr>
              <a:t>User Authentication:</a:t>
            </a:r>
            <a:r>
              <a:rPr lang="en-US" sz="5600" dirty="0">
                <a:solidFill>
                  <a:schemeClr val="accent1">
                    <a:lumMod val="50000"/>
                  </a:schemeClr>
                </a:solidFill>
                <a:latin typeface="Times New Roman" pitchFamily="18" charset="0"/>
                <a:cs typeface="Times New Roman" pitchFamily="18" charset="0"/>
              </a:rPr>
              <a:t> </a:t>
            </a:r>
            <a:r>
              <a:rPr lang="en-US" sz="4800" dirty="0">
                <a:latin typeface="Times New Roman" pitchFamily="18" charset="0"/>
                <a:cs typeface="Times New Roman" pitchFamily="18" charset="0"/>
              </a:rPr>
              <a:t>Secure login access for different roles like pharmacists, administrators, and staff members.</a:t>
            </a:r>
          </a:p>
          <a:p>
            <a:pPr lvl="1">
              <a:buFont typeface="Wingdings" pitchFamily="2" charset="2"/>
              <a:buChar char="v"/>
            </a:pPr>
            <a:r>
              <a:rPr lang="en-US" sz="5600" b="1" dirty="0">
                <a:solidFill>
                  <a:schemeClr val="accent1">
                    <a:lumMod val="50000"/>
                  </a:schemeClr>
                </a:solidFill>
                <a:latin typeface="Times New Roman" pitchFamily="18" charset="0"/>
                <a:cs typeface="Times New Roman" pitchFamily="18" charset="0"/>
              </a:rPr>
              <a:t>Dashboard and Reporting:</a:t>
            </a:r>
            <a:r>
              <a:rPr lang="en-US" sz="5600" dirty="0">
                <a:solidFill>
                  <a:schemeClr val="accent1">
                    <a:lumMod val="50000"/>
                  </a:schemeClr>
                </a:solidFill>
                <a:latin typeface="Times New Roman" pitchFamily="18" charset="0"/>
                <a:cs typeface="Times New Roman" pitchFamily="18" charset="0"/>
              </a:rPr>
              <a:t> </a:t>
            </a:r>
            <a:r>
              <a:rPr lang="en-US" sz="4800" dirty="0">
                <a:latin typeface="Times New Roman" pitchFamily="18" charset="0"/>
                <a:cs typeface="Times New Roman" pitchFamily="18" charset="0"/>
              </a:rPr>
              <a:t>Provides a comprehensive overview with graphical representations and detailed reports for better decision-making.</a:t>
            </a:r>
          </a:p>
          <a:p>
            <a:pPr lvl="1">
              <a:buFont typeface="Wingdings" pitchFamily="2" charset="2"/>
              <a:buChar char="v"/>
            </a:pPr>
            <a:r>
              <a:rPr lang="en-US" sz="5600" b="1" dirty="0">
                <a:solidFill>
                  <a:schemeClr val="accent1">
                    <a:lumMod val="50000"/>
                  </a:schemeClr>
                </a:solidFill>
                <a:latin typeface="Times New Roman" pitchFamily="18" charset="0"/>
                <a:cs typeface="Times New Roman" pitchFamily="18" charset="0"/>
              </a:rPr>
              <a:t>Automated Alerts and Notifications</a:t>
            </a:r>
            <a:r>
              <a:rPr lang="en-US" sz="5600" b="1" dirty="0">
                <a:latin typeface="Times New Roman" pitchFamily="18" charset="0"/>
                <a:cs typeface="Times New Roman" pitchFamily="18" charset="0"/>
              </a:rPr>
              <a:t>:</a:t>
            </a:r>
            <a:r>
              <a:rPr lang="en-US" sz="5600" dirty="0">
                <a:latin typeface="Times New Roman" pitchFamily="18" charset="0"/>
                <a:cs typeface="Times New Roman" pitchFamily="18" charset="0"/>
              </a:rPr>
              <a:t> </a:t>
            </a:r>
            <a:r>
              <a:rPr lang="en-US" sz="4800" dirty="0">
                <a:latin typeface="Times New Roman" pitchFamily="18" charset="0"/>
                <a:cs typeface="Times New Roman" pitchFamily="18" charset="0"/>
              </a:rPr>
              <a:t>Notifies staff about low stock, expiring medications, pending orders, etc., reducing manual checks and errors.</a:t>
            </a:r>
          </a:p>
          <a:p>
            <a:pPr lvl="1">
              <a:buFont typeface="Wingdings" pitchFamily="2" charset="2"/>
              <a:buChar char="v"/>
            </a:pPr>
            <a:r>
              <a:rPr lang="en-US" sz="5600" b="1" dirty="0">
                <a:solidFill>
                  <a:schemeClr val="accent1">
                    <a:lumMod val="50000"/>
                  </a:schemeClr>
                </a:solidFill>
                <a:latin typeface="Times New Roman" pitchFamily="18" charset="0"/>
                <a:cs typeface="Times New Roman" pitchFamily="18" charset="0"/>
              </a:rPr>
              <a:t>Integration Capabilities</a:t>
            </a:r>
            <a:r>
              <a:rPr lang="en-US" sz="5600" b="1" dirty="0">
                <a:latin typeface="Times New Roman" pitchFamily="18" charset="0"/>
                <a:cs typeface="Times New Roman" pitchFamily="18" charset="0"/>
              </a:rPr>
              <a:t>:</a:t>
            </a:r>
            <a:r>
              <a:rPr lang="en-US" sz="5600" dirty="0">
                <a:latin typeface="Times New Roman" pitchFamily="18" charset="0"/>
                <a:cs typeface="Times New Roman" pitchFamily="18" charset="0"/>
              </a:rPr>
              <a:t> </a:t>
            </a:r>
            <a:r>
              <a:rPr lang="en-US" sz="4800" dirty="0">
                <a:latin typeface="Times New Roman" pitchFamily="18" charset="0"/>
                <a:cs typeface="Times New Roman" pitchFamily="18" charset="0"/>
              </a:rPr>
              <a:t>Integrates with external systems for e-prescriptions, insurance, or healthcare providers' systems for seamless information exchange.</a:t>
            </a:r>
          </a:p>
          <a:p>
            <a:pPr lvl="1">
              <a:buFont typeface="Wingdings" pitchFamily="2" charset="2"/>
              <a:buChar char="v"/>
            </a:pPr>
            <a:r>
              <a:rPr lang="en-US" sz="5600" b="1" dirty="0">
                <a:solidFill>
                  <a:schemeClr val="accent1">
                    <a:lumMod val="50000"/>
                  </a:schemeClr>
                </a:solidFill>
                <a:latin typeface="Times New Roman" pitchFamily="18" charset="0"/>
                <a:cs typeface="Times New Roman" pitchFamily="18" charset="0"/>
              </a:rPr>
              <a:t>Transaction Processing:</a:t>
            </a:r>
            <a:r>
              <a:rPr lang="en-US" sz="5600" dirty="0">
                <a:solidFill>
                  <a:schemeClr val="accent1">
                    <a:lumMod val="50000"/>
                  </a:schemeClr>
                </a:solidFill>
                <a:latin typeface="Times New Roman" pitchFamily="18" charset="0"/>
                <a:cs typeface="Times New Roman" pitchFamily="18" charset="0"/>
              </a:rPr>
              <a:t> </a:t>
            </a:r>
            <a:r>
              <a:rPr lang="en-US" sz="4800" dirty="0">
                <a:latin typeface="Times New Roman" pitchFamily="18" charset="0"/>
                <a:cs typeface="Times New Roman" pitchFamily="18" charset="0"/>
              </a:rPr>
              <a:t>Facilitates quick and accurate sales processing, prescription verification, and payment handling.</a:t>
            </a:r>
          </a:p>
          <a:p>
            <a:pPr lvl="1">
              <a:buFont typeface="Wingdings" pitchFamily="2" charset="2"/>
              <a:buChar char="v"/>
            </a:pPr>
            <a:r>
              <a:rPr lang="en-US" sz="5600" b="1" dirty="0">
                <a:solidFill>
                  <a:schemeClr val="accent1">
                    <a:lumMod val="50000"/>
                  </a:schemeClr>
                </a:solidFill>
                <a:latin typeface="Times New Roman" pitchFamily="18" charset="0"/>
                <a:cs typeface="Times New Roman" pitchFamily="18" charset="0"/>
              </a:rPr>
              <a:t>Data Backup and Security</a:t>
            </a:r>
            <a:r>
              <a:rPr lang="en-US" sz="4800" b="1" dirty="0">
                <a:latin typeface="Times New Roman" pitchFamily="18" charset="0"/>
                <a:cs typeface="Times New Roman" pitchFamily="18" charset="0"/>
              </a:rPr>
              <a:t>:</a:t>
            </a:r>
            <a:r>
              <a:rPr lang="en-US" sz="4800" dirty="0">
                <a:latin typeface="Times New Roman" pitchFamily="18" charset="0"/>
                <a:cs typeface="Times New Roman" pitchFamily="18" charset="0"/>
              </a:rPr>
              <a:t> Ensures data integrity, regular backups, and implements security protocols to safeguard sensitive information</a:t>
            </a:r>
            <a:r>
              <a:rPr lang="en-US" sz="4800" dirty="0">
                <a:effectLst>
                  <a:outerShdw blurRad="38100" dist="38100" dir="2700000" algn="tl">
                    <a:srgbClr val="000000">
                      <a:alpha val="43137"/>
                    </a:srgbClr>
                  </a:outerShdw>
                </a:effectLst>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527942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4.jpeg"/>
          <p:cNvPicPr>
            <a:picLocks noGrp="1"/>
          </p:cNvPicPr>
          <p:nvPr>
            <p:ph idx="1"/>
          </p:nvPr>
        </p:nvPicPr>
        <p:blipFill>
          <a:blip r:embed="rId2" cstate="print"/>
          <a:stretch>
            <a:fillRect/>
          </a:stretch>
        </p:blipFill>
        <p:spPr>
          <a:xfrm>
            <a:off x="755576" y="332656"/>
            <a:ext cx="8075239" cy="3121087"/>
          </a:xfrm>
          <a:prstGeom prst="rect">
            <a:avLst/>
          </a:prstGeom>
        </p:spPr>
      </p:pic>
      <p:pic>
        <p:nvPicPr>
          <p:cNvPr id="5" name="image15.jpeg"/>
          <p:cNvPicPr/>
          <p:nvPr/>
        </p:nvPicPr>
        <p:blipFill>
          <a:blip r:embed="rId3" cstate="print"/>
          <a:stretch>
            <a:fillRect/>
          </a:stretch>
        </p:blipFill>
        <p:spPr>
          <a:xfrm>
            <a:off x="683568" y="3645024"/>
            <a:ext cx="7776863" cy="2865368"/>
          </a:xfrm>
          <a:prstGeom prst="rect">
            <a:avLst/>
          </a:prstGeom>
        </p:spPr>
      </p:pic>
    </p:spTree>
    <p:extLst>
      <p:ext uri="{BB962C8B-B14F-4D97-AF65-F5344CB8AC3E}">
        <p14:creationId xmlns:p14="http://schemas.microsoft.com/office/powerpoint/2010/main" val="1109760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8424936" cy="5760640"/>
          </a:xfrm>
        </p:spPr>
        <p:txBody>
          <a:bodyPr/>
          <a:lstStyle/>
          <a:p>
            <a:pPr marL="0" indent="0">
              <a:buNone/>
            </a:pPr>
            <a:r>
              <a:rPr lang="en-US" b="1" dirty="0"/>
              <a:t>Sign Up Page</a:t>
            </a:r>
            <a:r>
              <a:rPr lang="en-US" b="1" dirty="0" smtClean="0"/>
              <a:t>:</a:t>
            </a:r>
          </a:p>
          <a:p>
            <a:endParaRPr lang="en-IN" b="1" u="sng" dirty="0"/>
          </a:p>
        </p:txBody>
      </p:sp>
      <p:pic>
        <p:nvPicPr>
          <p:cNvPr id="4" name="image16.jpeg"/>
          <p:cNvPicPr/>
          <p:nvPr/>
        </p:nvPicPr>
        <p:blipFill>
          <a:blip r:embed="rId2" cstate="print"/>
          <a:stretch>
            <a:fillRect/>
          </a:stretch>
        </p:blipFill>
        <p:spPr>
          <a:xfrm>
            <a:off x="1835696" y="1484784"/>
            <a:ext cx="6912768" cy="4032448"/>
          </a:xfrm>
          <a:prstGeom prst="rect">
            <a:avLst/>
          </a:prstGeom>
        </p:spPr>
      </p:pic>
    </p:spTree>
    <p:extLst>
      <p:ext uri="{BB962C8B-B14F-4D97-AF65-F5344CB8AC3E}">
        <p14:creationId xmlns:p14="http://schemas.microsoft.com/office/powerpoint/2010/main" val="2162058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08720"/>
            <a:ext cx="8640960" cy="5688632"/>
          </a:xfrm>
        </p:spPr>
        <p:txBody>
          <a:bodyPr>
            <a:normAutofit/>
          </a:bodyPr>
          <a:lstStyle/>
          <a:p>
            <a:pPr marL="0" indent="0">
              <a:buNone/>
            </a:pPr>
            <a:r>
              <a:rPr lang="en-US" sz="2400" b="1" i="1" dirty="0">
                <a:solidFill>
                  <a:schemeClr val="accent1">
                    <a:lumMod val="50000"/>
                  </a:schemeClr>
                </a:solidFill>
                <a:latin typeface="Times New Roman" pitchFamily="18" charset="0"/>
                <a:cs typeface="Times New Roman" pitchFamily="18" charset="0"/>
              </a:rPr>
              <a:t>Login Page:</a:t>
            </a:r>
            <a:endParaRPr lang="en-IN" sz="2400" i="1" dirty="0">
              <a:solidFill>
                <a:schemeClr val="accent1">
                  <a:lumMod val="50000"/>
                </a:schemeClr>
              </a:solidFill>
              <a:latin typeface="Times New Roman" pitchFamily="18" charset="0"/>
              <a:cs typeface="Times New Roman" pitchFamily="18" charset="0"/>
            </a:endParaRPr>
          </a:p>
          <a:p>
            <a:r>
              <a:rPr lang="en-US" sz="1800" b="1" dirty="0">
                <a:solidFill>
                  <a:schemeClr val="accent1">
                    <a:lumMod val="50000"/>
                  </a:schemeClr>
                </a:solidFill>
                <a:latin typeface="Times New Roman" pitchFamily="18" charset="0"/>
                <a:cs typeface="Times New Roman" pitchFamily="18" charset="0"/>
              </a:rPr>
              <a:t>Username/Email and Password Fields:</a:t>
            </a:r>
            <a:endParaRPr lang="en-IN" sz="1800" b="1" dirty="0">
              <a:solidFill>
                <a:schemeClr val="accent1">
                  <a:lumMod val="50000"/>
                </a:schemeClr>
              </a:solidFill>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Standard </a:t>
            </a:r>
            <a:r>
              <a:rPr lang="en-US" sz="1600" dirty="0">
                <a:latin typeface="Times New Roman" pitchFamily="18" charset="0"/>
                <a:cs typeface="Times New Roman" pitchFamily="18" charset="0"/>
              </a:rPr>
              <a:t>fields for users to enter their login credentials</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r>
              <a:rPr lang="en-US" sz="1800" b="1" dirty="0">
                <a:solidFill>
                  <a:schemeClr val="accent1">
                    <a:lumMod val="50000"/>
                  </a:schemeClr>
                </a:solidFill>
                <a:latin typeface="Times New Roman" pitchFamily="18" charset="0"/>
                <a:cs typeface="Times New Roman" pitchFamily="18" charset="0"/>
              </a:rPr>
              <a:t>Create Account </a:t>
            </a:r>
            <a:r>
              <a:rPr lang="en-US" sz="1800" b="1" dirty="0" smtClean="0">
                <a:solidFill>
                  <a:schemeClr val="accent1">
                    <a:lumMod val="50000"/>
                  </a:schemeClr>
                </a:solidFill>
                <a:latin typeface="Times New Roman" pitchFamily="18" charset="0"/>
                <a:cs typeface="Times New Roman" pitchFamily="18" charset="0"/>
              </a:rPr>
              <a:t>Link:</a:t>
            </a:r>
            <a:endParaRPr lang="en-IN" sz="1800" b="1" dirty="0" smtClean="0">
              <a:solidFill>
                <a:schemeClr val="accent1">
                  <a:lumMod val="50000"/>
                </a:schemeClr>
              </a:solidFill>
              <a:latin typeface="Times New Roman" pitchFamily="18" charset="0"/>
              <a:cs typeface="Times New Roman" pitchFamily="18" charset="0"/>
            </a:endParaRPr>
          </a:p>
          <a:p>
            <a:pPr marL="0" indent="0">
              <a:buNone/>
            </a:pP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new users, a link to the registration page to create a new account</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r>
              <a:rPr lang="en-US" sz="1800" b="1" dirty="0">
                <a:solidFill>
                  <a:schemeClr val="accent1">
                    <a:lumMod val="50000"/>
                  </a:schemeClr>
                </a:solidFill>
                <a:latin typeface="Times New Roman" pitchFamily="18" charset="0"/>
                <a:cs typeface="Times New Roman" pitchFamily="18" charset="0"/>
              </a:rPr>
              <a:t>Security Information:</a:t>
            </a:r>
            <a:endParaRPr lang="en-IN" sz="1800" b="1" dirty="0">
              <a:solidFill>
                <a:schemeClr val="accent1">
                  <a:lumMod val="50000"/>
                </a:schemeClr>
              </a:solidFill>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A </a:t>
            </a:r>
            <a:r>
              <a:rPr lang="en-US" sz="1600" dirty="0">
                <a:latin typeface="Times New Roman" pitchFamily="18" charset="0"/>
                <a:cs typeface="Times New Roman" pitchFamily="18" charset="0"/>
              </a:rPr>
              <a:t>brief note on the security measures implemented to protect user data</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r>
              <a:rPr lang="en-US" sz="1800" b="1" dirty="0">
                <a:solidFill>
                  <a:schemeClr val="accent1">
                    <a:lumMod val="50000"/>
                  </a:schemeClr>
                </a:solidFill>
                <a:latin typeface="Times New Roman" pitchFamily="18" charset="0"/>
                <a:cs typeface="Times New Roman" pitchFamily="18" charset="0"/>
              </a:rPr>
              <a:t>Login Button:</a:t>
            </a:r>
            <a:endParaRPr lang="en-IN" sz="1800" b="1" dirty="0">
              <a:solidFill>
                <a:schemeClr val="accent1">
                  <a:lumMod val="50000"/>
                </a:schemeClr>
              </a:solidFill>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Initiates </a:t>
            </a:r>
            <a:r>
              <a:rPr lang="en-US" sz="1600" dirty="0">
                <a:latin typeface="Times New Roman" pitchFamily="18" charset="0"/>
                <a:cs typeface="Times New Roman" pitchFamily="18" charset="0"/>
              </a:rPr>
              <a:t>the login process and redirects users to their personalized accounts.</a:t>
            </a:r>
            <a:endParaRPr lang="en-IN" sz="1600" dirty="0">
              <a:latin typeface="Times New Roman" pitchFamily="18" charset="0"/>
              <a:cs typeface="Times New Roman" pitchFamily="18" charset="0"/>
            </a:endParaRPr>
          </a:p>
          <a:p>
            <a:endParaRPr lang="en-IN" dirty="0"/>
          </a:p>
        </p:txBody>
      </p:sp>
      <p:pic>
        <p:nvPicPr>
          <p:cNvPr id="5" name="image17.jpeg"/>
          <p:cNvPicPr/>
          <p:nvPr/>
        </p:nvPicPr>
        <p:blipFill>
          <a:blip r:embed="rId2" cstate="print"/>
          <a:stretch>
            <a:fillRect/>
          </a:stretch>
        </p:blipFill>
        <p:spPr>
          <a:xfrm>
            <a:off x="1259631" y="3861048"/>
            <a:ext cx="5996305" cy="2534920"/>
          </a:xfrm>
          <a:prstGeom prst="rect">
            <a:avLst/>
          </a:prstGeom>
        </p:spPr>
      </p:pic>
    </p:spTree>
    <p:extLst>
      <p:ext uri="{BB962C8B-B14F-4D97-AF65-F5344CB8AC3E}">
        <p14:creationId xmlns:p14="http://schemas.microsoft.com/office/powerpoint/2010/main" val="104219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856984" cy="5688632"/>
          </a:xfrm>
        </p:spPr>
        <p:txBody>
          <a:bodyPr>
            <a:normAutofit/>
          </a:bodyPr>
          <a:lstStyle/>
          <a:p>
            <a:pPr marL="0" indent="0">
              <a:buNone/>
            </a:pPr>
            <a:r>
              <a:rPr lang="en-US" sz="2400" b="1" i="1" dirty="0">
                <a:solidFill>
                  <a:schemeClr val="accent1">
                    <a:lumMod val="50000"/>
                  </a:schemeClr>
                </a:solidFill>
                <a:latin typeface="Times New Roman" pitchFamily="18" charset="0"/>
                <a:cs typeface="Times New Roman" pitchFamily="18" charset="0"/>
              </a:rPr>
              <a:t>Cart Page</a:t>
            </a:r>
            <a:r>
              <a:rPr lang="en-US" sz="2400" b="1" i="1" dirty="0" smtClean="0">
                <a:solidFill>
                  <a:schemeClr val="accent1">
                    <a:lumMod val="50000"/>
                  </a:schemeClr>
                </a:solidFill>
                <a:latin typeface="Times New Roman" pitchFamily="18" charset="0"/>
                <a:cs typeface="Times New Roman" pitchFamily="18" charset="0"/>
              </a:rPr>
              <a:t>:</a:t>
            </a:r>
            <a:endParaRPr lang="en-IN" sz="2400" i="1" dirty="0">
              <a:solidFill>
                <a:schemeClr val="accent1">
                  <a:lumMod val="50000"/>
                </a:schemeClr>
              </a:solidFill>
              <a:latin typeface="Times New Roman" pitchFamily="18" charset="0"/>
              <a:cs typeface="Times New Roman" pitchFamily="18" charset="0"/>
            </a:endParaRPr>
          </a:p>
          <a:p>
            <a:r>
              <a:rPr lang="en-US" sz="2000" b="1" dirty="0">
                <a:solidFill>
                  <a:schemeClr val="accent1">
                    <a:lumMod val="50000"/>
                  </a:schemeClr>
                </a:solidFill>
                <a:latin typeface="Times New Roman" pitchFamily="18" charset="0"/>
                <a:cs typeface="Times New Roman" pitchFamily="18" charset="0"/>
              </a:rPr>
              <a:t>List of Selected Items</a:t>
            </a:r>
            <a:r>
              <a:rPr lang="en-US" sz="2000" b="1" dirty="0" smtClean="0">
                <a:solidFill>
                  <a:schemeClr val="accent1">
                    <a:lumMod val="50000"/>
                  </a:schemeClr>
                </a:solidFill>
                <a:latin typeface="Times New Roman" pitchFamily="18" charset="0"/>
                <a:cs typeface="Times New Roman" pitchFamily="18" charset="0"/>
              </a:rPr>
              <a:t>:</a:t>
            </a:r>
            <a:r>
              <a:rPr lang="en-US" sz="2000" b="1" dirty="0">
                <a:solidFill>
                  <a:schemeClr val="accent1">
                    <a:lumMod val="50000"/>
                  </a:schemeClr>
                </a:solidFill>
                <a:latin typeface="Times New Roman" pitchFamily="18" charset="0"/>
                <a:cs typeface="Times New Roman" pitchFamily="18" charset="0"/>
              </a:rPr>
              <a:t> </a:t>
            </a:r>
            <a:endParaRPr lang="en-IN" sz="2000" dirty="0">
              <a:solidFill>
                <a:schemeClr val="accent1">
                  <a:lumMod val="50000"/>
                </a:schemeClr>
              </a:solidFill>
              <a:latin typeface="Times New Roman" pitchFamily="18" charset="0"/>
              <a:cs typeface="Times New Roman" pitchFamily="18" charset="0"/>
            </a:endParaRPr>
          </a:p>
          <a:p>
            <a:pPr marL="0" lv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Clearly </a:t>
            </a:r>
            <a:r>
              <a:rPr lang="en-US" sz="1600" dirty="0">
                <a:latin typeface="Times New Roman" pitchFamily="18" charset="0"/>
                <a:cs typeface="Times New Roman" pitchFamily="18" charset="0"/>
              </a:rPr>
              <a:t>displays the items users have added to their cart.</a:t>
            </a:r>
            <a:endParaRPr lang="en-IN" sz="16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smtClean="0">
                <a:solidFill>
                  <a:schemeClr val="accent1">
                    <a:lumMod val="50000"/>
                  </a:schemeClr>
                </a:solidFill>
                <a:latin typeface="Times New Roman" pitchFamily="18" charset="0"/>
                <a:cs typeface="Times New Roman" pitchFamily="18" charset="0"/>
              </a:rPr>
              <a:t>Quantity </a:t>
            </a:r>
            <a:r>
              <a:rPr lang="en-US" sz="2000" b="1" dirty="0">
                <a:solidFill>
                  <a:schemeClr val="accent1">
                    <a:lumMod val="50000"/>
                  </a:schemeClr>
                </a:solidFill>
                <a:latin typeface="Times New Roman" pitchFamily="18" charset="0"/>
                <a:cs typeface="Times New Roman" pitchFamily="18" charset="0"/>
              </a:rPr>
              <a:t>and Remove Options</a:t>
            </a:r>
            <a:r>
              <a:rPr lang="en-US" sz="2000" b="1" dirty="0" smtClean="0">
                <a:solidFill>
                  <a:schemeClr val="accent1">
                    <a:lumMod val="50000"/>
                  </a:schemeClr>
                </a:solidFill>
                <a:latin typeface="Times New Roman" pitchFamily="18" charset="0"/>
                <a:cs typeface="Times New Roman" pitchFamily="18" charset="0"/>
              </a:rPr>
              <a:t>:</a:t>
            </a:r>
            <a:r>
              <a:rPr lang="en-US" sz="2000" b="1" dirty="0">
                <a:solidFill>
                  <a:schemeClr val="accent1">
                    <a:lumMod val="50000"/>
                  </a:schemeClr>
                </a:solidFill>
                <a:latin typeface="Times New Roman" pitchFamily="18" charset="0"/>
                <a:cs typeface="Times New Roman" pitchFamily="18" charset="0"/>
              </a:rPr>
              <a:t> </a:t>
            </a:r>
            <a:endParaRPr lang="en-IN" sz="2000" dirty="0">
              <a:solidFill>
                <a:schemeClr val="accent1">
                  <a:lumMod val="50000"/>
                </a:schemeClr>
              </a:solidFill>
              <a:latin typeface="Times New Roman" pitchFamily="18" charset="0"/>
              <a:cs typeface="Times New Roman" pitchFamily="18" charset="0"/>
            </a:endParaRPr>
          </a:p>
          <a:p>
            <a:pPr marL="0" lvl="0" indent="0">
              <a:buNone/>
            </a:pPr>
            <a:r>
              <a:rPr lang="en-US" sz="2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Allows </a:t>
            </a:r>
            <a:r>
              <a:rPr lang="en-US" sz="1600" dirty="0">
                <a:latin typeface="Times New Roman" pitchFamily="18" charset="0"/>
                <a:cs typeface="Times New Roman" pitchFamily="18" charset="0"/>
              </a:rPr>
              <a:t>users to adjust the quantity of each item or remove them from the cart</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r>
              <a:rPr lang="en-US" sz="2000" b="1" dirty="0">
                <a:solidFill>
                  <a:schemeClr val="accent1">
                    <a:lumMod val="50000"/>
                  </a:schemeClr>
                </a:solidFill>
                <a:latin typeface="Times New Roman" pitchFamily="18" charset="0"/>
                <a:cs typeface="Times New Roman" pitchFamily="18" charset="0"/>
              </a:rPr>
              <a:t>Total Price Calculation</a:t>
            </a:r>
            <a:r>
              <a:rPr lang="en-US" sz="2000" b="1" dirty="0" smtClean="0">
                <a:solidFill>
                  <a:schemeClr val="accent1">
                    <a:lumMod val="50000"/>
                  </a:schemeClr>
                </a:solidFill>
                <a:latin typeface="Times New Roman" pitchFamily="18" charset="0"/>
                <a:cs typeface="Times New Roman" pitchFamily="18" charset="0"/>
              </a:rPr>
              <a:t>:</a:t>
            </a:r>
            <a:r>
              <a:rPr lang="en-US" sz="2000" b="1" dirty="0">
                <a:solidFill>
                  <a:schemeClr val="accent1">
                    <a:lumMod val="50000"/>
                  </a:schemeClr>
                </a:solidFill>
                <a:latin typeface="Times New Roman" pitchFamily="18" charset="0"/>
                <a:cs typeface="Times New Roman" pitchFamily="18" charset="0"/>
              </a:rPr>
              <a:t> </a:t>
            </a:r>
            <a:endParaRPr lang="en-IN" sz="2000" dirty="0">
              <a:solidFill>
                <a:schemeClr val="accent1">
                  <a:lumMod val="50000"/>
                </a:schemeClr>
              </a:solidFill>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Displays </a:t>
            </a:r>
            <a:r>
              <a:rPr lang="en-US" sz="1600" dirty="0">
                <a:latin typeface="Times New Roman" pitchFamily="18" charset="0"/>
                <a:cs typeface="Times New Roman" pitchFamily="18" charset="0"/>
              </a:rPr>
              <a:t>the total cost of the items in the cart</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r>
              <a:rPr lang="en-US" sz="2000" b="1" dirty="0">
                <a:solidFill>
                  <a:schemeClr val="accent1">
                    <a:lumMod val="50000"/>
                  </a:schemeClr>
                </a:solidFill>
                <a:latin typeface="Times New Roman" pitchFamily="18" charset="0"/>
                <a:cs typeface="Times New Roman" pitchFamily="18" charset="0"/>
              </a:rPr>
              <a:t>Proceed to Checkout Button</a:t>
            </a:r>
            <a:r>
              <a:rPr lang="en-US" sz="2000" b="1" dirty="0" smtClean="0">
                <a:solidFill>
                  <a:schemeClr val="accent1">
                    <a:lumMod val="50000"/>
                  </a:schemeClr>
                </a:solidFill>
                <a:latin typeface="Times New Roman" pitchFamily="18" charset="0"/>
                <a:cs typeface="Times New Roman" pitchFamily="18" charset="0"/>
              </a:rPr>
              <a:t>:</a:t>
            </a:r>
            <a:r>
              <a:rPr lang="en-US" sz="2000" b="1" dirty="0">
                <a:solidFill>
                  <a:schemeClr val="accent1">
                    <a:lumMod val="50000"/>
                  </a:schemeClr>
                </a:solidFill>
                <a:latin typeface="Times New Roman" pitchFamily="18" charset="0"/>
                <a:cs typeface="Times New Roman" pitchFamily="18" charset="0"/>
              </a:rPr>
              <a:t> </a:t>
            </a:r>
            <a:endParaRPr lang="en-IN" sz="2000" dirty="0">
              <a:solidFill>
                <a:schemeClr val="accent1">
                  <a:lumMod val="50000"/>
                </a:schemeClr>
              </a:solidFill>
              <a:latin typeface="Times New Roman" pitchFamily="18" charset="0"/>
              <a:cs typeface="Times New Roman" pitchFamily="18" charset="0"/>
            </a:endParaRPr>
          </a:p>
          <a:p>
            <a:pPr marL="0" lvl="0" indent="0">
              <a:buNone/>
            </a:pPr>
            <a:r>
              <a:rPr lang="en-US" sz="2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Takes </a:t>
            </a:r>
            <a:r>
              <a:rPr lang="en-US" sz="1600" dirty="0">
                <a:latin typeface="Times New Roman" pitchFamily="18" charset="0"/>
                <a:cs typeface="Times New Roman" pitchFamily="18" charset="0"/>
              </a:rPr>
              <a:t>users to the checkout process to complete their purchase</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r>
              <a:rPr lang="en-US" sz="2000" b="1" dirty="0">
                <a:solidFill>
                  <a:schemeClr val="accent1">
                    <a:lumMod val="50000"/>
                  </a:schemeClr>
                </a:solidFill>
                <a:latin typeface="Times New Roman" pitchFamily="18" charset="0"/>
                <a:cs typeface="Times New Roman" pitchFamily="18" charset="0"/>
              </a:rPr>
              <a:t>Continue Shopping Button</a:t>
            </a:r>
            <a:r>
              <a:rPr lang="en-US" sz="2000" b="1" dirty="0" smtClean="0">
                <a:solidFill>
                  <a:schemeClr val="accent1">
                    <a:lumMod val="50000"/>
                  </a:schemeClr>
                </a:solidFill>
                <a:latin typeface="Times New Roman" pitchFamily="18" charset="0"/>
                <a:cs typeface="Times New Roman" pitchFamily="18" charset="0"/>
              </a:rPr>
              <a:t>:</a:t>
            </a:r>
            <a:r>
              <a:rPr lang="en-US" sz="2000" b="1" dirty="0">
                <a:solidFill>
                  <a:schemeClr val="accent1">
                    <a:lumMod val="50000"/>
                  </a:schemeClr>
                </a:solidFill>
                <a:latin typeface="Times New Roman" pitchFamily="18" charset="0"/>
                <a:cs typeface="Times New Roman" pitchFamily="18" charset="0"/>
              </a:rPr>
              <a:t> </a:t>
            </a:r>
            <a:endParaRPr lang="en-IN" sz="2000" dirty="0">
              <a:solidFill>
                <a:schemeClr val="accent1">
                  <a:lumMod val="50000"/>
                </a:schemeClr>
              </a:solidFill>
              <a:latin typeface="Times New Roman" pitchFamily="18" charset="0"/>
              <a:cs typeface="Times New Roman" pitchFamily="18" charset="0"/>
            </a:endParaRPr>
          </a:p>
          <a:p>
            <a:pPr marL="0" lvl="0" indent="0">
              <a:buNone/>
            </a:pPr>
            <a:r>
              <a:rPr lang="en-US" sz="2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Allows </a:t>
            </a:r>
            <a:r>
              <a:rPr lang="en-US" sz="1600" dirty="0">
                <a:latin typeface="Times New Roman" pitchFamily="18" charset="0"/>
                <a:cs typeface="Times New Roman" pitchFamily="18" charset="0"/>
              </a:rPr>
              <a:t>users to go back to the product pages and add more items to their cart.</a:t>
            </a:r>
            <a:endParaRPr lang="en-IN" sz="1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986159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8.jpeg"/>
          <p:cNvPicPr>
            <a:picLocks noGrp="1"/>
          </p:cNvPicPr>
          <p:nvPr>
            <p:ph idx="1"/>
          </p:nvPr>
        </p:nvPicPr>
        <p:blipFill>
          <a:blip r:embed="rId2" cstate="print"/>
          <a:stretch>
            <a:fillRect/>
          </a:stretch>
        </p:blipFill>
        <p:spPr>
          <a:xfrm>
            <a:off x="1763688" y="476672"/>
            <a:ext cx="5482952" cy="2707287"/>
          </a:xfrm>
          <a:prstGeom prst="rect">
            <a:avLst/>
          </a:prstGeom>
        </p:spPr>
      </p:pic>
      <p:pic>
        <p:nvPicPr>
          <p:cNvPr id="6" name="image19.jpeg"/>
          <p:cNvPicPr/>
          <p:nvPr/>
        </p:nvPicPr>
        <p:blipFill>
          <a:blip r:embed="rId3" cstate="print"/>
          <a:stretch>
            <a:fillRect/>
          </a:stretch>
        </p:blipFill>
        <p:spPr>
          <a:xfrm>
            <a:off x="1521142" y="3573016"/>
            <a:ext cx="6101715" cy="2814320"/>
          </a:xfrm>
          <a:prstGeom prst="rect">
            <a:avLst/>
          </a:prstGeom>
        </p:spPr>
      </p:pic>
    </p:spTree>
    <p:extLst>
      <p:ext uri="{BB962C8B-B14F-4D97-AF65-F5344CB8AC3E}">
        <p14:creationId xmlns:p14="http://schemas.microsoft.com/office/powerpoint/2010/main" val="4182091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80728"/>
            <a:ext cx="8856984" cy="5544616"/>
          </a:xfrm>
        </p:spPr>
        <p:txBody>
          <a:bodyPr>
            <a:normAutofit/>
          </a:bodyPr>
          <a:lstStyle/>
          <a:p>
            <a:pPr marL="0" indent="0">
              <a:buNone/>
            </a:pPr>
            <a:r>
              <a:rPr lang="en-US" sz="2000" b="1" i="1" dirty="0">
                <a:solidFill>
                  <a:schemeClr val="accent1">
                    <a:lumMod val="50000"/>
                  </a:schemeClr>
                </a:solidFill>
                <a:latin typeface="Times New Roman" pitchFamily="18" charset="0"/>
                <a:cs typeface="Times New Roman" pitchFamily="18" charset="0"/>
              </a:rPr>
              <a:t>Payment Page</a:t>
            </a:r>
            <a:r>
              <a:rPr lang="en-US" sz="2000" b="1" i="1" dirty="0" smtClean="0">
                <a:solidFill>
                  <a:schemeClr val="accent1">
                    <a:lumMod val="50000"/>
                  </a:schemeClr>
                </a:solidFill>
                <a:latin typeface="Times New Roman" pitchFamily="18" charset="0"/>
                <a:cs typeface="Times New Roman" pitchFamily="18" charset="0"/>
              </a:rPr>
              <a:t>:</a:t>
            </a:r>
            <a:r>
              <a:rPr lang="en-US" sz="2000" b="1" i="1" dirty="0">
                <a:solidFill>
                  <a:schemeClr val="accent1">
                    <a:lumMod val="50000"/>
                  </a:schemeClr>
                </a:solidFill>
                <a:latin typeface="Times New Roman" pitchFamily="18" charset="0"/>
                <a:cs typeface="Times New Roman" pitchFamily="18" charset="0"/>
              </a:rPr>
              <a:t> </a:t>
            </a:r>
            <a:endParaRPr lang="en-IN" sz="2000" i="1" dirty="0">
              <a:solidFill>
                <a:schemeClr val="accent1">
                  <a:lumMod val="50000"/>
                </a:schemeClr>
              </a:solidFill>
              <a:latin typeface="Times New Roman" pitchFamily="18" charset="0"/>
              <a:cs typeface="Times New Roman" pitchFamily="18" charset="0"/>
            </a:endParaRPr>
          </a:p>
          <a:p>
            <a:r>
              <a:rPr lang="en-US" sz="1600" b="1" dirty="0">
                <a:solidFill>
                  <a:schemeClr val="accent1">
                    <a:lumMod val="50000"/>
                  </a:schemeClr>
                </a:solidFill>
                <a:latin typeface="Times New Roman" pitchFamily="18" charset="0"/>
                <a:cs typeface="Times New Roman" pitchFamily="18" charset="0"/>
              </a:rPr>
              <a:t>Order Summary</a:t>
            </a:r>
            <a:r>
              <a:rPr lang="en-US" sz="1600" b="1" dirty="0" smtClean="0">
                <a:solidFill>
                  <a:schemeClr val="accent1">
                    <a:lumMod val="50000"/>
                  </a:schemeClr>
                </a:solidFill>
                <a:latin typeface="Times New Roman" pitchFamily="18" charset="0"/>
                <a:cs typeface="Times New Roman" pitchFamily="18" charset="0"/>
              </a:rPr>
              <a:t>:</a:t>
            </a:r>
            <a:r>
              <a:rPr lang="en-US" sz="1600" b="1" dirty="0">
                <a:solidFill>
                  <a:schemeClr val="accent1">
                    <a:lumMod val="50000"/>
                  </a:schemeClr>
                </a:solidFill>
                <a:latin typeface="Times New Roman" pitchFamily="18" charset="0"/>
                <a:cs typeface="Times New Roman" pitchFamily="18" charset="0"/>
              </a:rPr>
              <a:t> </a:t>
            </a:r>
            <a:endParaRPr lang="en-IN" sz="1600" dirty="0">
              <a:solidFill>
                <a:schemeClr val="accent1">
                  <a:lumMod val="50000"/>
                </a:schemeClr>
              </a:solidFill>
              <a:latin typeface="Times New Roman" pitchFamily="18" charset="0"/>
              <a:cs typeface="Times New Roman" pitchFamily="18" charset="0"/>
            </a:endParaRPr>
          </a:p>
          <a:p>
            <a:pPr marL="0" lvl="0" indent="0">
              <a:buNone/>
            </a:pPr>
            <a:r>
              <a:rPr lang="en-US" sz="1400" dirty="0" smtClean="0">
                <a:latin typeface="Times New Roman" pitchFamily="18" charset="0"/>
                <a:cs typeface="Times New Roman" pitchFamily="18" charset="0"/>
              </a:rPr>
              <a:t>       Display </a:t>
            </a:r>
            <a:r>
              <a:rPr lang="en-US" sz="1400" dirty="0">
                <a:latin typeface="Times New Roman" pitchFamily="18" charset="0"/>
                <a:cs typeface="Times New Roman" pitchFamily="18" charset="0"/>
              </a:rPr>
              <a:t>a clear summary of the items being purchased, including names, quantities, and total cost</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p>
            <a:r>
              <a:rPr lang="en-US" sz="1600" b="1" dirty="0">
                <a:solidFill>
                  <a:schemeClr val="accent1">
                    <a:lumMod val="50000"/>
                  </a:schemeClr>
                </a:solidFill>
                <a:latin typeface="Times New Roman" pitchFamily="18" charset="0"/>
                <a:cs typeface="Times New Roman" pitchFamily="18" charset="0"/>
              </a:rPr>
              <a:t>Billing Information</a:t>
            </a:r>
            <a:r>
              <a:rPr lang="en-US" sz="1600" b="1" dirty="0" smtClean="0">
                <a:solidFill>
                  <a:schemeClr val="accent1">
                    <a:lumMod val="50000"/>
                  </a:schemeClr>
                </a:solidFill>
                <a:latin typeface="Times New Roman" pitchFamily="18" charset="0"/>
                <a:cs typeface="Times New Roman" pitchFamily="18" charset="0"/>
              </a:rPr>
              <a:t>:</a:t>
            </a:r>
            <a:r>
              <a:rPr lang="en-US" sz="1600" b="1" dirty="0">
                <a:solidFill>
                  <a:schemeClr val="accent1">
                    <a:lumMod val="50000"/>
                  </a:schemeClr>
                </a:solidFill>
                <a:latin typeface="Times New Roman" pitchFamily="18" charset="0"/>
                <a:cs typeface="Times New Roman" pitchFamily="18" charset="0"/>
              </a:rPr>
              <a:t> </a:t>
            </a:r>
            <a:endParaRPr lang="en-IN" sz="1600" dirty="0">
              <a:solidFill>
                <a:schemeClr val="accent1">
                  <a:lumMod val="50000"/>
                </a:schemeClr>
              </a:solidFill>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Fields </a:t>
            </a:r>
            <a:r>
              <a:rPr lang="en-US" sz="1400" dirty="0">
                <a:latin typeface="Times New Roman" pitchFamily="18" charset="0"/>
                <a:cs typeface="Times New Roman" pitchFamily="18" charset="0"/>
              </a:rPr>
              <a:t>for users to enter billing details, including name, address, and contact information</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p>
            <a:r>
              <a:rPr lang="en-US" sz="1600" b="1" dirty="0">
                <a:solidFill>
                  <a:schemeClr val="accent1">
                    <a:lumMod val="50000"/>
                  </a:schemeClr>
                </a:solidFill>
                <a:latin typeface="Times New Roman" pitchFamily="18" charset="0"/>
                <a:cs typeface="Times New Roman" pitchFamily="18" charset="0"/>
              </a:rPr>
              <a:t>Payment Methods</a:t>
            </a:r>
            <a:r>
              <a:rPr lang="en-US" sz="1600" b="1" dirty="0" smtClean="0">
                <a:solidFill>
                  <a:schemeClr val="accent1">
                    <a:lumMod val="50000"/>
                  </a:schemeClr>
                </a:solidFill>
                <a:latin typeface="Times New Roman" pitchFamily="18" charset="0"/>
                <a:cs typeface="Times New Roman" pitchFamily="18" charset="0"/>
              </a:rPr>
              <a:t>:</a:t>
            </a:r>
            <a:r>
              <a:rPr lang="en-US" sz="1600" b="1" dirty="0">
                <a:solidFill>
                  <a:schemeClr val="accent1">
                    <a:lumMod val="50000"/>
                  </a:schemeClr>
                </a:solidFill>
                <a:latin typeface="Times New Roman" pitchFamily="18" charset="0"/>
                <a:cs typeface="Times New Roman" pitchFamily="18" charset="0"/>
              </a:rPr>
              <a:t> </a:t>
            </a:r>
            <a:endParaRPr lang="en-IN" sz="1600" dirty="0">
              <a:solidFill>
                <a:schemeClr val="accent1">
                  <a:lumMod val="50000"/>
                </a:schemeClr>
              </a:solidFill>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Multiple </a:t>
            </a:r>
            <a:r>
              <a:rPr lang="en-US" sz="1400" dirty="0">
                <a:latin typeface="Times New Roman" pitchFamily="18" charset="0"/>
                <a:cs typeface="Times New Roman" pitchFamily="18" charset="0"/>
              </a:rPr>
              <a:t>options for payment methods (credit card, debit card, digital wallets, etc.) with </a:t>
            </a:r>
            <a:r>
              <a:rPr lang="en-US" sz="1400" dirty="0" smtClean="0">
                <a:latin typeface="Times New Roman" pitchFamily="18" charset="0"/>
                <a:cs typeface="Times New Roman" pitchFamily="18" charset="0"/>
              </a:rPr>
              <a:t>  corresponding </a:t>
            </a:r>
            <a:r>
              <a:rPr lang="en-US" sz="1400" dirty="0">
                <a:latin typeface="Times New Roman" pitchFamily="18" charset="0"/>
                <a:cs typeface="Times New Roman" pitchFamily="18" charset="0"/>
              </a:rPr>
              <a:t>icons</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p>
            <a:r>
              <a:rPr lang="en-US" sz="1600" b="1" dirty="0">
                <a:solidFill>
                  <a:schemeClr val="accent1">
                    <a:lumMod val="50000"/>
                  </a:schemeClr>
                </a:solidFill>
                <a:latin typeface="Times New Roman" pitchFamily="18" charset="0"/>
                <a:cs typeface="Times New Roman" pitchFamily="18" charset="0"/>
              </a:rPr>
              <a:t>Card Information</a:t>
            </a:r>
            <a:r>
              <a:rPr lang="en-US" sz="1600" b="1" dirty="0" smtClean="0">
                <a:solidFill>
                  <a:schemeClr val="accent1">
                    <a:lumMod val="50000"/>
                  </a:schemeClr>
                </a:solidFill>
                <a:latin typeface="Times New Roman" pitchFamily="18" charset="0"/>
                <a:cs typeface="Times New Roman" pitchFamily="18" charset="0"/>
              </a:rPr>
              <a:t>:</a:t>
            </a:r>
            <a:r>
              <a:rPr lang="en-US" sz="1600" b="1" dirty="0">
                <a:solidFill>
                  <a:schemeClr val="accent1">
                    <a:lumMod val="50000"/>
                  </a:schemeClr>
                </a:solidFill>
                <a:latin typeface="Times New Roman" pitchFamily="18" charset="0"/>
                <a:cs typeface="Times New Roman" pitchFamily="18" charset="0"/>
              </a:rPr>
              <a:t> </a:t>
            </a:r>
            <a:endParaRPr lang="en-IN" sz="1600" dirty="0">
              <a:solidFill>
                <a:schemeClr val="accent1">
                  <a:lumMod val="50000"/>
                </a:schemeClr>
              </a:solidFill>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Fields </a:t>
            </a:r>
            <a:r>
              <a:rPr lang="en-US" sz="1400" dirty="0">
                <a:latin typeface="Times New Roman" pitchFamily="18" charset="0"/>
                <a:cs typeface="Times New Roman" pitchFamily="18" charset="0"/>
              </a:rPr>
              <a:t>for credit/debit card details, including card number, expiration date, and </a:t>
            </a:r>
            <a:r>
              <a:rPr lang="en-US" sz="1400" dirty="0" smtClean="0">
                <a:latin typeface="Times New Roman" pitchFamily="18" charset="0"/>
                <a:cs typeface="Times New Roman" pitchFamily="18" charset="0"/>
              </a:rPr>
              <a:t>CVV</a:t>
            </a:r>
          </a:p>
          <a:p>
            <a:endParaRPr lang="en-IN" sz="1600" dirty="0"/>
          </a:p>
        </p:txBody>
      </p:sp>
      <p:pic>
        <p:nvPicPr>
          <p:cNvPr id="4" name="image20.jpeg"/>
          <p:cNvPicPr/>
          <p:nvPr/>
        </p:nvPicPr>
        <p:blipFill>
          <a:blip r:embed="rId2" cstate="print"/>
          <a:stretch>
            <a:fillRect/>
          </a:stretch>
        </p:blipFill>
        <p:spPr>
          <a:xfrm>
            <a:off x="1259632" y="3933056"/>
            <a:ext cx="5872810" cy="2530862"/>
          </a:xfrm>
          <a:prstGeom prst="rect">
            <a:avLst/>
          </a:prstGeom>
        </p:spPr>
      </p:pic>
    </p:spTree>
    <p:extLst>
      <p:ext uri="{BB962C8B-B14F-4D97-AF65-F5344CB8AC3E}">
        <p14:creationId xmlns:p14="http://schemas.microsoft.com/office/powerpoint/2010/main" val="1493178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80728"/>
            <a:ext cx="8856984" cy="5616624"/>
          </a:xfrm>
        </p:spPr>
        <p:txBody>
          <a:bodyPr/>
          <a:lstStyle/>
          <a:p>
            <a:pPr marL="0" indent="0">
              <a:buNone/>
            </a:pPr>
            <a:r>
              <a:rPr lang="en-US" sz="2000" b="1" i="1" dirty="0">
                <a:solidFill>
                  <a:schemeClr val="accent1">
                    <a:lumMod val="50000"/>
                  </a:schemeClr>
                </a:solidFill>
                <a:latin typeface="Times New Roman" pitchFamily="18" charset="0"/>
                <a:cs typeface="Times New Roman" pitchFamily="18" charset="0"/>
              </a:rPr>
              <a:t>Payment Successful Page:</a:t>
            </a:r>
            <a:endParaRPr lang="en-IN" sz="2000" b="1" i="1" dirty="0">
              <a:solidFill>
                <a:schemeClr val="accent1">
                  <a:lumMod val="50000"/>
                </a:schemeClr>
              </a:solidFill>
              <a:latin typeface="Times New Roman" pitchFamily="18" charset="0"/>
              <a:cs typeface="Times New Roman" pitchFamily="18" charset="0"/>
            </a:endParaRPr>
          </a:p>
          <a:p>
            <a:r>
              <a:rPr lang="en-US" sz="1800" b="1" dirty="0">
                <a:solidFill>
                  <a:schemeClr val="accent1">
                    <a:lumMod val="50000"/>
                  </a:schemeClr>
                </a:solidFill>
                <a:latin typeface="Times New Roman" pitchFamily="18" charset="0"/>
                <a:cs typeface="Times New Roman" pitchFamily="18" charset="0"/>
              </a:rPr>
              <a:t>Order Confirmation</a:t>
            </a:r>
            <a:r>
              <a:rPr lang="en-US" sz="1800" b="1" dirty="0" smtClean="0">
                <a:solidFill>
                  <a:schemeClr val="accent1">
                    <a:lumMod val="50000"/>
                  </a:schemeClr>
                </a:solidFill>
                <a:latin typeface="Times New Roman" pitchFamily="18" charset="0"/>
                <a:cs typeface="Times New Roman" pitchFamily="18" charset="0"/>
              </a:rPr>
              <a:t>:</a:t>
            </a:r>
            <a:r>
              <a:rPr lang="en-US" sz="1800" b="1" dirty="0">
                <a:solidFill>
                  <a:schemeClr val="accent1">
                    <a:lumMod val="50000"/>
                  </a:schemeClr>
                </a:solidFill>
                <a:latin typeface="Times New Roman" pitchFamily="18" charset="0"/>
                <a:cs typeface="Times New Roman" pitchFamily="18" charset="0"/>
              </a:rPr>
              <a:t> </a:t>
            </a:r>
            <a:endParaRPr lang="en-IN" sz="1800" dirty="0">
              <a:solidFill>
                <a:schemeClr val="accent1">
                  <a:lumMod val="50000"/>
                </a:schemeClr>
              </a:solidFill>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Clearly </a:t>
            </a:r>
            <a:r>
              <a:rPr lang="en-US" sz="1600" dirty="0">
                <a:latin typeface="Times New Roman" pitchFamily="18" charset="0"/>
                <a:cs typeface="Times New Roman" pitchFamily="18" charset="0"/>
              </a:rPr>
              <a:t>state that the payment was successful and provide an order confirmation number</a:t>
            </a:r>
            <a:r>
              <a:rPr lang="en-US" sz="16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US" sz="1800" b="1" dirty="0">
                <a:solidFill>
                  <a:schemeClr val="accent1">
                    <a:lumMod val="50000"/>
                  </a:schemeClr>
                </a:solidFill>
                <a:latin typeface="Times New Roman" pitchFamily="18" charset="0"/>
                <a:cs typeface="Times New Roman" pitchFamily="18" charset="0"/>
              </a:rPr>
              <a:t>Summary of Purchase</a:t>
            </a:r>
            <a:r>
              <a:rPr lang="en-US" sz="1800" b="1" dirty="0" smtClean="0">
                <a:solidFill>
                  <a:schemeClr val="accent1">
                    <a:lumMod val="50000"/>
                  </a:schemeClr>
                </a:solidFill>
                <a:latin typeface="Times New Roman" pitchFamily="18" charset="0"/>
                <a:cs typeface="Times New Roman" pitchFamily="18" charset="0"/>
              </a:rPr>
              <a:t>:</a:t>
            </a:r>
            <a:endParaRPr lang="en-IN" sz="2000" dirty="0">
              <a:solidFill>
                <a:schemeClr val="accent1">
                  <a:lumMod val="50000"/>
                </a:schemeClr>
              </a:solidFill>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Repeat </a:t>
            </a:r>
            <a:r>
              <a:rPr lang="en-US" sz="1600" dirty="0">
                <a:latin typeface="Times New Roman" pitchFamily="18" charset="0"/>
                <a:cs typeface="Times New Roman" pitchFamily="18" charset="0"/>
              </a:rPr>
              <a:t>the order details, including items purchased, quantities, and total cost.</a:t>
            </a:r>
            <a:endParaRPr lang="en-IN" sz="1600" dirty="0">
              <a:latin typeface="Times New Roman" pitchFamily="18" charset="0"/>
              <a:cs typeface="Times New Roman" pitchFamily="18" charset="0"/>
            </a:endParaRPr>
          </a:p>
          <a:p>
            <a:endParaRPr lang="en-IN" dirty="0"/>
          </a:p>
        </p:txBody>
      </p:sp>
      <p:pic>
        <p:nvPicPr>
          <p:cNvPr id="4" name="image21.jpeg"/>
          <p:cNvPicPr/>
          <p:nvPr/>
        </p:nvPicPr>
        <p:blipFill>
          <a:blip r:embed="rId2" cstate="print"/>
          <a:stretch>
            <a:fillRect/>
          </a:stretch>
        </p:blipFill>
        <p:spPr>
          <a:xfrm>
            <a:off x="1619672" y="3212976"/>
            <a:ext cx="6264696" cy="3168352"/>
          </a:xfrm>
          <a:prstGeom prst="rect">
            <a:avLst/>
          </a:prstGeom>
        </p:spPr>
      </p:pic>
    </p:spTree>
    <p:extLst>
      <p:ext uri="{BB962C8B-B14F-4D97-AF65-F5344CB8AC3E}">
        <p14:creationId xmlns:p14="http://schemas.microsoft.com/office/powerpoint/2010/main" val="970426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80728"/>
            <a:ext cx="8964488" cy="5760640"/>
          </a:xfrm>
        </p:spPr>
        <p:txBody>
          <a:bodyPr>
            <a:normAutofit/>
          </a:bodyPr>
          <a:lstStyle/>
          <a:p>
            <a:pPr marL="0" indent="0">
              <a:buNone/>
            </a:pPr>
            <a:r>
              <a:rPr lang="en-US" sz="2000" b="1" i="1" dirty="0">
                <a:latin typeface="Times New Roman" pitchFamily="18" charset="0"/>
                <a:cs typeface="Times New Roman" pitchFamily="18" charset="0"/>
              </a:rPr>
              <a:t>Admin Login Page</a:t>
            </a:r>
            <a:r>
              <a:rPr lang="en-US" sz="2000" b="1" i="1" dirty="0" smtClean="0">
                <a:latin typeface="Times New Roman" pitchFamily="18" charset="0"/>
                <a:cs typeface="Times New Roman" pitchFamily="18" charset="0"/>
              </a:rPr>
              <a:t>:</a:t>
            </a:r>
            <a:r>
              <a:rPr lang="en-US" sz="1600" b="1"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r>
              <a:rPr lang="en-US" sz="1800" b="1" dirty="0">
                <a:latin typeface="Times New Roman" pitchFamily="18" charset="0"/>
                <a:cs typeface="Times New Roman" pitchFamily="18" charset="0"/>
              </a:rPr>
              <a:t>Username and Password Fields</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Standard </a:t>
            </a:r>
            <a:r>
              <a:rPr lang="en-US" sz="1600" dirty="0">
                <a:latin typeface="Times New Roman" pitchFamily="18" charset="0"/>
                <a:cs typeface="Times New Roman" pitchFamily="18" charset="0"/>
              </a:rPr>
              <a:t>fields for entering the admin's username and password.</a:t>
            </a:r>
            <a:endParaRPr lang="en-IN" sz="1600" dirty="0">
              <a:latin typeface="Times New Roman" pitchFamily="18" charset="0"/>
              <a:cs typeface="Times New Roman" pitchFamily="18" charset="0"/>
            </a:endParaRPr>
          </a:p>
          <a:p>
            <a:r>
              <a:rPr lang="en-US" sz="1800" b="1" dirty="0">
                <a:latin typeface="Times New Roman" pitchFamily="18" charset="0"/>
                <a:cs typeface="Times New Roman" pitchFamily="18" charset="0"/>
              </a:rPr>
              <a:t>Login Button</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A </a:t>
            </a:r>
            <a:r>
              <a:rPr lang="en-US" sz="1600" dirty="0">
                <a:latin typeface="Times New Roman" pitchFamily="18" charset="0"/>
                <a:cs typeface="Times New Roman" pitchFamily="18" charset="0"/>
              </a:rPr>
              <a:t>prominent button to initiate the login process.</a:t>
            </a:r>
            <a:endParaRPr lang="en-IN"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Redirect to Dashboard</a:t>
            </a:r>
            <a:r>
              <a:rPr lang="en-US" sz="1600" b="1"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After </a:t>
            </a:r>
            <a:r>
              <a:rPr lang="en-US" sz="1600" dirty="0">
                <a:latin typeface="Times New Roman" pitchFamily="18" charset="0"/>
                <a:cs typeface="Times New Roman" pitchFamily="18" charset="0"/>
              </a:rPr>
              <a:t>successful login, redirect the admin to the admin dashboard</a:t>
            </a:r>
            <a:r>
              <a:rPr lang="en-US" sz="1600" dirty="0" smtClean="0">
                <a:latin typeface="Times New Roman" pitchFamily="18" charset="0"/>
                <a:cs typeface="Times New Roman" pitchFamily="18" charset="0"/>
              </a:rPr>
              <a:t>.</a:t>
            </a:r>
          </a:p>
          <a:p>
            <a:pPr lvl="0"/>
            <a:endParaRPr lang="en-IN" sz="1600" dirty="0"/>
          </a:p>
          <a:p>
            <a:endParaRPr lang="en-IN" dirty="0"/>
          </a:p>
        </p:txBody>
      </p:sp>
      <p:pic>
        <p:nvPicPr>
          <p:cNvPr id="4" name="image22.jpeg"/>
          <p:cNvPicPr/>
          <p:nvPr/>
        </p:nvPicPr>
        <p:blipFill>
          <a:blip r:embed="rId2" cstate="print"/>
          <a:stretch>
            <a:fillRect/>
          </a:stretch>
        </p:blipFill>
        <p:spPr>
          <a:xfrm>
            <a:off x="1187624" y="3284984"/>
            <a:ext cx="6120680" cy="3456384"/>
          </a:xfrm>
          <a:prstGeom prst="rect">
            <a:avLst/>
          </a:prstGeom>
        </p:spPr>
      </p:pic>
    </p:spTree>
    <p:extLst>
      <p:ext uri="{BB962C8B-B14F-4D97-AF65-F5344CB8AC3E}">
        <p14:creationId xmlns:p14="http://schemas.microsoft.com/office/powerpoint/2010/main" val="3015523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3.jpeg"/>
          <p:cNvPicPr>
            <a:picLocks noGrp="1"/>
          </p:cNvPicPr>
          <p:nvPr>
            <p:ph idx="1"/>
          </p:nvPr>
        </p:nvPicPr>
        <p:blipFill>
          <a:blip r:embed="rId2" cstate="print"/>
          <a:stretch>
            <a:fillRect/>
          </a:stretch>
        </p:blipFill>
        <p:spPr>
          <a:xfrm>
            <a:off x="395536" y="1628800"/>
            <a:ext cx="8578850" cy="4001229"/>
          </a:xfrm>
          <a:prstGeom prst="rect">
            <a:avLst/>
          </a:prstGeom>
        </p:spPr>
      </p:pic>
    </p:spTree>
    <p:extLst>
      <p:ext uri="{BB962C8B-B14F-4D97-AF65-F5344CB8AC3E}">
        <p14:creationId xmlns:p14="http://schemas.microsoft.com/office/powerpoint/2010/main" val="2860097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836712"/>
            <a:ext cx="8856984" cy="5976664"/>
          </a:xfrm>
        </p:spPr>
        <p:txBody>
          <a:bodyPr>
            <a:normAutofit/>
          </a:bodyPr>
          <a:lstStyle/>
          <a:p>
            <a:pPr marL="0" indent="0">
              <a:buNone/>
            </a:pPr>
            <a:r>
              <a:rPr lang="en-US" sz="2400" b="1" i="1" dirty="0" smtClean="0">
                <a:solidFill>
                  <a:schemeClr val="accent1">
                    <a:lumMod val="50000"/>
                  </a:schemeClr>
                </a:solidFill>
                <a:latin typeface="Times New Roman" pitchFamily="18" charset="0"/>
                <a:cs typeface="Times New Roman" pitchFamily="18" charset="0"/>
              </a:rPr>
              <a:t>Database:</a:t>
            </a:r>
            <a:r>
              <a:rPr lang="en-US" sz="2400" b="1" i="1" dirty="0">
                <a:solidFill>
                  <a:schemeClr val="accent1">
                    <a:lumMod val="50000"/>
                  </a:schemeClr>
                </a:solidFill>
                <a:latin typeface="Times New Roman" pitchFamily="18" charset="0"/>
                <a:cs typeface="Times New Roman" pitchFamily="18" charset="0"/>
              </a:rPr>
              <a:t> </a:t>
            </a:r>
            <a:endParaRPr lang="en-IN" sz="2400" b="1" i="1" dirty="0">
              <a:solidFill>
                <a:schemeClr val="accent1">
                  <a:lumMod val="50000"/>
                </a:schemeClr>
              </a:solidFill>
              <a:latin typeface="Times New Roman" pitchFamily="18" charset="0"/>
              <a:cs typeface="Times New Roman" pitchFamily="18" charset="0"/>
            </a:endParaRPr>
          </a:p>
          <a:p>
            <a:r>
              <a:rPr lang="en-US" sz="1600" b="1" dirty="0">
                <a:solidFill>
                  <a:schemeClr val="accent1">
                    <a:lumMod val="50000"/>
                  </a:schemeClr>
                </a:solidFill>
                <a:latin typeface="Times New Roman" pitchFamily="18" charset="0"/>
                <a:cs typeface="Times New Roman" pitchFamily="18" charset="0"/>
              </a:rPr>
              <a:t>Admin Table</a:t>
            </a:r>
            <a:r>
              <a:rPr lang="en-US" sz="1600" b="1" dirty="0" smtClean="0">
                <a:solidFill>
                  <a:schemeClr val="accent1">
                    <a:lumMod val="50000"/>
                  </a:schemeClr>
                </a:solidFill>
                <a:latin typeface="Times New Roman" pitchFamily="18" charset="0"/>
                <a:cs typeface="Times New Roman" pitchFamily="18" charset="0"/>
              </a:rPr>
              <a:t>:</a:t>
            </a:r>
            <a:r>
              <a:rPr lang="en-US" sz="1800" b="1" dirty="0">
                <a:solidFill>
                  <a:schemeClr val="accent1">
                    <a:lumMod val="50000"/>
                  </a:schemeClr>
                </a:solidFill>
                <a:latin typeface="Times New Roman" pitchFamily="18" charset="0"/>
                <a:cs typeface="Times New Roman" pitchFamily="18" charset="0"/>
              </a:rPr>
              <a:t> </a:t>
            </a:r>
            <a:endParaRPr lang="en-IN" sz="1800" dirty="0" smtClean="0">
              <a:solidFill>
                <a:schemeClr val="accent1">
                  <a:lumMod val="50000"/>
                </a:schemeClr>
              </a:solidFill>
              <a:latin typeface="Times New Roman" pitchFamily="18" charset="0"/>
              <a:cs typeface="Times New Roman" pitchFamily="18" charset="0"/>
            </a:endParaRPr>
          </a:p>
          <a:p>
            <a:pPr marL="0" indent="0">
              <a:buNone/>
            </a:pP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Create </a:t>
            </a:r>
            <a:r>
              <a:rPr lang="en-US" sz="1400" dirty="0">
                <a:latin typeface="Times New Roman" pitchFamily="18" charset="0"/>
                <a:cs typeface="Times New Roman" pitchFamily="18" charset="0"/>
              </a:rPr>
              <a:t>a table in the database to store admin information, including username, password (hashed and salted), and any additional relevant details</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p>
            <a:r>
              <a:rPr lang="en-US" sz="1600" b="1" dirty="0">
                <a:solidFill>
                  <a:schemeClr val="accent1">
                    <a:lumMod val="50000"/>
                  </a:schemeClr>
                </a:solidFill>
                <a:latin typeface="Times New Roman" pitchFamily="18" charset="0"/>
                <a:cs typeface="Times New Roman" pitchFamily="18" charset="0"/>
              </a:rPr>
              <a:t>Database Connection</a:t>
            </a:r>
            <a:r>
              <a:rPr lang="en-US" sz="1600" b="1" dirty="0" smtClean="0">
                <a:solidFill>
                  <a:schemeClr val="accent1">
                    <a:lumMod val="50000"/>
                  </a:schemeClr>
                </a:solidFill>
                <a:latin typeface="Times New Roman" pitchFamily="18" charset="0"/>
                <a:cs typeface="Times New Roman" pitchFamily="18" charset="0"/>
              </a:rPr>
              <a:t>:</a:t>
            </a:r>
            <a:r>
              <a:rPr lang="en-US" sz="1600" b="1" dirty="0">
                <a:solidFill>
                  <a:schemeClr val="accent1">
                    <a:lumMod val="50000"/>
                  </a:schemeClr>
                </a:solidFill>
                <a:latin typeface="Times New Roman" pitchFamily="18" charset="0"/>
                <a:cs typeface="Times New Roman" pitchFamily="18" charset="0"/>
              </a:rPr>
              <a:t> </a:t>
            </a:r>
            <a:endParaRPr lang="en-IN" sz="1600" dirty="0">
              <a:solidFill>
                <a:schemeClr val="accent1">
                  <a:lumMod val="50000"/>
                </a:schemeClr>
              </a:solidFill>
              <a:latin typeface="Times New Roman" pitchFamily="18" charset="0"/>
              <a:cs typeface="Times New Roman" pitchFamily="18" charset="0"/>
            </a:endParaRPr>
          </a:p>
          <a:p>
            <a:pPr marL="0" lvl="0" indent="0">
              <a:buNone/>
            </a:pPr>
            <a:r>
              <a:rPr lang="en-US" sz="1400" dirty="0" smtClean="0">
                <a:latin typeface="Times New Roman" pitchFamily="18" charset="0"/>
                <a:cs typeface="Times New Roman" pitchFamily="18" charset="0"/>
              </a:rPr>
              <a:t>     Establish </a:t>
            </a:r>
            <a:r>
              <a:rPr lang="en-US" sz="1400" dirty="0">
                <a:latin typeface="Times New Roman" pitchFamily="18" charset="0"/>
                <a:cs typeface="Times New Roman" pitchFamily="18" charset="0"/>
              </a:rPr>
              <a:t>a secure connection between the application and the database</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p>
            <a:r>
              <a:rPr lang="en-US" sz="1600" b="1" dirty="0">
                <a:solidFill>
                  <a:schemeClr val="accent1">
                    <a:lumMod val="50000"/>
                  </a:schemeClr>
                </a:solidFill>
                <a:latin typeface="Times New Roman" pitchFamily="18" charset="0"/>
                <a:cs typeface="Times New Roman" pitchFamily="18" charset="0"/>
              </a:rPr>
              <a:t>Authentication Process</a:t>
            </a:r>
            <a:r>
              <a:rPr lang="en-US" sz="1600" b="1" dirty="0" smtClean="0">
                <a:solidFill>
                  <a:schemeClr val="accent1">
                    <a:lumMod val="50000"/>
                  </a:schemeClr>
                </a:solidFill>
                <a:latin typeface="Times New Roman" pitchFamily="18" charset="0"/>
                <a:cs typeface="Times New Roman" pitchFamily="18" charset="0"/>
              </a:rPr>
              <a:t>:</a:t>
            </a:r>
            <a:r>
              <a:rPr lang="en-US" sz="1600" b="1" dirty="0">
                <a:solidFill>
                  <a:schemeClr val="accent1">
                    <a:lumMod val="50000"/>
                  </a:schemeClr>
                </a:solidFill>
                <a:latin typeface="Times New Roman" pitchFamily="18" charset="0"/>
                <a:cs typeface="Times New Roman" pitchFamily="18" charset="0"/>
              </a:rPr>
              <a:t> </a:t>
            </a:r>
            <a:endParaRPr lang="en-IN" sz="1600" dirty="0" smtClean="0">
              <a:solidFill>
                <a:schemeClr val="accent1">
                  <a:lumMod val="50000"/>
                </a:schemeClr>
              </a:solidFill>
              <a:latin typeface="Times New Roman" pitchFamily="18" charset="0"/>
              <a:cs typeface="Times New Roman" pitchFamily="18" charset="0"/>
            </a:endParaRPr>
          </a:p>
          <a:p>
            <a:pPr marL="0"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Implement </a:t>
            </a:r>
            <a:r>
              <a:rPr lang="en-US" sz="1400" dirty="0">
                <a:latin typeface="Times New Roman" pitchFamily="18" charset="0"/>
                <a:cs typeface="Times New Roman" pitchFamily="18" charset="0"/>
              </a:rPr>
              <a:t>a secure authentication process to verify the entered credentials against the stored values in the database</a:t>
            </a:r>
            <a:r>
              <a:rPr lang="en-US" sz="14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r>
              <a:rPr lang="en-US" sz="1600" b="1" dirty="0">
                <a:solidFill>
                  <a:schemeClr val="accent1">
                    <a:lumMod val="50000"/>
                  </a:schemeClr>
                </a:solidFill>
                <a:latin typeface="Times New Roman" pitchFamily="18" charset="0"/>
                <a:cs typeface="Times New Roman" pitchFamily="18" charset="0"/>
              </a:rPr>
              <a:t>Password Encryption</a:t>
            </a:r>
            <a:r>
              <a:rPr lang="en-US" sz="1600" b="1" dirty="0" smtClean="0">
                <a:solidFill>
                  <a:schemeClr val="accent1">
                    <a:lumMod val="50000"/>
                  </a:schemeClr>
                </a:solidFill>
                <a:latin typeface="Times New Roman" pitchFamily="18" charset="0"/>
                <a:cs typeface="Times New Roman" pitchFamily="18" charset="0"/>
              </a:rPr>
              <a:t>:</a:t>
            </a:r>
            <a:r>
              <a:rPr lang="en-US" sz="1600" b="1"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marL="0" lvl="0" indent="0">
              <a:buNone/>
            </a:pPr>
            <a:r>
              <a:rPr lang="en-US" sz="1400" dirty="0" smtClean="0">
                <a:latin typeface="Times New Roman" pitchFamily="18" charset="0"/>
                <a:cs typeface="Times New Roman" pitchFamily="18" charset="0"/>
              </a:rPr>
              <a:t>      Hash </a:t>
            </a:r>
            <a:r>
              <a:rPr lang="en-US" sz="1400" dirty="0">
                <a:latin typeface="Times New Roman" pitchFamily="18" charset="0"/>
                <a:cs typeface="Times New Roman" pitchFamily="18" charset="0"/>
              </a:rPr>
              <a:t>and salt admin passwords before storing them in the database to enhance security</a:t>
            </a:r>
            <a:r>
              <a:rPr lang="en-US" sz="1400" dirty="0"/>
              <a:t>.</a:t>
            </a:r>
            <a:endParaRPr lang="en-IN" sz="1400" dirty="0"/>
          </a:p>
          <a:p>
            <a:endParaRPr lang="en-IN" dirty="0"/>
          </a:p>
        </p:txBody>
      </p:sp>
      <p:pic>
        <p:nvPicPr>
          <p:cNvPr id="4" name="image24.jpeg"/>
          <p:cNvPicPr/>
          <p:nvPr/>
        </p:nvPicPr>
        <p:blipFill>
          <a:blip r:embed="rId2" cstate="print"/>
          <a:stretch>
            <a:fillRect/>
          </a:stretch>
        </p:blipFill>
        <p:spPr>
          <a:xfrm>
            <a:off x="1424135" y="3789040"/>
            <a:ext cx="6094095" cy="2871470"/>
          </a:xfrm>
          <a:prstGeom prst="rect">
            <a:avLst/>
          </a:prstGeom>
        </p:spPr>
      </p:pic>
    </p:spTree>
    <p:extLst>
      <p:ext uri="{BB962C8B-B14F-4D97-AF65-F5344CB8AC3E}">
        <p14:creationId xmlns:p14="http://schemas.microsoft.com/office/powerpoint/2010/main" val="424114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08720"/>
            <a:ext cx="8640960" cy="5217443"/>
          </a:xfrm>
        </p:spPr>
        <p:txBody>
          <a:bodyPr>
            <a:normAutofit fontScale="70000" lnSpcReduction="20000"/>
          </a:bodyPr>
          <a:lstStyle/>
          <a:p>
            <a:r>
              <a:rPr lang="en-US" sz="2300" b="1" dirty="0" smtClean="0">
                <a:solidFill>
                  <a:schemeClr val="accent1">
                    <a:lumMod val="50000"/>
                  </a:schemeClr>
                </a:solidFill>
                <a:latin typeface="Times New Roman" pitchFamily="18" charset="0"/>
                <a:cs typeface="Times New Roman" pitchFamily="18" charset="0"/>
              </a:rPr>
              <a:t>Benefits:</a:t>
            </a:r>
            <a:endParaRPr lang="en-US" sz="2300" dirty="0" smtClean="0">
              <a:solidFill>
                <a:schemeClr val="accent1">
                  <a:lumMod val="50000"/>
                </a:schemeClr>
              </a:solidFill>
              <a:latin typeface="Times New Roman" pitchFamily="18" charset="0"/>
              <a:cs typeface="Times New Roman" pitchFamily="18" charset="0"/>
            </a:endParaRPr>
          </a:p>
          <a:p>
            <a:pPr lvl="1">
              <a:buFont typeface="Wingdings" pitchFamily="2" charset="2"/>
              <a:buChar char="v"/>
            </a:pPr>
            <a:r>
              <a:rPr lang="en-US" sz="2200" b="1" dirty="0" smtClean="0">
                <a:solidFill>
                  <a:schemeClr val="accent1">
                    <a:lumMod val="50000"/>
                  </a:schemeClr>
                </a:solidFill>
                <a:latin typeface="Times New Roman" pitchFamily="18" charset="0"/>
                <a:cs typeface="Times New Roman" pitchFamily="18" charset="0"/>
              </a:rPr>
              <a:t>Efficiency Improvement</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Reduces manual effort, minimizes errors, and optimizes workflows, enhancing operational </a:t>
            </a:r>
            <a:r>
              <a:rPr lang="en-US" sz="2200" dirty="0" err="1" smtClean="0">
                <a:latin typeface="Times New Roman" pitchFamily="18" charset="0"/>
                <a:cs typeface="Times New Roman" pitchFamily="18" charset="0"/>
              </a:rPr>
              <a:t>efficienc</a:t>
            </a:r>
            <a:endParaRPr lang="en-US" sz="2200" dirty="0" smtClean="0">
              <a:latin typeface="Times New Roman" pitchFamily="18" charset="0"/>
              <a:cs typeface="Times New Roman" pitchFamily="18" charset="0"/>
            </a:endParaRPr>
          </a:p>
          <a:p>
            <a:pPr lvl="1">
              <a:buFont typeface="Wingdings" pitchFamily="2" charset="2"/>
              <a:buChar char="v"/>
            </a:pPr>
            <a:r>
              <a:rPr lang="en-US" sz="2200" b="1" dirty="0" smtClean="0">
                <a:solidFill>
                  <a:schemeClr val="accent1">
                    <a:lumMod val="50000"/>
                  </a:schemeClr>
                </a:solidFill>
                <a:latin typeface="Times New Roman" pitchFamily="18" charset="0"/>
                <a:cs typeface="Times New Roman" pitchFamily="18" charset="0"/>
              </a:rPr>
              <a:t>Enhanced Customer Service:</a:t>
            </a:r>
            <a:r>
              <a:rPr lang="en-US" sz="2200" dirty="0" smtClean="0">
                <a:solidFill>
                  <a:schemeClr val="accent1">
                    <a:lumMod val="50000"/>
                  </a:schemeClr>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Enables faster service, prescription fulfillment, and personalized customer interaction.</a:t>
            </a:r>
          </a:p>
          <a:p>
            <a:pPr lvl="1">
              <a:buFont typeface="Wingdings" pitchFamily="2" charset="2"/>
              <a:buChar char="v"/>
            </a:pPr>
            <a:r>
              <a:rPr lang="en-US" sz="2200" b="1" dirty="0" smtClean="0">
                <a:solidFill>
                  <a:schemeClr val="accent1">
                    <a:lumMod val="50000"/>
                  </a:schemeClr>
                </a:solidFill>
                <a:latin typeface="Times New Roman" pitchFamily="18" charset="0"/>
                <a:cs typeface="Times New Roman" pitchFamily="18" charset="0"/>
              </a:rPr>
              <a:t>Inventory Optimization</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Prevents overstocking or shortages, reducing wastage and ensuring availability of essential medicines.</a:t>
            </a:r>
          </a:p>
          <a:p>
            <a:pPr lvl="1">
              <a:buFont typeface="Wingdings" pitchFamily="2" charset="2"/>
              <a:buChar char="v"/>
            </a:pPr>
            <a:r>
              <a:rPr lang="en-US" sz="2000" b="1" dirty="0" smtClean="0">
                <a:solidFill>
                  <a:schemeClr val="accent1">
                    <a:lumMod val="50000"/>
                  </a:schemeClr>
                </a:solidFill>
                <a:latin typeface="Times New Roman" pitchFamily="18" charset="0"/>
                <a:cs typeface="Times New Roman" pitchFamily="18" charset="0"/>
              </a:rPr>
              <a:t>Accuracy and Compliance:</a:t>
            </a:r>
            <a:r>
              <a:rPr lang="en-US" sz="2000" dirty="0" smtClean="0">
                <a:solidFill>
                  <a:schemeClr val="accent1">
                    <a:lumMod val="50000"/>
                  </a:schemeClr>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Helps in maintaining accurate records, adhering to regulations, and improving compliance with healthcare standards.</a:t>
            </a:r>
          </a:p>
          <a:p>
            <a:pPr lvl="1">
              <a:buFont typeface="Wingdings" pitchFamily="2" charset="2"/>
              <a:buChar char="v"/>
            </a:pPr>
            <a:r>
              <a:rPr lang="en-US" sz="2000" b="1" dirty="0" smtClean="0">
                <a:solidFill>
                  <a:schemeClr val="accent1">
                    <a:lumMod val="50000"/>
                  </a:schemeClr>
                </a:solidFill>
                <a:latin typeface="Times New Roman" pitchFamily="18" charset="0"/>
                <a:cs typeface="Times New Roman" pitchFamily="18" charset="0"/>
              </a:rPr>
              <a:t>Cost Reduction</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Reduces labor costs, minimizes inventory losses, and streamlines processes, leading to overall cost savings.</a:t>
            </a:r>
          </a:p>
          <a:p>
            <a:r>
              <a:rPr lang="en-US" sz="2300" b="1" dirty="0" smtClean="0">
                <a:solidFill>
                  <a:schemeClr val="accent1">
                    <a:lumMod val="50000"/>
                  </a:schemeClr>
                </a:solidFill>
                <a:latin typeface="Times New Roman" pitchFamily="18" charset="0"/>
                <a:cs typeface="Times New Roman" pitchFamily="18" charset="0"/>
              </a:rPr>
              <a:t>Technology Stack:</a:t>
            </a:r>
          </a:p>
          <a:p>
            <a:pPr marL="0" indent="0">
              <a:buNone/>
            </a:pP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HTML,CSS,JAVASCRIPT FOR FRONT END AND PHP FOR BACKEND</a:t>
            </a:r>
            <a:endParaRPr lang="en-US" sz="2200" dirty="0" smtClean="0">
              <a:latin typeface="Times New Roman" pitchFamily="18" charset="0"/>
              <a:cs typeface="Times New Roman" pitchFamily="18" charset="0"/>
            </a:endParaRPr>
          </a:p>
          <a:p>
            <a:r>
              <a:rPr lang="en-US" sz="2300" b="1" dirty="0" smtClean="0">
                <a:solidFill>
                  <a:schemeClr val="accent1">
                    <a:lumMod val="50000"/>
                  </a:schemeClr>
                </a:solidFill>
                <a:latin typeface="Times New Roman" pitchFamily="18" charset="0"/>
                <a:cs typeface="Times New Roman" pitchFamily="18" charset="0"/>
              </a:rPr>
              <a:t>Development and Implementation Plan:</a:t>
            </a:r>
            <a:endParaRPr lang="en-US" sz="2300" dirty="0" smtClean="0">
              <a:solidFill>
                <a:schemeClr val="accent1">
                  <a:lumMod val="50000"/>
                </a:schemeClr>
              </a:solidFill>
              <a:latin typeface="Times New Roman" pitchFamily="18" charset="0"/>
              <a:cs typeface="Times New Roman" pitchFamily="18" charset="0"/>
            </a:endParaRPr>
          </a:p>
          <a:p>
            <a:pPr lvl="1">
              <a:buFont typeface="Wingdings" pitchFamily="2" charset="2"/>
              <a:buChar char="v"/>
            </a:pPr>
            <a:r>
              <a:rPr lang="en-US" sz="2200" dirty="0" smtClean="0">
                <a:latin typeface="Times New Roman" pitchFamily="18" charset="0"/>
                <a:cs typeface="Times New Roman" pitchFamily="18" charset="0"/>
              </a:rPr>
              <a:t>Requirement gathering and analysis</a:t>
            </a:r>
          </a:p>
          <a:p>
            <a:pPr lvl="1">
              <a:buFont typeface="Wingdings" pitchFamily="2" charset="2"/>
              <a:buChar char="v"/>
            </a:pPr>
            <a:r>
              <a:rPr lang="en-US" sz="2000" dirty="0" smtClean="0">
                <a:latin typeface="Times New Roman" pitchFamily="18" charset="0"/>
                <a:cs typeface="Times New Roman" pitchFamily="18" charset="0"/>
              </a:rPr>
              <a:t>System design and architecture planning</a:t>
            </a:r>
          </a:p>
          <a:p>
            <a:pPr lvl="1">
              <a:buFont typeface="Wingdings" pitchFamily="2" charset="2"/>
              <a:buChar char="v"/>
            </a:pPr>
            <a:r>
              <a:rPr lang="en-US" sz="2000" dirty="0" smtClean="0">
                <a:latin typeface="Times New Roman" pitchFamily="18" charset="0"/>
                <a:cs typeface="Times New Roman" pitchFamily="18" charset="0"/>
              </a:rPr>
              <a:t>Development and testing phases</a:t>
            </a:r>
          </a:p>
          <a:p>
            <a:pPr lvl="1">
              <a:buFont typeface="Wingdings" pitchFamily="2" charset="2"/>
              <a:buChar char="v"/>
            </a:pPr>
            <a:r>
              <a:rPr lang="en-US" sz="2000" dirty="0" smtClean="0">
                <a:latin typeface="Times New Roman" pitchFamily="18" charset="0"/>
                <a:cs typeface="Times New Roman" pitchFamily="18" charset="0"/>
              </a:rPr>
              <a:t>Training for pharmacy staff</a:t>
            </a:r>
          </a:p>
          <a:p>
            <a:pPr lvl="1">
              <a:buFont typeface="Wingdings" pitchFamily="2" charset="2"/>
              <a:buChar char="v"/>
            </a:pPr>
            <a:r>
              <a:rPr lang="en-US" sz="2000" dirty="0" smtClean="0">
                <a:latin typeface="Times New Roman" pitchFamily="18" charset="0"/>
                <a:cs typeface="Times New Roman" pitchFamily="18" charset="0"/>
              </a:rPr>
              <a:t>Rollout and implementation with continuous support and updates.</a:t>
            </a:r>
          </a:p>
          <a:p>
            <a:r>
              <a:rPr lang="en-US" sz="2900" dirty="0" smtClean="0">
                <a:latin typeface="Times New Roman" pitchFamily="18" charset="0"/>
                <a:cs typeface="Times New Roman" pitchFamily="18" charset="0"/>
              </a:rPr>
              <a:t>This abstraction provides a high-level overview of the proposed Pharmacy Management System, focusing on its functionalities, features, benefits, technological aspects, and the general development approach.</a:t>
            </a:r>
          </a:p>
          <a:p>
            <a:endParaRPr lang="en-IN" dirty="0"/>
          </a:p>
        </p:txBody>
      </p:sp>
    </p:spTree>
    <p:extLst>
      <p:ext uri="{BB962C8B-B14F-4D97-AF65-F5344CB8AC3E}">
        <p14:creationId xmlns:p14="http://schemas.microsoft.com/office/powerpoint/2010/main" val="1195263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0728"/>
            <a:ext cx="8291264" cy="866360"/>
          </a:xfrm>
        </p:spPr>
        <p:txBody>
          <a:bodyPr>
            <a:normAutofit fontScale="90000"/>
          </a:bodyPr>
          <a:lstStyle/>
          <a:p>
            <a:r>
              <a:rPr lang="en-US" b="1" u="heavy" dirty="0" smtClean="0"/>
              <a:t/>
            </a:r>
            <a:br>
              <a:rPr lang="en-US" b="1" u="heavy" dirty="0" smtClean="0"/>
            </a:br>
            <a:r>
              <a:rPr lang="en-US" b="1" u="heavy" dirty="0"/>
              <a:t/>
            </a:r>
            <a:br>
              <a:rPr lang="en-US" b="1" u="heavy" dirty="0"/>
            </a:br>
            <a:r>
              <a:rPr lang="en-IN" b="1" u="sng" dirty="0" smtClean="0"/>
              <a:t/>
            </a:r>
            <a:br>
              <a:rPr lang="en-IN" b="1" u="sng" dirty="0" smtClean="0"/>
            </a:br>
            <a:r>
              <a:rPr lang="en-US" sz="3100" b="1" i="1" dirty="0"/>
              <a:t>Conclusion:</a:t>
            </a:r>
            <a:endParaRPr lang="en-IN" sz="3100" i="1" dirty="0"/>
          </a:p>
        </p:txBody>
      </p:sp>
      <p:sp>
        <p:nvSpPr>
          <p:cNvPr id="3" name="Content Placeholder 2"/>
          <p:cNvSpPr>
            <a:spLocks noGrp="1"/>
          </p:cNvSpPr>
          <p:nvPr>
            <p:ph idx="1"/>
          </p:nvPr>
        </p:nvSpPr>
        <p:spPr/>
        <p:txBody>
          <a:bodyPr>
            <a:normAutofit/>
          </a:bodyPr>
          <a:lstStyle/>
          <a:p>
            <a:r>
              <a:rPr lang="en-US" sz="1600" dirty="0">
                <a:latin typeface="Times New Roman" pitchFamily="18" charset="0"/>
                <a:cs typeface="Times New Roman" pitchFamily="18" charset="0"/>
              </a:rPr>
              <a:t>In conclusion, the design and implementation of a Pharmacy Management System (PMS) are essential for streamlining and optimizing various processes within a pharmacy. The system plays a pivotal role in enhancing efficiency, ensuring accuracy, and improving overall customer satisfaction. Through the incorporation of user-friendly interfaces, secure authentication mechanisms, and comprehensive database management, a well-designed PMS offers numerous benefits.</a:t>
            </a:r>
            <a:endParaRPr lang="en-IN" sz="1600" dirty="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The collaboration diagram provides a visual representation of the dynamic interactions between different components, facilitating a clear understanding of the system's functionality. It showcases how various elements collaborate to achieve specific tasks, emphasizing the structural organization of objects and their interconnections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276697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6305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Autofit/>
          </a:bodyPr>
          <a:lstStyle/>
          <a:p>
            <a:r>
              <a:rPr lang="en-US" sz="16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1.1 Problem Statement:</a:t>
            </a:r>
          </a:p>
          <a:p>
            <a:r>
              <a:rPr lang="en-US" sz="1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 management of a pharmacy involves complex operations, including pharmacist management, customer management, sales tracking, medicine inventory control, </a:t>
            </a:r>
            <a:r>
              <a:rPr lang="en-US" sz="1600" dirty="0" err="1" smtClean="0">
                <a:latin typeface="Times New Roman" pitchFamily="18" charset="0"/>
                <a:cs typeface="Times New Roman" pitchFamily="18" charset="0"/>
              </a:rPr>
              <a:t>andmonitoring</a:t>
            </a:r>
            <a:r>
              <a:rPr lang="en-US" sz="1600" dirty="0" smtClean="0">
                <a:latin typeface="Times New Roman" pitchFamily="18" charset="0"/>
                <a:cs typeface="Times New Roman" pitchFamily="18" charset="0"/>
              </a:rPr>
              <a:t> of supplier details. Current manual processes are error-</a:t>
            </a:r>
            <a:r>
              <a:rPr lang="en-US" sz="1600" dirty="0" err="1" smtClean="0">
                <a:latin typeface="Times New Roman" pitchFamily="18" charset="0"/>
                <a:cs typeface="Times New Roman" pitchFamily="18" charset="0"/>
              </a:rPr>
              <a:t>prone,time</a:t>
            </a:r>
            <a:r>
              <a:rPr lang="en-US" sz="1600" dirty="0" smtClean="0">
                <a:latin typeface="Times New Roman" pitchFamily="18" charset="0"/>
                <a:cs typeface="Times New Roman" pitchFamily="18" charset="0"/>
              </a:rPr>
              <a:t>-consuming, and inefficient, leading to challenges in providing quality </a:t>
            </a:r>
            <a:r>
              <a:rPr lang="en-US" sz="1600" dirty="0" err="1" smtClean="0">
                <a:latin typeface="Times New Roman" pitchFamily="18" charset="0"/>
                <a:cs typeface="Times New Roman" pitchFamily="18" charset="0"/>
              </a:rPr>
              <a:t>healthcareservices</a:t>
            </a:r>
            <a:r>
              <a:rPr lang="en-US" sz="1600" dirty="0" smtClean="0">
                <a:latin typeface="Times New Roman" pitchFamily="18" charset="0"/>
                <a:cs typeface="Times New Roman" pitchFamily="18" charset="0"/>
              </a:rPr>
              <a:t>. To address these issues, we propose the development of a </a:t>
            </a:r>
            <a:r>
              <a:rPr lang="en-US" sz="1600" dirty="0" err="1" smtClean="0">
                <a:latin typeface="Times New Roman" pitchFamily="18" charset="0"/>
                <a:cs typeface="Times New Roman" pitchFamily="18" charset="0"/>
              </a:rPr>
              <a:t>comprehensivePharmacy</a:t>
            </a:r>
            <a:r>
              <a:rPr lang="en-US" sz="1600" dirty="0" smtClean="0">
                <a:latin typeface="Times New Roman" pitchFamily="18" charset="0"/>
                <a:cs typeface="Times New Roman" pitchFamily="18" charset="0"/>
              </a:rPr>
              <a:t> Management System (PMS).</a:t>
            </a:r>
          </a:p>
          <a:p>
            <a:r>
              <a:rPr lang="en-US" sz="2000" b="1" dirty="0" smtClean="0">
                <a:latin typeface="Times New Roman" pitchFamily="18" charset="0"/>
                <a:cs typeface="Times New Roman" pitchFamily="18" charset="0"/>
              </a:rPr>
              <a:t> 1.2 Purpose</a:t>
            </a:r>
            <a:r>
              <a:rPr lang="en-US" sz="16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 purpose of this document is to specify the software requirements for the Pharmacy Management System (PMS). The system aims to streamline pharmacy operations, enhance customer service, and improve inventory and sales management</a:t>
            </a:r>
            <a:r>
              <a:rPr lang="en-US"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4091615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UML DIAGRAMS</a:t>
            </a:r>
            <a:endParaRPr lang="en-IN" dirty="0"/>
          </a:p>
        </p:txBody>
      </p:sp>
      <p:sp>
        <p:nvSpPr>
          <p:cNvPr id="3" name="Content Placeholder 2"/>
          <p:cNvSpPr>
            <a:spLocks noGrp="1"/>
          </p:cNvSpPr>
          <p:nvPr>
            <p:ph idx="1"/>
          </p:nvPr>
        </p:nvSpPr>
        <p:spPr/>
        <p:txBody>
          <a:bodyPr>
            <a:normAutofit/>
          </a:bodyPr>
          <a:lstStyle/>
          <a:p>
            <a:r>
              <a:rPr lang="en-US" sz="1600" dirty="0"/>
              <a:t>UML, which stands for UNIFIED MODELLING LANGUAGUE is a way to visually represent the architecture, design, and implementation of complex software systems. When you’re writing code, there are thousands of lines in an application, and it’s difficult to keep track of the relationships and hierarchies within a software system. UML diagrams divide that software system into components and subcomponents</a:t>
            </a:r>
            <a:endParaRPr lang="en-IN" sz="1600" dirty="0"/>
          </a:p>
          <a:p>
            <a:endParaRPr lang="en-IN" sz="1600" dirty="0"/>
          </a:p>
        </p:txBody>
      </p:sp>
      <p:pic>
        <p:nvPicPr>
          <p:cNvPr id="5" name="image2.jpeg"/>
          <p:cNvPicPr/>
          <p:nvPr/>
        </p:nvPicPr>
        <p:blipFill>
          <a:blip r:embed="rId2" cstate="print"/>
          <a:stretch>
            <a:fillRect/>
          </a:stretch>
        </p:blipFill>
        <p:spPr>
          <a:xfrm>
            <a:off x="1835696" y="3356992"/>
            <a:ext cx="5544616" cy="3213358"/>
          </a:xfrm>
          <a:prstGeom prst="rect">
            <a:avLst/>
          </a:prstGeom>
        </p:spPr>
      </p:pic>
    </p:spTree>
    <p:extLst>
      <p:ext uri="{BB962C8B-B14F-4D97-AF65-F5344CB8AC3E}">
        <p14:creationId xmlns:p14="http://schemas.microsoft.com/office/powerpoint/2010/main" val="805853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712968" cy="5949280"/>
          </a:xfrm>
        </p:spPr>
        <p:txBody>
          <a:bodyPr>
            <a:normAutofit/>
          </a:bodyPr>
          <a:lstStyle/>
          <a:p>
            <a:pPr marL="0" indent="0">
              <a:buNone/>
            </a:pPr>
            <a:r>
              <a:rPr lang="en-US" sz="2200" b="1" i="1" dirty="0">
                <a:solidFill>
                  <a:schemeClr val="accent1">
                    <a:lumMod val="50000"/>
                  </a:schemeClr>
                </a:solidFill>
                <a:latin typeface="Times New Roman" pitchFamily="18" charset="0"/>
                <a:cs typeface="Times New Roman" pitchFamily="18" charset="0"/>
              </a:rPr>
              <a:t>USE CASE DIAGRAM</a:t>
            </a:r>
            <a:r>
              <a:rPr lang="en-US" sz="2200" b="1" i="1" dirty="0" smtClean="0">
                <a:solidFill>
                  <a:schemeClr val="accent1">
                    <a:lumMod val="50000"/>
                  </a:schemeClr>
                </a:solidFill>
                <a:latin typeface="Times New Roman" pitchFamily="18" charset="0"/>
                <a:cs typeface="Times New Roman" pitchFamily="18" charset="0"/>
              </a:rPr>
              <a:t>:</a:t>
            </a:r>
          </a:p>
          <a:p>
            <a:pPr marL="0" indent="0">
              <a:buNone/>
            </a:pPr>
            <a:r>
              <a:rPr lang="en-US" sz="2800" dirty="0" smtClean="0"/>
              <a:t> </a:t>
            </a:r>
            <a:r>
              <a:rPr lang="en-US" sz="1500" dirty="0">
                <a:latin typeface="Times New Roman" pitchFamily="18" charset="0"/>
                <a:cs typeface="Times New Roman" pitchFamily="18" charset="0"/>
              </a:rPr>
              <a:t>This Use Case Diagram is a graphic depiction of the interactions among the elements of Pharmacy Management System. It represents the methodology used in system analysis to identity Clancy, and organize system requirements of Pharmacy Management System The main actors of Pharmacy Management System in this Use Case Diagram are Super Admin System User, Shopkeeper, Customers, who perform the different type of use cases such as Manage Pharmacy Manage Medicines, Manage Stocks, Manage Company Manage Inventory Manage Sells, Manage Users and File Pharmacy Management System Operations Major elements of the UML use case diagram of Pharmacy Management System are shown on the picture </a:t>
            </a:r>
            <a:r>
              <a:rPr lang="en-US" sz="1500" dirty="0" smtClean="0">
                <a:latin typeface="Times New Roman" pitchFamily="18" charset="0"/>
                <a:cs typeface="Times New Roman" pitchFamily="18" charset="0"/>
              </a:rPr>
              <a:t>below</a:t>
            </a:r>
          </a:p>
          <a:p>
            <a:pPr marL="0" indent="0">
              <a:buNone/>
            </a:pPr>
            <a:endParaRPr lang="en-US" sz="1500" dirty="0">
              <a:latin typeface="Times New Roman" pitchFamily="18" charset="0"/>
              <a:cs typeface="Times New Roman" pitchFamily="18" charset="0"/>
            </a:endParaRPr>
          </a:p>
          <a:p>
            <a:endParaRPr lang="en-IN" dirty="0"/>
          </a:p>
        </p:txBody>
      </p:sp>
      <p:pic>
        <p:nvPicPr>
          <p:cNvPr id="4" name="image3.jpeg"/>
          <p:cNvPicPr>
            <a:picLocks/>
          </p:cNvPicPr>
          <p:nvPr/>
        </p:nvPicPr>
        <p:blipFill>
          <a:blip r:embed="rId2" cstate="print"/>
          <a:stretch>
            <a:fillRect/>
          </a:stretch>
        </p:blipFill>
        <p:spPr>
          <a:xfrm>
            <a:off x="2915817" y="3284984"/>
            <a:ext cx="4680520" cy="3417243"/>
          </a:xfrm>
          <a:prstGeom prst="rect">
            <a:avLst/>
          </a:prstGeom>
        </p:spPr>
      </p:pic>
    </p:spTree>
    <p:extLst>
      <p:ext uri="{BB962C8B-B14F-4D97-AF65-F5344CB8AC3E}">
        <p14:creationId xmlns:p14="http://schemas.microsoft.com/office/powerpoint/2010/main" val="109643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764704"/>
            <a:ext cx="8363272" cy="5904656"/>
          </a:xfrm>
        </p:spPr>
        <p:txBody>
          <a:bodyPr>
            <a:normAutofit/>
          </a:bodyPr>
          <a:lstStyle/>
          <a:p>
            <a:pPr marL="0" indent="0">
              <a:buNone/>
            </a:pPr>
            <a:r>
              <a:rPr lang="en-US" sz="2000" b="1" i="1" dirty="0">
                <a:solidFill>
                  <a:schemeClr val="accent1">
                    <a:lumMod val="50000"/>
                  </a:schemeClr>
                </a:solidFill>
                <a:latin typeface="Times New Roman" pitchFamily="18" charset="0"/>
                <a:cs typeface="Times New Roman" pitchFamily="18" charset="0"/>
              </a:rPr>
              <a:t>CLASS DIAGRAM:</a:t>
            </a:r>
            <a:endParaRPr lang="en-IN" sz="2000" b="1" i="1" dirty="0">
              <a:solidFill>
                <a:schemeClr val="accent1">
                  <a:lumMod val="50000"/>
                </a:schemeClr>
              </a:solidFill>
              <a:latin typeface="Times New Roman" pitchFamily="18" charset="0"/>
              <a:cs typeface="Times New Roman" pitchFamily="18" charset="0"/>
            </a:endParaRPr>
          </a:p>
          <a:p>
            <a:r>
              <a:rPr lang="en-US" sz="1600" dirty="0">
                <a:latin typeface="Times New Roman" pitchFamily="18" charset="0"/>
                <a:cs typeface="Times New Roman" pitchFamily="18" charset="0"/>
              </a:rPr>
              <a:t>Pharmacy Management System Class Diagram describes the structure of a Pharmacy Management System classes, their attributes, operations (or methods), and the relationships among objects. The main classes of the Pharmacy Management System are Pharmacy, Medicines, Stocks, Company, Inventory, </a:t>
            </a:r>
            <a:r>
              <a:rPr lang="en-US" sz="1600" dirty="0" smtClean="0">
                <a:latin typeface="Times New Roman" pitchFamily="18" charset="0"/>
                <a:cs typeface="Times New Roman" pitchFamily="18" charset="0"/>
              </a:rPr>
              <a:t>Sells</a:t>
            </a:r>
          </a:p>
          <a:p>
            <a:endParaRPr lang="en-IN" sz="1600" dirty="0"/>
          </a:p>
        </p:txBody>
      </p:sp>
      <p:pic>
        <p:nvPicPr>
          <p:cNvPr id="6" name="image4.png"/>
          <p:cNvPicPr/>
          <p:nvPr/>
        </p:nvPicPr>
        <p:blipFill>
          <a:blip r:embed="rId2" cstate="print"/>
          <a:stretch>
            <a:fillRect/>
          </a:stretch>
        </p:blipFill>
        <p:spPr>
          <a:xfrm>
            <a:off x="1475656" y="2420888"/>
            <a:ext cx="6323330" cy="3968750"/>
          </a:xfrm>
          <a:prstGeom prst="rect">
            <a:avLst/>
          </a:prstGeom>
        </p:spPr>
      </p:pic>
    </p:spTree>
    <p:extLst>
      <p:ext uri="{BB962C8B-B14F-4D97-AF65-F5344CB8AC3E}">
        <p14:creationId xmlns:p14="http://schemas.microsoft.com/office/powerpoint/2010/main" val="276968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0728"/>
            <a:ext cx="8712968" cy="5616624"/>
          </a:xfrm>
        </p:spPr>
        <p:txBody>
          <a:bodyPr>
            <a:noAutofit/>
          </a:bodyPr>
          <a:lstStyle/>
          <a:p>
            <a:pPr marL="0" indent="0">
              <a:buNone/>
            </a:pPr>
            <a:r>
              <a:rPr lang="en-US" sz="1800" b="1" i="1" dirty="0">
                <a:solidFill>
                  <a:schemeClr val="accent1">
                    <a:lumMod val="50000"/>
                  </a:schemeClr>
                </a:solidFill>
                <a:latin typeface="Times New Roman" pitchFamily="18" charset="0"/>
                <a:cs typeface="Times New Roman" pitchFamily="18" charset="0"/>
              </a:rPr>
              <a:t>Activity Diagram:</a:t>
            </a:r>
            <a:endParaRPr lang="en-IN" sz="1800" b="1" i="1" dirty="0">
              <a:solidFill>
                <a:schemeClr val="accent1">
                  <a:lumMod val="50000"/>
                </a:schemeClr>
              </a:solidFill>
              <a:latin typeface="Times New Roman" pitchFamily="18" charset="0"/>
              <a:cs typeface="Times New Roman" pitchFamily="18" charset="0"/>
            </a:endParaRPr>
          </a:p>
          <a:p>
            <a:pPr lvl="0"/>
            <a:r>
              <a:rPr lang="en-US" sz="1600" dirty="0">
                <a:latin typeface="Times New Roman" pitchFamily="18" charset="0"/>
                <a:cs typeface="Times New Roman" pitchFamily="18" charset="0"/>
              </a:rPr>
              <a:t>Admin User can search Inventory, view description of a selected Inventory, add Inventory, update Inventory and delete Inventory</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Its shows the activity flow of editing, adding and updating of </a:t>
            </a:r>
            <a:r>
              <a:rPr lang="en-US" sz="1600" dirty="0" smtClean="0">
                <a:latin typeface="Times New Roman" pitchFamily="18" charset="0"/>
                <a:cs typeface="Times New Roman" pitchFamily="18" charset="0"/>
              </a:rPr>
              <a:t>Company</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User will be able to search and generate report of Sells, Medicines, and </a:t>
            </a:r>
            <a:r>
              <a:rPr lang="en-US" sz="1600" dirty="0" smtClean="0">
                <a:latin typeface="Times New Roman" pitchFamily="18" charset="0"/>
                <a:cs typeface="Times New Roman" pitchFamily="18" charset="0"/>
              </a:rPr>
              <a:t>Pharmacy</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All objects such as (Inventory, Pharmacy) are </a:t>
            </a:r>
            <a:r>
              <a:rPr lang="en-US" sz="1600" dirty="0" smtClean="0">
                <a:latin typeface="Times New Roman" pitchFamily="18" charset="0"/>
                <a:cs typeface="Times New Roman" pitchFamily="18" charset="0"/>
              </a:rPr>
              <a:t>interlinked</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Its shows the full </a:t>
            </a:r>
            <a:r>
              <a:rPr lang="en-US" sz="1600" dirty="0" smtClean="0">
                <a:latin typeface="Times New Roman" pitchFamily="18" charset="0"/>
                <a:cs typeface="Times New Roman" pitchFamily="18" charset="0"/>
              </a:rPr>
              <a:t>description </a:t>
            </a:r>
            <a:r>
              <a:rPr lang="en-US" sz="1600" dirty="0">
                <a:latin typeface="Times New Roman" pitchFamily="18" charset="0"/>
                <a:cs typeface="Times New Roman" pitchFamily="18" charset="0"/>
              </a:rPr>
              <a:t>and flow of Inventory, Medicines, Pharmacy, </a:t>
            </a:r>
            <a:r>
              <a:rPr lang="en-US" sz="1600" dirty="0" smtClean="0">
                <a:latin typeface="Times New Roman" pitchFamily="18" charset="0"/>
                <a:cs typeface="Times New Roman" pitchFamily="18" charset="0"/>
              </a:rPr>
              <a:t>Sells.</a:t>
            </a:r>
          </a:p>
          <a:p>
            <a:pPr lvl="0"/>
            <a:r>
              <a:rPr lang="en-IN" sz="1600" b="1" dirty="0" smtClean="0">
                <a:solidFill>
                  <a:schemeClr val="accent1">
                    <a:lumMod val="50000"/>
                  </a:schemeClr>
                </a:solidFill>
              </a:rPr>
              <a:t>Admin login:</a:t>
            </a:r>
            <a:endParaRPr lang="en-IN" sz="1600" b="1" dirty="0">
              <a:solidFill>
                <a:schemeClr val="accent1">
                  <a:lumMod val="50000"/>
                </a:schemeClr>
              </a:solidFill>
            </a:endParaRPr>
          </a:p>
        </p:txBody>
      </p:sp>
      <p:pic>
        <p:nvPicPr>
          <p:cNvPr id="4" name="image5.png"/>
          <p:cNvPicPr/>
          <p:nvPr/>
        </p:nvPicPr>
        <p:blipFill>
          <a:blip r:embed="rId2" cstate="print"/>
          <a:stretch>
            <a:fillRect/>
          </a:stretch>
        </p:blipFill>
        <p:spPr>
          <a:xfrm>
            <a:off x="3131840" y="3191719"/>
            <a:ext cx="4392488" cy="3666281"/>
          </a:xfrm>
          <a:prstGeom prst="rect">
            <a:avLst/>
          </a:prstGeom>
        </p:spPr>
      </p:pic>
    </p:spTree>
    <p:extLst>
      <p:ext uri="{BB962C8B-B14F-4D97-AF65-F5344CB8AC3E}">
        <p14:creationId xmlns:p14="http://schemas.microsoft.com/office/powerpoint/2010/main" val="68545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p:cNvPicPr>
            <a:picLocks noGrp="1"/>
          </p:cNvPicPr>
          <p:nvPr>
            <p:ph idx="1"/>
          </p:nvPr>
        </p:nvPicPr>
        <p:blipFill>
          <a:blip r:embed="rId2" cstate="print"/>
          <a:stretch>
            <a:fillRect/>
          </a:stretch>
        </p:blipFill>
        <p:spPr>
          <a:xfrm>
            <a:off x="1979712" y="1844824"/>
            <a:ext cx="4694595" cy="3888730"/>
          </a:xfrm>
          <a:prstGeom prst="rect">
            <a:avLst/>
          </a:prstGeom>
        </p:spPr>
      </p:pic>
      <p:sp>
        <p:nvSpPr>
          <p:cNvPr id="5" name="Rectangle 4"/>
          <p:cNvSpPr/>
          <p:nvPr/>
        </p:nvSpPr>
        <p:spPr>
          <a:xfrm>
            <a:off x="3941058" y="3244334"/>
            <a:ext cx="248786" cy="369332"/>
          </a:xfrm>
          <a:prstGeom prst="rect">
            <a:avLst/>
          </a:prstGeom>
        </p:spPr>
        <p:txBody>
          <a:bodyPr wrap="none">
            <a:spAutoFit/>
          </a:bodyPr>
          <a:lstStyle/>
          <a:p>
            <a:r>
              <a:rPr lang="en-US" b="1" dirty="0" smtClean="0"/>
              <a:t>:</a:t>
            </a:r>
            <a:endParaRPr lang="en-IN" b="1" u="sng" dirty="0"/>
          </a:p>
        </p:txBody>
      </p:sp>
      <p:sp>
        <p:nvSpPr>
          <p:cNvPr id="6" name="Rectangle 5"/>
          <p:cNvSpPr/>
          <p:nvPr/>
        </p:nvSpPr>
        <p:spPr>
          <a:xfrm>
            <a:off x="539552" y="764704"/>
            <a:ext cx="1597745" cy="461665"/>
          </a:xfrm>
          <a:prstGeom prst="rect">
            <a:avLst/>
          </a:prstGeom>
        </p:spPr>
        <p:txBody>
          <a:bodyPr wrap="none">
            <a:spAutoFit/>
          </a:bodyPr>
          <a:lstStyle/>
          <a:p>
            <a:r>
              <a:rPr lang="en-US" sz="2400" b="1" dirty="0">
                <a:solidFill>
                  <a:schemeClr val="accent1">
                    <a:lumMod val="50000"/>
                  </a:schemeClr>
                </a:solidFill>
                <a:latin typeface="Times New Roman" pitchFamily="18" charset="0"/>
                <a:cs typeface="Times New Roman" pitchFamily="18" charset="0"/>
              </a:rPr>
              <a:t>User login </a:t>
            </a:r>
            <a:endParaRPr lang="en-IN" sz="2000"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3294911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TotalTime>
  <Words>1374</Words>
  <Application>Microsoft Office PowerPoint</Application>
  <PresentationFormat>On-screen Show (4:3)</PresentationFormat>
  <Paragraphs>157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PHARMACY MANAGEMENT SYSTEM</vt:lpstr>
      <vt:lpstr>ABSTRACTION</vt:lpstr>
      <vt:lpstr>PowerPoint Presentation</vt:lpstr>
      <vt:lpstr>INTRODUCTION</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2023-12-09T12:56:24Z</dcterms:created>
  <dcterms:modified xsi:type="dcterms:W3CDTF">2023-12-09T15:19:36Z</dcterms:modified>
</cp:coreProperties>
</file>