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0" r:id="rId6"/>
    <p:sldId id="261" r:id="rId7"/>
    <p:sldId id="262" r:id="rId8"/>
    <p:sldId id="273" r:id="rId9"/>
    <p:sldId id="276" r:id="rId10"/>
    <p:sldId id="264" r:id="rId11"/>
    <p:sldId id="272" r:id="rId12"/>
    <p:sldId id="275" r:id="rId13"/>
    <p:sldId id="268" r:id="rId14"/>
    <p:sldId id="265" r:id="rId15"/>
    <p:sldId id="269" r:id="rId16"/>
    <p:sldId id="270"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486A-8DDA-AF2C-603C-0BB69479A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1DB0F4-5E01-DFB1-1356-82FF4EB29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0B40C1-03DB-8635-C231-76976B74803F}"/>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5" name="Footer Placeholder 4">
            <a:extLst>
              <a:ext uri="{FF2B5EF4-FFF2-40B4-BE49-F238E27FC236}">
                <a16:creationId xmlns:a16="http://schemas.microsoft.com/office/drawing/2014/main" id="{2444F1A1-CE7B-3D30-7E60-D63C7CD74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61175-A1B8-75D2-D117-3FDCD835A32A}"/>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151823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6B13-BA36-AA94-102A-B7698F859C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E30259-AF6B-7683-EB90-9C76E5484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3F5C4-540B-96BB-4F43-7E9D87AF9358}"/>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5" name="Footer Placeholder 4">
            <a:extLst>
              <a:ext uri="{FF2B5EF4-FFF2-40B4-BE49-F238E27FC236}">
                <a16:creationId xmlns:a16="http://schemas.microsoft.com/office/drawing/2014/main" id="{DB6487C8-2961-B827-FA5B-1D67E933E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300D2-065C-3558-BB94-423699FB9990}"/>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376293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D085B-284C-D461-254A-B9295A698D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DF90A-BD8E-EB28-A34C-B655C7FFA5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67682-E129-7E36-0EA1-5E437DA8C6F1}"/>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5" name="Footer Placeholder 4">
            <a:extLst>
              <a:ext uri="{FF2B5EF4-FFF2-40B4-BE49-F238E27FC236}">
                <a16:creationId xmlns:a16="http://schemas.microsoft.com/office/drawing/2014/main" id="{A21E2761-D0B8-805A-2E8F-56C04BA91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8AC4B-2E71-37C5-FC00-0880221F5FED}"/>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170084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4408-635C-10CA-DAC7-FFBCE7761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2C35E-939F-6680-5845-1ED93603B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CF371-03E9-A45D-7E3F-95D34B1556AB}"/>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5" name="Footer Placeholder 4">
            <a:extLst>
              <a:ext uri="{FF2B5EF4-FFF2-40B4-BE49-F238E27FC236}">
                <a16:creationId xmlns:a16="http://schemas.microsoft.com/office/drawing/2014/main" id="{8694AAAF-D00F-8991-2FAF-B11512591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5F983-A161-7313-EBFA-A3E47C9FAB9B}"/>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387349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7F6A-84A5-B4BC-E597-D5909BF29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0ACD37-6AB2-B0A7-6E00-1B51AD0BF8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356C0-C223-D72B-DEDA-887A6BAC1819}"/>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5" name="Footer Placeholder 4">
            <a:extLst>
              <a:ext uri="{FF2B5EF4-FFF2-40B4-BE49-F238E27FC236}">
                <a16:creationId xmlns:a16="http://schemas.microsoft.com/office/drawing/2014/main" id="{C72E5B29-FE62-C483-6FFB-2AE2095B6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79FF2-4989-F831-8BE6-DF9B7A7652B4}"/>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195539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C61F-9F31-338B-90FF-0A47A1569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0586A-0F48-C9CC-9A0A-0BB718750A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644106-50D4-C9DF-3D92-95ED3CD844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CB4300-6DF6-F516-4BBB-9F6C1B738ED2}"/>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6" name="Footer Placeholder 5">
            <a:extLst>
              <a:ext uri="{FF2B5EF4-FFF2-40B4-BE49-F238E27FC236}">
                <a16:creationId xmlns:a16="http://schemas.microsoft.com/office/drawing/2014/main" id="{F0EF556F-D388-DD70-2823-8B2318F72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D4059-A71A-B446-89C2-7371ED40D900}"/>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15651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D66D-41DE-6683-4527-D95CCD01A4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7DDB52-DEA0-7FDD-B553-E9E4567070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35FE77-6990-0A84-46A2-A5903F4BB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A8527-E16B-B4D0-2649-BB10B055A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E3DB12-FD5B-3F82-9E18-F8C105DE3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873624-9874-93C7-97D8-30D074D0CE01}"/>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8" name="Footer Placeholder 7">
            <a:extLst>
              <a:ext uri="{FF2B5EF4-FFF2-40B4-BE49-F238E27FC236}">
                <a16:creationId xmlns:a16="http://schemas.microsoft.com/office/drawing/2014/main" id="{66021A47-540E-73C5-71DD-E70E3A8058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D2D82E-4639-0347-4F84-12A2E9FBB309}"/>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98479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0737-36C3-634C-90B9-BD5B6C96C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6DC6B-1996-912D-D867-19AC6608A0D6}"/>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4" name="Footer Placeholder 3">
            <a:extLst>
              <a:ext uri="{FF2B5EF4-FFF2-40B4-BE49-F238E27FC236}">
                <a16:creationId xmlns:a16="http://schemas.microsoft.com/office/drawing/2014/main" id="{53950B83-D8EE-5E86-A7E1-B61D6A149F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D0158-4C98-BED3-8917-D73FEC5DDD0C}"/>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345321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12964-2B68-D352-91F4-0E5FC5912E35}"/>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3" name="Footer Placeholder 2">
            <a:extLst>
              <a:ext uri="{FF2B5EF4-FFF2-40B4-BE49-F238E27FC236}">
                <a16:creationId xmlns:a16="http://schemas.microsoft.com/office/drawing/2014/main" id="{B80A81D6-96D8-8F0E-6F15-6538282ECC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BD8133-ED35-1BBE-0568-E6E7AB6DA2FD}"/>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38402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98CB-CAA7-9217-C375-E2B9E8537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3B9F0E-97F8-66CC-279F-FE9BB841E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BF312-6BCB-4143-9FD3-2227E07AD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D78BD-1263-5DEA-C3E0-6612CBF4C032}"/>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6" name="Footer Placeholder 5">
            <a:extLst>
              <a:ext uri="{FF2B5EF4-FFF2-40B4-BE49-F238E27FC236}">
                <a16:creationId xmlns:a16="http://schemas.microsoft.com/office/drawing/2014/main" id="{625AF8F5-EF5D-B7C3-2FB0-E893248AC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7E4ED-687C-21C1-3D5A-CFDA77480E25}"/>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164116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9AA2-FD2F-28AE-0F77-EA603D2A6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929FA8-2238-1966-6D7F-FE6EF7276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FAC647-B62E-C363-40B5-93DB79566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D10C0-A87B-E97C-A550-8DD56F9D3483}"/>
              </a:ext>
            </a:extLst>
          </p:cNvPr>
          <p:cNvSpPr>
            <a:spLocks noGrp="1"/>
          </p:cNvSpPr>
          <p:nvPr>
            <p:ph type="dt" sz="half" idx="10"/>
          </p:nvPr>
        </p:nvSpPr>
        <p:spPr/>
        <p:txBody>
          <a:bodyPr/>
          <a:lstStyle/>
          <a:p>
            <a:fld id="{40707B05-9643-4FCB-8053-D506A219B27C}" type="datetimeFigureOut">
              <a:rPr lang="en-US" smtClean="0"/>
              <a:t>12/20/2024</a:t>
            </a:fld>
            <a:endParaRPr lang="en-US"/>
          </a:p>
        </p:txBody>
      </p:sp>
      <p:sp>
        <p:nvSpPr>
          <p:cNvPr id="6" name="Footer Placeholder 5">
            <a:extLst>
              <a:ext uri="{FF2B5EF4-FFF2-40B4-BE49-F238E27FC236}">
                <a16:creationId xmlns:a16="http://schemas.microsoft.com/office/drawing/2014/main" id="{D44E0FB2-18FD-0834-9F5B-3AAD3153B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DB14A-C5C4-4A94-1F78-C0DA1E5E7223}"/>
              </a:ext>
            </a:extLst>
          </p:cNvPr>
          <p:cNvSpPr>
            <a:spLocks noGrp="1"/>
          </p:cNvSpPr>
          <p:nvPr>
            <p:ph type="sldNum" sz="quarter" idx="12"/>
          </p:nvPr>
        </p:nvSpPr>
        <p:spPr/>
        <p:txBody>
          <a:bodyPr/>
          <a:lstStyle/>
          <a:p>
            <a:fld id="{7529D7FD-C043-452D-AD51-E1FFF0A0C030}" type="slidenum">
              <a:rPr lang="en-US" smtClean="0"/>
              <a:t>‹#›</a:t>
            </a:fld>
            <a:endParaRPr lang="en-US"/>
          </a:p>
        </p:txBody>
      </p:sp>
    </p:spTree>
    <p:extLst>
      <p:ext uri="{BB962C8B-B14F-4D97-AF65-F5344CB8AC3E}">
        <p14:creationId xmlns:p14="http://schemas.microsoft.com/office/powerpoint/2010/main" val="425622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6E627-7223-D479-9CE2-E35292CBF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E19F60-B078-B2C3-F7D9-D3A3C7F1F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B9808-9C08-C62A-94FB-09889DA4D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707B05-9643-4FCB-8053-D506A219B27C}" type="datetimeFigureOut">
              <a:rPr lang="en-US" smtClean="0"/>
              <a:t>12/20/2024</a:t>
            </a:fld>
            <a:endParaRPr lang="en-US"/>
          </a:p>
        </p:txBody>
      </p:sp>
      <p:sp>
        <p:nvSpPr>
          <p:cNvPr id="5" name="Footer Placeholder 4">
            <a:extLst>
              <a:ext uri="{FF2B5EF4-FFF2-40B4-BE49-F238E27FC236}">
                <a16:creationId xmlns:a16="http://schemas.microsoft.com/office/drawing/2014/main" id="{CD0A6E72-E0F0-860F-A3B6-50DE79D704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0B9F13-4E7E-0C67-8FEB-C42F13B10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29D7FD-C043-452D-AD51-E1FFF0A0C030}" type="slidenum">
              <a:rPr lang="en-US" smtClean="0"/>
              <a:t>‹#›</a:t>
            </a:fld>
            <a:endParaRPr lang="en-US"/>
          </a:p>
        </p:txBody>
      </p:sp>
    </p:spTree>
    <p:extLst>
      <p:ext uri="{BB962C8B-B14F-4D97-AF65-F5344CB8AC3E}">
        <p14:creationId xmlns:p14="http://schemas.microsoft.com/office/powerpoint/2010/main" val="4277419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60B09C3-E7B8-32FE-F1C1-FBD50A77D02E}"/>
              </a:ext>
            </a:extLst>
          </p:cNvPr>
          <p:cNvSpPr>
            <a:spLocks noGrp="1"/>
          </p:cNvSpPr>
          <p:nvPr>
            <p:ph type="ctrTitle"/>
          </p:nvPr>
        </p:nvSpPr>
        <p:spPr>
          <a:xfrm>
            <a:off x="786385" y="841248"/>
            <a:ext cx="5129600" cy="5340097"/>
          </a:xfrm>
        </p:spPr>
        <p:txBody>
          <a:bodyPr vert="horz" lIns="91440" tIns="45720" rIns="91440" bIns="45720" rtlCol="0" anchor="ctr">
            <a:normAutofit/>
          </a:bodyPr>
          <a:lstStyle/>
          <a:p>
            <a:pPr algn="l"/>
            <a:r>
              <a:rPr lang="en-US" sz="4800" dirty="0">
                <a:solidFill>
                  <a:schemeClr val="bg1"/>
                </a:solidFill>
                <a:latin typeface="Arial" panose="020B0604020202020204" pitchFamily="34" charset="0"/>
                <a:cs typeface="Arial" panose="020B0604020202020204" pitchFamily="34" charset="0"/>
              </a:rPr>
              <a:t>FedUSNet: Federated Learning for Privacy-Preserving Breast Cancer Classification</a:t>
            </a:r>
            <a:endParaRPr lang="en-US" sz="48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5833ADBA-8F5E-8BC3-C9EC-B73D4CB41D9F}"/>
              </a:ext>
            </a:extLst>
          </p:cNvPr>
          <p:cNvSpPr>
            <a:spLocks noGrp="1"/>
          </p:cNvSpPr>
          <p:nvPr>
            <p:ph type="subTitle" idx="1"/>
          </p:nvPr>
        </p:nvSpPr>
        <p:spPr>
          <a:xfrm>
            <a:off x="6464409" y="841247"/>
            <a:ext cx="5529795" cy="5340097"/>
          </a:xfrm>
        </p:spPr>
        <p:txBody>
          <a:bodyPr vert="horz" lIns="91440" tIns="45720" rIns="91440" bIns="45720" rtlCol="0" anchor="ctr">
            <a:normAutofit/>
          </a:bodyPr>
          <a:lstStyle/>
          <a:p>
            <a:pPr algn="l"/>
            <a:r>
              <a:rPr lang="en-US" sz="2000" dirty="0">
                <a:solidFill>
                  <a:schemeClr val="tx2"/>
                </a:solidFill>
                <a:latin typeface="Arial" panose="020B0604020202020204" pitchFamily="34" charset="0"/>
                <a:cs typeface="Arial" panose="020B0604020202020204" pitchFamily="34" charset="0"/>
              </a:rPr>
              <a:t>Sainath Vaddi (101179915)</a:t>
            </a:r>
          </a:p>
          <a:p>
            <a:pPr algn="l"/>
            <a:r>
              <a:rPr lang="en-US" sz="2000" dirty="0">
                <a:solidFill>
                  <a:schemeClr val="tx2"/>
                </a:solidFill>
                <a:latin typeface="Arial" panose="020B0604020202020204" pitchFamily="34" charset="0"/>
                <a:cs typeface="Arial" panose="020B0604020202020204" pitchFamily="34" charset="0"/>
              </a:rPr>
              <a:t>Sony Reddy Gurram (101179182)</a:t>
            </a:r>
          </a:p>
          <a:p>
            <a:pPr algn="l"/>
            <a:r>
              <a:rPr lang="en-US" sz="2000" dirty="0">
                <a:solidFill>
                  <a:schemeClr val="tx2"/>
                </a:solidFill>
                <a:latin typeface="Arial" panose="020B0604020202020204" pitchFamily="34" charset="0"/>
                <a:cs typeface="Arial" panose="020B0604020202020204" pitchFamily="34" charset="0"/>
              </a:rPr>
              <a:t>Sai Galipelli (101176490)</a:t>
            </a:r>
          </a:p>
          <a:p>
            <a:pPr algn="l"/>
            <a:endParaRPr lang="en-US" sz="2000" b="1" dirty="0">
              <a:solidFill>
                <a:schemeClr val="tx2"/>
              </a:solidFill>
              <a:latin typeface="Arial" panose="020B0604020202020204" pitchFamily="34" charset="0"/>
              <a:cs typeface="Arial" panose="020B0604020202020204" pitchFamily="34" charset="0"/>
            </a:endParaRPr>
          </a:p>
          <a:p>
            <a:pPr algn="l"/>
            <a:r>
              <a:rPr lang="en-US" sz="2000" b="1" dirty="0">
                <a:solidFill>
                  <a:schemeClr val="tx2"/>
                </a:solidFill>
                <a:latin typeface="Arial" panose="020B0604020202020204" pitchFamily="34" charset="0"/>
                <a:cs typeface="Arial" panose="020B0604020202020204" pitchFamily="34" charset="0"/>
              </a:rPr>
              <a:t>Course:</a:t>
            </a:r>
            <a:r>
              <a:rPr lang="en-US" sz="2000" dirty="0">
                <a:solidFill>
                  <a:schemeClr val="tx2"/>
                </a:solidFill>
                <a:latin typeface="Arial" panose="020B0604020202020204" pitchFamily="34" charset="0"/>
                <a:cs typeface="Arial" panose="020B0604020202020204" pitchFamily="34" charset="0"/>
              </a:rPr>
              <a:t> Distributed Systems (CSC-721-U16)</a:t>
            </a:r>
          </a:p>
          <a:p>
            <a:pPr algn="l"/>
            <a:r>
              <a:rPr lang="en-US" sz="2000" b="1" dirty="0">
                <a:solidFill>
                  <a:schemeClr val="tx2"/>
                </a:solidFill>
                <a:latin typeface="Arial" panose="020B0604020202020204" pitchFamily="34" charset="0"/>
                <a:cs typeface="Arial" panose="020B0604020202020204" pitchFamily="34" charset="0"/>
              </a:rPr>
              <a:t>Instructor:</a:t>
            </a:r>
            <a:r>
              <a:rPr lang="en-US" sz="2000" dirty="0">
                <a:solidFill>
                  <a:schemeClr val="tx2"/>
                </a:solidFill>
                <a:latin typeface="Arial" panose="020B0604020202020204" pitchFamily="34" charset="0"/>
                <a:cs typeface="Arial" panose="020B0604020202020204" pitchFamily="34" charset="0"/>
              </a:rPr>
              <a:t> Dr. Rodrigue Rizk</a:t>
            </a:r>
          </a:p>
        </p:txBody>
      </p:sp>
    </p:spTree>
    <p:extLst>
      <p:ext uri="{BB962C8B-B14F-4D97-AF65-F5344CB8AC3E}">
        <p14:creationId xmlns:p14="http://schemas.microsoft.com/office/powerpoint/2010/main" val="203142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416AE-3937-E49B-5444-35425CC7A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E6F02-F8E8-EF8C-8201-54C23E51B998}"/>
              </a:ext>
            </a:extLst>
          </p:cNvPr>
          <p:cNvSpPr>
            <a:spLocks noGrp="1"/>
          </p:cNvSpPr>
          <p:nvPr>
            <p:ph type="title"/>
          </p:nvPr>
        </p:nvSpPr>
        <p:spPr>
          <a:xfrm>
            <a:off x="838200" y="18255"/>
            <a:ext cx="10515600" cy="1325563"/>
          </a:xfrm>
        </p:spPr>
        <p:txBody>
          <a:bodyPr>
            <a:normAutofit/>
          </a:bodyPr>
          <a:lstStyle/>
          <a:p>
            <a:pPr algn="ctr"/>
            <a:r>
              <a:rPr lang="en-US" sz="4000" dirty="0">
                <a:latin typeface="Arial" panose="020B0604020202020204" pitchFamily="34" charset="0"/>
                <a:cs typeface="Arial" panose="020B0604020202020204" pitchFamily="34" charset="0"/>
              </a:rPr>
              <a:t>Performance Metrics</a:t>
            </a:r>
          </a:p>
        </p:txBody>
      </p:sp>
      <p:sp>
        <p:nvSpPr>
          <p:cNvPr id="3" name="Content Placeholder 2">
            <a:extLst>
              <a:ext uri="{FF2B5EF4-FFF2-40B4-BE49-F238E27FC236}">
                <a16:creationId xmlns:a16="http://schemas.microsoft.com/office/drawing/2014/main" id="{8F660F1A-4494-3ADC-2544-40AFBDBF901D}"/>
              </a:ext>
            </a:extLst>
          </p:cNvPr>
          <p:cNvSpPr>
            <a:spLocks noGrp="1"/>
          </p:cNvSpPr>
          <p:nvPr>
            <p:ph idx="1"/>
          </p:nvPr>
        </p:nvSpPr>
        <p:spPr>
          <a:xfrm>
            <a:off x="838200" y="1518916"/>
            <a:ext cx="10515600" cy="5066710"/>
          </a:xfrm>
        </p:spPr>
        <p:txBody>
          <a:bodyPr>
            <a:normAutofit/>
          </a:bodyPr>
          <a:lstStyle/>
          <a:p>
            <a:r>
              <a:rPr lang="en-US" sz="2400" b="1" dirty="0">
                <a:latin typeface="Arial" panose="020B0604020202020204" pitchFamily="34" charset="0"/>
                <a:cs typeface="Arial" panose="020B0604020202020204" pitchFamily="34" charset="0"/>
              </a:rPr>
              <a:t>Model Performance: </a:t>
            </a:r>
            <a:r>
              <a:rPr lang="en-US" sz="2400" dirty="0">
                <a:latin typeface="Arial" panose="020B0604020202020204" pitchFamily="34" charset="0"/>
                <a:cs typeface="Arial" panose="020B0604020202020204" pitchFamily="34" charset="0"/>
              </a:rPr>
              <a:t>Our</a:t>
            </a:r>
            <a:r>
              <a:rPr lang="en-US" sz="2400" dirty="0">
                <a:effectLst/>
                <a:latin typeface="Arial" panose="020B0604020202020204" pitchFamily="34" charset="0"/>
                <a:ea typeface="Aptos" panose="020B0004020202020204" pitchFamily="34" charset="0"/>
                <a:cs typeface="Arial" panose="020B0604020202020204" pitchFamily="34" charset="0"/>
              </a:rPr>
              <a:t> federated learning system achieved good accuracy on the test dataset, demonstrating excellent convergence and classification ability for breast cancer classification.</a:t>
            </a:r>
            <a:endParaRPr lang="en-US" sz="2400" dirty="0">
              <a:latin typeface="Arial" panose="020B0604020202020204" pitchFamily="34" charset="0"/>
              <a:cs typeface="Arial" panose="020B0604020202020204" pitchFamily="34" charset="0"/>
            </a:endParaRPr>
          </a:p>
          <a:p>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Efficiency and Latency: </a:t>
            </a:r>
            <a:r>
              <a:rPr lang="en-US" sz="2400" kern="100" dirty="0">
                <a:effectLst/>
                <a:latin typeface="Arial" panose="020B0604020202020204" pitchFamily="34" charset="0"/>
                <a:ea typeface="Aptos" panose="020B0004020202020204" pitchFamily="34" charset="0"/>
                <a:cs typeface="Arial" panose="020B0604020202020204" pitchFamily="34" charset="0"/>
              </a:rPr>
              <a:t>The average throughput was 0.20 updates per second, with an average training round latency of </a:t>
            </a:r>
            <a:r>
              <a:rPr lang="en-US" sz="2400" kern="100" dirty="0">
                <a:latin typeface="Arial" panose="020B0604020202020204" pitchFamily="34" charset="0"/>
                <a:ea typeface="Aptos" panose="020B0004020202020204" pitchFamily="34" charset="0"/>
                <a:cs typeface="Arial" panose="020B0604020202020204" pitchFamily="34" charset="0"/>
              </a:rPr>
              <a:t>49.83</a:t>
            </a:r>
            <a:r>
              <a:rPr lang="en-US" sz="2400" kern="100" dirty="0">
                <a:effectLst/>
                <a:latin typeface="Arial" panose="020B0604020202020204" pitchFamily="34" charset="0"/>
                <a:ea typeface="Aptos" panose="020B0004020202020204" pitchFamily="34" charset="0"/>
                <a:cs typeface="Arial" panose="020B0604020202020204" pitchFamily="34" charset="0"/>
              </a:rPr>
              <a:t> seconds, indicating efficient processing and communication.</a:t>
            </a:r>
          </a:p>
          <a:p>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Communication Overhead and Stability: </a:t>
            </a:r>
            <a:r>
              <a:rPr lang="en-US" sz="2400" kern="100" dirty="0">
                <a:effectLst/>
                <a:latin typeface="Arial" panose="020B0604020202020204" pitchFamily="34" charset="0"/>
                <a:ea typeface="Aptos" panose="020B0004020202020204" pitchFamily="34" charset="0"/>
                <a:cs typeface="Arial" panose="020B0604020202020204" pitchFamily="34" charset="0"/>
              </a:rPr>
              <a:t>The system maintained a reasonable communication overhead of 10.97 MB per training session and ran stably for </a:t>
            </a:r>
            <a:r>
              <a:rPr lang="en-US" sz="2400" kern="100" dirty="0">
                <a:latin typeface="Arial" panose="020B0604020202020204" pitchFamily="34" charset="0"/>
                <a:ea typeface="Aptos" panose="020B0004020202020204" pitchFamily="34" charset="0"/>
                <a:cs typeface="Arial" panose="020B0604020202020204" pitchFamily="34" charset="0"/>
              </a:rPr>
              <a:t>0.14</a:t>
            </a:r>
            <a:r>
              <a:rPr lang="en-US" sz="2400" kern="100" dirty="0">
                <a:effectLst/>
                <a:latin typeface="Arial" panose="020B0604020202020204" pitchFamily="34" charset="0"/>
                <a:ea typeface="Aptos" panose="020B0004020202020204" pitchFamily="34" charset="0"/>
                <a:cs typeface="Arial" panose="020B0604020202020204" pitchFamily="34" charset="0"/>
              </a:rPr>
              <a:t> hours without interruptions, highlighting its practicality for medical applications.</a:t>
            </a:r>
          </a:p>
          <a:p>
            <a:endParaRPr lang="en-US" sz="24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63133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1F159-D388-A186-4CF5-F75DA3936F1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56F7F7-9DE9-055B-BE67-6BCAE68291C9}"/>
              </a:ext>
            </a:extLst>
          </p:cNvPr>
          <p:cNvSpPr>
            <a:spLocks noGrp="1"/>
          </p:cNvSpPr>
          <p:nvPr>
            <p:ph type="title"/>
          </p:nvPr>
        </p:nvSpPr>
        <p:spPr/>
        <p:txBody>
          <a:bodyPr/>
          <a:lstStyle/>
          <a:p>
            <a:r>
              <a:rPr lang="en-US" dirty="0"/>
              <a:t> </a:t>
            </a:r>
          </a:p>
        </p:txBody>
      </p:sp>
      <p:sp>
        <p:nvSpPr>
          <p:cNvPr id="8" name="Content Placeholder 7">
            <a:extLst>
              <a:ext uri="{FF2B5EF4-FFF2-40B4-BE49-F238E27FC236}">
                <a16:creationId xmlns:a16="http://schemas.microsoft.com/office/drawing/2014/main" id="{7ACB9B00-9E06-7326-9736-81402EDE4737}"/>
              </a:ext>
            </a:extLst>
          </p:cNvPr>
          <p:cNvSpPr>
            <a:spLocks noGrp="1"/>
          </p:cNvSpPr>
          <p:nvPr>
            <p:ph idx="1"/>
          </p:nvPr>
        </p:nvSpPr>
        <p:spPr/>
        <p:txBody>
          <a:bodyPr/>
          <a:lstStyle/>
          <a:p>
            <a:pPr marL="0" indent="0">
              <a:buNone/>
            </a:pPr>
            <a:r>
              <a:rPr lang="en-US" dirty="0"/>
              <a:t> </a:t>
            </a:r>
          </a:p>
        </p:txBody>
      </p:sp>
      <p:pic>
        <p:nvPicPr>
          <p:cNvPr id="3" name="Picture 2" descr="A green line graph with orange line&#10;&#10;Description automatically generated with medium confidence">
            <a:extLst>
              <a:ext uri="{FF2B5EF4-FFF2-40B4-BE49-F238E27FC236}">
                <a16:creationId xmlns:a16="http://schemas.microsoft.com/office/drawing/2014/main" id="{5EBD25A9-D729-C25A-C9DE-FD7E14A90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45" y="1027906"/>
            <a:ext cx="10884310" cy="4799315"/>
          </a:xfrm>
          <a:prstGeom prst="rect">
            <a:avLst/>
          </a:prstGeom>
        </p:spPr>
      </p:pic>
    </p:spTree>
    <p:extLst>
      <p:ext uri="{BB962C8B-B14F-4D97-AF65-F5344CB8AC3E}">
        <p14:creationId xmlns:p14="http://schemas.microsoft.com/office/powerpoint/2010/main" val="131025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85AD6-605D-8483-94AC-A2DAEA63C27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473A04B-CFAC-85D6-D6CE-32BE275FB846}"/>
              </a:ext>
            </a:extLst>
          </p:cNvPr>
          <p:cNvSpPr>
            <a:spLocks noGrp="1"/>
          </p:cNvSpPr>
          <p:nvPr>
            <p:ph type="title"/>
          </p:nvPr>
        </p:nvSpPr>
        <p:spPr/>
        <p:txBody>
          <a:bodyPr/>
          <a:lstStyle/>
          <a:p>
            <a:r>
              <a:rPr lang="en-US" dirty="0"/>
              <a:t> </a:t>
            </a:r>
          </a:p>
        </p:txBody>
      </p:sp>
      <p:sp>
        <p:nvSpPr>
          <p:cNvPr id="8" name="Content Placeholder 7">
            <a:extLst>
              <a:ext uri="{FF2B5EF4-FFF2-40B4-BE49-F238E27FC236}">
                <a16:creationId xmlns:a16="http://schemas.microsoft.com/office/drawing/2014/main" id="{64441E50-4725-4648-3D7B-EF64A044D4EE}"/>
              </a:ext>
            </a:extLst>
          </p:cNvPr>
          <p:cNvSpPr>
            <a:spLocks noGrp="1"/>
          </p:cNvSpPr>
          <p:nvPr>
            <p:ph idx="1"/>
          </p:nvPr>
        </p:nvSpPr>
        <p:spPr/>
        <p:txBody>
          <a:bodyPr/>
          <a:lstStyle/>
          <a:p>
            <a:pPr marL="0" indent="0">
              <a:buNone/>
            </a:pPr>
            <a:r>
              <a:rPr lang="en-US" dirty="0"/>
              <a:t> </a:t>
            </a:r>
          </a:p>
        </p:txBody>
      </p:sp>
      <p:pic>
        <p:nvPicPr>
          <p:cNvPr id="4" name="Picture 3" descr="A screenshot of a graph&#10;&#10;Description automatically generated">
            <a:extLst>
              <a:ext uri="{FF2B5EF4-FFF2-40B4-BE49-F238E27FC236}">
                <a16:creationId xmlns:a16="http://schemas.microsoft.com/office/drawing/2014/main" id="{E1F922DE-23E7-3076-2D76-19E38688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71" y="1027906"/>
            <a:ext cx="11356258" cy="4857688"/>
          </a:xfrm>
          <a:prstGeom prst="rect">
            <a:avLst/>
          </a:prstGeom>
        </p:spPr>
      </p:pic>
    </p:spTree>
    <p:extLst>
      <p:ext uri="{BB962C8B-B14F-4D97-AF65-F5344CB8AC3E}">
        <p14:creationId xmlns:p14="http://schemas.microsoft.com/office/powerpoint/2010/main" val="229902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0BF4-E9F6-322E-2D6F-7F22F9E0D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93A29A-AD4D-DEA1-D48D-BD2C60EACF27}"/>
              </a:ext>
            </a:extLst>
          </p:cNvPr>
          <p:cNvSpPr>
            <a:spLocks noGrp="1"/>
          </p:cNvSpPr>
          <p:nvPr>
            <p:ph type="title"/>
          </p:nvPr>
        </p:nvSpPr>
        <p:spPr>
          <a:xfrm>
            <a:off x="838200" y="18255"/>
            <a:ext cx="10515600" cy="1325563"/>
          </a:xfrm>
        </p:spPr>
        <p:txBody>
          <a:bodyPr>
            <a:normAutofit/>
          </a:bodyPr>
          <a:lstStyle/>
          <a:p>
            <a:pPr algn="ctr"/>
            <a:r>
              <a:rPr lang="en-US" sz="4000" dirty="0">
                <a:latin typeface="Arial" panose="020B0604020202020204" pitchFamily="34" charset="0"/>
                <a:cs typeface="Arial" panose="020B0604020202020204" pitchFamily="34" charset="0"/>
              </a:rPr>
              <a:t>Key Advantages of FedUSNet</a:t>
            </a:r>
          </a:p>
        </p:txBody>
      </p:sp>
      <p:sp>
        <p:nvSpPr>
          <p:cNvPr id="3" name="Content Placeholder 2">
            <a:extLst>
              <a:ext uri="{FF2B5EF4-FFF2-40B4-BE49-F238E27FC236}">
                <a16:creationId xmlns:a16="http://schemas.microsoft.com/office/drawing/2014/main" id="{3801CAF6-4CEC-013A-E45E-7FB146E7453A}"/>
              </a:ext>
            </a:extLst>
          </p:cNvPr>
          <p:cNvSpPr>
            <a:spLocks noGrp="1"/>
          </p:cNvSpPr>
          <p:nvPr>
            <p:ph idx="1"/>
          </p:nvPr>
        </p:nvSpPr>
        <p:spPr>
          <a:xfrm>
            <a:off x="838200" y="1518916"/>
            <a:ext cx="10515600" cy="5066710"/>
          </a:xfrm>
        </p:spPr>
        <p:txBody>
          <a:bodyPr>
            <a:normAutofit/>
          </a:bodyPr>
          <a:lstStyle/>
          <a:p>
            <a:r>
              <a:rPr lang="en-US" sz="2400" b="1" dirty="0">
                <a:latin typeface="Arial" panose="020B0604020202020204" pitchFamily="34" charset="0"/>
                <a:cs typeface="Arial" panose="020B0604020202020204" pitchFamily="34" charset="0"/>
              </a:rPr>
              <a:t>High Accuracy: </a:t>
            </a:r>
            <a:r>
              <a:rPr lang="en-US" sz="2400" dirty="0">
                <a:effectLst/>
                <a:latin typeface="Arial" panose="020B0604020202020204" pitchFamily="34" charset="0"/>
                <a:ea typeface="Aptos" panose="020B0004020202020204" pitchFamily="34" charset="0"/>
              </a:rPr>
              <a:t>Delivered exceptional results for breast cancer classification.</a:t>
            </a:r>
            <a:endParaRPr lang="en-US" sz="2400" dirty="0">
              <a:latin typeface="Arial" panose="020B0604020202020204" pitchFamily="34" charset="0"/>
              <a:cs typeface="Arial" panose="020B0604020202020204" pitchFamily="34" charset="0"/>
            </a:endParaRPr>
          </a:p>
          <a:p>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Efficient: </a:t>
            </a:r>
            <a:r>
              <a:rPr lang="en-US" sz="2400" dirty="0">
                <a:effectLst/>
                <a:latin typeface="Arial" panose="020B0604020202020204" pitchFamily="34" charset="0"/>
                <a:ea typeface="Aptos" panose="020B0004020202020204" pitchFamily="34" charset="0"/>
              </a:rPr>
              <a:t>Minimal communication costs and consistent system uptime.</a:t>
            </a:r>
          </a:p>
          <a:p>
            <a:endParaRPr lang="en-US" sz="2400" kern="100" dirty="0">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Times New Roman" panose="02020603050405020304" pitchFamily="18" charset="0"/>
              </a:rPr>
              <a:t>Reliable:</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a:t>
            </a:r>
            <a:r>
              <a:rPr lang="en-US" sz="2400" kern="100" dirty="0">
                <a:effectLst/>
                <a:latin typeface="Arial" panose="020B0604020202020204" pitchFamily="34" charset="0"/>
                <a:ea typeface="Aptos" panose="020B0004020202020204" pitchFamily="34" charset="0"/>
                <a:cs typeface="Times New Roman" panose="02020603050405020304" pitchFamily="18" charset="0"/>
              </a:rPr>
              <a:t>The implementation demonstrated exceptional reliability, with zero client failures throughout the training process.</a:t>
            </a:r>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r>
              <a:rPr lang="en-US" sz="2400" b="1" kern="100" dirty="0">
                <a:latin typeface="Arial" panose="020B0604020202020204" pitchFamily="34" charset="0"/>
                <a:ea typeface="Aptos" panose="020B0004020202020204" pitchFamily="34" charset="0"/>
                <a:cs typeface="Arial" panose="020B0604020202020204" pitchFamily="34" charset="0"/>
              </a:rPr>
              <a:t>Impactful</a:t>
            </a:r>
            <a:r>
              <a:rPr lang="en-US" sz="2400" b="1" kern="100" dirty="0">
                <a:effectLst/>
                <a:latin typeface="Arial" panose="020B0604020202020204" pitchFamily="34" charset="0"/>
                <a:ea typeface="Aptos" panose="020B0004020202020204" pitchFamily="34" charset="0"/>
                <a:cs typeface="Arial" panose="020B0604020202020204" pitchFamily="34" charset="0"/>
              </a:rPr>
              <a:t>: </a:t>
            </a:r>
            <a:r>
              <a:rPr lang="en-US" sz="2400" kern="100" dirty="0">
                <a:effectLst/>
                <a:latin typeface="Arial" panose="020B0604020202020204" pitchFamily="34" charset="0"/>
                <a:ea typeface="Aptos" panose="020B0004020202020204" pitchFamily="34" charset="0"/>
                <a:cs typeface="Arial" panose="020B0604020202020204" pitchFamily="34" charset="0"/>
              </a:rPr>
              <a:t>This </a:t>
            </a:r>
            <a:r>
              <a:rPr lang="en-US" sz="2400" kern="100" dirty="0">
                <a:latin typeface="Arial" panose="020B0604020202020204" pitchFamily="34" charset="0"/>
                <a:ea typeface="Aptos" panose="020B0004020202020204" pitchFamily="34" charset="0"/>
                <a:cs typeface="Arial" panose="020B0604020202020204" pitchFamily="34" charset="0"/>
              </a:rPr>
              <a:t>d</a:t>
            </a:r>
            <a:r>
              <a:rPr lang="en-US" sz="2400" dirty="0">
                <a:effectLst/>
                <a:latin typeface="Arial" panose="020B0604020202020204" pitchFamily="34" charset="0"/>
                <a:ea typeface="Aptos" panose="020B0004020202020204" pitchFamily="34" charset="0"/>
              </a:rPr>
              <a:t>emonstrates how privacy-preserving research can </a:t>
            </a:r>
            <a:r>
              <a:rPr lang="en-US" sz="2400" dirty="0">
                <a:latin typeface="Arial" panose="020B0604020202020204" pitchFamily="34" charset="0"/>
                <a:ea typeface="Aptos" panose="020B0004020202020204" pitchFamily="34" charset="0"/>
              </a:rPr>
              <a:t>contribute</a:t>
            </a:r>
            <a:r>
              <a:rPr lang="en-US" sz="2400" dirty="0">
                <a:effectLst/>
                <a:latin typeface="Arial" panose="020B0604020202020204" pitchFamily="34" charset="0"/>
                <a:ea typeface="Aptos" panose="020B0004020202020204" pitchFamily="34" charset="0"/>
              </a:rPr>
              <a:t> to healthcare.</a:t>
            </a:r>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endParaRPr lang="en-US" sz="24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19199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C2582-CBE6-68A2-5706-3BDDAE879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D9EA1-D84A-086C-97A7-79E7DF8CCF22}"/>
              </a:ext>
            </a:extLst>
          </p:cNvPr>
          <p:cNvSpPr>
            <a:spLocks noGrp="1"/>
          </p:cNvSpPr>
          <p:nvPr>
            <p:ph type="title"/>
          </p:nvPr>
        </p:nvSpPr>
        <p:spPr>
          <a:xfrm>
            <a:off x="838200" y="18255"/>
            <a:ext cx="10515600" cy="1325563"/>
          </a:xfrm>
        </p:spPr>
        <p:txBody>
          <a:bodyPr>
            <a:normAutofit/>
          </a:bodyPr>
          <a:lstStyle/>
          <a:p>
            <a:pPr algn="ctr"/>
            <a:r>
              <a:rPr lang="en-US" sz="4000" dirty="0">
                <a:latin typeface="Arial" panose="020B0604020202020204" pitchFamily="34" charset="0"/>
                <a:cs typeface="Arial" panose="020B0604020202020204" pitchFamily="34" charset="0"/>
              </a:rPr>
              <a:t>Challenges and Limitations</a:t>
            </a:r>
          </a:p>
        </p:txBody>
      </p:sp>
      <p:sp>
        <p:nvSpPr>
          <p:cNvPr id="3" name="Content Placeholder 2">
            <a:extLst>
              <a:ext uri="{FF2B5EF4-FFF2-40B4-BE49-F238E27FC236}">
                <a16:creationId xmlns:a16="http://schemas.microsoft.com/office/drawing/2014/main" id="{70FAF70C-A4D5-2206-596C-786E17B8BF16}"/>
              </a:ext>
            </a:extLst>
          </p:cNvPr>
          <p:cNvSpPr>
            <a:spLocks noGrp="1"/>
          </p:cNvSpPr>
          <p:nvPr>
            <p:ph idx="1"/>
          </p:nvPr>
        </p:nvSpPr>
        <p:spPr>
          <a:xfrm>
            <a:off x="838200" y="1518916"/>
            <a:ext cx="10515600" cy="5066710"/>
          </a:xfrm>
        </p:spPr>
        <p:txBody>
          <a:bodyPr>
            <a:normAutofit lnSpcReduction="10000"/>
          </a:bodyPr>
          <a:lstStyle/>
          <a:p>
            <a:r>
              <a:rPr lang="en-US" sz="2400" b="1" kern="100" dirty="0">
                <a:effectLst/>
                <a:latin typeface="Arial" panose="020B0604020202020204" pitchFamily="34" charset="0"/>
                <a:ea typeface="Aptos" panose="020B0004020202020204" pitchFamily="34" charset="0"/>
                <a:cs typeface="Arial" panose="020B0604020202020204" pitchFamily="34" charset="0"/>
              </a:rPr>
              <a:t>Data Heterogeneity: </a:t>
            </a:r>
            <a:r>
              <a:rPr lang="en-US" sz="2400" kern="100" dirty="0">
                <a:effectLst/>
                <a:latin typeface="Arial" panose="020B0604020202020204" pitchFamily="34" charset="0"/>
                <a:ea typeface="Aptos" panose="020B0004020202020204" pitchFamily="34" charset="0"/>
                <a:cs typeface="Arial" panose="020B0604020202020204" pitchFamily="34" charset="0"/>
              </a:rPr>
              <a:t>In general,</a:t>
            </a:r>
            <a:r>
              <a:rPr lang="en-US" sz="2400" b="1" kern="100" dirty="0">
                <a:effectLst/>
                <a:latin typeface="Arial" panose="020B0604020202020204" pitchFamily="34" charset="0"/>
                <a:ea typeface="Aptos" panose="020B0004020202020204" pitchFamily="34" charset="0"/>
                <a:cs typeface="Arial" panose="020B0604020202020204" pitchFamily="34" charset="0"/>
              </a:rPr>
              <a:t> </a:t>
            </a:r>
            <a:r>
              <a:rPr lang="en-US" sz="2400" kern="100" dirty="0">
                <a:latin typeface="Arial" panose="020B0604020202020204" pitchFamily="34" charset="0"/>
                <a:ea typeface="Aptos" panose="020B0004020202020204" pitchFamily="34" charset="0"/>
                <a:cs typeface="Arial" panose="020B0604020202020204" pitchFamily="34" charset="0"/>
              </a:rPr>
              <a:t>t</a:t>
            </a:r>
            <a:r>
              <a:rPr lang="en-US" sz="2400" kern="100" dirty="0">
                <a:effectLst/>
                <a:latin typeface="Arial" panose="020B0604020202020204" pitchFamily="34" charset="0"/>
                <a:ea typeface="Aptos" panose="020B0004020202020204" pitchFamily="34" charset="0"/>
                <a:cs typeface="Arial" panose="020B0604020202020204" pitchFamily="34" charset="0"/>
              </a:rPr>
              <a:t>he diverse nature of data across multiple institutions, varying in quality, structure, and volume, can introduce challenges in training models that generalize effectively while being trained on different datasets.</a:t>
            </a:r>
          </a:p>
          <a:p>
            <a:endParaRPr lang="en-US" sz="2400" kern="100" dirty="0">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Communication Overhead: </a:t>
            </a:r>
            <a:r>
              <a:rPr lang="en-US" sz="2400" kern="100" dirty="0">
                <a:effectLst/>
                <a:latin typeface="Arial" panose="020B0604020202020204" pitchFamily="34" charset="0"/>
                <a:ea typeface="Aptos" panose="020B0004020202020204" pitchFamily="34" charset="0"/>
                <a:cs typeface="Arial" panose="020B0604020202020204" pitchFamily="34" charset="0"/>
              </a:rPr>
              <a:t>The decentralized nature of federated learning can lead to increased communication overhead between clients and the central server, ultimately affecting the training speed and efficiency, particularly when dealing with large amounts of data.</a:t>
            </a:r>
          </a:p>
          <a:p>
            <a:endParaRPr lang="en-US" sz="2400" kern="100" dirty="0">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Scalability Issues: </a:t>
            </a:r>
            <a:r>
              <a:rPr lang="en-US" sz="2400" kern="100" dirty="0">
                <a:effectLst/>
                <a:latin typeface="Arial" panose="020B0604020202020204" pitchFamily="34" charset="0"/>
                <a:ea typeface="Aptos" panose="020B0004020202020204" pitchFamily="34" charset="0"/>
                <a:cs typeface="Arial" panose="020B0604020202020204" pitchFamily="34" charset="0"/>
              </a:rPr>
              <a:t>As the number of institutions involved increases, scaling the architecture to maintain performance without compromising security becomes a non-trivial challenge that requires careful planning and resource allocation.</a:t>
            </a:r>
          </a:p>
        </p:txBody>
      </p:sp>
    </p:spTree>
    <p:extLst>
      <p:ext uri="{BB962C8B-B14F-4D97-AF65-F5344CB8AC3E}">
        <p14:creationId xmlns:p14="http://schemas.microsoft.com/office/powerpoint/2010/main" val="235132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9424F-0AB6-47F1-2F8D-EC1470C6E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A16D73-C5B8-7D51-51BD-9C8F681EAA73}"/>
              </a:ext>
            </a:extLst>
          </p:cNvPr>
          <p:cNvSpPr>
            <a:spLocks noGrp="1"/>
          </p:cNvSpPr>
          <p:nvPr>
            <p:ph type="title"/>
          </p:nvPr>
        </p:nvSpPr>
        <p:spPr>
          <a:xfrm>
            <a:off x="838200" y="0"/>
            <a:ext cx="10515600" cy="1227086"/>
          </a:xfrm>
        </p:spPr>
        <p:txBody>
          <a:bodyPr>
            <a:normAutofit/>
          </a:bodyPr>
          <a:lstStyle/>
          <a:p>
            <a:pPr algn="ctr"/>
            <a:r>
              <a:rPr lang="en-US" sz="4000" dirty="0">
                <a:latin typeface="Arial" panose="020B0604020202020204" pitchFamily="34" charset="0"/>
                <a:cs typeface="Arial" panose="020B0604020202020204" pitchFamily="34" charset="0"/>
              </a:rPr>
              <a:t>Ethical Considerations</a:t>
            </a:r>
          </a:p>
        </p:txBody>
      </p:sp>
      <p:sp>
        <p:nvSpPr>
          <p:cNvPr id="3" name="Content Placeholder 2">
            <a:extLst>
              <a:ext uri="{FF2B5EF4-FFF2-40B4-BE49-F238E27FC236}">
                <a16:creationId xmlns:a16="http://schemas.microsoft.com/office/drawing/2014/main" id="{9D0838D5-03A4-55C1-58C7-0867098380D9}"/>
              </a:ext>
            </a:extLst>
          </p:cNvPr>
          <p:cNvSpPr>
            <a:spLocks noGrp="1"/>
          </p:cNvSpPr>
          <p:nvPr>
            <p:ph idx="1"/>
          </p:nvPr>
        </p:nvSpPr>
        <p:spPr>
          <a:xfrm>
            <a:off x="838200" y="1147864"/>
            <a:ext cx="10515600" cy="5437762"/>
          </a:xfrm>
        </p:spPr>
        <p:txBody>
          <a:bodyPr>
            <a:normAutofit/>
          </a:bodyPr>
          <a:lstStyle/>
          <a:p>
            <a:pPr marL="342900" marR="0" lvl="0" indent="-342900">
              <a:lnSpc>
                <a:spcPct val="115000"/>
              </a:lnSpc>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Patient Consent: </a:t>
            </a:r>
            <a:r>
              <a:rPr lang="en-US" sz="2400" kern="100" dirty="0">
                <a:effectLst/>
                <a:latin typeface="Arial" panose="020B0604020202020204" pitchFamily="34" charset="0"/>
                <a:ea typeface="Aptos" panose="020B0004020202020204" pitchFamily="34" charset="0"/>
                <a:cs typeface="Arial" panose="020B0604020202020204" pitchFamily="34" charset="0"/>
              </a:rPr>
              <a:t>Ensuring that patients are informed and provide consent for their data to be utilized in federated learning processes is crucial for ethical practice, highlighting transparency.</a:t>
            </a:r>
            <a:endParaRPr lang="en-US" sz="2400" kern="100" dirty="0">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Data Ownership:</a:t>
            </a:r>
            <a:r>
              <a:rPr lang="en-US" sz="2400" kern="100" dirty="0">
                <a:effectLst/>
                <a:latin typeface="Arial" panose="020B0604020202020204" pitchFamily="34" charset="0"/>
                <a:ea typeface="Aptos" panose="020B0004020202020204" pitchFamily="34" charset="0"/>
                <a:cs typeface="Arial" panose="020B0604020202020204" pitchFamily="34" charset="0"/>
              </a:rPr>
              <a:t> Navigating data ownership rights is important, and is necessary to clearly mention who has access, control, and privileges associated with datasets being utilized within federated learning frameworks.</a:t>
            </a:r>
          </a:p>
          <a:p>
            <a:pPr marL="342900" marR="0" lvl="0" indent="-342900">
              <a:lnSpc>
                <a:spcPct val="115000"/>
              </a:lnSpc>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Regulatory Compliance: </a:t>
            </a:r>
            <a:r>
              <a:rPr lang="en-US" sz="2400" kern="100" dirty="0">
                <a:effectLst/>
                <a:latin typeface="Arial" panose="020B0604020202020204" pitchFamily="34" charset="0"/>
                <a:ea typeface="Aptos" panose="020B0004020202020204" pitchFamily="34" charset="0"/>
                <a:cs typeface="Arial" panose="020B0604020202020204" pitchFamily="34" charset="0"/>
              </a:rPr>
              <a:t>Complying with existing regulations such as HIPAA (in USA), GDPR (in Europe) demonstrates the commitment to ethical standards in using patient data, protecting rights while developing innovations in healthcare.</a:t>
            </a:r>
          </a:p>
        </p:txBody>
      </p:sp>
    </p:spTree>
    <p:extLst>
      <p:ext uri="{BB962C8B-B14F-4D97-AF65-F5344CB8AC3E}">
        <p14:creationId xmlns:p14="http://schemas.microsoft.com/office/powerpoint/2010/main" val="51322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ABD-13C5-BD78-9579-5AB36F3C4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CB2A0-6009-DC53-15CA-FEF52EBAC9F4}"/>
              </a:ext>
            </a:extLst>
          </p:cNvPr>
          <p:cNvSpPr>
            <a:spLocks noGrp="1"/>
          </p:cNvSpPr>
          <p:nvPr>
            <p:ph type="title"/>
          </p:nvPr>
        </p:nvSpPr>
        <p:spPr>
          <a:xfrm>
            <a:off x="838200" y="0"/>
            <a:ext cx="10515600" cy="1227086"/>
          </a:xfrm>
        </p:spPr>
        <p:txBody>
          <a:bodyPr>
            <a:normAutofit/>
          </a:bodyPr>
          <a:lstStyle/>
          <a:p>
            <a:pPr algn="ctr"/>
            <a:r>
              <a:rPr lang="en-US" sz="40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14C5AB0C-6346-B170-1161-E4173E3C26C7}"/>
              </a:ext>
            </a:extLst>
          </p:cNvPr>
          <p:cNvSpPr>
            <a:spLocks noGrp="1"/>
          </p:cNvSpPr>
          <p:nvPr>
            <p:ph idx="1"/>
          </p:nvPr>
        </p:nvSpPr>
        <p:spPr>
          <a:xfrm>
            <a:off x="838200" y="1147864"/>
            <a:ext cx="10515600" cy="5437762"/>
          </a:xfrm>
        </p:spPr>
        <p:txBody>
          <a:bodyPr>
            <a:normAutofit/>
          </a:bodyPr>
          <a:lstStyle/>
          <a:p>
            <a:pPr marL="342900" marR="0" lvl="0" indent="-342900">
              <a:lnSpc>
                <a:spcPct val="115000"/>
              </a:lnSpc>
              <a:buFont typeface="Symbol" panose="05050102010706020507" pitchFamily="18" charset="2"/>
              <a:buChar char=""/>
            </a:pPr>
            <a:r>
              <a:rPr lang="en-US" sz="2400" b="1" kern="100" dirty="0">
                <a:latin typeface="Arial" panose="020B0604020202020204" pitchFamily="34" charset="0"/>
                <a:ea typeface="Aptos" panose="020B0004020202020204" pitchFamily="34" charset="0"/>
                <a:cs typeface="Arial" panose="020B0604020202020204" pitchFamily="34" charset="0"/>
              </a:rPr>
              <a:t>Summary of Key Findings</a:t>
            </a:r>
            <a:r>
              <a:rPr lang="en-US" sz="2400" b="1" kern="100" dirty="0">
                <a:effectLst/>
                <a:latin typeface="Arial" panose="020B0604020202020204" pitchFamily="34" charset="0"/>
                <a:ea typeface="Aptos" panose="020B0004020202020204" pitchFamily="34" charset="0"/>
                <a:cs typeface="Arial" panose="020B0604020202020204" pitchFamily="34" charset="0"/>
              </a:rPr>
              <a:t>: </a:t>
            </a:r>
            <a:r>
              <a:rPr lang="en-US" sz="2400" kern="100" dirty="0">
                <a:effectLst/>
                <a:latin typeface="Arial" panose="020B0604020202020204" pitchFamily="34" charset="0"/>
                <a:ea typeface="Aptos" panose="020B0004020202020204" pitchFamily="34" charset="0"/>
                <a:cs typeface="Arial" panose="020B0604020202020204" pitchFamily="34" charset="0"/>
              </a:rPr>
              <a:t>FedUSNet emerges as an interesting solution for privacy-preserving breast cancer classification, showing its efficiency through results.</a:t>
            </a:r>
            <a:endParaRPr lang="en-US" sz="2400" kern="100" dirty="0">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2400" b="1" kern="100" dirty="0">
                <a:latin typeface="Arial" panose="020B0604020202020204" pitchFamily="34" charset="0"/>
                <a:ea typeface="Aptos" panose="020B0004020202020204" pitchFamily="34" charset="0"/>
                <a:cs typeface="Arial" panose="020B0604020202020204" pitchFamily="34" charset="0"/>
              </a:rPr>
              <a:t>Impact on Breast Cancer Diagnosis</a:t>
            </a:r>
            <a:r>
              <a:rPr lang="en-US" sz="2400" b="1" kern="100" dirty="0">
                <a:effectLst/>
                <a:latin typeface="Arial" panose="020B0604020202020204" pitchFamily="34" charset="0"/>
                <a:ea typeface="Aptos" panose="020B0004020202020204" pitchFamily="34" charset="0"/>
                <a:cs typeface="Arial" panose="020B0604020202020204" pitchFamily="34" charset="0"/>
              </a:rPr>
              <a:t>: </a:t>
            </a:r>
            <a:r>
              <a:rPr lang="en-US" sz="2400" kern="100" dirty="0">
                <a:latin typeface="Arial" panose="020B0604020202020204" pitchFamily="34" charset="0"/>
                <a:cs typeface="Arial" panose="020B0604020202020204" pitchFamily="34" charset="0"/>
              </a:rPr>
              <a:t>FedUSNet is leading the way in transforming breast cancer diagnosis by combining privacy and performance. Its collaborative learning approach improves diagnostic accuracy across a diverse range of patients.</a:t>
            </a:r>
          </a:p>
          <a:p>
            <a:pPr marL="342900" marR="0" lvl="0" indent="-342900">
              <a:lnSpc>
                <a:spcPct val="115000"/>
              </a:lnSpc>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Future of Federated Learning in Healthcare: </a:t>
            </a:r>
            <a:r>
              <a:rPr lang="en-US" sz="2400" kern="100" dirty="0">
                <a:effectLst/>
                <a:latin typeface="Arial" panose="020B0604020202020204" pitchFamily="34" charset="0"/>
                <a:ea typeface="Aptos" panose="020B0004020202020204" pitchFamily="34" charset="0"/>
                <a:cs typeface="Arial" panose="020B0604020202020204" pitchFamily="34" charset="0"/>
              </a:rPr>
              <a:t>The promising capabilities of federated learning signal a shift towards more secure, collaborative healthcare technologies, suggesting a future where advanced diagnostics can thrive without compromising patient privacy.</a:t>
            </a:r>
          </a:p>
        </p:txBody>
      </p:sp>
    </p:spTree>
    <p:extLst>
      <p:ext uri="{BB962C8B-B14F-4D97-AF65-F5344CB8AC3E}">
        <p14:creationId xmlns:p14="http://schemas.microsoft.com/office/powerpoint/2010/main" val="426149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65561-730F-A4DE-A86A-0A0FAE02D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BC061-7BAC-6248-061C-3D4C873C155C}"/>
              </a:ext>
            </a:extLst>
          </p:cNvPr>
          <p:cNvSpPr>
            <a:spLocks noGrp="1"/>
          </p:cNvSpPr>
          <p:nvPr>
            <p:ph type="title"/>
          </p:nvPr>
        </p:nvSpPr>
        <p:spPr>
          <a:xfrm>
            <a:off x="838200" y="0"/>
            <a:ext cx="10515600" cy="1227086"/>
          </a:xfrm>
        </p:spPr>
        <p:txBody>
          <a:bodyPr>
            <a:normAutofit/>
          </a:bodyPr>
          <a:lstStyle/>
          <a:p>
            <a:pPr algn="ctr"/>
            <a:r>
              <a:rPr lang="en-US" sz="4000" dirty="0">
                <a:latin typeface="Arial" panose="020B0604020202020204" pitchFamily="34" charset="0"/>
                <a:cs typeface="Arial" panose="020B0604020202020204" pitchFamily="34" charset="0"/>
              </a:rPr>
              <a:t>Future Work</a:t>
            </a:r>
          </a:p>
        </p:txBody>
      </p:sp>
      <p:sp>
        <p:nvSpPr>
          <p:cNvPr id="3" name="Content Placeholder 2">
            <a:extLst>
              <a:ext uri="{FF2B5EF4-FFF2-40B4-BE49-F238E27FC236}">
                <a16:creationId xmlns:a16="http://schemas.microsoft.com/office/drawing/2014/main" id="{4ABF2243-2FF3-D52F-A06A-AB24CAAFCAB0}"/>
              </a:ext>
            </a:extLst>
          </p:cNvPr>
          <p:cNvSpPr>
            <a:spLocks noGrp="1"/>
          </p:cNvSpPr>
          <p:nvPr>
            <p:ph idx="1"/>
          </p:nvPr>
        </p:nvSpPr>
        <p:spPr>
          <a:xfrm>
            <a:off x="838200" y="1147864"/>
            <a:ext cx="10515600" cy="5437762"/>
          </a:xfrm>
        </p:spPr>
        <p:txBody>
          <a:bodyPr>
            <a:normAutofit lnSpcReduction="10000"/>
          </a:bodyPr>
          <a:lstStyle/>
          <a:p>
            <a:pPr marL="342900" marR="0" lvl="0" indent="-342900">
              <a:lnSpc>
                <a:spcPct val="115000"/>
              </a:lnSpc>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Broadening the Scope</a:t>
            </a:r>
            <a:r>
              <a:rPr lang="en-US" sz="2400" kern="100" dirty="0">
                <a:effectLst/>
                <a:latin typeface="Arial" panose="020B0604020202020204" pitchFamily="34" charset="0"/>
                <a:ea typeface="Aptos" panose="020B0004020202020204" pitchFamily="34" charset="0"/>
                <a:cs typeface="Arial" panose="020B0604020202020204" pitchFamily="34" charset="0"/>
              </a:rPr>
              <a:t>: Expanding this approach to cover other diseases and diverse healthcare datasets to enhance its applicability.</a:t>
            </a:r>
          </a:p>
          <a:p>
            <a:pPr marL="342900" marR="0" lvl="0" indent="-342900">
              <a:lnSpc>
                <a:spcPct val="115000"/>
              </a:lnSpc>
              <a:buFont typeface="Symbol" panose="05050102010706020507" pitchFamily="18" charset="2"/>
              <a:buChar char=""/>
            </a:pPr>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Exploring Advanced Models</a:t>
            </a:r>
            <a:r>
              <a:rPr lang="en-US" sz="2400" kern="100" dirty="0">
                <a:effectLst/>
                <a:latin typeface="Arial" panose="020B0604020202020204" pitchFamily="34" charset="0"/>
                <a:ea typeface="Aptos" panose="020B0004020202020204" pitchFamily="34" charset="0"/>
                <a:cs typeface="Arial" panose="020B0604020202020204" pitchFamily="34" charset="0"/>
              </a:rPr>
              <a:t>: Testing more advanced deep learning models to improve classification accuracy and model performance.</a:t>
            </a:r>
          </a:p>
          <a:p>
            <a:pPr marL="342900" marR="0" lvl="0" indent="-342900">
              <a:lnSpc>
                <a:spcPct val="115000"/>
              </a:lnSpc>
              <a:buFont typeface="Symbol" panose="05050102010706020507" pitchFamily="18" charset="2"/>
              <a:buChar char=""/>
            </a:pPr>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Real-World Deployment</a:t>
            </a:r>
            <a:r>
              <a:rPr lang="en-US" sz="2400" kern="100" dirty="0">
                <a:effectLst/>
                <a:latin typeface="Arial" panose="020B0604020202020204" pitchFamily="34" charset="0"/>
                <a:ea typeface="Aptos" panose="020B0004020202020204" pitchFamily="34" charset="0"/>
                <a:cs typeface="Arial" panose="020B0604020202020204" pitchFamily="34" charset="0"/>
              </a:rPr>
              <a:t>: Deploying the system in actual healthcare settings, ensuring it works efficiently in real-world environments.</a:t>
            </a:r>
          </a:p>
          <a:p>
            <a:pPr marL="342900" marR="0" lvl="0" indent="-342900">
              <a:lnSpc>
                <a:spcPct val="115000"/>
              </a:lnSpc>
              <a:buFont typeface="Symbol" panose="05050102010706020507" pitchFamily="18" charset="2"/>
              <a:buChar char=""/>
            </a:pPr>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Symbol" panose="05050102010706020507" pitchFamily="18" charset="2"/>
              <a:buChar char=""/>
            </a:pPr>
            <a:r>
              <a:rPr lang="en-US" sz="2400" b="1" kern="100" dirty="0">
                <a:effectLst/>
                <a:latin typeface="Arial" panose="020B0604020202020204" pitchFamily="34" charset="0"/>
                <a:ea typeface="Aptos" panose="020B0004020202020204" pitchFamily="34" charset="0"/>
                <a:cs typeface="Arial" panose="020B0604020202020204" pitchFamily="34" charset="0"/>
              </a:rPr>
              <a:t>Enhancing Privacy</a:t>
            </a:r>
            <a:r>
              <a:rPr lang="en-US" sz="2400" kern="100" dirty="0">
                <a:effectLst/>
                <a:latin typeface="Arial" panose="020B0604020202020204" pitchFamily="34" charset="0"/>
                <a:ea typeface="Aptos" panose="020B0004020202020204" pitchFamily="34" charset="0"/>
                <a:cs typeface="Arial" panose="020B0604020202020204" pitchFamily="34" charset="0"/>
              </a:rPr>
              <a:t>: Strengthening privacy protections by incorporating advanced techniques like differential privacy to further safeguard patient data.</a:t>
            </a:r>
          </a:p>
        </p:txBody>
      </p:sp>
    </p:spTree>
    <p:extLst>
      <p:ext uri="{BB962C8B-B14F-4D97-AF65-F5344CB8AC3E}">
        <p14:creationId xmlns:p14="http://schemas.microsoft.com/office/powerpoint/2010/main" val="2333104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19B6-5E5F-2EBD-1D5F-4AB4281C90CE}"/>
              </a:ext>
            </a:extLst>
          </p:cNvPr>
          <p:cNvSpPr>
            <a:spLocks noGrp="1"/>
          </p:cNvSpPr>
          <p:nvPr>
            <p:ph type="title"/>
          </p:nvPr>
        </p:nvSpPr>
        <p:spPr>
          <a:xfrm>
            <a:off x="838200" y="1930028"/>
            <a:ext cx="10515600" cy="1325563"/>
          </a:xfrm>
        </p:spPr>
        <p:txBody>
          <a:bodyPr>
            <a:normAutofit/>
          </a:bodyPr>
          <a:lstStyle/>
          <a:p>
            <a:pPr algn="ctr"/>
            <a:r>
              <a:rPr lang="en-US" sz="4000" dirty="0">
                <a:latin typeface="Arial" panose="020B0604020202020204" pitchFamily="34" charset="0"/>
                <a:cs typeface="Arial" panose="020B0604020202020204" pitchFamily="34" charset="0"/>
              </a:rPr>
              <a:t>Questions ?</a:t>
            </a:r>
          </a:p>
        </p:txBody>
      </p:sp>
      <p:sp>
        <p:nvSpPr>
          <p:cNvPr id="3" name="Content Placeholder 2">
            <a:extLst>
              <a:ext uri="{FF2B5EF4-FFF2-40B4-BE49-F238E27FC236}">
                <a16:creationId xmlns:a16="http://schemas.microsoft.com/office/drawing/2014/main" id="{711D4460-1C6D-67F6-F7B6-83C8CC7E85AF}"/>
              </a:ext>
            </a:extLst>
          </p:cNvPr>
          <p:cNvSpPr>
            <a:spLocks noGrp="1"/>
          </p:cNvSpPr>
          <p:nvPr>
            <p:ph idx="1"/>
          </p:nvPr>
        </p:nvSpPr>
        <p:spPr>
          <a:xfrm>
            <a:off x="838200" y="3255591"/>
            <a:ext cx="10515600" cy="4351338"/>
          </a:xfrm>
        </p:spPr>
        <p:txBody>
          <a:bodyPr>
            <a:normAutofit/>
          </a:bodyPr>
          <a:lstStyle/>
          <a:p>
            <a:pPr marL="0" indent="0" algn="ctr">
              <a:buNone/>
            </a:pPr>
            <a:r>
              <a:rPr lang="en-US" sz="4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1752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6138D-C160-DBA8-5198-B2286E7A351A}"/>
            </a:ext>
          </a:extLst>
        </p:cNvPr>
        <p:cNvGrpSpPr/>
        <p:nvPr/>
      </p:nvGrpSpPr>
      <p:grpSpPr>
        <a:xfrm>
          <a:off x="0" y="0"/>
          <a:ext cx="0" cy="0"/>
          <a:chOff x="0" y="0"/>
          <a:chExt cx="0" cy="0"/>
        </a:xfrm>
      </p:grpSpPr>
      <p:sp useBgFill="1">
        <p:nvSpPr>
          <p:cNvPr id="24" name="Color Cover">
            <a:extLst>
              <a:ext uri="{FF2B5EF4-FFF2-40B4-BE49-F238E27FC236}">
                <a16:creationId xmlns:a16="http://schemas.microsoft.com/office/drawing/2014/main" id="{55ADB81D-C2CA-06F1-D11A-A1D55A5D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Cover">
            <a:extLst>
              <a:ext uri="{FF2B5EF4-FFF2-40B4-BE49-F238E27FC236}">
                <a16:creationId xmlns:a16="http://schemas.microsoft.com/office/drawing/2014/main" id="{A4C06BC9-B346-F041-CDB3-DA88B76C7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737DC53C-BF70-9950-1D63-3728BAD063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80B60D30-E2EF-ADD3-CA28-0ADD700C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424BA545-95F1-F697-A5C2-F6C55368A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4F6903CB-7480-7497-19EF-1655A59298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F5D2A14D-6F8F-1AD9-A24B-8983AB84C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AADFBA3-B59E-79CF-AF3C-5928348A6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41ACFD3D-FE3E-A848-D82B-A263E0FDC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F004A77F-231F-EF4C-E487-F3A35CFCA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EED1B5-2CD8-9396-4AD3-3DC1025AC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E36E8DA-6DF9-76E1-4607-3AF1745D8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1D2AD84-89DF-19BA-FC67-88F8E5003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75EC2A0-1147-5A9C-CCF8-74E995382B05}"/>
              </a:ext>
            </a:extLst>
          </p:cNvPr>
          <p:cNvSpPr>
            <a:spLocks noGrp="1"/>
          </p:cNvSpPr>
          <p:nvPr>
            <p:ph type="ctrTitle"/>
          </p:nvPr>
        </p:nvSpPr>
        <p:spPr>
          <a:xfrm>
            <a:off x="786385" y="841248"/>
            <a:ext cx="5129600" cy="5340097"/>
          </a:xfrm>
        </p:spPr>
        <p:txBody>
          <a:bodyPr vert="horz" lIns="91440" tIns="45720" rIns="91440" bIns="45720" rtlCol="0" anchor="ctr">
            <a:normAutofit/>
          </a:bodyPr>
          <a:lstStyle/>
          <a:p>
            <a:pPr algn="l"/>
            <a:r>
              <a:rPr lang="en-US" sz="4800" dirty="0">
                <a:solidFill>
                  <a:schemeClr val="bg1"/>
                </a:solidFill>
                <a:latin typeface="Arial" panose="020B0604020202020204" pitchFamily="34" charset="0"/>
                <a:cs typeface="Arial" panose="020B0604020202020204" pitchFamily="34" charset="0"/>
              </a:rPr>
              <a:t>      Outline</a:t>
            </a:r>
            <a:endParaRPr lang="en-US" sz="48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E16CE164-6855-B065-2AC1-681ADBB29406}"/>
              </a:ext>
            </a:extLst>
          </p:cNvPr>
          <p:cNvSpPr>
            <a:spLocks noGrp="1"/>
          </p:cNvSpPr>
          <p:nvPr>
            <p:ph type="subTitle" idx="1"/>
          </p:nvPr>
        </p:nvSpPr>
        <p:spPr>
          <a:xfrm>
            <a:off x="6464409" y="671209"/>
            <a:ext cx="5529795" cy="5510135"/>
          </a:xfrm>
        </p:spPr>
        <p:txBody>
          <a:bodyPr vert="horz" lIns="91440" tIns="45720" rIns="91440" bIns="45720" rtlCol="0" anchor="ctr">
            <a:normAutofit/>
          </a:bodyPr>
          <a:lstStyle/>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Problem Statement</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Introduction to FedUSNet</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Understanding Federated Learning</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Breast Cancer Classification: An Overview</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FedUSNet Architecture</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Implementation of FedUSNet</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Results and Performance Evaluations</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Key Advantages of FedUSNet</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Challenges and Limitations</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Future Work</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Ethical Considerations</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Conclusion</a:t>
            </a:r>
          </a:p>
          <a:p>
            <a:pPr marL="457200" indent="-457200" algn="l">
              <a:buAutoNum type="arabicPeriod"/>
            </a:pPr>
            <a:r>
              <a:rPr lang="en-US" sz="2000" dirty="0">
                <a:solidFill>
                  <a:schemeClr val="tx2"/>
                </a:solidFill>
                <a:latin typeface="Arial" panose="020B0604020202020204" pitchFamily="34" charset="0"/>
                <a:cs typeface="Arial" panose="020B0604020202020204" pitchFamily="34" charset="0"/>
              </a:rPr>
              <a:t>Q &amp; A Session</a:t>
            </a:r>
          </a:p>
        </p:txBody>
      </p:sp>
    </p:spTree>
    <p:extLst>
      <p:ext uri="{BB962C8B-B14F-4D97-AF65-F5344CB8AC3E}">
        <p14:creationId xmlns:p14="http://schemas.microsoft.com/office/powerpoint/2010/main" val="388290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0A75-010C-AE74-9A9A-68C17802829C}"/>
              </a:ext>
            </a:extLst>
          </p:cNvPr>
          <p:cNvSpPr>
            <a:spLocks noGrp="1"/>
          </p:cNvSpPr>
          <p:nvPr>
            <p:ph type="title"/>
          </p:nvPr>
        </p:nvSpPr>
        <p:spPr>
          <a:xfrm>
            <a:off x="760379" y="0"/>
            <a:ext cx="10515600" cy="847707"/>
          </a:xfrm>
        </p:spPr>
        <p:txBody>
          <a:bodyPr>
            <a:normAutofit/>
          </a:bodyPr>
          <a:lstStyle/>
          <a:p>
            <a:pPr algn="ctr"/>
            <a:r>
              <a:rPr lang="en-US" sz="4000"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4A7FE6DD-961B-7F99-26A9-001AFAB68F7C}"/>
              </a:ext>
            </a:extLst>
          </p:cNvPr>
          <p:cNvSpPr>
            <a:spLocks noGrp="1"/>
          </p:cNvSpPr>
          <p:nvPr>
            <p:ph idx="1"/>
          </p:nvPr>
        </p:nvSpPr>
        <p:spPr>
          <a:xfrm>
            <a:off x="838200" y="1040860"/>
            <a:ext cx="10515600" cy="5622587"/>
          </a:xfrm>
        </p:spPr>
        <p:txBody>
          <a:bodyPr>
            <a:noAutofit/>
          </a:bodyPr>
          <a:lstStyle/>
          <a:p>
            <a:pPr>
              <a:lnSpc>
                <a:spcPct val="115000"/>
              </a:lnSpc>
              <a:spcAft>
                <a:spcPts val="800"/>
              </a:spcAft>
              <a:tabLst>
                <a:tab pos="457200" algn="l"/>
              </a:tabLst>
            </a:pPr>
            <a:r>
              <a:rPr lang="en-US" sz="2400" b="1" kern="100" dirty="0">
                <a:effectLst/>
                <a:latin typeface="Arial" panose="020B0604020202020204" pitchFamily="34" charset="0"/>
                <a:ea typeface="Aptos" panose="020B0004020202020204" pitchFamily="34" charset="0"/>
                <a:cs typeface="Arial" panose="020B0604020202020204" pitchFamily="34" charset="0"/>
              </a:rPr>
              <a:t>Massive Data Generation:</a:t>
            </a:r>
            <a:r>
              <a:rPr lang="en-US" sz="2400" kern="100" dirty="0">
                <a:effectLst/>
                <a:latin typeface="Arial" panose="020B0604020202020204" pitchFamily="34" charset="0"/>
                <a:ea typeface="Aptos" panose="020B0004020202020204" pitchFamily="34" charset="0"/>
                <a:cs typeface="Arial" panose="020B0604020202020204" pitchFamily="34" charset="0"/>
              </a:rPr>
              <a:t> Healthcare generates large volumes of sensitive data, including patient records, diagnostic images, and health data from health-monitoring studies, which are essential for improving care.</a:t>
            </a:r>
            <a:endParaRPr lang="en-US" sz="2400" kern="100" dirty="0">
              <a:latin typeface="Arial" panose="020B0604020202020204" pitchFamily="34" charset="0"/>
              <a:ea typeface="Aptos" panose="020B0004020202020204" pitchFamily="34" charset="0"/>
              <a:cs typeface="Arial" panose="020B0604020202020204" pitchFamily="34" charset="0"/>
            </a:endParaRPr>
          </a:p>
          <a:p>
            <a:pPr marR="0" lvl="0">
              <a:lnSpc>
                <a:spcPct val="115000"/>
              </a:lnSpc>
              <a:spcAft>
                <a:spcPts val="800"/>
              </a:spcAft>
              <a:tabLst>
                <a:tab pos="457200" algn="l"/>
              </a:tabLst>
            </a:pPr>
            <a:r>
              <a:rPr lang="en-US" sz="2400" b="1" kern="100" dirty="0">
                <a:effectLst/>
                <a:latin typeface="Arial" panose="020B0604020202020204" pitchFamily="34" charset="0"/>
                <a:ea typeface="Aptos" panose="020B0004020202020204" pitchFamily="34" charset="0"/>
                <a:cs typeface="Arial" panose="020B0604020202020204" pitchFamily="34" charset="0"/>
              </a:rPr>
              <a:t>Privacy Concerns:</a:t>
            </a:r>
            <a:r>
              <a:rPr lang="en-US" sz="2400" kern="100" dirty="0">
                <a:effectLst/>
                <a:latin typeface="Arial" panose="020B0604020202020204" pitchFamily="34" charset="0"/>
                <a:ea typeface="Aptos" panose="020B0004020202020204" pitchFamily="34" charset="0"/>
                <a:cs typeface="Arial" panose="020B0604020202020204" pitchFamily="34" charset="0"/>
              </a:rPr>
              <a:t> This data contains personal information that must remain private and centralizing it for analysis could violate privacy laws like HIPAA.</a:t>
            </a:r>
          </a:p>
          <a:p>
            <a:pPr marR="0" lvl="0">
              <a:lnSpc>
                <a:spcPct val="115000"/>
              </a:lnSpc>
              <a:spcAft>
                <a:spcPts val="800"/>
              </a:spcAft>
              <a:tabLst>
                <a:tab pos="457200" algn="l"/>
              </a:tabLst>
            </a:pPr>
            <a:r>
              <a:rPr lang="en-US" sz="2400" b="1" kern="100" dirty="0">
                <a:effectLst/>
                <a:latin typeface="Arial" panose="020B0604020202020204" pitchFamily="34" charset="0"/>
                <a:ea typeface="Aptos" panose="020B0004020202020204" pitchFamily="34" charset="0"/>
                <a:cs typeface="Arial" panose="020B0604020202020204" pitchFamily="34" charset="0"/>
              </a:rPr>
              <a:t>Need for Privacy-Preserving Collaboration:</a:t>
            </a:r>
            <a:r>
              <a:rPr lang="en-US" sz="2400" kern="100" dirty="0">
                <a:effectLst/>
                <a:latin typeface="Arial" panose="020B0604020202020204" pitchFamily="34" charset="0"/>
                <a:ea typeface="Aptos" panose="020B0004020202020204" pitchFamily="34" charset="0"/>
                <a:cs typeface="Arial" panose="020B0604020202020204" pitchFamily="34" charset="0"/>
              </a:rPr>
              <a:t> There is a critical need for a method to collaborate on data analysis without compromising patient privacy or legal requirements.</a:t>
            </a:r>
          </a:p>
        </p:txBody>
      </p:sp>
    </p:spTree>
    <p:extLst>
      <p:ext uri="{BB962C8B-B14F-4D97-AF65-F5344CB8AC3E}">
        <p14:creationId xmlns:p14="http://schemas.microsoft.com/office/powerpoint/2010/main" val="111692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868A5-F1D0-5DC8-FDE4-F86FE0B8E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9E118-C8E0-7E0A-EFF0-2CD21F9C4F35}"/>
              </a:ext>
            </a:extLst>
          </p:cNvPr>
          <p:cNvSpPr>
            <a:spLocks noGrp="1"/>
          </p:cNvSpPr>
          <p:nvPr>
            <p:ph type="title"/>
          </p:nvPr>
        </p:nvSpPr>
        <p:spPr>
          <a:xfrm>
            <a:off x="760379" y="0"/>
            <a:ext cx="10515600" cy="847707"/>
          </a:xfrm>
        </p:spPr>
        <p:txBody>
          <a:bodyPr>
            <a:normAutofit/>
          </a:bodyPr>
          <a:lstStyle/>
          <a:p>
            <a:pPr algn="ctr"/>
            <a:r>
              <a:rPr lang="en-US" sz="4000" dirty="0">
                <a:latin typeface="Arial" panose="020B0604020202020204" pitchFamily="34" charset="0"/>
                <a:cs typeface="Arial" panose="020B0604020202020204" pitchFamily="34" charset="0"/>
              </a:rPr>
              <a:t>Introduction to FedUSNet</a:t>
            </a:r>
          </a:p>
        </p:txBody>
      </p:sp>
      <p:sp>
        <p:nvSpPr>
          <p:cNvPr id="3" name="Content Placeholder 2">
            <a:extLst>
              <a:ext uri="{FF2B5EF4-FFF2-40B4-BE49-F238E27FC236}">
                <a16:creationId xmlns:a16="http://schemas.microsoft.com/office/drawing/2014/main" id="{AE38720F-FE5A-70FF-B918-1ADDD05CC5CB}"/>
              </a:ext>
            </a:extLst>
          </p:cNvPr>
          <p:cNvSpPr>
            <a:spLocks noGrp="1"/>
          </p:cNvSpPr>
          <p:nvPr>
            <p:ph idx="1"/>
          </p:nvPr>
        </p:nvSpPr>
        <p:spPr>
          <a:xfrm>
            <a:off x="838200" y="886618"/>
            <a:ext cx="10515600" cy="4798911"/>
          </a:xfrm>
        </p:spPr>
        <p:txBody>
          <a:bodyPr>
            <a:noAutofit/>
          </a:bodyPr>
          <a:lstStyle/>
          <a:p>
            <a:r>
              <a:rPr lang="en-US" sz="2400" b="1" dirty="0">
                <a:latin typeface="Arial" panose="020B0604020202020204" pitchFamily="34" charset="0"/>
                <a:cs typeface="Arial" panose="020B0604020202020204" pitchFamily="34" charset="0"/>
              </a:rPr>
              <a:t>Overview of Federated Learning:</a:t>
            </a:r>
            <a:r>
              <a:rPr lang="en-US" sz="2400" dirty="0">
                <a:latin typeface="Arial" panose="020B0604020202020204" pitchFamily="34" charset="0"/>
                <a:cs typeface="Arial" panose="020B0604020202020204" pitchFamily="34" charset="0"/>
              </a:rPr>
              <a:t> Federated Learning is a decentralized approach to machine learning that allows for model training across multiple servers with local data samples, without the need to share actual data. This method is valuable in healthcare, where patient privacy is highly important.</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Important in Healthcare: </a:t>
            </a:r>
            <a:r>
              <a:rPr lang="en-US" sz="2400" dirty="0">
                <a:latin typeface="Arial" panose="020B0604020202020204" pitchFamily="34" charset="0"/>
                <a:cs typeface="Arial" panose="020B0604020202020204" pitchFamily="34" charset="0"/>
              </a:rPr>
              <a:t>In healthcare, utilizing federated learning can improve collaborations among institutions while protecting sensitive patient information, also improving diagnosis models like those used for breast cancer classification without comprising data integrity.</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Breast Cancer Classification challenges: </a:t>
            </a:r>
            <a:r>
              <a:rPr lang="en-US" sz="2400" dirty="0">
                <a:latin typeface="Arial" panose="020B0604020202020204" pitchFamily="34" charset="0"/>
                <a:cs typeface="Arial" panose="020B0604020202020204" pitchFamily="34" charset="0"/>
              </a:rPr>
              <a:t>Classifying breast cancer accurately is complex due to factors such as varied imaging protocols, differences in patient demographics, and misdiagnosis. This makes it essential to explore innovative approaches like FedUSNet which not only maintain privacy standards but also improves classification accuracy.</a:t>
            </a:r>
          </a:p>
        </p:txBody>
      </p:sp>
    </p:spTree>
    <p:extLst>
      <p:ext uri="{BB962C8B-B14F-4D97-AF65-F5344CB8AC3E}">
        <p14:creationId xmlns:p14="http://schemas.microsoft.com/office/powerpoint/2010/main" val="124986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9EC10-2358-9CCE-EE63-85AFF4822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9F245-54E0-95A1-459B-4DDF38618C6D}"/>
              </a:ext>
            </a:extLst>
          </p:cNvPr>
          <p:cNvSpPr>
            <a:spLocks noGrp="1"/>
          </p:cNvSpPr>
          <p:nvPr>
            <p:ph type="title"/>
          </p:nvPr>
        </p:nvSpPr>
        <p:spPr>
          <a:xfrm>
            <a:off x="838200" y="0"/>
            <a:ext cx="10515600" cy="1071243"/>
          </a:xfrm>
        </p:spPr>
        <p:txBody>
          <a:bodyPr>
            <a:normAutofit/>
          </a:bodyPr>
          <a:lstStyle/>
          <a:p>
            <a:pPr algn="ctr"/>
            <a:r>
              <a:rPr lang="en-US" sz="4000" dirty="0">
                <a:latin typeface="Arial" panose="020B0604020202020204" pitchFamily="34" charset="0"/>
                <a:cs typeface="Arial" panose="020B0604020202020204" pitchFamily="34" charset="0"/>
              </a:rPr>
              <a:t>Understanding Federated Learning</a:t>
            </a:r>
          </a:p>
        </p:txBody>
      </p:sp>
      <p:sp>
        <p:nvSpPr>
          <p:cNvPr id="3" name="Content Placeholder 2">
            <a:extLst>
              <a:ext uri="{FF2B5EF4-FFF2-40B4-BE49-F238E27FC236}">
                <a16:creationId xmlns:a16="http://schemas.microsoft.com/office/drawing/2014/main" id="{2BE6FAEC-F32C-86FF-1935-16196C094E74}"/>
              </a:ext>
            </a:extLst>
          </p:cNvPr>
          <p:cNvSpPr>
            <a:spLocks noGrp="1"/>
          </p:cNvSpPr>
          <p:nvPr>
            <p:ph idx="1"/>
          </p:nvPr>
        </p:nvSpPr>
        <p:spPr>
          <a:xfrm>
            <a:off x="838200" y="1553250"/>
            <a:ext cx="10515600" cy="4798911"/>
          </a:xfrm>
        </p:spPr>
        <p:txBody>
          <a:bodyPr>
            <a:normAutofit lnSpcReduction="10000"/>
          </a:bodyPr>
          <a:lstStyle/>
          <a:p>
            <a:r>
              <a:rPr lang="en-US" sz="2400" dirty="0">
                <a:latin typeface="Arial" panose="020B0604020202020204" pitchFamily="34" charset="0"/>
                <a:cs typeface="Arial" panose="020B0604020202020204" pitchFamily="34" charset="0"/>
              </a:rPr>
              <a:t>Federated learning relies on a system where models are trained on individual devices, and the updates are then sent to a central server to be combined. This approach helps protect privacy by keeping the data on the local devices instead of bringing it all together in one place.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Federated learning process involves multiple rounds of communication between clients and their central server. Each client trains a local model using its private data and shares only model updates, thus maintaining data privacy and minimizing the risk of data leakage.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This approach lower the risks of data breaches, reduces latency in training process, and enables continuous learning from different datasets across different institutions without the need for costly and time-consuming data agreements.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17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D98BC-7068-25B9-4B85-06E41E6D2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A34CF-E7AC-C8AA-3E10-371554C03915}"/>
              </a:ext>
            </a:extLst>
          </p:cNvPr>
          <p:cNvSpPr>
            <a:spLocks noGrp="1"/>
          </p:cNvSpPr>
          <p:nvPr>
            <p:ph type="title"/>
          </p:nvPr>
        </p:nvSpPr>
        <p:spPr>
          <a:xfrm>
            <a:off x="838200" y="97276"/>
            <a:ext cx="10515600" cy="1120082"/>
          </a:xfrm>
        </p:spPr>
        <p:txBody>
          <a:bodyPr>
            <a:normAutofit/>
          </a:bodyPr>
          <a:lstStyle/>
          <a:p>
            <a:pPr algn="ctr"/>
            <a:r>
              <a:rPr lang="en-US" sz="4000" dirty="0">
                <a:latin typeface="Arial" panose="020B0604020202020204" pitchFamily="34" charset="0"/>
                <a:cs typeface="Arial" panose="020B0604020202020204" pitchFamily="34" charset="0"/>
              </a:rPr>
              <a:t>Breast Cancer Classification: Overview</a:t>
            </a:r>
          </a:p>
        </p:txBody>
      </p:sp>
      <p:sp>
        <p:nvSpPr>
          <p:cNvPr id="3" name="Content Placeholder 2">
            <a:extLst>
              <a:ext uri="{FF2B5EF4-FFF2-40B4-BE49-F238E27FC236}">
                <a16:creationId xmlns:a16="http://schemas.microsoft.com/office/drawing/2014/main" id="{345AE931-6949-D08C-0721-4B59BF08D1A9}"/>
              </a:ext>
            </a:extLst>
          </p:cNvPr>
          <p:cNvSpPr>
            <a:spLocks noGrp="1"/>
          </p:cNvSpPr>
          <p:nvPr>
            <p:ph idx="1"/>
          </p:nvPr>
        </p:nvSpPr>
        <p:spPr>
          <a:xfrm>
            <a:off x="838200" y="1217358"/>
            <a:ext cx="10515600" cy="5523909"/>
          </a:xfrm>
        </p:spPr>
        <p:txBody>
          <a:bodyPr>
            <a:noAutofit/>
          </a:bodyPr>
          <a:lstStyle/>
          <a:p>
            <a:r>
              <a:rPr lang="en-US" sz="2400" b="1" dirty="0">
                <a:latin typeface="Arial" panose="020B0604020202020204" pitchFamily="34" charset="0"/>
                <a:cs typeface="Arial" panose="020B0604020202020204" pitchFamily="34" charset="0"/>
              </a:rPr>
              <a:t>Current Classification Methods: </a:t>
            </a:r>
            <a:r>
              <a:rPr lang="en-US" sz="2400" dirty="0">
                <a:latin typeface="Arial" panose="020B0604020202020204" pitchFamily="34" charset="0"/>
                <a:cs typeface="Arial" panose="020B0604020202020204" pitchFamily="34" charset="0"/>
              </a:rPr>
              <a:t>The classification of breast cancer mostly rely on methods like mammography, histopathology, and imaging techniques using machine learning algorithms. However, many of these methods are limited by small datasets and the difficulty of applying models effectively across different populations.</a:t>
            </a:r>
          </a:p>
          <a:p>
            <a:endParaRPr lang="en-US" sz="2400" dirty="0">
              <a:latin typeface="Arial" panose="020B06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Challenges in Data Privacy: </a:t>
            </a:r>
            <a:r>
              <a:rPr lang="en-US" sz="2400" kern="100" dirty="0">
                <a:effectLst/>
                <a:latin typeface="Arial" panose="020B0604020202020204" pitchFamily="34" charset="0"/>
                <a:ea typeface="Aptos" panose="020B0004020202020204" pitchFamily="34" charset="0"/>
                <a:cs typeface="Arial" panose="020B0604020202020204" pitchFamily="34" charset="0"/>
              </a:rPr>
              <a:t>One of the main challenges in breast cancer classification is ensuring data privacy while assessing sensitive information across healthcare institutions, as sharing data can lead to ethical and legal issues.</a:t>
            </a:r>
          </a:p>
          <a:p>
            <a:endParaRPr lang="en-US" sz="2400" kern="100" dirty="0">
              <a:latin typeface="Arial" panose="020B0604020202020204" pitchFamily="34" charset="0"/>
              <a:ea typeface="Aptos" panose="020B0004020202020204" pitchFamily="34" charset="0"/>
              <a:cs typeface="Arial" panose="020B0604020202020204" pitchFamily="34" charset="0"/>
            </a:endParaRPr>
          </a:p>
          <a:p>
            <a:r>
              <a:rPr lang="en-US" sz="2400" b="1" kern="100" dirty="0">
                <a:latin typeface="Arial" panose="020B0604020202020204" pitchFamily="34" charset="0"/>
                <a:ea typeface="Aptos" panose="020B0004020202020204" pitchFamily="34" charset="0"/>
                <a:cs typeface="Arial" panose="020B0604020202020204" pitchFamily="34" charset="0"/>
              </a:rPr>
              <a:t>Need for Improved Techniques: </a:t>
            </a:r>
            <a:r>
              <a:rPr lang="en-US" sz="2400" kern="100" dirty="0">
                <a:latin typeface="Arial" panose="020B0604020202020204" pitchFamily="34" charset="0"/>
                <a:ea typeface="Aptos" panose="020B0004020202020204" pitchFamily="34" charset="0"/>
                <a:cs typeface="Arial" panose="020B0604020202020204" pitchFamily="34" charset="0"/>
              </a:rPr>
              <a:t>To enhance breast cancer classification, there is a main need for robust techniques that can operate within privacy-preserving frameworks, ultimately improving accuracy, efficiency, and outcomes for patients while adhering to privacy regulations.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425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F2EB-AF64-4335-2E6C-A5402461D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3D4D9-B324-B250-A1C9-8A2AF6DF7703}"/>
              </a:ext>
            </a:extLst>
          </p:cNvPr>
          <p:cNvSpPr>
            <a:spLocks noGrp="1"/>
          </p:cNvSpPr>
          <p:nvPr>
            <p:ph type="title"/>
          </p:nvPr>
        </p:nvSpPr>
        <p:spPr>
          <a:xfrm>
            <a:off x="838200" y="18255"/>
            <a:ext cx="10515600" cy="1325563"/>
          </a:xfrm>
        </p:spPr>
        <p:txBody>
          <a:bodyPr>
            <a:normAutofit/>
          </a:bodyPr>
          <a:lstStyle/>
          <a:p>
            <a:pPr algn="ctr"/>
            <a:r>
              <a:rPr lang="en-US" sz="4000" dirty="0">
                <a:latin typeface="Arial" panose="020B0604020202020204" pitchFamily="34" charset="0"/>
                <a:cs typeface="Arial" panose="020B0604020202020204" pitchFamily="34" charset="0"/>
              </a:rPr>
              <a:t>FedUSNet Architecture</a:t>
            </a:r>
          </a:p>
        </p:txBody>
      </p:sp>
      <p:sp>
        <p:nvSpPr>
          <p:cNvPr id="3" name="Content Placeholder 2">
            <a:extLst>
              <a:ext uri="{FF2B5EF4-FFF2-40B4-BE49-F238E27FC236}">
                <a16:creationId xmlns:a16="http://schemas.microsoft.com/office/drawing/2014/main" id="{2953BE7B-2B98-4014-3492-261DB0E12B2E}"/>
              </a:ext>
            </a:extLst>
          </p:cNvPr>
          <p:cNvSpPr>
            <a:spLocks noGrp="1"/>
          </p:cNvSpPr>
          <p:nvPr>
            <p:ph idx="1"/>
          </p:nvPr>
        </p:nvSpPr>
        <p:spPr>
          <a:xfrm>
            <a:off x="838200" y="1343818"/>
            <a:ext cx="10515600" cy="5530814"/>
          </a:xfrm>
        </p:spPr>
        <p:txBody>
          <a:bodyPr>
            <a:noAutofit/>
          </a:bodyPr>
          <a:lstStyle/>
          <a:p>
            <a:r>
              <a:rPr lang="en-US" sz="2400" b="1" dirty="0">
                <a:latin typeface="Arial" panose="020B0604020202020204" pitchFamily="34" charset="0"/>
                <a:cs typeface="Arial" panose="020B0604020202020204" pitchFamily="34" charset="0"/>
              </a:rPr>
              <a:t>Components of FedUSNet: </a:t>
            </a:r>
            <a:r>
              <a:rPr lang="en-US" sz="2400" dirty="0" err="1">
                <a:latin typeface="Arial" panose="020B0604020202020204" pitchFamily="34" charset="0"/>
                <a:cs typeface="Arial" panose="020B0604020202020204" pitchFamily="34" charset="0"/>
              </a:rPr>
              <a:t>FedUSNet</a:t>
            </a:r>
            <a:r>
              <a:rPr lang="en-US" sz="2400" dirty="0">
                <a:latin typeface="Arial" panose="020B0604020202020204" pitchFamily="34" charset="0"/>
                <a:cs typeface="Arial" panose="020B0604020202020204" pitchFamily="34" charset="0"/>
              </a:rPr>
              <a:t> is designed with a custom Res-Net architecture, a central federated server, and 10 client nodes, each holding a local BUSI dataset and participating in model training.</a:t>
            </a:r>
          </a:p>
          <a:p>
            <a:pPr marL="0" indent="0">
              <a:buNone/>
            </a:pPr>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r>
              <a:rPr lang="en-US" sz="2400" b="1" kern="100" dirty="0">
                <a:latin typeface="Arial" panose="020B0604020202020204" pitchFamily="34" charset="0"/>
                <a:ea typeface="Aptos" panose="020B0004020202020204" pitchFamily="34" charset="0"/>
                <a:cs typeface="Arial" panose="020B0604020202020204" pitchFamily="34" charset="0"/>
              </a:rPr>
              <a:t>Data Distribution: </a:t>
            </a:r>
            <a:r>
              <a:rPr lang="en-US" sz="2400" dirty="0">
                <a:latin typeface="Arial" panose="020B0604020202020204" pitchFamily="34" charset="0"/>
                <a:cs typeface="Arial" panose="020B0604020202020204" pitchFamily="34" charset="0"/>
              </a:rPr>
              <a:t>In real-world scenarios, data is typically stored across multiple institutions or hospitals to protect patient privacy. Similarly, our model mimics this approach by evenly distributing the data across all 10 clients, which represent medical facilities, to maintain privacy standards</a:t>
            </a:r>
            <a:r>
              <a:rPr lang="en-US" sz="2400" kern="100" dirty="0">
                <a:latin typeface="Arial" panose="020B0604020202020204" pitchFamily="34" charset="0"/>
                <a:ea typeface="Aptos" panose="020B0004020202020204" pitchFamily="34" charset="0"/>
                <a:cs typeface="Arial" panose="020B0604020202020204" pitchFamily="34" charset="0"/>
              </a:rPr>
              <a:t>.</a:t>
            </a:r>
          </a:p>
          <a:p>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Model Training Process: </a:t>
            </a:r>
            <a:r>
              <a:rPr lang="en-US" sz="2400" kern="100" dirty="0">
                <a:effectLst/>
                <a:latin typeface="Arial" panose="020B0604020202020204" pitchFamily="34" charset="0"/>
                <a:ea typeface="Aptos" panose="020B0004020202020204" pitchFamily="34" charset="0"/>
                <a:cs typeface="Arial" panose="020B0604020202020204" pitchFamily="34" charset="0"/>
              </a:rPr>
              <a:t>The training process involves clients iteratively updating their local models on their unique datasets before sending aggregated updates to the central server, allowing continuous improvement while protecting indi</a:t>
            </a:r>
            <a:r>
              <a:rPr lang="en-US" sz="2400" kern="100" dirty="0">
                <a:latin typeface="Arial" panose="020B0604020202020204" pitchFamily="34" charset="0"/>
                <a:ea typeface="Aptos" panose="020B0004020202020204" pitchFamily="34" charset="0"/>
                <a:cs typeface="Arial" panose="020B0604020202020204" pitchFamily="34" charset="0"/>
              </a:rPr>
              <a:t>vidual data privacy.</a:t>
            </a:r>
            <a:endParaRPr lang="en-US" sz="24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31597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B2281-6C60-6CC3-1AD9-3F889A17D7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78DB0-D5F8-207B-57E6-C104BBF0D96B}"/>
              </a:ext>
            </a:extLst>
          </p:cNvPr>
          <p:cNvSpPr>
            <a:spLocks noGrp="1"/>
          </p:cNvSpPr>
          <p:nvPr>
            <p:ph type="title"/>
          </p:nvPr>
        </p:nvSpPr>
        <p:spPr>
          <a:xfrm>
            <a:off x="838200" y="18255"/>
            <a:ext cx="10515600" cy="1325563"/>
          </a:xfrm>
        </p:spPr>
        <p:txBody>
          <a:bodyPr>
            <a:normAutofit/>
          </a:bodyPr>
          <a:lstStyle/>
          <a:p>
            <a:pPr algn="ctr"/>
            <a:r>
              <a:rPr lang="en-US" sz="4000" dirty="0">
                <a:latin typeface="Arial" panose="020B0604020202020204" pitchFamily="34" charset="0"/>
                <a:cs typeface="Arial" panose="020B0604020202020204" pitchFamily="34" charset="0"/>
              </a:rPr>
              <a:t>FedUSNet Architecture</a:t>
            </a:r>
          </a:p>
        </p:txBody>
      </p:sp>
      <p:pic>
        <p:nvPicPr>
          <p:cNvPr id="5" name="Content Placeholder 4" descr="A diagram of a server">
            <a:extLst>
              <a:ext uri="{FF2B5EF4-FFF2-40B4-BE49-F238E27FC236}">
                <a16:creationId xmlns:a16="http://schemas.microsoft.com/office/drawing/2014/main" id="{A32E01FD-910F-977C-F144-371F0ABCD7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137" y="1657978"/>
            <a:ext cx="9581744" cy="4622242"/>
          </a:xfrm>
        </p:spPr>
      </p:pic>
    </p:spTree>
    <p:extLst>
      <p:ext uri="{BB962C8B-B14F-4D97-AF65-F5344CB8AC3E}">
        <p14:creationId xmlns:p14="http://schemas.microsoft.com/office/powerpoint/2010/main" val="105073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4EA5-D38E-2805-1B89-AF7FA8DF1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7F09C-3FED-D470-FFD6-82CAEDA31105}"/>
              </a:ext>
            </a:extLst>
          </p:cNvPr>
          <p:cNvSpPr>
            <a:spLocks noGrp="1"/>
          </p:cNvSpPr>
          <p:nvPr>
            <p:ph type="title"/>
          </p:nvPr>
        </p:nvSpPr>
        <p:spPr>
          <a:xfrm>
            <a:off x="838200" y="18255"/>
            <a:ext cx="10515600" cy="1325563"/>
          </a:xfrm>
        </p:spPr>
        <p:txBody>
          <a:bodyPr>
            <a:normAutofit/>
          </a:bodyPr>
          <a:lstStyle/>
          <a:p>
            <a:pPr algn="ctr"/>
            <a:r>
              <a:rPr lang="en-US" sz="4000" dirty="0">
                <a:latin typeface="Arial" panose="020B0604020202020204" pitchFamily="34" charset="0"/>
                <a:cs typeface="Arial" panose="020B0604020202020204" pitchFamily="34" charset="0"/>
              </a:rPr>
              <a:t>Implementation of FedUSNet</a:t>
            </a:r>
          </a:p>
        </p:txBody>
      </p:sp>
      <p:sp>
        <p:nvSpPr>
          <p:cNvPr id="3" name="Content Placeholder 2">
            <a:extLst>
              <a:ext uri="{FF2B5EF4-FFF2-40B4-BE49-F238E27FC236}">
                <a16:creationId xmlns:a16="http://schemas.microsoft.com/office/drawing/2014/main" id="{36F8E274-947F-B5F5-CAE9-423C186ACED2}"/>
              </a:ext>
            </a:extLst>
          </p:cNvPr>
          <p:cNvSpPr>
            <a:spLocks noGrp="1"/>
          </p:cNvSpPr>
          <p:nvPr>
            <p:ph idx="1"/>
          </p:nvPr>
        </p:nvSpPr>
        <p:spPr>
          <a:xfrm>
            <a:off x="838200" y="1518916"/>
            <a:ext cx="10515600" cy="5066710"/>
          </a:xfrm>
        </p:spPr>
        <p:txBody>
          <a:bodyPr>
            <a:normAutofit/>
          </a:bodyPr>
          <a:lstStyle/>
          <a:p>
            <a:r>
              <a:rPr lang="en-US" sz="2400" b="1" dirty="0">
                <a:latin typeface="Arial" panose="020B0604020202020204" pitchFamily="34" charset="0"/>
                <a:cs typeface="Arial" panose="020B0604020202020204" pitchFamily="34" charset="0"/>
              </a:rPr>
              <a:t>Data Preparation: </a:t>
            </a:r>
            <a:r>
              <a:rPr lang="en-US" sz="2400" dirty="0">
                <a:latin typeface="Arial" panose="020B0604020202020204" pitchFamily="34" charset="0"/>
                <a:cs typeface="Arial" panose="020B0604020202020204" pitchFamily="34" charset="0"/>
              </a:rPr>
              <a:t>The BUSI dataset is split across 10 clients, with 80% used for training and 20% reserved for testing. Each client works with an equal portion of the training data, ensuring that the learning process is fair and balanced across all participants.</a:t>
            </a:r>
            <a:endParaRPr lang="en-US" sz="2400" kern="100" dirty="0">
              <a:effectLst/>
              <a:latin typeface="Arial" panose="020B0604020202020204" pitchFamily="34" charset="0"/>
              <a:ea typeface="Aptos" panose="020B0004020202020204" pitchFamily="34" charset="0"/>
              <a:cs typeface="Arial" panose="020B0604020202020204" pitchFamily="34" charset="0"/>
            </a:endParaRPr>
          </a:p>
          <a:p>
            <a:r>
              <a:rPr lang="en-US" sz="2400" b="1" kern="100" dirty="0">
                <a:latin typeface="Arial" panose="020B0604020202020204" pitchFamily="34" charset="0"/>
                <a:ea typeface="Aptos" panose="020B0004020202020204" pitchFamily="34" charset="0"/>
                <a:cs typeface="Arial" panose="020B0604020202020204" pitchFamily="34" charset="0"/>
              </a:rPr>
              <a:t>Training Parameters: </a:t>
            </a:r>
            <a:r>
              <a:rPr lang="en-US" sz="2400" dirty="0">
                <a:latin typeface="Arial" panose="020B0604020202020204" pitchFamily="34" charset="0"/>
                <a:cs typeface="Arial" panose="020B0604020202020204" pitchFamily="34" charset="0"/>
              </a:rPr>
              <a:t>We use a custom Res-Net architecture for the model, which is tailored for feature extraction and classification. The Adam optimizer is chosen with a learning rate of 0.001 to fine-tune the model, and we apply Cross-Entropy as the loss function. Each batch consists of 32 samples, and the model is trained over 10 rounds, with 5 epochs in each round to gradually improve its accuracy.</a:t>
            </a:r>
            <a:endParaRPr lang="en-US" sz="2400" kern="100" dirty="0">
              <a:latin typeface="Arial" panose="020B0604020202020204" pitchFamily="34" charset="0"/>
              <a:ea typeface="Aptos" panose="020B0004020202020204" pitchFamily="34" charset="0"/>
              <a:cs typeface="Arial" panose="020B0604020202020204" pitchFamily="34" charset="0"/>
            </a:endParaRPr>
          </a:p>
          <a:p>
            <a:r>
              <a:rPr lang="en-US" sz="2400" b="1" kern="100" dirty="0">
                <a:effectLst/>
                <a:latin typeface="Arial" panose="020B0604020202020204" pitchFamily="34" charset="0"/>
                <a:ea typeface="Aptos" panose="020B0004020202020204" pitchFamily="34" charset="0"/>
                <a:cs typeface="Arial" panose="020B0604020202020204" pitchFamily="34" charset="0"/>
              </a:rPr>
              <a:t>System Setup: </a:t>
            </a:r>
            <a:r>
              <a:rPr lang="en-US" sz="2400" dirty="0">
                <a:latin typeface="Arial" panose="020B0604020202020204" pitchFamily="34" charset="0"/>
                <a:cs typeface="Arial" panose="020B0604020202020204" pitchFamily="34" charset="0"/>
              </a:rPr>
              <a:t>To speed up the training process, we utilize GPUs for faster computations. Google </a:t>
            </a:r>
            <a:r>
              <a:rPr lang="en-US" sz="2400" dirty="0" err="1">
                <a:latin typeface="Arial" panose="020B0604020202020204" pitchFamily="34" charset="0"/>
                <a:cs typeface="Arial" panose="020B0604020202020204" pitchFamily="34" charset="0"/>
              </a:rPr>
              <a:t>Colab</a:t>
            </a:r>
            <a:r>
              <a:rPr lang="en-US" sz="2400" dirty="0">
                <a:latin typeface="Arial" panose="020B0604020202020204" pitchFamily="34" charset="0"/>
                <a:cs typeface="Arial" panose="020B0604020202020204" pitchFamily="34" charset="0"/>
              </a:rPr>
              <a:t> is used as the development platform, providing the necessary tools and computational power to build and test the model efficiently.</a:t>
            </a:r>
            <a:endParaRPr lang="en-US" sz="2400" b="1"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27128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605</TotalTime>
  <Words>1406</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Symbol</vt:lpstr>
      <vt:lpstr>Office Theme</vt:lpstr>
      <vt:lpstr>FedUSNet: Federated Learning for Privacy-Preserving Breast Cancer Classification</vt:lpstr>
      <vt:lpstr>      Outline</vt:lpstr>
      <vt:lpstr>Problem Statement</vt:lpstr>
      <vt:lpstr>Introduction to FedUSNet</vt:lpstr>
      <vt:lpstr>Understanding Federated Learning</vt:lpstr>
      <vt:lpstr>Breast Cancer Classification: Overview</vt:lpstr>
      <vt:lpstr>FedUSNet Architecture</vt:lpstr>
      <vt:lpstr>FedUSNet Architecture</vt:lpstr>
      <vt:lpstr>Implementation of FedUSNet</vt:lpstr>
      <vt:lpstr>Performance Metrics</vt:lpstr>
      <vt:lpstr> </vt:lpstr>
      <vt:lpstr> </vt:lpstr>
      <vt:lpstr>Key Advantages of FedUSNet</vt:lpstr>
      <vt:lpstr>Challenges and Limitations</vt:lpstr>
      <vt:lpstr>Ethical Considerations</vt:lpstr>
      <vt:lpstr>Conclusion</vt:lpstr>
      <vt:lpstr>Future Work</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Vaddi, Sainath</dc:creator>
  <cp:lastModifiedBy>Gurram, Sony Reddy</cp:lastModifiedBy>
  <cp:revision>34</cp:revision>
  <dcterms:created xsi:type="dcterms:W3CDTF">2024-12-18T06:20:18Z</dcterms:created>
  <dcterms:modified xsi:type="dcterms:W3CDTF">2024-12-20T04:18:01Z</dcterms:modified>
</cp:coreProperties>
</file>