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Now" charset="1" panose="00000500000000000000"/>
      <p:regular r:id="rId14"/>
    </p:embeddedFont>
    <p:embeddedFont>
      <p:font typeface="Now Bold" charset="1" panose="00000800000000000000"/>
      <p:regular r:id="rId15"/>
    </p:embeddedFont>
    <p:embeddedFont>
      <p:font typeface="Now Thin" charset="1" panose="00000300000000000000"/>
      <p:regular r:id="rId16"/>
    </p:embeddedFont>
    <p:embeddedFont>
      <p:font typeface="Now Light" charset="1" panose="00000400000000000000"/>
      <p:regular r:id="rId17"/>
    </p:embeddedFont>
    <p:embeddedFont>
      <p:font typeface="Now Medium" charset="1" panose="00000600000000000000"/>
      <p:regular r:id="rId18"/>
    </p:embeddedFont>
    <p:embeddedFont>
      <p:font typeface="Now Heavy" charset="1" panose="00000A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slides/slide17.xml" Type="http://schemas.openxmlformats.org/officeDocument/2006/relationships/slide"/><Relationship Id="rId37" Target="slides/slide18.xml" Type="http://schemas.openxmlformats.org/officeDocument/2006/relationships/slide"/><Relationship Id="rId38" Target="slides/slide1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7.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9.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7.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2.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 Id="rId4" Target="../media/image15.jpe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 Id="rId4" Target="../media/image15.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9.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Freeform 3" id="3"/>
          <p:cNvSpPr/>
          <p:nvPr/>
        </p:nvSpPr>
        <p:spPr>
          <a:xfrm flipH="false" flipV="false" rot="1748409">
            <a:off x="-1871927" y="7973496"/>
            <a:ext cx="6755091" cy="6130246"/>
          </a:xfrm>
          <a:custGeom>
            <a:avLst/>
            <a:gdLst/>
            <a:ahLst/>
            <a:cxnLst/>
            <a:rect r="r" b="b" t="t" l="l"/>
            <a:pathLst>
              <a:path h="6130246" w="6755091">
                <a:moveTo>
                  <a:pt x="0" y="0"/>
                </a:moveTo>
                <a:lnTo>
                  <a:pt x="6755092" y="0"/>
                </a:lnTo>
                <a:lnTo>
                  <a:pt x="6755092" y="6130246"/>
                </a:lnTo>
                <a:lnTo>
                  <a:pt x="0" y="6130246"/>
                </a:lnTo>
                <a:lnTo>
                  <a:pt x="0" y="0"/>
                </a:lnTo>
                <a:close/>
              </a:path>
            </a:pathLst>
          </a:custGeom>
          <a:blipFill>
            <a:blip r:embed="rId3"/>
            <a:stretch>
              <a:fillRect l="0" t="0" r="0" b="0"/>
            </a:stretch>
          </a:blipFill>
        </p:spPr>
      </p:sp>
      <p:sp>
        <p:nvSpPr>
          <p:cNvPr name="Freeform 4" id="4"/>
          <p:cNvSpPr/>
          <p:nvPr/>
        </p:nvSpPr>
        <p:spPr>
          <a:xfrm flipH="false" flipV="false" rot="2223819">
            <a:off x="10014238" y="-5715833"/>
            <a:ext cx="12596877" cy="11431666"/>
          </a:xfrm>
          <a:custGeom>
            <a:avLst/>
            <a:gdLst/>
            <a:ahLst/>
            <a:cxnLst/>
            <a:rect r="r" b="b" t="t" l="l"/>
            <a:pathLst>
              <a:path h="11431666" w="12596877">
                <a:moveTo>
                  <a:pt x="0" y="0"/>
                </a:moveTo>
                <a:lnTo>
                  <a:pt x="12596877" y="0"/>
                </a:lnTo>
                <a:lnTo>
                  <a:pt x="12596877" y="11431666"/>
                </a:lnTo>
                <a:lnTo>
                  <a:pt x="0" y="11431666"/>
                </a:lnTo>
                <a:lnTo>
                  <a:pt x="0" y="0"/>
                </a:lnTo>
                <a:close/>
              </a:path>
            </a:pathLst>
          </a:custGeom>
          <a:blipFill>
            <a:blip r:embed="rId3"/>
            <a:stretch>
              <a:fillRect l="0" t="0" r="0" b="0"/>
            </a:stretch>
          </a:blipFill>
        </p:spPr>
      </p:sp>
      <p:sp>
        <p:nvSpPr>
          <p:cNvPr name="Freeform 5" id="5"/>
          <p:cNvSpPr/>
          <p:nvPr/>
        </p:nvSpPr>
        <p:spPr>
          <a:xfrm flipH="false" flipV="false" rot="0">
            <a:off x="-1028700" y="-143539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194833">
            <a:off x="14482979" y="8370874"/>
            <a:ext cx="5020066" cy="5020066"/>
          </a:xfrm>
          <a:custGeom>
            <a:avLst/>
            <a:gdLst/>
            <a:ahLst/>
            <a:cxnLst/>
            <a:rect r="r" b="b" t="t" l="l"/>
            <a:pathLst>
              <a:path h="5020066" w="5020066">
                <a:moveTo>
                  <a:pt x="0" y="0"/>
                </a:moveTo>
                <a:lnTo>
                  <a:pt x="5020067" y="0"/>
                </a:lnTo>
                <a:lnTo>
                  <a:pt x="5020067" y="5020066"/>
                </a:lnTo>
                <a:lnTo>
                  <a:pt x="0" y="5020066"/>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568197" y="1855464"/>
            <a:ext cx="8547187" cy="7851441"/>
          </a:xfrm>
          <a:prstGeom prst="rect">
            <a:avLst/>
          </a:prstGeom>
        </p:spPr>
        <p:txBody>
          <a:bodyPr anchor="t" rtlCol="false" tIns="0" lIns="0" bIns="0" rIns="0">
            <a:spAutoFit/>
          </a:bodyPr>
          <a:lstStyle/>
          <a:p>
            <a:pPr>
              <a:lnSpc>
                <a:spcPts val="8560"/>
              </a:lnSpc>
            </a:pPr>
            <a:r>
              <a:rPr lang="en-US" sz="6158">
                <a:solidFill>
                  <a:srgbClr val="048AFF"/>
                </a:solidFill>
                <a:latin typeface="Now Bold"/>
              </a:rPr>
              <a:t>ENHANCING ENDPOINT DIFFERENTIATION IN CDMA THROUGH VARIABLE LENGTH SPREADING</a:t>
            </a:r>
          </a:p>
          <a:p>
            <a:pPr>
              <a:lnSpc>
                <a:spcPts val="10645"/>
              </a:lnSpc>
            </a:pPr>
          </a:p>
        </p:txBody>
      </p:sp>
      <p:sp>
        <p:nvSpPr>
          <p:cNvPr name="Freeform 8" id="8"/>
          <p:cNvSpPr/>
          <p:nvPr/>
        </p:nvSpPr>
        <p:spPr>
          <a:xfrm flipH="false" flipV="false" rot="0">
            <a:off x="1674634" y="1969764"/>
            <a:ext cx="1173233" cy="1164700"/>
          </a:xfrm>
          <a:custGeom>
            <a:avLst/>
            <a:gdLst/>
            <a:ahLst/>
            <a:cxnLst/>
            <a:rect r="r" b="b" t="t" l="l"/>
            <a:pathLst>
              <a:path h="1164700" w="1173233">
                <a:moveTo>
                  <a:pt x="0" y="0"/>
                </a:moveTo>
                <a:lnTo>
                  <a:pt x="1173233" y="0"/>
                </a:lnTo>
                <a:lnTo>
                  <a:pt x="1173233" y="1164701"/>
                </a:lnTo>
                <a:lnTo>
                  <a:pt x="0" y="11647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false" flipV="true">
            <a:off x="0" y="0"/>
            <a:ext cx="18288000" cy="10287000"/>
          </a:xfrm>
          <a:prstGeom prst="rect">
            <a:avLst/>
          </a:prstGeom>
        </p:spPr>
      </p:pic>
      <p:sp>
        <p:nvSpPr>
          <p:cNvPr name="TextBox 3" id="3"/>
          <p:cNvSpPr txBox="true"/>
          <p:nvPr/>
        </p:nvSpPr>
        <p:spPr>
          <a:xfrm rot="0">
            <a:off x="7061240" y="43283"/>
            <a:ext cx="4165521" cy="985417"/>
          </a:xfrm>
          <a:prstGeom prst="rect">
            <a:avLst/>
          </a:prstGeom>
        </p:spPr>
        <p:txBody>
          <a:bodyPr anchor="t" rtlCol="false" tIns="0" lIns="0" bIns="0" rIns="0">
            <a:spAutoFit/>
          </a:bodyPr>
          <a:lstStyle/>
          <a:p>
            <a:pPr algn="ctr">
              <a:lnSpc>
                <a:spcPts val="7823"/>
              </a:lnSpc>
              <a:spcBef>
                <a:spcPct val="0"/>
              </a:spcBef>
            </a:pPr>
            <a:r>
              <a:rPr lang="en-US" sz="6360">
                <a:solidFill>
                  <a:srgbClr val="048AFF"/>
                </a:solidFill>
                <a:latin typeface="DM Sans Italics"/>
              </a:rPr>
              <a:t>OBJECTIVE</a:t>
            </a:r>
          </a:p>
        </p:txBody>
      </p:sp>
      <p:sp>
        <p:nvSpPr>
          <p:cNvPr name="TextBox 4" id="4"/>
          <p:cNvSpPr txBox="true"/>
          <p:nvPr/>
        </p:nvSpPr>
        <p:spPr>
          <a:xfrm rot="0">
            <a:off x="3161377" y="2177035"/>
            <a:ext cx="11965247" cy="7560008"/>
          </a:xfrm>
          <a:prstGeom prst="rect">
            <a:avLst/>
          </a:prstGeom>
        </p:spPr>
        <p:txBody>
          <a:bodyPr anchor="t" rtlCol="false" tIns="0" lIns="0" bIns="0" rIns="0">
            <a:spAutoFit/>
          </a:bodyPr>
          <a:lstStyle/>
          <a:p>
            <a:pPr algn="ctr">
              <a:lnSpc>
                <a:spcPts val="3992"/>
              </a:lnSpc>
            </a:pPr>
            <a:r>
              <a:rPr lang="en-US" sz="3245">
                <a:solidFill>
                  <a:srgbClr val="FFFFFF"/>
                </a:solidFill>
                <a:latin typeface="DM Sans Italics"/>
              </a:rPr>
              <a:t>The project aims to explore the benefits and implications of using VLS for enhancing endpoint differentiation in CDMA, with the following specific objectives:</a:t>
            </a:r>
          </a:p>
          <a:p>
            <a:pPr algn="ctr">
              <a:lnSpc>
                <a:spcPts val="3992"/>
              </a:lnSpc>
            </a:pPr>
            <a:r>
              <a:rPr lang="en-US" sz="3245">
                <a:solidFill>
                  <a:srgbClr val="FFFFFF"/>
                </a:solidFill>
                <a:latin typeface="DM Sans Italics"/>
              </a:rPr>
              <a:t>•Creata a basline implementation of VLS and its implementation in the general CDMA diaspora.</a:t>
            </a:r>
          </a:p>
          <a:p>
            <a:pPr algn="ctr">
              <a:lnSpc>
                <a:spcPts val="3992"/>
              </a:lnSpc>
            </a:pPr>
            <a:r>
              <a:rPr lang="en-US" sz="3245">
                <a:solidFill>
                  <a:srgbClr val="FFFFFF"/>
                </a:solidFill>
                <a:latin typeface="DM Sans Italics"/>
              </a:rPr>
              <a:t>•Identify the limitations and challenges associated with PN spreading in CDMA systems, such as fixed spreading code lengths and their impact on spectral efficiency, data rates, and adaptability.</a:t>
            </a:r>
          </a:p>
          <a:p>
            <a:pPr algn="ctr">
              <a:lnSpc>
                <a:spcPts val="3992"/>
              </a:lnSpc>
            </a:pPr>
            <a:r>
              <a:rPr lang="en-US" sz="3245">
                <a:solidFill>
                  <a:srgbClr val="FFFFFF"/>
                </a:solidFill>
                <a:latin typeface="DM Sans Italics"/>
              </a:rPr>
              <a:t>•Investigate the benefits of VLS in CDMA systems: </a:t>
            </a:r>
          </a:p>
          <a:p>
            <a:pPr algn="ctr">
              <a:lnSpc>
                <a:spcPts val="3992"/>
              </a:lnSpc>
            </a:pPr>
            <a:r>
              <a:rPr lang="en-US" sz="3245">
                <a:solidFill>
                  <a:srgbClr val="FFFFFF"/>
                </a:solidFill>
                <a:latin typeface="DM Sans Italics"/>
              </a:rPr>
              <a:t>•Explore the potential advantages and benefits of employing Variable Length Spreading as an alternative to PN spreading, including improved adaptability, enhanced spectral efficiency, and optimized system performance.</a:t>
            </a:r>
          </a:p>
          <a:p>
            <a:pPr algn="ctr">
              <a:lnSpc>
                <a:spcPts val="3992"/>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false" flipV="true">
            <a:off x="0" y="0"/>
            <a:ext cx="18288000" cy="10287000"/>
          </a:xfrm>
          <a:prstGeom prst="rect">
            <a:avLst/>
          </a:prstGeom>
        </p:spPr>
      </p:pic>
      <p:sp>
        <p:nvSpPr>
          <p:cNvPr name="TextBox 3" id="3"/>
          <p:cNvSpPr txBox="true"/>
          <p:nvPr/>
        </p:nvSpPr>
        <p:spPr>
          <a:xfrm rot="0">
            <a:off x="1905602" y="712497"/>
            <a:ext cx="13485972" cy="8071431"/>
          </a:xfrm>
          <a:prstGeom prst="rect">
            <a:avLst/>
          </a:prstGeom>
        </p:spPr>
        <p:txBody>
          <a:bodyPr anchor="t" rtlCol="false" tIns="0" lIns="0" bIns="0" rIns="0">
            <a:spAutoFit/>
          </a:bodyPr>
          <a:lstStyle/>
          <a:p>
            <a:pPr algn="ctr">
              <a:lnSpc>
                <a:spcPts val="5396"/>
              </a:lnSpc>
            </a:pPr>
            <a:r>
              <a:rPr lang="en-US" sz="3459">
                <a:solidFill>
                  <a:srgbClr val="FFFFFF"/>
                </a:solidFill>
                <a:latin typeface="DM Sans Italics"/>
              </a:rPr>
              <a:t>•Assess the impact of VLS on endpoint differentiation in CDMA systems, considering factors such as signal conditions, interference levels, and varying user requirements.</a:t>
            </a:r>
          </a:p>
          <a:p>
            <a:pPr algn="ctr">
              <a:lnSpc>
                <a:spcPts val="5396"/>
              </a:lnSpc>
            </a:pPr>
            <a:r>
              <a:rPr lang="en-US" sz="3459">
                <a:solidFill>
                  <a:srgbClr val="FFFFFF"/>
                </a:solidFill>
                <a:latin typeface="DM Sans Italics"/>
              </a:rPr>
              <a:t>•Quantitatively and qualitatively evaluate the performance of VLS compared to PN spreading in terms of data rates, spectral efficiency, system capacity, and resilience against noise and interference.</a:t>
            </a:r>
          </a:p>
          <a:p>
            <a:pPr algn="ctr">
              <a:lnSpc>
                <a:spcPts val="5396"/>
              </a:lnSpc>
            </a:pPr>
            <a:r>
              <a:rPr lang="en-US" sz="3459">
                <a:solidFill>
                  <a:srgbClr val="FFFFFF"/>
                </a:solidFill>
                <a:latin typeface="DM Sans Italics"/>
              </a:rPr>
              <a:t>Analyze the practical implications and feasibility of implementing VLS in CDMA systems, considering factors such as complexity, hardware requirements, and compatibility with existing infrastructure</a:t>
            </a:r>
          </a:p>
          <a:p>
            <a:pPr algn="ctr">
              <a:lnSpc>
                <a:spcPts val="5396"/>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false" flipV="true">
            <a:off x="0" y="0"/>
            <a:ext cx="18288000" cy="10287000"/>
          </a:xfrm>
          <a:prstGeom prst="rect">
            <a:avLst/>
          </a:prstGeom>
        </p:spPr>
      </p:pic>
      <p:grpSp>
        <p:nvGrpSpPr>
          <p:cNvPr name="Group 3" id="3"/>
          <p:cNvGrpSpPr/>
          <p:nvPr/>
        </p:nvGrpSpPr>
        <p:grpSpPr>
          <a:xfrm rot="0">
            <a:off x="-1041088" y="0"/>
            <a:ext cx="6782652" cy="10287000"/>
            <a:chOff x="0" y="0"/>
            <a:chExt cx="1786377" cy="2709333"/>
          </a:xfrm>
        </p:grpSpPr>
        <p:sp>
          <p:nvSpPr>
            <p:cNvPr name="Freeform 4" id="4"/>
            <p:cNvSpPr/>
            <p:nvPr/>
          </p:nvSpPr>
          <p:spPr>
            <a:xfrm flipH="false" flipV="false" rot="0">
              <a:off x="0" y="0"/>
              <a:ext cx="1786377" cy="2709333"/>
            </a:xfrm>
            <a:custGeom>
              <a:avLst/>
              <a:gdLst/>
              <a:ahLst/>
              <a:cxnLst/>
              <a:rect r="r" b="b" t="t" l="l"/>
              <a:pathLst>
                <a:path h="2709333" w="1786377">
                  <a:moveTo>
                    <a:pt x="0" y="0"/>
                  </a:moveTo>
                  <a:lnTo>
                    <a:pt x="1786377" y="0"/>
                  </a:lnTo>
                  <a:lnTo>
                    <a:pt x="1786377" y="2709333"/>
                  </a:lnTo>
                  <a:lnTo>
                    <a:pt x="0" y="2709333"/>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5" id="5"/>
            <p:cNvSpPr txBox="true"/>
            <p:nvPr/>
          </p:nvSpPr>
          <p:spPr>
            <a:xfrm>
              <a:off x="0" y="-9525"/>
              <a:ext cx="812800" cy="822325"/>
            </a:xfrm>
            <a:prstGeom prst="rect">
              <a:avLst/>
            </a:prstGeom>
          </p:spPr>
          <p:txBody>
            <a:bodyPr anchor="ctr" rtlCol="false" tIns="50800" lIns="50800" bIns="50800" rIns="50800"/>
            <a:lstStyle/>
            <a:p>
              <a:pPr algn="ctr">
                <a:lnSpc>
                  <a:spcPts val="3131"/>
                </a:lnSpc>
              </a:pPr>
            </a:p>
          </p:txBody>
        </p:sp>
      </p:grpSp>
      <p:sp>
        <p:nvSpPr>
          <p:cNvPr name="Freeform 6" id="6"/>
          <p:cNvSpPr/>
          <p:nvPr/>
        </p:nvSpPr>
        <p:spPr>
          <a:xfrm flipH="false" flipV="false" rot="-1486492">
            <a:off x="15563637" y="8055643"/>
            <a:ext cx="3391326" cy="3387087"/>
          </a:xfrm>
          <a:custGeom>
            <a:avLst/>
            <a:gdLst/>
            <a:ahLst/>
            <a:cxnLst/>
            <a:rect r="r" b="b" t="t" l="l"/>
            <a:pathLst>
              <a:path h="3387087" w="3391326">
                <a:moveTo>
                  <a:pt x="0" y="0"/>
                </a:moveTo>
                <a:lnTo>
                  <a:pt x="3391326" y="0"/>
                </a:lnTo>
                <a:lnTo>
                  <a:pt x="3391326" y="3387087"/>
                </a:lnTo>
                <a:lnTo>
                  <a:pt x="0" y="3387087"/>
                </a:lnTo>
                <a:lnTo>
                  <a:pt x="0" y="0"/>
                </a:lnTo>
                <a:close/>
              </a:path>
            </a:pathLst>
          </a:custGeom>
          <a:blipFill>
            <a:blip r:embed="rId3"/>
            <a:stretch>
              <a:fillRect l="0" t="0" r="0" b="0"/>
            </a:stretch>
          </a:blipFill>
        </p:spPr>
      </p:sp>
      <p:sp>
        <p:nvSpPr>
          <p:cNvPr name="Freeform 7" id="7"/>
          <p:cNvSpPr/>
          <p:nvPr/>
        </p:nvSpPr>
        <p:spPr>
          <a:xfrm flipH="false" flipV="false" rot="1973881">
            <a:off x="12869941" y="-1899995"/>
            <a:ext cx="3391326" cy="3387087"/>
          </a:xfrm>
          <a:custGeom>
            <a:avLst/>
            <a:gdLst/>
            <a:ahLst/>
            <a:cxnLst/>
            <a:rect r="r" b="b" t="t" l="l"/>
            <a:pathLst>
              <a:path h="3387087" w="3391326">
                <a:moveTo>
                  <a:pt x="0" y="0"/>
                </a:moveTo>
                <a:lnTo>
                  <a:pt x="3391326" y="0"/>
                </a:lnTo>
                <a:lnTo>
                  <a:pt x="3391326" y="3387087"/>
                </a:lnTo>
                <a:lnTo>
                  <a:pt x="0" y="3387087"/>
                </a:lnTo>
                <a:lnTo>
                  <a:pt x="0" y="0"/>
                </a:lnTo>
                <a:close/>
              </a:path>
            </a:pathLst>
          </a:custGeom>
          <a:blipFill>
            <a:blip r:embed="rId3"/>
            <a:stretch>
              <a:fillRect l="0" t="0" r="0" b="0"/>
            </a:stretch>
          </a:blipFill>
        </p:spPr>
      </p:sp>
      <p:sp>
        <p:nvSpPr>
          <p:cNvPr name="Freeform 8" id="8"/>
          <p:cNvSpPr/>
          <p:nvPr/>
        </p:nvSpPr>
        <p:spPr>
          <a:xfrm flipH="false" flipV="false" rot="0">
            <a:off x="0" y="2864659"/>
            <a:ext cx="7024856" cy="5000589"/>
          </a:xfrm>
          <a:custGeom>
            <a:avLst/>
            <a:gdLst/>
            <a:ahLst/>
            <a:cxnLst/>
            <a:rect r="r" b="b" t="t" l="l"/>
            <a:pathLst>
              <a:path h="5000589" w="7024856">
                <a:moveTo>
                  <a:pt x="0" y="0"/>
                </a:moveTo>
                <a:lnTo>
                  <a:pt x="7024856" y="0"/>
                </a:lnTo>
                <a:lnTo>
                  <a:pt x="7024856" y="5000589"/>
                </a:lnTo>
                <a:lnTo>
                  <a:pt x="0" y="5000589"/>
                </a:lnTo>
                <a:lnTo>
                  <a:pt x="0" y="0"/>
                </a:lnTo>
                <a:close/>
              </a:path>
            </a:pathLst>
          </a:custGeom>
          <a:blipFill>
            <a:blip r:embed="rId4"/>
            <a:stretch>
              <a:fillRect l="0" t="0" r="0" b="0"/>
            </a:stretch>
          </a:blipFill>
        </p:spPr>
      </p:sp>
      <p:sp>
        <p:nvSpPr>
          <p:cNvPr name="TextBox 9" id="9"/>
          <p:cNvSpPr txBox="true"/>
          <p:nvPr/>
        </p:nvSpPr>
        <p:spPr>
          <a:xfrm rot="0">
            <a:off x="6339748" y="385410"/>
            <a:ext cx="4200334" cy="921584"/>
          </a:xfrm>
          <a:prstGeom prst="rect">
            <a:avLst/>
          </a:prstGeom>
        </p:spPr>
        <p:txBody>
          <a:bodyPr anchor="t" rtlCol="false" tIns="0" lIns="0" bIns="0" rIns="0">
            <a:spAutoFit/>
          </a:bodyPr>
          <a:lstStyle/>
          <a:p>
            <a:pPr algn="ctr">
              <a:lnSpc>
                <a:spcPts val="7694"/>
              </a:lnSpc>
              <a:spcBef>
                <a:spcPct val="0"/>
              </a:spcBef>
            </a:pPr>
            <a:r>
              <a:rPr lang="en-US" sz="4932">
                <a:solidFill>
                  <a:srgbClr val="FFFFFF"/>
                </a:solidFill>
                <a:latin typeface="DM Sans Italics"/>
              </a:rPr>
              <a:t>Proposed Idea</a:t>
            </a:r>
          </a:p>
        </p:txBody>
      </p:sp>
      <p:sp>
        <p:nvSpPr>
          <p:cNvPr name="TextBox 10" id="10"/>
          <p:cNvSpPr txBox="true"/>
          <p:nvPr/>
        </p:nvSpPr>
        <p:spPr>
          <a:xfrm rot="0">
            <a:off x="7500791" y="2393315"/>
            <a:ext cx="10402200" cy="5848027"/>
          </a:xfrm>
          <a:prstGeom prst="rect">
            <a:avLst/>
          </a:prstGeom>
        </p:spPr>
        <p:txBody>
          <a:bodyPr anchor="t" rtlCol="false" tIns="0" lIns="0" bIns="0" rIns="0">
            <a:spAutoFit/>
          </a:bodyPr>
          <a:lstStyle/>
          <a:p>
            <a:pPr algn="ctr">
              <a:lnSpc>
                <a:spcPts val="3914"/>
              </a:lnSpc>
            </a:pPr>
            <a:r>
              <a:rPr lang="en-US" sz="2509">
                <a:solidFill>
                  <a:srgbClr val="FFFFFF"/>
                </a:solidFill>
                <a:latin typeface="DM Sans Italics"/>
              </a:rPr>
              <a:t>Traditional CDMA (Code Division Multiple Access) is a technique used in telecommunications to allow multiple users to share the same frequency spectrum simultaneously. In traditional CDMA, each user is assigned a unique code (known as a spreading code) that is used to spread their data across the entire available bandwidth. All users transmit their data simultaneously, and the receiver, knowing the spreading codes of the users it wants to listen to, can separate and extract the desired data from the received signals. The spreading codes act as a kind of signature that helps the receiver distinguish between different users' transmissions, allowing for concurrent communication over the same frequency band.</a:t>
            </a:r>
          </a:p>
          <a:p>
            <a:pPr algn="ctr">
              <a:lnSpc>
                <a:spcPts val="3257"/>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false" flipV="true">
            <a:off x="0" y="0"/>
            <a:ext cx="18288000" cy="10287000"/>
          </a:xfrm>
          <a:prstGeom prst="rect">
            <a:avLst/>
          </a:prstGeom>
        </p:spPr>
      </p:pic>
      <p:grpSp>
        <p:nvGrpSpPr>
          <p:cNvPr name="Group 3" id="3"/>
          <p:cNvGrpSpPr/>
          <p:nvPr/>
        </p:nvGrpSpPr>
        <p:grpSpPr>
          <a:xfrm rot="0">
            <a:off x="-1041088" y="0"/>
            <a:ext cx="2069788" cy="10287000"/>
            <a:chOff x="0" y="0"/>
            <a:chExt cx="545129" cy="2709333"/>
          </a:xfrm>
        </p:grpSpPr>
        <p:sp>
          <p:nvSpPr>
            <p:cNvPr name="Freeform 4" id="4"/>
            <p:cNvSpPr/>
            <p:nvPr/>
          </p:nvSpPr>
          <p:spPr>
            <a:xfrm flipH="false" flipV="false" rot="0">
              <a:off x="0" y="0"/>
              <a:ext cx="545129" cy="2709333"/>
            </a:xfrm>
            <a:custGeom>
              <a:avLst/>
              <a:gdLst/>
              <a:ahLst/>
              <a:cxnLst/>
              <a:rect r="r" b="b" t="t" l="l"/>
              <a:pathLst>
                <a:path h="2709333" w="545129">
                  <a:moveTo>
                    <a:pt x="0" y="0"/>
                  </a:moveTo>
                  <a:lnTo>
                    <a:pt x="545129" y="0"/>
                  </a:lnTo>
                  <a:lnTo>
                    <a:pt x="545129" y="2709333"/>
                  </a:lnTo>
                  <a:lnTo>
                    <a:pt x="0" y="2709333"/>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5" id="5"/>
            <p:cNvSpPr txBox="true"/>
            <p:nvPr/>
          </p:nvSpPr>
          <p:spPr>
            <a:xfrm>
              <a:off x="0" y="-9525"/>
              <a:ext cx="812800" cy="822325"/>
            </a:xfrm>
            <a:prstGeom prst="rect">
              <a:avLst/>
            </a:prstGeom>
          </p:spPr>
          <p:txBody>
            <a:bodyPr anchor="ctr" rtlCol="false" tIns="50800" lIns="50800" bIns="50800" rIns="50800"/>
            <a:lstStyle/>
            <a:p>
              <a:pPr algn="ctr">
                <a:lnSpc>
                  <a:spcPts val="3131"/>
                </a:lnSpc>
              </a:pPr>
            </a:p>
          </p:txBody>
        </p:sp>
      </p:grpSp>
      <p:sp>
        <p:nvSpPr>
          <p:cNvPr name="Freeform 6" id="6"/>
          <p:cNvSpPr/>
          <p:nvPr/>
        </p:nvSpPr>
        <p:spPr>
          <a:xfrm flipH="false" flipV="false" rot="-1486492">
            <a:off x="15855056" y="8929900"/>
            <a:ext cx="3391326" cy="3387087"/>
          </a:xfrm>
          <a:custGeom>
            <a:avLst/>
            <a:gdLst/>
            <a:ahLst/>
            <a:cxnLst/>
            <a:rect r="r" b="b" t="t" l="l"/>
            <a:pathLst>
              <a:path h="3387087" w="3391326">
                <a:moveTo>
                  <a:pt x="0" y="0"/>
                </a:moveTo>
                <a:lnTo>
                  <a:pt x="3391326" y="0"/>
                </a:lnTo>
                <a:lnTo>
                  <a:pt x="3391326" y="3387087"/>
                </a:lnTo>
                <a:lnTo>
                  <a:pt x="0" y="3387087"/>
                </a:lnTo>
                <a:lnTo>
                  <a:pt x="0" y="0"/>
                </a:lnTo>
                <a:close/>
              </a:path>
            </a:pathLst>
          </a:custGeom>
          <a:blipFill>
            <a:blip r:embed="rId3"/>
            <a:stretch>
              <a:fillRect l="0" t="0" r="0" b="0"/>
            </a:stretch>
          </a:blipFill>
        </p:spPr>
      </p:sp>
      <p:sp>
        <p:nvSpPr>
          <p:cNvPr name="Freeform 7" id="7"/>
          <p:cNvSpPr/>
          <p:nvPr/>
        </p:nvSpPr>
        <p:spPr>
          <a:xfrm flipH="false" flipV="false" rot="1973881">
            <a:off x="15760754" y="-1191461"/>
            <a:ext cx="3391326" cy="3387087"/>
          </a:xfrm>
          <a:custGeom>
            <a:avLst/>
            <a:gdLst/>
            <a:ahLst/>
            <a:cxnLst/>
            <a:rect r="r" b="b" t="t" l="l"/>
            <a:pathLst>
              <a:path h="3387087" w="3391326">
                <a:moveTo>
                  <a:pt x="0" y="0"/>
                </a:moveTo>
                <a:lnTo>
                  <a:pt x="3391326" y="0"/>
                </a:lnTo>
                <a:lnTo>
                  <a:pt x="3391326" y="3387087"/>
                </a:lnTo>
                <a:lnTo>
                  <a:pt x="0" y="3387087"/>
                </a:lnTo>
                <a:lnTo>
                  <a:pt x="0" y="0"/>
                </a:lnTo>
                <a:close/>
              </a:path>
            </a:pathLst>
          </a:custGeom>
          <a:blipFill>
            <a:blip r:embed="rId3"/>
            <a:stretch>
              <a:fillRect l="0" t="0" r="0" b="0"/>
            </a:stretch>
          </a:blipFill>
        </p:spPr>
      </p:sp>
      <p:sp>
        <p:nvSpPr>
          <p:cNvPr name="TextBox 8" id="8"/>
          <p:cNvSpPr txBox="true"/>
          <p:nvPr/>
        </p:nvSpPr>
        <p:spPr>
          <a:xfrm rot="0">
            <a:off x="4036957" y="1387771"/>
            <a:ext cx="10214086" cy="7416208"/>
          </a:xfrm>
          <a:prstGeom prst="rect">
            <a:avLst/>
          </a:prstGeom>
        </p:spPr>
        <p:txBody>
          <a:bodyPr anchor="t" rtlCol="false" tIns="0" lIns="0" bIns="0" rIns="0">
            <a:spAutoFit/>
          </a:bodyPr>
          <a:lstStyle/>
          <a:p>
            <a:pPr algn="ctr">
              <a:lnSpc>
                <a:spcPts val="3906"/>
              </a:lnSpc>
            </a:pPr>
            <a:r>
              <a:rPr lang="en-US" sz="2503">
                <a:solidFill>
                  <a:srgbClr val="FFFFFF"/>
                </a:solidFill>
                <a:latin typeface="DM Sans Italics"/>
              </a:rPr>
              <a:t>Variable Length Spreading (VLS) is an enhancement to the traditional CDMA system that allows for more efficient spectrum utilization and improved capacity. In traditional CDMA, the spreading code length is fixed, and all users spread their data using the same code length. In contrast, VLS allows different users to use spreading codes of varying lengths. Users with higher data rates or better signal conditions can use shorter spreading codes, while users with lower data rates or worse signal conditions can use longer spreading codes. This flexibility in spreading code length allows the system to adapt to different channel conditions and user requirements, optimizing the use of available resources. VLS can significantly increase the capacity of the CDMA system and improve overall</a:t>
            </a:r>
            <a:r>
              <a:rPr lang="en-US" sz="2503">
                <a:solidFill>
                  <a:srgbClr val="FFFFFF"/>
                </a:solidFill>
                <a:latin typeface="DM Sans Italics"/>
              </a:rPr>
              <a:t> </a:t>
            </a:r>
          </a:p>
          <a:p>
            <a:pPr algn="ctr">
              <a:lnSpc>
                <a:spcPts val="3906"/>
              </a:lnSpc>
            </a:pPr>
            <a:r>
              <a:rPr lang="en-US" sz="2503">
                <a:solidFill>
                  <a:srgbClr val="FFFFFF"/>
                </a:solidFill>
                <a:latin typeface="DM Sans Italics"/>
              </a:rPr>
              <a:t> system performance, making it a valuable addition to traditional CDMA networks</a:t>
            </a:r>
          </a:p>
          <a:p>
            <a:pPr algn="ctr">
              <a:lnSpc>
                <a:spcPts val="3906"/>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false" flipV="true">
            <a:off x="0" y="0"/>
            <a:ext cx="18288000" cy="10287000"/>
          </a:xfrm>
          <a:prstGeom prst="rect">
            <a:avLst/>
          </a:prstGeom>
        </p:spPr>
      </p:pic>
      <p:sp>
        <p:nvSpPr>
          <p:cNvPr name="Freeform 3" id="3"/>
          <p:cNvSpPr/>
          <p:nvPr/>
        </p:nvSpPr>
        <p:spPr>
          <a:xfrm flipH="false" flipV="false" rot="0">
            <a:off x="330971" y="505950"/>
            <a:ext cx="8350484" cy="8858340"/>
          </a:xfrm>
          <a:custGeom>
            <a:avLst/>
            <a:gdLst/>
            <a:ahLst/>
            <a:cxnLst/>
            <a:rect r="r" b="b" t="t" l="l"/>
            <a:pathLst>
              <a:path h="8858340" w="8350484">
                <a:moveTo>
                  <a:pt x="0" y="0"/>
                </a:moveTo>
                <a:lnTo>
                  <a:pt x="8350485" y="0"/>
                </a:lnTo>
                <a:lnTo>
                  <a:pt x="8350485" y="8858341"/>
                </a:lnTo>
                <a:lnTo>
                  <a:pt x="0" y="8858341"/>
                </a:lnTo>
                <a:lnTo>
                  <a:pt x="0" y="0"/>
                </a:lnTo>
                <a:close/>
              </a:path>
            </a:pathLst>
          </a:custGeom>
          <a:blipFill>
            <a:blip r:embed="rId3"/>
            <a:stretch>
              <a:fillRect l="0" t="0" r="0" b="0"/>
            </a:stretch>
          </a:blipFill>
        </p:spPr>
      </p:sp>
      <p:sp>
        <p:nvSpPr>
          <p:cNvPr name="TextBox 4" id="4"/>
          <p:cNvSpPr txBox="true"/>
          <p:nvPr/>
        </p:nvSpPr>
        <p:spPr>
          <a:xfrm rot="0">
            <a:off x="7529989" y="4839870"/>
            <a:ext cx="3228022" cy="512009"/>
          </a:xfrm>
          <a:prstGeom prst="rect">
            <a:avLst/>
          </a:prstGeom>
        </p:spPr>
        <p:txBody>
          <a:bodyPr anchor="t" rtlCol="false" tIns="0" lIns="0" bIns="0" rIns="0">
            <a:spAutoFit/>
          </a:bodyPr>
          <a:lstStyle/>
          <a:p>
            <a:pPr algn="ctr">
              <a:lnSpc>
                <a:spcPts val="4304"/>
              </a:lnSpc>
              <a:spcBef>
                <a:spcPct val="0"/>
              </a:spcBef>
            </a:pPr>
            <a:r>
              <a:rPr lang="en-US" sz="2759">
                <a:solidFill>
                  <a:srgbClr val="000000"/>
                </a:solidFill>
                <a:latin typeface="DM Sans Italics"/>
              </a:rPr>
              <a:t>Your paragraph text</a:t>
            </a:r>
          </a:p>
        </p:txBody>
      </p:sp>
      <p:sp>
        <p:nvSpPr>
          <p:cNvPr name="TextBox 5" id="5"/>
          <p:cNvSpPr txBox="true"/>
          <p:nvPr/>
        </p:nvSpPr>
        <p:spPr>
          <a:xfrm rot="0">
            <a:off x="8681456" y="874073"/>
            <a:ext cx="9729311" cy="8384227"/>
          </a:xfrm>
          <a:prstGeom prst="rect">
            <a:avLst/>
          </a:prstGeom>
        </p:spPr>
        <p:txBody>
          <a:bodyPr anchor="t" rtlCol="false" tIns="0" lIns="0" bIns="0" rIns="0">
            <a:spAutoFit/>
          </a:bodyPr>
          <a:lstStyle/>
          <a:p>
            <a:pPr algn="ctr">
              <a:lnSpc>
                <a:spcPts val="5124"/>
              </a:lnSpc>
            </a:pPr>
            <a:r>
              <a:rPr lang="en-US" sz="3284">
                <a:solidFill>
                  <a:srgbClr val="FFFFFF"/>
                </a:solidFill>
                <a:latin typeface="DM Sans Italics"/>
              </a:rPr>
              <a:t>By incorporating Variable Length Spreading (VLS) into a CDMA system , as seen in Figure 2. </a:t>
            </a:r>
          </a:p>
          <a:p>
            <a:pPr algn="ctr">
              <a:lnSpc>
                <a:spcPts val="5124"/>
              </a:lnSpc>
            </a:pPr>
            <a:r>
              <a:rPr lang="en-US" sz="3284">
                <a:solidFill>
                  <a:srgbClr val="FFFFFF"/>
                </a:solidFill>
                <a:latin typeface="DM Sans Italics"/>
              </a:rPr>
              <a:t>code assignment and data transmission are modified to accommodate spreading codes of different lengths. VLS allows users to be assigned spreading codes based on their data rates and channel conditions, with shorter codes for higher data rates and better signals, and longer codes for lower data rates and weaker signals. During data transmission, each user spreads their signal using their designated spreading code of variable length, </a:t>
            </a:r>
          </a:p>
          <a:p>
            <a:pPr algn="ctr">
              <a:lnSpc>
                <a:spcPts val="5124"/>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false" flipV="true">
            <a:off x="0" y="0"/>
            <a:ext cx="18288000" cy="10287000"/>
          </a:xfrm>
          <a:prstGeom prst="rect">
            <a:avLst/>
          </a:prstGeom>
        </p:spPr>
      </p:pic>
      <p:sp>
        <p:nvSpPr>
          <p:cNvPr name="Freeform 3" id="3"/>
          <p:cNvSpPr/>
          <p:nvPr/>
        </p:nvSpPr>
        <p:spPr>
          <a:xfrm flipH="false" flipV="false" rot="0">
            <a:off x="14531636" y="7151350"/>
            <a:ext cx="6271301" cy="6271301"/>
          </a:xfrm>
          <a:custGeom>
            <a:avLst/>
            <a:gdLst/>
            <a:ahLst/>
            <a:cxnLst/>
            <a:rect r="r" b="b" t="t" l="l"/>
            <a:pathLst>
              <a:path h="6271301" w="6271301">
                <a:moveTo>
                  <a:pt x="0" y="0"/>
                </a:moveTo>
                <a:lnTo>
                  <a:pt x="6271301" y="0"/>
                </a:lnTo>
                <a:lnTo>
                  <a:pt x="6271301" y="6271300"/>
                </a:lnTo>
                <a:lnTo>
                  <a:pt x="0" y="6271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90171" y="-2450831"/>
            <a:ext cx="5382473" cy="5382473"/>
          </a:xfrm>
          <a:custGeom>
            <a:avLst/>
            <a:gdLst/>
            <a:ahLst/>
            <a:cxnLst/>
            <a:rect r="r" b="b" t="t" l="l"/>
            <a:pathLst>
              <a:path h="5382473" w="5382473">
                <a:moveTo>
                  <a:pt x="0" y="0"/>
                </a:moveTo>
                <a:lnTo>
                  <a:pt x="5382472" y="0"/>
                </a:lnTo>
                <a:lnTo>
                  <a:pt x="5382472" y="5382472"/>
                </a:lnTo>
                <a:lnTo>
                  <a:pt x="0" y="53824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259983" y="1750337"/>
            <a:ext cx="9768034" cy="6662501"/>
          </a:xfrm>
          <a:prstGeom prst="rect">
            <a:avLst/>
          </a:prstGeom>
        </p:spPr>
        <p:txBody>
          <a:bodyPr anchor="t" rtlCol="false" tIns="0" lIns="0" bIns="0" rIns="0">
            <a:spAutoFit/>
          </a:bodyPr>
          <a:lstStyle/>
          <a:p>
            <a:pPr algn="ctr">
              <a:lnSpc>
                <a:spcPts val="5301"/>
              </a:lnSpc>
              <a:spcBef>
                <a:spcPct val="0"/>
              </a:spcBef>
            </a:pPr>
            <a:r>
              <a:rPr lang="en-US" sz="3398">
                <a:solidFill>
                  <a:srgbClr val="FFFFFF"/>
                </a:solidFill>
                <a:latin typeface="DM Sans Italics"/>
              </a:rPr>
              <a:t>enabling faster transmission or better interference resilience. The receiver correlates the received signal with different spreading codes to extract the desired user's data. Adaptive resource allocation algorithms are employed to dynamically adjust code assignments and efficiently allocate the spectrum. VLS enhances the CDMA system's flexibility, spectral efficiency, capacity utilization, and performance in various scenarios.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false" flipV="true">
            <a:off x="0" y="0"/>
            <a:ext cx="18288000" cy="10287000"/>
          </a:xfrm>
          <a:prstGeom prst="rect">
            <a:avLst/>
          </a:prstGeom>
        </p:spPr>
      </p:pic>
      <p:sp>
        <p:nvSpPr>
          <p:cNvPr name="Freeform 3" id="3"/>
          <p:cNvSpPr/>
          <p:nvPr/>
        </p:nvSpPr>
        <p:spPr>
          <a:xfrm flipH="false" flipV="false" rot="0">
            <a:off x="-3657254" y="8494909"/>
            <a:ext cx="5257108" cy="5250537"/>
          </a:xfrm>
          <a:custGeom>
            <a:avLst/>
            <a:gdLst/>
            <a:ahLst/>
            <a:cxnLst/>
            <a:rect r="r" b="b" t="t" l="l"/>
            <a:pathLst>
              <a:path h="5250537" w="5257108">
                <a:moveTo>
                  <a:pt x="0" y="0"/>
                </a:moveTo>
                <a:lnTo>
                  <a:pt x="5257108" y="0"/>
                </a:lnTo>
                <a:lnTo>
                  <a:pt x="5257108" y="5250536"/>
                </a:lnTo>
                <a:lnTo>
                  <a:pt x="0" y="5250536"/>
                </a:lnTo>
                <a:lnTo>
                  <a:pt x="0" y="0"/>
                </a:lnTo>
                <a:close/>
              </a:path>
            </a:pathLst>
          </a:custGeom>
          <a:blipFill>
            <a:blip r:embed="rId3"/>
            <a:stretch>
              <a:fillRect l="0" t="0" r="0" b="0"/>
            </a:stretch>
          </a:blipFill>
        </p:spPr>
      </p:sp>
      <p:sp>
        <p:nvSpPr>
          <p:cNvPr name="Freeform 4" id="4"/>
          <p:cNvSpPr/>
          <p:nvPr/>
        </p:nvSpPr>
        <p:spPr>
          <a:xfrm flipH="false" flipV="false" rot="0">
            <a:off x="15431023" y="-2171348"/>
            <a:ext cx="5257108" cy="5250537"/>
          </a:xfrm>
          <a:custGeom>
            <a:avLst/>
            <a:gdLst/>
            <a:ahLst/>
            <a:cxnLst/>
            <a:rect r="r" b="b" t="t" l="l"/>
            <a:pathLst>
              <a:path h="5250537" w="5257108">
                <a:moveTo>
                  <a:pt x="0" y="0"/>
                </a:moveTo>
                <a:lnTo>
                  <a:pt x="5257108" y="0"/>
                </a:lnTo>
                <a:lnTo>
                  <a:pt x="5257108" y="5250537"/>
                </a:lnTo>
                <a:lnTo>
                  <a:pt x="0" y="5250537"/>
                </a:lnTo>
                <a:lnTo>
                  <a:pt x="0" y="0"/>
                </a:lnTo>
                <a:close/>
              </a:path>
            </a:pathLst>
          </a:custGeom>
          <a:blipFill>
            <a:blip r:embed="rId3"/>
            <a:stretch>
              <a:fillRect l="0" t="0" r="0" b="0"/>
            </a:stretch>
          </a:blipFill>
        </p:spPr>
      </p:sp>
      <p:sp>
        <p:nvSpPr>
          <p:cNvPr name="Freeform 5" id="5"/>
          <p:cNvSpPr/>
          <p:nvPr/>
        </p:nvSpPr>
        <p:spPr>
          <a:xfrm flipH="false" flipV="false" rot="0">
            <a:off x="-1028700" y="-143539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6216477" y="421976"/>
            <a:ext cx="5855046" cy="1066758"/>
          </a:xfrm>
          <a:prstGeom prst="rect">
            <a:avLst/>
          </a:prstGeom>
        </p:spPr>
        <p:txBody>
          <a:bodyPr anchor="t" rtlCol="false" tIns="0" lIns="0" bIns="0" rIns="0">
            <a:spAutoFit/>
          </a:bodyPr>
          <a:lstStyle/>
          <a:p>
            <a:pPr algn="ctr">
              <a:lnSpc>
                <a:spcPts val="9028"/>
              </a:lnSpc>
              <a:spcBef>
                <a:spcPct val="0"/>
              </a:spcBef>
            </a:pPr>
            <a:r>
              <a:rPr lang="en-US" sz="5787">
                <a:solidFill>
                  <a:srgbClr val="FFFFFF"/>
                </a:solidFill>
                <a:latin typeface="DM Sans Italics"/>
              </a:rPr>
              <a:t>Results Obtained</a:t>
            </a:r>
          </a:p>
        </p:txBody>
      </p:sp>
      <p:sp>
        <p:nvSpPr>
          <p:cNvPr name="TextBox 7" id="7"/>
          <p:cNvSpPr txBox="true"/>
          <p:nvPr/>
        </p:nvSpPr>
        <p:spPr>
          <a:xfrm rot="0">
            <a:off x="410011" y="1895656"/>
            <a:ext cx="8733989" cy="3903354"/>
          </a:xfrm>
          <a:prstGeom prst="rect">
            <a:avLst/>
          </a:prstGeom>
        </p:spPr>
        <p:txBody>
          <a:bodyPr anchor="t" rtlCol="false" tIns="0" lIns="0" bIns="0" rIns="0">
            <a:spAutoFit/>
          </a:bodyPr>
          <a:lstStyle/>
          <a:p>
            <a:pPr algn="ctr">
              <a:lnSpc>
                <a:spcPts val="3437"/>
              </a:lnSpc>
              <a:spcBef>
                <a:spcPct val="0"/>
              </a:spcBef>
            </a:pPr>
            <a:r>
              <a:rPr lang="en-US" sz="2203">
                <a:solidFill>
                  <a:srgbClr val="FFFFFF"/>
                </a:solidFill>
                <a:latin typeface="DM Sans Italics"/>
              </a:rPr>
              <a:t>Python is a high-level, interpreted programming language known for its simplicity and readability. It emphasizes code readability and allows developers to express concepts in fewer lines of code compared to other languages. Python supports multiple programming paradigms, including procedural, object-oriented, and functional programming. Its extensive standard library and large community support make it a popular choice for various applications, from web development and data analysis to artificial intelligence and automation.</a:t>
            </a:r>
          </a:p>
        </p:txBody>
      </p:sp>
      <p:sp>
        <p:nvSpPr>
          <p:cNvPr name="TextBox 8" id="8"/>
          <p:cNvSpPr txBox="true"/>
          <p:nvPr/>
        </p:nvSpPr>
        <p:spPr>
          <a:xfrm rot="0">
            <a:off x="9290203" y="4196990"/>
            <a:ext cx="8769374" cy="5061310"/>
          </a:xfrm>
          <a:prstGeom prst="rect">
            <a:avLst/>
          </a:prstGeom>
        </p:spPr>
        <p:txBody>
          <a:bodyPr anchor="t" rtlCol="false" tIns="0" lIns="0" bIns="0" rIns="0">
            <a:spAutoFit/>
          </a:bodyPr>
          <a:lstStyle/>
          <a:p>
            <a:pPr algn="ctr">
              <a:lnSpc>
                <a:spcPts val="3129"/>
              </a:lnSpc>
              <a:spcBef>
                <a:spcPct val="0"/>
              </a:spcBef>
            </a:pPr>
            <a:r>
              <a:rPr lang="en-US" sz="2006">
                <a:solidFill>
                  <a:srgbClr val="FFFFFF"/>
                </a:solidFill>
                <a:latin typeface="DM Sans Bold Italics"/>
              </a:rPr>
              <a:t>the foll</a:t>
            </a:r>
            <a:r>
              <a:rPr lang="en-US" sz="2006">
                <a:solidFill>
                  <a:srgbClr val="FFFFFF"/>
                </a:solidFill>
                <a:latin typeface="DM Sans Bold Italics"/>
              </a:rPr>
              <a:t>owing libraries are used:</a:t>
            </a:r>
          </a:p>
          <a:p>
            <a:pPr algn="ctr" marL="433099" indent="-216550" lvl="1">
              <a:lnSpc>
                <a:spcPts val="3129"/>
              </a:lnSpc>
              <a:spcBef>
                <a:spcPct val="0"/>
              </a:spcBef>
              <a:buFont typeface="Arial"/>
              <a:buChar char="•"/>
            </a:pPr>
            <a:r>
              <a:rPr lang="en-US" sz="2006">
                <a:solidFill>
                  <a:srgbClr val="FFFFFF"/>
                </a:solidFill>
                <a:latin typeface="DM Sans Bold Italics"/>
              </a:rPr>
              <a:t>NumPy (imported as np): NumPy is a powerful library for numerical computing in Python. It provides support for large, multi-dimensional arrays and matrices, along with a collection of mathematical functions to operate on these arrays efficiently.</a:t>
            </a:r>
          </a:p>
          <a:p>
            <a:pPr algn="ctr" marL="433099" indent="-216550" lvl="1">
              <a:lnSpc>
                <a:spcPts val="3129"/>
              </a:lnSpc>
              <a:spcBef>
                <a:spcPct val="0"/>
              </a:spcBef>
              <a:buFont typeface="Arial"/>
              <a:buChar char="•"/>
            </a:pPr>
            <a:r>
              <a:rPr lang="en-US" sz="2006">
                <a:solidFill>
                  <a:srgbClr val="FFFFFF"/>
                </a:solidFill>
                <a:latin typeface="DM Sans Bold Italics"/>
              </a:rPr>
              <a:t>Time: The time module is a standard Python library used for time-related functions. In this context, it might be used to measure the execution time of certain parts of the code.</a:t>
            </a:r>
          </a:p>
          <a:p>
            <a:pPr algn="ctr" marL="433099" indent="-216550" lvl="1">
              <a:lnSpc>
                <a:spcPts val="3129"/>
              </a:lnSpc>
              <a:spcBef>
                <a:spcPct val="0"/>
              </a:spcBef>
              <a:buFont typeface="Arial"/>
              <a:buChar char="•"/>
            </a:pPr>
            <a:r>
              <a:rPr lang="en-US" sz="2006">
                <a:solidFill>
                  <a:srgbClr val="FFFFFF"/>
                </a:solidFill>
                <a:latin typeface="DM Sans Bold Italics"/>
              </a:rPr>
              <a:t>Matplotlib.pyplot (imported as plt): Matplotlib is a widely used library for creating static, interactive, and animated visualizations in Python. The "pyplot" submodule provides a simple interface to create various types of plots, charts, and graphs.</a:t>
            </a:r>
          </a:p>
          <a:p>
            <a:pPr algn="ctr">
              <a:lnSpc>
                <a:spcPts val="312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false" flipV="true">
            <a:off x="0" y="0"/>
            <a:ext cx="18288000" cy="10287000"/>
          </a:xfrm>
          <a:prstGeom prst="rect">
            <a:avLst/>
          </a:prstGeom>
        </p:spPr>
      </p:pic>
      <p:sp>
        <p:nvSpPr>
          <p:cNvPr name="Freeform 3" id="3"/>
          <p:cNvSpPr/>
          <p:nvPr/>
        </p:nvSpPr>
        <p:spPr>
          <a:xfrm flipH="false" flipV="false" rot="-6001244">
            <a:off x="13000200" y="8329318"/>
            <a:ext cx="14283863" cy="12962606"/>
          </a:xfrm>
          <a:custGeom>
            <a:avLst/>
            <a:gdLst/>
            <a:ahLst/>
            <a:cxnLst/>
            <a:rect r="r" b="b" t="t" l="l"/>
            <a:pathLst>
              <a:path h="12962606" w="14283863">
                <a:moveTo>
                  <a:pt x="0" y="0"/>
                </a:moveTo>
                <a:lnTo>
                  <a:pt x="14283864" y="0"/>
                </a:lnTo>
                <a:lnTo>
                  <a:pt x="14283864" y="12962606"/>
                </a:lnTo>
                <a:lnTo>
                  <a:pt x="0" y="12962606"/>
                </a:lnTo>
                <a:lnTo>
                  <a:pt x="0" y="0"/>
                </a:lnTo>
                <a:close/>
              </a:path>
            </a:pathLst>
          </a:custGeom>
          <a:blipFill>
            <a:blip r:embed="rId3"/>
            <a:stretch>
              <a:fillRect l="0" t="0" r="0" b="0"/>
            </a:stretch>
          </a:blipFill>
        </p:spPr>
      </p:sp>
      <p:sp>
        <p:nvSpPr>
          <p:cNvPr name="Freeform 4" id="4"/>
          <p:cNvSpPr/>
          <p:nvPr/>
        </p:nvSpPr>
        <p:spPr>
          <a:xfrm flipH="false" flipV="false" rot="1084654">
            <a:off x="-8059071" y="-9286690"/>
            <a:ext cx="12596877" cy="11431666"/>
          </a:xfrm>
          <a:custGeom>
            <a:avLst/>
            <a:gdLst/>
            <a:ahLst/>
            <a:cxnLst/>
            <a:rect r="r" b="b" t="t" l="l"/>
            <a:pathLst>
              <a:path h="11431666" w="12596877">
                <a:moveTo>
                  <a:pt x="0" y="0"/>
                </a:moveTo>
                <a:lnTo>
                  <a:pt x="12596877" y="0"/>
                </a:lnTo>
                <a:lnTo>
                  <a:pt x="12596877" y="11431666"/>
                </a:lnTo>
                <a:lnTo>
                  <a:pt x="0" y="11431666"/>
                </a:lnTo>
                <a:lnTo>
                  <a:pt x="0" y="0"/>
                </a:lnTo>
                <a:close/>
              </a:path>
            </a:pathLst>
          </a:custGeom>
          <a:blipFill>
            <a:blip r:embed="rId3"/>
            <a:stretch>
              <a:fillRect l="0" t="0" r="0" b="0"/>
            </a:stretch>
          </a:blipFill>
        </p:spPr>
      </p:sp>
      <p:sp>
        <p:nvSpPr>
          <p:cNvPr name="Freeform 5" id="5"/>
          <p:cNvSpPr/>
          <p:nvPr/>
        </p:nvSpPr>
        <p:spPr>
          <a:xfrm flipH="false" flipV="false" rot="0">
            <a:off x="14545481" y="-69377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95010" y="2610839"/>
            <a:ext cx="11611072" cy="6120565"/>
          </a:xfrm>
          <a:custGeom>
            <a:avLst/>
            <a:gdLst/>
            <a:ahLst/>
            <a:cxnLst/>
            <a:rect r="r" b="b" t="t" l="l"/>
            <a:pathLst>
              <a:path h="6120565" w="11611072">
                <a:moveTo>
                  <a:pt x="0" y="0"/>
                </a:moveTo>
                <a:lnTo>
                  <a:pt x="11611072" y="0"/>
                </a:lnTo>
                <a:lnTo>
                  <a:pt x="11611072" y="6120565"/>
                </a:lnTo>
                <a:lnTo>
                  <a:pt x="0" y="6120565"/>
                </a:lnTo>
                <a:lnTo>
                  <a:pt x="0" y="0"/>
                </a:lnTo>
                <a:close/>
              </a:path>
            </a:pathLst>
          </a:custGeom>
          <a:blipFill>
            <a:blip r:embed="rId6"/>
            <a:stretch>
              <a:fillRect l="0" t="0" r="0" b="0"/>
            </a:stretch>
          </a:blipFill>
        </p:spPr>
      </p:sp>
      <p:sp>
        <p:nvSpPr>
          <p:cNvPr name="TextBox 7" id="7"/>
          <p:cNvSpPr txBox="true"/>
          <p:nvPr/>
        </p:nvSpPr>
        <p:spPr>
          <a:xfrm rot="0">
            <a:off x="6498103" y="904875"/>
            <a:ext cx="5106970" cy="688850"/>
          </a:xfrm>
          <a:prstGeom prst="rect">
            <a:avLst/>
          </a:prstGeom>
        </p:spPr>
        <p:txBody>
          <a:bodyPr anchor="t" rtlCol="false" tIns="0" lIns="0" bIns="0" rIns="0">
            <a:spAutoFit/>
          </a:bodyPr>
          <a:lstStyle/>
          <a:p>
            <a:pPr algn="ctr">
              <a:lnSpc>
                <a:spcPts val="5860"/>
              </a:lnSpc>
              <a:spcBef>
                <a:spcPct val="0"/>
              </a:spcBef>
            </a:pPr>
            <a:r>
              <a:rPr lang="en-US" sz="3756">
                <a:solidFill>
                  <a:srgbClr val="FFFFFF"/>
                </a:solidFill>
                <a:latin typeface="DM Sans Italics"/>
              </a:rPr>
              <a:t>Simulation Parameters </a:t>
            </a:r>
          </a:p>
        </p:txBody>
      </p:sp>
      <p:sp>
        <p:nvSpPr>
          <p:cNvPr name="TextBox 8" id="8"/>
          <p:cNvSpPr txBox="true"/>
          <p:nvPr/>
        </p:nvSpPr>
        <p:spPr>
          <a:xfrm rot="0">
            <a:off x="12343360" y="2515589"/>
            <a:ext cx="4915940" cy="6484184"/>
          </a:xfrm>
          <a:prstGeom prst="rect">
            <a:avLst/>
          </a:prstGeom>
        </p:spPr>
        <p:txBody>
          <a:bodyPr anchor="t" rtlCol="false" tIns="0" lIns="0" bIns="0" rIns="0">
            <a:spAutoFit/>
          </a:bodyPr>
          <a:lstStyle/>
          <a:p>
            <a:pPr algn="ctr">
              <a:lnSpc>
                <a:spcPts val="4304"/>
              </a:lnSpc>
            </a:pPr>
            <a:r>
              <a:rPr lang="en-US" sz="2759">
                <a:solidFill>
                  <a:srgbClr val="FFFFFF"/>
                </a:solidFill>
                <a:latin typeface="DM Sans Bold"/>
              </a:rPr>
              <a:t>As we  can Decipher from </a:t>
            </a:r>
          </a:p>
          <a:p>
            <a:pPr algn="ctr">
              <a:lnSpc>
                <a:spcPts val="4304"/>
              </a:lnSpc>
            </a:pPr>
            <a:r>
              <a:rPr lang="en-US" sz="2759">
                <a:solidFill>
                  <a:srgbClr val="FFFFFF"/>
                </a:solidFill>
                <a:latin typeface="DM Sans Bold"/>
              </a:rPr>
              <a:t>the graphs given the</a:t>
            </a:r>
          </a:p>
          <a:p>
            <a:pPr algn="ctr">
              <a:lnSpc>
                <a:spcPts val="4304"/>
              </a:lnSpc>
            </a:pPr>
            <a:r>
              <a:rPr lang="en-US" sz="2759">
                <a:solidFill>
                  <a:srgbClr val="FFFFFF"/>
                </a:solidFill>
                <a:latin typeface="DM Sans Bold"/>
              </a:rPr>
              <a:t>overall performance of </a:t>
            </a:r>
          </a:p>
          <a:p>
            <a:pPr algn="ctr">
              <a:lnSpc>
                <a:spcPts val="4304"/>
              </a:lnSpc>
            </a:pPr>
            <a:r>
              <a:rPr lang="en-US" sz="2759">
                <a:solidFill>
                  <a:srgbClr val="FFFFFF"/>
                </a:solidFill>
                <a:latin typeface="DM Sans Bold"/>
              </a:rPr>
              <a:t>VLS in CDMA is highly </a:t>
            </a:r>
          </a:p>
          <a:p>
            <a:pPr algn="ctr">
              <a:lnSpc>
                <a:spcPts val="4304"/>
              </a:lnSpc>
            </a:pPr>
            <a:r>
              <a:rPr lang="en-US" sz="2759">
                <a:solidFill>
                  <a:srgbClr val="FFFFFF"/>
                </a:solidFill>
                <a:latin typeface="DM Sans Bold"/>
              </a:rPr>
              <a:t>effective when compared</a:t>
            </a:r>
          </a:p>
          <a:p>
            <a:pPr algn="ctr">
              <a:lnSpc>
                <a:spcPts val="4304"/>
              </a:lnSpc>
            </a:pPr>
            <a:r>
              <a:rPr lang="en-US" sz="2759">
                <a:solidFill>
                  <a:srgbClr val="FFFFFF"/>
                </a:solidFill>
                <a:latin typeface="DM Sans Bold"/>
              </a:rPr>
              <a:t>to the traditional method</a:t>
            </a:r>
          </a:p>
          <a:p>
            <a:pPr algn="ctr">
              <a:lnSpc>
                <a:spcPts val="4304"/>
              </a:lnSpc>
            </a:pPr>
            <a:r>
              <a:rPr lang="en-US" sz="2759">
                <a:solidFill>
                  <a:srgbClr val="FFFFFF"/>
                </a:solidFill>
                <a:latin typeface="DM Sans Bold"/>
              </a:rPr>
              <a:t>the bit error rate , Signal</a:t>
            </a:r>
          </a:p>
          <a:p>
            <a:pPr algn="ctr">
              <a:lnSpc>
                <a:spcPts val="4304"/>
              </a:lnSpc>
            </a:pPr>
            <a:r>
              <a:rPr lang="en-US" sz="2759">
                <a:solidFill>
                  <a:srgbClr val="FFFFFF"/>
                </a:solidFill>
                <a:latin typeface="DM Sans Bold"/>
              </a:rPr>
              <a:t>to interference Ratio ,</a:t>
            </a:r>
          </a:p>
          <a:p>
            <a:pPr algn="ctr">
              <a:lnSpc>
                <a:spcPts val="4304"/>
              </a:lnSpc>
            </a:pPr>
            <a:r>
              <a:rPr lang="en-US" sz="2759">
                <a:solidFill>
                  <a:srgbClr val="FFFFFF"/>
                </a:solidFill>
                <a:latin typeface="DM Sans Bold"/>
              </a:rPr>
              <a:t>SIgnal to Noise Ratio,</a:t>
            </a:r>
          </a:p>
          <a:p>
            <a:pPr algn="ctr">
              <a:lnSpc>
                <a:spcPts val="4304"/>
              </a:lnSpc>
            </a:pPr>
            <a:r>
              <a:rPr lang="en-US" sz="2759">
                <a:solidFill>
                  <a:srgbClr val="FFFFFF"/>
                </a:solidFill>
                <a:latin typeface="DM Sans Bold"/>
              </a:rPr>
              <a:t>Channel Capacity has</a:t>
            </a:r>
          </a:p>
          <a:p>
            <a:pPr algn="ctr">
              <a:lnSpc>
                <a:spcPts val="4304"/>
              </a:lnSpc>
            </a:pPr>
            <a:r>
              <a:rPr lang="en-US" sz="2759">
                <a:solidFill>
                  <a:srgbClr val="FFFFFF"/>
                </a:solidFill>
                <a:latin typeface="DM Sans Bold"/>
              </a:rPr>
              <a:t>seen quiet an </a:t>
            </a:r>
          </a:p>
          <a:p>
            <a:pPr algn="ctr">
              <a:lnSpc>
                <a:spcPts val="4304"/>
              </a:lnSpc>
              <a:spcBef>
                <a:spcPct val="0"/>
              </a:spcBef>
            </a:pPr>
            <a:r>
              <a:rPr lang="en-US" sz="2759">
                <a:solidFill>
                  <a:srgbClr val="FFFFFF"/>
                </a:solidFill>
                <a:latin typeface="DM Sans Bold"/>
              </a:rPr>
              <a:t>improvement</a:t>
            </a:r>
            <a:r>
              <a:rPr lang="en-US" sz="2759">
                <a:solidFill>
                  <a:srgbClr val="000000"/>
                </a:solidFill>
                <a:latin typeface="DM Sans Bold"/>
              </a:rPr>
              <a:t>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false" flipV="true">
            <a:off x="0" y="0"/>
            <a:ext cx="18288000" cy="10287000"/>
          </a:xfrm>
          <a:prstGeom prst="rect">
            <a:avLst/>
          </a:prstGeom>
        </p:spPr>
      </p:pic>
      <p:sp>
        <p:nvSpPr>
          <p:cNvPr name="TextBox 3" id="3"/>
          <p:cNvSpPr txBox="true"/>
          <p:nvPr/>
        </p:nvSpPr>
        <p:spPr>
          <a:xfrm rot="0">
            <a:off x="4801267" y="789311"/>
            <a:ext cx="8033118" cy="741708"/>
          </a:xfrm>
          <a:prstGeom prst="rect">
            <a:avLst/>
          </a:prstGeom>
        </p:spPr>
        <p:txBody>
          <a:bodyPr anchor="t" rtlCol="false" tIns="0" lIns="0" bIns="0" rIns="0">
            <a:spAutoFit/>
          </a:bodyPr>
          <a:lstStyle/>
          <a:p>
            <a:pPr algn="ctr">
              <a:lnSpc>
                <a:spcPts val="6027"/>
              </a:lnSpc>
            </a:pPr>
            <a:r>
              <a:rPr lang="en-US" sz="4336">
                <a:solidFill>
                  <a:srgbClr val="048AFF"/>
                </a:solidFill>
                <a:latin typeface="Now Bold"/>
              </a:rPr>
              <a:t>REFERENCES </a:t>
            </a:r>
          </a:p>
        </p:txBody>
      </p:sp>
      <p:sp>
        <p:nvSpPr>
          <p:cNvPr name="TextBox 4" id="4"/>
          <p:cNvSpPr txBox="true"/>
          <p:nvPr/>
        </p:nvSpPr>
        <p:spPr>
          <a:xfrm rot="0">
            <a:off x="514350" y="1756796"/>
            <a:ext cx="17259300" cy="8730926"/>
          </a:xfrm>
          <a:prstGeom prst="rect">
            <a:avLst/>
          </a:prstGeom>
        </p:spPr>
        <p:txBody>
          <a:bodyPr anchor="t" rtlCol="false" tIns="0" lIns="0" bIns="0" rIns="0">
            <a:spAutoFit/>
          </a:bodyPr>
          <a:lstStyle/>
          <a:p>
            <a:pPr algn="ctr">
              <a:lnSpc>
                <a:spcPts val="3017"/>
              </a:lnSpc>
            </a:pPr>
            <a:r>
              <a:rPr lang="en-US" sz="1934">
                <a:solidFill>
                  <a:srgbClr val="FFFFFF"/>
                </a:solidFill>
                <a:latin typeface="DM Sans Italics"/>
              </a:rPr>
              <a:t>[1] Ayse Kortun – Detection of Spreading Codes in CDMA</a:t>
            </a:r>
          </a:p>
          <a:p>
            <a:pPr algn="ctr">
              <a:lnSpc>
                <a:spcPts val="3017"/>
              </a:lnSpc>
            </a:pPr>
          </a:p>
          <a:p>
            <a:pPr algn="ctr">
              <a:lnSpc>
                <a:spcPts val="3017"/>
              </a:lnSpc>
            </a:pPr>
            <a:r>
              <a:rPr lang="en-US" sz="1934">
                <a:solidFill>
                  <a:srgbClr val="FFFFFF"/>
                </a:solidFill>
                <a:latin typeface="DM Sans Italics"/>
              </a:rPr>
              <a:t>[2] Lie-Liang Yang and Lajos Hanzo - Adaptive Rate DS-CDMA Systems Using Variable Spreading Factors</a:t>
            </a:r>
          </a:p>
          <a:p>
            <a:pPr algn="ctr">
              <a:lnSpc>
                <a:spcPts val="3017"/>
              </a:lnSpc>
            </a:pPr>
          </a:p>
          <a:p>
            <a:pPr algn="ctr">
              <a:lnSpc>
                <a:spcPts val="3017"/>
              </a:lnSpc>
            </a:pPr>
            <a:r>
              <a:rPr lang="en-US" sz="1934">
                <a:solidFill>
                  <a:srgbClr val="FFFFFF"/>
                </a:solidFill>
                <a:latin typeface="DM Sans Italics"/>
              </a:rPr>
              <a:t>[3] Xia Wenlong , Zhou Yuanping , Meng Qingdang - Run‐length method for determining the segmentation length based on the segmentation long‐code blind estimation</a:t>
            </a:r>
          </a:p>
          <a:p>
            <a:pPr algn="ctr">
              <a:lnSpc>
                <a:spcPts val="3017"/>
              </a:lnSpc>
            </a:pPr>
          </a:p>
          <a:p>
            <a:pPr algn="ctr">
              <a:lnSpc>
                <a:spcPts val="3017"/>
              </a:lnSpc>
            </a:pPr>
            <a:r>
              <a:rPr lang="en-US" sz="1934">
                <a:solidFill>
                  <a:srgbClr val="FFFFFF"/>
                </a:solidFill>
                <a:latin typeface="DM Sans Italics"/>
              </a:rPr>
              <a:t>[4] Dong In Kim - Analysis of a Hybrid Multicode/Variable Spreading Factor DS-CDMA System With Two-Stage Group Detection</a:t>
            </a:r>
          </a:p>
          <a:p>
            <a:pPr algn="ctr">
              <a:lnSpc>
                <a:spcPts val="3017"/>
              </a:lnSpc>
            </a:pPr>
          </a:p>
          <a:p>
            <a:pPr algn="ctr">
              <a:lnSpc>
                <a:spcPts val="3017"/>
              </a:lnSpc>
            </a:pPr>
            <a:r>
              <a:rPr lang="en-US" sz="1934">
                <a:solidFill>
                  <a:srgbClr val="FFFFFF"/>
                </a:solidFill>
                <a:latin typeface="DM Sans Italics"/>
              </a:rPr>
              <a:t>[5] YAMASAKI and Tomoko K. MATSUSHIMA - Complex Orthogonal Variable Spreading Factor Codes Based on Polyphase Sequences </a:t>
            </a:r>
          </a:p>
          <a:p>
            <a:pPr algn="ctr">
              <a:lnSpc>
                <a:spcPts val="3017"/>
              </a:lnSpc>
            </a:pPr>
          </a:p>
          <a:p>
            <a:pPr algn="ctr">
              <a:lnSpc>
                <a:spcPts val="3017"/>
              </a:lnSpc>
            </a:pPr>
            <a:r>
              <a:rPr lang="en-US" sz="1934">
                <a:solidFill>
                  <a:srgbClr val="FFFFFF"/>
                </a:solidFill>
                <a:latin typeface="DM Sans Italics"/>
              </a:rPr>
              <a:t>[6] Wang Bisheng ,Yang Dongkai1, and Zhang Qishan - Efficient Identification UHF RFID system scheme based on combination of DFSA and OVSF-CDMA</a:t>
            </a:r>
          </a:p>
          <a:p>
            <a:pPr algn="ctr">
              <a:lnSpc>
                <a:spcPts val="3017"/>
              </a:lnSpc>
            </a:pPr>
          </a:p>
          <a:p>
            <a:pPr algn="ctr">
              <a:lnSpc>
                <a:spcPts val="3017"/>
              </a:lnSpc>
            </a:pPr>
            <a:r>
              <a:rPr lang="en-US" sz="1934">
                <a:solidFill>
                  <a:srgbClr val="FFFFFF"/>
                </a:solidFill>
                <a:latin typeface="DM Sans Italics"/>
              </a:rPr>
              <a:t>[7] Ula¸s C. Kozat, Iordanis Koutsopoulos and Leandros Tassiulas - Dynamic code assignment and spreading gain adaptation in synchronous CDMA wireless networks</a:t>
            </a:r>
          </a:p>
          <a:p>
            <a:pPr algn="ctr">
              <a:lnSpc>
                <a:spcPts val="3017"/>
              </a:lnSpc>
            </a:pPr>
          </a:p>
          <a:p>
            <a:pPr algn="ctr">
              <a:lnSpc>
                <a:spcPts val="3017"/>
              </a:lnSpc>
            </a:pPr>
            <a:r>
              <a:rPr lang="en-US" sz="1934">
                <a:solidFill>
                  <a:srgbClr val="FFFFFF"/>
                </a:solidFill>
                <a:latin typeface="DM Sans Italics"/>
              </a:rPr>
              <a:t>[8] Po-Wei Fu and Kwang-Cheng Chen - Multi-Rate Multi-Carrier CDMA with Multiuser Detection for Wireless Multimedia Communications</a:t>
            </a:r>
          </a:p>
          <a:p>
            <a:pPr algn="ctr">
              <a:lnSpc>
                <a:spcPts val="3017"/>
              </a:lnSpc>
            </a:pPr>
          </a:p>
          <a:p>
            <a:pPr algn="ctr">
              <a:lnSpc>
                <a:spcPts val="3017"/>
              </a:lnSpc>
            </a:pPr>
            <a:r>
              <a:rPr lang="en-US" sz="1934">
                <a:solidFill>
                  <a:srgbClr val="FFFFFF"/>
                </a:solidFill>
                <a:latin typeface="DM Sans Italics"/>
              </a:rPr>
              <a:t>[9] Hirofumi Tsuda and Ken Umeno - Orthogonal basis spreading sequence for optimal CDMA</a:t>
            </a:r>
          </a:p>
          <a:p>
            <a:pPr algn="ctr">
              <a:lnSpc>
                <a:spcPts val="3017"/>
              </a:lnSpc>
            </a:pPr>
          </a:p>
          <a:p>
            <a:pPr algn="ctr">
              <a:lnSpc>
                <a:spcPts val="3017"/>
              </a:lnSpc>
            </a:pPr>
            <a:r>
              <a:rPr lang="en-US" sz="1934">
                <a:solidFill>
                  <a:srgbClr val="FFFFFF"/>
                </a:solidFill>
                <a:latin typeface="DM Sans Italics"/>
              </a:rPr>
              <a:t>[10] Mouad Addad and Ali Djebbari - Suitable Spreading Sequences for Asynchronous MC-CDMA Systems</a:t>
            </a:r>
          </a:p>
          <a:p>
            <a:pPr algn="ctr">
              <a:lnSpc>
                <a:spcPts val="3017"/>
              </a:lnSpc>
            </a:pPr>
          </a:p>
          <a:p>
            <a:pPr algn="ctr">
              <a:lnSpc>
                <a:spcPts val="3017"/>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false" flipV="true">
            <a:off x="0" y="0"/>
            <a:ext cx="18288000" cy="10287000"/>
          </a:xfrm>
          <a:prstGeom prst="rect">
            <a:avLst/>
          </a:prstGeom>
        </p:spPr>
      </p:pic>
      <p:sp>
        <p:nvSpPr>
          <p:cNvPr name="Freeform 3" id="3"/>
          <p:cNvSpPr/>
          <p:nvPr/>
        </p:nvSpPr>
        <p:spPr>
          <a:xfrm flipH="false" flipV="false" rot="-6001244">
            <a:off x="10917706" y="7049713"/>
            <a:ext cx="14283863" cy="12962606"/>
          </a:xfrm>
          <a:custGeom>
            <a:avLst/>
            <a:gdLst/>
            <a:ahLst/>
            <a:cxnLst/>
            <a:rect r="r" b="b" t="t" l="l"/>
            <a:pathLst>
              <a:path h="12962606" w="14283863">
                <a:moveTo>
                  <a:pt x="0" y="0"/>
                </a:moveTo>
                <a:lnTo>
                  <a:pt x="14283863" y="0"/>
                </a:lnTo>
                <a:lnTo>
                  <a:pt x="14283863" y="12962606"/>
                </a:lnTo>
                <a:lnTo>
                  <a:pt x="0" y="12962606"/>
                </a:lnTo>
                <a:lnTo>
                  <a:pt x="0" y="0"/>
                </a:lnTo>
                <a:close/>
              </a:path>
            </a:pathLst>
          </a:custGeom>
          <a:blipFill>
            <a:blip r:embed="rId3"/>
            <a:stretch>
              <a:fillRect l="0" t="0" r="0" b="0"/>
            </a:stretch>
          </a:blipFill>
        </p:spPr>
      </p:sp>
      <p:sp>
        <p:nvSpPr>
          <p:cNvPr name="Freeform 4" id="4"/>
          <p:cNvSpPr/>
          <p:nvPr/>
        </p:nvSpPr>
        <p:spPr>
          <a:xfrm flipH="false" flipV="false" rot="1084654">
            <a:off x="-6628924" y="-8283079"/>
            <a:ext cx="12596877" cy="11431666"/>
          </a:xfrm>
          <a:custGeom>
            <a:avLst/>
            <a:gdLst/>
            <a:ahLst/>
            <a:cxnLst/>
            <a:rect r="r" b="b" t="t" l="l"/>
            <a:pathLst>
              <a:path h="11431666" w="12596877">
                <a:moveTo>
                  <a:pt x="0" y="0"/>
                </a:moveTo>
                <a:lnTo>
                  <a:pt x="12596877" y="0"/>
                </a:lnTo>
                <a:lnTo>
                  <a:pt x="12596877" y="11431667"/>
                </a:lnTo>
                <a:lnTo>
                  <a:pt x="0" y="11431667"/>
                </a:lnTo>
                <a:lnTo>
                  <a:pt x="0" y="0"/>
                </a:lnTo>
                <a:close/>
              </a:path>
            </a:pathLst>
          </a:custGeom>
          <a:blipFill>
            <a:blip r:embed="rId3"/>
            <a:stretch>
              <a:fillRect l="0" t="0" r="0" b="0"/>
            </a:stretch>
          </a:blipFill>
        </p:spPr>
      </p:sp>
      <p:sp>
        <p:nvSpPr>
          <p:cNvPr name="Freeform 5" id="5"/>
          <p:cNvSpPr/>
          <p:nvPr/>
        </p:nvSpPr>
        <p:spPr>
          <a:xfrm flipH="false" flipV="false" rot="0">
            <a:off x="14545481" y="-69377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458731" y="4375039"/>
            <a:ext cx="11370537" cy="1384523"/>
          </a:xfrm>
          <a:prstGeom prst="rect">
            <a:avLst/>
          </a:prstGeom>
        </p:spPr>
        <p:txBody>
          <a:bodyPr anchor="t" rtlCol="false" tIns="0" lIns="0" bIns="0" rIns="0">
            <a:spAutoFit/>
          </a:bodyPr>
          <a:lstStyle/>
          <a:p>
            <a:pPr algn="ctr">
              <a:lnSpc>
                <a:spcPts val="11242"/>
              </a:lnSpc>
            </a:pPr>
            <a:r>
              <a:rPr lang="en-US" sz="8087">
                <a:solidFill>
                  <a:srgbClr val="048AFF"/>
                </a:solidFill>
                <a:latin typeface="Now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Freeform 3" id="3"/>
          <p:cNvSpPr/>
          <p:nvPr/>
        </p:nvSpPr>
        <p:spPr>
          <a:xfrm flipH="false" flipV="false" rot="2223819">
            <a:off x="-4572963" y="4006074"/>
            <a:ext cx="9665112" cy="8771089"/>
          </a:xfrm>
          <a:custGeom>
            <a:avLst/>
            <a:gdLst/>
            <a:ahLst/>
            <a:cxnLst/>
            <a:rect r="r" b="b" t="t" l="l"/>
            <a:pathLst>
              <a:path h="8771089" w="9665112">
                <a:moveTo>
                  <a:pt x="0" y="0"/>
                </a:moveTo>
                <a:lnTo>
                  <a:pt x="9665112" y="0"/>
                </a:lnTo>
                <a:lnTo>
                  <a:pt x="9665112" y="8771089"/>
                </a:lnTo>
                <a:lnTo>
                  <a:pt x="0" y="8771089"/>
                </a:lnTo>
                <a:lnTo>
                  <a:pt x="0" y="0"/>
                </a:lnTo>
                <a:close/>
              </a:path>
            </a:pathLst>
          </a:custGeom>
          <a:blipFill>
            <a:blip r:embed="rId3"/>
            <a:stretch>
              <a:fillRect l="0" t="0" r="0" b="0"/>
            </a:stretch>
          </a:blipFill>
        </p:spPr>
      </p:sp>
      <p:grpSp>
        <p:nvGrpSpPr>
          <p:cNvPr name="Group 4" id="4"/>
          <p:cNvGrpSpPr/>
          <p:nvPr/>
        </p:nvGrpSpPr>
        <p:grpSpPr>
          <a:xfrm rot="0">
            <a:off x="5971740" y="1648649"/>
            <a:ext cx="6344521" cy="7111957"/>
            <a:chOff x="0" y="0"/>
            <a:chExt cx="1670985" cy="1873108"/>
          </a:xfrm>
        </p:grpSpPr>
        <p:sp>
          <p:nvSpPr>
            <p:cNvPr name="Freeform 5" id="5"/>
            <p:cNvSpPr/>
            <p:nvPr/>
          </p:nvSpPr>
          <p:spPr>
            <a:xfrm flipH="false" flipV="false" rot="0">
              <a:off x="0" y="0"/>
              <a:ext cx="1670985" cy="1873108"/>
            </a:xfrm>
            <a:custGeom>
              <a:avLst/>
              <a:gdLst/>
              <a:ahLst/>
              <a:cxnLst/>
              <a:rect r="r" b="b" t="t" l="l"/>
              <a:pathLst>
                <a:path h="1873108" w="1670985">
                  <a:moveTo>
                    <a:pt x="0" y="0"/>
                  </a:moveTo>
                  <a:lnTo>
                    <a:pt x="1670985" y="0"/>
                  </a:lnTo>
                  <a:lnTo>
                    <a:pt x="1670985" y="1873108"/>
                  </a:lnTo>
                  <a:lnTo>
                    <a:pt x="0" y="1873108"/>
                  </a:lnTo>
                  <a:close/>
                </a:path>
              </a:pathLst>
            </a:custGeom>
            <a:solidFill>
              <a:srgbClr val="000000">
                <a:alpha val="0"/>
              </a:srgbClr>
            </a:solidFill>
            <a:ln w="38100">
              <a:solidFill>
                <a:srgbClr val="048AFF"/>
              </a:solidFill>
            </a:ln>
          </p:spPr>
        </p:sp>
        <p:sp>
          <p:nvSpPr>
            <p:cNvPr name="TextBox 6" id="6"/>
            <p:cNvSpPr txBox="true"/>
            <p:nvPr/>
          </p:nvSpPr>
          <p:spPr>
            <a:xfrm>
              <a:off x="0" y="-9525"/>
              <a:ext cx="812800" cy="822325"/>
            </a:xfrm>
            <a:prstGeom prst="rect">
              <a:avLst/>
            </a:prstGeom>
          </p:spPr>
          <p:txBody>
            <a:bodyPr anchor="ctr" rtlCol="false" tIns="50800" lIns="50800" bIns="50800" rIns="50800"/>
            <a:lstStyle/>
            <a:p>
              <a:pPr algn="ctr">
                <a:lnSpc>
                  <a:spcPts val="3131"/>
                </a:lnSpc>
              </a:pPr>
            </a:p>
          </p:txBody>
        </p:sp>
      </p:grpSp>
      <p:sp>
        <p:nvSpPr>
          <p:cNvPr name="Freeform 7" id="7"/>
          <p:cNvSpPr/>
          <p:nvPr/>
        </p:nvSpPr>
        <p:spPr>
          <a:xfrm flipH="false" flipV="false" rot="0">
            <a:off x="15132358" y="7708556"/>
            <a:ext cx="1769644" cy="1711728"/>
          </a:xfrm>
          <a:custGeom>
            <a:avLst/>
            <a:gdLst/>
            <a:ahLst/>
            <a:cxnLst/>
            <a:rect r="r" b="b" t="t" l="l"/>
            <a:pathLst>
              <a:path h="1711728" w="1769644">
                <a:moveTo>
                  <a:pt x="0" y="0"/>
                </a:moveTo>
                <a:lnTo>
                  <a:pt x="1769644" y="0"/>
                </a:lnTo>
                <a:lnTo>
                  <a:pt x="1769644" y="1711729"/>
                </a:lnTo>
                <a:lnTo>
                  <a:pt x="0" y="1711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6967279" y="3806483"/>
            <a:ext cx="4312629" cy="3727216"/>
          </a:xfrm>
          <a:prstGeom prst="rect">
            <a:avLst/>
          </a:prstGeom>
        </p:spPr>
        <p:txBody>
          <a:bodyPr anchor="t" rtlCol="false" tIns="0" lIns="0" bIns="0" rIns="0">
            <a:spAutoFit/>
          </a:bodyPr>
          <a:lstStyle/>
          <a:p>
            <a:pPr marL="595784" indent="-297892" lvl="1">
              <a:lnSpc>
                <a:spcPts val="4304"/>
              </a:lnSpc>
              <a:buFont typeface="Arial"/>
              <a:buChar char="•"/>
            </a:pPr>
            <a:r>
              <a:rPr lang="en-US" sz="2759">
                <a:solidFill>
                  <a:srgbClr val="FFFAEB"/>
                </a:solidFill>
                <a:latin typeface="DM Sans Italics"/>
              </a:rPr>
              <a:t>Members</a:t>
            </a:r>
          </a:p>
          <a:p>
            <a:pPr marL="595784" indent="-297892" lvl="1">
              <a:lnSpc>
                <a:spcPts val="4304"/>
              </a:lnSpc>
              <a:buFont typeface="Arial"/>
              <a:buChar char="•"/>
            </a:pPr>
            <a:r>
              <a:rPr lang="en-US" sz="2759">
                <a:solidFill>
                  <a:srgbClr val="FFFAEB"/>
                </a:solidFill>
                <a:latin typeface="DM Sans Italics"/>
              </a:rPr>
              <a:t>Abstract</a:t>
            </a:r>
          </a:p>
          <a:p>
            <a:pPr marL="595784" indent="-297892" lvl="1">
              <a:lnSpc>
                <a:spcPts val="4304"/>
              </a:lnSpc>
              <a:buFont typeface="Arial"/>
              <a:buChar char="•"/>
            </a:pPr>
            <a:r>
              <a:rPr lang="en-US" sz="2759">
                <a:solidFill>
                  <a:srgbClr val="FFFAEB"/>
                </a:solidFill>
                <a:latin typeface="DM Sans Italics"/>
              </a:rPr>
              <a:t>Introduction</a:t>
            </a:r>
          </a:p>
          <a:p>
            <a:pPr marL="595784" indent="-297892" lvl="1">
              <a:lnSpc>
                <a:spcPts val="4304"/>
              </a:lnSpc>
              <a:buFont typeface="Arial"/>
              <a:buChar char="•"/>
            </a:pPr>
            <a:r>
              <a:rPr lang="en-US" sz="2759">
                <a:solidFill>
                  <a:srgbClr val="FFFAEB"/>
                </a:solidFill>
                <a:latin typeface="DM Sans Italics"/>
              </a:rPr>
              <a:t>Objective</a:t>
            </a:r>
          </a:p>
          <a:p>
            <a:pPr marL="595784" indent="-297892" lvl="1">
              <a:lnSpc>
                <a:spcPts val="4304"/>
              </a:lnSpc>
              <a:buFont typeface="Arial"/>
              <a:buChar char="•"/>
            </a:pPr>
            <a:r>
              <a:rPr lang="en-US" sz="2759">
                <a:solidFill>
                  <a:srgbClr val="FFFAEB"/>
                </a:solidFill>
                <a:latin typeface="DM Sans Italics"/>
              </a:rPr>
              <a:t>Proposed Idea</a:t>
            </a:r>
          </a:p>
          <a:p>
            <a:pPr marL="595784" indent="-297892" lvl="1">
              <a:lnSpc>
                <a:spcPts val="4304"/>
              </a:lnSpc>
              <a:buFont typeface="Arial"/>
              <a:buChar char="•"/>
            </a:pPr>
            <a:r>
              <a:rPr lang="en-US" sz="2759">
                <a:solidFill>
                  <a:srgbClr val="FFFAEB"/>
                </a:solidFill>
                <a:latin typeface="DM Sans Italics"/>
              </a:rPr>
              <a:t>Results </a:t>
            </a:r>
          </a:p>
          <a:p>
            <a:pPr algn="l" marL="595784" indent="-297892" lvl="1">
              <a:lnSpc>
                <a:spcPts val="4304"/>
              </a:lnSpc>
              <a:buFont typeface="Arial"/>
              <a:buChar char="•"/>
            </a:pPr>
            <a:r>
              <a:rPr lang="en-US" sz="2759">
                <a:solidFill>
                  <a:srgbClr val="FFFAEB"/>
                </a:solidFill>
                <a:latin typeface="DM Sans Italics"/>
              </a:rPr>
              <a:t>References</a:t>
            </a:r>
          </a:p>
        </p:txBody>
      </p:sp>
      <p:sp>
        <p:nvSpPr>
          <p:cNvPr name="TextBox 9" id="9"/>
          <p:cNvSpPr txBox="true"/>
          <p:nvPr/>
        </p:nvSpPr>
        <p:spPr>
          <a:xfrm rot="0">
            <a:off x="6728644" y="1794630"/>
            <a:ext cx="4830711" cy="775160"/>
          </a:xfrm>
          <a:prstGeom prst="rect">
            <a:avLst/>
          </a:prstGeom>
        </p:spPr>
        <p:txBody>
          <a:bodyPr anchor="t" rtlCol="false" tIns="0" lIns="0" bIns="0" rIns="0">
            <a:spAutoFit/>
          </a:bodyPr>
          <a:lstStyle/>
          <a:p>
            <a:pPr algn="ctr">
              <a:lnSpc>
                <a:spcPts val="6374"/>
              </a:lnSpc>
            </a:pPr>
            <a:r>
              <a:rPr lang="en-US" sz="4586" spc="311">
                <a:solidFill>
                  <a:srgbClr val="048AFF"/>
                </a:solidFill>
                <a:latin typeface="Now Bold"/>
              </a:rPr>
              <a:t>Overview</a:t>
            </a:r>
          </a:p>
        </p:txBody>
      </p:sp>
      <p:grpSp>
        <p:nvGrpSpPr>
          <p:cNvPr name="Group 10" id="10"/>
          <p:cNvGrpSpPr/>
          <p:nvPr/>
        </p:nvGrpSpPr>
        <p:grpSpPr>
          <a:xfrm rot="0">
            <a:off x="16017180" y="-1431186"/>
            <a:ext cx="3656258" cy="3656258"/>
            <a:chOff x="0" y="0"/>
            <a:chExt cx="812800" cy="812800"/>
          </a:xfrm>
        </p:grpSpPr>
        <p:sp>
          <p:nvSpPr>
            <p:cNvPr name="Freeform 11" id="1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AutoShape 13" id="13"/>
          <p:cNvSpPr/>
          <p:nvPr/>
        </p:nvSpPr>
        <p:spPr>
          <a:xfrm>
            <a:off x="6085397" y="2796124"/>
            <a:ext cx="6076393" cy="0"/>
          </a:xfrm>
          <a:prstGeom prst="line">
            <a:avLst/>
          </a:prstGeom>
          <a:ln cap="flat" w="38100">
            <a:solidFill>
              <a:srgbClr val="048AFF"/>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Freeform 3" id="3"/>
          <p:cNvSpPr/>
          <p:nvPr/>
        </p:nvSpPr>
        <p:spPr>
          <a:xfrm flipH="false" flipV="false" rot="0">
            <a:off x="-890441" y="-1276542"/>
            <a:ext cx="2556280" cy="2553085"/>
          </a:xfrm>
          <a:custGeom>
            <a:avLst/>
            <a:gdLst/>
            <a:ahLst/>
            <a:cxnLst/>
            <a:rect r="r" b="b" t="t" l="l"/>
            <a:pathLst>
              <a:path h="2553085" w="2556280">
                <a:moveTo>
                  <a:pt x="0" y="0"/>
                </a:moveTo>
                <a:lnTo>
                  <a:pt x="2556280" y="0"/>
                </a:lnTo>
                <a:lnTo>
                  <a:pt x="2556280" y="2553084"/>
                </a:lnTo>
                <a:lnTo>
                  <a:pt x="0" y="2553084"/>
                </a:lnTo>
                <a:lnTo>
                  <a:pt x="0" y="0"/>
                </a:lnTo>
                <a:close/>
              </a:path>
            </a:pathLst>
          </a:custGeom>
          <a:blipFill>
            <a:blip r:embed="rId3"/>
            <a:stretch>
              <a:fillRect l="0" t="0" r="0" b="0"/>
            </a:stretch>
          </a:blipFill>
        </p:spPr>
      </p:sp>
      <p:sp>
        <p:nvSpPr>
          <p:cNvPr name="Freeform 4" id="4"/>
          <p:cNvSpPr/>
          <p:nvPr/>
        </p:nvSpPr>
        <p:spPr>
          <a:xfrm flipH="false" flipV="false" rot="0">
            <a:off x="7383754" y="8616204"/>
            <a:ext cx="4010261" cy="4005248"/>
          </a:xfrm>
          <a:custGeom>
            <a:avLst/>
            <a:gdLst/>
            <a:ahLst/>
            <a:cxnLst/>
            <a:rect r="r" b="b" t="t" l="l"/>
            <a:pathLst>
              <a:path h="4005248" w="4010261">
                <a:moveTo>
                  <a:pt x="0" y="0"/>
                </a:moveTo>
                <a:lnTo>
                  <a:pt x="4010261" y="0"/>
                </a:lnTo>
                <a:lnTo>
                  <a:pt x="4010261" y="4005248"/>
                </a:lnTo>
                <a:lnTo>
                  <a:pt x="0" y="4005248"/>
                </a:lnTo>
                <a:lnTo>
                  <a:pt x="0" y="0"/>
                </a:lnTo>
                <a:close/>
              </a:path>
            </a:pathLst>
          </a:custGeom>
          <a:blipFill>
            <a:blip r:embed="rId3"/>
            <a:stretch>
              <a:fillRect l="0" t="0" r="0" b="0"/>
            </a:stretch>
          </a:blipFill>
        </p:spPr>
      </p:sp>
      <p:sp>
        <p:nvSpPr>
          <p:cNvPr name="TextBox 5" id="5"/>
          <p:cNvSpPr txBox="true"/>
          <p:nvPr/>
        </p:nvSpPr>
        <p:spPr>
          <a:xfrm rot="0">
            <a:off x="5823043" y="1143192"/>
            <a:ext cx="4917187" cy="1197826"/>
          </a:xfrm>
          <a:prstGeom prst="rect">
            <a:avLst/>
          </a:prstGeom>
        </p:spPr>
        <p:txBody>
          <a:bodyPr anchor="t" rtlCol="false" tIns="0" lIns="0" bIns="0" rIns="0">
            <a:spAutoFit/>
          </a:bodyPr>
          <a:lstStyle/>
          <a:p>
            <a:pPr>
              <a:lnSpc>
                <a:spcPts val="9640"/>
              </a:lnSpc>
            </a:pPr>
            <a:r>
              <a:rPr lang="en-US" sz="6935">
                <a:solidFill>
                  <a:srgbClr val="048AFF"/>
                </a:solidFill>
                <a:latin typeface="Now Bold"/>
              </a:rPr>
              <a:t>Members</a:t>
            </a:r>
          </a:p>
        </p:txBody>
      </p:sp>
      <p:sp>
        <p:nvSpPr>
          <p:cNvPr name="TextBox 6" id="6"/>
          <p:cNvSpPr txBox="true"/>
          <p:nvPr/>
        </p:nvSpPr>
        <p:spPr>
          <a:xfrm rot="0">
            <a:off x="3216940" y="3190891"/>
            <a:ext cx="11133005" cy="2192327"/>
          </a:xfrm>
          <a:prstGeom prst="rect">
            <a:avLst/>
          </a:prstGeom>
        </p:spPr>
        <p:txBody>
          <a:bodyPr anchor="t" rtlCol="false" tIns="0" lIns="0" bIns="0" rIns="0">
            <a:spAutoFit/>
          </a:bodyPr>
          <a:lstStyle/>
          <a:p>
            <a:pPr marL="876699" indent="-438349" lvl="1">
              <a:lnSpc>
                <a:spcPts val="5928"/>
              </a:lnSpc>
              <a:buFont typeface="Arial"/>
              <a:buChar char="•"/>
            </a:pPr>
            <a:r>
              <a:rPr lang="en-US" sz="4060">
                <a:solidFill>
                  <a:srgbClr val="FFFFFF"/>
                </a:solidFill>
                <a:latin typeface="DM Sans"/>
              </a:rPr>
              <a:t>Mohamed Shoukat Ali 21BLC1497</a:t>
            </a:r>
          </a:p>
          <a:p>
            <a:pPr marL="876699" indent="-438349" lvl="1">
              <a:lnSpc>
                <a:spcPts val="5928"/>
              </a:lnSpc>
              <a:buFont typeface="Arial"/>
              <a:buChar char="•"/>
            </a:pPr>
            <a:r>
              <a:rPr lang="en-US" sz="4060">
                <a:solidFill>
                  <a:srgbClr val="FFFFFF"/>
                </a:solidFill>
                <a:latin typeface="DM Sans"/>
              </a:rPr>
              <a:t>Gurshaan Singh Bhasin 21BLC1424</a:t>
            </a:r>
          </a:p>
          <a:p>
            <a:pPr marL="876699" indent="-438349" lvl="1">
              <a:lnSpc>
                <a:spcPts val="5928"/>
              </a:lnSpc>
              <a:buFont typeface="Arial"/>
              <a:buChar char="•"/>
            </a:pPr>
            <a:r>
              <a:rPr lang="en-US" sz="4060">
                <a:solidFill>
                  <a:srgbClr val="FFFFFF"/>
                </a:solidFill>
                <a:latin typeface="DM Sans"/>
              </a:rPr>
              <a:t>Kevin Joshua T 21BLC1445</a:t>
            </a:r>
          </a:p>
        </p:txBody>
      </p:sp>
      <p:sp>
        <p:nvSpPr>
          <p:cNvPr name="Freeform 7" id="7"/>
          <p:cNvSpPr/>
          <p:nvPr/>
        </p:nvSpPr>
        <p:spPr>
          <a:xfrm flipH="false" flipV="false" rot="0">
            <a:off x="-1056544" y="769658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592242" y="-4982246"/>
            <a:ext cx="8083465" cy="8073361"/>
          </a:xfrm>
          <a:custGeom>
            <a:avLst/>
            <a:gdLst/>
            <a:ahLst/>
            <a:cxnLst/>
            <a:rect r="r" b="b" t="t" l="l"/>
            <a:pathLst>
              <a:path h="8073361" w="8083465">
                <a:moveTo>
                  <a:pt x="0" y="0"/>
                </a:moveTo>
                <a:lnTo>
                  <a:pt x="8083465" y="0"/>
                </a:lnTo>
                <a:lnTo>
                  <a:pt x="8083465" y="8073361"/>
                </a:lnTo>
                <a:lnTo>
                  <a:pt x="0" y="8073361"/>
                </a:lnTo>
                <a:lnTo>
                  <a:pt x="0" y="0"/>
                </a:lnTo>
                <a:close/>
              </a:path>
            </a:pathLst>
          </a:custGeom>
          <a:blipFill>
            <a:blip r:embed="rId3"/>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false" flipV="true">
            <a:off x="0" y="0"/>
            <a:ext cx="18288000" cy="10287000"/>
          </a:xfrm>
          <a:prstGeom prst="rect">
            <a:avLst/>
          </a:prstGeom>
        </p:spPr>
      </p:pic>
      <p:sp>
        <p:nvSpPr>
          <p:cNvPr name="Freeform 3" id="3"/>
          <p:cNvSpPr/>
          <p:nvPr/>
        </p:nvSpPr>
        <p:spPr>
          <a:xfrm flipH="false" flipV="false" rot="0">
            <a:off x="13743811" y="-5076387"/>
            <a:ext cx="8336379" cy="8325959"/>
          </a:xfrm>
          <a:custGeom>
            <a:avLst/>
            <a:gdLst/>
            <a:ahLst/>
            <a:cxnLst/>
            <a:rect r="r" b="b" t="t" l="l"/>
            <a:pathLst>
              <a:path h="8325959" w="8336379">
                <a:moveTo>
                  <a:pt x="0" y="0"/>
                </a:moveTo>
                <a:lnTo>
                  <a:pt x="8336379" y="0"/>
                </a:lnTo>
                <a:lnTo>
                  <a:pt x="8336379" y="8325959"/>
                </a:lnTo>
                <a:lnTo>
                  <a:pt x="0" y="8325959"/>
                </a:lnTo>
                <a:lnTo>
                  <a:pt x="0" y="0"/>
                </a:lnTo>
                <a:close/>
              </a:path>
            </a:pathLst>
          </a:custGeom>
          <a:blipFill>
            <a:blip r:embed="rId3"/>
            <a:stretch>
              <a:fillRect l="0" t="0" r="0" b="0"/>
            </a:stretch>
          </a:blipFill>
        </p:spPr>
      </p:sp>
      <p:sp>
        <p:nvSpPr>
          <p:cNvPr name="Freeform 4" id="4"/>
          <p:cNvSpPr/>
          <p:nvPr/>
        </p:nvSpPr>
        <p:spPr>
          <a:xfrm flipH="false" flipV="false" rot="0">
            <a:off x="15789970" y="7909420"/>
            <a:ext cx="1469330" cy="1421243"/>
          </a:xfrm>
          <a:custGeom>
            <a:avLst/>
            <a:gdLst/>
            <a:ahLst/>
            <a:cxnLst/>
            <a:rect r="r" b="b" t="t" l="l"/>
            <a:pathLst>
              <a:path h="1421243" w="1469330">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6457520" y="527384"/>
            <a:ext cx="5372960" cy="907382"/>
          </a:xfrm>
          <a:prstGeom prst="rect">
            <a:avLst/>
          </a:prstGeom>
        </p:spPr>
        <p:txBody>
          <a:bodyPr anchor="t" rtlCol="false" tIns="0" lIns="0" bIns="0" rIns="0">
            <a:spAutoFit/>
          </a:bodyPr>
          <a:lstStyle/>
          <a:p>
            <a:pPr algn="ctr">
              <a:lnSpc>
                <a:spcPts val="7427"/>
              </a:lnSpc>
            </a:pPr>
            <a:r>
              <a:rPr lang="en-US" sz="5343">
                <a:solidFill>
                  <a:srgbClr val="048AFF"/>
                </a:solidFill>
                <a:latin typeface="Now Bold"/>
              </a:rPr>
              <a:t>Abstract</a:t>
            </a:r>
          </a:p>
        </p:txBody>
      </p:sp>
      <p:sp>
        <p:nvSpPr>
          <p:cNvPr name="Freeform 6" id="6"/>
          <p:cNvSpPr/>
          <p:nvPr/>
        </p:nvSpPr>
        <p:spPr>
          <a:xfrm flipH="false" flipV="false" rot="0">
            <a:off x="-4327715" y="7909420"/>
            <a:ext cx="8273440" cy="8263098"/>
          </a:xfrm>
          <a:custGeom>
            <a:avLst/>
            <a:gdLst/>
            <a:ahLst/>
            <a:cxnLst/>
            <a:rect r="r" b="b" t="t" l="l"/>
            <a:pathLst>
              <a:path h="8263098" w="8273440">
                <a:moveTo>
                  <a:pt x="0" y="0"/>
                </a:moveTo>
                <a:lnTo>
                  <a:pt x="8273440" y="0"/>
                </a:lnTo>
                <a:lnTo>
                  <a:pt x="8273440" y="8263097"/>
                </a:lnTo>
                <a:lnTo>
                  <a:pt x="0" y="8263097"/>
                </a:lnTo>
                <a:lnTo>
                  <a:pt x="0" y="0"/>
                </a:lnTo>
                <a:close/>
              </a:path>
            </a:pathLst>
          </a:custGeom>
          <a:blipFill>
            <a:blip r:embed="rId3"/>
            <a:stretch>
              <a:fillRect l="0" t="0" r="0" b="0"/>
            </a:stretch>
          </a:blipFill>
        </p:spPr>
      </p:sp>
      <p:sp>
        <p:nvSpPr>
          <p:cNvPr name="TextBox 7" id="7"/>
          <p:cNvSpPr txBox="true"/>
          <p:nvPr/>
        </p:nvSpPr>
        <p:spPr>
          <a:xfrm rot="0">
            <a:off x="2575552" y="2117403"/>
            <a:ext cx="13136896" cy="6164737"/>
          </a:xfrm>
          <a:prstGeom prst="rect">
            <a:avLst/>
          </a:prstGeom>
        </p:spPr>
        <p:txBody>
          <a:bodyPr anchor="t" rtlCol="false" tIns="0" lIns="0" bIns="0" rIns="0">
            <a:spAutoFit/>
          </a:bodyPr>
          <a:lstStyle/>
          <a:p>
            <a:pPr algn="ctr">
              <a:lnSpc>
                <a:spcPts val="5496"/>
              </a:lnSpc>
            </a:pPr>
            <a:r>
              <a:rPr lang="en-US" sz="3765">
                <a:solidFill>
                  <a:srgbClr val="FFFFFF"/>
                </a:solidFill>
                <a:latin typeface="DM Sans"/>
              </a:rPr>
              <a:t>Code Division Multiple Access (CDMA) is a wireless communication technique that utilizes unique spreading codes for each user to increase signal bandwidth. The original data signal is spread by multiplying it with the assigned code. At the receiver, the received signal is correlated with the specific code to extract the user's data and suppress interference, enabling efficient and robust communication with multiple users sharing the same frequency band simultaneously.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0777" r="0" b="22972"/>
          <a:stretch>
            <a:fillRect/>
          </a:stretch>
        </p:blipFill>
        <p:spPr>
          <a:xfrm flipH="true" flipV="true">
            <a:off x="0" y="0"/>
            <a:ext cx="18288000" cy="10287000"/>
          </a:xfrm>
          <a:prstGeom prst="rect">
            <a:avLst/>
          </a:prstGeom>
        </p:spPr>
      </p:pic>
      <p:sp>
        <p:nvSpPr>
          <p:cNvPr name="TextBox 3" id="3"/>
          <p:cNvSpPr txBox="true"/>
          <p:nvPr/>
        </p:nvSpPr>
        <p:spPr>
          <a:xfrm rot="0">
            <a:off x="4835354" y="1712322"/>
            <a:ext cx="8617293" cy="916379"/>
          </a:xfrm>
          <a:prstGeom prst="rect">
            <a:avLst/>
          </a:prstGeom>
        </p:spPr>
        <p:txBody>
          <a:bodyPr anchor="t" rtlCol="false" tIns="0" lIns="0" bIns="0" rIns="0">
            <a:spAutoFit/>
          </a:bodyPr>
          <a:lstStyle/>
          <a:p>
            <a:pPr algn="ctr">
              <a:lnSpc>
                <a:spcPts val="7457"/>
              </a:lnSpc>
            </a:pPr>
            <a:r>
              <a:rPr lang="en-US" sz="5365">
                <a:solidFill>
                  <a:srgbClr val="048AFF"/>
                </a:solidFill>
                <a:latin typeface="Now Bold"/>
              </a:rPr>
              <a:t>Introduction</a:t>
            </a:r>
          </a:p>
        </p:txBody>
      </p:sp>
      <p:sp>
        <p:nvSpPr>
          <p:cNvPr name="Freeform 4" id="4"/>
          <p:cNvSpPr/>
          <p:nvPr/>
        </p:nvSpPr>
        <p:spPr>
          <a:xfrm flipH="false" flipV="false" rot="0">
            <a:off x="-3829643" y="6244472"/>
            <a:ext cx="8403333" cy="8403333"/>
          </a:xfrm>
          <a:custGeom>
            <a:avLst/>
            <a:gdLst/>
            <a:ahLst/>
            <a:cxnLst/>
            <a:rect r="r" b="b" t="t" l="l"/>
            <a:pathLst>
              <a:path h="8403333" w="8403333">
                <a:moveTo>
                  <a:pt x="0" y="0"/>
                </a:moveTo>
                <a:lnTo>
                  <a:pt x="8403332" y="0"/>
                </a:lnTo>
                <a:lnTo>
                  <a:pt x="8403332" y="8403333"/>
                </a:lnTo>
                <a:lnTo>
                  <a:pt x="0" y="84033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2981859" y="-5722705"/>
            <a:ext cx="11503439" cy="11503439"/>
          </a:xfrm>
          <a:custGeom>
            <a:avLst/>
            <a:gdLst/>
            <a:ahLst/>
            <a:cxnLst/>
            <a:rect r="r" b="b" t="t" l="l"/>
            <a:pathLst>
              <a:path h="11503439" w="11503439">
                <a:moveTo>
                  <a:pt x="0" y="0"/>
                </a:moveTo>
                <a:lnTo>
                  <a:pt x="11503439" y="0"/>
                </a:lnTo>
                <a:lnTo>
                  <a:pt x="11503439" y="11503439"/>
                </a:lnTo>
                <a:lnTo>
                  <a:pt x="0" y="115034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028700" y="2818108"/>
            <a:ext cx="16796861" cy="4641260"/>
          </a:xfrm>
          <a:prstGeom prst="rect">
            <a:avLst/>
          </a:prstGeom>
        </p:spPr>
        <p:txBody>
          <a:bodyPr anchor="t" rtlCol="false" tIns="0" lIns="0" bIns="0" rIns="0">
            <a:spAutoFit/>
          </a:bodyPr>
          <a:lstStyle/>
          <a:p>
            <a:pPr algn="ctr">
              <a:lnSpc>
                <a:spcPts val="4100"/>
              </a:lnSpc>
            </a:pPr>
          </a:p>
          <a:p>
            <a:pPr algn="ctr">
              <a:lnSpc>
                <a:spcPts val="4100"/>
              </a:lnSpc>
              <a:spcBef>
                <a:spcPct val="0"/>
              </a:spcBef>
            </a:pPr>
            <a:r>
              <a:rPr lang="en-US" sz="3333">
                <a:solidFill>
                  <a:srgbClr val="FFFFFF"/>
                </a:solidFill>
                <a:latin typeface="DM Sans Italics"/>
              </a:rPr>
              <a:t>Code Division Multiple Access (CDMA) employs unique Pseudonoise (PN) spreading codes for each user to expand signal bandwidth. The original data is multiplied by the assigned code for transmission, and at the receiver, the signal is correlated with the corresponding code to extract the desired user's data while suppressing interference. This correlation process involves multiplication and integration, separating the user's signal from others. Further processing removes noise, and the original data is efficiently recovered. CDMA's use of low cross-correlation spreading codes enables multiple users to share the same frequency band effectively.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Freeform 3" id="3"/>
          <p:cNvSpPr/>
          <p:nvPr/>
        </p:nvSpPr>
        <p:spPr>
          <a:xfrm flipH="false" flipV="false" rot="3567097">
            <a:off x="14624984" y="-2635166"/>
            <a:ext cx="5268632" cy="5150088"/>
          </a:xfrm>
          <a:custGeom>
            <a:avLst/>
            <a:gdLst/>
            <a:ahLst/>
            <a:cxnLst/>
            <a:rect r="r" b="b" t="t" l="l"/>
            <a:pathLst>
              <a:path h="5150088" w="5268632">
                <a:moveTo>
                  <a:pt x="0" y="0"/>
                </a:moveTo>
                <a:lnTo>
                  <a:pt x="5268632" y="0"/>
                </a:lnTo>
                <a:lnTo>
                  <a:pt x="5268632" y="5150088"/>
                </a:lnTo>
                <a:lnTo>
                  <a:pt x="0" y="5150088"/>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2878546" y="3596887"/>
            <a:ext cx="2878546" cy="2878546"/>
            <a:chOff x="0" y="0"/>
            <a:chExt cx="6350000" cy="6350000"/>
          </a:xfrm>
        </p:grpSpPr>
        <p:sp>
          <p:nvSpPr>
            <p:cNvPr name="Freeform 5" id="5"/>
            <p:cNvSpPr/>
            <p:nvPr/>
          </p:nvSpPr>
          <p:spPr>
            <a:xfrm flipH="false" flipV="false" rot="0">
              <a:off x="88900" y="88900"/>
              <a:ext cx="6172200" cy="6172200"/>
            </a:xfrm>
            <a:custGeom>
              <a:avLst/>
              <a:gdLst/>
              <a:ahLst/>
              <a:cxnLst/>
              <a:rect r="r" b="b" t="t" l="l"/>
              <a:pathLst>
                <a:path h="6172200" w="6172200">
                  <a:moveTo>
                    <a:pt x="6172200" y="5864860"/>
                  </a:moveTo>
                  <a:cubicBezTo>
                    <a:pt x="6172200" y="6033770"/>
                    <a:pt x="6035040" y="6170930"/>
                    <a:pt x="5866130" y="6170930"/>
                  </a:cubicBezTo>
                  <a:lnTo>
                    <a:pt x="307340" y="6170930"/>
                  </a:lnTo>
                  <a:cubicBezTo>
                    <a:pt x="137160" y="6172200"/>
                    <a:pt x="0" y="6035040"/>
                    <a:pt x="0" y="5864860"/>
                  </a:cubicBezTo>
                  <a:lnTo>
                    <a:pt x="0" y="307340"/>
                  </a:lnTo>
                  <a:cubicBezTo>
                    <a:pt x="0" y="137160"/>
                    <a:pt x="137160" y="0"/>
                    <a:pt x="307340" y="0"/>
                  </a:cubicBezTo>
                  <a:lnTo>
                    <a:pt x="5866130" y="0"/>
                  </a:lnTo>
                  <a:cubicBezTo>
                    <a:pt x="6035040" y="0"/>
                    <a:pt x="6172200" y="137160"/>
                    <a:pt x="6172200" y="307340"/>
                  </a:cubicBezTo>
                  <a:lnTo>
                    <a:pt x="6172200" y="5864860"/>
                  </a:lnTo>
                  <a:close/>
                </a:path>
              </a:pathLst>
            </a:custGeom>
            <a:blipFill>
              <a:blip r:embed="rId4"/>
              <a:stretch>
                <a:fillRect l="-25031" t="0" r="-25031" b="0"/>
              </a:stretch>
            </a:blipFill>
          </p:spPr>
        </p:sp>
        <p:sp>
          <p:nvSpPr>
            <p:cNvPr name="Freeform 6" id="6"/>
            <p:cNvSpPr/>
            <p:nvPr/>
          </p:nvSpPr>
          <p:spPr>
            <a:xfrm flipH="false" flipV="false" rot="0">
              <a:off x="0" y="0"/>
              <a:ext cx="6350000" cy="6350000"/>
            </a:xfrm>
            <a:custGeom>
              <a:avLst/>
              <a:gdLst/>
              <a:ahLst/>
              <a:cxnLst/>
              <a:rect r="r" b="b" t="t" l="l"/>
              <a:pathLst>
                <a:path h="6350000" w="6350000">
                  <a:moveTo>
                    <a:pt x="5953760" y="6350000"/>
                  </a:moveTo>
                  <a:lnTo>
                    <a:pt x="396240" y="6350000"/>
                  </a:lnTo>
                  <a:cubicBezTo>
                    <a:pt x="177800" y="6350000"/>
                    <a:pt x="0" y="6172200"/>
                    <a:pt x="0" y="5953760"/>
                  </a:cubicBezTo>
                  <a:lnTo>
                    <a:pt x="0" y="396240"/>
                  </a:lnTo>
                  <a:cubicBezTo>
                    <a:pt x="0" y="177800"/>
                    <a:pt x="177800" y="0"/>
                    <a:pt x="396240" y="0"/>
                  </a:cubicBezTo>
                  <a:lnTo>
                    <a:pt x="5955030" y="0"/>
                  </a:lnTo>
                  <a:cubicBezTo>
                    <a:pt x="6172200" y="0"/>
                    <a:pt x="6350000" y="177800"/>
                    <a:pt x="6350000" y="396240"/>
                  </a:cubicBezTo>
                  <a:lnTo>
                    <a:pt x="6350000" y="5955030"/>
                  </a:lnTo>
                  <a:cubicBezTo>
                    <a:pt x="6350000" y="6172200"/>
                    <a:pt x="6172200" y="6350000"/>
                    <a:pt x="5953760" y="6350000"/>
                  </a:cubicBezTo>
                  <a:close/>
                  <a:moveTo>
                    <a:pt x="396240" y="179070"/>
                  </a:moveTo>
                  <a:cubicBezTo>
                    <a:pt x="276860" y="179070"/>
                    <a:pt x="179070" y="276860"/>
                    <a:pt x="179070" y="396240"/>
                  </a:cubicBezTo>
                  <a:lnTo>
                    <a:pt x="179070" y="5955030"/>
                  </a:lnTo>
                  <a:cubicBezTo>
                    <a:pt x="179070" y="6074410"/>
                    <a:pt x="276860" y="6172200"/>
                    <a:pt x="396240" y="6172200"/>
                  </a:cubicBezTo>
                  <a:lnTo>
                    <a:pt x="5955030" y="6172200"/>
                  </a:lnTo>
                  <a:cubicBezTo>
                    <a:pt x="6074410" y="6172200"/>
                    <a:pt x="6172200" y="6074410"/>
                    <a:pt x="6172200" y="5955030"/>
                  </a:cubicBezTo>
                  <a:lnTo>
                    <a:pt x="6172200" y="396240"/>
                  </a:lnTo>
                  <a:cubicBezTo>
                    <a:pt x="6172200" y="276860"/>
                    <a:pt x="6074410" y="179070"/>
                    <a:pt x="5955030" y="179070"/>
                  </a:cubicBezTo>
                  <a:lnTo>
                    <a:pt x="396240" y="179070"/>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grpSp>
      <p:sp>
        <p:nvSpPr>
          <p:cNvPr name="Freeform 7" id="7"/>
          <p:cNvSpPr/>
          <p:nvPr/>
        </p:nvSpPr>
        <p:spPr>
          <a:xfrm flipH="false" flipV="false" rot="3567097">
            <a:off x="-967133" y="7873757"/>
            <a:ext cx="5268632" cy="5150088"/>
          </a:xfrm>
          <a:custGeom>
            <a:avLst/>
            <a:gdLst/>
            <a:ahLst/>
            <a:cxnLst/>
            <a:rect r="r" b="b" t="t" l="l"/>
            <a:pathLst>
              <a:path h="5150088" w="5268632">
                <a:moveTo>
                  <a:pt x="0" y="0"/>
                </a:moveTo>
                <a:lnTo>
                  <a:pt x="5268632" y="0"/>
                </a:lnTo>
                <a:lnTo>
                  <a:pt x="5268632" y="5150088"/>
                </a:lnTo>
                <a:lnTo>
                  <a:pt x="0" y="5150088"/>
                </a:lnTo>
                <a:lnTo>
                  <a:pt x="0" y="0"/>
                </a:lnTo>
                <a:close/>
              </a:path>
            </a:pathLst>
          </a:custGeom>
          <a:blipFill>
            <a:blip r:embed="rId3"/>
            <a:stretch>
              <a:fillRect l="0" t="0" r="0" b="0"/>
            </a:stretch>
          </a:blipFill>
        </p:spPr>
      </p:sp>
      <p:sp>
        <p:nvSpPr>
          <p:cNvPr name="Freeform 8" id="8"/>
          <p:cNvSpPr/>
          <p:nvPr/>
        </p:nvSpPr>
        <p:spPr>
          <a:xfrm flipH="false" flipV="false" rot="0">
            <a:off x="15789970" y="7837057"/>
            <a:ext cx="1469330" cy="1421243"/>
          </a:xfrm>
          <a:custGeom>
            <a:avLst/>
            <a:gdLst/>
            <a:ahLst/>
            <a:cxnLst/>
            <a:rect r="r" b="b" t="t" l="l"/>
            <a:pathLst>
              <a:path h="1421243" w="1469330">
                <a:moveTo>
                  <a:pt x="0" y="0"/>
                </a:moveTo>
                <a:lnTo>
                  <a:pt x="1469330" y="0"/>
                </a:lnTo>
                <a:lnTo>
                  <a:pt x="1469330" y="1421243"/>
                </a:lnTo>
                <a:lnTo>
                  <a:pt x="0" y="14212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028700" y="288211"/>
            <a:ext cx="12692865" cy="4855289"/>
          </a:xfrm>
          <a:prstGeom prst="rect">
            <a:avLst/>
          </a:prstGeom>
        </p:spPr>
        <p:txBody>
          <a:bodyPr anchor="t" rtlCol="false" tIns="0" lIns="0" bIns="0" rIns="0">
            <a:spAutoFit/>
          </a:bodyPr>
          <a:lstStyle/>
          <a:p>
            <a:pPr algn="ctr">
              <a:lnSpc>
                <a:spcPts val="3869"/>
              </a:lnSpc>
            </a:pPr>
            <a:r>
              <a:rPr lang="en-US" sz="3145">
                <a:solidFill>
                  <a:srgbClr val="FFFAEB"/>
                </a:solidFill>
                <a:latin typeface="DM Sans Italics"/>
              </a:rPr>
              <a:t>1.1:CDMA:</a:t>
            </a:r>
          </a:p>
          <a:p>
            <a:pPr algn="ctr">
              <a:lnSpc>
                <a:spcPts val="3869"/>
              </a:lnSpc>
              <a:spcBef>
                <a:spcPct val="0"/>
              </a:spcBef>
            </a:pPr>
            <a:r>
              <a:rPr lang="en-US" sz="3145">
                <a:solidFill>
                  <a:srgbClr val="FFFAEB"/>
                </a:solidFill>
                <a:latin typeface="DM Sans Italics"/>
              </a:rPr>
              <a:t>Code Division Multiple Access (CDMA) is a digital cellular technology that enables multiple users to share the same frequency spectrum simultaneously. Unlike other multiple access techniques like Time Division Multiple Access (TDMA) or Frequency Division Multiple Access (FDMA), CDMA employs a unique spreading code for each user, allowing for concurrent transmissions on the same frequency band. This spreading code, also known as a chip sequence or pseudo-random noise sequence, spreads the user’s signal over a wider bandwidth. </a:t>
            </a:r>
          </a:p>
        </p:txBody>
      </p:sp>
      <p:sp>
        <p:nvSpPr>
          <p:cNvPr name="Freeform 10" id="10"/>
          <p:cNvSpPr/>
          <p:nvPr/>
        </p:nvSpPr>
        <p:spPr>
          <a:xfrm flipH="false" flipV="false" rot="0">
            <a:off x="11207757" y="5080985"/>
            <a:ext cx="6824879" cy="5032540"/>
          </a:xfrm>
          <a:custGeom>
            <a:avLst/>
            <a:gdLst/>
            <a:ahLst/>
            <a:cxnLst/>
            <a:rect r="r" b="b" t="t" l="l"/>
            <a:pathLst>
              <a:path h="5032540" w="6824879">
                <a:moveTo>
                  <a:pt x="0" y="0"/>
                </a:moveTo>
                <a:lnTo>
                  <a:pt x="6824879" y="0"/>
                </a:lnTo>
                <a:lnTo>
                  <a:pt x="6824879" y="5032540"/>
                </a:lnTo>
                <a:lnTo>
                  <a:pt x="0" y="5032540"/>
                </a:lnTo>
                <a:lnTo>
                  <a:pt x="0" y="0"/>
                </a:lnTo>
                <a:close/>
              </a:path>
            </a:pathLst>
          </a:custGeom>
          <a:blipFill>
            <a:blip r:embed="rId7"/>
            <a:stretch>
              <a:fillRect l="0" t="-223" r="0" b="-1487"/>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Freeform 3" id="3"/>
          <p:cNvSpPr/>
          <p:nvPr/>
        </p:nvSpPr>
        <p:spPr>
          <a:xfrm flipH="false" flipV="false" rot="3567097">
            <a:off x="14624984" y="-2635166"/>
            <a:ext cx="5268632" cy="5150088"/>
          </a:xfrm>
          <a:custGeom>
            <a:avLst/>
            <a:gdLst/>
            <a:ahLst/>
            <a:cxnLst/>
            <a:rect r="r" b="b" t="t" l="l"/>
            <a:pathLst>
              <a:path h="5150088" w="5268632">
                <a:moveTo>
                  <a:pt x="0" y="0"/>
                </a:moveTo>
                <a:lnTo>
                  <a:pt x="5268632" y="0"/>
                </a:lnTo>
                <a:lnTo>
                  <a:pt x="5268632" y="5150088"/>
                </a:lnTo>
                <a:lnTo>
                  <a:pt x="0" y="5150088"/>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2878546" y="3596887"/>
            <a:ext cx="2878546" cy="2878546"/>
            <a:chOff x="0" y="0"/>
            <a:chExt cx="6350000" cy="6350000"/>
          </a:xfrm>
        </p:grpSpPr>
        <p:sp>
          <p:nvSpPr>
            <p:cNvPr name="Freeform 5" id="5"/>
            <p:cNvSpPr/>
            <p:nvPr/>
          </p:nvSpPr>
          <p:spPr>
            <a:xfrm flipH="false" flipV="false" rot="0">
              <a:off x="88900" y="88900"/>
              <a:ext cx="6172200" cy="6172200"/>
            </a:xfrm>
            <a:custGeom>
              <a:avLst/>
              <a:gdLst/>
              <a:ahLst/>
              <a:cxnLst/>
              <a:rect r="r" b="b" t="t" l="l"/>
              <a:pathLst>
                <a:path h="6172200" w="6172200">
                  <a:moveTo>
                    <a:pt x="6172200" y="5864860"/>
                  </a:moveTo>
                  <a:cubicBezTo>
                    <a:pt x="6172200" y="6033770"/>
                    <a:pt x="6035040" y="6170930"/>
                    <a:pt x="5866130" y="6170930"/>
                  </a:cubicBezTo>
                  <a:lnTo>
                    <a:pt x="307340" y="6170930"/>
                  </a:lnTo>
                  <a:cubicBezTo>
                    <a:pt x="137160" y="6172200"/>
                    <a:pt x="0" y="6035040"/>
                    <a:pt x="0" y="5864860"/>
                  </a:cubicBezTo>
                  <a:lnTo>
                    <a:pt x="0" y="307340"/>
                  </a:lnTo>
                  <a:cubicBezTo>
                    <a:pt x="0" y="137160"/>
                    <a:pt x="137160" y="0"/>
                    <a:pt x="307340" y="0"/>
                  </a:cubicBezTo>
                  <a:lnTo>
                    <a:pt x="5866130" y="0"/>
                  </a:lnTo>
                  <a:cubicBezTo>
                    <a:pt x="6035040" y="0"/>
                    <a:pt x="6172200" y="137160"/>
                    <a:pt x="6172200" y="307340"/>
                  </a:cubicBezTo>
                  <a:lnTo>
                    <a:pt x="6172200" y="5864860"/>
                  </a:lnTo>
                  <a:close/>
                </a:path>
              </a:pathLst>
            </a:custGeom>
            <a:blipFill>
              <a:blip r:embed="rId4"/>
              <a:stretch>
                <a:fillRect l="-25031" t="0" r="-25031" b="0"/>
              </a:stretch>
            </a:blipFill>
          </p:spPr>
        </p:sp>
        <p:sp>
          <p:nvSpPr>
            <p:cNvPr name="Freeform 6" id="6"/>
            <p:cNvSpPr/>
            <p:nvPr/>
          </p:nvSpPr>
          <p:spPr>
            <a:xfrm flipH="false" flipV="false" rot="0">
              <a:off x="0" y="0"/>
              <a:ext cx="6350000" cy="6350000"/>
            </a:xfrm>
            <a:custGeom>
              <a:avLst/>
              <a:gdLst/>
              <a:ahLst/>
              <a:cxnLst/>
              <a:rect r="r" b="b" t="t" l="l"/>
              <a:pathLst>
                <a:path h="6350000" w="6350000">
                  <a:moveTo>
                    <a:pt x="5953760" y="6350000"/>
                  </a:moveTo>
                  <a:lnTo>
                    <a:pt x="396240" y="6350000"/>
                  </a:lnTo>
                  <a:cubicBezTo>
                    <a:pt x="177800" y="6350000"/>
                    <a:pt x="0" y="6172200"/>
                    <a:pt x="0" y="5953760"/>
                  </a:cubicBezTo>
                  <a:lnTo>
                    <a:pt x="0" y="396240"/>
                  </a:lnTo>
                  <a:cubicBezTo>
                    <a:pt x="0" y="177800"/>
                    <a:pt x="177800" y="0"/>
                    <a:pt x="396240" y="0"/>
                  </a:cubicBezTo>
                  <a:lnTo>
                    <a:pt x="5955030" y="0"/>
                  </a:lnTo>
                  <a:cubicBezTo>
                    <a:pt x="6172200" y="0"/>
                    <a:pt x="6350000" y="177800"/>
                    <a:pt x="6350000" y="396240"/>
                  </a:cubicBezTo>
                  <a:lnTo>
                    <a:pt x="6350000" y="5955030"/>
                  </a:lnTo>
                  <a:cubicBezTo>
                    <a:pt x="6350000" y="6172200"/>
                    <a:pt x="6172200" y="6350000"/>
                    <a:pt x="5953760" y="6350000"/>
                  </a:cubicBezTo>
                  <a:close/>
                  <a:moveTo>
                    <a:pt x="396240" y="179070"/>
                  </a:moveTo>
                  <a:cubicBezTo>
                    <a:pt x="276860" y="179070"/>
                    <a:pt x="179070" y="276860"/>
                    <a:pt x="179070" y="396240"/>
                  </a:cubicBezTo>
                  <a:lnTo>
                    <a:pt x="179070" y="5955030"/>
                  </a:lnTo>
                  <a:cubicBezTo>
                    <a:pt x="179070" y="6074410"/>
                    <a:pt x="276860" y="6172200"/>
                    <a:pt x="396240" y="6172200"/>
                  </a:cubicBezTo>
                  <a:lnTo>
                    <a:pt x="5955030" y="6172200"/>
                  </a:lnTo>
                  <a:cubicBezTo>
                    <a:pt x="6074410" y="6172200"/>
                    <a:pt x="6172200" y="6074410"/>
                    <a:pt x="6172200" y="5955030"/>
                  </a:cubicBezTo>
                  <a:lnTo>
                    <a:pt x="6172200" y="396240"/>
                  </a:lnTo>
                  <a:cubicBezTo>
                    <a:pt x="6172200" y="276860"/>
                    <a:pt x="6074410" y="179070"/>
                    <a:pt x="5955030" y="179070"/>
                  </a:cubicBezTo>
                  <a:lnTo>
                    <a:pt x="396240" y="179070"/>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grpSp>
      <p:sp>
        <p:nvSpPr>
          <p:cNvPr name="Freeform 7" id="7"/>
          <p:cNvSpPr/>
          <p:nvPr/>
        </p:nvSpPr>
        <p:spPr>
          <a:xfrm flipH="false" flipV="false" rot="3567097">
            <a:off x="-967133" y="7873757"/>
            <a:ext cx="5268632" cy="5150088"/>
          </a:xfrm>
          <a:custGeom>
            <a:avLst/>
            <a:gdLst/>
            <a:ahLst/>
            <a:cxnLst/>
            <a:rect r="r" b="b" t="t" l="l"/>
            <a:pathLst>
              <a:path h="5150088" w="5268632">
                <a:moveTo>
                  <a:pt x="0" y="0"/>
                </a:moveTo>
                <a:lnTo>
                  <a:pt x="5268632" y="0"/>
                </a:lnTo>
                <a:lnTo>
                  <a:pt x="5268632" y="5150088"/>
                </a:lnTo>
                <a:lnTo>
                  <a:pt x="0" y="5150088"/>
                </a:lnTo>
                <a:lnTo>
                  <a:pt x="0" y="0"/>
                </a:lnTo>
                <a:close/>
              </a:path>
            </a:pathLst>
          </a:custGeom>
          <a:blipFill>
            <a:blip r:embed="rId3"/>
            <a:stretch>
              <a:fillRect l="0" t="0" r="0" b="0"/>
            </a:stretch>
          </a:blipFill>
        </p:spPr>
      </p:sp>
      <p:sp>
        <p:nvSpPr>
          <p:cNvPr name="Freeform 8" id="8"/>
          <p:cNvSpPr/>
          <p:nvPr/>
        </p:nvSpPr>
        <p:spPr>
          <a:xfrm flipH="false" flipV="false" rot="3567097">
            <a:off x="-1385063" y="-3257626"/>
            <a:ext cx="5268632" cy="5150088"/>
          </a:xfrm>
          <a:custGeom>
            <a:avLst/>
            <a:gdLst/>
            <a:ahLst/>
            <a:cxnLst/>
            <a:rect r="r" b="b" t="t" l="l"/>
            <a:pathLst>
              <a:path h="5150088" w="5268632">
                <a:moveTo>
                  <a:pt x="0" y="0"/>
                </a:moveTo>
                <a:lnTo>
                  <a:pt x="5268632" y="0"/>
                </a:lnTo>
                <a:lnTo>
                  <a:pt x="5268632" y="5150088"/>
                </a:lnTo>
                <a:lnTo>
                  <a:pt x="0" y="5150088"/>
                </a:lnTo>
                <a:lnTo>
                  <a:pt x="0" y="0"/>
                </a:lnTo>
                <a:close/>
              </a:path>
            </a:pathLst>
          </a:custGeom>
          <a:blipFill>
            <a:blip r:embed="rId3"/>
            <a:stretch>
              <a:fillRect l="0" t="0" r="0" b="0"/>
            </a:stretch>
          </a:blipFill>
        </p:spPr>
      </p:sp>
      <p:sp>
        <p:nvSpPr>
          <p:cNvPr name="TextBox 9" id="9"/>
          <p:cNvSpPr txBox="true"/>
          <p:nvPr/>
        </p:nvSpPr>
        <p:spPr>
          <a:xfrm rot="0">
            <a:off x="562221" y="2481503"/>
            <a:ext cx="17163558" cy="5232522"/>
          </a:xfrm>
          <a:prstGeom prst="rect">
            <a:avLst/>
          </a:prstGeom>
        </p:spPr>
        <p:txBody>
          <a:bodyPr anchor="t" rtlCol="false" tIns="0" lIns="0" bIns="0" rIns="0">
            <a:spAutoFit/>
          </a:bodyPr>
          <a:lstStyle/>
          <a:p>
            <a:pPr algn="ctr">
              <a:lnSpc>
                <a:spcPts val="5250"/>
              </a:lnSpc>
            </a:pPr>
            <a:r>
              <a:rPr lang="en-US" sz="3365">
                <a:solidFill>
                  <a:srgbClr val="FFFFFF"/>
                </a:solidFill>
                <a:latin typeface="DM Sans Italics"/>
              </a:rPr>
              <a:t>At the receiver side, correlation with the appropriate spreading code enables the extraction of the desired user’s signal while mitigating interference from other users. CDMA offers several advantages over alternative multiple access schemes. Firstly, it provides inherent interference rejection capabilities, as the use of unique spreading codes enables simultaneous transmissions without the need for strict time or frequency separation. Additionally, CDMA exhibits robustness against multipath fading and offers enhanced capacity by efficiently utilizing available spectrum resources</a:t>
            </a:r>
          </a:p>
          <a:p>
            <a:pPr algn="ctr">
              <a:lnSpc>
                <a:spcPts val="525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false" flipV="true">
            <a:off x="0" y="0"/>
            <a:ext cx="18288000" cy="10287000"/>
          </a:xfrm>
          <a:prstGeom prst="rect">
            <a:avLst/>
          </a:prstGeom>
        </p:spPr>
      </p:pic>
      <p:sp>
        <p:nvSpPr>
          <p:cNvPr name="Freeform 3" id="3"/>
          <p:cNvSpPr/>
          <p:nvPr/>
        </p:nvSpPr>
        <p:spPr>
          <a:xfrm flipH="false" flipV="false" rot="0">
            <a:off x="-8344763" y="4270557"/>
            <a:ext cx="17894953" cy="17894953"/>
          </a:xfrm>
          <a:custGeom>
            <a:avLst/>
            <a:gdLst/>
            <a:ahLst/>
            <a:cxnLst/>
            <a:rect r="r" b="b" t="t" l="l"/>
            <a:pathLst>
              <a:path h="17894953" w="17894953">
                <a:moveTo>
                  <a:pt x="0" y="0"/>
                </a:moveTo>
                <a:lnTo>
                  <a:pt x="17894952" y="0"/>
                </a:lnTo>
                <a:lnTo>
                  <a:pt x="17894952" y="17894953"/>
                </a:lnTo>
                <a:lnTo>
                  <a:pt x="0" y="17894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4620" y="-1132633"/>
            <a:ext cx="3308580" cy="3304444"/>
          </a:xfrm>
          <a:custGeom>
            <a:avLst/>
            <a:gdLst/>
            <a:ahLst/>
            <a:cxnLst/>
            <a:rect r="r" b="b" t="t" l="l"/>
            <a:pathLst>
              <a:path h="3304444" w="3308580">
                <a:moveTo>
                  <a:pt x="0" y="0"/>
                </a:moveTo>
                <a:lnTo>
                  <a:pt x="3308580" y="0"/>
                </a:lnTo>
                <a:lnTo>
                  <a:pt x="3308580" y="3304444"/>
                </a:lnTo>
                <a:lnTo>
                  <a:pt x="0" y="3304444"/>
                </a:lnTo>
                <a:lnTo>
                  <a:pt x="0" y="0"/>
                </a:lnTo>
                <a:close/>
              </a:path>
            </a:pathLst>
          </a:custGeom>
          <a:blipFill>
            <a:blip r:embed="rId5"/>
            <a:stretch>
              <a:fillRect l="0" t="0" r="0" b="0"/>
            </a:stretch>
          </a:blipFill>
        </p:spPr>
      </p:sp>
      <p:sp>
        <p:nvSpPr>
          <p:cNvPr name="Freeform 5" id="5"/>
          <p:cNvSpPr/>
          <p:nvPr/>
        </p:nvSpPr>
        <p:spPr>
          <a:xfrm flipH="false" flipV="false" rot="0">
            <a:off x="16633710" y="8634778"/>
            <a:ext cx="3308580" cy="3304444"/>
          </a:xfrm>
          <a:custGeom>
            <a:avLst/>
            <a:gdLst/>
            <a:ahLst/>
            <a:cxnLst/>
            <a:rect r="r" b="b" t="t" l="l"/>
            <a:pathLst>
              <a:path h="3304444" w="3308580">
                <a:moveTo>
                  <a:pt x="0" y="0"/>
                </a:moveTo>
                <a:lnTo>
                  <a:pt x="3308580" y="0"/>
                </a:lnTo>
                <a:lnTo>
                  <a:pt x="3308580" y="3304444"/>
                </a:lnTo>
                <a:lnTo>
                  <a:pt x="0" y="3304444"/>
                </a:lnTo>
                <a:lnTo>
                  <a:pt x="0" y="0"/>
                </a:lnTo>
                <a:close/>
              </a:path>
            </a:pathLst>
          </a:custGeom>
          <a:blipFill>
            <a:blip r:embed="rId5"/>
            <a:stretch>
              <a:fillRect l="0" t="0" r="0" b="0"/>
            </a:stretch>
          </a:blipFill>
        </p:spPr>
      </p:sp>
      <p:sp>
        <p:nvSpPr>
          <p:cNvPr name="TextBox 6" id="6"/>
          <p:cNvSpPr txBox="true"/>
          <p:nvPr/>
        </p:nvSpPr>
        <p:spPr>
          <a:xfrm rot="0">
            <a:off x="0" y="2171811"/>
            <a:ext cx="18288000" cy="5540708"/>
          </a:xfrm>
          <a:prstGeom prst="rect">
            <a:avLst/>
          </a:prstGeom>
        </p:spPr>
        <p:txBody>
          <a:bodyPr anchor="t" rtlCol="false" tIns="0" lIns="0" bIns="0" rIns="0">
            <a:spAutoFit/>
          </a:bodyPr>
          <a:lstStyle/>
          <a:p>
            <a:pPr algn="ctr">
              <a:lnSpc>
                <a:spcPts val="3992"/>
              </a:lnSpc>
            </a:pPr>
            <a:r>
              <a:rPr lang="en-US" sz="3245">
                <a:solidFill>
                  <a:srgbClr val="FFFFFF"/>
                </a:solidFill>
                <a:latin typeface="DM Sans Italics"/>
              </a:rPr>
              <a:t>1.2 Pseudo Noise:</a:t>
            </a:r>
          </a:p>
          <a:p>
            <a:pPr algn="ctr">
              <a:lnSpc>
                <a:spcPts val="3992"/>
              </a:lnSpc>
            </a:pPr>
            <a:r>
              <a:rPr lang="en-US" sz="3245">
                <a:solidFill>
                  <a:srgbClr val="FFFFFF"/>
                </a:solidFill>
                <a:latin typeface="DM Sans Italics"/>
              </a:rPr>
              <a:t>Pseudonoise sequences, also referred to as pseudo-random noise sequences, are deterministic sequences that exhibit statistical properties similar to random noise. These sequences possess two critical characteristics: a long period and good auto-correlation properties. The long period ensures that the sequence repeats itself after an extended period, allowing for a large number of unique codes to be generated. Good auto-correlation properties mean that the cross-correlation between two different pseudonoise sequences is low, reducing interference and improving the ability to distinguish between different users.</a:t>
            </a:r>
          </a:p>
          <a:p>
            <a:pPr algn="ctr">
              <a:lnSpc>
                <a:spcPts val="3992"/>
              </a:lnSpc>
              <a:spcBef>
                <a:spcPct val="0"/>
              </a:spcBef>
            </a:pPr>
            <a:r>
              <a:rPr lang="en-US" sz="3245">
                <a:solidFill>
                  <a:srgbClr val="FFFFFF"/>
                </a:solidFill>
                <a:latin typeface="DM Sans Italics"/>
              </a:rPr>
              <a:t>Pseudonoise sequences are typically generated using shift registers or feedback shift registers (FSRs). Shift registers are digital circuits capable of producing sequences based on the feedback of previous outputs.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false" flipV="true">
            <a:off x="0" y="0"/>
            <a:ext cx="18288000" cy="10287000"/>
          </a:xfrm>
          <a:prstGeom prst="rect">
            <a:avLst/>
          </a:prstGeom>
        </p:spPr>
      </p:pic>
      <p:sp>
        <p:nvSpPr>
          <p:cNvPr name="Freeform 3" id="3"/>
          <p:cNvSpPr/>
          <p:nvPr/>
        </p:nvSpPr>
        <p:spPr>
          <a:xfrm flipH="false" flipV="false" rot="0">
            <a:off x="8925689" y="-7314538"/>
            <a:ext cx="17894953" cy="17894953"/>
          </a:xfrm>
          <a:custGeom>
            <a:avLst/>
            <a:gdLst/>
            <a:ahLst/>
            <a:cxnLst/>
            <a:rect r="r" b="b" t="t" l="l"/>
            <a:pathLst>
              <a:path h="17894953" w="17894953">
                <a:moveTo>
                  <a:pt x="0" y="0"/>
                </a:moveTo>
                <a:lnTo>
                  <a:pt x="17894952" y="0"/>
                </a:lnTo>
                <a:lnTo>
                  <a:pt x="17894952" y="17894952"/>
                </a:lnTo>
                <a:lnTo>
                  <a:pt x="0" y="17894952"/>
                </a:lnTo>
                <a:lnTo>
                  <a:pt x="0" y="0"/>
                </a:lnTo>
                <a:close/>
              </a:path>
            </a:pathLst>
          </a:custGeom>
          <a:blipFill>
            <a:blip r:embed="rId3">
              <a:alphaModFix amt="56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344763" y="4270557"/>
            <a:ext cx="17894953" cy="17894953"/>
          </a:xfrm>
          <a:custGeom>
            <a:avLst/>
            <a:gdLst/>
            <a:ahLst/>
            <a:cxnLst/>
            <a:rect r="r" b="b" t="t" l="l"/>
            <a:pathLst>
              <a:path h="17894953" w="17894953">
                <a:moveTo>
                  <a:pt x="0" y="0"/>
                </a:moveTo>
                <a:lnTo>
                  <a:pt x="17894952" y="0"/>
                </a:lnTo>
                <a:lnTo>
                  <a:pt x="17894952" y="17894953"/>
                </a:lnTo>
                <a:lnTo>
                  <a:pt x="0" y="17894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24620" y="-1132633"/>
            <a:ext cx="3308580" cy="3304444"/>
          </a:xfrm>
          <a:custGeom>
            <a:avLst/>
            <a:gdLst/>
            <a:ahLst/>
            <a:cxnLst/>
            <a:rect r="r" b="b" t="t" l="l"/>
            <a:pathLst>
              <a:path h="3304444" w="3308580">
                <a:moveTo>
                  <a:pt x="0" y="0"/>
                </a:moveTo>
                <a:lnTo>
                  <a:pt x="3308580" y="0"/>
                </a:lnTo>
                <a:lnTo>
                  <a:pt x="3308580" y="3304444"/>
                </a:lnTo>
                <a:lnTo>
                  <a:pt x="0" y="3304444"/>
                </a:lnTo>
                <a:lnTo>
                  <a:pt x="0" y="0"/>
                </a:lnTo>
                <a:close/>
              </a:path>
            </a:pathLst>
          </a:custGeom>
          <a:blipFill>
            <a:blip r:embed="rId5"/>
            <a:stretch>
              <a:fillRect l="0" t="0" r="0" b="0"/>
            </a:stretch>
          </a:blipFill>
        </p:spPr>
      </p:sp>
      <p:sp>
        <p:nvSpPr>
          <p:cNvPr name="Freeform 6" id="6"/>
          <p:cNvSpPr/>
          <p:nvPr/>
        </p:nvSpPr>
        <p:spPr>
          <a:xfrm flipH="false" flipV="false" rot="0">
            <a:off x="16633710" y="8634778"/>
            <a:ext cx="3308580" cy="3304444"/>
          </a:xfrm>
          <a:custGeom>
            <a:avLst/>
            <a:gdLst/>
            <a:ahLst/>
            <a:cxnLst/>
            <a:rect r="r" b="b" t="t" l="l"/>
            <a:pathLst>
              <a:path h="3304444" w="3308580">
                <a:moveTo>
                  <a:pt x="0" y="0"/>
                </a:moveTo>
                <a:lnTo>
                  <a:pt x="3308580" y="0"/>
                </a:lnTo>
                <a:lnTo>
                  <a:pt x="3308580" y="3304444"/>
                </a:lnTo>
                <a:lnTo>
                  <a:pt x="0" y="3304444"/>
                </a:lnTo>
                <a:lnTo>
                  <a:pt x="0" y="0"/>
                </a:lnTo>
                <a:close/>
              </a:path>
            </a:pathLst>
          </a:custGeom>
          <a:blipFill>
            <a:blip r:embed="rId5"/>
            <a:stretch>
              <a:fillRect l="0" t="0" r="0" b="0"/>
            </a:stretch>
          </a:blipFill>
        </p:spPr>
      </p:sp>
      <p:sp>
        <p:nvSpPr>
          <p:cNvPr name="Freeform 7" id="7"/>
          <p:cNvSpPr/>
          <p:nvPr/>
        </p:nvSpPr>
        <p:spPr>
          <a:xfrm flipH="false" flipV="false" rot="0">
            <a:off x="-8117806" y="5143500"/>
            <a:ext cx="17894953" cy="17894953"/>
          </a:xfrm>
          <a:custGeom>
            <a:avLst/>
            <a:gdLst/>
            <a:ahLst/>
            <a:cxnLst/>
            <a:rect r="r" b="b" t="t" l="l"/>
            <a:pathLst>
              <a:path h="17894953" w="17894953">
                <a:moveTo>
                  <a:pt x="0" y="0"/>
                </a:moveTo>
                <a:lnTo>
                  <a:pt x="17894952" y="0"/>
                </a:lnTo>
                <a:lnTo>
                  <a:pt x="17894952" y="17894953"/>
                </a:lnTo>
                <a:lnTo>
                  <a:pt x="0" y="17894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8192363" y="4422957"/>
            <a:ext cx="17894953" cy="17894953"/>
          </a:xfrm>
          <a:custGeom>
            <a:avLst/>
            <a:gdLst/>
            <a:ahLst/>
            <a:cxnLst/>
            <a:rect r="r" b="b" t="t" l="l"/>
            <a:pathLst>
              <a:path h="17894953" w="17894953">
                <a:moveTo>
                  <a:pt x="0" y="0"/>
                </a:moveTo>
                <a:lnTo>
                  <a:pt x="17894952" y="0"/>
                </a:lnTo>
                <a:lnTo>
                  <a:pt x="17894952" y="17894953"/>
                </a:lnTo>
                <a:lnTo>
                  <a:pt x="0" y="17894953"/>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414835" y="2057511"/>
            <a:ext cx="17458330" cy="6758757"/>
          </a:xfrm>
          <a:prstGeom prst="rect">
            <a:avLst/>
          </a:prstGeom>
        </p:spPr>
        <p:txBody>
          <a:bodyPr anchor="t" rtlCol="false" tIns="0" lIns="0" bIns="0" rIns="0">
            <a:spAutoFit/>
          </a:bodyPr>
          <a:lstStyle/>
          <a:p>
            <a:pPr algn="ctr">
              <a:lnSpc>
                <a:spcPts val="4917"/>
              </a:lnSpc>
              <a:spcBef>
                <a:spcPct val="0"/>
              </a:spcBef>
            </a:pPr>
            <a:r>
              <a:rPr lang="en-US" sz="3152">
                <a:solidFill>
                  <a:srgbClr val="FFFFFF"/>
                </a:solidFill>
                <a:latin typeface="DM Sans Italics"/>
              </a:rPr>
              <a:t>By selecting appropriate feedback taps and initial states, shift registers can generate long-period pseudonoise sequences. Pseudonoise sequences serve as spreading codes. Each user is assigned a unique pseudonoise sequence, which is used to spread their signal over a wider frequency band. This spreading process increases the resistance of the signal to interference and improves the overall capacity of the system by allowing multiple users to simultaneously transmit on the same frequency band. Furthermore, pseudonoise sequences are used in synchronization and timing recovery. In receiver systems, the received signal is correlated with the expected pseudonoise sequence to synchronize the receiver’s clock and determine the timing of the transmitted signal. This correlation process involves multiplying the received signal with the pseudonoise sequence and integrating the result over a specific time period.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DAFpLkaM-NM</dc:identifier>
  <dcterms:modified xsi:type="dcterms:W3CDTF">2011-08-01T06:04:30Z</dcterms:modified>
  <cp:revision>1</cp:revision>
  <dc:title>project</dc:title>
</cp:coreProperties>
</file>