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nva Sans 1" panose="020B0604020202020204" charset="0"/>
      <p:regular r:id="rId22"/>
    </p:embeddedFont>
    <p:embeddedFont>
      <p:font typeface="Canva Sans 2" panose="020B0604020202020204" charset="0"/>
      <p:regular r:id="rId23"/>
    </p:embeddedFont>
    <p:embeddedFont>
      <p:font typeface="DM Sans" pitchFamily="2" charset="0"/>
      <p:regular r:id="rId24"/>
      <p:bold r:id="rId25"/>
      <p:italic r:id="rId26"/>
      <p:boldItalic r:id="rId27"/>
    </p:embeddedFont>
    <p:embeddedFont>
      <p:font typeface="Montserrat Semi-Bold" panose="020B0604020202020204" charset="0"/>
      <p:regular r:id="rId28"/>
    </p:embeddedFont>
    <p:embeddedFont>
      <p:font typeface="Open Sauce Bold" panose="020B0604020202020204" charset="0"/>
      <p:regular r:id="rId29"/>
    </p:embeddedFont>
    <p:embeddedFont>
      <p:font typeface="Oswald" panose="00000500000000000000" pitchFamily="2" charset="0"/>
      <p:regular r:id="rId30"/>
      <p:bold r:id="rId31"/>
    </p:embeddedFont>
    <p:embeddedFont>
      <p:font typeface="Oswald Bold" panose="00000800000000000000"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3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482617" y="-516959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661266" y="2231064"/>
            <a:ext cx="12732400" cy="4732892"/>
            <a:chOff x="-1867" y="-66675"/>
            <a:chExt cx="2458833" cy="913998"/>
          </a:xfrm>
        </p:grpSpPr>
        <p:sp>
          <p:nvSpPr>
            <p:cNvPr id="6" name="Freeform 6"/>
            <p:cNvSpPr/>
            <p:nvPr/>
          </p:nvSpPr>
          <p:spPr>
            <a:xfrm>
              <a:off x="-1867" y="-66675"/>
              <a:ext cx="2456966" cy="913998"/>
            </a:xfrm>
            <a:custGeom>
              <a:avLst/>
              <a:gdLst/>
              <a:ahLst/>
              <a:cxnLst/>
              <a:rect l="l" t="t" r="r" b="b"/>
              <a:pathLst>
                <a:path w="2456966" h="913998">
                  <a:moveTo>
                    <a:pt x="0" y="0"/>
                  </a:moveTo>
                  <a:lnTo>
                    <a:pt x="2456966" y="0"/>
                  </a:lnTo>
                  <a:lnTo>
                    <a:pt x="2456966" y="913998"/>
                  </a:lnTo>
                  <a:lnTo>
                    <a:pt x="0" y="913998"/>
                  </a:lnTo>
                  <a:close/>
                </a:path>
              </a:pathLst>
            </a:custGeom>
            <a:solidFill>
              <a:srgbClr val="000000">
                <a:alpha val="0"/>
              </a:srgbClr>
            </a:solidFill>
            <a:ln w="38100">
              <a:solidFill>
                <a:srgbClr val="000000"/>
              </a:solidFill>
            </a:ln>
          </p:spPr>
        </p:sp>
        <p:sp>
          <p:nvSpPr>
            <p:cNvPr id="7" name="TextBox 7"/>
            <p:cNvSpPr txBox="1"/>
            <p:nvPr/>
          </p:nvSpPr>
          <p:spPr>
            <a:xfrm>
              <a:off x="0" y="-66675"/>
              <a:ext cx="2456966" cy="879475"/>
            </a:xfrm>
            <a:prstGeom prst="rect">
              <a:avLst/>
            </a:prstGeom>
          </p:spPr>
          <p:txBody>
            <a:bodyPr lIns="50800" tIns="50800" rIns="50800" bIns="50800" rtlCol="0" anchor="ctr"/>
            <a:lstStyle/>
            <a:p>
              <a:pPr algn="ctr">
                <a:lnSpc>
                  <a:spcPts val="9489"/>
                </a:lnSpc>
              </a:pPr>
              <a:r>
                <a:rPr lang="en-US" sz="7299" dirty="0">
                  <a:solidFill>
                    <a:srgbClr val="000000"/>
                  </a:solidFill>
                  <a:latin typeface="Open Sauce Bold"/>
                </a:rPr>
                <a:t>SIMPLE ALU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6607377" y="7190989"/>
            <a:ext cx="7629294" cy="7828566"/>
          </a:xfrm>
          <a:custGeom>
            <a:avLst/>
            <a:gdLst/>
            <a:ahLst/>
            <a:cxnLst/>
            <a:rect l="l" t="t" r="r" b="b"/>
            <a:pathLst>
              <a:path w="7629294" h="7828566">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13541" y="1232742"/>
            <a:ext cx="5951057" cy="8457574"/>
          </a:xfrm>
          <a:custGeom>
            <a:avLst/>
            <a:gdLst/>
            <a:ahLst/>
            <a:cxnLst/>
            <a:rect l="l" t="t" r="r" b="b"/>
            <a:pathLst>
              <a:path w="5951057" h="8457574">
                <a:moveTo>
                  <a:pt x="0" y="0"/>
                </a:moveTo>
                <a:lnTo>
                  <a:pt x="5951057" y="0"/>
                </a:lnTo>
                <a:lnTo>
                  <a:pt x="5951057" y="8457574"/>
                </a:lnTo>
                <a:lnTo>
                  <a:pt x="0" y="84575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1782209" y="1396246"/>
            <a:ext cx="5836009" cy="8294070"/>
          </a:xfrm>
          <a:custGeom>
            <a:avLst/>
            <a:gdLst/>
            <a:ahLst/>
            <a:cxnLst/>
            <a:rect l="l" t="t" r="r" b="b"/>
            <a:pathLst>
              <a:path w="5836009" h="8294070">
                <a:moveTo>
                  <a:pt x="0" y="0"/>
                </a:moveTo>
                <a:lnTo>
                  <a:pt x="5836009" y="0"/>
                </a:lnTo>
                <a:lnTo>
                  <a:pt x="5836009" y="8294070"/>
                </a:lnTo>
                <a:lnTo>
                  <a:pt x="0" y="8294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261618" y="144759"/>
            <a:ext cx="10126585" cy="1099588"/>
          </a:xfrm>
          <a:prstGeom prst="rect">
            <a:avLst/>
          </a:prstGeom>
        </p:spPr>
        <p:txBody>
          <a:bodyPr lIns="0" tIns="0" rIns="0" bIns="0" rtlCol="0" anchor="t">
            <a:spAutoFit/>
          </a:bodyPr>
          <a:lstStyle/>
          <a:p>
            <a:pPr algn="ctr">
              <a:lnSpc>
                <a:spcPts val="8945"/>
              </a:lnSpc>
            </a:pPr>
            <a:r>
              <a:rPr lang="en-US" sz="6482" spc="635">
                <a:solidFill>
                  <a:srgbClr val="231F20"/>
                </a:solidFill>
                <a:latin typeface="Oswald Bold"/>
              </a:rPr>
              <a:t>(5.1.1)VERILOG CODE</a:t>
            </a:r>
          </a:p>
        </p:txBody>
      </p:sp>
      <p:sp>
        <p:nvSpPr>
          <p:cNvPr id="7" name="TextBox 7"/>
          <p:cNvSpPr txBox="1"/>
          <p:nvPr/>
        </p:nvSpPr>
        <p:spPr>
          <a:xfrm>
            <a:off x="544623" y="1204167"/>
            <a:ext cx="5488893" cy="8907356"/>
          </a:xfrm>
          <a:prstGeom prst="rect">
            <a:avLst/>
          </a:prstGeom>
        </p:spPr>
        <p:txBody>
          <a:bodyPr lIns="0" tIns="0" rIns="0" bIns="0" rtlCol="0" anchor="t">
            <a:spAutoFit/>
          </a:bodyPr>
          <a:lstStyle/>
          <a:p>
            <a:pPr algn="ctr">
              <a:lnSpc>
                <a:spcPts val="2178"/>
              </a:lnSpc>
            </a:pPr>
            <a:r>
              <a:rPr lang="en-US" sz="1555" dirty="0">
                <a:solidFill>
                  <a:srgbClr val="231F20"/>
                </a:solidFill>
                <a:latin typeface="Montserrat Semi-Bold"/>
              </a:rPr>
              <a:t>module Statistics (</a:t>
            </a:r>
          </a:p>
          <a:p>
            <a:pPr algn="ctr">
              <a:lnSpc>
                <a:spcPts val="2178"/>
              </a:lnSpc>
            </a:pPr>
            <a:r>
              <a:rPr lang="en-US" sz="1555" dirty="0">
                <a:solidFill>
                  <a:srgbClr val="231F20"/>
                </a:solidFill>
                <a:latin typeface="Montserrat Semi-Bold"/>
              </a:rPr>
              <a:t> input [N-1:0] data,</a:t>
            </a:r>
          </a:p>
          <a:p>
            <a:pPr algn="ctr">
              <a:lnSpc>
                <a:spcPts val="2178"/>
              </a:lnSpc>
            </a:pPr>
            <a:r>
              <a:rPr lang="en-US" sz="1555" dirty="0">
                <a:solidFill>
                  <a:srgbClr val="231F20"/>
                </a:solidFill>
                <a:latin typeface="Montserrat Semi-Bold"/>
              </a:rPr>
              <a:t> output [N-1:0] mean,</a:t>
            </a:r>
          </a:p>
          <a:p>
            <a:pPr algn="ctr">
              <a:lnSpc>
                <a:spcPts val="2178"/>
              </a:lnSpc>
            </a:pPr>
            <a:r>
              <a:rPr lang="en-US" sz="1555" dirty="0">
                <a:solidFill>
                  <a:srgbClr val="231F20"/>
                </a:solidFill>
                <a:latin typeface="Montserrat Semi-Bold"/>
              </a:rPr>
              <a:t> output [N-1:0] median,</a:t>
            </a:r>
          </a:p>
          <a:p>
            <a:pPr algn="ctr">
              <a:lnSpc>
                <a:spcPts val="2178"/>
              </a:lnSpc>
            </a:pPr>
            <a:r>
              <a:rPr lang="en-US" sz="1555" dirty="0">
                <a:solidFill>
                  <a:srgbClr val="231F20"/>
                </a:solidFill>
                <a:latin typeface="Montserrat Semi-Bold"/>
              </a:rPr>
              <a:t> output [N-1:0] mode,</a:t>
            </a:r>
          </a:p>
          <a:p>
            <a:pPr algn="ctr">
              <a:lnSpc>
                <a:spcPts val="2178"/>
              </a:lnSpc>
            </a:pPr>
            <a:r>
              <a:rPr lang="en-US" sz="1555" dirty="0">
                <a:solidFill>
                  <a:srgbClr val="231F20"/>
                </a:solidFill>
                <a:latin typeface="Montserrat Semi-Bold"/>
              </a:rPr>
              <a:t> output [N-1:0] </a:t>
            </a:r>
            <a:r>
              <a:rPr lang="en-US" sz="1555" dirty="0" err="1">
                <a:solidFill>
                  <a:srgbClr val="231F20"/>
                </a:solidFill>
                <a:latin typeface="Montserrat Semi-Bold"/>
              </a:rPr>
              <a:t>iqr</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output [N-1:0] range,</a:t>
            </a:r>
          </a:p>
          <a:p>
            <a:pPr algn="ctr">
              <a:lnSpc>
                <a:spcPts val="2178"/>
              </a:lnSpc>
            </a:pPr>
            <a:r>
              <a:rPr lang="en-US" sz="1555" dirty="0">
                <a:solidFill>
                  <a:srgbClr val="231F20"/>
                </a:solidFill>
                <a:latin typeface="Montserrat Semi-Bold"/>
              </a:rPr>
              <a:t> output [N-1:0] quantile1,</a:t>
            </a:r>
          </a:p>
          <a:p>
            <a:pPr algn="ctr">
              <a:lnSpc>
                <a:spcPts val="2178"/>
              </a:lnSpc>
            </a:pPr>
            <a:r>
              <a:rPr lang="en-US" sz="1555" dirty="0">
                <a:solidFill>
                  <a:srgbClr val="231F20"/>
                </a:solidFill>
                <a:latin typeface="Montserrat Semi-Bold"/>
              </a:rPr>
              <a:t> output [N-1:0] quantile3,</a:t>
            </a:r>
          </a:p>
          <a:p>
            <a:pPr algn="ctr">
              <a:lnSpc>
                <a:spcPts val="2178"/>
              </a:lnSpc>
            </a:pPr>
            <a:r>
              <a:rPr lang="en-US" sz="1555" dirty="0">
                <a:solidFill>
                  <a:srgbClr val="231F20"/>
                </a:solidFill>
                <a:latin typeface="Montserrat Semi-Bold"/>
              </a:rPr>
              <a:t> output [N-1:0] skewness,</a:t>
            </a:r>
          </a:p>
          <a:p>
            <a:pPr algn="ctr">
              <a:lnSpc>
                <a:spcPts val="2178"/>
              </a:lnSpc>
            </a:pPr>
            <a:r>
              <a:rPr lang="en-US" sz="1555" dirty="0">
                <a:solidFill>
                  <a:srgbClr val="231F20"/>
                </a:solidFill>
                <a:latin typeface="Montserrat Semi-Bold"/>
              </a:rPr>
              <a:t> output [N-1:0] kurtosis,</a:t>
            </a:r>
          </a:p>
          <a:p>
            <a:pPr algn="ctr">
              <a:lnSpc>
                <a:spcPts val="2178"/>
              </a:lnSpc>
            </a:pPr>
            <a:r>
              <a:rPr lang="en-US" sz="1555" dirty="0">
                <a:solidFill>
                  <a:srgbClr val="231F20"/>
                </a:solidFill>
                <a:latin typeface="Montserrat Semi-Bold"/>
              </a:rPr>
              <a:t> output [N-1:0] correlation,</a:t>
            </a:r>
          </a:p>
          <a:p>
            <a:pPr algn="ctr">
              <a:lnSpc>
                <a:spcPts val="2178"/>
              </a:lnSpc>
            </a:pPr>
            <a:r>
              <a:rPr lang="en-US" sz="1555" dirty="0">
                <a:solidFill>
                  <a:srgbClr val="231F20"/>
                </a:solidFill>
                <a:latin typeface="Montserrat Semi-Bold"/>
              </a:rPr>
              <a:t> output [N-1:0] regression</a:t>
            </a:r>
          </a:p>
          <a:p>
            <a:pPr algn="ctr">
              <a:lnSpc>
                <a:spcPts val="2178"/>
              </a:lnSpc>
            </a:pP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parameter N = 8; // Number of bits for data</a:t>
            </a:r>
          </a:p>
          <a:p>
            <a:pPr algn="ctr">
              <a:lnSpc>
                <a:spcPts val="2178"/>
              </a:lnSpc>
            </a:pPr>
            <a:r>
              <a:rPr lang="en-US" sz="1555" dirty="0">
                <a:solidFill>
                  <a:srgbClr val="231F20"/>
                </a:solidFill>
                <a:latin typeface="Montserrat Semi-Bold"/>
              </a:rPr>
              <a:t> // Internal variables</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sorted_data</a:t>
            </a:r>
            <a:r>
              <a:rPr lang="en-US" sz="1555" dirty="0">
                <a:solidFill>
                  <a:srgbClr val="231F20"/>
                </a:solidFill>
                <a:latin typeface="Montserrat Semi-Bold"/>
              </a:rPr>
              <a:t>[N];</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sorted_data_temp</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sorted_data_mode</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temp;</a:t>
            </a:r>
          </a:p>
          <a:p>
            <a:pPr algn="ctr">
              <a:lnSpc>
                <a:spcPts val="2178"/>
              </a:lnSpc>
            </a:pPr>
            <a:r>
              <a:rPr lang="en-US" sz="1555" dirty="0">
                <a:solidFill>
                  <a:srgbClr val="231F20"/>
                </a:solidFill>
                <a:latin typeface="Montserrat Semi-Bold"/>
              </a:rPr>
              <a:t> reg [N-1:0] sum;</a:t>
            </a:r>
          </a:p>
          <a:p>
            <a:pPr algn="ctr">
              <a:lnSpc>
                <a:spcPts val="2178"/>
              </a:lnSpc>
            </a:pPr>
            <a:r>
              <a:rPr lang="en-US" sz="1555" dirty="0">
                <a:solidFill>
                  <a:srgbClr val="231F20"/>
                </a:solidFill>
                <a:latin typeface="Montserrat Semi-Bold"/>
              </a:rPr>
              <a:t> reg [N-1:0] count;</a:t>
            </a:r>
          </a:p>
          <a:p>
            <a:pPr algn="ctr">
              <a:lnSpc>
                <a:spcPts val="2178"/>
              </a:lnSpc>
            </a:pPr>
            <a:r>
              <a:rPr lang="en-US" sz="1555" dirty="0">
                <a:solidFill>
                  <a:srgbClr val="231F20"/>
                </a:solidFill>
                <a:latin typeface="Montserrat Semi-Bold"/>
              </a:rPr>
              <a:t> reg [N-1:0] q1;</a:t>
            </a:r>
          </a:p>
          <a:p>
            <a:pPr algn="ctr">
              <a:lnSpc>
                <a:spcPts val="2178"/>
              </a:lnSpc>
            </a:pPr>
            <a:r>
              <a:rPr lang="en-US" sz="1555" dirty="0">
                <a:solidFill>
                  <a:srgbClr val="231F20"/>
                </a:solidFill>
                <a:latin typeface="Montserrat Semi-Bold"/>
              </a:rPr>
              <a:t> reg [N-1:0] q3;</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x_mean</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x_median</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x_mode</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x_iqr</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a:t>
            </a:r>
            <a:r>
              <a:rPr lang="en-US" sz="1555" dirty="0" err="1">
                <a:solidFill>
                  <a:srgbClr val="231F20"/>
                </a:solidFill>
                <a:latin typeface="Montserrat Semi-Bold"/>
              </a:rPr>
              <a:t>x_range</a:t>
            </a:r>
            <a:r>
              <a:rPr lang="en-US" sz="1555" dirty="0">
                <a:solidFill>
                  <a:srgbClr val="231F20"/>
                </a:solidFill>
                <a:latin typeface="Montserrat Semi-Bold"/>
              </a:rPr>
              <a:t>;</a:t>
            </a:r>
          </a:p>
          <a:p>
            <a:pPr algn="ctr">
              <a:lnSpc>
                <a:spcPts val="2178"/>
              </a:lnSpc>
            </a:pPr>
            <a:r>
              <a:rPr lang="en-US" sz="1555" dirty="0">
                <a:solidFill>
                  <a:srgbClr val="231F20"/>
                </a:solidFill>
                <a:latin typeface="Montserrat Semi-Bold"/>
              </a:rPr>
              <a:t> reg [N-1:0] x_quantile1;</a:t>
            </a:r>
          </a:p>
          <a:p>
            <a:pPr algn="ctr">
              <a:lnSpc>
                <a:spcPts val="2178"/>
              </a:lnSpc>
            </a:pPr>
            <a:r>
              <a:rPr lang="en-US" sz="1555" dirty="0">
                <a:solidFill>
                  <a:srgbClr val="231F20"/>
                </a:solidFill>
                <a:latin typeface="Montserrat Semi-Bold"/>
              </a:rPr>
              <a:t> reg [N-1:0] x_quantile3;</a:t>
            </a:r>
          </a:p>
          <a:p>
            <a:pPr algn="ctr">
              <a:lnSpc>
                <a:spcPts val="2178"/>
              </a:lnSpc>
            </a:pPr>
            <a:endParaRPr lang="en-US" sz="1555" dirty="0">
              <a:solidFill>
                <a:srgbClr val="231F20"/>
              </a:solidFill>
              <a:latin typeface="Montserrat Semi-Bold"/>
            </a:endParaRPr>
          </a:p>
          <a:p>
            <a:pPr algn="ctr">
              <a:lnSpc>
                <a:spcPts val="2178"/>
              </a:lnSpc>
            </a:pPr>
            <a:r>
              <a:rPr lang="en-US" sz="1555" dirty="0">
                <a:solidFill>
                  <a:srgbClr val="231F20"/>
                </a:solidFill>
                <a:latin typeface="Montserrat Semi-Bold"/>
              </a:rPr>
              <a:t> </a:t>
            </a:r>
          </a:p>
        </p:txBody>
      </p:sp>
      <p:sp>
        <p:nvSpPr>
          <p:cNvPr id="8" name="TextBox 8"/>
          <p:cNvSpPr txBox="1"/>
          <p:nvPr/>
        </p:nvSpPr>
        <p:spPr>
          <a:xfrm>
            <a:off x="5775753" y="1367671"/>
            <a:ext cx="5561405" cy="9138920"/>
          </a:xfrm>
          <a:prstGeom prst="rect">
            <a:avLst/>
          </a:prstGeom>
        </p:spPr>
        <p:txBody>
          <a:bodyPr lIns="0" tIns="0" rIns="0" bIns="0" rtlCol="0" anchor="t">
            <a:spAutoFit/>
          </a:bodyPr>
          <a:lstStyle/>
          <a:p>
            <a:pPr algn="ctr">
              <a:lnSpc>
                <a:spcPts val="2380"/>
              </a:lnSpc>
            </a:pPr>
            <a:r>
              <a:rPr lang="en-US" sz="1700" dirty="0">
                <a:solidFill>
                  <a:srgbClr val="231F20"/>
                </a:solidFill>
                <a:latin typeface="Montserrat Semi-Bold"/>
              </a:rPr>
              <a:t> reg [N-1:0] </a:t>
            </a:r>
            <a:r>
              <a:rPr lang="en-US" sz="1700" dirty="0" err="1">
                <a:solidFill>
                  <a:srgbClr val="231F20"/>
                </a:solidFill>
                <a:latin typeface="Montserrat Semi-Bold"/>
              </a:rPr>
              <a:t>x_skewness</a:t>
            </a:r>
            <a:r>
              <a:rPr lang="en-US" sz="1700" dirty="0">
                <a:solidFill>
                  <a:srgbClr val="231F20"/>
                </a:solidFill>
                <a:latin typeface="Montserrat Semi-Bold"/>
              </a:rPr>
              <a:t>;</a:t>
            </a:r>
          </a:p>
          <a:p>
            <a:pPr algn="ctr">
              <a:lnSpc>
                <a:spcPts val="2380"/>
              </a:lnSpc>
            </a:pPr>
            <a:r>
              <a:rPr lang="en-US" sz="1700" dirty="0">
                <a:solidFill>
                  <a:srgbClr val="231F20"/>
                </a:solidFill>
                <a:latin typeface="Montserrat Semi-Bold"/>
              </a:rPr>
              <a:t> reg [N-1:0] </a:t>
            </a:r>
            <a:r>
              <a:rPr lang="en-US" sz="1700" dirty="0" err="1">
                <a:solidFill>
                  <a:srgbClr val="231F20"/>
                </a:solidFill>
                <a:latin typeface="Montserrat Semi-Bold"/>
              </a:rPr>
              <a:t>x_kurtosis</a:t>
            </a:r>
            <a:r>
              <a:rPr lang="en-US" sz="1700" dirty="0">
                <a:solidFill>
                  <a:srgbClr val="231F20"/>
                </a:solidFill>
                <a:latin typeface="Montserrat Semi-Bold"/>
              </a:rPr>
              <a:t>;</a:t>
            </a:r>
          </a:p>
          <a:p>
            <a:pPr algn="ctr">
              <a:lnSpc>
                <a:spcPts val="2380"/>
              </a:lnSpc>
            </a:pPr>
            <a:r>
              <a:rPr lang="en-US" sz="1700" dirty="0">
                <a:solidFill>
                  <a:srgbClr val="231F20"/>
                </a:solidFill>
                <a:latin typeface="Montserrat Semi-Bold"/>
              </a:rPr>
              <a:t> reg [N-1:0] </a:t>
            </a:r>
            <a:r>
              <a:rPr lang="en-US" sz="1700" dirty="0" err="1">
                <a:solidFill>
                  <a:srgbClr val="231F20"/>
                </a:solidFill>
                <a:latin typeface="Montserrat Semi-Bold"/>
              </a:rPr>
              <a:t>x_correlation</a:t>
            </a:r>
            <a:r>
              <a:rPr lang="en-US" sz="1700" dirty="0">
                <a:solidFill>
                  <a:srgbClr val="231F20"/>
                </a:solidFill>
                <a:latin typeface="Montserrat Semi-Bold"/>
              </a:rPr>
              <a:t>;</a:t>
            </a:r>
          </a:p>
          <a:p>
            <a:pPr algn="ctr">
              <a:lnSpc>
                <a:spcPts val="2380"/>
              </a:lnSpc>
            </a:pPr>
            <a:r>
              <a:rPr lang="en-US" sz="1700" dirty="0">
                <a:solidFill>
                  <a:srgbClr val="231F20"/>
                </a:solidFill>
                <a:latin typeface="Montserrat Semi-Bold"/>
              </a:rPr>
              <a:t> reg [N-1:0] </a:t>
            </a:r>
            <a:r>
              <a:rPr lang="en-US" sz="1700" dirty="0" err="1">
                <a:solidFill>
                  <a:srgbClr val="231F20"/>
                </a:solidFill>
                <a:latin typeface="Montserrat Semi-Bold"/>
              </a:rPr>
              <a:t>x_regression</a:t>
            </a:r>
            <a:r>
              <a:rPr lang="en-US" sz="1700" dirty="0">
                <a:solidFill>
                  <a:srgbClr val="231F20"/>
                </a:solidFill>
                <a:latin typeface="Montserrat Semi-Bold"/>
              </a:rPr>
              <a:t>;</a:t>
            </a:r>
          </a:p>
          <a:p>
            <a:pPr algn="ctr">
              <a:lnSpc>
                <a:spcPts val="2380"/>
              </a:lnSpc>
            </a:pPr>
            <a:r>
              <a:rPr lang="en-US" sz="1700" dirty="0">
                <a:solidFill>
                  <a:srgbClr val="231F20"/>
                </a:solidFill>
                <a:latin typeface="Montserrat Semi-Bold"/>
              </a:rPr>
              <a:t> // Sort the data</a:t>
            </a:r>
          </a:p>
          <a:p>
            <a:pPr algn="ctr">
              <a:lnSpc>
                <a:spcPts val="2380"/>
              </a:lnSpc>
            </a:pPr>
            <a:r>
              <a:rPr lang="en-US" sz="1700" dirty="0">
                <a:solidFill>
                  <a:srgbClr val="231F20"/>
                </a:solidFill>
                <a:latin typeface="Montserrat Semi-Bold"/>
              </a:rPr>
              <a:t> always @*</a:t>
            </a:r>
          </a:p>
          <a:p>
            <a:pPr algn="ctr">
              <a:lnSpc>
                <a:spcPts val="2380"/>
              </a:lnSpc>
            </a:pPr>
            <a:r>
              <a:rPr lang="en-US" sz="1700" dirty="0">
                <a:solidFill>
                  <a:srgbClr val="231F20"/>
                </a:solidFill>
                <a:latin typeface="Montserrat Semi-Bold"/>
              </a:rPr>
              <a:t> begin</a:t>
            </a:r>
          </a:p>
          <a:p>
            <a:pPr algn="ctr">
              <a:lnSpc>
                <a:spcPts val="2380"/>
              </a:lnSpc>
            </a:pPr>
            <a:r>
              <a:rPr lang="en-US" sz="1700" dirty="0">
                <a:solidFill>
                  <a:srgbClr val="231F20"/>
                </a:solidFill>
                <a:latin typeface="Montserrat Semi-Bold"/>
              </a:rPr>
              <a:t> for (int </a:t>
            </a:r>
            <a:r>
              <a:rPr lang="en-US" sz="1700" dirty="0" err="1">
                <a:solidFill>
                  <a:srgbClr val="231F20"/>
                </a:solidFill>
                <a:latin typeface="Montserrat Semi-Bold"/>
              </a:rPr>
              <a:t>i</a:t>
            </a:r>
            <a:r>
              <a:rPr lang="en-US" sz="1700" dirty="0">
                <a:solidFill>
                  <a:srgbClr val="231F20"/>
                </a:solidFill>
                <a:latin typeface="Montserrat Semi-Bold"/>
              </a:rPr>
              <a:t> = 0; </a:t>
            </a:r>
            <a:r>
              <a:rPr lang="en-US" sz="1700" dirty="0" err="1">
                <a:solidFill>
                  <a:srgbClr val="231F20"/>
                </a:solidFill>
                <a:latin typeface="Montserrat Semi-Bold"/>
              </a:rPr>
              <a:t>i</a:t>
            </a:r>
            <a:r>
              <a:rPr lang="en-US" sz="1700" dirty="0">
                <a:solidFill>
                  <a:srgbClr val="231F20"/>
                </a:solidFill>
                <a:latin typeface="Montserrat Semi-Bold"/>
              </a:rPr>
              <a:t> &lt; N; </a:t>
            </a:r>
            <a:r>
              <a:rPr lang="en-US" sz="1700" dirty="0" err="1">
                <a:solidFill>
                  <a:srgbClr val="231F20"/>
                </a:solidFill>
                <a:latin typeface="Montserrat Semi-Bold"/>
              </a:rPr>
              <a:t>i</a:t>
            </a:r>
            <a:r>
              <a:rPr lang="en-US" sz="1700" dirty="0">
                <a:solidFill>
                  <a:srgbClr val="231F20"/>
                </a:solidFill>
                <a:latin typeface="Montserrat Semi-Bold"/>
              </a:rPr>
              <a:t> = </a:t>
            </a:r>
            <a:r>
              <a:rPr lang="en-US" sz="1700" dirty="0" err="1">
                <a:solidFill>
                  <a:srgbClr val="231F20"/>
                </a:solidFill>
                <a:latin typeface="Montserrat Semi-Bold"/>
              </a:rPr>
              <a:t>i</a:t>
            </a:r>
            <a:r>
              <a:rPr lang="en-US" sz="1700" dirty="0">
                <a:solidFill>
                  <a:srgbClr val="231F20"/>
                </a:solidFill>
                <a:latin typeface="Montserrat Semi-Bold"/>
              </a:rPr>
              <a:t> + 1)</a:t>
            </a:r>
          </a:p>
          <a:p>
            <a:pPr algn="ctr">
              <a:lnSpc>
                <a:spcPts val="2380"/>
              </a:lnSpc>
            </a:pPr>
            <a:r>
              <a:rPr lang="en-US" sz="1700" dirty="0">
                <a:solidFill>
                  <a:srgbClr val="231F20"/>
                </a:solidFill>
                <a:latin typeface="Montserrat Semi-Bold"/>
              </a:rPr>
              <a:t> </a:t>
            </a:r>
            <a:r>
              <a:rPr lang="en-US" sz="1700" dirty="0" err="1">
                <a:solidFill>
                  <a:srgbClr val="231F20"/>
                </a:solidFill>
                <a:latin typeface="Montserrat Semi-Bold"/>
              </a:rPr>
              <a:t>sorted_data</a:t>
            </a:r>
            <a:r>
              <a:rPr lang="en-US" sz="1700" dirty="0">
                <a:solidFill>
                  <a:srgbClr val="231F20"/>
                </a:solidFill>
                <a:latin typeface="Montserrat Semi-Bold"/>
              </a:rPr>
              <a:t>[</a:t>
            </a:r>
            <a:r>
              <a:rPr lang="en-US" sz="1700" dirty="0" err="1">
                <a:solidFill>
                  <a:srgbClr val="231F20"/>
                </a:solidFill>
                <a:latin typeface="Montserrat Semi-Bold"/>
              </a:rPr>
              <a:t>i</a:t>
            </a:r>
            <a:r>
              <a:rPr lang="en-US" sz="1700" dirty="0">
                <a:solidFill>
                  <a:srgbClr val="231F20"/>
                </a:solidFill>
                <a:latin typeface="Montserrat Semi-Bold"/>
              </a:rPr>
              <a:t>] = data[</a:t>
            </a:r>
            <a:r>
              <a:rPr lang="en-US" sz="1700" dirty="0" err="1">
                <a:solidFill>
                  <a:srgbClr val="231F20"/>
                </a:solidFill>
                <a:latin typeface="Montserrat Semi-Bold"/>
              </a:rPr>
              <a:t>i</a:t>
            </a:r>
            <a:r>
              <a:rPr lang="en-US" sz="1700" dirty="0">
                <a:solidFill>
                  <a:srgbClr val="231F20"/>
                </a:solidFill>
                <a:latin typeface="Montserrat Semi-Bold"/>
              </a:rPr>
              <a:t>]; </a:t>
            </a:r>
          </a:p>
          <a:p>
            <a:pPr algn="ctr">
              <a:lnSpc>
                <a:spcPts val="2380"/>
              </a:lnSpc>
            </a:pPr>
            <a:r>
              <a:rPr lang="en-US" sz="1700" dirty="0">
                <a:solidFill>
                  <a:srgbClr val="231F20"/>
                </a:solidFill>
                <a:latin typeface="Montserrat Semi-Bold"/>
              </a:rPr>
              <a:t> for (int </a:t>
            </a:r>
            <a:r>
              <a:rPr lang="en-US" sz="1700" dirty="0" err="1">
                <a:solidFill>
                  <a:srgbClr val="231F20"/>
                </a:solidFill>
                <a:latin typeface="Montserrat Semi-Bold"/>
              </a:rPr>
              <a:t>i</a:t>
            </a:r>
            <a:r>
              <a:rPr lang="en-US" sz="1700" dirty="0">
                <a:solidFill>
                  <a:srgbClr val="231F20"/>
                </a:solidFill>
                <a:latin typeface="Montserrat Semi-Bold"/>
              </a:rPr>
              <a:t> = 0; </a:t>
            </a:r>
            <a:r>
              <a:rPr lang="en-US" sz="1700" dirty="0" err="1">
                <a:solidFill>
                  <a:srgbClr val="231F20"/>
                </a:solidFill>
                <a:latin typeface="Montserrat Semi-Bold"/>
              </a:rPr>
              <a:t>i</a:t>
            </a:r>
            <a:r>
              <a:rPr lang="en-US" sz="1700" dirty="0">
                <a:solidFill>
                  <a:srgbClr val="231F20"/>
                </a:solidFill>
                <a:latin typeface="Montserrat Semi-Bold"/>
              </a:rPr>
              <a:t> &lt; N-1; </a:t>
            </a:r>
            <a:r>
              <a:rPr lang="en-US" sz="1700" dirty="0" err="1">
                <a:solidFill>
                  <a:srgbClr val="231F20"/>
                </a:solidFill>
                <a:latin typeface="Montserrat Semi-Bold"/>
              </a:rPr>
              <a:t>i</a:t>
            </a:r>
            <a:r>
              <a:rPr lang="en-US" sz="1700" dirty="0">
                <a:solidFill>
                  <a:srgbClr val="231F20"/>
                </a:solidFill>
                <a:latin typeface="Montserrat Semi-Bold"/>
              </a:rPr>
              <a:t> = </a:t>
            </a:r>
            <a:r>
              <a:rPr lang="en-US" sz="1700" dirty="0" err="1">
                <a:solidFill>
                  <a:srgbClr val="231F20"/>
                </a:solidFill>
                <a:latin typeface="Montserrat Semi-Bold"/>
              </a:rPr>
              <a:t>i</a:t>
            </a:r>
            <a:r>
              <a:rPr lang="en-US" sz="1700" dirty="0">
                <a:solidFill>
                  <a:srgbClr val="231F20"/>
                </a:solidFill>
                <a:latin typeface="Montserrat Semi-Bold"/>
              </a:rPr>
              <a:t> + 1)</a:t>
            </a:r>
          </a:p>
          <a:p>
            <a:pPr algn="ctr">
              <a:lnSpc>
                <a:spcPts val="2380"/>
              </a:lnSpc>
            </a:pPr>
            <a:r>
              <a:rPr lang="en-US" sz="1700" dirty="0">
                <a:solidFill>
                  <a:srgbClr val="231F20"/>
                </a:solidFill>
                <a:latin typeface="Montserrat Semi-Bold"/>
              </a:rPr>
              <a:t> for (int j = 0; j &lt; N-i-1; j = j + 1)</a:t>
            </a:r>
          </a:p>
          <a:p>
            <a:pPr algn="ctr">
              <a:lnSpc>
                <a:spcPts val="2380"/>
              </a:lnSpc>
            </a:pPr>
            <a:r>
              <a:rPr lang="en-US" sz="1700" dirty="0">
                <a:solidFill>
                  <a:srgbClr val="231F20"/>
                </a:solidFill>
                <a:latin typeface="Montserrat Semi-Bold"/>
              </a:rPr>
              <a:t> if (</a:t>
            </a:r>
            <a:r>
              <a:rPr lang="en-US" sz="1700" dirty="0" err="1">
                <a:solidFill>
                  <a:srgbClr val="231F20"/>
                </a:solidFill>
                <a:latin typeface="Montserrat Semi-Bold"/>
              </a:rPr>
              <a:t>sorted_data</a:t>
            </a:r>
            <a:r>
              <a:rPr lang="en-US" sz="1700" dirty="0">
                <a:solidFill>
                  <a:srgbClr val="231F20"/>
                </a:solidFill>
                <a:latin typeface="Montserrat Semi-Bold"/>
              </a:rPr>
              <a:t>[j] &gt; </a:t>
            </a:r>
            <a:r>
              <a:rPr lang="en-US" sz="1700" dirty="0" err="1">
                <a:solidFill>
                  <a:srgbClr val="231F20"/>
                </a:solidFill>
                <a:latin typeface="Montserrat Semi-Bold"/>
              </a:rPr>
              <a:t>sorted_data</a:t>
            </a:r>
            <a:r>
              <a:rPr lang="en-US" sz="1700" dirty="0">
                <a:solidFill>
                  <a:srgbClr val="231F20"/>
                </a:solidFill>
                <a:latin typeface="Montserrat Semi-Bold"/>
              </a:rPr>
              <a:t>[j+1])</a:t>
            </a:r>
          </a:p>
          <a:p>
            <a:pPr algn="ctr">
              <a:lnSpc>
                <a:spcPts val="2380"/>
              </a:lnSpc>
            </a:pPr>
            <a:r>
              <a:rPr lang="en-US" sz="1700" dirty="0">
                <a:solidFill>
                  <a:srgbClr val="231F20"/>
                </a:solidFill>
                <a:latin typeface="Montserrat Semi-Bold"/>
              </a:rPr>
              <a:t> begin</a:t>
            </a:r>
          </a:p>
          <a:p>
            <a:pPr algn="ctr">
              <a:lnSpc>
                <a:spcPts val="2380"/>
              </a:lnSpc>
            </a:pPr>
            <a:r>
              <a:rPr lang="en-US" sz="1700" dirty="0">
                <a:solidFill>
                  <a:srgbClr val="231F20"/>
                </a:solidFill>
                <a:latin typeface="Montserrat Semi-Bold"/>
              </a:rPr>
              <a:t> </a:t>
            </a:r>
            <a:r>
              <a:rPr lang="en-US" sz="1700" dirty="0" err="1">
                <a:solidFill>
                  <a:srgbClr val="231F20"/>
                </a:solidFill>
                <a:latin typeface="Montserrat Semi-Bold"/>
              </a:rPr>
              <a:t>sorted_data_temp</a:t>
            </a:r>
            <a:r>
              <a:rPr lang="en-US" sz="1700" dirty="0">
                <a:solidFill>
                  <a:srgbClr val="231F20"/>
                </a:solidFill>
                <a:latin typeface="Montserrat Semi-Bold"/>
              </a:rPr>
              <a:t> = </a:t>
            </a:r>
            <a:r>
              <a:rPr lang="en-US" sz="1700" dirty="0" err="1">
                <a:solidFill>
                  <a:srgbClr val="231F20"/>
                </a:solidFill>
                <a:latin typeface="Montserrat Semi-Bold"/>
              </a:rPr>
              <a:t>sorted_data</a:t>
            </a:r>
            <a:r>
              <a:rPr lang="en-US" sz="1700" dirty="0">
                <a:solidFill>
                  <a:srgbClr val="231F20"/>
                </a:solidFill>
                <a:latin typeface="Montserrat Semi-Bold"/>
              </a:rPr>
              <a:t>[j];</a:t>
            </a:r>
          </a:p>
          <a:p>
            <a:pPr algn="ctr">
              <a:lnSpc>
                <a:spcPts val="2380"/>
              </a:lnSpc>
            </a:pPr>
            <a:r>
              <a:rPr lang="en-US" sz="1700" dirty="0">
                <a:solidFill>
                  <a:srgbClr val="231F20"/>
                </a:solidFill>
                <a:latin typeface="Montserrat Semi-Bold"/>
              </a:rPr>
              <a:t> </a:t>
            </a:r>
            <a:r>
              <a:rPr lang="en-US" sz="1700" dirty="0" err="1">
                <a:solidFill>
                  <a:srgbClr val="231F20"/>
                </a:solidFill>
                <a:latin typeface="Montserrat Semi-Bold"/>
              </a:rPr>
              <a:t>sorted_data</a:t>
            </a:r>
            <a:r>
              <a:rPr lang="en-US" sz="1700" dirty="0">
                <a:solidFill>
                  <a:srgbClr val="231F20"/>
                </a:solidFill>
                <a:latin typeface="Montserrat Semi-Bold"/>
              </a:rPr>
              <a:t>[j] = </a:t>
            </a:r>
            <a:r>
              <a:rPr lang="en-US" sz="1700" dirty="0" err="1">
                <a:solidFill>
                  <a:srgbClr val="231F20"/>
                </a:solidFill>
                <a:latin typeface="Montserrat Semi-Bold"/>
              </a:rPr>
              <a:t>sorted_data</a:t>
            </a:r>
            <a:r>
              <a:rPr lang="en-US" sz="1700" dirty="0">
                <a:solidFill>
                  <a:srgbClr val="231F20"/>
                </a:solidFill>
                <a:latin typeface="Montserrat Semi-Bold"/>
              </a:rPr>
              <a:t>[j+1];</a:t>
            </a:r>
          </a:p>
          <a:p>
            <a:pPr algn="ctr">
              <a:lnSpc>
                <a:spcPts val="2380"/>
              </a:lnSpc>
            </a:pPr>
            <a:r>
              <a:rPr lang="en-US" sz="1700" dirty="0">
                <a:solidFill>
                  <a:srgbClr val="231F20"/>
                </a:solidFill>
                <a:latin typeface="Montserrat Semi-Bold"/>
              </a:rPr>
              <a:t> </a:t>
            </a:r>
            <a:r>
              <a:rPr lang="en-US" sz="1700" dirty="0" err="1">
                <a:solidFill>
                  <a:srgbClr val="231F20"/>
                </a:solidFill>
                <a:latin typeface="Montserrat Semi-Bold"/>
              </a:rPr>
              <a:t>sorted_data</a:t>
            </a:r>
            <a:r>
              <a:rPr lang="en-US" sz="1700" dirty="0">
                <a:solidFill>
                  <a:srgbClr val="231F20"/>
                </a:solidFill>
                <a:latin typeface="Montserrat Semi-Bold"/>
              </a:rPr>
              <a:t>[j+1] = </a:t>
            </a:r>
            <a:r>
              <a:rPr lang="en-US" sz="1700" dirty="0" err="1">
                <a:solidFill>
                  <a:srgbClr val="231F20"/>
                </a:solidFill>
                <a:latin typeface="Montserrat Semi-Bold"/>
              </a:rPr>
              <a:t>sorted_data_temp</a:t>
            </a:r>
            <a:r>
              <a:rPr lang="en-US" sz="1700" dirty="0">
                <a:solidFill>
                  <a:srgbClr val="231F20"/>
                </a:solidFill>
                <a:latin typeface="Montserrat Semi-Bold"/>
              </a:rPr>
              <a:t>;</a:t>
            </a:r>
          </a:p>
          <a:p>
            <a:pPr algn="ctr">
              <a:lnSpc>
                <a:spcPts val="2380"/>
              </a:lnSpc>
            </a:pPr>
            <a:r>
              <a:rPr lang="en-US" sz="1700" dirty="0">
                <a:solidFill>
                  <a:srgbClr val="231F20"/>
                </a:solidFill>
                <a:latin typeface="Montserrat Semi-Bold"/>
              </a:rPr>
              <a:t> end</a:t>
            </a:r>
          </a:p>
          <a:p>
            <a:pPr algn="ctr">
              <a:lnSpc>
                <a:spcPts val="2380"/>
              </a:lnSpc>
            </a:pPr>
            <a:r>
              <a:rPr lang="en-US" sz="1700" dirty="0">
                <a:solidFill>
                  <a:srgbClr val="231F20"/>
                </a:solidFill>
                <a:latin typeface="Montserrat Semi-Bold"/>
              </a:rPr>
              <a:t> end</a:t>
            </a:r>
          </a:p>
          <a:p>
            <a:pPr algn="ctr">
              <a:lnSpc>
                <a:spcPts val="2380"/>
              </a:lnSpc>
            </a:pPr>
            <a:r>
              <a:rPr lang="en-US" sz="1700" dirty="0">
                <a:solidFill>
                  <a:srgbClr val="231F20"/>
                </a:solidFill>
                <a:latin typeface="Montserrat Semi-Bold"/>
              </a:rPr>
              <a:t> // Calculate the mean</a:t>
            </a:r>
          </a:p>
          <a:p>
            <a:pPr algn="ctr">
              <a:lnSpc>
                <a:spcPts val="2380"/>
              </a:lnSpc>
            </a:pPr>
            <a:r>
              <a:rPr lang="en-US" sz="1700" dirty="0">
                <a:solidFill>
                  <a:srgbClr val="231F20"/>
                </a:solidFill>
                <a:latin typeface="Montserrat Semi-Bold"/>
              </a:rPr>
              <a:t> always @*</a:t>
            </a:r>
          </a:p>
          <a:p>
            <a:pPr algn="ctr">
              <a:lnSpc>
                <a:spcPts val="2380"/>
              </a:lnSpc>
            </a:pPr>
            <a:r>
              <a:rPr lang="en-US" sz="1700" dirty="0">
                <a:solidFill>
                  <a:srgbClr val="231F20"/>
                </a:solidFill>
                <a:latin typeface="Montserrat Semi-Bold"/>
              </a:rPr>
              <a:t> begin</a:t>
            </a:r>
          </a:p>
          <a:p>
            <a:pPr algn="ctr">
              <a:lnSpc>
                <a:spcPts val="2380"/>
              </a:lnSpc>
            </a:pPr>
            <a:r>
              <a:rPr lang="en-US" sz="1700" dirty="0">
                <a:solidFill>
                  <a:srgbClr val="231F20"/>
                </a:solidFill>
                <a:latin typeface="Montserrat Semi-Bold"/>
              </a:rPr>
              <a:t> sum = 0;</a:t>
            </a:r>
          </a:p>
          <a:p>
            <a:pPr algn="ctr">
              <a:lnSpc>
                <a:spcPts val="2380"/>
              </a:lnSpc>
            </a:pPr>
            <a:r>
              <a:rPr lang="en-US" sz="1700" dirty="0">
                <a:solidFill>
                  <a:srgbClr val="231F20"/>
                </a:solidFill>
                <a:latin typeface="Montserrat Semi-Bold"/>
              </a:rPr>
              <a:t> count = 0;</a:t>
            </a:r>
          </a:p>
          <a:p>
            <a:pPr algn="ctr">
              <a:lnSpc>
                <a:spcPts val="2380"/>
              </a:lnSpc>
            </a:pPr>
            <a:r>
              <a:rPr lang="en-US" sz="1700" dirty="0">
                <a:solidFill>
                  <a:srgbClr val="231F20"/>
                </a:solidFill>
                <a:latin typeface="Montserrat Semi-Bold"/>
              </a:rPr>
              <a:t> for (int </a:t>
            </a:r>
            <a:r>
              <a:rPr lang="en-US" sz="1700" dirty="0" err="1">
                <a:solidFill>
                  <a:srgbClr val="231F20"/>
                </a:solidFill>
                <a:latin typeface="Montserrat Semi-Bold"/>
              </a:rPr>
              <a:t>i</a:t>
            </a:r>
            <a:r>
              <a:rPr lang="en-US" sz="1700" dirty="0">
                <a:solidFill>
                  <a:srgbClr val="231F20"/>
                </a:solidFill>
                <a:latin typeface="Montserrat Semi-Bold"/>
              </a:rPr>
              <a:t> = 0; </a:t>
            </a:r>
            <a:r>
              <a:rPr lang="en-US" sz="1700" dirty="0" err="1">
                <a:solidFill>
                  <a:srgbClr val="231F20"/>
                </a:solidFill>
                <a:latin typeface="Montserrat Semi-Bold"/>
              </a:rPr>
              <a:t>i</a:t>
            </a:r>
            <a:r>
              <a:rPr lang="en-US" sz="1700" dirty="0">
                <a:solidFill>
                  <a:srgbClr val="231F20"/>
                </a:solidFill>
                <a:latin typeface="Montserrat Semi-Bold"/>
              </a:rPr>
              <a:t> &lt; N; </a:t>
            </a:r>
            <a:r>
              <a:rPr lang="en-US" sz="1700" dirty="0" err="1">
                <a:solidFill>
                  <a:srgbClr val="231F20"/>
                </a:solidFill>
                <a:latin typeface="Montserrat Semi-Bold"/>
              </a:rPr>
              <a:t>i</a:t>
            </a:r>
            <a:r>
              <a:rPr lang="en-US" sz="1700" dirty="0">
                <a:solidFill>
                  <a:srgbClr val="231F20"/>
                </a:solidFill>
                <a:latin typeface="Montserrat Semi-Bold"/>
              </a:rPr>
              <a:t> = </a:t>
            </a:r>
            <a:r>
              <a:rPr lang="en-US" sz="1700" dirty="0" err="1">
                <a:solidFill>
                  <a:srgbClr val="231F20"/>
                </a:solidFill>
                <a:latin typeface="Montserrat Semi-Bold"/>
              </a:rPr>
              <a:t>i</a:t>
            </a:r>
            <a:r>
              <a:rPr lang="en-US" sz="1700" dirty="0">
                <a:solidFill>
                  <a:srgbClr val="231F20"/>
                </a:solidFill>
                <a:latin typeface="Montserrat Semi-Bold"/>
              </a:rPr>
              <a:t> + 1)</a:t>
            </a:r>
          </a:p>
          <a:p>
            <a:pPr algn="ctr">
              <a:lnSpc>
                <a:spcPts val="2380"/>
              </a:lnSpc>
            </a:pPr>
            <a:r>
              <a:rPr lang="en-US" sz="1700" dirty="0">
                <a:solidFill>
                  <a:srgbClr val="231F20"/>
                </a:solidFill>
                <a:latin typeface="Montserrat Semi-Bold"/>
              </a:rPr>
              <a:t> begin</a:t>
            </a:r>
          </a:p>
          <a:p>
            <a:pPr algn="ctr">
              <a:lnSpc>
                <a:spcPts val="2380"/>
              </a:lnSpc>
            </a:pPr>
            <a:r>
              <a:rPr lang="en-US" sz="1700" dirty="0">
                <a:solidFill>
                  <a:srgbClr val="231F20"/>
                </a:solidFill>
                <a:latin typeface="Montserrat Semi-Bold"/>
              </a:rPr>
              <a:t> sum = sum + </a:t>
            </a:r>
            <a:r>
              <a:rPr lang="en-US" sz="1700" dirty="0" err="1">
                <a:solidFill>
                  <a:srgbClr val="231F20"/>
                </a:solidFill>
                <a:latin typeface="Montserrat Semi-Bold"/>
              </a:rPr>
              <a:t>sorted_data</a:t>
            </a:r>
            <a:r>
              <a:rPr lang="en-US" sz="1700" dirty="0">
                <a:solidFill>
                  <a:srgbClr val="231F20"/>
                </a:solidFill>
                <a:latin typeface="Montserrat Semi-Bold"/>
              </a:rPr>
              <a:t>[</a:t>
            </a:r>
            <a:r>
              <a:rPr lang="en-US" sz="1700" dirty="0" err="1">
                <a:solidFill>
                  <a:srgbClr val="231F20"/>
                </a:solidFill>
                <a:latin typeface="Montserrat Semi-Bold"/>
              </a:rPr>
              <a:t>i</a:t>
            </a:r>
            <a:r>
              <a:rPr lang="en-US" sz="1700" dirty="0">
                <a:solidFill>
                  <a:srgbClr val="231F20"/>
                </a:solidFill>
                <a:latin typeface="Montserrat Semi-Bold"/>
              </a:rPr>
              <a:t>];</a:t>
            </a:r>
          </a:p>
          <a:p>
            <a:pPr algn="ctr">
              <a:lnSpc>
                <a:spcPts val="2380"/>
              </a:lnSpc>
            </a:pPr>
            <a:r>
              <a:rPr lang="en-US" sz="1700" dirty="0">
                <a:solidFill>
                  <a:srgbClr val="231F20"/>
                </a:solidFill>
                <a:latin typeface="Montserrat Semi-Bold"/>
              </a:rPr>
              <a:t> count = count + 1;</a:t>
            </a:r>
          </a:p>
          <a:p>
            <a:pPr algn="ctr">
              <a:lnSpc>
                <a:spcPts val="2380"/>
              </a:lnSpc>
            </a:pPr>
            <a:r>
              <a:rPr lang="en-US" sz="1700" dirty="0">
                <a:solidFill>
                  <a:srgbClr val="231F20"/>
                </a:solidFill>
                <a:latin typeface="Montserrat Semi-Bold"/>
              </a:rPr>
              <a:t> end</a:t>
            </a:r>
          </a:p>
          <a:p>
            <a:pPr algn="ctr">
              <a:lnSpc>
                <a:spcPts val="2380"/>
              </a:lnSpc>
            </a:pPr>
            <a:endParaRPr lang="en-US" sz="1700" dirty="0">
              <a:solidFill>
                <a:srgbClr val="231F20"/>
              </a:solidFill>
              <a:latin typeface="Montserrat Semi-Bold"/>
            </a:endParaRPr>
          </a:p>
          <a:p>
            <a:pPr algn="ctr">
              <a:lnSpc>
                <a:spcPts val="2380"/>
              </a:lnSpc>
            </a:pPr>
            <a:r>
              <a:rPr lang="en-US" sz="1700" dirty="0">
                <a:solidFill>
                  <a:srgbClr val="231F20"/>
                </a:solidFill>
                <a:latin typeface="Montserrat Semi-Bold"/>
              </a:rPr>
              <a:t> </a:t>
            </a:r>
          </a:p>
          <a:p>
            <a:pPr algn="ctr">
              <a:lnSpc>
                <a:spcPts val="2380"/>
              </a:lnSpc>
            </a:pPr>
            <a:endParaRPr lang="en-US" sz="1700" dirty="0">
              <a:solidFill>
                <a:srgbClr val="231F20"/>
              </a:solidFill>
              <a:latin typeface="Montserrat Semi-Bold"/>
            </a:endParaRPr>
          </a:p>
        </p:txBody>
      </p:sp>
      <p:sp>
        <p:nvSpPr>
          <p:cNvPr id="9" name="TextBox 9"/>
          <p:cNvSpPr txBox="1"/>
          <p:nvPr/>
        </p:nvSpPr>
        <p:spPr>
          <a:xfrm>
            <a:off x="11782209" y="1072396"/>
            <a:ext cx="5431564" cy="9214604"/>
          </a:xfrm>
          <a:prstGeom prst="rect">
            <a:avLst/>
          </a:prstGeom>
        </p:spPr>
        <p:txBody>
          <a:bodyPr lIns="0" tIns="0" rIns="0" bIns="0" rtlCol="0" anchor="t">
            <a:spAutoFit/>
          </a:bodyPr>
          <a:lstStyle/>
          <a:p>
            <a:pPr algn="ctr">
              <a:lnSpc>
                <a:spcPts val="2324"/>
              </a:lnSpc>
            </a:pPr>
            <a:r>
              <a:rPr lang="en-US" sz="1660" dirty="0">
                <a:solidFill>
                  <a:srgbClr val="231F20"/>
                </a:solidFill>
                <a:latin typeface="Montserrat Semi-Bold"/>
              </a:rPr>
              <a:t> </a:t>
            </a:r>
          </a:p>
          <a:p>
            <a:pPr algn="ctr">
              <a:lnSpc>
                <a:spcPts val="2324"/>
              </a:lnSpc>
            </a:pPr>
            <a:r>
              <a:rPr lang="en-US" sz="1660" dirty="0">
                <a:solidFill>
                  <a:srgbClr val="231F20"/>
                </a:solidFill>
                <a:latin typeface="Montserrat Semi-Bold"/>
              </a:rPr>
              <a:t> </a:t>
            </a:r>
            <a:r>
              <a:rPr lang="en-US" sz="1660" dirty="0" err="1">
                <a:solidFill>
                  <a:srgbClr val="231F20"/>
                </a:solidFill>
                <a:latin typeface="Montserrat Semi-Bold"/>
              </a:rPr>
              <a:t>x_mean</a:t>
            </a:r>
            <a:r>
              <a:rPr lang="en-US" sz="1660" dirty="0">
                <a:solidFill>
                  <a:srgbClr val="231F20"/>
                </a:solidFill>
                <a:latin typeface="Montserrat Semi-Bold"/>
              </a:rPr>
              <a:t> = sum / count;</a:t>
            </a:r>
          </a:p>
          <a:p>
            <a:pPr algn="ctr">
              <a:lnSpc>
                <a:spcPts val="2324"/>
              </a:lnSpc>
            </a:pPr>
            <a:r>
              <a:rPr lang="en-US" sz="1660" dirty="0">
                <a:solidFill>
                  <a:srgbClr val="231F20"/>
                </a:solidFill>
                <a:latin typeface="Montserrat Semi-Bold"/>
              </a:rPr>
              <a:t> end</a:t>
            </a:r>
          </a:p>
          <a:p>
            <a:pPr algn="ctr">
              <a:lnSpc>
                <a:spcPts val="2324"/>
              </a:lnSpc>
            </a:pPr>
            <a:r>
              <a:rPr lang="en-US" sz="1660" dirty="0">
                <a:solidFill>
                  <a:srgbClr val="231F20"/>
                </a:solidFill>
                <a:latin typeface="Montserrat Semi-Bold"/>
              </a:rPr>
              <a:t> // Calculate the median</a:t>
            </a:r>
          </a:p>
          <a:p>
            <a:pPr algn="ctr">
              <a:lnSpc>
                <a:spcPts val="2324"/>
              </a:lnSpc>
            </a:pPr>
            <a:r>
              <a:rPr lang="en-US" sz="1660" dirty="0">
                <a:solidFill>
                  <a:srgbClr val="231F20"/>
                </a:solidFill>
                <a:latin typeface="Montserrat Semi-Bold"/>
              </a:rPr>
              <a:t> always @*</a:t>
            </a:r>
          </a:p>
          <a:p>
            <a:pPr algn="ctr">
              <a:lnSpc>
                <a:spcPts val="2324"/>
              </a:lnSpc>
            </a:pPr>
            <a:r>
              <a:rPr lang="en-US" sz="1660" dirty="0">
                <a:solidFill>
                  <a:srgbClr val="231F20"/>
                </a:solidFill>
                <a:latin typeface="Montserrat Semi-Bold"/>
              </a:rPr>
              <a:t> begin</a:t>
            </a:r>
          </a:p>
          <a:p>
            <a:pPr algn="ctr">
              <a:lnSpc>
                <a:spcPts val="2324"/>
              </a:lnSpc>
            </a:pPr>
            <a:r>
              <a:rPr lang="en-US" sz="1660" dirty="0">
                <a:solidFill>
                  <a:srgbClr val="231F20"/>
                </a:solidFill>
                <a:latin typeface="Montserrat Semi-Bold"/>
              </a:rPr>
              <a:t> if (N % 2 == 0)</a:t>
            </a:r>
          </a:p>
          <a:p>
            <a:pPr algn="ctr">
              <a:lnSpc>
                <a:spcPts val="2324"/>
              </a:lnSpc>
            </a:pPr>
            <a:r>
              <a:rPr lang="en-US" sz="1660" dirty="0">
                <a:solidFill>
                  <a:srgbClr val="231F20"/>
                </a:solidFill>
                <a:latin typeface="Montserrat Semi-Bold"/>
              </a:rPr>
              <a:t> </a:t>
            </a:r>
            <a:r>
              <a:rPr lang="en-US" sz="1660" dirty="0" err="1">
                <a:solidFill>
                  <a:srgbClr val="231F20"/>
                </a:solidFill>
                <a:latin typeface="Montserrat Semi-Bold"/>
              </a:rPr>
              <a:t>x_median</a:t>
            </a:r>
            <a:r>
              <a:rPr lang="en-US" sz="1660" dirty="0">
                <a:solidFill>
                  <a:srgbClr val="231F20"/>
                </a:solidFill>
                <a:latin typeface="Montserrat Semi-Bold"/>
              </a:rPr>
              <a:t> = (</a:t>
            </a:r>
            <a:r>
              <a:rPr lang="en-US" sz="1660" dirty="0" err="1">
                <a:solidFill>
                  <a:srgbClr val="231F20"/>
                </a:solidFill>
                <a:latin typeface="Montserrat Semi-Bold"/>
              </a:rPr>
              <a:t>sorted_data</a:t>
            </a:r>
            <a:r>
              <a:rPr lang="en-US" sz="1660" dirty="0">
                <a:solidFill>
                  <a:srgbClr val="231F20"/>
                </a:solidFill>
                <a:latin typeface="Montserrat Semi-Bold"/>
              </a:rPr>
              <a:t>[N/2-1] + </a:t>
            </a:r>
            <a:r>
              <a:rPr lang="en-US" sz="1660" dirty="0" err="1">
                <a:solidFill>
                  <a:srgbClr val="231F20"/>
                </a:solidFill>
                <a:latin typeface="Montserrat Semi-Bold"/>
              </a:rPr>
              <a:t>sorted_data</a:t>
            </a:r>
            <a:r>
              <a:rPr lang="en-US" sz="1660" dirty="0">
                <a:solidFill>
                  <a:srgbClr val="231F20"/>
                </a:solidFill>
                <a:latin typeface="Montserrat Semi-Bold"/>
              </a:rPr>
              <a:t>[N/2]) / 2;</a:t>
            </a:r>
          </a:p>
          <a:p>
            <a:pPr algn="ctr">
              <a:lnSpc>
                <a:spcPts val="2324"/>
              </a:lnSpc>
            </a:pPr>
            <a:r>
              <a:rPr lang="en-US" sz="1660" dirty="0">
                <a:solidFill>
                  <a:srgbClr val="231F20"/>
                </a:solidFill>
                <a:latin typeface="Montserrat Semi-Bold"/>
              </a:rPr>
              <a:t> else</a:t>
            </a:r>
          </a:p>
          <a:p>
            <a:pPr algn="ctr">
              <a:lnSpc>
                <a:spcPts val="2324"/>
              </a:lnSpc>
            </a:pPr>
            <a:r>
              <a:rPr lang="en-US" sz="1660" dirty="0">
                <a:solidFill>
                  <a:srgbClr val="231F20"/>
                </a:solidFill>
                <a:latin typeface="Montserrat Semi-Bold"/>
              </a:rPr>
              <a:t> </a:t>
            </a:r>
            <a:r>
              <a:rPr lang="en-US" sz="1660" dirty="0" err="1">
                <a:solidFill>
                  <a:srgbClr val="231F20"/>
                </a:solidFill>
                <a:latin typeface="Montserrat Semi-Bold"/>
              </a:rPr>
              <a:t>x_median</a:t>
            </a:r>
            <a:r>
              <a:rPr lang="en-US" sz="1660" dirty="0">
                <a:solidFill>
                  <a:srgbClr val="231F20"/>
                </a:solidFill>
                <a:latin typeface="Montserrat Semi-Bold"/>
              </a:rPr>
              <a:t> = </a:t>
            </a:r>
            <a:r>
              <a:rPr lang="en-US" sz="1660" dirty="0" err="1">
                <a:solidFill>
                  <a:srgbClr val="231F20"/>
                </a:solidFill>
                <a:latin typeface="Montserrat Semi-Bold"/>
              </a:rPr>
              <a:t>sorted_data</a:t>
            </a:r>
            <a:r>
              <a:rPr lang="en-US" sz="1660" dirty="0">
                <a:solidFill>
                  <a:srgbClr val="231F20"/>
                </a:solidFill>
                <a:latin typeface="Montserrat Semi-Bold"/>
              </a:rPr>
              <a:t>[N/2];</a:t>
            </a:r>
          </a:p>
          <a:p>
            <a:pPr algn="ctr">
              <a:lnSpc>
                <a:spcPts val="2324"/>
              </a:lnSpc>
            </a:pPr>
            <a:r>
              <a:rPr lang="en-US" sz="1660" dirty="0">
                <a:solidFill>
                  <a:srgbClr val="231F20"/>
                </a:solidFill>
                <a:latin typeface="Montserrat Semi-Bold"/>
              </a:rPr>
              <a:t> end</a:t>
            </a:r>
          </a:p>
          <a:p>
            <a:pPr algn="ctr">
              <a:lnSpc>
                <a:spcPts val="2324"/>
              </a:lnSpc>
            </a:pPr>
            <a:r>
              <a:rPr lang="en-US" sz="1660" dirty="0">
                <a:solidFill>
                  <a:srgbClr val="231F20"/>
                </a:solidFill>
                <a:latin typeface="Montserrat Semi-Bold"/>
              </a:rPr>
              <a:t> // Calculate the mode</a:t>
            </a:r>
          </a:p>
          <a:p>
            <a:pPr algn="ctr">
              <a:lnSpc>
                <a:spcPts val="2324"/>
              </a:lnSpc>
            </a:pPr>
            <a:r>
              <a:rPr lang="en-US" sz="1660" dirty="0">
                <a:solidFill>
                  <a:srgbClr val="231F20"/>
                </a:solidFill>
                <a:latin typeface="Montserrat Semi-Bold"/>
              </a:rPr>
              <a:t> always @*</a:t>
            </a:r>
          </a:p>
          <a:p>
            <a:pPr algn="ctr">
              <a:lnSpc>
                <a:spcPts val="2324"/>
              </a:lnSpc>
            </a:pPr>
            <a:r>
              <a:rPr lang="en-US" sz="1660" dirty="0">
                <a:solidFill>
                  <a:srgbClr val="231F20"/>
                </a:solidFill>
                <a:latin typeface="Montserrat Semi-Bold"/>
              </a:rPr>
              <a:t> begin</a:t>
            </a:r>
          </a:p>
          <a:p>
            <a:pPr algn="ctr">
              <a:lnSpc>
                <a:spcPts val="2324"/>
              </a:lnSpc>
            </a:pPr>
            <a:r>
              <a:rPr lang="en-US" sz="1660" dirty="0">
                <a:solidFill>
                  <a:srgbClr val="231F20"/>
                </a:solidFill>
                <a:latin typeface="Montserrat Semi-Bold"/>
              </a:rPr>
              <a:t> </a:t>
            </a:r>
            <a:r>
              <a:rPr lang="en-US" sz="1660" dirty="0" err="1">
                <a:solidFill>
                  <a:srgbClr val="231F20"/>
                </a:solidFill>
                <a:latin typeface="Montserrat Semi-Bold"/>
              </a:rPr>
              <a:t>sorted_data_mode</a:t>
            </a:r>
            <a:r>
              <a:rPr lang="en-US" sz="1660" dirty="0">
                <a:solidFill>
                  <a:srgbClr val="231F20"/>
                </a:solidFill>
                <a:latin typeface="Montserrat Semi-Bold"/>
              </a:rPr>
              <a:t> = </a:t>
            </a:r>
            <a:r>
              <a:rPr lang="en-US" sz="1660" dirty="0" err="1">
                <a:solidFill>
                  <a:srgbClr val="231F20"/>
                </a:solidFill>
                <a:latin typeface="Montserrat Semi-Bold"/>
              </a:rPr>
              <a:t>sorted_data</a:t>
            </a:r>
            <a:r>
              <a:rPr lang="en-US" sz="1660" dirty="0">
                <a:solidFill>
                  <a:srgbClr val="231F20"/>
                </a:solidFill>
                <a:latin typeface="Montserrat Semi-Bold"/>
              </a:rPr>
              <a:t>[0];</a:t>
            </a:r>
          </a:p>
          <a:p>
            <a:pPr algn="ctr">
              <a:lnSpc>
                <a:spcPts val="2324"/>
              </a:lnSpc>
            </a:pPr>
            <a:r>
              <a:rPr lang="en-US" sz="1660" dirty="0">
                <a:solidFill>
                  <a:srgbClr val="231F20"/>
                </a:solidFill>
                <a:latin typeface="Montserrat Semi-Bold"/>
              </a:rPr>
              <a:t> temp = </a:t>
            </a:r>
            <a:r>
              <a:rPr lang="en-US" sz="1660" dirty="0" err="1">
                <a:solidFill>
                  <a:srgbClr val="231F20"/>
                </a:solidFill>
                <a:latin typeface="Montserrat Semi-Bold"/>
              </a:rPr>
              <a:t>sorted_data</a:t>
            </a:r>
            <a:r>
              <a:rPr lang="en-US" sz="1660" dirty="0">
                <a:solidFill>
                  <a:srgbClr val="231F20"/>
                </a:solidFill>
                <a:latin typeface="Montserrat Semi-Bold"/>
              </a:rPr>
              <a:t>[0];</a:t>
            </a:r>
          </a:p>
          <a:p>
            <a:pPr algn="ctr">
              <a:lnSpc>
                <a:spcPts val="2324"/>
              </a:lnSpc>
            </a:pPr>
            <a:r>
              <a:rPr lang="en-US" sz="1660" dirty="0">
                <a:solidFill>
                  <a:srgbClr val="231F20"/>
                </a:solidFill>
                <a:latin typeface="Montserrat Semi-Bold"/>
              </a:rPr>
              <a:t> count = 1;</a:t>
            </a:r>
          </a:p>
          <a:p>
            <a:pPr algn="ctr">
              <a:lnSpc>
                <a:spcPts val="2324"/>
              </a:lnSpc>
            </a:pPr>
            <a:r>
              <a:rPr lang="en-US" sz="1660" dirty="0">
                <a:solidFill>
                  <a:srgbClr val="231F20"/>
                </a:solidFill>
                <a:latin typeface="Montserrat Semi-Bold"/>
              </a:rPr>
              <a:t> int </a:t>
            </a:r>
            <a:r>
              <a:rPr lang="en-US" sz="1660" dirty="0" err="1">
                <a:solidFill>
                  <a:srgbClr val="231F20"/>
                </a:solidFill>
                <a:latin typeface="Montserrat Semi-Bold"/>
              </a:rPr>
              <a:t>max_count</a:t>
            </a:r>
            <a:r>
              <a:rPr lang="en-US" sz="1660" dirty="0">
                <a:solidFill>
                  <a:srgbClr val="231F20"/>
                </a:solidFill>
                <a:latin typeface="Montserrat Semi-Bold"/>
              </a:rPr>
              <a:t> = 1;</a:t>
            </a:r>
          </a:p>
          <a:p>
            <a:pPr algn="ctr">
              <a:lnSpc>
                <a:spcPts val="2324"/>
              </a:lnSpc>
            </a:pPr>
            <a:r>
              <a:rPr lang="en-US" sz="1660" dirty="0">
                <a:solidFill>
                  <a:srgbClr val="231F20"/>
                </a:solidFill>
                <a:latin typeface="Montserrat Semi-Bold"/>
              </a:rPr>
              <a:t> for (int </a:t>
            </a:r>
            <a:r>
              <a:rPr lang="en-US" sz="1660" dirty="0" err="1">
                <a:solidFill>
                  <a:srgbClr val="231F20"/>
                </a:solidFill>
                <a:latin typeface="Montserrat Semi-Bold"/>
              </a:rPr>
              <a:t>i</a:t>
            </a:r>
            <a:r>
              <a:rPr lang="en-US" sz="1660" dirty="0">
                <a:solidFill>
                  <a:srgbClr val="231F20"/>
                </a:solidFill>
                <a:latin typeface="Montserrat Semi-Bold"/>
              </a:rPr>
              <a:t> = 1; </a:t>
            </a:r>
            <a:r>
              <a:rPr lang="en-US" sz="1660" dirty="0" err="1">
                <a:solidFill>
                  <a:srgbClr val="231F20"/>
                </a:solidFill>
                <a:latin typeface="Montserrat Semi-Bold"/>
              </a:rPr>
              <a:t>i</a:t>
            </a:r>
            <a:r>
              <a:rPr lang="en-US" sz="1660" dirty="0">
                <a:solidFill>
                  <a:srgbClr val="231F20"/>
                </a:solidFill>
                <a:latin typeface="Montserrat Semi-Bold"/>
              </a:rPr>
              <a:t> &lt; N; </a:t>
            </a:r>
            <a:r>
              <a:rPr lang="en-US" sz="1660" dirty="0" err="1">
                <a:solidFill>
                  <a:srgbClr val="231F20"/>
                </a:solidFill>
                <a:latin typeface="Montserrat Semi-Bold"/>
              </a:rPr>
              <a:t>i</a:t>
            </a:r>
            <a:r>
              <a:rPr lang="en-US" sz="1660" dirty="0">
                <a:solidFill>
                  <a:srgbClr val="231F20"/>
                </a:solidFill>
                <a:latin typeface="Montserrat Semi-Bold"/>
              </a:rPr>
              <a:t> = </a:t>
            </a:r>
            <a:r>
              <a:rPr lang="en-US" sz="1660" dirty="0" err="1">
                <a:solidFill>
                  <a:srgbClr val="231F20"/>
                </a:solidFill>
                <a:latin typeface="Montserrat Semi-Bold"/>
              </a:rPr>
              <a:t>i</a:t>
            </a:r>
            <a:r>
              <a:rPr lang="en-US" sz="1660" dirty="0">
                <a:solidFill>
                  <a:srgbClr val="231F20"/>
                </a:solidFill>
                <a:latin typeface="Montserrat Semi-Bold"/>
              </a:rPr>
              <a:t> + 1)</a:t>
            </a:r>
          </a:p>
          <a:p>
            <a:pPr algn="ctr">
              <a:lnSpc>
                <a:spcPts val="2324"/>
              </a:lnSpc>
            </a:pPr>
            <a:r>
              <a:rPr lang="en-US" sz="1660" dirty="0">
                <a:solidFill>
                  <a:srgbClr val="231F20"/>
                </a:solidFill>
                <a:latin typeface="Montserrat Semi-Bold"/>
              </a:rPr>
              <a:t> begin</a:t>
            </a:r>
          </a:p>
          <a:p>
            <a:pPr algn="ctr">
              <a:lnSpc>
                <a:spcPts val="2324"/>
              </a:lnSpc>
            </a:pPr>
            <a:r>
              <a:rPr lang="en-US" sz="1660" dirty="0">
                <a:solidFill>
                  <a:srgbClr val="231F20"/>
                </a:solidFill>
                <a:latin typeface="Montserrat Semi-Bold"/>
              </a:rPr>
              <a:t> if (</a:t>
            </a:r>
            <a:r>
              <a:rPr lang="en-US" sz="1660" dirty="0" err="1">
                <a:solidFill>
                  <a:srgbClr val="231F20"/>
                </a:solidFill>
                <a:latin typeface="Montserrat Semi-Bold"/>
              </a:rPr>
              <a:t>sorted_data</a:t>
            </a:r>
            <a:r>
              <a:rPr lang="en-US" sz="1660" dirty="0">
                <a:solidFill>
                  <a:srgbClr val="231F20"/>
                </a:solidFill>
                <a:latin typeface="Montserrat Semi-Bold"/>
              </a:rPr>
              <a:t>[</a:t>
            </a:r>
            <a:r>
              <a:rPr lang="en-US" sz="1660" dirty="0" err="1">
                <a:solidFill>
                  <a:srgbClr val="231F20"/>
                </a:solidFill>
                <a:latin typeface="Montserrat Semi-Bold"/>
              </a:rPr>
              <a:t>i</a:t>
            </a:r>
            <a:r>
              <a:rPr lang="en-US" sz="1660" dirty="0">
                <a:solidFill>
                  <a:srgbClr val="231F20"/>
                </a:solidFill>
                <a:latin typeface="Montserrat Semi-Bold"/>
              </a:rPr>
              <a:t>] == temp)</a:t>
            </a:r>
          </a:p>
          <a:p>
            <a:pPr algn="ctr">
              <a:lnSpc>
                <a:spcPts val="2324"/>
              </a:lnSpc>
            </a:pPr>
            <a:r>
              <a:rPr lang="en-US" sz="1660" dirty="0">
                <a:solidFill>
                  <a:srgbClr val="231F20"/>
                </a:solidFill>
                <a:latin typeface="Montserrat Semi-Bold"/>
              </a:rPr>
              <a:t> count = count + 1;</a:t>
            </a:r>
          </a:p>
          <a:p>
            <a:pPr algn="ctr">
              <a:lnSpc>
                <a:spcPts val="2324"/>
              </a:lnSpc>
            </a:pPr>
            <a:r>
              <a:rPr lang="en-US" sz="1660" dirty="0">
                <a:solidFill>
                  <a:srgbClr val="231F20"/>
                </a:solidFill>
                <a:latin typeface="Montserrat Semi-Bold"/>
              </a:rPr>
              <a:t> else</a:t>
            </a:r>
          </a:p>
          <a:p>
            <a:pPr algn="ctr">
              <a:lnSpc>
                <a:spcPts val="2324"/>
              </a:lnSpc>
            </a:pPr>
            <a:r>
              <a:rPr lang="en-US" sz="1660" dirty="0">
                <a:solidFill>
                  <a:srgbClr val="231F20"/>
                </a:solidFill>
                <a:latin typeface="Montserrat Semi-Bold"/>
              </a:rPr>
              <a:t> begin</a:t>
            </a:r>
          </a:p>
          <a:p>
            <a:pPr algn="ctr">
              <a:lnSpc>
                <a:spcPts val="2324"/>
              </a:lnSpc>
            </a:pPr>
            <a:r>
              <a:rPr lang="en-US" sz="1660" dirty="0">
                <a:solidFill>
                  <a:srgbClr val="231F20"/>
                </a:solidFill>
                <a:latin typeface="Montserrat Semi-Bold"/>
              </a:rPr>
              <a:t> if (count &gt; </a:t>
            </a:r>
            <a:r>
              <a:rPr lang="en-US" sz="1660" dirty="0" err="1">
                <a:solidFill>
                  <a:srgbClr val="231F20"/>
                </a:solidFill>
                <a:latin typeface="Montserrat Semi-Bold"/>
              </a:rPr>
              <a:t>max_count</a:t>
            </a:r>
            <a:r>
              <a:rPr lang="en-US" sz="1660" dirty="0">
                <a:solidFill>
                  <a:srgbClr val="231F20"/>
                </a:solidFill>
                <a:latin typeface="Montserrat Semi-Bold"/>
              </a:rPr>
              <a:t>)</a:t>
            </a:r>
          </a:p>
          <a:p>
            <a:pPr algn="ctr">
              <a:lnSpc>
                <a:spcPts val="2324"/>
              </a:lnSpc>
            </a:pPr>
            <a:r>
              <a:rPr lang="en-US" sz="1660" dirty="0">
                <a:solidFill>
                  <a:srgbClr val="231F20"/>
                </a:solidFill>
                <a:latin typeface="Montserrat Semi-Bold"/>
              </a:rPr>
              <a:t> begin</a:t>
            </a:r>
          </a:p>
          <a:p>
            <a:pPr algn="ctr">
              <a:lnSpc>
                <a:spcPts val="2324"/>
              </a:lnSpc>
            </a:pPr>
            <a:r>
              <a:rPr lang="en-US" sz="1660" dirty="0">
                <a:solidFill>
                  <a:srgbClr val="231F20"/>
                </a:solidFill>
                <a:latin typeface="Montserrat Semi-Bold"/>
              </a:rPr>
              <a:t> </a:t>
            </a:r>
            <a:r>
              <a:rPr lang="en-US" sz="1660" dirty="0" err="1">
                <a:solidFill>
                  <a:srgbClr val="231F20"/>
                </a:solidFill>
                <a:latin typeface="Montserrat Semi-Bold"/>
              </a:rPr>
              <a:t>max_count</a:t>
            </a:r>
            <a:r>
              <a:rPr lang="en-US" sz="1660" dirty="0">
                <a:solidFill>
                  <a:srgbClr val="231F20"/>
                </a:solidFill>
                <a:latin typeface="Montserrat Semi-Bold"/>
              </a:rPr>
              <a:t> = count;</a:t>
            </a:r>
          </a:p>
          <a:p>
            <a:pPr algn="ctr">
              <a:lnSpc>
                <a:spcPts val="2324"/>
              </a:lnSpc>
            </a:pPr>
            <a:r>
              <a:rPr lang="en-US" sz="1660" dirty="0">
                <a:solidFill>
                  <a:srgbClr val="231F20"/>
                </a:solidFill>
                <a:latin typeface="Montserrat Semi-Bold"/>
              </a:rPr>
              <a:t> </a:t>
            </a:r>
            <a:r>
              <a:rPr lang="en-US" sz="1660" dirty="0" err="1">
                <a:solidFill>
                  <a:srgbClr val="231F20"/>
                </a:solidFill>
                <a:latin typeface="Montserrat Semi-Bold"/>
              </a:rPr>
              <a:t>sorted_data_mode</a:t>
            </a:r>
            <a:r>
              <a:rPr lang="en-US" sz="1660" dirty="0">
                <a:solidFill>
                  <a:srgbClr val="231F20"/>
                </a:solidFill>
                <a:latin typeface="Montserrat Semi-Bold"/>
              </a:rPr>
              <a:t> = temp;</a:t>
            </a:r>
          </a:p>
          <a:p>
            <a:pPr algn="ctr">
              <a:lnSpc>
                <a:spcPts val="2324"/>
              </a:lnSpc>
            </a:pPr>
            <a:r>
              <a:rPr lang="en-US" sz="1660" dirty="0">
                <a:solidFill>
                  <a:srgbClr val="231F20"/>
                </a:solidFill>
                <a:latin typeface="Montserrat Semi-Bold"/>
              </a:rPr>
              <a:t> end</a:t>
            </a:r>
          </a:p>
          <a:p>
            <a:pPr algn="ctr">
              <a:lnSpc>
                <a:spcPts val="2324"/>
              </a:lnSpc>
            </a:pPr>
            <a:endParaRPr lang="en-US" sz="1660" dirty="0">
              <a:solidFill>
                <a:srgbClr val="231F20"/>
              </a:solidFill>
              <a:latin typeface="Montserrat Semi-Bold"/>
            </a:endParaRPr>
          </a:p>
          <a:p>
            <a:pPr algn="ctr">
              <a:lnSpc>
                <a:spcPts val="2324"/>
              </a:lnSpc>
            </a:pPr>
            <a:endParaRPr lang="en-US" sz="1660" dirty="0">
              <a:solidFill>
                <a:srgbClr val="231F20"/>
              </a:solidFill>
              <a:latin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5333832" y="7239925"/>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1396246"/>
            <a:ext cx="5836009" cy="8294070"/>
          </a:xfrm>
          <a:custGeom>
            <a:avLst/>
            <a:gdLst/>
            <a:ahLst/>
            <a:cxnLst/>
            <a:rect l="l" t="t" r="r" b="b"/>
            <a:pathLst>
              <a:path w="5836009" h="8294070">
                <a:moveTo>
                  <a:pt x="0" y="0"/>
                </a:moveTo>
                <a:lnTo>
                  <a:pt x="5836009" y="0"/>
                </a:lnTo>
                <a:lnTo>
                  <a:pt x="5836009" y="8294070"/>
                </a:lnTo>
                <a:lnTo>
                  <a:pt x="0" y="8294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2171043" y="1396246"/>
            <a:ext cx="6116957" cy="8693350"/>
          </a:xfrm>
          <a:custGeom>
            <a:avLst/>
            <a:gdLst/>
            <a:ahLst/>
            <a:cxnLst/>
            <a:rect l="l" t="t" r="r" b="b"/>
            <a:pathLst>
              <a:path w="6116957" h="8693350">
                <a:moveTo>
                  <a:pt x="0" y="0"/>
                </a:moveTo>
                <a:lnTo>
                  <a:pt x="6116957" y="0"/>
                </a:lnTo>
                <a:lnTo>
                  <a:pt x="6116957" y="8693351"/>
                </a:lnTo>
                <a:lnTo>
                  <a:pt x="0" y="86933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117417" y="224078"/>
            <a:ext cx="11661251" cy="2233063"/>
          </a:xfrm>
          <a:prstGeom prst="rect">
            <a:avLst/>
          </a:prstGeom>
        </p:spPr>
        <p:txBody>
          <a:bodyPr lIns="0" tIns="0" rIns="0" bIns="0" rtlCol="0" anchor="t">
            <a:spAutoFit/>
          </a:bodyPr>
          <a:lstStyle/>
          <a:p>
            <a:pPr algn="ctr">
              <a:lnSpc>
                <a:spcPts val="8945"/>
              </a:lnSpc>
            </a:pPr>
            <a:r>
              <a:rPr lang="en-US" sz="6482" spc="635">
                <a:solidFill>
                  <a:srgbClr val="231F20"/>
                </a:solidFill>
                <a:latin typeface="Oswald Bold"/>
              </a:rPr>
              <a:t>(5.1.2)VERILOG TESTBENCH CODE</a:t>
            </a:r>
          </a:p>
        </p:txBody>
      </p:sp>
      <p:sp>
        <p:nvSpPr>
          <p:cNvPr id="7" name="TextBox 7"/>
          <p:cNvSpPr txBox="1"/>
          <p:nvPr/>
        </p:nvSpPr>
        <p:spPr>
          <a:xfrm>
            <a:off x="251089" y="1575447"/>
            <a:ext cx="5333832" cy="8296850"/>
          </a:xfrm>
          <a:prstGeom prst="rect">
            <a:avLst/>
          </a:prstGeom>
        </p:spPr>
        <p:txBody>
          <a:bodyPr lIns="0" tIns="0" rIns="0" bIns="0" rtlCol="0" anchor="t">
            <a:spAutoFit/>
          </a:bodyPr>
          <a:lstStyle/>
          <a:p>
            <a:pPr algn="ctr">
              <a:lnSpc>
                <a:spcPts val="2157"/>
              </a:lnSpc>
            </a:pPr>
            <a:r>
              <a:rPr lang="en-US" sz="1541" dirty="0">
                <a:solidFill>
                  <a:srgbClr val="231F20"/>
                </a:solidFill>
                <a:latin typeface="Montserrat Semi-Bold"/>
              </a:rPr>
              <a:t> temp = </a:t>
            </a:r>
            <a:r>
              <a:rPr lang="en-US" sz="1541" dirty="0" err="1">
                <a:solidFill>
                  <a:srgbClr val="231F20"/>
                </a:solidFill>
                <a:latin typeface="Montserrat Semi-Bold"/>
              </a:rPr>
              <a:t>sorted_data</a:t>
            </a:r>
            <a:r>
              <a:rPr lang="en-US" sz="1541" dirty="0">
                <a:solidFill>
                  <a:srgbClr val="231F20"/>
                </a:solidFill>
                <a:latin typeface="Montserrat Semi-Bold"/>
              </a:rPr>
              <a:t>[</a:t>
            </a:r>
            <a:r>
              <a:rPr lang="en-US" sz="1541" dirty="0" err="1">
                <a:solidFill>
                  <a:srgbClr val="231F20"/>
                </a:solidFill>
                <a:latin typeface="Montserrat Semi-Bold"/>
              </a:rPr>
              <a:t>i</a:t>
            </a:r>
            <a:r>
              <a:rPr lang="en-US" sz="1541" dirty="0">
                <a:solidFill>
                  <a:srgbClr val="231F20"/>
                </a:solidFill>
                <a:latin typeface="Montserrat Semi-Bold"/>
              </a:rPr>
              <a:t>];</a:t>
            </a:r>
          </a:p>
          <a:p>
            <a:pPr algn="ctr">
              <a:lnSpc>
                <a:spcPts val="2157"/>
              </a:lnSpc>
            </a:pPr>
            <a:r>
              <a:rPr lang="en-US" sz="1541" dirty="0">
                <a:solidFill>
                  <a:srgbClr val="231F20"/>
                </a:solidFill>
                <a:latin typeface="Montserrat Semi-Bold"/>
              </a:rPr>
              <a:t> count = 1;</a:t>
            </a:r>
          </a:p>
          <a:p>
            <a:pPr algn="ctr">
              <a:lnSpc>
                <a:spcPts val="2157"/>
              </a:lnSpc>
            </a:pPr>
            <a:r>
              <a:rPr lang="en-US" sz="1541" dirty="0">
                <a:solidFill>
                  <a:srgbClr val="231F20"/>
                </a:solidFill>
                <a:latin typeface="Montserrat Semi-Bold"/>
              </a:rPr>
              <a:t> end</a:t>
            </a:r>
          </a:p>
          <a:p>
            <a:pPr algn="ctr">
              <a:lnSpc>
                <a:spcPts val="2157"/>
              </a:lnSpc>
            </a:pPr>
            <a:r>
              <a:rPr lang="en-US" sz="1541" dirty="0">
                <a:solidFill>
                  <a:srgbClr val="231F20"/>
                </a:solidFill>
                <a:latin typeface="Montserrat Semi-Bold"/>
              </a:rPr>
              <a:t> end</a:t>
            </a:r>
          </a:p>
          <a:p>
            <a:pPr algn="ctr">
              <a:lnSpc>
                <a:spcPts val="2157"/>
              </a:lnSpc>
            </a:pPr>
            <a:r>
              <a:rPr lang="en-US" sz="1541" dirty="0">
                <a:solidFill>
                  <a:srgbClr val="231F20"/>
                </a:solidFill>
                <a:latin typeface="Montserrat Semi-Bold"/>
              </a:rPr>
              <a:t> </a:t>
            </a:r>
            <a:r>
              <a:rPr lang="en-US" sz="1541" dirty="0" err="1">
                <a:solidFill>
                  <a:srgbClr val="231F20"/>
                </a:solidFill>
                <a:latin typeface="Montserrat Semi-Bold"/>
              </a:rPr>
              <a:t>x_mode</a:t>
            </a:r>
            <a:r>
              <a:rPr lang="en-US" sz="1541" dirty="0">
                <a:solidFill>
                  <a:srgbClr val="231F20"/>
                </a:solidFill>
                <a:latin typeface="Montserrat Semi-Bold"/>
              </a:rPr>
              <a:t> = </a:t>
            </a:r>
            <a:r>
              <a:rPr lang="en-US" sz="1541" dirty="0" err="1">
                <a:solidFill>
                  <a:srgbClr val="231F20"/>
                </a:solidFill>
                <a:latin typeface="Montserrat Semi-Bold"/>
              </a:rPr>
              <a:t>sorted_data_mode</a:t>
            </a:r>
            <a:r>
              <a:rPr lang="en-US" sz="1541" dirty="0">
                <a:solidFill>
                  <a:srgbClr val="231F20"/>
                </a:solidFill>
                <a:latin typeface="Montserrat Semi-Bold"/>
              </a:rPr>
              <a:t>;</a:t>
            </a:r>
          </a:p>
          <a:p>
            <a:pPr algn="ctr">
              <a:lnSpc>
                <a:spcPts val="2157"/>
              </a:lnSpc>
            </a:pPr>
            <a:r>
              <a:rPr lang="en-US" sz="1541" dirty="0">
                <a:solidFill>
                  <a:srgbClr val="231F20"/>
                </a:solidFill>
                <a:latin typeface="Montserrat Semi-Bold"/>
              </a:rPr>
              <a:t> end</a:t>
            </a:r>
          </a:p>
          <a:p>
            <a:pPr algn="ctr">
              <a:lnSpc>
                <a:spcPts val="2157"/>
              </a:lnSpc>
            </a:pPr>
            <a:r>
              <a:rPr lang="en-US" sz="1541" dirty="0">
                <a:solidFill>
                  <a:srgbClr val="231F20"/>
                </a:solidFill>
                <a:latin typeface="Montserrat Semi-Bold"/>
              </a:rPr>
              <a:t> // Calculate the interquartile range (IQR)</a:t>
            </a:r>
          </a:p>
          <a:p>
            <a:pPr algn="ctr">
              <a:lnSpc>
                <a:spcPts val="2157"/>
              </a:lnSpc>
            </a:pPr>
            <a:r>
              <a:rPr lang="en-US" sz="1541" dirty="0">
                <a:solidFill>
                  <a:srgbClr val="231F20"/>
                </a:solidFill>
                <a:latin typeface="Montserrat Semi-Bold"/>
              </a:rPr>
              <a:t> always @*</a:t>
            </a:r>
          </a:p>
          <a:p>
            <a:pPr algn="ctr">
              <a:lnSpc>
                <a:spcPts val="2157"/>
              </a:lnSpc>
            </a:pPr>
            <a:r>
              <a:rPr lang="en-US" sz="1541" dirty="0">
                <a:solidFill>
                  <a:srgbClr val="231F20"/>
                </a:solidFill>
                <a:latin typeface="Montserrat Semi-Bold"/>
              </a:rPr>
              <a:t> begin</a:t>
            </a:r>
          </a:p>
          <a:p>
            <a:pPr algn="ctr">
              <a:lnSpc>
                <a:spcPts val="2157"/>
              </a:lnSpc>
            </a:pPr>
            <a:r>
              <a:rPr lang="en-US" sz="1541" dirty="0">
                <a:solidFill>
                  <a:srgbClr val="231F20"/>
                </a:solidFill>
                <a:latin typeface="Montserrat Semi-Bold"/>
              </a:rPr>
              <a:t> q1 = </a:t>
            </a:r>
            <a:r>
              <a:rPr lang="en-US" sz="1541" dirty="0" err="1">
                <a:solidFill>
                  <a:srgbClr val="231F20"/>
                </a:solidFill>
                <a:latin typeface="Montserrat Semi-Bold"/>
              </a:rPr>
              <a:t>sorted_data</a:t>
            </a:r>
            <a:r>
              <a:rPr lang="en-US" sz="1541" dirty="0">
                <a:solidFill>
                  <a:srgbClr val="231F20"/>
                </a:solidFill>
                <a:latin typeface="Montserrat Semi-Bold"/>
              </a:rPr>
              <a:t>[(N+1)/4-1];</a:t>
            </a:r>
          </a:p>
          <a:p>
            <a:pPr algn="ctr">
              <a:lnSpc>
                <a:spcPts val="2157"/>
              </a:lnSpc>
            </a:pPr>
            <a:r>
              <a:rPr lang="en-US" sz="1541" dirty="0">
                <a:solidFill>
                  <a:srgbClr val="231F20"/>
                </a:solidFill>
                <a:latin typeface="Montserrat Semi-Bold"/>
              </a:rPr>
              <a:t> q3 = </a:t>
            </a:r>
            <a:r>
              <a:rPr lang="en-US" sz="1541" dirty="0" err="1">
                <a:solidFill>
                  <a:srgbClr val="231F20"/>
                </a:solidFill>
                <a:latin typeface="Montserrat Semi-Bold"/>
              </a:rPr>
              <a:t>sorted_data</a:t>
            </a:r>
            <a:r>
              <a:rPr lang="en-US" sz="1541" dirty="0">
                <a:solidFill>
                  <a:srgbClr val="231F20"/>
                </a:solidFill>
                <a:latin typeface="Montserrat Semi-Bold"/>
              </a:rPr>
              <a:t>[3*(N+1)/4-1];</a:t>
            </a:r>
          </a:p>
          <a:p>
            <a:pPr algn="ctr">
              <a:lnSpc>
                <a:spcPts val="2157"/>
              </a:lnSpc>
            </a:pPr>
            <a:r>
              <a:rPr lang="en-US" sz="1541" dirty="0">
                <a:solidFill>
                  <a:srgbClr val="231F20"/>
                </a:solidFill>
                <a:latin typeface="Montserrat Semi-Bold"/>
              </a:rPr>
              <a:t> </a:t>
            </a:r>
            <a:r>
              <a:rPr lang="en-US" sz="1541" dirty="0" err="1">
                <a:solidFill>
                  <a:srgbClr val="231F20"/>
                </a:solidFill>
                <a:latin typeface="Montserrat Semi-Bold"/>
              </a:rPr>
              <a:t>x_iqr</a:t>
            </a:r>
            <a:r>
              <a:rPr lang="en-US" sz="1541" dirty="0">
                <a:solidFill>
                  <a:srgbClr val="231F20"/>
                </a:solidFill>
                <a:latin typeface="Montserrat Semi-Bold"/>
              </a:rPr>
              <a:t> = q3 - q1;</a:t>
            </a:r>
          </a:p>
          <a:p>
            <a:pPr algn="ctr">
              <a:lnSpc>
                <a:spcPts val="2157"/>
              </a:lnSpc>
            </a:pPr>
            <a:r>
              <a:rPr lang="en-US" sz="1541" dirty="0">
                <a:solidFill>
                  <a:srgbClr val="231F20"/>
                </a:solidFill>
                <a:latin typeface="Montserrat Semi-Bold"/>
              </a:rPr>
              <a:t> end</a:t>
            </a:r>
          </a:p>
          <a:p>
            <a:pPr algn="ctr">
              <a:lnSpc>
                <a:spcPts val="2157"/>
              </a:lnSpc>
            </a:pPr>
            <a:r>
              <a:rPr lang="en-US" sz="1541" dirty="0">
                <a:solidFill>
                  <a:srgbClr val="231F20"/>
                </a:solidFill>
                <a:latin typeface="Montserrat Semi-Bold"/>
              </a:rPr>
              <a:t> // Calculate the range</a:t>
            </a:r>
          </a:p>
          <a:p>
            <a:pPr algn="ctr">
              <a:lnSpc>
                <a:spcPts val="2157"/>
              </a:lnSpc>
            </a:pPr>
            <a:r>
              <a:rPr lang="en-US" sz="1541" dirty="0">
                <a:solidFill>
                  <a:srgbClr val="231F20"/>
                </a:solidFill>
                <a:latin typeface="Montserrat Semi-Bold"/>
              </a:rPr>
              <a:t> always @*</a:t>
            </a:r>
          </a:p>
          <a:p>
            <a:pPr algn="ctr">
              <a:lnSpc>
                <a:spcPts val="2157"/>
              </a:lnSpc>
            </a:pPr>
            <a:r>
              <a:rPr lang="en-US" sz="1541" dirty="0">
                <a:solidFill>
                  <a:srgbClr val="231F20"/>
                </a:solidFill>
                <a:latin typeface="Montserrat Semi-Bold"/>
              </a:rPr>
              <a:t> begin</a:t>
            </a:r>
          </a:p>
          <a:p>
            <a:pPr algn="ctr">
              <a:lnSpc>
                <a:spcPts val="2157"/>
              </a:lnSpc>
            </a:pPr>
            <a:r>
              <a:rPr lang="en-US" sz="1541" dirty="0">
                <a:solidFill>
                  <a:srgbClr val="231F20"/>
                </a:solidFill>
                <a:latin typeface="Montserrat Semi-Bold"/>
              </a:rPr>
              <a:t> </a:t>
            </a:r>
            <a:r>
              <a:rPr lang="en-US" sz="1541" dirty="0" err="1">
                <a:solidFill>
                  <a:srgbClr val="231F20"/>
                </a:solidFill>
                <a:latin typeface="Montserrat Semi-Bold"/>
              </a:rPr>
              <a:t>x_range</a:t>
            </a:r>
            <a:r>
              <a:rPr lang="en-US" sz="1541" dirty="0">
                <a:solidFill>
                  <a:srgbClr val="231F20"/>
                </a:solidFill>
                <a:latin typeface="Montserrat Semi-Bold"/>
              </a:rPr>
              <a:t> = </a:t>
            </a:r>
            <a:r>
              <a:rPr lang="en-US" sz="1541" dirty="0" err="1">
                <a:solidFill>
                  <a:srgbClr val="231F20"/>
                </a:solidFill>
                <a:latin typeface="Montserrat Semi-Bold"/>
              </a:rPr>
              <a:t>sorted_data</a:t>
            </a:r>
            <a:r>
              <a:rPr lang="en-US" sz="1541" dirty="0">
                <a:solidFill>
                  <a:srgbClr val="231F20"/>
                </a:solidFill>
                <a:latin typeface="Montserrat Semi-Bold"/>
              </a:rPr>
              <a:t>[N-1] - </a:t>
            </a:r>
            <a:r>
              <a:rPr lang="en-US" sz="1541" dirty="0" err="1">
                <a:solidFill>
                  <a:srgbClr val="231F20"/>
                </a:solidFill>
                <a:latin typeface="Montserrat Semi-Bold"/>
              </a:rPr>
              <a:t>sorted_data</a:t>
            </a:r>
            <a:r>
              <a:rPr lang="en-US" sz="1541" dirty="0">
                <a:solidFill>
                  <a:srgbClr val="231F20"/>
                </a:solidFill>
                <a:latin typeface="Montserrat Semi-Bold"/>
              </a:rPr>
              <a:t>[0];</a:t>
            </a:r>
          </a:p>
          <a:p>
            <a:pPr algn="ctr">
              <a:lnSpc>
                <a:spcPts val="2157"/>
              </a:lnSpc>
            </a:pPr>
            <a:r>
              <a:rPr lang="en-US" sz="1541" dirty="0">
                <a:solidFill>
                  <a:srgbClr val="231F20"/>
                </a:solidFill>
                <a:latin typeface="Montserrat Semi-Bold"/>
              </a:rPr>
              <a:t> end</a:t>
            </a:r>
          </a:p>
          <a:p>
            <a:pPr algn="ctr">
              <a:lnSpc>
                <a:spcPts val="2157"/>
              </a:lnSpc>
            </a:pPr>
            <a:r>
              <a:rPr lang="en-US" sz="1541" dirty="0">
                <a:solidFill>
                  <a:srgbClr val="231F20"/>
                </a:solidFill>
                <a:latin typeface="Montserrat Semi-Bold"/>
              </a:rPr>
              <a:t> // Calculate the 1st quantile</a:t>
            </a:r>
          </a:p>
          <a:p>
            <a:pPr algn="ctr">
              <a:lnSpc>
                <a:spcPts val="2157"/>
              </a:lnSpc>
            </a:pPr>
            <a:r>
              <a:rPr lang="en-US" sz="1541" dirty="0">
                <a:solidFill>
                  <a:srgbClr val="231F20"/>
                </a:solidFill>
                <a:latin typeface="Montserrat Semi-Bold"/>
              </a:rPr>
              <a:t> always @*</a:t>
            </a:r>
          </a:p>
          <a:p>
            <a:pPr algn="ctr">
              <a:lnSpc>
                <a:spcPts val="2157"/>
              </a:lnSpc>
            </a:pPr>
            <a:r>
              <a:rPr lang="en-US" sz="1541" dirty="0">
                <a:solidFill>
                  <a:srgbClr val="231F20"/>
                </a:solidFill>
                <a:latin typeface="Montserrat Semi-Bold"/>
              </a:rPr>
              <a:t> begin</a:t>
            </a:r>
          </a:p>
          <a:p>
            <a:pPr algn="ctr">
              <a:lnSpc>
                <a:spcPts val="2157"/>
              </a:lnSpc>
            </a:pPr>
            <a:r>
              <a:rPr lang="en-US" sz="1541" dirty="0">
                <a:solidFill>
                  <a:srgbClr val="231F20"/>
                </a:solidFill>
                <a:latin typeface="Montserrat Semi-Bold"/>
              </a:rPr>
              <a:t> x_quantile1 = q1;</a:t>
            </a:r>
          </a:p>
          <a:p>
            <a:pPr algn="ctr">
              <a:lnSpc>
                <a:spcPts val="2157"/>
              </a:lnSpc>
            </a:pPr>
            <a:r>
              <a:rPr lang="en-US" sz="1541" dirty="0">
                <a:solidFill>
                  <a:srgbClr val="231F20"/>
                </a:solidFill>
                <a:latin typeface="Montserrat Semi-Bold"/>
              </a:rPr>
              <a:t> end</a:t>
            </a:r>
          </a:p>
          <a:p>
            <a:pPr algn="ctr">
              <a:lnSpc>
                <a:spcPts val="2157"/>
              </a:lnSpc>
            </a:pPr>
            <a:r>
              <a:rPr lang="en-US" sz="1541" dirty="0">
                <a:solidFill>
                  <a:srgbClr val="231F20"/>
                </a:solidFill>
                <a:latin typeface="Montserrat Semi-Bold"/>
              </a:rPr>
              <a:t> </a:t>
            </a:r>
          </a:p>
          <a:p>
            <a:pPr algn="ctr">
              <a:lnSpc>
                <a:spcPts val="2157"/>
              </a:lnSpc>
            </a:pPr>
            <a:r>
              <a:rPr lang="en-US" sz="1541" dirty="0">
                <a:solidFill>
                  <a:srgbClr val="231F20"/>
                </a:solidFill>
                <a:latin typeface="Montserrat Semi-Bold"/>
              </a:rPr>
              <a:t> // Calculate the 3rd quantile</a:t>
            </a:r>
          </a:p>
          <a:p>
            <a:pPr algn="ctr">
              <a:lnSpc>
                <a:spcPts val="2157"/>
              </a:lnSpc>
            </a:pPr>
            <a:r>
              <a:rPr lang="en-US" sz="1541" dirty="0">
                <a:solidFill>
                  <a:srgbClr val="231F20"/>
                </a:solidFill>
                <a:latin typeface="Montserrat Semi-Bold"/>
              </a:rPr>
              <a:t> always @*</a:t>
            </a:r>
          </a:p>
          <a:p>
            <a:pPr algn="ctr">
              <a:lnSpc>
                <a:spcPts val="2157"/>
              </a:lnSpc>
            </a:pPr>
            <a:r>
              <a:rPr lang="en-US" sz="1541" dirty="0">
                <a:solidFill>
                  <a:srgbClr val="231F20"/>
                </a:solidFill>
                <a:latin typeface="Montserrat Semi-Bold"/>
              </a:rPr>
              <a:t> begin</a:t>
            </a:r>
          </a:p>
          <a:p>
            <a:pPr algn="ctr">
              <a:lnSpc>
                <a:spcPts val="2157"/>
              </a:lnSpc>
            </a:pPr>
            <a:r>
              <a:rPr lang="en-US" sz="1541" dirty="0">
                <a:solidFill>
                  <a:srgbClr val="231F20"/>
                </a:solidFill>
                <a:latin typeface="Montserrat Semi-Bold"/>
              </a:rPr>
              <a:t> x_quantile3 = q3;</a:t>
            </a:r>
          </a:p>
          <a:p>
            <a:pPr algn="ctr">
              <a:lnSpc>
                <a:spcPts val="2157"/>
              </a:lnSpc>
            </a:pPr>
            <a:r>
              <a:rPr lang="en-US" sz="1541" dirty="0">
                <a:solidFill>
                  <a:srgbClr val="231F20"/>
                </a:solidFill>
                <a:latin typeface="Montserrat Semi-Bold"/>
              </a:rPr>
              <a:t> end</a:t>
            </a:r>
          </a:p>
          <a:p>
            <a:pPr algn="ctr">
              <a:lnSpc>
                <a:spcPts val="2157"/>
              </a:lnSpc>
            </a:pPr>
            <a:endParaRPr lang="en-US" sz="1541" dirty="0">
              <a:solidFill>
                <a:srgbClr val="231F20"/>
              </a:solidFill>
              <a:latin typeface="Montserrat Semi-Bold"/>
            </a:endParaRPr>
          </a:p>
          <a:p>
            <a:pPr algn="ctr">
              <a:lnSpc>
                <a:spcPts val="2157"/>
              </a:lnSpc>
            </a:pPr>
            <a:endParaRPr lang="en-US" sz="1541" dirty="0">
              <a:solidFill>
                <a:srgbClr val="231F20"/>
              </a:solidFill>
              <a:latin typeface="Montserrat Semi-Bold"/>
            </a:endParaRPr>
          </a:p>
        </p:txBody>
      </p:sp>
      <p:sp>
        <p:nvSpPr>
          <p:cNvPr id="8" name="TextBox 8"/>
          <p:cNvSpPr txBox="1"/>
          <p:nvPr/>
        </p:nvSpPr>
        <p:spPr>
          <a:xfrm>
            <a:off x="12509856" y="1629599"/>
            <a:ext cx="5439330" cy="8657401"/>
          </a:xfrm>
          <a:prstGeom prst="rect">
            <a:avLst/>
          </a:prstGeom>
        </p:spPr>
        <p:txBody>
          <a:bodyPr lIns="0" tIns="0" rIns="0" bIns="0" rtlCol="0" anchor="t">
            <a:spAutoFit/>
          </a:bodyPr>
          <a:lstStyle/>
          <a:p>
            <a:pPr algn="ctr">
              <a:lnSpc>
                <a:spcPts val="2670"/>
              </a:lnSpc>
            </a:pPr>
            <a:r>
              <a:rPr lang="en-US" sz="1907" dirty="0">
                <a:solidFill>
                  <a:srgbClr val="231F20"/>
                </a:solidFill>
                <a:latin typeface="Montserrat Semi-Bold"/>
              </a:rPr>
              <a:t> </a:t>
            </a:r>
            <a:r>
              <a:rPr lang="en-US" sz="1907" dirty="0" err="1">
                <a:solidFill>
                  <a:srgbClr val="231F20"/>
                </a:solidFill>
                <a:latin typeface="Montserrat Semi-Bold"/>
              </a:rPr>
              <a:t>x_correlation</a:t>
            </a:r>
            <a:r>
              <a:rPr lang="en-US" sz="1907" dirty="0">
                <a:solidFill>
                  <a:srgbClr val="231F20"/>
                </a:solidFill>
                <a:latin typeface="Montserrat Semi-Bold"/>
              </a:rPr>
              <a:t> = 0; // Implement your correlation calculation logic here</a:t>
            </a:r>
          </a:p>
          <a:p>
            <a:pPr algn="ctr">
              <a:lnSpc>
                <a:spcPts val="2670"/>
              </a:lnSpc>
            </a:pPr>
            <a:r>
              <a:rPr lang="en-US" sz="1907" dirty="0">
                <a:solidFill>
                  <a:srgbClr val="231F20"/>
                </a:solidFill>
                <a:latin typeface="Montserrat Semi-Bold"/>
              </a:rPr>
              <a:t> end</a:t>
            </a:r>
          </a:p>
          <a:p>
            <a:pPr algn="ctr">
              <a:lnSpc>
                <a:spcPts val="2670"/>
              </a:lnSpc>
            </a:pPr>
            <a:r>
              <a:rPr lang="en-US" sz="1907" dirty="0">
                <a:solidFill>
                  <a:srgbClr val="231F20"/>
                </a:solidFill>
                <a:latin typeface="Montserrat Semi-Bold"/>
              </a:rPr>
              <a:t> </a:t>
            </a:r>
          </a:p>
          <a:p>
            <a:pPr algn="ctr">
              <a:lnSpc>
                <a:spcPts val="2670"/>
              </a:lnSpc>
            </a:pPr>
            <a:r>
              <a:rPr lang="en-US" sz="1907" dirty="0">
                <a:solidFill>
                  <a:srgbClr val="231F20"/>
                </a:solidFill>
                <a:latin typeface="Montserrat Semi-Bold"/>
              </a:rPr>
              <a:t> // Calculate the regression (placeholder)</a:t>
            </a:r>
          </a:p>
          <a:p>
            <a:pPr algn="ctr">
              <a:lnSpc>
                <a:spcPts val="2670"/>
              </a:lnSpc>
            </a:pPr>
            <a:r>
              <a:rPr lang="en-US" sz="1907" dirty="0">
                <a:solidFill>
                  <a:srgbClr val="231F20"/>
                </a:solidFill>
                <a:latin typeface="Montserrat Semi-Bold"/>
              </a:rPr>
              <a:t> always @*</a:t>
            </a:r>
          </a:p>
          <a:p>
            <a:pPr algn="ctr">
              <a:lnSpc>
                <a:spcPts val="2670"/>
              </a:lnSpc>
            </a:pPr>
            <a:r>
              <a:rPr lang="en-US" sz="1907" dirty="0">
                <a:solidFill>
                  <a:srgbClr val="231F20"/>
                </a:solidFill>
                <a:latin typeface="Montserrat Semi-Bold"/>
              </a:rPr>
              <a:t> begin</a:t>
            </a:r>
          </a:p>
          <a:p>
            <a:pPr algn="ctr">
              <a:lnSpc>
                <a:spcPts val="2670"/>
              </a:lnSpc>
            </a:pPr>
            <a:r>
              <a:rPr lang="en-US" sz="1907" dirty="0">
                <a:solidFill>
                  <a:srgbClr val="231F20"/>
                </a:solidFill>
                <a:latin typeface="Montserrat Semi-Bold"/>
              </a:rPr>
              <a:t> </a:t>
            </a:r>
            <a:r>
              <a:rPr lang="en-US" sz="1907" dirty="0" err="1">
                <a:solidFill>
                  <a:srgbClr val="231F20"/>
                </a:solidFill>
                <a:latin typeface="Montserrat Semi-Bold"/>
              </a:rPr>
              <a:t>x_regression</a:t>
            </a:r>
            <a:r>
              <a:rPr lang="en-US" sz="1907" dirty="0">
                <a:solidFill>
                  <a:srgbClr val="231F20"/>
                </a:solidFill>
                <a:latin typeface="Montserrat Semi-Bold"/>
              </a:rPr>
              <a:t> = 0; // Implement your regression calculation logic here</a:t>
            </a:r>
          </a:p>
          <a:p>
            <a:pPr algn="ctr">
              <a:lnSpc>
                <a:spcPts val="2670"/>
              </a:lnSpc>
            </a:pPr>
            <a:r>
              <a:rPr lang="en-US" sz="1907" dirty="0">
                <a:solidFill>
                  <a:srgbClr val="231F20"/>
                </a:solidFill>
                <a:latin typeface="Montserrat Semi-Bold"/>
              </a:rPr>
              <a:t> end</a:t>
            </a:r>
          </a:p>
          <a:p>
            <a:pPr algn="ctr">
              <a:lnSpc>
                <a:spcPts val="2670"/>
              </a:lnSpc>
            </a:pPr>
            <a:r>
              <a:rPr lang="en-US" sz="1907" dirty="0">
                <a:solidFill>
                  <a:srgbClr val="231F20"/>
                </a:solidFill>
                <a:latin typeface="Montserrat Semi-Bold"/>
              </a:rPr>
              <a:t> </a:t>
            </a:r>
          </a:p>
          <a:p>
            <a:pPr algn="ctr">
              <a:lnSpc>
                <a:spcPts val="2670"/>
              </a:lnSpc>
            </a:pPr>
            <a:r>
              <a:rPr lang="en-US" sz="1907" dirty="0">
                <a:solidFill>
                  <a:srgbClr val="231F20"/>
                </a:solidFill>
                <a:latin typeface="Montserrat Semi-Bold"/>
              </a:rPr>
              <a:t> // Assign output values</a:t>
            </a:r>
          </a:p>
          <a:p>
            <a:pPr algn="ctr">
              <a:lnSpc>
                <a:spcPts val="2670"/>
              </a:lnSpc>
            </a:pPr>
            <a:r>
              <a:rPr lang="en-US" sz="1907" dirty="0">
                <a:solidFill>
                  <a:srgbClr val="231F20"/>
                </a:solidFill>
                <a:latin typeface="Montserrat Semi-Bold"/>
              </a:rPr>
              <a:t> assign mean = </a:t>
            </a:r>
            <a:r>
              <a:rPr lang="en-US" sz="1907" dirty="0" err="1">
                <a:solidFill>
                  <a:srgbClr val="231F20"/>
                </a:solidFill>
                <a:latin typeface="Montserrat Semi-Bold"/>
              </a:rPr>
              <a:t>x_mean</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median = </a:t>
            </a:r>
            <a:r>
              <a:rPr lang="en-US" sz="1907" dirty="0" err="1">
                <a:solidFill>
                  <a:srgbClr val="231F20"/>
                </a:solidFill>
                <a:latin typeface="Montserrat Semi-Bold"/>
              </a:rPr>
              <a:t>x_median</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mode = </a:t>
            </a:r>
            <a:r>
              <a:rPr lang="en-US" sz="1907" dirty="0" err="1">
                <a:solidFill>
                  <a:srgbClr val="231F20"/>
                </a:solidFill>
                <a:latin typeface="Montserrat Semi-Bold"/>
              </a:rPr>
              <a:t>x_mode</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a:t>
            </a:r>
            <a:r>
              <a:rPr lang="en-US" sz="1907" dirty="0" err="1">
                <a:solidFill>
                  <a:srgbClr val="231F20"/>
                </a:solidFill>
                <a:latin typeface="Montserrat Semi-Bold"/>
              </a:rPr>
              <a:t>iqr</a:t>
            </a:r>
            <a:r>
              <a:rPr lang="en-US" sz="1907" dirty="0">
                <a:solidFill>
                  <a:srgbClr val="231F20"/>
                </a:solidFill>
                <a:latin typeface="Montserrat Semi-Bold"/>
              </a:rPr>
              <a:t> = </a:t>
            </a:r>
            <a:r>
              <a:rPr lang="en-US" sz="1907" dirty="0" err="1">
                <a:solidFill>
                  <a:srgbClr val="231F20"/>
                </a:solidFill>
                <a:latin typeface="Montserrat Semi-Bold"/>
              </a:rPr>
              <a:t>x_iqr</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range = </a:t>
            </a:r>
            <a:r>
              <a:rPr lang="en-US" sz="1907" dirty="0" err="1">
                <a:solidFill>
                  <a:srgbClr val="231F20"/>
                </a:solidFill>
                <a:latin typeface="Montserrat Semi-Bold"/>
              </a:rPr>
              <a:t>x_range</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quantile1 = x_quantile1;</a:t>
            </a:r>
          </a:p>
          <a:p>
            <a:pPr algn="ctr">
              <a:lnSpc>
                <a:spcPts val="2670"/>
              </a:lnSpc>
            </a:pPr>
            <a:r>
              <a:rPr lang="en-US" sz="1907" dirty="0">
                <a:solidFill>
                  <a:srgbClr val="231F20"/>
                </a:solidFill>
                <a:latin typeface="Montserrat Semi-Bold"/>
              </a:rPr>
              <a:t> assign quantile3 = x_quantile3;</a:t>
            </a:r>
          </a:p>
          <a:p>
            <a:pPr algn="ctr">
              <a:lnSpc>
                <a:spcPts val="2670"/>
              </a:lnSpc>
            </a:pPr>
            <a:r>
              <a:rPr lang="en-US" sz="1907" dirty="0">
                <a:solidFill>
                  <a:srgbClr val="231F20"/>
                </a:solidFill>
                <a:latin typeface="Montserrat Semi-Bold"/>
              </a:rPr>
              <a:t> assign skewness = </a:t>
            </a:r>
            <a:r>
              <a:rPr lang="en-US" sz="1907" dirty="0" err="1">
                <a:solidFill>
                  <a:srgbClr val="231F20"/>
                </a:solidFill>
                <a:latin typeface="Montserrat Semi-Bold"/>
              </a:rPr>
              <a:t>x_skewness</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kurtosis = </a:t>
            </a:r>
            <a:r>
              <a:rPr lang="en-US" sz="1907" dirty="0" err="1">
                <a:solidFill>
                  <a:srgbClr val="231F20"/>
                </a:solidFill>
                <a:latin typeface="Montserrat Semi-Bold"/>
              </a:rPr>
              <a:t>x_kurtosis</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correlation = </a:t>
            </a:r>
            <a:r>
              <a:rPr lang="en-US" sz="1907" dirty="0" err="1">
                <a:solidFill>
                  <a:srgbClr val="231F20"/>
                </a:solidFill>
                <a:latin typeface="Montserrat Semi-Bold"/>
              </a:rPr>
              <a:t>x_correlation</a:t>
            </a:r>
            <a:r>
              <a:rPr lang="en-US" sz="1907" dirty="0">
                <a:solidFill>
                  <a:srgbClr val="231F20"/>
                </a:solidFill>
                <a:latin typeface="Montserrat Semi-Bold"/>
              </a:rPr>
              <a:t>;</a:t>
            </a:r>
          </a:p>
          <a:p>
            <a:pPr algn="ctr">
              <a:lnSpc>
                <a:spcPts val="2670"/>
              </a:lnSpc>
            </a:pPr>
            <a:r>
              <a:rPr lang="en-US" sz="1907" dirty="0">
                <a:solidFill>
                  <a:srgbClr val="231F20"/>
                </a:solidFill>
                <a:latin typeface="Montserrat Semi-Bold"/>
              </a:rPr>
              <a:t> assign regression = </a:t>
            </a:r>
            <a:r>
              <a:rPr lang="en-US" sz="1907" dirty="0" err="1">
                <a:solidFill>
                  <a:srgbClr val="231F20"/>
                </a:solidFill>
                <a:latin typeface="Montserrat Semi-Bold"/>
              </a:rPr>
              <a:t>x_regression</a:t>
            </a:r>
            <a:r>
              <a:rPr lang="en-US" sz="1907" dirty="0">
                <a:solidFill>
                  <a:srgbClr val="231F20"/>
                </a:solidFill>
                <a:latin typeface="Montserrat Semi-Bold"/>
              </a:rPr>
              <a:t>;</a:t>
            </a:r>
          </a:p>
          <a:p>
            <a:pPr algn="ctr">
              <a:lnSpc>
                <a:spcPts val="2670"/>
              </a:lnSpc>
            </a:pPr>
            <a:endParaRPr lang="en-US" sz="1907" dirty="0">
              <a:solidFill>
                <a:srgbClr val="231F20"/>
              </a:solidFill>
              <a:latin typeface="Montserrat Semi-Bold"/>
            </a:endParaRPr>
          </a:p>
          <a:p>
            <a:pPr algn="ctr">
              <a:lnSpc>
                <a:spcPts val="2670"/>
              </a:lnSpc>
            </a:pPr>
            <a:r>
              <a:rPr lang="en-US" sz="1907" dirty="0" err="1">
                <a:solidFill>
                  <a:srgbClr val="231F20"/>
                </a:solidFill>
                <a:latin typeface="Montserrat Semi-Bold"/>
              </a:rPr>
              <a:t>endmodule</a:t>
            </a:r>
            <a:endParaRPr lang="en-US" sz="1907" dirty="0">
              <a:solidFill>
                <a:srgbClr val="231F20"/>
              </a:solidFill>
              <a:latin typeface="Montserrat Semi-Bold"/>
            </a:endParaRPr>
          </a:p>
          <a:p>
            <a:pPr algn="ctr">
              <a:lnSpc>
                <a:spcPts val="2670"/>
              </a:lnSpc>
            </a:pPr>
            <a:endParaRPr lang="en-US" sz="1907" dirty="0">
              <a:solidFill>
                <a:srgbClr val="231F20"/>
              </a:solidFill>
              <a:latin typeface="Montserrat Semi-Bold"/>
            </a:endParaRPr>
          </a:p>
        </p:txBody>
      </p:sp>
      <p:sp>
        <p:nvSpPr>
          <p:cNvPr id="9" name="TextBox 9"/>
          <p:cNvSpPr txBox="1"/>
          <p:nvPr/>
        </p:nvSpPr>
        <p:spPr>
          <a:xfrm>
            <a:off x="5883827" y="2427053"/>
            <a:ext cx="5836009" cy="7662544"/>
          </a:xfrm>
          <a:prstGeom prst="rect">
            <a:avLst/>
          </a:prstGeom>
        </p:spPr>
        <p:txBody>
          <a:bodyPr lIns="0" tIns="0" rIns="0" bIns="0" rtlCol="0" anchor="t">
            <a:spAutoFit/>
          </a:bodyPr>
          <a:lstStyle/>
          <a:p>
            <a:pPr algn="ctr">
              <a:lnSpc>
                <a:spcPts val="2380"/>
              </a:lnSpc>
            </a:pPr>
            <a:r>
              <a:rPr lang="en-US" sz="1700" dirty="0">
                <a:solidFill>
                  <a:srgbClr val="231F20"/>
                </a:solidFill>
                <a:latin typeface="Canva Sans 1"/>
              </a:rPr>
              <a:t> // Calculate the skewness</a:t>
            </a:r>
          </a:p>
          <a:p>
            <a:pPr algn="ctr">
              <a:lnSpc>
                <a:spcPts val="2380"/>
              </a:lnSpc>
            </a:pPr>
            <a:r>
              <a:rPr lang="en-US" sz="1700" dirty="0">
                <a:solidFill>
                  <a:srgbClr val="231F20"/>
                </a:solidFill>
                <a:latin typeface="Canva Sans 1"/>
              </a:rPr>
              <a:t> always @*</a:t>
            </a:r>
          </a:p>
          <a:p>
            <a:pPr algn="ctr">
              <a:lnSpc>
                <a:spcPts val="2380"/>
              </a:lnSpc>
            </a:pPr>
            <a:r>
              <a:rPr lang="en-US" sz="1700" dirty="0">
                <a:solidFill>
                  <a:srgbClr val="231F20"/>
                </a:solidFill>
                <a:latin typeface="Canva Sans 1"/>
              </a:rPr>
              <a:t> begin</a:t>
            </a:r>
          </a:p>
          <a:p>
            <a:pPr algn="ctr">
              <a:lnSpc>
                <a:spcPts val="2380"/>
              </a:lnSpc>
            </a:pPr>
            <a:r>
              <a:rPr lang="en-US" sz="1700" dirty="0">
                <a:solidFill>
                  <a:srgbClr val="231F20"/>
                </a:solidFill>
                <a:latin typeface="Canva Sans 1"/>
              </a:rPr>
              <a:t> reg [N-1:0] </a:t>
            </a:r>
            <a:r>
              <a:rPr lang="en-US" sz="1700" dirty="0" err="1">
                <a:solidFill>
                  <a:srgbClr val="231F20"/>
                </a:solidFill>
                <a:latin typeface="Canva Sans 1"/>
              </a:rPr>
              <a:t>sum_dev_cubed</a:t>
            </a:r>
            <a:r>
              <a:rPr lang="en-US" sz="1700" dirty="0">
                <a:solidFill>
                  <a:srgbClr val="231F20"/>
                </a:solidFill>
                <a:latin typeface="Canva Sans 1"/>
              </a:rPr>
              <a:t> = 0;</a:t>
            </a:r>
          </a:p>
          <a:p>
            <a:pPr algn="ctr">
              <a:lnSpc>
                <a:spcPts val="2380"/>
              </a:lnSpc>
            </a:pPr>
            <a:r>
              <a:rPr lang="en-US" sz="1700" dirty="0">
                <a:solidFill>
                  <a:srgbClr val="231F20"/>
                </a:solidFill>
                <a:latin typeface="Canva Sans 1"/>
              </a:rPr>
              <a:t> for (int </a:t>
            </a:r>
            <a:r>
              <a:rPr lang="en-US" sz="1700" dirty="0" err="1">
                <a:solidFill>
                  <a:srgbClr val="231F20"/>
                </a:solidFill>
                <a:latin typeface="Canva Sans 1"/>
              </a:rPr>
              <a:t>i</a:t>
            </a:r>
            <a:r>
              <a:rPr lang="en-US" sz="1700" dirty="0">
                <a:solidFill>
                  <a:srgbClr val="231F20"/>
                </a:solidFill>
                <a:latin typeface="Canva Sans 1"/>
              </a:rPr>
              <a:t> = 0; </a:t>
            </a:r>
            <a:r>
              <a:rPr lang="en-US" sz="1700" dirty="0" err="1">
                <a:solidFill>
                  <a:srgbClr val="231F20"/>
                </a:solidFill>
                <a:latin typeface="Canva Sans 1"/>
              </a:rPr>
              <a:t>i</a:t>
            </a:r>
            <a:r>
              <a:rPr lang="en-US" sz="1700" dirty="0">
                <a:solidFill>
                  <a:srgbClr val="231F20"/>
                </a:solidFill>
                <a:latin typeface="Canva Sans 1"/>
              </a:rPr>
              <a:t> &lt; N; </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i</a:t>
            </a:r>
            <a:r>
              <a:rPr lang="en-US" sz="1700" dirty="0">
                <a:solidFill>
                  <a:srgbClr val="231F20"/>
                </a:solidFill>
                <a:latin typeface="Canva Sans 1"/>
              </a:rPr>
              <a:t> + 1)</a:t>
            </a:r>
          </a:p>
          <a:p>
            <a:pPr algn="ctr">
              <a:lnSpc>
                <a:spcPts val="2380"/>
              </a:lnSpc>
            </a:pPr>
            <a:r>
              <a:rPr lang="en-US" sz="1700" dirty="0">
                <a:solidFill>
                  <a:srgbClr val="231F20"/>
                </a:solidFill>
                <a:latin typeface="Canva Sans 1"/>
              </a:rPr>
              <a:t> </a:t>
            </a:r>
            <a:r>
              <a:rPr lang="en-US" sz="1700" dirty="0" err="1">
                <a:solidFill>
                  <a:srgbClr val="231F20"/>
                </a:solidFill>
                <a:latin typeface="Canva Sans 1"/>
              </a:rPr>
              <a:t>sum_dev_cubed</a:t>
            </a:r>
            <a:r>
              <a:rPr lang="en-US" sz="1700" dirty="0">
                <a:solidFill>
                  <a:srgbClr val="231F20"/>
                </a:solidFill>
                <a:latin typeface="Canva Sans 1"/>
              </a:rPr>
              <a:t> = </a:t>
            </a:r>
            <a:r>
              <a:rPr lang="en-US" sz="1700" dirty="0" err="1">
                <a:solidFill>
                  <a:srgbClr val="231F20"/>
                </a:solidFill>
                <a:latin typeface="Canva Sans 1"/>
              </a:rPr>
              <a:t>sum_dev_cubed</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a:t>
            </a:r>
          </a:p>
          <a:p>
            <a:pPr algn="ctr">
              <a:lnSpc>
                <a:spcPts val="2380"/>
              </a:lnSpc>
            </a:pPr>
            <a:r>
              <a:rPr lang="en-US" sz="1700" dirty="0">
                <a:solidFill>
                  <a:srgbClr val="231F20"/>
                </a:solidFill>
                <a:latin typeface="Canva Sans 1"/>
              </a:rPr>
              <a:t> </a:t>
            </a:r>
            <a:r>
              <a:rPr lang="en-US" sz="1700" dirty="0" err="1">
                <a:solidFill>
                  <a:srgbClr val="231F20"/>
                </a:solidFill>
                <a:latin typeface="Canva Sans 1"/>
              </a:rPr>
              <a:t>x_skewness</a:t>
            </a:r>
            <a:r>
              <a:rPr lang="en-US" sz="1700" dirty="0">
                <a:solidFill>
                  <a:srgbClr val="231F20"/>
                </a:solidFill>
                <a:latin typeface="Canva Sans 1"/>
              </a:rPr>
              <a:t> = </a:t>
            </a:r>
            <a:r>
              <a:rPr lang="en-US" sz="1700" dirty="0" err="1">
                <a:solidFill>
                  <a:srgbClr val="231F20"/>
                </a:solidFill>
                <a:latin typeface="Canva Sans 1"/>
              </a:rPr>
              <a:t>sum_dev_cubed</a:t>
            </a:r>
            <a:r>
              <a:rPr lang="en-US" sz="1700" dirty="0">
                <a:solidFill>
                  <a:srgbClr val="231F20"/>
                </a:solidFill>
                <a:latin typeface="Canva Sans 1"/>
              </a:rPr>
              <a:t> / (count * </a:t>
            </a:r>
            <a:r>
              <a:rPr lang="en-US" sz="1700" dirty="0" err="1">
                <a:solidFill>
                  <a:srgbClr val="231F20"/>
                </a:solidFill>
                <a:latin typeface="Canva Sans 1"/>
              </a:rPr>
              <a:t>x_iqr</a:t>
            </a:r>
            <a:r>
              <a:rPr lang="en-US" sz="1700" dirty="0">
                <a:solidFill>
                  <a:srgbClr val="231F20"/>
                </a:solidFill>
                <a:latin typeface="Canva Sans 1"/>
              </a:rPr>
              <a:t> * </a:t>
            </a:r>
            <a:r>
              <a:rPr lang="en-US" sz="1700" dirty="0" err="1">
                <a:solidFill>
                  <a:srgbClr val="231F20"/>
                </a:solidFill>
                <a:latin typeface="Canva Sans 1"/>
              </a:rPr>
              <a:t>x_iqr</a:t>
            </a:r>
            <a:r>
              <a:rPr lang="en-US" sz="1700" dirty="0">
                <a:solidFill>
                  <a:srgbClr val="231F20"/>
                </a:solidFill>
                <a:latin typeface="Canva Sans 1"/>
              </a:rPr>
              <a:t> * </a:t>
            </a:r>
            <a:r>
              <a:rPr lang="en-US" sz="1700" dirty="0" err="1">
                <a:solidFill>
                  <a:srgbClr val="231F20"/>
                </a:solidFill>
                <a:latin typeface="Canva Sans 1"/>
              </a:rPr>
              <a:t>x_iqr</a:t>
            </a:r>
            <a:r>
              <a:rPr lang="en-US" sz="1700" dirty="0">
                <a:solidFill>
                  <a:srgbClr val="231F20"/>
                </a:solidFill>
                <a:latin typeface="Canva Sans 1"/>
              </a:rPr>
              <a:t>);</a:t>
            </a:r>
          </a:p>
          <a:p>
            <a:pPr algn="ctr">
              <a:lnSpc>
                <a:spcPts val="2380"/>
              </a:lnSpc>
            </a:pPr>
            <a:r>
              <a:rPr lang="en-US" sz="1700" dirty="0">
                <a:solidFill>
                  <a:srgbClr val="231F20"/>
                </a:solidFill>
                <a:latin typeface="Canva Sans 1"/>
              </a:rPr>
              <a:t> end</a:t>
            </a:r>
          </a:p>
          <a:p>
            <a:pPr algn="ctr">
              <a:lnSpc>
                <a:spcPts val="2380"/>
              </a:lnSpc>
            </a:pPr>
            <a:r>
              <a:rPr lang="en-US" sz="1700" dirty="0">
                <a:solidFill>
                  <a:srgbClr val="231F20"/>
                </a:solidFill>
                <a:latin typeface="Canva Sans 1"/>
              </a:rPr>
              <a:t> // Calculate the kurtosis</a:t>
            </a:r>
          </a:p>
          <a:p>
            <a:pPr algn="ctr">
              <a:lnSpc>
                <a:spcPts val="2380"/>
              </a:lnSpc>
            </a:pPr>
            <a:r>
              <a:rPr lang="en-US" sz="1700" dirty="0">
                <a:solidFill>
                  <a:srgbClr val="231F20"/>
                </a:solidFill>
                <a:latin typeface="Canva Sans 1"/>
              </a:rPr>
              <a:t> always @*</a:t>
            </a:r>
          </a:p>
          <a:p>
            <a:pPr algn="ctr">
              <a:lnSpc>
                <a:spcPts val="2380"/>
              </a:lnSpc>
            </a:pPr>
            <a:r>
              <a:rPr lang="en-US" sz="1700" dirty="0">
                <a:solidFill>
                  <a:srgbClr val="231F20"/>
                </a:solidFill>
                <a:latin typeface="Canva Sans 1"/>
              </a:rPr>
              <a:t> begin</a:t>
            </a:r>
          </a:p>
          <a:p>
            <a:pPr algn="ctr">
              <a:lnSpc>
                <a:spcPts val="2380"/>
              </a:lnSpc>
            </a:pPr>
            <a:r>
              <a:rPr lang="en-US" sz="1700" dirty="0">
                <a:solidFill>
                  <a:srgbClr val="231F20"/>
                </a:solidFill>
                <a:latin typeface="Canva Sans 1"/>
              </a:rPr>
              <a:t> reg [N-1:0] </a:t>
            </a:r>
            <a:r>
              <a:rPr lang="en-US" sz="1700" dirty="0" err="1">
                <a:solidFill>
                  <a:srgbClr val="231F20"/>
                </a:solidFill>
                <a:latin typeface="Canva Sans 1"/>
              </a:rPr>
              <a:t>sum_dev_fourth</a:t>
            </a:r>
            <a:r>
              <a:rPr lang="en-US" sz="1700" dirty="0">
                <a:solidFill>
                  <a:srgbClr val="231F20"/>
                </a:solidFill>
                <a:latin typeface="Canva Sans 1"/>
              </a:rPr>
              <a:t> = 0;</a:t>
            </a:r>
          </a:p>
          <a:p>
            <a:pPr algn="ctr">
              <a:lnSpc>
                <a:spcPts val="2380"/>
              </a:lnSpc>
            </a:pPr>
            <a:r>
              <a:rPr lang="en-US" sz="1700" dirty="0">
                <a:solidFill>
                  <a:srgbClr val="231F20"/>
                </a:solidFill>
                <a:latin typeface="Canva Sans 1"/>
              </a:rPr>
              <a:t> for (int </a:t>
            </a:r>
            <a:r>
              <a:rPr lang="en-US" sz="1700" dirty="0" err="1">
                <a:solidFill>
                  <a:srgbClr val="231F20"/>
                </a:solidFill>
                <a:latin typeface="Canva Sans 1"/>
              </a:rPr>
              <a:t>i</a:t>
            </a:r>
            <a:r>
              <a:rPr lang="en-US" sz="1700" dirty="0">
                <a:solidFill>
                  <a:srgbClr val="231F20"/>
                </a:solidFill>
                <a:latin typeface="Canva Sans 1"/>
              </a:rPr>
              <a:t> = 0; </a:t>
            </a:r>
            <a:r>
              <a:rPr lang="en-US" sz="1700" dirty="0" err="1">
                <a:solidFill>
                  <a:srgbClr val="231F20"/>
                </a:solidFill>
                <a:latin typeface="Canva Sans 1"/>
              </a:rPr>
              <a:t>i</a:t>
            </a:r>
            <a:r>
              <a:rPr lang="en-US" sz="1700" dirty="0">
                <a:solidFill>
                  <a:srgbClr val="231F20"/>
                </a:solidFill>
                <a:latin typeface="Canva Sans 1"/>
              </a:rPr>
              <a:t> &lt; N; </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i</a:t>
            </a:r>
            <a:r>
              <a:rPr lang="en-US" sz="1700" dirty="0">
                <a:solidFill>
                  <a:srgbClr val="231F20"/>
                </a:solidFill>
                <a:latin typeface="Canva Sans 1"/>
              </a:rPr>
              <a:t> + 1)</a:t>
            </a:r>
          </a:p>
          <a:p>
            <a:pPr algn="ctr">
              <a:lnSpc>
                <a:spcPts val="2380"/>
              </a:lnSpc>
            </a:pPr>
            <a:r>
              <a:rPr lang="en-US" sz="1700" dirty="0">
                <a:solidFill>
                  <a:srgbClr val="231F20"/>
                </a:solidFill>
                <a:latin typeface="Canva Sans 1"/>
              </a:rPr>
              <a:t> </a:t>
            </a:r>
            <a:r>
              <a:rPr lang="en-US" sz="1700" dirty="0" err="1">
                <a:solidFill>
                  <a:srgbClr val="231F20"/>
                </a:solidFill>
                <a:latin typeface="Canva Sans 1"/>
              </a:rPr>
              <a:t>sum_dev_fourth</a:t>
            </a:r>
            <a:r>
              <a:rPr lang="en-US" sz="1700" dirty="0">
                <a:solidFill>
                  <a:srgbClr val="231F20"/>
                </a:solidFill>
                <a:latin typeface="Canva Sans 1"/>
              </a:rPr>
              <a:t> = </a:t>
            </a:r>
            <a:r>
              <a:rPr lang="en-US" sz="1700" dirty="0" err="1">
                <a:solidFill>
                  <a:srgbClr val="231F20"/>
                </a:solidFill>
                <a:latin typeface="Canva Sans 1"/>
              </a:rPr>
              <a:t>sum_dev_fourth</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 * (</a:t>
            </a:r>
            <a:r>
              <a:rPr lang="en-US" sz="1700" dirty="0" err="1">
                <a:solidFill>
                  <a:srgbClr val="231F20"/>
                </a:solidFill>
                <a:latin typeface="Canva Sans 1"/>
              </a:rPr>
              <a:t>sorted_data</a:t>
            </a:r>
            <a:r>
              <a:rPr lang="en-US" sz="1700" dirty="0">
                <a:solidFill>
                  <a:srgbClr val="231F20"/>
                </a:solidFill>
                <a:latin typeface="Canva Sans 1"/>
              </a:rPr>
              <a:t>[</a:t>
            </a:r>
            <a:r>
              <a:rPr lang="en-US" sz="1700" dirty="0" err="1">
                <a:solidFill>
                  <a:srgbClr val="231F20"/>
                </a:solidFill>
                <a:latin typeface="Canva Sans 1"/>
              </a:rPr>
              <a:t>i</a:t>
            </a:r>
            <a:r>
              <a:rPr lang="en-US" sz="1700" dirty="0">
                <a:solidFill>
                  <a:srgbClr val="231F20"/>
                </a:solidFill>
                <a:latin typeface="Canva Sans 1"/>
              </a:rPr>
              <a:t>] - </a:t>
            </a:r>
            <a:r>
              <a:rPr lang="en-US" sz="1700" dirty="0" err="1">
                <a:solidFill>
                  <a:srgbClr val="231F20"/>
                </a:solidFill>
                <a:latin typeface="Canva Sans 1"/>
              </a:rPr>
              <a:t>x_mean</a:t>
            </a:r>
            <a:r>
              <a:rPr lang="en-US" sz="1700" dirty="0">
                <a:solidFill>
                  <a:srgbClr val="231F20"/>
                </a:solidFill>
                <a:latin typeface="Canva Sans 1"/>
              </a:rPr>
              <a:t>);</a:t>
            </a:r>
          </a:p>
          <a:p>
            <a:pPr algn="ctr">
              <a:lnSpc>
                <a:spcPts val="2380"/>
              </a:lnSpc>
            </a:pPr>
            <a:r>
              <a:rPr lang="en-US" sz="1700" dirty="0">
                <a:solidFill>
                  <a:srgbClr val="231F20"/>
                </a:solidFill>
                <a:latin typeface="Canva Sans 1"/>
              </a:rPr>
              <a:t> </a:t>
            </a:r>
            <a:r>
              <a:rPr lang="en-US" sz="1700" dirty="0" err="1">
                <a:solidFill>
                  <a:srgbClr val="231F20"/>
                </a:solidFill>
                <a:latin typeface="Canva Sans 1"/>
              </a:rPr>
              <a:t>x_kurtosis</a:t>
            </a:r>
            <a:r>
              <a:rPr lang="en-US" sz="1700" dirty="0">
                <a:solidFill>
                  <a:srgbClr val="231F20"/>
                </a:solidFill>
                <a:latin typeface="Canva Sans 1"/>
              </a:rPr>
              <a:t> = </a:t>
            </a:r>
            <a:r>
              <a:rPr lang="en-US" sz="1700" dirty="0" err="1">
                <a:solidFill>
                  <a:srgbClr val="231F20"/>
                </a:solidFill>
                <a:latin typeface="Canva Sans 1"/>
              </a:rPr>
              <a:t>sum_dev_fourth</a:t>
            </a:r>
            <a:r>
              <a:rPr lang="en-US" sz="1700" dirty="0">
                <a:solidFill>
                  <a:srgbClr val="231F20"/>
                </a:solidFill>
                <a:latin typeface="Canva Sans 1"/>
              </a:rPr>
              <a:t> / (count * </a:t>
            </a:r>
            <a:r>
              <a:rPr lang="en-US" sz="1700" dirty="0" err="1">
                <a:solidFill>
                  <a:srgbClr val="231F20"/>
                </a:solidFill>
                <a:latin typeface="Canva Sans 1"/>
              </a:rPr>
              <a:t>x_iqr</a:t>
            </a:r>
            <a:r>
              <a:rPr lang="en-US" sz="1700" dirty="0">
                <a:solidFill>
                  <a:srgbClr val="231F20"/>
                </a:solidFill>
                <a:latin typeface="Canva Sans 1"/>
              </a:rPr>
              <a:t> * </a:t>
            </a:r>
            <a:r>
              <a:rPr lang="en-US" sz="1700" dirty="0" err="1">
                <a:solidFill>
                  <a:srgbClr val="231F20"/>
                </a:solidFill>
                <a:latin typeface="Canva Sans 1"/>
              </a:rPr>
              <a:t>x_iqr</a:t>
            </a:r>
            <a:r>
              <a:rPr lang="en-US" sz="1700" dirty="0">
                <a:solidFill>
                  <a:srgbClr val="231F20"/>
                </a:solidFill>
                <a:latin typeface="Canva Sans 1"/>
              </a:rPr>
              <a:t> * </a:t>
            </a:r>
            <a:r>
              <a:rPr lang="en-US" sz="1700" dirty="0" err="1">
                <a:solidFill>
                  <a:srgbClr val="231F20"/>
                </a:solidFill>
                <a:latin typeface="Canva Sans 1"/>
              </a:rPr>
              <a:t>x_iqr</a:t>
            </a:r>
            <a:r>
              <a:rPr lang="en-US" sz="1700" dirty="0">
                <a:solidFill>
                  <a:srgbClr val="231F20"/>
                </a:solidFill>
                <a:latin typeface="Canva Sans 1"/>
              </a:rPr>
              <a:t> * </a:t>
            </a:r>
            <a:r>
              <a:rPr lang="en-US" sz="1700" dirty="0" err="1">
                <a:solidFill>
                  <a:srgbClr val="231F20"/>
                </a:solidFill>
                <a:latin typeface="Canva Sans 1"/>
              </a:rPr>
              <a:t>x_iqr</a:t>
            </a:r>
            <a:r>
              <a:rPr lang="en-US" sz="1700" dirty="0">
                <a:solidFill>
                  <a:srgbClr val="231F20"/>
                </a:solidFill>
                <a:latin typeface="Canva Sans 1"/>
              </a:rPr>
              <a:t>);</a:t>
            </a:r>
          </a:p>
          <a:p>
            <a:pPr algn="ctr">
              <a:lnSpc>
                <a:spcPts val="2380"/>
              </a:lnSpc>
            </a:pPr>
            <a:r>
              <a:rPr lang="en-US" sz="1700" dirty="0">
                <a:solidFill>
                  <a:srgbClr val="231F20"/>
                </a:solidFill>
                <a:latin typeface="Canva Sans 1"/>
              </a:rPr>
              <a:t> end</a:t>
            </a:r>
          </a:p>
          <a:p>
            <a:pPr algn="ctr">
              <a:lnSpc>
                <a:spcPts val="2380"/>
              </a:lnSpc>
            </a:pPr>
            <a:r>
              <a:rPr lang="en-US" sz="1700" dirty="0">
                <a:solidFill>
                  <a:srgbClr val="231F20"/>
                </a:solidFill>
                <a:latin typeface="Canva Sans 1"/>
              </a:rPr>
              <a:t> // Calculate the correlation (placeholder)</a:t>
            </a:r>
          </a:p>
          <a:p>
            <a:pPr algn="ctr">
              <a:lnSpc>
                <a:spcPts val="2380"/>
              </a:lnSpc>
            </a:pPr>
            <a:r>
              <a:rPr lang="en-US" sz="1700" dirty="0">
                <a:solidFill>
                  <a:srgbClr val="231F20"/>
                </a:solidFill>
                <a:latin typeface="Canva Sans 1"/>
              </a:rPr>
              <a:t> always @*</a:t>
            </a:r>
          </a:p>
          <a:p>
            <a:pPr algn="ctr">
              <a:lnSpc>
                <a:spcPts val="2380"/>
              </a:lnSpc>
            </a:pPr>
            <a:r>
              <a:rPr lang="en-US" sz="1700" dirty="0">
                <a:solidFill>
                  <a:srgbClr val="231F20"/>
                </a:solidFill>
                <a:latin typeface="Canva Sans 1"/>
              </a:rPr>
              <a:t> begin</a:t>
            </a:r>
          </a:p>
          <a:p>
            <a:pPr algn="ctr">
              <a:lnSpc>
                <a:spcPts val="2380"/>
              </a:lnSpc>
            </a:pPr>
            <a:endParaRPr lang="en-US" sz="1700" dirty="0">
              <a:solidFill>
                <a:srgbClr val="231F20"/>
              </a:solidFill>
              <a:latin typeface="Canva Sans 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982337" y="6856609"/>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888435" y="1795527"/>
            <a:ext cx="5836009" cy="8294070"/>
          </a:xfrm>
          <a:custGeom>
            <a:avLst/>
            <a:gdLst/>
            <a:ahLst/>
            <a:cxnLst/>
            <a:rect l="l" t="t" r="r" b="b"/>
            <a:pathLst>
              <a:path w="5836009" h="8294070">
                <a:moveTo>
                  <a:pt x="0" y="0"/>
                </a:moveTo>
                <a:lnTo>
                  <a:pt x="5836009" y="0"/>
                </a:lnTo>
                <a:lnTo>
                  <a:pt x="5836009" y="8294070"/>
                </a:lnTo>
                <a:lnTo>
                  <a:pt x="0" y="8294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1142343" y="1396246"/>
            <a:ext cx="6116957" cy="8693350"/>
          </a:xfrm>
          <a:custGeom>
            <a:avLst/>
            <a:gdLst/>
            <a:ahLst/>
            <a:cxnLst/>
            <a:rect l="l" t="t" r="r" b="b"/>
            <a:pathLst>
              <a:path w="6116957" h="8693350">
                <a:moveTo>
                  <a:pt x="0" y="0"/>
                </a:moveTo>
                <a:lnTo>
                  <a:pt x="6116957" y="0"/>
                </a:lnTo>
                <a:lnTo>
                  <a:pt x="6116957" y="8693351"/>
                </a:lnTo>
                <a:lnTo>
                  <a:pt x="0" y="86933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703243" y="222565"/>
            <a:ext cx="11661251" cy="2233063"/>
          </a:xfrm>
          <a:prstGeom prst="rect">
            <a:avLst/>
          </a:prstGeom>
        </p:spPr>
        <p:txBody>
          <a:bodyPr lIns="0" tIns="0" rIns="0" bIns="0" rtlCol="0" anchor="t">
            <a:spAutoFit/>
          </a:bodyPr>
          <a:lstStyle/>
          <a:p>
            <a:pPr algn="ctr">
              <a:lnSpc>
                <a:spcPts val="8945"/>
              </a:lnSpc>
            </a:pPr>
            <a:r>
              <a:rPr lang="en-US" sz="6482" spc="635">
                <a:solidFill>
                  <a:srgbClr val="231F20"/>
                </a:solidFill>
                <a:latin typeface="Oswald Bold"/>
              </a:rPr>
              <a:t>(5.1.2)VERILOG TESTBENCH CODE</a:t>
            </a:r>
          </a:p>
        </p:txBody>
      </p:sp>
      <p:sp>
        <p:nvSpPr>
          <p:cNvPr id="7" name="TextBox 7"/>
          <p:cNvSpPr txBox="1"/>
          <p:nvPr/>
        </p:nvSpPr>
        <p:spPr>
          <a:xfrm>
            <a:off x="1888435" y="1757427"/>
            <a:ext cx="5883827" cy="7785735"/>
          </a:xfrm>
          <a:prstGeom prst="rect">
            <a:avLst/>
          </a:prstGeom>
        </p:spPr>
        <p:txBody>
          <a:bodyPr lIns="0" tIns="0" rIns="0" bIns="0" rtlCol="0" anchor="t">
            <a:spAutoFit/>
          </a:bodyPr>
          <a:lstStyle/>
          <a:p>
            <a:pPr algn="ctr">
              <a:lnSpc>
                <a:spcPts val="2939"/>
              </a:lnSpc>
            </a:pPr>
            <a:r>
              <a:rPr lang="en-US" sz="2099" dirty="0">
                <a:solidFill>
                  <a:srgbClr val="231F20"/>
                </a:solidFill>
                <a:latin typeface="Montserrat Semi-Bold"/>
              </a:rPr>
              <a:t>module ALU (</a:t>
            </a:r>
          </a:p>
          <a:p>
            <a:pPr algn="ctr">
              <a:lnSpc>
                <a:spcPts val="2939"/>
              </a:lnSpc>
            </a:pPr>
            <a:r>
              <a:rPr lang="en-US" sz="2099" dirty="0">
                <a:solidFill>
                  <a:srgbClr val="231F20"/>
                </a:solidFill>
                <a:latin typeface="Montserrat Semi-Bold"/>
              </a:rPr>
              <a:t> input wire [31:0] </a:t>
            </a:r>
            <a:r>
              <a:rPr lang="en-US" sz="2099" dirty="0" err="1">
                <a:solidFill>
                  <a:srgbClr val="231F20"/>
                </a:solidFill>
                <a:latin typeface="Montserrat Semi-Bold"/>
              </a:rPr>
              <a:t>operandA</a:t>
            </a:r>
            <a:r>
              <a:rPr lang="en-US" sz="2099" dirty="0">
                <a:solidFill>
                  <a:srgbClr val="231F20"/>
                </a:solidFill>
                <a:latin typeface="Montserrat Semi-Bold"/>
              </a:rPr>
              <a:t>,</a:t>
            </a:r>
          </a:p>
          <a:p>
            <a:pPr algn="ctr">
              <a:lnSpc>
                <a:spcPts val="2939"/>
              </a:lnSpc>
            </a:pPr>
            <a:r>
              <a:rPr lang="en-US" sz="2099" dirty="0">
                <a:solidFill>
                  <a:srgbClr val="231F20"/>
                </a:solidFill>
                <a:latin typeface="Montserrat Semi-Bold"/>
              </a:rPr>
              <a:t> input wire [31:0] </a:t>
            </a:r>
            <a:r>
              <a:rPr lang="en-US" sz="2099" dirty="0" err="1">
                <a:solidFill>
                  <a:srgbClr val="231F20"/>
                </a:solidFill>
                <a:latin typeface="Montserrat Semi-Bold"/>
              </a:rPr>
              <a:t>operandB</a:t>
            </a:r>
            <a:r>
              <a:rPr lang="en-US" sz="2099" dirty="0">
                <a:solidFill>
                  <a:srgbClr val="231F20"/>
                </a:solidFill>
                <a:latin typeface="Montserrat Semi-Bold"/>
              </a:rPr>
              <a:t>,</a:t>
            </a:r>
          </a:p>
          <a:p>
            <a:pPr algn="ctr">
              <a:lnSpc>
                <a:spcPts val="2939"/>
              </a:lnSpc>
            </a:pPr>
            <a:r>
              <a:rPr lang="en-US" sz="2099" dirty="0">
                <a:solidFill>
                  <a:srgbClr val="231F20"/>
                </a:solidFill>
                <a:latin typeface="Montserrat Semi-Bold"/>
              </a:rPr>
              <a:t> input wire [2:0] operation,</a:t>
            </a:r>
          </a:p>
          <a:p>
            <a:pPr algn="ctr">
              <a:lnSpc>
                <a:spcPts val="2939"/>
              </a:lnSpc>
            </a:pPr>
            <a:r>
              <a:rPr lang="en-US" sz="2099" dirty="0">
                <a:solidFill>
                  <a:srgbClr val="231F20"/>
                </a:solidFill>
                <a:latin typeface="Montserrat Semi-Bold"/>
              </a:rPr>
              <a:t> output wire [31:0] result,</a:t>
            </a:r>
          </a:p>
          <a:p>
            <a:pPr algn="ctr">
              <a:lnSpc>
                <a:spcPts val="2939"/>
              </a:lnSpc>
            </a:pPr>
            <a:r>
              <a:rPr lang="en-US" sz="2099" dirty="0">
                <a:solidFill>
                  <a:srgbClr val="231F20"/>
                </a:solidFill>
                <a:latin typeface="Montserrat Semi-Bold"/>
              </a:rPr>
              <a:t> output wire zero</a:t>
            </a:r>
          </a:p>
          <a:p>
            <a:pPr algn="ctr">
              <a:lnSpc>
                <a:spcPts val="2939"/>
              </a:lnSpc>
            </a:pPr>
            <a:r>
              <a:rPr lang="en-US" sz="2099" dirty="0">
                <a:solidFill>
                  <a:srgbClr val="231F20"/>
                </a:solidFill>
                <a:latin typeface="Montserrat Semi-Bold"/>
              </a:rPr>
              <a:t>);</a:t>
            </a:r>
          </a:p>
          <a:p>
            <a:pPr algn="ctr">
              <a:lnSpc>
                <a:spcPts val="2939"/>
              </a:lnSpc>
            </a:pPr>
            <a:endParaRPr lang="en-US" sz="2099" dirty="0">
              <a:solidFill>
                <a:srgbClr val="231F20"/>
              </a:solidFill>
              <a:latin typeface="Montserrat Semi-Bold"/>
            </a:endParaRPr>
          </a:p>
          <a:p>
            <a:pPr algn="ctr">
              <a:lnSpc>
                <a:spcPts val="2939"/>
              </a:lnSpc>
            </a:pPr>
            <a:r>
              <a:rPr lang="en-US" sz="2099" dirty="0">
                <a:solidFill>
                  <a:srgbClr val="231F20"/>
                </a:solidFill>
                <a:latin typeface="Montserrat Semi-Bold"/>
              </a:rPr>
              <a:t> // Declare internal wires and registers</a:t>
            </a:r>
          </a:p>
          <a:p>
            <a:pPr algn="ctr">
              <a:lnSpc>
                <a:spcPts val="2939"/>
              </a:lnSpc>
            </a:pPr>
            <a:r>
              <a:rPr lang="en-US" sz="2099" dirty="0">
                <a:solidFill>
                  <a:srgbClr val="231F20"/>
                </a:solidFill>
                <a:latin typeface="Montserrat Semi-Bold"/>
              </a:rPr>
              <a:t> reg [31:0] </a:t>
            </a:r>
            <a:r>
              <a:rPr lang="en-US" sz="2099" dirty="0" err="1">
                <a:solidFill>
                  <a:srgbClr val="231F20"/>
                </a:solidFill>
                <a:latin typeface="Montserrat Semi-Bold"/>
              </a:rPr>
              <a:t>result_reg</a:t>
            </a:r>
            <a:r>
              <a:rPr lang="en-US" sz="2099" dirty="0">
                <a:solidFill>
                  <a:srgbClr val="231F20"/>
                </a:solidFill>
                <a:latin typeface="Montserrat Semi-Bold"/>
              </a:rPr>
              <a:t>;</a:t>
            </a:r>
          </a:p>
          <a:p>
            <a:pPr algn="ctr">
              <a:lnSpc>
                <a:spcPts val="2939"/>
              </a:lnSpc>
            </a:pPr>
            <a:r>
              <a:rPr lang="en-US" sz="2099" dirty="0">
                <a:solidFill>
                  <a:srgbClr val="231F20"/>
                </a:solidFill>
                <a:latin typeface="Montserrat Semi-Bold"/>
              </a:rPr>
              <a:t> reg </a:t>
            </a:r>
            <a:r>
              <a:rPr lang="en-US" sz="2099" dirty="0" err="1">
                <a:solidFill>
                  <a:srgbClr val="231F20"/>
                </a:solidFill>
                <a:latin typeface="Montserrat Semi-Bold"/>
              </a:rPr>
              <a:t>zero_reg</a:t>
            </a:r>
            <a:r>
              <a:rPr lang="en-US" sz="2099" dirty="0">
                <a:solidFill>
                  <a:srgbClr val="231F20"/>
                </a:solidFill>
                <a:latin typeface="Montserrat Semi-Bold"/>
              </a:rPr>
              <a:t>;</a:t>
            </a:r>
          </a:p>
          <a:p>
            <a:pPr algn="ctr">
              <a:lnSpc>
                <a:spcPts val="2939"/>
              </a:lnSpc>
            </a:pPr>
            <a:endParaRPr lang="en-US" sz="2099" dirty="0">
              <a:solidFill>
                <a:srgbClr val="231F20"/>
              </a:solidFill>
              <a:latin typeface="Montserrat Semi-Bold"/>
            </a:endParaRPr>
          </a:p>
          <a:p>
            <a:pPr algn="ctr">
              <a:lnSpc>
                <a:spcPts val="2939"/>
              </a:lnSpc>
            </a:pPr>
            <a:r>
              <a:rPr lang="en-US" sz="2099" dirty="0">
                <a:solidFill>
                  <a:srgbClr val="231F20"/>
                </a:solidFill>
                <a:latin typeface="Montserrat Semi-Bold"/>
              </a:rPr>
              <a:t> // ALU operations</a:t>
            </a:r>
          </a:p>
          <a:p>
            <a:pPr algn="ctr">
              <a:lnSpc>
                <a:spcPts val="2939"/>
              </a:lnSpc>
            </a:pPr>
            <a:r>
              <a:rPr lang="en-US" sz="2099" dirty="0">
                <a:solidFill>
                  <a:srgbClr val="231F20"/>
                </a:solidFill>
                <a:latin typeface="Montserrat Semi-Bold"/>
              </a:rPr>
              <a:t> parameter ADD = 3'b000;</a:t>
            </a:r>
          </a:p>
          <a:p>
            <a:pPr algn="ctr">
              <a:lnSpc>
                <a:spcPts val="2939"/>
              </a:lnSpc>
            </a:pPr>
            <a:r>
              <a:rPr lang="en-US" sz="2099" dirty="0">
                <a:solidFill>
                  <a:srgbClr val="231F20"/>
                </a:solidFill>
                <a:latin typeface="Montserrat Semi-Bold"/>
              </a:rPr>
              <a:t> parameter SUB = 3'b001;</a:t>
            </a:r>
          </a:p>
          <a:p>
            <a:pPr algn="ctr">
              <a:lnSpc>
                <a:spcPts val="2939"/>
              </a:lnSpc>
            </a:pPr>
            <a:r>
              <a:rPr lang="en-US" sz="2099" dirty="0">
                <a:solidFill>
                  <a:srgbClr val="231F20"/>
                </a:solidFill>
                <a:latin typeface="Montserrat Semi-Bold"/>
              </a:rPr>
              <a:t> parameter AND = 3'b010;</a:t>
            </a:r>
          </a:p>
          <a:p>
            <a:pPr algn="ctr">
              <a:lnSpc>
                <a:spcPts val="2939"/>
              </a:lnSpc>
            </a:pPr>
            <a:r>
              <a:rPr lang="en-US" sz="2099" dirty="0">
                <a:solidFill>
                  <a:srgbClr val="231F20"/>
                </a:solidFill>
                <a:latin typeface="Montserrat Semi-Bold"/>
              </a:rPr>
              <a:t> parameter OR = 3'b011;</a:t>
            </a:r>
          </a:p>
          <a:p>
            <a:pPr algn="ctr">
              <a:lnSpc>
                <a:spcPts val="2939"/>
              </a:lnSpc>
            </a:pPr>
            <a:r>
              <a:rPr lang="en-US" sz="2099" dirty="0">
                <a:solidFill>
                  <a:srgbClr val="231F20"/>
                </a:solidFill>
                <a:latin typeface="Montserrat Semi-Bold"/>
              </a:rPr>
              <a:t> parameter XOR = 3'b100;</a:t>
            </a:r>
          </a:p>
          <a:p>
            <a:pPr algn="ctr">
              <a:lnSpc>
                <a:spcPts val="2939"/>
              </a:lnSpc>
            </a:pPr>
            <a:r>
              <a:rPr lang="en-US" sz="2099" dirty="0">
                <a:solidFill>
                  <a:srgbClr val="231F20"/>
                </a:solidFill>
                <a:latin typeface="Montserrat Semi-Bold"/>
              </a:rPr>
              <a:t> // Add more operations as needed</a:t>
            </a:r>
          </a:p>
          <a:p>
            <a:pPr algn="ctr">
              <a:lnSpc>
                <a:spcPts val="2939"/>
              </a:lnSpc>
            </a:pPr>
            <a:endParaRPr lang="en-US" sz="2099" dirty="0">
              <a:solidFill>
                <a:srgbClr val="231F20"/>
              </a:solidFill>
              <a:latin typeface="Montserrat Semi-Bold"/>
            </a:endParaRPr>
          </a:p>
          <a:p>
            <a:pPr algn="ctr">
              <a:lnSpc>
                <a:spcPts val="2939"/>
              </a:lnSpc>
            </a:pPr>
            <a:endParaRPr lang="en-US" sz="2099" dirty="0">
              <a:solidFill>
                <a:srgbClr val="231F20"/>
              </a:solidFill>
              <a:latin typeface="Montserrat Semi-Bold"/>
            </a:endParaRPr>
          </a:p>
        </p:txBody>
      </p:sp>
      <p:sp>
        <p:nvSpPr>
          <p:cNvPr id="8" name="TextBox 8"/>
          <p:cNvSpPr txBox="1"/>
          <p:nvPr/>
        </p:nvSpPr>
        <p:spPr>
          <a:xfrm>
            <a:off x="11616129" y="1560912"/>
            <a:ext cx="5439330" cy="8528685"/>
          </a:xfrm>
          <a:prstGeom prst="rect">
            <a:avLst/>
          </a:prstGeom>
        </p:spPr>
        <p:txBody>
          <a:bodyPr lIns="0" tIns="0" rIns="0" bIns="0" rtlCol="0" anchor="t">
            <a:spAutoFit/>
          </a:bodyPr>
          <a:lstStyle/>
          <a:p>
            <a:pPr algn="ctr">
              <a:lnSpc>
                <a:spcPts val="2940"/>
              </a:lnSpc>
            </a:pPr>
            <a:r>
              <a:rPr lang="en-US" sz="2100" dirty="0">
                <a:solidFill>
                  <a:srgbClr val="231F20"/>
                </a:solidFill>
                <a:latin typeface="Montserrat Semi-Bold"/>
              </a:rPr>
              <a:t> always @*</a:t>
            </a:r>
          </a:p>
          <a:p>
            <a:pPr algn="ctr">
              <a:lnSpc>
                <a:spcPts val="2940"/>
              </a:lnSpc>
            </a:pPr>
            <a:r>
              <a:rPr lang="en-US" sz="2100" dirty="0">
                <a:solidFill>
                  <a:srgbClr val="231F20"/>
                </a:solidFill>
                <a:latin typeface="Montserrat Semi-Bold"/>
              </a:rPr>
              <a:t> case (operation)</a:t>
            </a:r>
          </a:p>
          <a:p>
            <a:pPr algn="ctr">
              <a:lnSpc>
                <a:spcPts val="2940"/>
              </a:lnSpc>
            </a:pPr>
            <a:r>
              <a:rPr lang="en-US" sz="2100" dirty="0">
                <a:solidFill>
                  <a:srgbClr val="231F20"/>
                </a:solidFill>
                <a:latin typeface="Montserrat Semi-Bold"/>
              </a:rPr>
              <a:t> ADD: </a:t>
            </a:r>
            <a:r>
              <a:rPr lang="en-US" sz="2100" dirty="0" err="1">
                <a:solidFill>
                  <a:srgbClr val="231F20"/>
                </a:solidFill>
                <a:latin typeface="Montserrat Semi-Bold"/>
              </a:rPr>
              <a:t>result_reg</a:t>
            </a:r>
            <a:r>
              <a:rPr lang="en-US" sz="2100" dirty="0">
                <a:solidFill>
                  <a:srgbClr val="231F20"/>
                </a:solidFill>
                <a:latin typeface="Montserrat Semi-Bold"/>
              </a:rPr>
              <a:t> = </a:t>
            </a:r>
            <a:r>
              <a:rPr lang="en-US" sz="2100" dirty="0" err="1">
                <a:solidFill>
                  <a:srgbClr val="231F20"/>
                </a:solidFill>
                <a:latin typeface="Montserrat Semi-Bold"/>
              </a:rPr>
              <a:t>operandA</a:t>
            </a:r>
            <a:r>
              <a:rPr lang="en-US" sz="2100" dirty="0">
                <a:solidFill>
                  <a:srgbClr val="231F20"/>
                </a:solidFill>
                <a:latin typeface="Montserrat Semi-Bold"/>
              </a:rPr>
              <a:t> + </a:t>
            </a:r>
            <a:r>
              <a:rPr lang="en-US" sz="2100" dirty="0" err="1">
                <a:solidFill>
                  <a:srgbClr val="231F20"/>
                </a:solidFill>
                <a:latin typeface="Montserrat Semi-Bold"/>
              </a:rPr>
              <a:t>operandB</a:t>
            </a:r>
            <a:r>
              <a:rPr lang="en-US" sz="2100" dirty="0">
                <a:solidFill>
                  <a:srgbClr val="231F20"/>
                </a:solidFill>
                <a:latin typeface="Montserrat Semi-Bold"/>
              </a:rPr>
              <a:t>;</a:t>
            </a:r>
          </a:p>
          <a:p>
            <a:pPr algn="ctr">
              <a:lnSpc>
                <a:spcPts val="2940"/>
              </a:lnSpc>
            </a:pPr>
            <a:r>
              <a:rPr lang="en-US" sz="2100" dirty="0">
                <a:solidFill>
                  <a:srgbClr val="231F20"/>
                </a:solidFill>
                <a:latin typeface="Montserrat Semi-Bold"/>
              </a:rPr>
              <a:t> SUB: </a:t>
            </a:r>
            <a:r>
              <a:rPr lang="en-US" sz="2100" dirty="0" err="1">
                <a:solidFill>
                  <a:srgbClr val="231F20"/>
                </a:solidFill>
                <a:latin typeface="Montserrat Semi-Bold"/>
              </a:rPr>
              <a:t>result_reg</a:t>
            </a:r>
            <a:r>
              <a:rPr lang="en-US" sz="2100" dirty="0">
                <a:solidFill>
                  <a:srgbClr val="231F20"/>
                </a:solidFill>
                <a:latin typeface="Montserrat Semi-Bold"/>
              </a:rPr>
              <a:t> = </a:t>
            </a:r>
            <a:r>
              <a:rPr lang="en-US" sz="2100" dirty="0" err="1">
                <a:solidFill>
                  <a:srgbClr val="231F20"/>
                </a:solidFill>
                <a:latin typeface="Montserrat Semi-Bold"/>
              </a:rPr>
              <a:t>operandA</a:t>
            </a:r>
            <a:r>
              <a:rPr lang="en-US" sz="2100" dirty="0">
                <a:solidFill>
                  <a:srgbClr val="231F20"/>
                </a:solidFill>
                <a:latin typeface="Montserrat Semi-Bold"/>
              </a:rPr>
              <a:t> - </a:t>
            </a:r>
            <a:r>
              <a:rPr lang="en-US" sz="2100" dirty="0" err="1">
                <a:solidFill>
                  <a:srgbClr val="231F20"/>
                </a:solidFill>
                <a:latin typeface="Montserrat Semi-Bold"/>
              </a:rPr>
              <a:t>operandB</a:t>
            </a:r>
            <a:r>
              <a:rPr lang="en-US" sz="2100" dirty="0">
                <a:solidFill>
                  <a:srgbClr val="231F20"/>
                </a:solidFill>
                <a:latin typeface="Montserrat Semi-Bold"/>
              </a:rPr>
              <a:t>;</a:t>
            </a:r>
          </a:p>
          <a:p>
            <a:pPr algn="ctr">
              <a:lnSpc>
                <a:spcPts val="2940"/>
              </a:lnSpc>
            </a:pPr>
            <a:r>
              <a:rPr lang="en-US" sz="2100" dirty="0">
                <a:solidFill>
                  <a:srgbClr val="231F20"/>
                </a:solidFill>
                <a:latin typeface="Montserrat Semi-Bold"/>
              </a:rPr>
              <a:t> AND: </a:t>
            </a:r>
            <a:r>
              <a:rPr lang="en-US" sz="2100" dirty="0" err="1">
                <a:solidFill>
                  <a:srgbClr val="231F20"/>
                </a:solidFill>
                <a:latin typeface="Montserrat Semi-Bold"/>
              </a:rPr>
              <a:t>result_reg</a:t>
            </a:r>
            <a:r>
              <a:rPr lang="en-US" sz="2100" dirty="0">
                <a:solidFill>
                  <a:srgbClr val="231F20"/>
                </a:solidFill>
                <a:latin typeface="Montserrat Semi-Bold"/>
              </a:rPr>
              <a:t> = </a:t>
            </a:r>
            <a:r>
              <a:rPr lang="en-US" sz="2100" dirty="0" err="1">
                <a:solidFill>
                  <a:srgbClr val="231F20"/>
                </a:solidFill>
                <a:latin typeface="Montserrat Semi-Bold"/>
              </a:rPr>
              <a:t>operandA</a:t>
            </a:r>
            <a:r>
              <a:rPr lang="en-US" sz="2100" dirty="0">
                <a:solidFill>
                  <a:srgbClr val="231F20"/>
                </a:solidFill>
                <a:latin typeface="Montserrat Semi-Bold"/>
              </a:rPr>
              <a:t> &amp; </a:t>
            </a:r>
            <a:r>
              <a:rPr lang="en-US" sz="2100" dirty="0" err="1">
                <a:solidFill>
                  <a:srgbClr val="231F20"/>
                </a:solidFill>
                <a:latin typeface="Montserrat Semi-Bold"/>
              </a:rPr>
              <a:t>operandB</a:t>
            </a:r>
            <a:r>
              <a:rPr lang="en-US" sz="2100" dirty="0">
                <a:solidFill>
                  <a:srgbClr val="231F20"/>
                </a:solidFill>
                <a:latin typeface="Montserrat Semi-Bold"/>
              </a:rPr>
              <a:t>;</a:t>
            </a:r>
          </a:p>
          <a:p>
            <a:pPr algn="ctr">
              <a:lnSpc>
                <a:spcPts val="2940"/>
              </a:lnSpc>
            </a:pPr>
            <a:r>
              <a:rPr lang="en-US" sz="2100" dirty="0">
                <a:solidFill>
                  <a:srgbClr val="231F20"/>
                </a:solidFill>
                <a:latin typeface="Montserrat Semi-Bold"/>
              </a:rPr>
              <a:t> OR: </a:t>
            </a:r>
            <a:r>
              <a:rPr lang="en-US" sz="2100" dirty="0" err="1">
                <a:solidFill>
                  <a:srgbClr val="231F20"/>
                </a:solidFill>
                <a:latin typeface="Montserrat Semi-Bold"/>
              </a:rPr>
              <a:t>result_reg</a:t>
            </a:r>
            <a:r>
              <a:rPr lang="en-US" sz="2100" dirty="0">
                <a:solidFill>
                  <a:srgbClr val="231F20"/>
                </a:solidFill>
                <a:latin typeface="Montserrat Semi-Bold"/>
              </a:rPr>
              <a:t> = </a:t>
            </a:r>
            <a:r>
              <a:rPr lang="en-US" sz="2100" dirty="0" err="1">
                <a:solidFill>
                  <a:srgbClr val="231F20"/>
                </a:solidFill>
                <a:latin typeface="Montserrat Semi-Bold"/>
              </a:rPr>
              <a:t>operandA</a:t>
            </a:r>
            <a:r>
              <a:rPr lang="en-US" sz="2100" dirty="0">
                <a:solidFill>
                  <a:srgbClr val="231F20"/>
                </a:solidFill>
                <a:latin typeface="Montserrat Semi-Bold"/>
              </a:rPr>
              <a:t> | </a:t>
            </a:r>
            <a:r>
              <a:rPr lang="en-US" sz="2100" dirty="0" err="1">
                <a:solidFill>
                  <a:srgbClr val="231F20"/>
                </a:solidFill>
                <a:latin typeface="Montserrat Semi-Bold"/>
              </a:rPr>
              <a:t>operandB</a:t>
            </a:r>
            <a:r>
              <a:rPr lang="en-US" sz="2100" dirty="0">
                <a:solidFill>
                  <a:srgbClr val="231F20"/>
                </a:solidFill>
                <a:latin typeface="Montserrat Semi-Bold"/>
              </a:rPr>
              <a:t>;</a:t>
            </a:r>
          </a:p>
          <a:p>
            <a:pPr algn="ctr">
              <a:lnSpc>
                <a:spcPts val="2940"/>
              </a:lnSpc>
            </a:pPr>
            <a:r>
              <a:rPr lang="en-US" sz="2100" dirty="0">
                <a:solidFill>
                  <a:srgbClr val="231F20"/>
                </a:solidFill>
                <a:latin typeface="Montserrat Semi-Bold"/>
              </a:rPr>
              <a:t> XOR: </a:t>
            </a:r>
            <a:r>
              <a:rPr lang="en-US" sz="2100" dirty="0" err="1">
                <a:solidFill>
                  <a:srgbClr val="231F20"/>
                </a:solidFill>
                <a:latin typeface="Montserrat Semi-Bold"/>
              </a:rPr>
              <a:t>result_reg</a:t>
            </a:r>
            <a:r>
              <a:rPr lang="en-US" sz="2100" dirty="0">
                <a:solidFill>
                  <a:srgbClr val="231F20"/>
                </a:solidFill>
                <a:latin typeface="Montserrat Semi-Bold"/>
              </a:rPr>
              <a:t> = </a:t>
            </a:r>
            <a:r>
              <a:rPr lang="en-US" sz="2100" dirty="0" err="1">
                <a:solidFill>
                  <a:srgbClr val="231F20"/>
                </a:solidFill>
                <a:latin typeface="Montserrat Semi-Bold"/>
              </a:rPr>
              <a:t>operandA</a:t>
            </a:r>
            <a:r>
              <a:rPr lang="en-US" sz="2100" dirty="0">
                <a:solidFill>
                  <a:srgbClr val="231F20"/>
                </a:solidFill>
                <a:latin typeface="Montserrat Semi-Bold"/>
              </a:rPr>
              <a:t> ^ </a:t>
            </a:r>
            <a:r>
              <a:rPr lang="en-US" sz="2100" dirty="0" err="1">
                <a:solidFill>
                  <a:srgbClr val="231F20"/>
                </a:solidFill>
                <a:latin typeface="Montserrat Semi-Bold"/>
              </a:rPr>
              <a:t>operandB</a:t>
            </a:r>
            <a:r>
              <a:rPr lang="en-US" sz="2100" dirty="0">
                <a:solidFill>
                  <a:srgbClr val="231F20"/>
                </a:solidFill>
                <a:latin typeface="Montserrat Semi-Bold"/>
              </a:rPr>
              <a:t>;</a:t>
            </a:r>
          </a:p>
          <a:p>
            <a:pPr algn="ctr">
              <a:lnSpc>
                <a:spcPts val="2940"/>
              </a:lnSpc>
            </a:pPr>
            <a:r>
              <a:rPr lang="en-US" sz="2100" dirty="0">
                <a:solidFill>
                  <a:srgbClr val="231F20"/>
                </a:solidFill>
                <a:latin typeface="Montserrat Semi-Bold"/>
              </a:rPr>
              <a:t> // Add more cases for additional operations</a:t>
            </a:r>
          </a:p>
          <a:p>
            <a:pPr algn="ctr">
              <a:lnSpc>
                <a:spcPts val="2940"/>
              </a:lnSpc>
            </a:pPr>
            <a:r>
              <a:rPr lang="en-US" sz="2100" dirty="0">
                <a:solidFill>
                  <a:srgbClr val="231F20"/>
                </a:solidFill>
                <a:latin typeface="Montserrat Semi-Bold"/>
              </a:rPr>
              <a:t> default: </a:t>
            </a:r>
            <a:r>
              <a:rPr lang="en-US" sz="2100" dirty="0" err="1">
                <a:solidFill>
                  <a:srgbClr val="231F20"/>
                </a:solidFill>
                <a:latin typeface="Montserrat Semi-Bold"/>
              </a:rPr>
              <a:t>result_reg</a:t>
            </a:r>
            <a:r>
              <a:rPr lang="en-US" sz="2100" dirty="0">
                <a:solidFill>
                  <a:srgbClr val="231F20"/>
                </a:solidFill>
                <a:latin typeface="Montserrat Semi-Bold"/>
              </a:rPr>
              <a:t> = 32'hxxxxxxxx; // Undefined value</a:t>
            </a:r>
          </a:p>
          <a:p>
            <a:pPr algn="ctr">
              <a:lnSpc>
                <a:spcPts val="2940"/>
              </a:lnSpc>
            </a:pPr>
            <a:r>
              <a:rPr lang="en-US" sz="2100" dirty="0">
                <a:solidFill>
                  <a:srgbClr val="231F20"/>
                </a:solidFill>
                <a:latin typeface="Montserrat Semi-Bold"/>
              </a:rPr>
              <a:t> </a:t>
            </a:r>
            <a:r>
              <a:rPr lang="en-US" sz="2100" dirty="0" err="1">
                <a:solidFill>
                  <a:srgbClr val="231F20"/>
                </a:solidFill>
                <a:latin typeface="Montserrat Semi-Bold"/>
              </a:rPr>
              <a:t>endcase</a:t>
            </a:r>
            <a:endParaRPr lang="en-US" sz="2100" dirty="0">
              <a:solidFill>
                <a:srgbClr val="231F20"/>
              </a:solidFill>
              <a:latin typeface="Montserrat Semi-Bold"/>
            </a:endParaRPr>
          </a:p>
          <a:p>
            <a:pPr algn="ctr">
              <a:lnSpc>
                <a:spcPts val="2940"/>
              </a:lnSpc>
            </a:pPr>
            <a:r>
              <a:rPr lang="en-US" sz="2100" dirty="0">
                <a:solidFill>
                  <a:srgbClr val="231F20"/>
                </a:solidFill>
                <a:latin typeface="Montserrat Semi-Bold"/>
              </a:rPr>
              <a:t> always @*</a:t>
            </a:r>
          </a:p>
          <a:p>
            <a:pPr algn="ctr">
              <a:lnSpc>
                <a:spcPts val="2940"/>
              </a:lnSpc>
            </a:pPr>
            <a:r>
              <a:rPr lang="en-US" sz="2100" dirty="0">
                <a:solidFill>
                  <a:srgbClr val="231F20"/>
                </a:solidFill>
                <a:latin typeface="Montserrat Semi-Bold"/>
              </a:rPr>
              <a:t> </a:t>
            </a:r>
            <a:r>
              <a:rPr lang="en-US" sz="2100" dirty="0" err="1">
                <a:solidFill>
                  <a:srgbClr val="231F20"/>
                </a:solidFill>
                <a:latin typeface="Montserrat Semi-Bold"/>
              </a:rPr>
              <a:t>zero_reg</a:t>
            </a:r>
            <a:r>
              <a:rPr lang="en-US" sz="2100" dirty="0">
                <a:solidFill>
                  <a:srgbClr val="231F20"/>
                </a:solidFill>
                <a:latin typeface="Montserrat Semi-Bold"/>
              </a:rPr>
              <a:t> = (</a:t>
            </a:r>
            <a:r>
              <a:rPr lang="en-US" sz="2100" dirty="0" err="1">
                <a:solidFill>
                  <a:srgbClr val="231F20"/>
                </a:solidFill>
                <a:latin typeface="Montserrat Semi-Bold"/>
              </a:rPr>
              <a:t>result_reg</a:t>
            </a:r>
            <a:r>
              <a:rPr lang="en-US" sz="2100" dirty="0">
                <a:solidFill>
                  <a:srgbClr val="231F20"/>
                </a:solidFill>
                <a:latin typeface="Montserrat Semi-Bold"/>
              </a:rPr>
              <a:t> == 32'b0);</a:t>
            </a:r>
          </a:p>
          <a:p>
            <a:pPr algn="ctr">
              <a:lnSpc>
                <a:spcPts val="2940"/>
              </a:lnSpc>
            </a:pPr>
            <a:r>
              <a:rPr lang="en-US" sz="2100" dirty="0">
                <a:solidFill>
                  <a:srgbClr val="231F20"/>
                </a:solidFill>
                <a:latin typeface="Montserrat Semi-Bold"/>
              </a:rPr>
              <a:t> // Assign outputs</a:t>
            </a:r>
          </a:p>
          <a:p>
            <a:pPr algn="ctr">
              <a:lnSpc>
                <a:spcPts val="2940"/>
              </a:lnSpc>
            </a:pPr>
            <a:r>
              <a:rPr lang="en-US" sz="2100" dirty="0">
                <a:solidFill>
                  <a:srgbClr val="231F20"/>
                </a:solidFill>
                <a:latin typeface="Montserrat Semi-Bold"/>
              </a:rPr>
              <a:t> assign result = </a:t>
            </a:r>
            <a:r>
              <a:rPr lang="en-US" sz="2100" dirty="0" err="1">
                <a:solidFill>
                  <a:srgbClr val="231F20"/>
                </a:solidFill>
                <a:latin typeface="Montserrat Semi-Bold"/>
              </a:rPr>
              <a:t>result_reg</a:t>
            </a:r>
            <a:r>
              <a:rPr lang="en-US" sz="2100" dirty="0">
                <a:solidFill>
                  <a:srgbClr val="231F20"/>
                </a:solidFill>
                <a:latin typeface="Montserrat Semi-Bold"/>
              </a:rPr>
              <a:t>;</a:t>
            </a:r>
          </a:p>
          <a:p>
            <a:pPr algn="ctr">
              <a:lnSpc>
                <a:spcPts val="2940"/>
              </a:lnSpc>
            </a:pPr>
            <a:r>
              <a:rPr lang="en-US" sz="2100" dirty="0">
                <a:solidFill>
                  <a:srgbClr val="231F20"/>
                </a:solidFill>
                <a:latin typeface="Montserrat Semi-Bold"/>
              </a:rPr>
              <a:t> assign zero = </a:t>
            </a:r>
            <a:r>
              <a:rPr lang="en-US" sz="2100" dirty="0" err="1">
                <a:solidFill>
                  <a:srgbClr val="231F20"/>
                </a:solidFill>
                <a:latin typeface="Montserrat Semi-Bold"/>
              </a:rPr>
              <a:t>zero_reg</a:t>
            </a:r>
            <a:r>
              <a:rPr lang="en-US" sz="2100" dirty="0">
                <a:solidFill>
                  <a:srgbClr val="231F20"/>
                </a:solidFill>
                <a:latin typeface="Montserrat Semi-Bold"/>
              </a:rPr>
              <a:t>;</a:t>
            </a:r>
          </a:p>
          <a:p>
            <a:pPr algn="ctr">
              <a:lnSpc>
                <a:spcPts val="2940"/>
              </a:lnSpc>
            </a:pPr>
            <a:r>
              <a:rPr lang="en-US" sz="2100" dirty="0" err="1">
                <a:solidFill>
                  <a:srgbClr val="231F20"/>
                </a:solidFill>
                <a:latin typeface="Montserrat Semi-Bold"/>
              </a:rPr>
              <a:t>endmodule</a:t>
            </a:r>
            <a:endParaRPr lang="en-US" sz="2100" dirty="0">
              <a:solidFill>
                <a:srgbClr val="231F20"/>
              </a:solidFill>
              <a:latin typeface="Montserrat Semi-Bold"/>
            </a:endParaRPr>
          </a:p>
          <a:p>
            <a:pPr algn="ctr">
              <a:lnSpc>
                <a:spcPts val="2940"/>
              </a:lnSpc>
            </a:pPr>
            <a:endParaRPr lang="en-US" sz="2100" dirty="0">
              <a:solidFill>
                <a:srgbClr val="231F20"/>
              </a:solidFill>
              <a:latin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a:off x="-3307120" y="7581110"/>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89838" y="2885382"/>
            <a:ext cx="10387921" cy="4877139"/>
          </a:xfrm>
          <a:custGeom>
            <a:avLst/>
            <a:gdLst/>
            <a:ahLst/>
            <a:cxnLst/>
            <a:rect l="l" t="t" r="r" b="b"/>
            <a:pathLst>
              <a:path w="10387921" h="4877139">
                <a:moveTo>
                  <a:pt x="0" y="0"/>
                </a:moveTo>
                <a:lnTo>
                  <a:pt x="10387921" y="0"/>
                </a:lnTo>
                <a:lnTo>
                  <a:pt x="10387921" y="4877138"/>
                </a:lnTo>
                <a:lnTo>
                  <a:pt x="0" y="4877138"/>
                </a:lnTo>
                <a:lnTo>
                  <a:pt x="0" y="0"/>
                </a:lnTo>
                <a:close/>
              </a:path>
            </a:pathLst>
          </a:custGeom>
          <a:blipFill>
            <a:blip r:embed="rId5"/>
            <a:stretch>
              <a:fillRect/>
            </a:stretch>
          </a:blipFill>
        </p:spPr>
      </p:sp>
      <p:sp>
        <p:nvSpPr>
          <p:cNvPr id="5" name="Freeform 5"/>
          <p:cNvSpPr/>
          <p:nvPr/>
        </p:nvSpPr>
        <p:spPr>
          <a:xfrm>
            <a:off x="10903572" y="2664311"/>
            <a:ext cx="6832101" cy="5319279"/>
          </a:xfrm>
          <a:custGeom>
            <a:avLst/>
            <a:gdLst/>
            <a:ahLst/>
            <a:cxnLst/>
            <a:rect l="l" t="t" r="r" b="b"/>
            <a:pathLst>
              <a:path w="6832101" h="5319279">
                <a:moveTo>
                  <a:pt x="0" y="0"/>
                </a:moveTo>
                <a:lnTo>
                  <a:pt x="6832101" y="0"/>
                </a:lnTo>
                <a:lnTo>
                  <a:pt x="6832101" y="5319279"/>
                </a:lnTo>
                <a:lnTo>
                  <a:pt x="0" y="5319279"/>
                </a:lnTo>
                <a:lnTo>
                  <a:pt x="0" y="0"/>
                </a:lnTo>
                <a:close/>
              </a:path>
            </a:pathLst>
          </a:custGeom>
          <a:blipFill>
            <a:blip r:embed="rId6"/>
            <a:stretch>
              <a:fillRect/>
            </a:stretch>
          </a:blipFill>
        </p:spPr>
      </p:sp>
      <p:sp>
        <p:nvSpPr>
          <p:cNvPr id="6" name="TextBox 6"/>
          <p:cNvSpPr txBox="1"/>
          <p:nvPr/>
        </p:nvSpPr>
        <p:spPr>
          <a:xfrm>
            <a:off x="4644217" y="22860"/>
            <a:ext cx="8999565" cy="1005840"/>
          </a:xfrm>
          <a:prstGeom prst="rect">
            <a:avLst/>
          </a:prstGeom>
        </p:spPr>
        <p:txBody>
          <a:bodyPr lIns="0" tIns="0" rIns="0" bIns="0" rtlCol="0" anchor="t">
            <a:spAutoFit/>
          </a:bodyPr>
          <a:lstStyle/>
          <a:p>
            <a:pPr algn="ctr">
              <a:lnSpc>
                <a:spcPts val="8280"/>
              </a:lnSpc>
            </a:pPr>
            <a:r>
              <a:rPr lang="en-US" sz="6000" spc="588">
                <a:solidFill>
                  <a:srgbClr val="231F20"/>
                </a:solidFill>
                <a:latin typeface="Oswald Bold"/>
              </a:rPr>
              <a:t>5.1.3 DEMONSTRATION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1896687"/>
            <a:chOff x="0" y="0"/>
            <a:chExt cx="4816593" cy="499539"/>
          </a:xfrm>
        </p:grpSpPr>
        <p:sp>
          <p:nvSpPr>
            <p:cNvPr id="4" name="Freeform 4"/>
            <p:cNvSpPr/>
            <p:nvPr/>
          </p:nvSpPr>
          <p:spPr>
            <a:xfrm>
              <a:off x="0" y="0"/>
              <a:ext cx="4816592" cy="499539"/>
            </a:xfrm>
            <a:custGeom>
              <a:avLst/>
              <a:gdLst/>
              <a:ahLst/>
              <a:cxnLst/>
              <a:rect l="l" t="t" r="r" b="b"/>
              <a:pathLst>
                <a:path w="4816592" h="499539">
                  <a:moveTo>
                    <a:pt x="0" y="0"/>
                  </a:moveTo>
                  <a:lnTo>
                    <a:pt x="4816592" y="0"/>
                  </a:lnTo>
                  <a:lnTo>
                    <a:pt x="4816592" y="499539"/>
                  </a:lnTo>
                  <a:lnTo>
                    <a:pt x="0" y="499539"/>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464496" y="-4146744"/>
            <a:ext cx="6457420" cy="6626084"/>
          </a:xfrm>
          <a:custGeom>
            <a:avLst/>
            <a:gdLst/>
            <a:ahLst/>
            <a:cxnLst/>
            <a:rect l="l" t="t" r="r" b="b"/>
            <a:pathLst>
              <a:path w="6457420" h="6626084">
                <a:moveTo>
                  <a:pt x="0" y="0"/>
                </a:moveTo>
                <a:lnTo>
                  <a:pt x="6457419" y="0"/>
                </a:lnTo>
                <a:lnTo>
                  <a:pt x="6457419" y="6626083"/>
                </a:lnTo>
                <a:lnTo>
                  <a:pt x="0" y="6626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327692" y="-10319"/>
            <a:ext cx="11632615" cy="1973264"/>
          </a:xfrm>
          <a:prstGeom prst="rect">
            <a:avLst/>
          </a:prstGeom>
        </p:spPr>
        <p:txBody>
          <a:bodyPr lIns="0" tIns="0" rIns="0" bIns="0" rtlCol="0" anchor="t">
            <a:spAutoFit/>
          </a:bodyPr>
          <a:lstStyle/>
          <a:p>
            <a:pPr algn="ctr">
              <a:lnSpc>
                <a:spcPts val="7900"/>
              </a:lnSpc>
            </a:pPr>
            <a:r>
              <a:rPr lang="en-US" sz="5724" spc="561">
                <a:solidFill>
                  <a:srgbClr val="FFFFFF"/>
                </a:solidFill>
                <a:latin typeface="Oswald Bold"/>
              </a:rPr>
              <a:t> 6.</a:t>
            </a:r>
          </a:p>
          <a:p>
            <a:pPr algn="ctr">
              <a:lnSpc>
                <a:spcPts val="7900"/>
              </a:lnSpc>
            </a:pPr>
            <a:r>
              <a:rPr lang="en-US" sz="5724" spc="561">
                <a:solidFill>
                  <a:srgbClr val="FFFFFF"/>
                </a:solidFill>
                <a:latin typeface="Oswald Bold"/>
              </a:rPr>
              <a:t>DISCUSSION OF RESULTS</a:t>
            </a:r>
          </a:p>
        </p:txBody>
      </p:sp>
      <p:sp>
        <p:nvSpPr>
          <p:cNvPr id="9" name="TextBox 9"/>
          <p:cNvSpPr txBox="1"/>
          <p:nvPr/>
        </p:nvSpPr>
        <p:spPr>
          <a:xfrm>
            <a:off x="247808" y="1887162"/>
            <a:ext cx="17792385" cy="9077325"/>
          </a:xfrm>
          <a:prstGeom prst="rect">
            <a:avLst/>
          </a:prstGeom>
        </p:spPr>
        <p:txBody>
          <a:bodyPr lIns="0" tIns="0" rIns="0" bIns="0" rtlCol="0" anchor="t">
            <a:spAutoFit/>
          </a:bodyPr>
          <a:lstStyle/>
          <a:p>
            <a:pPr algn="ctr">
              <a:lnSpc>
                <a:spcPts val="5126"/>
              </a:lnSpc>
            </a:pPr>
            <a:r>
              <a:rPr lang="en-US" sz="4271" dirty="0">
                <a:solidFill>
                  <a:srgbClr val="000000"/>
                </a:solidFill>
                <a:latin typeface="Oswald"/>
              </a:rPr>
              <a:t>Thus from the previous slide , after running a time analysis of our Verilog code , we have clearly by statistical means proved how our </a:t>
            </a:r>
            <a:r>
              <a:rPr lang="en-US" sz="4271" dirty="0" err="1">
                <a:solidFill>
                  <a:srgbClr val="000000"/>
                </a:solidFill>
                <a:latin typeface="Oswald"/>
              </a:rPr>
              <a:t>simpe</a:t>
            </a:r>
            <a:r>
              <a:rPr lang="en-US" sz="4271" dirty="0">
                <a:solidFill>
                  <a:srgbClr val="000000"/>
                </a:solidFill>
                <a:latin typeface="Oswald"/>
              </a:rPr>
              <a:t> ALU works more efficiently when transferring bits of data. </a:t>
            </a:r>
          </a:p>
          <a:p>
            <a:pPr algn="ctr">
              <a:lnSpc>
                <a:spcPts val="5126"/>
              </a:lnSpc>
            </a:pPr>
            <a:r>
              <a:rPr lang="en-US" sz="4271" dirty="0">
                <a:solidFill>
                  <a:srgbClr val="000000"/>
                </a:solidFill>
                <a:latin typeface="Oswald"/>
              </a:rPr>
              <a:t>Our case study considered data of bits from 1 - 64 and the graph alongside evidently visualizes what our project aimed to do in the first place , which is to create a better ALU than the ones currently in use.</a:t>
            </a:r>
          </a:p>
          <a:p>
            <a:pPr algn="ctr">
              <a:lnSpc>
                <a:spcPts val="5126"/>
              </a:lnSpc>
            </a:pPr>
            <a:r>
              <a:rPr lang="en-US" sz="4271" dirty="0">
                <a:solidFill>
                  <a:srgbClr val="000000"/>
                </a:solidFill>
                <a:latin typeface="Oswald"/>
              </a:rPr>
              <a:t>By this same logic, we can also say that while transferring other complex polynomial functions and when performing further logical operations , our ALU design and code will most definitely come out victorious and will prove to be of help in a universal other applications which will benefit from a faster processing unit.</a:t>
            </a:r>
          </a:p>
          <a:p>
            <a:pPr algn="ctr">
              <a:lnSpc>
                <a:spcPts val="5126"/>
              </a:lnSpc>
            </a:pPr>
            <a:r>
              <a:rPr lang="en-US" sz="4271" dirty="0">
                <a:solidFill>
                  <a:srgbClr val="000000"/>
                </a:solidFill>
                <a:latin typeface="Oswald"/>
              </a:rPr>
              <a:t>So to conclude , the sky is the limit in the applications to follow when implemented and with the </a:t>
            </a:r>
            <a:r>
              <a:rPr lang="en-US" sz="4271" dirty="0" err="1">
                <a:solidFill>
                  <a:srgbClr val="000000"/>
                </a:solidFill>
                <a:latin typeface="Oswald"/>
              </a:rPr>
              <a:t>evergrowing</a:t>
            </a:r>
            <a:r>
              <a:rPr lang="en-US" sz="4271" dirty="0">
                <a:solidFill>
                  <a:srgbClr val="000000"/>
                </a:solidFill>
                <a:latin typeface="Oswald"/>
              </a:rPr>
              <a:t> scope of technology , we have no doubt that our implemented code will be further advanced with time still.</a:t>
            </a:r>
          </a:p>
          <a:p>
            <a:pPr algn="ctr">
              <a:lnSpc>
                <a:spcPts val="5126"/>
              </a:lnSpc>
              <a:spcBef>
                <a:spcPct val="0"/>
              </a:spcBef>
            </a:pPr>
            <a:endParaRPr lang="en-US" sz="4271" dirty="0">
              <a:solidFill>
                <a:srgbClr val="000000"/>
              </a:solidFill>
              <a:latin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6100440" y="7406502"/>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302030" y="224078"/>
            <a:ext cx="9832622" cy="1155958"/>
          </a:xfrm>
          <a:prstGeom prst="rect">
            <a:avLst/>
          </a:prstGeom>
        </p:spPr>
        <p:txBody>
          <a:bodyPr lIns="0" tIns="0" rIns="0" bIns="0" rtlCol="0" anchor="t">
            <a:spAutoFit/>
          </a:bodyPr>
          <a:lstStyle/>
          <a:p>
            <a:pPr algn="ctr">
              <a:lnSpc>
                <a:spcPts val="9488"/>
              </a:lnSpc>
            </a:pPr>
            <a:r>
              <a:rPr lang="en-US" sz="6875" spc="673">
                <a:solidFill>
                  <a:srgbClr val="231F20"/>
                </a:solidFill>
                <a:latin typeface="Oswald Bold"/>
              </a:rPr>
              <a:t>7. REFERENCES </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177382" y="2719705"/>
            <a:ext cx="16081918" cy="5981065"/>
          </a:xfrm>
          <a:prstGeom prst="rect">
            <a:avLst/>
          </a:prstGeom>
        </p:spPr>
        <p:txBody>
          <a:bodyPr lIns="0" tIns="0" rIns="0" bIns="0" rtlCol="0" anchor="t">
            <a:spAutoFit/>
          </a:bodyPr>
          <a:lstStyle/>
          <a:p>
            <a:pPr marL="734059" lvl="1" indent="-367030" algn="ctr">
              <a:lnSpc>
                <a:spcPts val="4759"/>
              </a:lnSpc>
              <a:buFont typeface="Arial"/>
              <a:buChar char="•"/>
            </a:pPr>
            <a:r>
              <a:rPr lang="en-US" sz="3399" dirty="0">
                <a:solidFill>
                  <a:srgbClr val="231F20"/>
                </a:solidFill>
                <a:latin typeface="Canva Sans 2"/>
              </a:rPr>
              <a:t>https://www.gimtec.io/p/simplest-alu-ever</a:t>
            </a:r>
          </a:p>
          <a:p>
            <a:pPr algn="ctr">
              <a:lnSpc>
                <a:spcPts val="4759"/>
              </a:lnSpc>
            </a:pPr>
            <a:endParaRPr lang="en-US" sz="3399" dirty="0">
              <a:solidFill>
                <a:srgbClr val="231F20"/>
              </a:solidFill>
              <a:latin typeface="Canva Sans 2"/>
            </a:endParaRPr>
          </a:p>
          <a:p>
            <a:pPr marL="734059" lvl="1" indent="-367030" algn="ctr">
              <a:lnSpc>
                <a:spcPts val="4759"/>
              </a:lnSpc>
              <a:buFont typeface="Arial"/>
              <a:buChar char="•"/>
            </a:pPr>
            <a:r>
              <a:rPr lang="en-US" sz="3399" dirty="0">
                <a:solidFill>
                  <a:srgbClr val="231F20"/>
                </a:solidFill>
                <a:latin typeface="Canva Sans 2"/>
              </a:rPr>
              <a:t>http://www.csc.villanova.edu/~mdamian/Past/csc2400fa13/assign/ALU.html</a:t>
            </a:r>
          </a:p>
          <a:p>
            <a:pPr algn="ctr">
              <a:lnSpc>
                <a:spcPts val="4759"/>
              </a:lnSpc>
            </a:pPr>
            <a:endParaRPr lang="en-US" sz="3399" dirty="0">
              <a:solidFill>
                <a:srgbClr val="231F20"/>
              </a:solidFill>
              <a:latin typeface="Canva Sans 2"/>
            </a:endParaRPr>
          </a:p>
          <a:p>
            <a:pPr marL="734059" lvl="1" indent="-367030" algn="ctr">
              <a:lnSpc>
                <a:spcPts val="4759"/>
              </a:lnSpc>
              <a:buFont typeface="Arial"/>
              <a:buChar char="•"/>
            </a:pPr>
            <a:r>
              <a:rPr lang="en-US" sz="3399" dirty="0">
                <a:solidFill>
                  <a:srgbClr val="231F20"/>
                </a:solidFill>
                <a:latin typeface="Canva Sans 2"/>
              </a:rPr>
              <a:t>https://study.com/learn/lesson/arithmetic-logic-unit-alu.html#:~:text=The%20function%20of%20an%20ALU,calculations%20within%20a%20computer%27s%20CPU</a:t>
            </a:r>
          </a:p>
          <a:p>
            <a:pPr algn="ctr">
              <a:lnSpc>
                <a:spcPts val="4759"/>
              </a:lnSpc>
            </a:pPr>
            <a:endParaRPr lang="en-US" sz="3399" dirty="0">
              <a:solidFill>
                <a:srgbClr val="231F20"/>
              </a:solidFill>
              <a:latin typeface="Canva Sans 2"/>
            </a:endParaRPr>
          </a:p>
          <a:p>
            <a:pPr marL="734059" lvl="1" indent="-367030" algn="ctr">
              <a:lnSpc>
                <a:spcPts val="4759"/>
              </a:lnSpc>
              <a:buFont typeface="Arial"/>
              <a:buChar char="•"/>
            </a:pPr>
            <a:r>
              <a:rPr lang="en-US" sz="3399" dirty="0">
                <a:solidFill>
                  <a:srgbClr val="231F20"/>
                </a:solidFill>
                <a:latin typeface="Canva Sans 2"/>
              </a:rPr>
              <a:t>The guidance of our professor , Prof. </a:t>
            </a:r>
            <a:r>
              <a:rPr lang="en-US" sz="3399" dirty="0" err="1">
                <a:solidFill>
                  <a:srgbClr val="231F20"/>
                </a:solidFill>
                <a:latin typeface="Canva Sans 2"/>
              </a:rPr>
              <a:t>Sindhuja</a:t>
            </a:r>
            <a:r>
              <a:rPr lang="en-US" sz="3399" dirty="0">
                <a:solidFill>
                  <a:srgbClr val="231F20"/>
                </a:solidFill>
                <a:latin typeface="Canva Sans 2"/>
              </a:rPr>
              <a:t> 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15812" y="-821648"/>
            <a:ext cx="18288000" cy="11355196"/>
          </a:xfrm>
          <a:custGeom>
            <a:avLst/>
            <a:gdLst/>
            <a:ahLst/>
            <a:cxnLst/>
            <a:rect l="l" t="t" r="r" b="b"/>
            <a:pathLst>
              <a:path w="18288000" h="11355196">
                <a:moveTo>
                  <a:pt x="0" y="0"/>
                </a:moveTo>
                <a:lnTo>
                  <a:pt x="18288000" y="0"/>
                </a:lnTo>
                <a:lnTo>
                  <a:pt x="18288000" y="11355196"/>
                </a:lnTo>
                <a:lnTo>
                  <a:pt x="0" y="11355196"/>
                </a:lnTo>
                <a:lnTo>
                  <a:pt x="0" y="0"/>
                </a:lnTo>
                <a:close/>
              </a:path>
            </a:pathLst>
          </a:custGeom>
          <a:blipFill>
            <a:blip r:embed="rId5"/>
            <a:stretch>
              <a:fillRect l="-1384" t="-10272" r="-1384"/>
            </a:stretch>
          </a:blipFill>
        </p:spPr>
      </p:sp>
      <p:sp>
        <p:nvSpPr>
          <p:cNvPr id="6" name="TextBox 6"/>
          <p:cNvSpPr txBox="1"/>
          <p:nvPr/>
        </p:nvSpPr>
        <p:spPr>
          <a:xfrm>
            <a:off x="0" y="4299508"/>
            <a:ext cx="18519625" cy="1535584"/>
          </a:xfrm>
          <a:prstGeom prst="rect">
            <a:avLst/>
          </a:prstGeom>
        </p:spPr>
        <p:txBody>
          <a:bodyPr lIns="0" tIns="0" rIns="0" bIns="0" rtlCol="0" anchor="t">
            <a:spAutoFit/>
          </a:bodyPr>
          <a:lstStyle/>
          <a:p>
            <a:pPr algn="ctr">
              <a:lnSpc>
                <a:spcPts val="12577"/>
              </a:lnSpc>
            </a:pPr>
            <a:r>
              <a:rPr lang="en-US" sz="9113" spc="893">
                <a:solidFill>
                  <a:srgbClr val="FFFBFB"/>
                </a:solidFill>
                <a:latin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7102437"/>
            <a:chOff x="0" y="0"/>
            <a:chExt cx="368852" cy="1870601"/>
          </a:xfrm>
        </p:grpSpPr>
        <p:sp>
          <p:nvSpPr>
            <p:cNvPr id="4" name="Freeform 4"/>
            <p:cNvSpPr/>
            <p:nvPr/>
          </p:nvSpPr>
          <p:spPr>
            <a:xfrm>
              <a:off x="0" y="0"/>
              <a:ext cx="368852" cy="1870601"/>
            </a:xfrm>
            <a:custGeom>
              <a:avLst/>
              <a:gdLst/>
              <a:ahLst/>
              <a:cxnLst/>
              <a:rect l="l" t="t" r="r" b="b"/>
              <a:pathLst>
                <a:path w="368852" h="1870601">
                  <a:moveTo>
                    <a:pt x="0" y="0"/>
                  </a:moveTo>
                  <a:lnTo>
                    <a:pt x="368852" y="0"/>
                  </a:lnTo>
                  <a:lnTo>
                    <a:pt x="368852" y="1870601"/>
                  </a:lnTo>
                  <a:lnTo>
                    <a:pt x="0" y="1870601"/>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50954" y="421252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50954" y="520312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50954" y="606551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93228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7990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6607430"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MEMBERS</a:t>
            </a:r>
          </a:p>
        </p:txBody>
      </p:sp>
      <p:sp>
        <p:nvSpPr>
          <p:cNvPr id="15" name="TextBox 15"/>
          <p:cNvSpPr txBox="1"/>
          <p:nvPr/>
        </p:nvSpPr>
        <p:spPr>
          <a:xfrm>
            <a:off x="6607430"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OBJECTIVE</a:t>
            </a:r>
          </a:p>
        </p:txBody>
      </p:sp>
      <p:sp>
        <p:nvSpPr>
          <p:cNvPr id="16" name="TextBox 16"/>
          <p:cNvSpPr txBox="1"/>
          <p:nvPr/>
        </p:nvSpPr>
        <p:spPr>
          <a:xfrm>
            <a:off x="6607430" y="5951487"/>
            <a:ext cx="7184473" cy="8566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DESIGN METHODOLOGY, CODES AND COMPONENTS </a:t>
            </a:r>
          </a:p>
        </p:txBody>
      </p:sp>
      <p:sp>
        <p:nvSpPr>
          <p:cNvPr id="17" name="TextBox 17"/>
          <p:cNvSpPr txBox="1"/>
          <p:nvPr/>
        </p:nvSpPr>
        <p:spPr>
          <a:xfrm>
            <a:off x="6607430" y="6951888"/>
            <a:ext cx="5790503" cy="85669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DEMONSTRATION OF THE WORK COMPLETED </a:t>
            </a:r>
          </a:p>
        </p:txBody>
      </p:sp>
      <p:sp>
        <p:nvSpPr>
          <p:cNvPr id="18" name="TextBox 18"/>
          <p:cNvSpPr txBox="1"/>
          <p:nvPr/>
        </p:nvSpPr>
        <p:spPr>
          <a:xfrm>
            <a:off x="6607430" y="8014903"/>
            <a:ext cx="6289212" cy="441383"/>
          </a:xfrm>
          <a:prstGeom prst="rect">
            <a:avLst/>
          </a:prstGeom>
        </p:spPr>
        <p:txBody>
          <a:bodyPr lIns="0" tIns="0" rIns="0" bIns="0" rtlCol="0" anchor="t">
            <a:spAutoFit/>
          </a:bodyPr>
          <a:lstStyle/>
          <a:p>
            <a:pPr marL="0" lvl="0" indent="0" algn="l">
              <a:lnSpc>
                <a:spcPts val="3605"/>
              </a:lnSpc>
              <a:spcBef>
                <a:spcPct val="0"/>
              </a:spcBef>
            </a:pPr>
            <a:r>
              <a:rPr lang="en-US" sz="2612" spc="256">
                <a:solidFill>
                  <a:srgbClr val="231F20"/>
                </a:solidFill>
                <a:latin typeface="DM Sans"/>
              </a:rPr>
              <a:t>DISCUSSION OF RESULTS</a:t>
            </a:r>
          </a:p>
        </p:txBody>
      </p:sp>
      <p:sp>
        <p:nvSpPr>
          <p:cNvPr id="19" name="TextBox 19"/>
          <p:cNvSpPr txBox="1"/>
          <p:nvPr/>
        </p:nvSpPr>
        <p:spPr>
          <a:xfrm>
            <a:off x="6607430" y="5117955"/>
            <a:ext cx="7677065"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LITERATURE SURVEY</a:t>
            </a:r>
          </a:p>
        </p:txBody>
      </p:sp>
      <p:sp>
        <p:nvSpPr>
          <p:cNvPr id="20" name="TextBox 20"/>
          <p:cNvSpPr txBox="1"/>
          <p:nvPr/>
        </p:nvSpPr>
        <p:spPr>
          <a:xfrm>
            <a:off x="5250954" y="866583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21" name="TextBox 21"/>
          <p:cNvSpPr txBox="1"/>
          <p:nvPr/>
        </p:nvSpPr>
        <p:spPr>
          <a:xfrm>
            <a:off x="6607430" y="8803949"/>
            <a:ext cx="2188324" cy="390525"/>
          </a:xfrm>
          <a:prstGeom prst="rect">
            <a:avLst/>
          </a:prstGeom>
        </p:spPr>
        <p:txBody>
          <a:bodyPr lIns="0" tIns="0" rIns="0" bIns="0" rtlCol="0" anchor="t">
            <a:spAutoFit/>
          </a:bodyPr>
          <a:lstStyle/>
          <a:p>
            <a:pPr algn="ctr">
              <a:lnSpc>
                <a:spcPts val="3131"/>
              </a:lnSpc>
              <a:spcBef>
                <a:spcPct val="0"/>
              </a:spcBef>
            </a:pPr>
            <a:r>
              <a:rPr lang="en-US" sz="2610">
                <a:solidFill>
                  <a:srgbClr val="000000"/>
                </a:solidFill>
                <a:latin typeface="DM Sans"/>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sp>
        <p:nvSpPr>
          <p:cNvPr id="3" name="TextBox 3"/>
          <p:cNvSpPr txBox="1"/>
          <p:nvPr/>
        </p:nvSpPr>
        <p:spPr>
          <a:xfrm>
            <a:off x="4688288" y="3698693"/>
            <a:ext cx="8911424" cy="2841989"/>
          </a:xfrm>
          <a:prstGeom prst="rect">
            <a:avLst/>
          </a:prstGeom>
        </p:spPr>
        <p:txBody>
          <a:bodyPr lIns="0" tIns="0" rIns="0" bIns="0" rtlCol="0" anchor="t">
            <a:spAutoFit/>
          </a:bodyPr>
          <a:lstStyle/>
          <a:p>
            <a:pPr algn="ctr">
              <a:lnSpc>
                <a:spcPts val="3811"/>
              </a:lnSpc>
            </a:pPr>
            <a:r>
              <a:rPr lang="en-US" sz="2761" spc="270" dirty="0">
                <a:solidFill>
                  <a:srgbClr val="231F20"/>
                </a:solidFill>
                <a:latin typeface="DM Sans"/>
              </a:rPr>
              <a:t>Kevin Joshua T 21BLC1445</a:t>
            </a:r>
          </a:p>
          <a:p>
            <a:pPr algn="ctr">
              <a:lnSpc>
                <a:spcPts val="3811"/>
              </a:lnSpc>
            </a:pPr>
            <a:r>
              <a:rPr lang="en-US" sz="2761" spc="270" dirty="0">
                <a:solidFill>
                  <a:srgbClr val="231F20"/>
                </a:solidFill>
                <a:latin typeface="DM Sans"/>
              </a:rPr>
              <a:t>Kevin Joe Thomas 21BLC1190</a:t>
            </a:r>
          </a:p>
          <a:p>
            <a:pPr algn="ctr">
              <a:lnSpc>
                <a:spcPts val="3811"/>
              </a:lnSpc>
            </a:pPr>
            <a:r>
              <a:rPr lang="en-US" sz="2761" spc="270" dirty="0">
                <a:solidFill>
                  <a:srgbClr val="231F20"/>
                </a:solidFill>
                <a:latin typeface="DM Sans"/>
              </a:rPr>
              <a:t>Mohammed </a:t>
            </a:r>
            <a:r>
              <a:rPr lang="en-US" sz="2761" spc="270" dirty="0" err="1">
                <a:solidFill>
                  <a:srgbClr val="231F20"/>
                </a:solidFill>
                <a:latin typeface="DM Sans"/>
              </a:rPr>
              <a:t>Shoukat</a:t>
            </a:r>
            <a:r>
              <a:rPr lang="en-US" sz="2761" spc="270" dirty="0">
                <a:solidFill>
                  <a:srgbClr val="231F20"/>
                </a:solidFill>
                <a:latin typeface="DM Sans"/>
              </a:rPr>
              <a:t> Ali 21BLC1497</a:t>
            </a:r>
          </a:p>
          <a:p>
            <a:pPr algn="ctr">
              <a:lnSpc>
                <a:spcPts val="3811"/>
              </a:lnSpc>
            </a:pPr>
            <a:r>
              <a:rPr lang="en-US" sz="2761" spc="270" dirty="0">
                <a:solidFill>
                  <a:srgbClr val="231F20"/>
                </a:solidFill>
                <a:latin typeface="DM Sans"/>
              </a:rPr>
              <a:t>Gurshaan Singh 21BLC1424</a:t>
            </a:r>
          </a:p>
          <a:p>
            <a:pPr algn="ctr">
              <a:lnSpc>
                <a:spcPts val="3811"/>
              </a:lnSpc>
            </a:pPr>
            <a:r>
              <a:rPr lang="en-US" sz="2761" spc="270" dirty="0">
                <a:solidFill>
                  <a:srgbClr val="231F20"/>
                </a:solidFill>
                <a:latin typeface="DM Sans"/>
              </a:rPr>
              <a:t>Raghav Matta 21BLC1563</a:t>
            </a:r>
          </a:p>
          <a:p>
            <a:pPr marL="0" lvl="0" indent="0" algn="ctr">
              <a:lnSpc>
                <a:spcPts val="3811"/>
              </a:lnSpc>
              <a:spcBef>
                <a:spcPct val="0"/>
              </a:spcBef>
            </a:pPr>
            <a:r>
              <a:rPr lang="en-US" sz="2761" spc="270" dirty="0">
                <a:solidFill>
                  <a:srgbClr val="231F20"/>
                </a:solidFill>
                <a:latin typeface="DM Sans"/>
              </a:rPr>
              <a:t>Sujay Ramesh 21BLC1605</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615314" y="914400"/>
            <a:ext cx="5057372" cy="1166783"/>
          </a:xfrm>
          <a:prstGeom prst="rect">
            <a:avLst/>
          </a:prstGeom>
        </p:spPr>
        <p:txBody>
          <a:bodyPr lIns="0" tIns="0" rIns="0" bIns="0" rtlCol="0" anchor="t">
            <a:spAutoFit/>
          </a:bodyPr>
          <a:lstStyle/>
          <a:p>
            <a:pPr marL="0" lvl="0" indent="0" algn="ctr">
              <a:lnSpc>
                <a:spcPts val="9587"/>
              </a:lnSpc>
              <a:spcBef>
                <a:spcPct val="0"/>
              </a:spcBef>
            </a:pPr>
            <a:r>
              <a:rPr lang="en-US" sz="6947" spc="368" dirty="0">
                <a:latin typeface="Oswald Bold"/>
              </a:rPr>
              <a:t>1. MEMBERS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6404006" y="750369"/>
            <a:ext cx="5479987" cy="1166783"/>
          </a:xfrm>
          <a:prstGeom prst="rect">
            <a:avLst/>
          </a:prstGeom>
        </p:spPr>
        <p:txBody>
          <a:bodyPr lIns="0" tIns="0" rIns="0" bIns="0" rtlCol="0" anchor="t">
            <a:spAutoFit/>
          </a:bodyPr>
          <a:lstStyle/>
          <a:p>
            <a:pPr marL="0" lvl="0" indent="0" algn="ctr">
              <a:lnSpc>
                <a:spcPts val="9587"/>
              </a:lnSpc>
              <a:spcBef>
                <a:spcPct val="0"/>
              </a:spcBef>
            </a:pPr>
            <a:r>
              <a:rPr lang="en-US" sz="6947" spc="368" dirty="0">
                <a:latin typeface="Oswald Bold"/>
              </a:rPr>
              <a:t>2. OBJECTIVE</a:t>
            </a:r>
            <a:r>
              <a:rPr lang="en-US" sz="6947" u="none" strike="noStrike" spc="368" dirty="0">
                <a:latin typeface="Oswald Bold"/>
              </a:rPr>
              <a:t> </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4447489" y="2752036"/>
            <a:ext cx="9393023" cy="6986188"/>
          </a:xfrm>
          <a:prstGeom prst="rect">
            <a:avLst/>
          </a:prstGeom>
        </p:spPr>
        <p:txBody>
          <a:bodyPr lIns="0" tIns="0" rIns="0" bIns="0" rtlCol="0" anchor="t">
            <a:spAutoFit/>
          </a:bodyPr>
          <a:lstStyle/>
          <a:p>
            <a:pPr algn="ctr">
              <a:lnSpc>
                <a:spcPts val="4596"/>
              </a:lnSpc>
            </a:pPr>
            <a:r>
              <a:rPr lang="en-US" sz="3536" dirty="0">
                <a:solidFill>
                  <a:srgbClr val="231F20"/>
                </a:solidFill>
                <a:latin typeface="DM Sans"/>
              </a:rPr>
              <a:t> The ALU is a crucial component in computer architecture, responsible for executing core operations and enabling the processor to perform arithmetic, logical, and control operations efficiently. Its capabilities directly impact the speed, efficiency, and versatility of a computer system.</a:t>
            </a:r>
          </a:p>
          <a:p>
            <a:pPr algn="ctr">
              <a:lnSpc>
                <a:spcPts val="4596"/>
              </a:lnSpc>
              <a:spcBef>
                <a:spcPct val="0"/>
              </a:spcBef>
            </a:pPr>
            <a:r>
              <a:rPr lang="en-US" sz="3536" dirty="0">
                <a:solidFill>
                  <a:srgbClr val="231F20"/>
                </a:solidFill>
                <a:latin typeface="DM Sans"/>
              </a:rPr>
              <a:t>Our objective is to thus create a much faster and overall efficient ALU compared to those currently in use to help boost the capabilities of not only the processor but also consequently all its relevant functions </a:t>
            </a:r>
          </a:p>
        </p:txBody>
      </p:sp>
      <p:sp>
        <p:nvSpPr>
          <p:cNvPr id="8" name="Freeform 8"/>
          <p:cNvSpPr/>
          <p:nvPr/>
        </p:nvSpPr>
        <p:spPr>
          <a:xfrm>
            <a:off x="14479722" y="2545520"/>
            <a:ext cx="2575247" cy="2597980"/>
          </a:xfrm>
          <a:custGeom>
            <a:avLst/>
            <a:gdLst/>
            <a:ahLst/>
            <a:cxnLst/>
            <a:rect l="l" t="t" r="r" b="b"/>
            <a:pathLst>
              <a:path w="2575247" h="2597980">
                <a:moveTo>
                  <a:pt x="0" y="0"/>
                </a:moveTo>
                <a:lnTo>
                  <a:pt x="2575247" y="0"/>
                </a:lnTo>
                <a:lnTo>
                  <a:pt x="2575247" y="2597980"/>
                </a:lnTo>
                <a:lnTo>
                  <a:pt x="0" y="25979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316569" y="2545520"/>
            <a:ext cx="2575247" cy="2597980"/>
          </a:xfrm>
          <a:custGeom>
            <a:avLst/>
            <a:gdLst/>
            <a:ahLst/>
            <a:cxnLst/>
            <a:rect l="l" t="t" r="r" b="b"/>
            <a:pathLst>
              <a:path w="2575247" h="2597980">
                <a:moveTo>
                  <a:pt x="0" y="0"/>
                </a:moveTo>
                <a:lnTo>
                  <a:pt x="2575247" y="0"/>
                </a:lnTo>
                <a:lnTo>
                  <a:pt x="2575247" y="2597980"/>
                </a:lnTo>
                <a:lnTo>
                  <a:pt x="0" y="25979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756434" y="310279"/>
            <a:ext cx="6775132" cy="837345"/>
          </a:xfrm>
          <a:prstGeom prst="rect">
            <a:avLst/>
          </a:prstGeom>
        </p:spPr>
        <p:txBody>
          <a:bodyPr lIns="0" tIns="0" rIns="0" bIns="0" rtlCol="0" anchor="t">
            <a:spAutoFit/>
          </a:bodyPr>
          <a:lstStyle/>
          <a:p>
            <a:pPr marL="0" lvl="0" indent="0" algn="ctr">
              <a:lnSpc>
                <a:spcPts val="7103"/>
              </a:lnSpc>
              <a:spcBef>
                <a:spcPct val="0"/>
              </a:spcBef>
            </a:pPr>
            <a:r>
              <a:rPr lang="en-US" sz="5147" spc="272" dirty="0">
                <a:latin typeface="Oswald Bold"/>
              </a:rPr>
              <a:t>3. LITERATURE SURVEY</a:t>
            </a:r>
          </a:p>
        </p:txBody>
      </p:sp>
      <p:sp>
        <p:nvSpPr>
          <p:cNvPr id="5" name="Freeform 5"/>
          <p:cNvSpPr/>
          <p:nvPr/>
        </p:nvSpPr>
        <p:spPr>
          <a:xfrm>
            <a:off x="15112413" y="-522235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854985" y="762179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828492" y="1802958"/>
            <a:ext cx="16631016" cy="6690608"/>
          </a:xfrm>
          <a:prstGeom prst="rect">
            <a:avLst/>
          </a:prstGeom>
        </p:spPr>
        <p:txBody>
          <a:bodyPr lIns="0" tIns="0" rIns="0" bIns="0" rtlCol="0" anchor="t">
            <a:spAutoFit/>
          </a:bodyPr>
          <a:lstStyle/>
          <a:p>
            <a:pPr marL="531572" lvl="1" indent="-265786">
              <a:lnSpc>
                <a:spcPts val="2954"/>
              </a:lnSpc>
              <a:buFont typeface="Arial"/>
              <a:buChar char="•"/>
            </a:pPr>
            <a:r>
              <a:rPr lang="en-US" sz="2462" dirty="0">
                <a:solidFill>
                  <a:srgbClr val="000000"/>
                </a:solidFill>
                <a:latin typeface="Oswald"/>
              </a:rPr>
              <a:t>Arithmetic operations are one of the fundamental functions performed by an ALU. In addition to basic addition, subtraction, multiplication, and division operations, ALUs can also support additional arithmetic operations such as increment, decrement, shift, and rotate.</a:t>
            </a:r>
          </a:p>
          <a:p>
            <a:pPr>
              <a:lnSpc>
                <a:spcPts val="2954"/>
              </a:lnSpc>
            </a:pPr>
            <a:endParaRPr lang="en-US" sz="2462" dirty="0">
              <a:solidFill>
                <a:srgbClr val="000000"/>
              </a:solidFill>
              <a:latin typeface="Oswald"/>
            </a:endParaRPr>
          </a:p>
          <a:p>
            <a:pPr marL="531572" lvl="1" indent="-265786">
              <a:lnSpc>
                <a:spcPts val="2954"/>
              </a:lnSpc>
              <a:buFont typeface="Arial"/>
              <a:buChar char="•"/>
            </a:pPr>
            <a:r>
              <a:rPr lang="en-US" sz="2462" dirty="0">
                <a:solidFill>
                  <a:srgbClr val="000000"/>
                </a:solidFill>
                <a:latin typeface="Oswald"/>
              </a:rPr>
              <a:t>1. Increment: This operation adds 1 to the input value, effectively incrementing it by one.</a:t>
            </a:r>
          </a:p>
          <a:p>
            <a:pPr>
              <a:lnSpc>
                <a:spcPts val="2954"/>
              </a:lnSpc>
            </a:pPr>
            <a:endParaRPr lang="en-US" sz="2462" dirty="0">
              <a:solidFill>
                <a:srgbClr val="000000"/>
              </a:solidFill>
              <a:latin typeface="Oswald"/>
            </a:endParaRPr>
          </a:p>
          <a:p>
            <a:pPr marL="531572" lvl="1" indent="-265786">
              <a:lnSpc>
                <a:spcPts val="2954"/>
              </a:lnSpc>
              <a:buFont typeface="Arial"/>
              <a:buChar char="•"/>
            </a:pPr>
            <a:r>
              <a:rPr lang="en-US" sz="2462" dirty="0">
                <a:solidFill>
                  <a:srgbClr val="000000"/>
                </a:solidFill>
                <a:latin typeface="Oswald"/>
              </a:rPr>
              <a:t>2. Decrement: This operation subtracts 1 from the input value, effectively decrementing it by one.</a:t>
            </a:r>
          </a:p>
          <a:p>
            <a:pPr>
              <a:lnSpc>
                <a:spcPts val="2954"/>
              </a:lnSpc>
            </a:pPr>
            <a:endParaRPr lang="en-US" sz="2462" dirty="0">
              <a:solidFill>
                <a:srgbClr val="000000"/>
              </a:solidFill>
              <a:latin typeface="Oswald"/>
            </a:endParaRPr>
          </a:p>
          <a:p>
            <a:pPr marL="531572" lvl="1" indent="-265786">
              <a:lnSpc>
                <a:spcPts val="2954"/>
              </a:lnSpc>
              <a:buFont typeface="Arial"/>
              <a:buChar char="•"/>
            </a:pPr>
            <a:r>
              <a:rPr lang="en-US" sz="2462" dirty="0">
                <a:solidFill>
                  <a:srgbClr val="000000"/>
                </a:solidFill>
                <a:latin typeface="Oswald"/>
              </a:rPr>
              <a:t>3. Shift: Shifting involves moving the bits of a binary number to the left or right. ALUs can perform logical shifts (shifting in zeros) or arithmetic shifts (preserving the sign bit). Logical left shift multiplies the input value by 2 for each shift, while logical right shift divides the input value by 2 for each shift. Arithmetic left shift is similar to logical left shift, but it preserves the sign bit. Arithmetic right shift is similar to logical right shift, but it preserves the sign bit and replicates it.</a:t>
            </a:r>
          </a:p>
          <a:p>
            <a:pPr>
              <a:lnSpc>
                <a:spcPts val="2954"/>
              </a:lnSpc>
            </a:pPr>
            <a:endParaRPr lang="en-US" sz="2462" dirty="0">
              <a:solidFill>
                <a:srgbClr val="000000"/>
              </a:solidFill>
              <a:latin typeface="Oswald"/>
            </a:endParaRPr>
          </a:p>
          <a:p>
            <a:pPr marL="531572" lvl="1" indent="-265786">
              <a:lnSpc>
                <a:spcPts val="2954"/>
              </a:lnSpc>
              <a:buFont typeface="Arial"/>
              <a:buChar char="•"/>
            </a:pPr>
            <a:r>
              <a:rPr lang="en-US" sz="2462" dirty="0">
                <a:solidFill>
                  <a:srgbClr val="000000"/>
                </a:solidFill>
                <a:latin typeface="Oswald"/>
              </a:rPr>
              <a:t>4. Rotate: Rotation is similar to shifting, but the bits that are shifted out are brought back in at the other end. Circular left rotation shifts the bits to the left and brings the leftmost bit to the rightmost position, while circular right rotation shifts the bits to the right and brings the rightmost bit to the leftmost position.</a:t>
            </a:r>
          </a:p>
          <a:p>
            <a:pPr>
              <a:lnSpc>
                <a:spcPts val="2954"/>
              </a:lnSpc>
            </a:pPr>
            <a:endParaRPr lang="en-US" sz="2462" dirty="0">
              <a:solidFill>
                <a:srgbClr val="000000"/>
              </a:solidFill>
              <a:latin typeface="Oswald"/>
            </a:endParaRPr>
          </a:p>
          <a:p>
            <a:pPr marL="531572" lvl="1" indent="-265786">
              <a:lnSpc>
                <a:spcPts val="2954"/>
              </a:lnSpc>
              <a:buFont typeface="Arial"/>
              <a:buChar char="•"/>
            </a:pPr>
            <a:r>
              <a:rPr lang="en-US" sz="2462" dirty="0">
                <a:solidFill>
                  <a:srgbClr val="000000"/>
                </a:solidFill>
                <a:latin typeface="Oswald"/>
              </a:rPr>
              <a:t>These additional arithmetic operations are useful in various computational tasks, such as data manipulation, bit manipulation, and algorithmic optimizations. They provide flexibility and efficiency in performing calculations within the ALU.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0" y="-152400"/>
            <a:ext cx="18519625" cy="3127115"/>
          </a:xfrm>
          <a:prstGeom prst="rect">
            <a:avLst/>
          </a:prstGeom>
        </p:spPr>
        <p:txBody>
          <a:bodyPr lIns="0" tIns="0" rIns="0" bIns="0" rtlCol="0" anchor="t">
            <a:spAutoFit/>
          </a:bodyPr>
          <a:lstStyle/>
          <a:p>
            <a:pPr algn="ctr">
              <a:lnSpc>
                <a:spcPts val="12577"/>
              </a:lnSpc>
            </a:pPr>
            <a:r>
              <a:rPr lang="en-US" sz="9113" spc="893">
                <a:solidFill>
                  <a:srgbClr val="FFFFFF"/>
                </a:solidFill>
                <a:latin typeface="Oswald Bold"/>
              </a:rPr>
              <a:t> (3.1)</a:t>
            </a:r>
          </a:p>
          <a:p>
            <a:pPr algn="ctr">
              <a:lnSpc>
                <a:spcPts val="12577"/>
              </a:lnSpc>
            </a:pPr>
            <a:r>
              <a:rPr lang="en-US" sz="9113" spc="893">
                <a:solidFill>
                  <a:srgbClr val="FFFFFF"/>
                </a:solidFill>
                <a:latin typeface="Oswald Bold"/>
              </a:rPr>
              <a:t>WORKING PRINCIPLE</a:t>
            </a:r>
          </a:p>
        </p:txBody>
      </p:sp>
      <p:sp>
        <p:nvSpPr>
          <p:cNvPr id="9" name="TextBox 9"/>
          <p:cNvSpPr txBox="1"/>
          <p:nvPr/>
        </p:nvSpPr>
        <p:spPr>
          <a:xfrm>
            <a:off x="0" y="4569065"/>
            <a:ext cx="18288000"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1"/>
              </a:rPr>
              <a:t>In recent times, FPGA circuitry has become increasingly complex with multiple layers of hardware aligning to perform simple calculations. As a result, the complexity of code has also increased, leading to more complex types and numbers of calculations. However, through experimentation, we have discovered that codes run much faster on simpler circuitry if they are designed accordingly. We compared our simple ALU with a traditional 64-bit ALU to determine the computation time and resources required to achieve the desired outcome.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15812" y="3631117"/>
            <a:ext cx="18288000" cy="4707515"/>
          </a:xfrm>
          <a:prstGeom prst="rect">
            <a:avLst/>
          </a:prstGeom>
        </p:spPr>
        <p:txBody>
          <a:bodyPr lIns="0" tIns="0" rIns="0" bIns="0" rtlCol="0" anchor="t">
            <a:spAutoFit/>
          </a:bodyPr>
          <a:lstStyle/>
          <a:p>
            <a:pPr>
              <a:lnSpc>
                <a:spcPts val="4101"/>
              </a:lnSpc>
            </a:pPr>
            <a:endParaRPr dirty="0"/>
          </a:p>
          <a:p>
            <a:pPr marL="576876" lvl="1" indent="-288438">
              <a:lnSpc>
                <a:spcPts val="3687"/>
              </a:lnSpc>
              <a:buFont typeface="Arial"/>
              <a:buChar char="•"/>
            </a:pPr>
            <a:r>
              <a:rPr lang="en-US" sz="2671" spc="261" dirty="0">
                <a:solidFill>
                  <a:srgbClr val="231F20"/>
                </a:solidFill>
                <a:latin typeface="DM Sans"/>
              </a:rPr>
              <a:t>It supports parallel architecture and applications with high performance.</a:t>
            </a:r>
          </a:p>
          <a:p>
            <a:pPr marL="576876" lvl="1" indent="-288438">
              <a:lnSpc>
                <a:spcPts val="3687"/>
              </a:lnSpc>
              <a:buFont typeface="Arial"/>
              <a:buChar char="•"/>
            </a:pPr>
            <a:r>
              <a:rPr lang="en-US" sz="2671" spc="261" dirty="0">
                <a:solidFill>
                  <a:srgbClr val="231F20"/>
                </a:solidFill>
                <a:latin typeface="DM Sans"/>
              </a:rPr>
              <a:t>It has the ability to get the desired output simultaneously and combine integer and floating-point variables.</a:t>
            </a:r>
          </a:p>
          <a:p>
            <a:pPr marL="576876" lvl="1" indent="-288438">
              <a:lnSpc>
                <a:spcPts val="3687"/>
              </a:lnSpc>
              <a:buFont typeface="Arial"/>
              <a:buChar char="•"/>
            </a:pPr>
            <a:r>
              <a:rPr lang="en-US" sz="2671" spc="261" dirty="0">
                <a:solidFill>
                  <a:srgbClr val="231F20"/>
                </a:solidFill>
                <a:latin typeface="DM Sans"/>
              </a:rPr>
              <a:t> It has the capability of performing instructions on a very large set and has a high range of accuracy.</a:t>
            </a:r>
          </a:p>
          <a:p>
            <a:pPr marL="576876" lvl="1" indent="-288438">
              <a:lnSpc>
                <a:spcPts val="3687"/>
              </a:lnSpc>
              <a:buFont typeface="Arial"/>
              <a:buChar char="•"/>
            </a:pPr>
            <a:r>
              <a:rPr lang="en-US" sz="2671" spc="261" dirty="0">
                <a:solidFill>
                  <a:srgbClr val="231F20"/>
                </a:solidFill>
                <a:latin typeface="DM Sans"/>
              </a:rPr>
              <a:t>In general, it is very fast; hence, it provides results quickly.</a:t>
            </a:r>
          </a:p>
          <a:p>
            <a:pPr marL="576876" lvl="1" indent="-288438">
              <a:lnSpc>
                <a:spcPts val="3687"/>
              </a:lnSpc>
              <a:buFont typeface="Arial"/>
              <a:buChar char="•"/>
            </a:pPr>
            <a:r>
              <a:rPr lang="en-US" sz="2671" spc="261" dirty="0">
                <a:solidFill>
                  <a:srgbClr val="231F20"/>
                </a:solidFill>
                <a:latin typeface="DM Sans"/>
              </a:rPr>
              <a:t>There are no sensitivity issues and no memory wastage with ALU.</a:t>
            </a:r>
          </a:p>
          <a:p>
            <a:pPr marL="576876" lvl="1" indent="-288438">
              <a:lnSpc>
                <a:spcPts val="3687"/>
              </a:lnSpc>
              <a:buFont typeface="Arial"/>
              <a:buChar char="•"/>
            </a:pPr>
            <a:r>
              <a:rPr lang="en-US" sz="2671" spc="261" dirty="0">
                <a:solidFill>
                  <a:srgbClr val="231F20"/>
                </a:solidFill>
                <a:latin typeface="DM Sans"/>
              </a:rPr>
              <a:t>They are less expensive and minimize the logic gate requirements.</a:t>
            </a:r>
          </a:p>
          <a:p>
            <a:pPr>
              <a:lnSpc>
                <a:spcPts val="3687"/>
              </a:lnSpc>
            </a:pPr>
            <a:endParaRPr lang="en-US" sz="2671" spc="261" dirty="0">
              <a:solidFill>
                <a:srgbClr val="231F20"/>
              </a:solidFill>
              <a:latin typeface="DM Sans"/>
            </a:endParaRPr>
          </a:p>
        </p:txBody>
      </p:sp>
      <p:sp>
        <p:nvSpPr>
          <p:cNvPr id="9" name="TextBox 9"/>
          <p:cNvSpPr txBox="1"/>
          <p:nvPr/>
        </p:nvSpPr>
        <p:spPr>
          <a:xfrm>
            <a:off x="-115812" y="-133753"/>
            <a:ext cx="18519625" cy="3127115"/>
          </a:xfrm>
          <a:prstGeom prst="rect">
            <a:avLst/>
          </a:prstGeom>
        </p:spPr>
        <p:txBody>
          <a:bodyPr lIns="0" tIns="0" rIns="0" bIns="0" rtlCol="0" anchor="t">
            <a:spAutoFit/>
          </a:bodyPr>
          <a:lstStyle/>
          <a:p>
            <a:pPr algn="ctr">
              <a:lnSpc>
                <a:spcPts val="12577"/>
              </a:lnSpc>
            </a:pPr>
            <a:r>
              <a:rPr lang="en-US" sz="9113" spc="893">
                <a:solidFill>
                  <a:srgbClr val="FFFFFF"/>
                </a:solidFill>
                <a:latin typeface="Oswald Bold"/>
              </a:rPr>
              <a:t> (3.2.1) </a:t>
            </a:r>
          </a:p>
          <a:p>
            <a:pPr algn="ctr">
              <a:lnSpc>
                <a:spcPts val="12577"/>
              </a:lnSpc>
            </a:pPr>
            <a:r>
              <a:rPr lang="en-US" sz="9113" spc="893">
                <a:solidFill>
                  <a:srgbClr val="FFFFFF"/>
                </a:solidFill>
                <a:latin typeface="Oswald Bold"/>
              </a:rPr>
              <a:t>ADVANTAGES OF ALU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0" y="3466103"/>
            <a:ext cx="18200763" cy="3316695"/>
          </a:xfrm>
          <a:prstGeom prst="rect">
            <a:avLst/>
          </a:prstGeom>
        </p:spPr>
        <p:txBody>
          <a:bodyPr lIns="0" tIns="0" rIns="0" bIns="0" rtlCol="0" anchor="t">
            <a:spAutoFit/>
          </a:bodyPr>
          <a:lstStyle/>
          <a:p>
            <a:pPr>
              <a:lnSpc>
                <a:spcPts val="4081"/>
              </a:lnSpc>
            </a:pPr>
            <a:endParaRPr dirty="0"/>
          </a:p>
          <a:p>
            <a:pPr>
              <a:lnSpc>
                <a:spcPts val="3669"/>
              </a:lnSpc>
            </a:pPr>
            <a:endParaRPr dirty="0"/>
          </a:p>
          <a:p>
            <a:pPr marL="574124" lvl="1" indent="-287062">
              <a:lnSpc>
                <a:spcPts val="3669"/>
              </a:lnSpc>
              <a:buFont typeface="Arial"/>
              <a:buChar char="•"/>
            </a:pPr>
            <a:r>
              <a:rPr lang="en-US" sz="2659" spc="260" dirty="0">
                <a:solidFill>
                  <a:srgbClr val="231F20"/>
                </a:solidFill>
                <a:latin typeface="DM Sans"/>
              </a:rPr>
              <a:t>With the ALU, floating variables have more delay, and its designed controller is not easy to understand.</a:t>
            </a:r>
          </a:p>
          <a:p>
            <a:pPr marL="574124" lvl="1" indent="-287062">
              <a:lnSpc>
                <a:spcPts val="3669"/>
              </a:lnSpc>
              <a:buFont typeface="Arial"/>
              <a:buChar char="•"/>
            </a:pPr>
            <a:r>
              <a:rPr lang="en-US" sz="2659" spc="260" dirty="0">
                <a:solidFill>
                  <a:srgbClr val="231F20"/>
                </a:solidFill>
                <a:latin typeface="DM Sans"/>
              </a:rPr>
              <a:t>the concept of pipelining is complex to understand.</a:t>
            </a:r>
          </a:p>
          <a:p>
            <a:pPr marL="574124" lvl="1" indent="-287062">
              <a:lnSpc>
                <a:spcPts val="3669"/>
              </a:lnSpc>
              <a:buFont typeface="Arial"/>
              <a:buChar char="•"/>
            </a:pPr>
            <a:r>
              <a:rPr lang="en-US" sz="2659" spc="260" dirty="0">
                <a:solidFill>
                  <a:srgbClr val="231F20"/>
                </a:solidFill>
                <a:latin typeface="DM Sans"/>
              </a:rPr>
              <a:t>In ALU there is an irregularity in latencies</a:t>
            </a:r>
          </a:p>
          <a:p>
            <a:pPr marL="640032" lvl="1" indent="-320016">
              <a:lnSpc>
                <a:spcPts val="4090"/>
              </a:lnSpc>
              <a:buFont typeface="Arial"/>
              <a:buChar char="•"/>
            </a:pPr>
            <a:r>
              <a:rPr lang="en-US" sz="2964" spc="290" dirty="0">
                <a:solidFill>
                  <a:srgbClr val="231F20"/>
                </a:solidFill>
                <a:latin typeface="DM Sans"/>
              </a:rPr>
              <a:t>Bugs would occur in ALU result if memory space was definite.</a:t>
            </a:r>
          </a:p>
        </p:txBody>
      </p:sp>
      <p:sp>
        <p:nvSpPr>
          <p:cNvPr id="9" name="TextBox 9"/>
          <p:cNvSpPr txBox="1"/>
          <p:nvPr/>
        </p:nvSpPr>
        <p:spPr>
          <a:xfrm>
            <a:off x="0" y="-152400"/>
            <a:ext cx="18519625" cy="3127115"/>
          </a:xfrm>
          <a:prstGeom prst="rect">
            <a:avLst/>
          </a:prstGeom>
        </p:spPr>
        <p:txBody>
          <a:bodyPr lIns="0" tIns="0" rIns="0" bIns="0" rtlCol="0" anchor="t">
            <a:spAutoFit/>
          </a:bodyPr>
          <a:lstStyle/>
          <a:p>
            <a:pPr algn="ctr">
              <a:lnSpc>
                <a:spcPts val="12577"/>
              </a:lnSpc>
            </a:pPr>
            <a:r>
              <a:rPr lang="en-US" sz="9113" spc="893">
                <a:solidFill>
                  <a:srgbClr val="FFFFFF"/>
                </a:solidFill>
                <a:latin typeface="Oswald Bold"/>
              </a:rPr>
              <a:t> (3.2.2)</a:t>
            </a:r>
          </a:p>
          <a:p>
            <a:pPr algn="ctr">
              <a:lnSpc>
                <a:spcPts val="12577"/>
              </a:lnSpc>
            </a:pPr>
            <a:r>
              <a:rPr lang="en-US" sz="9113" spc="893">
                <a:solidFill>
                  <a:srgbClr val="FFFFFF"/>
                </a:solidFill>
                <a:latin typeface="Oswald Bold"/>
              </a:rPr>
              <a:t>DISADVANTAGES OF ALU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1896687"/>
            <a:chOff x="0" y="0"/>
            <a:chExt cx="4816593" cy="499539"/>
          </a:xfrm>
        </p:grpSpPr>
        <p:sp>
          <p:nvSpPr>
            <p:cNvPr id="4" name="Freeform 4"/>
            <p:cNvSpPr/>
            <p:nvPr/>
          </p:nvSpPr>
          <p:spPr>
            <a:xfrm>
              <a:off x="0" y="0"/>
              <a:ext cx="4816592" cy="499539"/>
            </a:xfrm>
            <a:custGeom>
              <a:avLst/>
              <a:gdLst/>
              <a:ahLst/>
              <a:cxnLst/>
              <a:rect l="l" t="t" r="r" b="b"/>
              <a:pathLst>
                <a:path w="4816592" h="499539">
                  <a:moveTo>
                    <a:pt x="0" y="0"/>
                  </a:moveTo>
                  <a:lnTo>
                    <a:pt x="4816592" y="0"/>
                  </a:lnTo>
                  <a:lnTo>
                    <a:pt x="4816592" y="499539"/>
                  </a:lnTo>
                  <a:lnTo>
                    <a:pt x="0" y="499539"/>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4464496" y="-4146744"/>
            <a:ext cx="6457420" cy="6626084"/>
          </a:xfrm>
          <a:custGeom>
            <a:avLst/>
            <a:gdLst/>
            <a:ahLst/>
            <a:cxnLst/>
            <a:rect l="l" t="t" r="r" b="b"/>
            <a:pathLst>
              <a:path w="6457420" h="6626084">
                <a:moveTo>
                  <a:pt x="0" y="0"/>
                </a:moveTo>
                <a:lnTo>
                  <a:pt x="6457419" y="0"/>
                </a:lnTo>
                <a:lnTo>
                  <a:pt x="6457419" y="6626083"/>
                </a:lnTo>
                <a:lnTo>
                  <a:pt x="0" y="6626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327692" y="-10319"/>
            <a:ext cx="11632615" cy="1973264"/>
          </a:xfrm>
          <a:prstGeom prst="rect">
            <a:avLst/>
          </a:prstGeom>
        </p:spPr>
        <p:txBody>
          <a:bodyPr lIns="0" tIns="0" rIns="0" bIns="0" rtlCol="0" anchor="t">
            <a:spAutoFit/>
          </a:bodyPr>
          <a:lstStyle/>
          <a:p>
            <a:pPr algn="ctr">
              <a:lnSpc>
                <a:spcPts val="7900"/>
              </a:lnSpc>
            </a:pPr>
            <a:r>
              <a:rPr lang="en-US" sz="5724" spc="561">
                <a:solidFill>
                  <a:srgbClr val="FFFFFF"/>
                </a:solidFill>
                <a:latin typeface="Oswald Bold"/>
              </a:rPr>
              <a:t> 4.</a:t>
            </a:r>
          </a:p>
          <a:p>
            <a:pPr algn="ctr">
              <a:lnSpc>
                <a:spcPts val="7900"/>
              </a:lnSpc>
            </a:pPr>
            <a:r>
              <a:rPr lang="en-US" sz="5724" spc="561">
                <a:solidFill>
                  <a:srgbClr val="FFFFFF"/>
                </a:solidFill>
                <a:latin typeface="Oswald Bold"/>
              </a:rPr>
              <a:t>METHODOLOGY</a:t>
            </a:r>
          </a:p>
        </p:txBody>
      </p:sp>
      <p:sp>
        <p:nvSpPr>
          <p:cNvPr id="9" name="TextBox 9"/>
          <p:cNvSpPr txBox="1"/>
          <p:nvPr/>
        </p:nvSpPr>
        <p:spPr>
          <a:xfrm>
            <a:off x="0" y="3159633"/>
            <a:ext cx="18288000" cy="5227320"/>
          </a:xfrm>
          <a:prstGeom prst="rect">
            <a:avLst/>
          </a:prstGeom>
        </p:spPr>
        <p:txBody>
          <a:bodyPr lIns="0" tIns="0" rIns="0" bIns="0" rtlCol="0" anchor="t">
            <a:spAutoFit/>
          </a:bodyPr>
          <a:lstStyle/>
          <a:p>
            <a:pPr marL="647700" lvl="1" indent="-323850">
              <a:lnSpc>
                <a:spcPts val="4140"/>
              </a:lnSpc>
              <a:spcBef>
                <a:spcPct val="0"/>
              </a:spcBef>
              <a:buFont typeface="Arial"/>
              <a:buChar char="•"/>
            </a:pPr>
            <a:r>
              <a:rPr lang="en-US" sz="3000" spc="294" dirty="0">
                <a:solidFill>
                  <a:srgbClr val="000000"/>
                </a:solidFill>
                <a:latin typeface="DM Sans"/>
              </a:rPr>
              <a:t>The provided code implements an ALU (Arithmetic Logic Unit) module that performs arithmetic and logical operations on two 32-bit operands. </a:t>
            </a:r>
          </a:p>
          <a:p>
            <a:pPr marL="647700" lvl="1" indent="-323850">
              <a:lnSpc>
                <a:spcPts val="4140"/>
              </a:lnSpc>
              <a:spcBef>
                <a:spcPct val="0"/>
              </a:spcBef>
              <a:buFont typeface="Arial"/>
              <a:buChar char="•"/>
            </a:pPr>
            <a:r>
              <a:rPr lang="en-US" sz="3000" spc="294" dirty="0">
                <a:solidFill>
                  <a:srgbClr val="000000"/>
                </a:solidFill>
                <a:latin typeface="DM Sans"/>
              </a:rPr>
              <a:t>It includes internal registers to store the result and zero flag. </a:t>
            </a:r>
          </a:p>
          <a:p>
            <a:pPr marL="647700" lvl="1" indent="-323850">
              <a:lnSpc>
                <a:spcPts val="4140"/>
              </a:lnSpc>
              <a:spcBef>
                <a:spcPct val="0"/>
              </a:spcBef>
              <a:buFont typeface="Arial"/>
              <a:buChar char="•"/>
            </a:pPr>
            <a:r>
              <a:rPr lang="en-US" sz="3000" spc="294" dirty="0">
                <a:solidFill>
                  <a:srgbClr val="000000"/>
                </a:solidFill>
                <a:latin typeface="DM Sans"/>
              </a:rPr>
              <a:t>The module supports operations like addition, subtraction, bitwise AND, bitwise OR, and bitwise XOR. </a:t>
            </a:r>
          </a:p>
          <a:p>
            <a:pPr marL="647700" lvl="1" indent="-323850">
              <a:lnSpc>
                <a:spcPts val="4140"/>
              </a:lnSpc>
              <a:spcBef>
                <a:spcPct val="0"/>
              </a:spcBef>
              <a:buFont typeface="Arial"/>
              <a:buChar char="•"/>
            </a:pPr>
            <a:r>
              <a:rPr lang="en-US" sz="3000" spc="294" dirty="0">
                <a:solidFill>
                  <a:srgbClr val="000000"/>
                </a:solidFill>
                <a:latin typeface="DM Sans"/>
              </a:rPr>
              <a:t>The result and zero flag are determined using case statements based on the operation input.</a:t>
            </a:r>
          </a:p>
          <a:p>
            <a:pPr marL="647700" lvl="1" indent="-323850">
              <a:lnSpc>
                <a:spcPts val="4140"/>
              </a:lnSpc>
              <a:spcBef>
                <a:spcPct val="0"/>
              </a:spcBef>
              <a:buFont typeface="Arial"/>
              <a:buChar char="•"/>
            </a:pPr>
            <a:r>
              <a:rPr lang="en-US" sz="3000" spc="294" dirty="0">
                <a:solidFill>
                  <a:srgbClr val="000000"/>
                </a:solidFill>
                <a:latin typeface="DM Sans"/>
              </a:rPr>
              <a:t> The module assigns the result and zero flag to the output wires. This ALU can be integrated into a larger design for efficient computation.</a:t>
            </a:r>
          </a:p>
          <a:p>
            <a:pPr>
              <a:lnSpc>
                <a:spcPts val="4140"/>
              </a:lnSpc>
              <a:spcBef>
                <a:spcPct val="0"/>
              </a:spcBef>
            </a:pPr>
            <a:endParaRPr lang="en-US" sz="3000" spc="294" dirty="0">
              <a:solidFill>
                <a:srgbClr val="00000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2513</Words>
  <Application>Microsoft Office PowerPoint</Application>
  <PresentationFormat>Custom</PresentationFormat>
  <Paragraphs>282</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Calibri</vt:lpstr>
      <vt:lpstr>Canva Sans 1</vt:lpstr>
      <vt:lpstr>Open Sauce Bold</vt:lpstr>
      <vt:lpstr>Arial</vt:lpstr>
      <vt:lpstr>Oswald</vt:lpstr>
      <vt:lpstr>Canva Sans 2</vt:lpstr>
      <vt:lpstr>Oswald Bold</vt:lpstr>
      <vt:lpstr>Oswald Bold Italics</vt:lpstr>
      <vt:lpstr>DM Sans</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dc:title>
  <cp:lastModifiedBy>gurshaan bhasin</cp:lastModifiedBy>
  <cp:revision>3</cp:revision>
  <dcterms:created xsi:type="dcterms:W3CDTF">2006-08-16T00:00:00Z</dcterms:created>
  <dcterms:modified xsi:type="dcterms:W3CDTF">2023-07-13T17:31:51Z</dcterms:modified>
  <dc:identifier>DAFk3sjbCPs</dc:identifier>
</cp:coreProperties>
</file>