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varScale="1">
        <p:scale>
          <a:sx n="113" d="100"/>
          <a:sy n="113" d="100"/>
        </p:scale>
        <p:origin x="34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01-04-2025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1667933" y="1774875"/>
            <a:ext cx="9110134" cy="646331"/>
          </a:xfrm>
          <a:prstGeom prst="rect">
            <a:avLst/>
          </a:prstGeom>
          <a:noFill/>
        </p:spPr>
        <p:txBody>
          <a:bodyPr wrap="square" rtlCol="0">
            <a:spAutoFit/>
          </a:bodyPr>
          <a:lstStyle/>
          <a:p>
            <a:r>
              <a:rPr lang="en-US" sz="3600" b="1" dirty="0">
                <a:solidFill>
                  <a:schemeClr val="tx1">
                    <a:lumMod val="85000"/>
                    <a:lumOff val="15000"/>
                  </a:schemeClr>
                </a:solidFill>
              </a:rPr>
              <a:t>CineChoice:-Movie recommendation system</a:t>
            </a:r>
            <a:endParaRPr lang="en-IN" sz="36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91365" y="4915078"/>
            <a:ext cx="2209259" cy="126188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Gursharan Singh</a:t>
            </a:r>
          </a:p>
          <a:p>
            <a:pPr algn="ctr"/>
            <a:r>
              <a:rPr lang="en-US" sz="2000" dirty="0">
                <a:latin typeface="Times New Roman" panose="02020603050405020304" pitchFamily="18" charset="0"/>
                <a:cs typeface="Times New Roman" panose="02020603050405020304" pitchFamily="18" charset="0"/>
              </a:rPr>
              <a:t>23FS20MCA00028</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935723"/>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28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Faculty Guide Name:- Pramod </a:t>
            </a:r>
            <a:r>
              <a:rPr lang="en-US" sz="2000" dirty="0" err="1">
                <a:latin typeface="Times New Roman" panose="02020603050405020304" pitchFamily="18" charset="0"/>
                <a:cs typeface="Times New Roman" panose="02020603050405020304" pitchFamily="18" charset="0"/>
              </a:rPr>
              <a:t>Soni</a:t>
            </a: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1451-0E6C-452B-91B1-EBA368D4B07C}"/>
              </a:ext>
            </a:extLst>
          </p:cNvPr>
          <p:cNvSpPr>
            <a:spLocks noGrp="1"/>
          </p:cNvSpPr>
          <p:nvPr>
            <p:ph type="title"/>
          </p:nvPr>
        </p:nvSpPr>
        <p:spPr/>
        <p:txBody>
          <a:bodyPr/>
          <a:lstStyle/>
          <a:p>
            <a:r>
              <a:rPr lang="en-US" dirty="0">
                <a:solidFill>
                  <a:schemeClr val="accent2">
                    <a:lumMod val="75000"/>
                  </a:schemeClr>
                </a:solidFill>
              </a:rPr>
              <a:t>7.</a:t>
            </a:r>
            <a:r>
              <a:rPr lang="en-IN" b="1" dirty="0">
                <a:solidFill>
                  <a:schemeClr val="accent2">
                    <a:lumMod val="75000"/>
                  </a:schemeClr>
                </a:solidFill>
              </a:rPr>
              <a:t> Conclusion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EF9C624A-5686-4EBA-B50C-B5496493D5FA}"/>
              </a:ext>
            </a:extLst>
          </p:cNvPr>
          <p:cNvSpPr>
            <a:spLocks noGrp="1"/>
          </p:cNvSpPr>
          <p:nvPr>
            <p:ph idx="1"/>
          </p:nvPr>
        </p:nvSpPr>
        <p:spPr/>
        <p:txBody>
          <a:bodyPr/>
          <a:lstStyle/>
          <a:p>
            <a:pPr algn="just"/>
            <a:r>
              <a:rPr lang="en-US" dirty="0">
                <a:solidFill>
                  <a:schemeClr val="tx1">
                    <a:lumMod val="85000"/>
                    <a:lumOff val="15000"/>
                  </a:schemeClr>
                </a:solidFill>
              </a:rPr>
              <a:t>CineChoice is an </a:t>
            </a:r>
            <a:r>
              <a:rPr lang="en-US" b="1" dirty="0">
                <a:solidFill>
                  <a:schemeClr val="tx1">
                    <a:lumMod val="85000"/>
                    <a:lumOff val="15000"/>
                  </a:schemeClr>
                </a:solidFill>
              </a:rPr>
              <a:t>AI-powered movie recommendation system</a:t>
            </a:r>
            <a:r>
              <a:rPr lang="en-US" dirty="0">
                <a:solidFill>
                  <a:schemeClr val="tx1">
                    <a:lumMod val="85000"/>
                    <a:lumOff val="15000"/>
                  </a:schemeClr>
                </a:solidFill>
              </a:rPr>
              <a:t> that helps users navigate the overwhelming number of movies available today. By using advanced </a:t>
            </a:r>
            <a:r>
              <a:rPr lang="en-US" b="1" dirty="0">
                <a:solidFill>
                  <a:schemeClr val="tx1">
                    <a:lumMod val="85000"/>
                    <a:lumOff val="15000"/>
                  </a:schemeClr>
                </a:solidFill>
              </a:rPr>
              <a:t>machine learning algorithms</a:t>
            </a:r>
            <a:r>
              <a:rPr lang="en-US" dirty="0">
                <a:solidFill>
                  <a:schemeClr val="tx1">
                    <a:lumMod val="85000"/>
                    <a:lumOff val="15000"/>
                  </a:schemeClr>
                </a:solidFill>
              </a:rPr>
              <a:t>, it personalizes movie suggestions, improving user experience and engagement.</a:t>
            </a:r>
          </a:p>
          <a:p>
            <a:pPr algn="just"/>
            <a:r>
              <a:rPr lang="en-US" dirty="0">
                <a:solidFill>
                  <a:schemeClr val="tx1">
                    <a:lumMod val="85000"/>
                    <a:lumOff val="15000"/>
                  </a:schemeClr>
                </a:solidFill>
              </a:rPr>
              <a:t>This system has great potential for the entertainment industry, offering a </a:t>
            </a:r>
            <a:r>
              <a:rPr lang="en-US" b="1" dirty="0">
                <a:solidFill>
                  <a:schemeClr val="tx1">
                    <a:lumMod val="85000"/>
                    <a:lumOff val="15000"/>
                  </a:schemeClr>
                </a:solidFill>
              </a:rPr>
              <a:t>data-driven approach</a:t>
            </a:r>
            <a:r>
              <a:rPr lang="en-US" dirty="0">
                <a:solidFill>
                  <a:schemeClr val="tx1">
                    <a:lumMod val="85000"/>
                    <a:lumOff val="15000"/>
                  </a:schemeClr>
                </a:solidFill>
              </a:rPr>
              <a:t> to content discovery. With </a:t>
            </a:r>
            <a:r>
              <a:rPr lang="en-US" b="1" dirty="0">
                <a:solidFill>
                  <a:schemeClr val="tx1">
                    <a:lumMod val="85000"/>
                    <a:lumOff val="15000"/>
                  </a:schemeClr>
                </a:solidFill>
              </a:rPr>
              <a:t>future enhancements like AI-based sentiment analysis, real-time recommendations, and web-based dashboards</a:t>
            </a:r>
            <a:r>
              <a:rPr lang="en-US" dirty="0">
                <a:solidFill>
                  <a:schemeClr val="tx1">
                    <a:lumMod val="85000"/>
                    <a:lumOff val="15000"/>
                  </a:schemeClr>
                </a:solidFill>
              </a:rPr>
              <a:t>, CineChoice aims to revolutionize how users find and enjoy movies.</a:t>
            </a:r>
          </a:p>
          <a:p>
            <a:pPr algn="just"/>
            <a:endParaRPr lang="en-IN" dirty="0">
              <a:solidFill>
                <a:schemeClr val="tx1">
                  <a:lumMod val="85000"/>
                  <a:lumOff val="15000"/>
                </a:schemeClr>
              </a:solidFill>
            </a:endParaRPr>
          </a:p>
        </p:txBody>
      </p:sp>
      <p:sp>
        <p:nvSpPr>
          <p:cNvPr id="4" name="Date Placeholder 3">
            <a:extLst>
              <a:ext uri="{FF2B5EF4-FFF2-40B4-BE49-F238E27FC236}">
                <a16:creationId xmlns:a16="http://schemas.microsoft.com/office/drawing/2014/main" id="{646A3538-6E3A-4035-95B8-827048685290}"/>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EB0B3286-AD6E-42F0-84C2-986FB5825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A3157-3144-47F7-8DAC-F05A92B77922}"/>
              </a:ext>
            </a:extLst>
          </p:cNvPr>
          <p:cNvSpPr>
            <a:spLocks noGrp="1"/>
          </p:cNvSpPr>
          <p:nvPr>
            <p:ph type="sldNum" sz="quarter" idx="12"/>
          </p:nvPr>
        </p:nvSpPr>
        <p:spPr/>
        <p:txBody>
          <a:bodyPr/>
          <a:lstStyle/>
          <a:p>
            <a:fld id="{4A50C117-A8B7-44AD-9C02-F3C433722954}" type="slidenum">
              <a:rPr lang="en-IN" smtClean="0"/>
              <a:t>10</a:t>
            </a:fld>
            <a:endParaRPr lang="en-IN"/>
          </a:p>
        </p:txBody>
      </p:sp>
      <p:sp>
        <p:nvSpPr>
          <p:cNvPr id="7" name="Rectangle 6">
            <a:extLst>
              <a:ext uri="{FF2B5EF4-FFF2-40B4-BE49-F238E27FC236}">
                <a16:creationId xmlns:a16="http://schemas.microsoft.com/office/drawing/2014/main" id="{43AC7A78-ABC6-44DB-80CE-C90B7414210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67E89AC4-7E86-4C6A-8813-E725B13A2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2150087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4EA13-CE0E-436D-AFCB-04237D5B7C3C}"/>
              </a:ext>
            </a:extLst>
          </p:cNvPr>
          <p:cNvSpPr>
            <a:spLocks noGrp="1"/>
          </p:cNvSpPr>
          <p:nvPr>
            <p:ph type="title"/>
          </p:nvPr>
        </p:nvSpPr>
        <p:spPr/>
        <p:txBody>
          <a:bodyPr/>
          <a:lstStyle/>
          <a:p>
            <a:r>
              <a:rPr lang="en-US" dirty="0">
                <a:solidFill>
                  <a:schemeClr val="accent2">
                    <a:lumMod val="75000"/>
                  </a:schemeClr>
                </a:solidFill>
              </a:rPr>
              <a:t>8.</a:t>
            </a:r>
            <a:r>
              <a:rPr lang="en-IN" b="1" dirty="0">
                <a:solidFill>
                  <a:schemeClr val="accent2">
                    <a:lumMod val="75000"/>
                  </a:schemeClr>
                </a:solidFill>
              </a:rPr>
              <a:t> Future Scope</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E64F3A72-1CAF-4415-B5A7-DDA20D8FB337}"/>
              </a:ext>
            </a:extLst>
          </p:cNvPr>
          <p:cNvSpPr>
            <a:spLocks noGrp="1"/>
          </p:cNvSpPr>
          <p:nvPr>
            <p:ph idx="1"/>
          </p:nvPr>
        </p:nvSpPr>
        <p:spPr/>
        <p:txBody>
          <a:bodyPr/>
          <a:lstStyle/>
          <a:p>
            <a:pPr>
              <a:buFont typeface="Arial" panose="020B0604020202020204" pitchFamily="34" charset="0"/>
              <a:buChar char="•"/>
            </a:pPr>
            <a:r>
              <a:rPr lang="en-US" dirty="0">
                <a:solidFill>
                  <a:schemeClr val="tx1">
                    <a:lumMod val="85000"/>
                    <a:lumOff val="15000"/>
                  </a:schemeClr>
                </a:solidFill>
              </a:rPr>
              <a:t>Integration with AI for sentiment-based recommendations.</a:t>
            </a:r>
          </a:p>
          <a:p>
            <a:pPr>
              <a:buFont typeface="Arial" panose="020B0604020202020204" pitchFamily="34" charset="0"/>
              <a:buChar char="•"/>
            </a:pPr>
            <a:r>
              <a:rPr lang="en-US" dirty="0">
                <a:solidFill>
                  <a:schemeClr val="tx1">
                    <a:lumMod val="85000"/>
                    <a:lumOff val="15000"/>
                  </a:schemeClr>
                </a:solidFill>
              </a:rPr>
              <a:t>Expansion to TV shows and web series recommendations.</a:t>
            </a:r>
          </a:p>
          <a:p>
            <a:pPr>
              <a:buFont typeface="Arial" panose="020B0604020202020204" pitchFamily="34" charset="0"/>
              <a:buChar char="•"/>
            </a:pPr>
            <a:r>
              <a:rPr lang="en-US" dirty="0">
                <a:solidFill>
                  <a:schemeClr val="tx1">
                    <a:lumMod val="85000"/>
                    <a:lumOff val="15000"/>
                  </a:schemeClr>
                </a:solidFill>
              </a:rPr>
              <a:t>Real-time movie trend analysis.</a:t>
            </a:r>
          </a:p>
          <a:p>
            <a:pPr>
              <a:buFont typeface="Arial" panose="020B0604020202020204" pitchFamily="34" charset="0"/>
              <a:buChar char="•"/>
            </a:pPr>
            <a:r>
              <a:rPr lang="en-US" dirty="0">
                <a:solidFill>
                  <a:schemeClr val="tx1">
                    <a:lumMod val="85000"/>
                    <a:lumOff val="15000"/>
                  </a:schemeClr>
                </a:solidFill>
              </a:rPr>
              <a:t>Development of a web-based interface for better accessibility.</a:t>
            </a:r>
          </a:p>
          <a:p>
            <a:endParaRPr lang="en-IN" dirty="0">
              <a:solidFill>
                <a:schemeClr val="tx1">
                  <a:lumMod val="85000"/>
                  <a:lumOff val="15000"/>
                </a:schemeClr>
              </a:solidFill>
            </a:endParaRPr>
          </a:p>
        </p:txBody>
      </p:sp>
      <p:sp>
        <p:nvSpPr>
          <p:cNvPr id="4" name="Date Placeholder 3">
            <a:extLst>
              <a:ext uri="{FF2B5EF4-FFF2-40B4-BE49-F238E27FC236}">
                <a16:creationId xmlns:a16="http://schemas.microsoft.com/office/drawing/2014/main" id="{CBDCA0D2-C7BD-4CD4-BFB5-CC79C224423E}"/>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2692E426-5976-496C-8525-339D8DF712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090C5-CD7B-4771-89A6-6AD1BD15A815}"/>
              </a:ext>
            </a:extLst>
          </p:cNvPr>
          <p:cNvSpPr>
            <a:spLocks noGrp="1"/>
          </p:cNvSpPr>
          <p:nvPr>
            <p:ph type="sldNum" sz="quarter" idx="12"/>
          </p:nvPr>
        </p:nvSpPr>
        <p:spPr/>
        <p:txBody>
          <a:bodyPr/>
          <a:lstStyle/>
          <a:p>
            <a:fld id="{4A50C117-A8B7-44AD-9C02-F3C433722954}" type="slidenum">
              <a:rPr lang="en-IN" smtClean="0"/>
              <a:t>11</a:t>
            </a:fld>
            <a:endParaRPr lang="en-IN"/>
          </a:p>
        </p:txBody>
      </p:sp>
      <p:sp>
        <p:nvSpPr>
          <p:cNvPr id="9" name="Rectangle 8">
            <a:extLst>
              <a:ext uri="{FF2B5EF4-FFF2-40B4-BE49-F238E27FC236}">
                <a16:creationId xmlns:a16="http://schemas.microsoft.com/office/drawing/2014/main" id="{0E473061-17CB-43AD-AAC3-DBF247E341F3}"/>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F2926170-DA79-44BD-A096-EBAA187A2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129549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9358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3385542"/>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8B2B-4A62-4ED1-80F4-724D7EC468D8}"/>
              </a:ext>
            </a:extLst>
          </p:cNvPr>
          <p:cNvSpPr>
            <a:spLocks noGrp="1"/>
          </p:cNvSpPr>
          <p:nvPr>
            <p:ph type="title"/>
          </p:nvPr>
        </p:nvSpPr>
        <p:spPr/>
        <p:txBody>
          <a:bodyPr/>
          <a:lstStyle/>
          <a:p>
            <a:r>
              <a:rPr lang="en-IN" b="1" dirty="0">
                <a:solidFill>
                  <a:schemeClr val="accent2">
                    <a:lumMod val="75000"/>
                  </a:schemeClr>
                </a:solidFill>
              </a:rPr>
              <a:t>1. Introduction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C6497104-A526-4F7F-BD77-F114EF9CDFEA}"/>
              </a:ext>
            </a:extLst>
          </p:cNvPr>
          <p:cNvSpPr>
            <a:spLocks noGrp="1"/>
          </p:cNvSpPr>
          <p:nvPr>
            <p:ph idx="1"/>
          </p:nvPr>
        </p:nvSpPr>
        <p:spPr/>
        <p:txBody>
          <a:bodyPr/>
          <a:lstStyle/>
          <a:p>
            <a:pPr algn="just"/>
            <a:r>
              <a:rPr lang="en-US" dirty="0">
                <a:solidFill>
                  <a:schemeClr val="tx1">
                    <a:lumMod val="85000"/>
                    <a:lumOff val="15000"/>
                  </a:schemeClr>
                </a:solidFill>
              </a:rPr>
              <a:t>CineChoice is a </a:t>
            </a:r>
            <a:r>
              <a:rPr lang="en-US" b="1" dirty="0">
                <a:solidFill>
                  <a:schemeClr val="tx1">
                    <a:lumMod val="85000"/>
                    <a:lumOff val="15000"/>
                  </a:schemeClr>
                </a:solidFill>
              </a:rPr>
              <a:t>personalized movie recommendation system</a:t>
            </a:r>
            <a:r>
              <a:rPr lang="en-US" dirty="0">
                <a:solidFill>
                  <a:schemeClr val="tx1">
                    <a:lumMod val="85000"/>
                    <a:lumOff val="15000"/>
                  </a:schemeClr>
                </a:solidFill>
              </a:rPr>
              <a:t> that helps users find movies based on their preferences, viewing history, and movie attributes. With the vast number of films available on streaming platforms, it can be overwhelming to choose the right one. CineChoice uses </a:t>
            </a:r>
            <a:r>
              <a:rPr lang="en-US" b="1" dirty="0">
                <a:solidFill>
                  <a:schemeClr val="tx1">
                    <a:lumMod val="85000"/>
                    <a:lumOff val="15000"/>
                  </a:schemeClr>
                </a:solidFill>
              </a:rPr>
              <a:t>machine learning algorithms</a:t>
            </a:r>
            <a:r>
              <a:rPr lang="en-US" dirty="0">
                <a:solidFill>
                  <a:schemeClr val="tx1">
                    <a:lumMod val="85000"/>
                    <a:lumOff val="15000"/>
                  </a:schemeClr>
                </a:solidFill>
              </a:rPr>
              <a:t> to suggest movies that align with user interests, making the decision-making process easier and more enjoyable.</a:t>
            </a:r>
          </a:p>
          <a:p>
            <a:pPr algn="just"/>
            <a:endParaRPr lang="en-IN" dirty="0">
              <a:solidFill>
                <a:schemeClr val="tx1">
                  <a:lumMod val="85000"/>
                  <a:lumOff val="15000"/>
                </a:schemeClr>
              </a:solidFill>
            </a:endParaRPr>
          </a:p>
        </p:txBody>
      </p:sp>
      <p:sp>
        <p:nvSpPr>
          <p:cNvPr id="4" name="Date Placeholder 3">
            <a:extLst>
              <a:ext uri="{FF2B5EF4-FFF2-40B4-BE49-F238E27FC236}">
                <a16:creationId xmlns:a16="http://schemas.microsoft.com/office/drawing/2014/main" id="{BFC2B8F1-BBC8-4D82-8444-E18353FF0065}"/>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46E4C03C-A134-4190-A337-F43B7A399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8C0CD-CDBD-4E02-8B27-55D6512DB6FE}"/>
              </a:ext>
            </a:extLst>
          </p:cNvPr>
          <p:cNvSpPr>
            <a:spLocks noGrp="1"/>
          </p:cNvSpPr>
          <p:nvPr>
            <p:ph type="sldNum" sz="quarter" idx="12"/>
          </p:nvPr>
        </p:nvSpPr>
        <p:spPr/>
        <p:txBody>
          <a:bodyPr/>
          <a:lstStyle/>
          <a:p>
            <a:fld id="{4A50C117-A8B7-44AD-9C02-F3C433722954}" type="slidenum">
              <a:rPr lang="en-IN" smtClean="0"/>
              <a:t>3</a:t>
            </a:fld>
            <a:endParaRPr lang="en-IN"/>
          </a:p>
        </p:txBody>
      </p:sp>
      <p:sp>
        <p:nvSpPr>
          <p:cNvPr id="7" name="Rectangle 6">
            <a:extLst>
              <a:ext uri="{FF2B5EF4-FFF2-40B4-BE49-F238E27FC236}">
                <a16:creationId xmlns:a16="http://schemas.microsoft.com/office/drawing/2014/main" id="{6A34D67B-DBB8-4844-9A2F-9EED4C2FB58C}"/>
              </a:ext>
            </a:extLst>
          </p:cNvPr>
          <p:cNvSpPr/>
          <p:nvPr/>
        </p:nvSpPr>
        <p:spPr>
          <a:xfrm>
            <a:off x="0" y="622683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9536793A-E368-49D5-819B-997C7B3A9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7548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69FE-D9BA-41AD-9D0B-1A2DFD655EE1}"/>
              </a:ext>
            </a:extLst>
          </p:cNvPr>
          <p:cNvSpPr>
            <a:spLocks noGrp="1"/>
          </p:cNvSpPr>
          <p:nvPr>
            <p:ph type="title"/>
          </p:nvPr>
        </p:nvSpPr>
        <p:spPr/>
        <p:txBody>
          <a:bodyPr>
            <a:normAutofit/>
          </a:bodyPr>
          <a:lstStyle/>
          <a:p>
            <a:r>
              <a:rPr lang="en-IN" b="1" dirty="0">
                <a:solidFill>
                  <a:schemeClr val="accent2">
                    <a:lumMod val="75000"/>
                  </a:schemeClr>
                </a:solidFill>
              </a:rPr>
              <a:t>2. Motivation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3D46D0A7-ED21-40AB-B687-8CD07E4A1265}"/>
              </a:ext>
            </a:extLst>
          </p:cNvPr>
          <p:cNvSpPr>
            <a:spLocks noGrp="1"/>
          </p:cNvSpPr>
          <p:nvPr>
            <p:ph idx="1"/>
          </p:nvPr>
        </p:nvSpPr>
        <p:spPr/>
        <p:txBody>
          <a:bodyPr>
            <a:normAutofit fontScale="77500" lnSpcReduction="20000"/>
          </a:bodyPr>
          <a:lstStyle/>
          <a:p>
            <a:pPr algn="just"/>
            <a:r>
              <a:rPr lang="en-US" dirty="0">
                <a:solidFill>
                  <a:schemeClr val="tx1">
                    <a:lumMod val="85000"/>
                    <a:lumOff val="15000"/>
                  </a:schemeClr>
                </a:solidFill>
              </a:rPr>
              <a:t>The entertainment industry is experiencing a massive boom with the rise of streaming platforms, making it difficult for users to decide what to watch. Traditional search methods often result in </a:t>
            </a:r>
            <a:r>
              <a:rPr lang="en-US" b="1" dirty="0">
                <a:solidFill>
                  <a:schemeClr val="tx1">
                    <a:lumMod val="85000"/>
                    <a:lumOff val="15000"/>
                  </a:schemeClr>
                </a:solidFill>
              </a:rPr>
              <a:t>user fatigue</a:t>
            </a:r>
            <a:r>
              <a:rPr lang="en-US" dirty="0">
                <a:solidFill>
                  <a:schemeClr val="tx1">
                    <a:lumMod val="85000"/>
                    <a:lumOff val="15000"/>
                  </a:schemeClr>
                </a:solidFill>
              </a:rPr>
              <a:t>, leading to decreased engagement. CineChoice addresses this issue by leveraging </a:t>
            </a:r>
            <a:r>
              <a:rPr lang="en-US" b="1" dirty="0">
                <a:solidFill>
                  <a:schemeClr val="tx1">
                    <a:lumMod val="85000"/>
                    <a:lumOff val="15000"/>
                  </a:schemeClr>
                </a:solidFill>
              </a:rPr>
              <a:t>data-driven insights and AI-powered recommendations</a:t>
            </a:r>
            <a:r>
              <a:rPr lang="en-US" dirty="0">
                <a:solidFill>
                  <a:schemeClr val="tx1">
                    <a:lumMod val="85000"/>
                    <a:lumOff val="15000"/>
                  </a:schemeClr>
                </a:solidFill>
              </a:rPr>
              <a:t>.</a:t>
            </a:r>
          </a:p>
          <a:p>
            <a:pPr algn="just"/>
            <a:r>
              <a:rPr lang="en-US" dirty="0">
                <a:solidFill>
                  <a:schemeClr val="tx1">
                    <a:lumMod val="85000"/>
                    <a:lumOff val="15000"/>
                  </a:schemeClr>
                </a:solidFill>
              </a:rPr>
              <a:t>Key motivations for this project include:</a:t>
            </a:r>
          </a:p>
          <a:p>
            <a:pPr algn="just">
              <a:buFont typeface="Arial" panose="020B0604020202020204" pitchFamily="34" charset="0"/>
              <a:buChar char="•"/>
            </a:pPr>
            <a:r>
              <a:rPr lang="en-US" b="1" dirty="0">
                <a:solidFill>
                  <a:schemeClr val="tx1">
                    <a:lumMod val="85000"/>
                    <a:lumOff val="15000"/>
                  </a:schemeClr>
                </a:solidFill>
              </a:rPr>
              <a:t>Growing demand for personalized recommendations:</a:t>
            </a:r>
            <a:r>
              <a:rPr lang="en-US" dirty="0">
                <a:solidFill>
                  <a:schemeClr val="tx1">
                    <a:lumMod val="85000"/>
                    <a:lumOff val="15000"/>
                  </a:schemeClr>
                </a:solidFill>
              </a:rPr>
              <a:t> Users prefer content that aligns with their tastes rather than browsing through countless options.</a:t>
            </a:r>
          </a:p>
          <a:p>
            <a:pPr algn="just">
              <a:buFont typeface="Arial" panose="020B0604020202020204" pitchFamily="34" charset="0"/>
              <a:buChar char="•"/>
            </a:pPr>
            <a:r>
              <a:rPr lang="en-US" b="1" dirty="0">
                <a:solidFill>
                  <a:schemeClr val="tx1">
                    <a:lumMod val="85000"/>
                    <a:lumOff val="15000"/>
                  </a:schemeClr>
                </a:solidFill>
              </a:rPr>
              <a:t>Challenges in manual movie selection:</a:t>
            </a:r>
            <a:r>
              <a:rPr lang="en-US" dirty="0">
                <a:solidFill>
                  <a:schemeClr val="tx1">
                    <a:lumMod val="85000"/>
                    <a:lumOff val="15000"/>
                  </a:schemeClr>
                </a:solidFill>
              </a:rPr>
              <a:t> With thousands of movies available, users often struggle to find something that suits their mood and preferences.</a:t>
            </a:r>
          </a:p>
          <a:p>
            <a:pPr algn="just">
              <a:buFont typeface="Arial" panose="020B0604020202020204" pitchFamily="34" charset="0"/>
              <a:buChar char="•"/>
            </a:pPr>
            <a:r>
              <a:rPr lang="en-US" b="1" dirty="0">
                <a:solidFill>
                  <a:schemeClr val="tx1">
                    <a:lumMod val="85000"/>
                    <a:lumOff val="15000"/>
                  </a:schemeClr>
                </a:solidFill>
              </a:rPr>
              <a:t>Utilizing data analytics for smarter decision-making:</a:t>
            </a:r>
            <a:r>
              <a:rPr lang="en-US" dirty="0">
                <a:solidFill>
                  <a:schemeClr val="tx1">
                    <a:lumMod val="85000"/>
                    <a:lumOff val="15000"/>
                  </a:schemeClr>
                </a:solidFill>
              </a:rPr>
              <a:t> Analyzing audience behavior and trends helps refine movie suggestions, enhancing user satisfaction.</a:t>
            </a:r>
          </a:p>
          <a:p>
            <a:pPr algn="just">
              <a:buFont typeface="Arial" panose="020B0604020202020204" pitchFamily="34" charset="0"/>
              <a:buChar char="•"/>
            </a:pPr>
            <a:r>
              <a:rPr lang="en-US" b="1" dirty="0">
                <a:solidFill>
                  <a:schemeClr val="tx1">
                    <a:lumMod val="85000"/>
                    <a:lumOff val="15000"/>
                  </a:schemeClr>
                </a:solidFill>
              </a:rPr>
              <a:t>Enhancing content discovery and engagement:</a:t>
            </a:r>
            <a:r>
              <a:rPr lang="en-US" dirty="0">
                <a:solidFill>
                  <a:schemeClr val="tx1">
                    <a:lumMod val="85000"/>
                    <a:lumOff val="15000"/>
                  </a:schemeClr>
                </a:solidFill>
              </a:rPr>
              <a:t> A well-structured recommendation system increases user retention and platform engagement by delivering accurate and appealing suggestions.</a:t>
            </a:r>
          </a:p>
          <a:p>
            <a:pPr algn="just"/>
            <a:endParaRPr lang="en-IN" dirty="0">
              <a:solidFill>
                <a:schemeClr val="tx1">
                  <a:lumMod val="85000"/>
                  <a:lumOff val="15000"/>
                </a:schemeClr>
              </a:solidFill>
            </a:endParaRPr>
          </a:p>
        </p:txBody>
      </p:sp>
      <p:sp>
        <p:nvSpPr>
          <p:cNvPr id="4" name="Date Placeholder 3">
            <a:extLst>
              <a:ext uri="{FF2B5EF4-FFF2-40B4-BE49-F238E27FC236}">
                <a16:creationId xmlns:a16="http://schemas.microsoft.com/office/drawing/2014/main" id="{5791A59A-DC52-4086-BAA3-2757BB70E45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A0C4DCF3-6229-4551-8C05-45FC6A64D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E5A98-9783-4101-A601-694B05695D04}"/>
              </a:ext>
            </a:extLst>
          </p:cNvPr>
          <p:cNvSpPr>
            <a:spLocks noGrp="1"/>
          </p:cNvSpPr>
          <p:nvPr>
            <p:ph type="sldNum" sz="quarter" idx="12"/>
          </p:nvPr>
        </p:nvSpPr>
        <p:spPr/>
        <p:txBody>
          <a:bodyPr/>
          <a:lstStyle/>
          <a:p>
            <a:fld id="{4A50C117-A8B7-44AD-9C02-F3C433722954}" type="slidenum">
              <a:rPr lang="en-IN" smtClean="0"/>
              <a:t>4</a:t>
            </a:fld>
            <a:endParaRPr lang="en-IN"/>
          </a:p>
        </p:txBody>
      </p:sp>
      <p:sp>
        <p:nvSpPr>
          <p:cNvPr id="7" name="Rectangle 6">
            <a:extLst>
              <a:ext uri="{FF2B5EF4-FFF2-40B4-BE49-F238E27FC236}">
                <a16:creationId xmlns:a16="http://schemas.microsoft.com/office/drawing/2014/main" id="{ED8A3A87-7F67-494F-9A12-0A67ABB28A0A}"/>
              </a:ext>
            </a:extLst>
          </p:cNvPr>
          <p:cNvSpPr/>
          <p:nvPr/>
        </p:nvSpPr>
        <p:spPr>
          <a:xfrm>
            <a:off x="0" y="619358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1807B66A-DAF4-4A2F-994D-7BA164BCF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33514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8A8D-906C-480E-B92A-EA14447DAE0A}"/>
              </a:ext>
            </a:extLst>
          </p:cNvPr>
          <p:cNvSpPr>
            <a:spLocks noGrp="1"/>
          </p:cNvSpPr>
          <p:nvPr>
            <p:ph type="title"/>
          </p:nvPr>
        </p:nvSpPr>
        <p:spPr/>
        <p:txBody>
          <a:bodyPr/>
          <a:lstStyle/>
          <a:p>
            <a:r>
              <a:rPr lang="en-US" b="1" dirty="0">
                <a:solidFill>
                  <a:schemeClr val="accent2">
                    <a:lumMod val="75000"/>
                  </a:schemeClr>
                </a:solidFill>
              </a:rPr>
              <a:t>3.</a:t>
            </a:r>
            <a:r>
              <a:rPr lang="en-IN" b="1" dirty="0">
                <a:solidFill>
                  <a:schemeClr val="accent2">
                    <a:lumMod val="75000"/>
                  </a:schemeClr>
                </a:solidFill>
              </a:rPr>
              <a:t> Process Model</a:t>
            </a:r>
          </a:p>
        </p:txBody>
      </p:sp>
      <p:sp>
        <p:nvSpPr>
          <p:cNvPr id="3" name="Content Placeholder 2">
            <a:extLst>
              <a:ext uri="{FF2B5EF4-FFF2-40B4-BE49-F238E27FC236}">
                <a16:creationId xmlns:a16="http://schemas.microsoft.com/office/drawing/2014/main" id="{AE6922FA-633B-48EA-A025-457DCC6028E9}"/>
              </a:ext>
            </a:extLst>
          </p:cNvPr>
          <p:cNvSpPr>
            <a:spLocks noGrp="1"/>
          </p:cNvSpPr>
          <p:nvPr>
            <p:ph idx="1"/>
          </p:nvPr>
        </p:nvSpPr>
        <p:spPr/>
        <p:txBody>
          <a:bodyPr/>
          <a:lstStyle/>
          <a:p>
            <a:pPr algn="just"/>
            <a:r>
              <a:rPr lang="en-US" dirty="0">
                <a:solidFill>
                  <a:schemeClr val="tx1">
                    <a:lumMod val="85000"/>
                    <a:lumOff val="15000"/>
                  </a:schemeClr>
                </a:solidFill>
              </a:rPr>
              <a:t>The project follows the </a:t>
            </a:r>
            <a:r>
              <a:rPr lang="en-US" b="1" dirty="0">
                <a:solidFill>
                  <a:schemeClr val="tx1">
                    <a:lumMod val="85000"/>
                    <a:lumOff val="15000"/>
                  </a:schemeClr>
                </a:solidFill>
              </a:rPr>
              <a:t>Waterfall Model</a:t>
            </a:r>
            <a:r>
              <a:rPr lang="en-US" dirty="0">
                <a:solidFill>
                  <a:schemeClr val="tx1">
                    <a:lumMod val="85000"/>
                    <a:lumOff val="15000"/>
                  </a:schemeClr>
                </a:solidFill>
              </a:rPr>
              <a:t>, which includes:</a:t>
            </a:r>
          </a:p>
          <a:p>
            <a:pPr algn="just">
              <a:buFont typeface="+mj-lt"/>
              <a:buAutoNum type="arabicPeriod"/>
            </a:pPr>
            <a:r>
              <a:rPr lang="en-US" b="1" dirty="0">
                <a:solidFill>
                  <a:schemeClr val="tx1">
                    <a:lumMod val="85000"/>
                    <a:lumOff val="15000"/>
                  </a:schemeClr>
                </a:solidFill>
              </a:rPr>
              <a:t>Requirement Analysis</a:t>
            </a:r>
            <a:r>
              <a:rPr lang="en-US" dirty="0">
                <a:solidFill>
                  <a:schemeClr val="tx1">
                    <a:lumMod val="85000"/>
                    <a:lumOff val="15000"/>
                  </a:schemeClr>
                </a:solidFill>
              </a:rPr>
              <a:t> – Identifying user preferences and system needs.</a:t>
            </a:r>
          </a:p>
          <a:p>
            <a:pPr algn="just">
              <a:buFont typeface="+mj-lt"/>
              <a:buAutoNum type="arabicPeriod"/>
            </a:pPr>
            <a:r>
              <a:rPr lang="en-US" b="1" dirty="0">
                <a:solidFill>
                  <a:schemeClr val="tx1">
                    <a:lumMod val="85000"/>
                    <a:lumOff val="15000"/>
                  </a:schemeClr>
                </a:solidFill>
              </a:rPr>
              <a:t>Design</a:t>
            </a:r>
            <a:r>
              <a:rPr lang="en-US" dirty="0">
                <a:solidFill>
                  <a:schemeClr val="tx1">
                    <a:lumMod val="85000"/>
                    <a:lumOff val="15000"/>
                  </a:schemeClr>
                </a:solidFill>
              </a:rPr>
              <a:t> – Developing the recommendation algorithm and data structures.</a:t>
            </a:r>
          </a:p>
          <a:p>
            <a:pPr algn="just">
              <a:buFont typeface="+mj-lt"/>
              <a:buAutoNum type="arabicPeriod"/>
            </a:pPr>
            <a:r>
              <a:rPr lang="en-US" b="1" dirty="0">
                <a:solidFill>
                  <a:schemeClr val="tx1">
                    <a:lumMod val="85000"/>
                    <a:lumOff val="15000"/>
                  </a:schemeClr>
                </a:solidFill>
              </a:rPr>
              <a:t>Implementation</a:t>
            </a:r>
            <a:r>
              <a:rPr lang="en-US" dirty="0">
                <a:solidFill>
                  <a:schemeClr val="tx1">
                    <a:lumMod val="85000"/>
                    <a:lumOff val="15000"/>
                  </a:schemeClr>
                </a:solidFill>
              </a:rPr>
              <a:t> – Integrating </a:t>
            </a:r>
            <a:r>
              <a:rPr lang="en-US" b="1" dirty="0">
                <a:solidFill>
                  <a:schemeClr val="tx1">
                    <a:lumMod val="85000"/>
                    <a:lumOff val="15000"/>
                  </a:schemeClr>
                </a:solidFill>
              </a:rPr>
              <a:t>machine learning models</a:t>
            </a:r>
            <a:r>
              <a:rPr lang="en-US" dirty="0">
                <a:solidFill>
                  <a:schemeClr val="tx1">
                    <a:lumMod val="85000"/>
                    <a:lumOff val="15000"/>
                  </a:schemeClr>
                </a:solidFill>
              </a:rPr>
              <a:t> for recommendations.</a:t>
            </a:r>
          </a:p>
          <a:p>
            <a:pPr algn="just">
              <a:buFont typeface="+mj-lt"/>
              <a:buAutoNum type="arabicPeriod"/>
            </a:pPr>
            <a:r>
              <a:rPr lang="en-US" b="1" dirty="0">
                <a:solidFill>
                  <a:schemeClr val="tx1">
                    <a:lumMod val="85000"/>
                    <a:lumOff val="15000"/>
                  </a:schemeClr>
                </a:solidFill>
              </a:rPr>
              <a:t>Testing</a:t>
            </a:r>
            <a:r>
              <a:rPr lang="en-US" dirty="0">
                <a:solidFill>
                  <a:schemeClr val="tx1">
                    <a:lumMod val="85000"/>
                    <a:lumOff val="15000"/>
                  </a:schemeClr>
                </a:solidFill>
              </a:rPr>
              <a:t> – Ensuring recommendation accuracy and system efficiency.</a:t>
            </a:r>
          </a:p>
          <a:p>
            <a:pPr algn="just">
              <a:buFont typeface="+mj-lt"/>
              <a:buAutoNum type="arabicPeriod"/>
            </a:pPr>
            <a:r>
              <a:rPr lang="en-US" b="1" dirty="0">
                <a:solidFill>
                  <a:schemeClr val="tx1">
                    <a:lumMod val="85000"/>
                    <a:lumOff val="15000"/>
                  </a:schemeClr>
                </a:solidFill>
              </a:rPr>
              <a:t>Deployment</a:t>
            </a:r>
            <a:r>
              <a:rPr lang="en-US" dirty="0">
                <a:solidFill>
                  <a:schemeClr val="tx1">
                    <a:lumMod val="85000"/>
                    <a:lumOff val="15000"/>
                  </a:schemeClr>
                </a:solidFill>
              </a:rPr>
              <a:t> – Making the system available for real-world use.</a:t>
            </a:r>
          </a:p>
          <a:p>
            <a:pPr algn="just"/>
            <a:endParaRPr lang="en-IN" dirty="0">
              <a:solidFill>
                <a:schemeClr val="tx1">
                  <a:lumMod val="85000"/>
                  <a:lumOff val="15000"/>
                </a:schemeClr>
              </a:solidFill>
            </a:endParaRPr>
          </a:p>
        </p:txBody>
      </p:sp>
      <p:sp>
        <p:nvSpPr>
          <p:cNvPr id="4" name="Date Placeholder 3">
            <a:extLst>
              <a:ext uri="{FF2B5EF4-FFF2-40B4-BE49-F238E27FC236}">
                <a16:creationId xmlns:a16="http://schemas.microsoft.com/office/drawing/2014/main" id="{6970696E-8535-4773-9712-D78514A89EEC}"/>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7A8F52DD-38E7-497F-81CD-4C0E13924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22848-57B8-41FE-BB3E-3F0BF4E69E37}"/>
              </a:ext>
            </a:extLst>
          </p:cNvPr>
          <p:cNvSpPr>
            <a:spLocks noGrp="1"/>
          </p:cNvSpPr>
          <p:nvPr>
            <p:ph type="sldNum" sz="quarter" idx="12"/>
          </p:nvPr>
        </p:nvSpPr>
        <p:spPr/>
        <p:txBody>
          <a:bodyPr/>
          <a:lstStyle/>
          <a:p>
            <a:fld id="{4A50C117-A8B7-44AD-9C02-F3C433722954}" type="slidenum">
              <a:rPr lang="en-IN" smtClean="0"/>
              <a:t>5</a:t>
            </a:fld>
            <a:endParaRPr lang="en-IN"/>
          </a:p>
        </p:txBody>
      </p:sp>
      <p:sp>
        <p:nvSpPr>
          <p:cNvPr id="7" name="Rectangle 6">
            <a:extLst>
              <a:ext uri="{FF2B5EF4-FFF2-40B4-BE49-F238E27FC236}">
                <a16:creationId xmlns:a16="http://schemas.microsoft.com/office/drawing/2014/main" id="{764492F6-2ED3-44FB-8876-6660C455FDFE}"/>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AAD4EF96-5D93-47E7-9D32-F1049B086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1563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A984-D9D5-458B-8956-5B2FC4D65617}"/>
              </a:ext>
            </a:extLst>
          </p:cNvPr>
          <p:cNvSpPr>
            <a:spLocks noGrp="1"/>
          </p:cNvSpPr>
          <p:nvPr>
            <p:ph type="title"/>
          </p:nvPr>
        </p:nvSpPr>
        <p:spPr/>
        <p:txBody>
          <a:bodyPr/>
          <a:lstStyle/>
          <a:p>
            <a:r>
              <a:rPr lang="en-US" dirty="0">
                <a:solidFill>
                  <a:schemeClr val="accent2">
                    <a:lumMod val="75000"/>
                  </a:schemeClr>
                </a:solidFill>
              </a:rPr>
              <a:t>4.</a:t>
            </a:r>
            <a:r>
              <a:rPr lang="en-IN" b="1" dirty="0">
                <a:solidFill>
                  <a:schemeClr val="accent2">
                    <a:lumMod val="75000"/>
                  </a:schemeClr>
                </a:solidFill>
              </a:rPr>
              <a:t> Software Requirement Specification (SRS)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90949740-2404-40EC-BC00-041FDA685C8D}"/>
              </a:ext>
            </a:extLst>
          </p:cNvPr>
          <p:cNvSpPr>
            <a:spLocks noGrp="1"/>
          </p:cNvSpPr>
          <p:nvPr>
            <p:ph sz="half" idx="1"/>
          </p:nvPr>
        </p:nvSpPr>
        <p:spPr/>
        <p:txBody>
          <a:bodyPr>
            <a:normAutofit fontScale="92500" lnSpcReduction="10000"/>
          </a:bodyPr>
          <a:lstStyle/>
          <a:p>
            <a:r>
              <a:rPr lang="en-US" sz="3300" b="1" dirty="0">
                <a:solidFill>
                  <a:schemeClr val="tx1">
                    <a:lumMod val="85000"/>
                    <a:lumOff val="15000"/>
                  </a:schemeClr>
                </a:solidFill>
              </a:rPr>
              <a:t>Functional Requirements:</a:t>
            </a:r>
          </a:p>
          <a:p>
            <a:pPr>
              <a:buFont typeface="Arial" panose="020B0604020202020204" pitchFamily="34" charset="0"/>
              <a:buChar char="•"/>
            </a:pPr>
            <a:r>
              <a:rPr lang="en-US" sz="2400" dirty="0">
                <a:solidFill>
                  <a:schemeClr val="tx1">
                    <a:lumMod val="85000"/>
                    <a:lumOff val="15000"/>
                  </a:schemeClr>
                </a:solidFill>
              </a:rPr>
              <a:t>Collect and process movie data.</a:t>
            </a:r>
          </a:p>
          <a:p>
            <a:pPr>
              <a:buFont typeface="Arial" panose="020B0604020202020204" pitchFamily="34" charset="0"/>
              <a:buChar char="•"/>
            </a:pPr>
            <a:r>
              <a:rPr lang="en-US" sz="2400" dirty="0">
                <a:solidFill>
                  <a:schemeClr val="tx1">
                    <a:lumMod val="85000"/>
                    <a:lumOff val="15000"/>
                  </a:schemeClr>
                </a:solidFill>
              </a:rPr>
              <a:t>Provide personalized movie recommendations.</a:t>
            </a:r>
          </a:p>
          <a:p>
            <a:pPr>
              <a:buFont typeface="Arial" panose="020B0604020202020204" pitchFamily="34" charset="0"/>
              <a:buChar char="•"/>
            </a:pPr>
            <a:r>
              <a:rPr lang="en-US" sz="2400" dirty="0">
                <a:solidFill>
                  <a:schemeClr val="tx1">
                    <a:lumMod val="85000"/>
                    <a:lumOff val="15000"/>
                  </a:schemeClr>
                </a:solidFill>
              </a:rPr>
              <a:t>Utilize </a:t>
            </a:r>
            <a:r>
              <a:rPr lang="en-US" sz="2400" b="1" dirty="0">
                <a:solidFill>
                  <a:schemeClr val="tx1">
                    <a:lumMod val="85000"/>
                    <a:lumOff val="15000"/>
                  </a:schemeClr>
                </a:solidFill>
              </a:rPr>
              <a:t>collaborative filtering, content-based filtering, and hybrid models</a:t>
            </a:r>
            <a:r>
              <a:rPr lang="en-US" sz="2400" dirty="0">
                <a:solidFill>
                  <a:schemeClr val="tx1">
                    <a:lumMod val="85000"/>
                    <a:lumOff val="15000"/>
                  </a:schemeClr>
                </a:solidFill>
              </a:rPr>
              <a:t>.</a:t>
            </a:r>
          </a:p>
          <a:p>
            <a:pPr>
              <a:buFont typeface="Arial" panose="020B0604020202020204" pitchFamily="34" charset="0"/>
              <a:buChar char="•"/>
            </a:pPr>
            <a:r>
              <a:rPr lang="en-US" sz="2400" dirty="0">
                <a:solidFill>
                  <a:schemeClr val="tx1">
                    <a:lumMod val="85000"/>
                    <a:lumOff val="15000"/>
                  </a:schemeClr>
                </a:solidFill>
              </a:rPr>
              <a:t>Allow users to rate and review movies for better recommendations.</a:t>
            </a:r>
          </a:p>
          <a:p>
            <a:r>
              <a:rPr lang="en-IN" sz="3000" b="1" dirty="0">
                <a:solidFill>
                  <a:schemeClr val="tx1">
                    <a:lumMod val="85000"/>
                    <a:lumOff val="15000"/>
                  </a:schemeClr>
                </a:solidFill>
              </a:rPr>
              <a:t>Hardware Requirements:</a:t>
            </a:r>
            <a:endParaRPr lang="en-IN" sz="3000" dirty="0">
              <a:solidFill>
                <a:schemeClr val="tx1">
                  <a:lumMod val="85000"/>
                  <a:lumOff val="15000"/>
                </a:schemeClr>
              </a:solidFill>
            </a:endParaRPr>
          </a:p>
          <a:p>
            <a:pPr marL="742950" lvl="1" indent="-285750">
              <a:buFont typeface="Arial" panose="020B0604020202020204" pitchFamily="34" charset="0"/>
              <a:buChar char="•"/>
            </a:pPr>
            <a:r>
              <a:rPr lang="en-IN" sz="2200" dirty="0">
                <a:solidFill>
                  <a:schemeClr val="tx1">
                    <a:lumMod val="85000"/>
                    <a:lumOff val="15000"/>
                  </a:schemeClr>
                </a:solidFill>
              </a:rPr>
              <a:t>Minimum </a:t>
            </a:r>
            <a:r>
              <a:rPr lang="en-IN" sz="2200" b="1" dirty="0">
                <a:solidFill>
                  <a:schemeClr val="tx1">
                    <a:lumMod val="85000"/>
                    <a:lumOff val="15000"/>
                  </a:schemeClr>
                </a:solidFill>
              </a:rPr>
              <a:t>4GB RAM, i5 processor, 100GB storage</a:t>
            </a:r>
            <a:r>
              <a:rPr lang="en-IN" sz="2200" dirty="0">
                <a:solidFill>
                  <a:schemeClr val="tx1">
                    <a:lumMod val="85000"/>
                    <a:lumOff val="15000"/>
                  </a:schemeClr>
                </a:solidFill>
              </a:rPr>
              <a:t>.</a:t>
            </a:r>
          </a:p>
          <a:p>
            <a:endParaRPr lang="en-IN" dirty="0">
              <a:solidFill>
                <a:schemeClr val="tx1">
                  <a:lumMod val="85000"/>
                  <a:lumOff val="15000"/>
                </a:schemeClr>
              </a:solidFill>
            </a:endParaRPr>
          </a:p>
        </p:txBody>
      </p:sp>
      <p:sp>
        <p:nvSpPr>
          <p:cNvPr id="4" name="Content Placeholder 3">
            <a:extLst>
              <a:ext uri="{FF2B5EF4-FFF2-40B4-BE49-F238E27FC236}">
                <a16:creationId xmlns:a16="http://schemas.microsoft.com/office/drawing/2014/main" id="{460B37E2-73DB-40E3-9FD1-57F57E084F43}"/>
              </a:ext>
            </a:extLst>
          </p:cNvPr>
          <p:cNvSpPr>
            <a:spLocks noGrp="1"/>
          </p:cNvSpPr>
          <p:nvPr>
            <p:ph sz="half" idx="2"/>
          </p:nvPr>
        </p:nvSpPr>
        <p:spPr/>
        <p:txBody>
          <a:bodyPr>
            <a:normAutofit fontScale="92500" lnSpcReduction="10000"/>
          </a:bodyPr>
          <a:lstStyle/>
          <a:p>
            <a:r>
              <a:rPr lang="en-US" sz="3000" b="1" dirty="0">
                <a:solidFill>
                  <a:schemeClr val="tx1">
                    <a:lumMod val="85000"/>
                    <a:lumOff val="15000"/>
                  </a:schemeClr>
                </a:solidFill>
              </a:rPr>
              <a:t>Non-Functional Requirements:</a:t>
            </a:r>
          </a:p>
          <a:p>
            <a:pPr>
              <a:buFont typeface="Arial" panose="020B0604020202020204" pitchFamily="34" charset="0"/>
              <a:buChar char="•"/>
            </a:pPr>
            <a:r>
              <a:rPr lang="en-US" sz="2400" b="1" dirty="0">
                <a:solidFill>
                  <a:schemeClr val="tx1">
                    <a:lumMod val="85000"/>
                    <a:lumOff val="15000"/>
                  </a:schemeClr>
                </a:solidFill>
              </a:rPr>
              <a:t>High accuracy</a:t>
            </a:r>
            <a:r>
              <a:rPr lang="en-US" sz="2400" dirty="0">
                <a:solidFill>
                  <a:schemeClr val="tx1">
                    <a:lumMod val="85000"/>
                    <a:lumOff val="15000"/>
                  </a:schemeClr>
                </a:solidFill>
              </a:rPr>
              <a:t> in recommendations.</a:t>
            </a:r>
          </a:p>
          <a:p>
            <a:pPr>
              <a:buFont typeface="Arial" panose="020B0604020202020204" pitchFamily="34" charset="0"/>
              <a:buChar char="•"/>
            </a:pPr>
            <a:r>
              <a:rPr lang="en-US" sz="2400" dirty="0">
                <a:solidFill>
                  <a:schemeClr val="tx1">
                    <a:lumMod val="85000"/>
                    <a:lumOff val="15000"/>
                  </a:schemeClr>
                </a:solidFill>
              </a:rPr>
              <a:t>Fast and </a:t>
            </a:r>
            <a:r>
              <a:rPr lang="en-US" sz="2400" b="1" dirty="0">
                <a:solidFill>
                  <a:schemeClr val="tx1">
                    <a:lumMod val="85000"/>
                    <a:lumOff val="15000"/>
                  </a:schemeClr>
                </a:solidFill>
              </a:rPr>
              <a:t>responsive</a:t>
            </a:r>
            <a:r>
              <a:rPr lang="en-US" sz="2400" dirty="0">
                <a:solidFill>
                  <a:schemeClr val="tx1">
                    <a:lumMod val="85000"/>
                    <a:lumOff val="15000"/>
                  </a:schemeClr>
                </a:solidFill>
              </a:rPr>
              <a:t> processing.</a:t>
            </a:r>
          </a:p>
          <a:p>
            <a:pPr>
              <a:buFont typeface="Arial" panose="020B0604020202020204" pitchFamily="34" charset="0"/>
              <a:buChar char="•"/>
            </a:pPr>
            <a:r>
              <a:rPr lang="en-US" sz="2400" dirty="0">
                <a:solidFill>
                  <a:schemeClr val="tx1">
                    <a:lumMod val="85000"/>
                    <a:lumOff val="15000"/>
                  </a:schemeClr>
                </a:solidFill>
              </a:rPr>
              <a:t>User-friendly </a:t>
            </a:r>
            <a:r>
              <a:rPr lang="en-US" sz="2400" b="1" dirty="0">
                <a:solidFill>
                  <a:schemeClr val="tx1">
                    <a:lumMod val="85000"/>
                    <a:lumOff val="15000"/>
                  </a:schemeClr>
                </a:solidFill>
              </a:rPr>
              <a:t>interface</a:t>
            </a:r>
            <a:r>
              <a:rPr lang="en-US" sz="2400" dirty="0">
                <a:solidFill>
                  <a:schemeClr val="tx1">
                    <a:lumMod val="85000"/>
                    <a:lumOff val="15000"/>
                  </a:schemeClr>
                </a:solidFill>
              </a:rPr>
              <a:t> for seamless navigation.</a:t>
            </a:r>
          </a:p>
          <a:p>
            <a:pPr>
              <a:buFont typeface="Arial" panose="020B0604020202020204" pitchFamily="34" charset="0"/>
              <a:buChar char="•"/>
            </a:pPr>
            <a:r>
              <a:rPr lang="en-US" sz="2400" b="1" dirty="0">
                <a:solidFill>
                  <a:schemeClr val="tx1">
                    <a:lumMod val="85000"/>
                    <a:lumOff val="15000"/>
                  </a:schemeClr>
                </a:solidFill>
              </a:rPr>
              <a:t>Scalability</a:t>
            </a:r>
            <a:r>
              <a:rPr lang="en-US" sz="2400" dirty="0">
                <a:solidFill>
                  <a:schemeClr val="tx1">
                    <a:lumMod val="85000"/>
                    <a:lumOff val="15000"/>
                  </a:schemeClr>
                </a:solidFill>
              </a:rPr>
              <a:t> for handling large datasets.</a:t>
            </a:r>
          </a:p>
          <a:p>
            <a:pPr>
              <a:buFont typeface="Arial" panose="020B0604020202020204" pitchFamily="34" charset="0"/>
              <a:buChar char="•"/>
            </a:pPr>
            <a:endParaRPr lang="en-US" dirty="0">
              <a:solidFill>
                <a:schemeClr val="tx1">
                  <a:lumMod val="85000"/>
                  <a:lumOff val="15000"/>
                </a:schemeClr>
              </a:solidFill>
            </a:endParaRPr>
          </a:p>
          <a:p>
            <a:r>
              <a:rPr lang="en-IN" sz="3000" b="1" dirty="0">
                <a:solidFill>
                  <a:schemeClr val="tx1">
                    <a:lumMod val="85000"/>
                    <a:lumOff val="15000"/>
                  </a:schemeClr>
                </a:solidFill>
              </a:rPr>
              <a:t>Software Requirements :</a:t>
            </a:r>
          </a:p>
          <a:p>
            <a:r>
              <a:rPr lang="en-IN" sz="2200" dirty="0">
                <a:solidFill>
                  <a:schemeClr val="tx1">
                    <a:lumMod val="85000"/>
                    <a:lumOff val="15000"/>
                  </a:schemeClr>
                </a:solidFill>
              </a:rPr>
              <a:t>Python, Pandas, Scikit-learn, Flask, </a:t>
            </a:r>
            <a:r>
              <a:rPr lang="en-IN" sz="2200" dirty="0" err="1">
                <a:solidFill>
                  <a:schemeClr val="tx1">
                    <a:lumMod val="85000"/>
                    <a:lumOff val="15000"/>
                  </a:schemeClr>
                </a:solidFill>
              </a:rPr>
              <a:t>Jupyter</a:t>
            </a:r>
            <a:r>
              <a:rPr lang="en-IN" sz="2200" dirty="0">
                <a:solidFill>
                  <a:schemeClr val="tx1">
                    <a:lumMod val="85000"/>
                    <a:lumOff val="15000"/>
                  </a:schemeClr>
                </a:solidFill>
              </a:rPr>
              <a:t> Notebook.</a:t>
            </a:r>
          </a:p>
          <a:p>
            <a:r>
              <a:rPr lang="en-IN" sz="2200" dirty="0">
                <a:solidFill>
                  <a:schemeClr val="tx1">
                    <a:lumMod val="85000"/>
                    <a:lumOff val="15000"/>
                  </a:schemeClr>
                </a:solidFill>
              </a:rPr>
              <a:t>Data visualization tools for analytics.</a:t>
            </a:r>
          </a:p>
        </p:txBody>
      </p:sp>
      <p:sp>
        <p:nvSpPr>
          <p:cNvPr id="5" name="Date Placeholder 4">
            <a:extLst>
              <a:ext uri="{FF2B5EF4-FFF2-40B4-BE49-F238E27FC236}">
                <a16:creationId xmlns:a16="http://schemas.microsoft.com/office/drawing/2014/main" id="{E064BD9B-01D4-4FF8-A27D-3D3D59C6DDF0}"/>
              </a:ext>
            </a:extLst>
          </p:cNvPr>
          <p:cNvSpPr>
            <a:spLocks noGrp="1"/>
          </p:cNvSpPr>
          <p:nvPr>
            <p:ph type="dt" sz="half" idx="10"/>
          </p:nvPr>
        </p:nvSpPr>
        <p:spPr/>
        <p:txBody>
          <a:bodyPr/>
          <a:lstStyle/>
          <a:p>
            <a:r>
              <a:rPr lang="en-IN"/>
              <a:t>10-04-2022</a:t>
            </a:r>
          </a:p>
        </p:txBody>
      </p:sp>
      <p:sp>
        <p:nvSpPr>
          <p:cNvPr id="6" name="Footer Placeholder 5">
            <a:extLst>
              <a:ext uri="{FF2B5EF4-FFF2-40B4-BE49-F238E27FC236}">
                <a16:creationId xmlns:a16="http://schemas.microsoft.com/office/drawing/2014/main" id="{31990B27-4F98-41A1-9D83-B09FB8584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CF1FF0-1A70-4F86-8235-EC539BEBBAC4}"/>
              </a:ext>
            </a:extLst>
          </p:cNvPr>
          <p:cNvSpPr>
            <a:spLocks noGrp="1"/>
          </p:cNvSpPr>
          <p:nvPr>
            <p:ph type="sldNum" sz="quarter" idx="12"/>
          </p:nvPr>
        </p:nvSpPr>
        <p:spPr/>
        <p:txBody>
          <a:bodyPr/>
          <a:lstStyle/>
          <a:p>
            <a:fld id="{4A50C117-A8B7-44AD-9C02-F3C433722954}" type="slidenum">
              <a:rPr lang="en-IN" smtClean="0"/>
              <a:t>6</a:t>
            </a:fld>
            <a:endParaRPr lang="en-IN"/>
          </a:p>
        </p:txBody>
      </p:sp>
      <p:sp>
        <p:nvSpPr>
          <p:cNvPr id="9" name="Rectangle 8">
            <a:extLst>
              <a:ext uri="{FF2B5EF4-FFF2-40B4-BE49-F238E27FC236}">
                <a16:creationId xmlns:a16="http://schemas.microsoft.com/office/drawing/2014/main" id="{3C8DCDCD-249A-4C02-9D68-7D6BFBCC654B}"/>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FB13482A-6CBF-4C79-936B-0BC014C52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344366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07A5-4EAA-492A-AF14-BB15CAD1CFD6}"/>
              </a:ext>
            </a:extLst>
          </p:cNvPr>
          <p:cNvSpPr>
            <a:spLocks noGrp="1"/>
          </p:cNvSpPr>
          <p:nvPr>
            <p:ph type="title"/>
          </p:nvPr>
        </p:nvSpPr>
        <p:spPr/>
        <p:txBody>
          <a:bodyPr/>
          <a:lstStyle/>
          <a:p>
            <a:r>
              <a:rPr lang="en-US" b="1" dirty="0">
                <a:solidFill>
                  <a:schemeClr val="accent2">
                    <a:lumMod val="75000"/>
                  </a:schemeClr>
                </a:solidFill>
              </a:rPr>
              <a:t>5.DFD</a:t>
            </a:r>
            <a:endParaRPr lang="en-IN" b="1" dirty="0">
              <a:solidFill>
                <a:schemeClr val="accent2">
                  <a:lumMod val="75000"/>
                </a:schemeClr>
              </a:solidFill>
            </a:endParaRPr>
          </a:p>
        </p:txBody>
      </p:sp>
      <p:pic>
        <p:nvPicPr>
          <p:cNvPr id="8" name="Content Placeholder 7">
            <a:extLst>
              <a:ext uri="{FF2B5EF4-FFF2-40B4-BE49-F238E27FC236}">
                <a16:creationId xmlns:a16="http://schemas.microsoft.com/office/drawing/2014/main" id="{6AEC6974-91C0-4DDE-AE25-0D8F07D5CA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707" y="1825625"/>
            <a:ext cx="8480585" cy="4351338"/>
          </a:xfrm>
        </p:spPr>
      </p:pic>
      <p:sp>
        <p:nvSpPr>
          <p:cNvPr id="4" name="Date Placeholder 3">
            <a:extLst>
              <a:ext uri="{FF2B5EF4-FFF2-40B4-BE49-F238E27FC236}">
                <a16:creationId xmlns:a16="http://schemas.microsoft.com/office/drawing/2014/main" id="{348E03CB-6BE3-4672-96FB-3D6148D147E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940BBF4F-CA2B-4247-87A5-EEAAC99D5A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3BC9BE-0503-4243-9711-F54C3B169347}"/>
              </a:ext>
            </a:extLst>
          </p:cNvPr>
          <p:cNvSpPr>
            <a:spLocks noGrp="1"/>
          </p:cNvSpPr>
          <p:nvPr>
            <p:ph type="sldNum" sz="quarter" idx="12"/>
          </p:nvPr>
        </p:nvSpPr>
        <p:spPr/>
        <p:txBody>
          <a:bodyPr/>
          <a:lstStyle/>
          <a:p>
            <a:fld id="{4A50C117-A8B7-44AD-9C02-F3C433722954}" type="slidenum">
              <a:rPr lang="en-IN" smtClean="0"/>
              <a:t>7</a:t>
            </a:fld>
            <a:endParaRPr lang="en-IN"/>
          </a:p>
        </p:txBody>
      </p:sp>
      <p:sp>
        <p:nvSpPr>
          <p:cNvPr id="9" name="Rectangle 8">
            <a:extLst>
              <a:ext uri="{FF2B5EF4-FFF2-40B4-BE49-F238E27FC236}">
                <a16:creationId xmlns:a16="http://schemas.microsoft.com/office/drawing/2014/main" id="{D578D796-4D24-454D-9E6B-DDB6ED1A1B97}"/>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4DDD3764-9EEB-4469-A996-F20AD6F57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415376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B0FAD2-6E86-4FBE-ACF8-CFF85D593D5B}"/>
              </a:ext>
            </a:extLst>
          </p:cNvPr>
          <p:cNvSpPr>
            <a:spLocks noGrp="1"/>
          </p:cNvSpPr>
          <p:nvPr>
            <p:ph type="dt" sz="half" idx="10"/>
          </p:nvPr>
        </p:nvSpPr>
        <p:spPr/>
        <p:txBody>
          <a:bodyPr/>
          <a:lstStyle/>
          <a:p>
            <a:r>
              <a:rPr lang="en-IN"/>
              <a:t>10-04-2022</a:t>
            </a:r>
          </a:p>
        </p:txBody>
      </p:sp>
      <p:sp>
        <p:nvSpPr>
          <p:cNvPr id="3" name="Footer Placeholder 2">
            <a:extLst>
              <a:ext uri="{FF2B5EF4-FFF2-40B4-BE49-F238E27FC236}">
                <a16:creationId xmlns:a16="http://schemas.microsoft.com/office/drawing/2014/main" id="{E881D205-D26C-4092-975C-BD83CB5BF7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D306D5-DBB5-48AD-B634-4EFD7888FC97}"/>
              </a:ext>
            </a:extLst>
          </p:cNvPr>
          <p:cNvSpPr>
            <a:spLocks noGrp="1"/>
          </p:cNvSpPr>
          <p:nvPr>
            <p:ph type="sldNum" sz="quarter" idx="12"/>
          </p:nvPr>
        </p:nvSpPr>
        <p:spPr/>
        <p:txBody>
          <a:bodyPr/>
          <a:lstStyle/>
          <a:p>
            <a:fld id="{4A50C117-A8B7-44AD-9C02-F3C433722954}" type="slidenum">
              <a:rPr lang="en-IN" smtClean="0"/>
              <a:t>8</a:t>
            </a:fld>
            <a:endParaRPr lang="en-IN"/>
          </a:p>
        </p:txBody>
      </p:sp>
      <p:pic>
        <p:nvPicPr>
          <p:cNvPr id="6" name="Picture 5">
            <a:extLst>
              <a:ext uri="{FF2B5EF4-FFF2-40B4-BE49-F238E27FC236}">
                <a16:creationId xmlns:a16="http://schemas.microsoft.com/office/drawing/2014/main" id="{973667B4-60D2-4C1D-8F8C-A061F74E9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179" y="1037891"/>
            <a:ext cx="7287642" cy="4782217"/>
          </a:xfrm>
          <a:prstGeom prst="rect">
            <a:avLst/>
          </a:prstGeom>
        </p:spPr>
      </p:pic>
      <p:sp>
        <p:nvSpPr>
          <p:cNvPr id="7" name="Rectangle 6">
            <a:extLst>
              <a:ext uri="{FF2B5EF4-FFF2-40B4-BE49-F238E27FC236}">
                <a16:creationId xmlns:a16="http://schemas.microsoft.com/office/drawing/2014/main" id="{4B07DEC5-F47C-442A-858C-E9F560EF5034}"/>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25EBCCAB-61B1-4033-A253-2F869B65E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225646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9787-047D-4CC9-A352-22777717A607}"/>
              </a:ext>
            </a:extLst>
          </p:cNvPr>
          <p:cNvSpPr>
            <a:spLocks noGrp="1"/>
          </p:cNvSpPr>
          <p:nvPr>
            <p:ph type="title"/>
          </p:nvPr>
        </p:nvSpPr>
        <p:spPr/>
        <p:txBody>
          <a:bodyPr/>
          <a:lstStyle/>
          <a:p>
            <a:r>
              <a:rPr lang="en-US" dirty="0"/>
              <a:t>6.</a:t>
            </a:r>
            <a:r>
              <a:rPr lang="en-IN" b="1" dirty="0"/>
              <a:t> Output</a:t>
            </a:r>
            <a:endParaRPr lang="en-IN" dirty="0"/>
          </a:p>
        </p:txBody>
      </p:sp>
      <p:pic>
        <p:nvPicPr>
          <p:cNvPr id="8" name="Content Placeholder 7">
            <a:extLst>
              <a:ext uri="{FF2B5EF4-FFF2-40B4-BE49-F238E27FC236}">
                <a16:creationId xmlns:a16="http://schemas.microsoft.com/office/drawing/2014/main" id="{707A125F-7A97-4D3A-BBC9-578CE8E28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790" y="1825625"/>
            <a:ext cx="9754420" cy="4351338"/>
          </a:xfrm>
        </p:spPr>
      </p:pic>
      <p:sp>
        <p:nvSpPr>
          <p:cNvPr id="4" name="Date Placeholder 3">
            <a:extLst>
              <a:ext uri="{FF2B5EF4-FFF2-40B4-BE49-F238E27FC236}">
                <a16:creationId xmlns:a16="http://schemas.microsoft.com/office/drawing/2014/main" id="{29EE3644-FDAF-4CD5-AF0D-70C75DD35F7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1D5A9AD7-EE96-4C26-8FC1-ABEA7CC2E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7CC87-731D-4FA1-A905-9D33ABA7F2C2}"/>
              </a:ext>
            </a:extLst>
          </p:cNvPr>
          <p:cNvSpPr>
            <a:spLocks noGrp="1"/>
          </p:cNvSpPr>
          <p:nvPr>
            <p:ph type="sldNum" sz="quarter" idx="12"/>
          </p:nvPr>
        </p:nvSpPr>
        <p:spPr/>
        <p:txBody>
          <a:bodyPr/>
          <a:lstStyle/>
          <a:p>
            <a:fld id="{4A50C117-A8B7-44AD-9C02-F3C433722954}" type="slidenum">
              <a:rPr lang="en-IN" smtClean="0"/>
              <a:t>9</a:t>
            </a:fld>
            <a:endParaRPr lang="en-IN"/>
          </a:p>
        </p:txBody>
      </p:sp>
      <p:sp>
        <p:nvSpPr>
          <p:cNvPr id="9" name="Rectangle 8">
            <a:extLst>
              <a:ext uri="{FF2B5EF4-FFF2-40B4-BE49-F238E27FC236}">
                <a16:creationId xmlns:a16="http://schemas.microsoft.com/office/drawing/2014/main" id="{E1A2F74D-081B-4D91-BE12-BBA512B9FD5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455D0B3A-F640-40B3-A11E-EDE44A2F2E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3350270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1668</TotalTime>
  <Words>590</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1. Introduction</vt:lpstr>
      <vt:lpstr>2. Motivation</vt:lpstr>
      <vt:lpstr>3. Process Model</vt:lpstr>
      <vt:lpstr>4. Software Requirement Specification (SRS)</vt:lpstr>
      <vt:lpstr>5.DFD</vt:lpstr>
      <vt:lpstr>PowerPoint Presentation</vt:lpstr>
      <vt:lpstr>6. Output</vt:lpstr>
      <vt:lpstr>7. Conclusion</vt:lpstr>
      <vt:lpstr>8.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Gursharan Singh</cp:lastModifiedBy>
  <cp:revision>40</cp:revision>
  <dcterms:created xsi:type="dcterms:W3CDTF">2022-04-04T16:03:24Z</dcterms:created>
  <dcterms:modified xsi:type="dcterms:W3CDTF">2025-03-31T19:25:06Z</dcterms:modified>
</cp:coreProperties>
</file>