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5268" autoAdjust="0"/>
  </p:normalViewPr>
  <p:slideViewPr>
    <p:cSldViewPr snapToGrid="0">
      <p:cViewPr varScale="1">
        <p:scale>
          <a:sx n="58" d="100"/>
          <a:sy n="58" d="100"/>
        </p:scale>
        <p:origin x="96" y="12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A8BC8-1E47-451F-BB17-DBA545B18845}" type="datetimeFigureOut">
              <a:rPr lang="en-IN" smtClean="0"/>
              <a:t>03-04-2025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DD2FF-B5CB-4E41-8DA0-18E2391B5602}" type="slidenum">
              <a:rPr lang="en-IN" smtClean="0"/>
              <a:t>‹#›</a:t>
            </a:fld>
            <a:endParaRPr lang="en-IN"/>
          </a:p>
        </p:txBody>
      </p:sp>
    </p:spTree>
    <p:extLst>
      <p:ext uri="{BB962C8B-B14F-4D97-AF65-F5344CB8AC3E}">
        <p14:creationId xmlns:p14="http://schemas.microsoft.com/office/powerpoint/2010/main" val="799806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527290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71515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902943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217047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73365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23877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10-04-2022</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091860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IN"/>
              <a:t>10-04-2022</a:t>
            </a: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70777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10-04-2022</a:t>
            </a:r>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29642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776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019089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10-04-2022</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0C117-A8B7-44AD-9C02-F3C433722954}" type="slidenum">
              <a:rPr lang="en-IN" smtClean="0"/>
              <a:t>‹#›</a:t>
            </a:fld>
            <a:endParaRPr lang="en-IN"/>
          </a:p>
        </p:txBody>
      </p:sp>
    </p:spTree>
    <p:extLst>
      <p:ext uri="{BB962C8B-B14F-4D97-AF65-F5344CB8AC3E}">
        <p14:creationId xmlns:p14="http://schemas.microsoft.com/office/powerpoint/2010/main" val="32974199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E1D1D7-7703-432A-A582-DC3916701C72}"/>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Content Placeholder 16">
            <a:extLst>
              <a:ext uri="{FF2B5EF4-FFF2-40B4-BE49-F238E27FC236}">
                <a16:creationId xmlns:a16="http://schemas.microsoft.com/office/drawing/2014/main" id="{0FBB5EEB-A2F7-43A0-BF3B-908BFB8BCDB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1360150" y="136525"/>
            <a:ext cx="720725" cy="720725"/>
          </a:xfrm>
        </p:spPr>
      </p:pic>
      <p:sp>
        <p:nvSpPr>
          <p:cNvPr id="22" name="TextBox 21">
            <a:extLst>
              <a:ext uri="{FF2B5EF4-FFF2-40B4-BE49-F238E27FC236}">
                <a16:creationId xmlns:a16="http://schemas.microsoft.com/office/drawing/2014/main" id="{B3B39D78-962A-40BD-A140-45AC22225A7F}"/>
              </a:ext>
            </a:extLst>
          </p:cNvPr>
          <p:cNvSpPr txBox="1"/>
          <p:nvPr/>
        </p:nvSpPr>
        <p:spPr>
          <a:xfrm>
            <a:off x="2755206" y="815134"/>
            <a:ext cx="6681573"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MCA Major Project Mid Term Evaluation</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94E9B825-9D5B-42B0-91D4-4CD2F94B3E9F}"/>
              </a:ext>
            </a:extLst>
          </p:cNvPr>
          <p:cNvSpPr txBox="1"/>
          <p:nvPr/>
        </p:nvSpPr>
        <p:spPr>
          <a:xfrm>
            <a:off x="1667933" y="1774875"/>
            <a:ext cx="9110134"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Fake News Detection using Machine learning</a:t>
            </a:r>
            <a:endParaRPr lang="en-IN" sz="3600" b="1"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FF0DF445-1012-42A1-8AF0-1E35E1ADD624}"/>
              </a:ext>
            </a:extLst>
          </p:cNvPr>
          <p:cNvSpPr txBox="1"/>
          <p:nvPr/>
        </p:nvSpPr>
        <p:spPr>
          <a:xfrm>
            <a:off x="4991365" y="4915078"/>
            <a:ext cx="2209259" cy="126188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By</a:t>
            </a:r>
            <a:endParaRPr lang="en-US"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Gursharan Singh</a:t>
            </a:r>
          </a:p>
          <a:p>
            <a:pPr algn="ctr"/>
            <a:r>
              <a:rPr lang="en-US" sz="2000" dirty="0">
                <a:latin typeface="Times New Roman" panose="02020603050405020304" pitchFamily="18" charset="0"/>
                <a:cs typeface="Times New Roman" panose="02020603050405020304" pitchFamily="18" charset="0"/>
              </a:rPr>
              <a:t>23FS20MCA00028</a:t>
            </a:r>
          </a:p>
          <a:p>
            <a:pPr algn="ctr"/>
            <a:r>
              <a:rPr lang="en-US" sz="2000" dirty="0">
                <a:latin typeface="Times New Roman" panose="02020603050405020304" pitchFamily="18" charset="0"/>
                <a:cs typeface="Times New Roman" panose="02020603050405020304" pitchFamily="18" charset="0"/>
              </a:rPr>
              <a:t>2023-25</a:t>
            </a:r>
            <a:endParaRPr lang="en-IN" sz="36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999D1AB1-7FAA-41CD-B3E8-21A94B6D0BD4}"/>
              </a:ext>
            </a:extLst>
          </p:cNvPr>
          <p:cNvSpPr txBox="1"/>
          <p:nvPr/>
        </p:nvSpPr>
        <p:spPr>
          <a:xfrm>
            <a:off x="3996957" y="2870714"/>
            <a:ext cx="4198072" cy="1935723"/>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Under the guidance of</a:t>
            </a:r>
          </a:p>
          <a:p>
            <a:pPr algn="ctr"/>
            <a:endParaRPr lang="en-US" sz="28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Faculty Guide Name:- Pramod </a:t>
            </a:r>
            <a:r>
              <a:rPr lang="en-US" sz="2000" dirty="0" err="1">
                <a:latin typeface="Times New Roman" panose="02020603050405020304" pitchFamily="18" charset="0"/>
                <a:cs typeface="Times New Roman" panose="02020603050405020304" pitchFamily="18" charset="0"/>
              </a:rPr>
              <a:t>Soni</a:t>
            </a:r>
            <a:endParaRPr lang="en-US" sz="20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Department of Computer Applications</a:t>
            </a:r>
          </a:p>
          <a:p>
            <a:pPr marL="0" marR="0" algn="ctr">
              <a:lnSpc>
                <a:spcPct val="107000"/>
              </a:lnSpc>
              <a:spcAft>
                <a:spcPts val="800"/>
              </a:spcAft>
            </a:pPr>
            <a:r>
              <a:rPr lang="en-US" sz="1600" dirty="0">
                <a:latin typeface="Times New Roman" panose="02020603050405020304" pitchFamily="18" charset="0"/>
                <a:cs typeface="Times New Roman" panose="02020603050405020304" pitchFamily="18" charset="0"/>
              </a:rPr>
              <a:t>Faculty of Science, Technology and Architecture</a:t>
            </a:r>
          </a:p>
          <a:p>
            <a:pPr algn="ctr"/>
            <a:r>
              <a:rPr lang="en-US" sz="1600" dirty="0">
                <a:latin typeface="Times New Roman" panose="02020603050405020304" pitchFamily="18" charset="0"/>
                <a:cs typeface="Times New Roman" panose="02020603050405020304" pitchFamily="18" charset="0"/>
              </a:rPr>
              <a:t>Manipal University Jaipur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681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1451-0E6C-452B-91B1-EBA368D4B07C}"/>
              </a:ext>
            </a:extLst>
          </p:cNvPr>
          <p:cNvSpPr>
            <a:spLocks noGrp="1"/>
          </p:cNvSpPr>
          <p:nvPr>
            <p:ph type="title"/>
          </p:nvPr>
        </p:nvSpPr>
        <p:spPr/>
        <p:txBody>
          <a:bodyPr>
            <a:normAutofit/>
          </a:bodyPr>
          <a:lstStyle/>
          <a:p>
            <a:r>
              <a:rPr lang="en-US" sz="4800" b="1" dirty="0">
                <a:solidFill>
                  <a:schemeClr val="accent2">
                    <a:lumMod val="75000"/>
                  </a:schemeClr>
                </a:solidFill>
              </a:rPr>
              <a:t>7.</a:t>
            </a:r>
            <a:r>
              <a:rPr lang="en-IN" sz="4800" b="1" dirty="0">
                <a:solidFill>
                  <a:schemeClr val="accent2">
                    <a:lumMod val="75000"/>
                  </a:schemeClr>
                </a:solidFill>
              </a:rPr>
              <a:t> Conclusion &amp; Future Scope</a:t>
            </a:r>
          </a:p>
        </p:txBody>
      </p:sp>
      <p:sp>
        <p:nvSpPr>
          <p:cNvPr id="3" name="Content Placeholder 2">
            <a:extLst>
              <a:ext uri="{FF2B5EF4-FFF2-40B4-BE49-F238E27FC236}">
                <a16:creationId xmlns:a16="http://schemas.microsoft.com/office/drawing/2014/main" id="{EF9C624A-5686-4EBA-B50C-B5496493D5FA}"/>
              </a:ext>
            </a:extLst>
          </p:cNvPr>
          <p:cNvSpPr>
            <a:spLocks noGrp="1"/>
          </p:cNvSpPr>
          <p:nvPr>
            <p:ph idx="1"/>
          </p:nvPr>
        </p:nvSpPr>
        <p:spPr/>
        <p:txBody>
          <a:bodyPr/>
          <a:lstStyle/>
          <a:p>
            <a:pPr algn="just"/>
            <a:r>
              <a:rPr lang="en-US" sz="3200" dirty="0"/>
              <a:t>• Machine learning is a powerful tool for fake news detection.</a:t>
            </a:r>
          </a:p>
          <a:p>
            <a:pPr algn="just"/>
            <a:r>
              <a:rPr lang="en-US" sz="3200" dirty="0"/>
              <a:t>• Feature engineering and NLP techniques play a crucial role.</a:t>
            </a:r>
          </a:p>
          <a:p>
            <a:pPr algn="just"/>
            <a:r>
              <a:rPr lang="en-US" sz="3200" dirty="0"/>
              <a:t>• Future improvements:</a:t>
            </a:r>
          </a:p>
          <a:p>
            <a:pPr algn="just"/>
            <a:r>
              <a:rPr lang="en-US" sz="3200" dirty="0"/>
              <a:t>  - Implementing BERT and GPT models for better accuracy.</a:t>
            </a:r>
          </a:p>
          <a:p>
            <a:pPr algn="just"/>
            <a:r>
              <a:rPr lang="en-US" sz="3200" dirty="0"/>
              <a:t>  - Real-time fake news detection APIs.</a:t>
            </a:r>
          </a:p>
          <a:p>
            <a:pPr algn="just"/>
            <a:r>
              <a:rPr lang="en-US" sz="3200" dirty="0"/>
              <a:t>  - Multilingual support for global applicability.</a:t>
            </a:r>
          </a:p>
          <a:p>
            <a:pPr algn="just"/>
            <a:endParaRPr lang="en-IN" dirty="0">
              <a:solidFill>
                <a:schemeClr val="tx1">
                  <a:lumMod val="85000"/>
                  <a:lumOff val="15000"/>
                </a:schemeClr>
              </a:solidFill>
            </a:endParaRPr>
          </a:p>
        </p:txBody>
      </p:sp>
      <p:sp>
        <p:nvSpPr>
          <p:cNvPr id="4" name="Date Placeholder 3">
            <a:extLst>
              <a:ext uri="{FF2B5EF4-FFF2-40B4-BE49-F238E27FC236}">
                <a16:creationId xmlns:a16="http://schemas.microsoft.com/office/drawing/2014/main" id="{646A3538-6E3A-4035-95B8-827048685290}"/>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EB0B3286-AD6E-42F0-84C2-986FB58257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5A3157-3144-47F7-8DAC-F05A92B77922}"/>
              </a:ext>
            </a:extLst>
          </p:cNvPr>
          <p:cNvSpPr>
            <a:spLocks noGrp="1"/>
          </p:cNvSpPr>
          <p:nvPr>
            <p:ph type="sldNum" sz="quarter" idx="12"/>
          </p:nvPr>
        </p:nvSpPr>
        <p:spPr/>
        <p:txBody>
          <a:bodyPr/>
          <a:lstStyle/>
          <a:p>
            <a:fld id="{4A50C117-A8B7-44AD-9C02-F3C433722954}" type="slidenum">
              <a:rPr lang="en-IN" smtClean="0"/>
              <a:t>10</a:t>
            </a:fld>
            <a:endParaRPr lang="en-IN"/>
          </a:p>
        </p:txBody>
      </p:sp>
      <p:sp>
        <p:nvSpPr>
          <p:cNvPr id="7" name="Rectangle 6">
            <a:extLst>
              <a:ext uri="{FF2B5EF4-FFF2-40B4-BE49-F238E27FC236}">
                <a16:creationId xmlns:a16="http://schemas.microsoft.com/office/drawing/2014/main" id="{43AC7A78-ABC6-44DB-80CE-C90B7414210D}"/>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16">
            <a:extLst>
              <a:ext uri="{FF2B5EF4-FFF2-40B4-BE49-F238E27FC236}">
                <a16:creationId xmlns:a16="http://schemas.microsoft.com/office/drawing/2014/main" id="{67E89AC4-7E86-4C6A-8813-E725B13A2D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Tree>
    <p:extLst>
      <p:ext uri="{BB962C8B-B14F-4D97-AF65-F5344CB8AC3E}">
        <p14:creationId xmlns:p14="http://schemas.microsoft.com/office/powerpoint/2010/main" val="2150087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E1D1D7-7703-432A-A582-DC3916701C72}"/>
              </a:ext>
            </a:extLst>
          </p:cNvPr>
          <p:cNvSpPr/>
          <p:nvPr/>
        </p:nvSpPr>
        <p:spPr>
          <a:xfrm>
            <a:off x="0" y="6193587"/>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0FBB5EEB-A2F7-43A0-BF3B-908BFB8BC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19EC60C9-4505-498D-9386-E79AFB708A35}"/>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1D7CA49-F267-4258-9A04-FF03AA60DA59}"/>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FAE91E9F-D04B-4015-B474-692D077F605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D5ABD82-3DB9-4BA9-9051-717D1910BD0D}"/>
              </a:ext>
            </a:extLst>
          </p:cNvPr>
          <p:cNvSpPr txBox="1"/>
          <p:nvPr/>
        </p:nvSpPr>
        <p:spPr>
          <a:xfrm>
            <a:off x="5424983" y="856525"/>
            <a:ext cx="1342034"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Outline</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65044EB-8CB4-41F9-9EA3-AAB77C711AB6}"/>
              </a:ext>
            </a:extLst>
          </p:cNvPr>
          <p:cNvSpPr txBox="1"/>
          <p:nvPr/>
        </p:nvSpPr>
        <p:spPr>
          <a:xfrm>
            <a:off x="838200" y="1608529"/>
            <a:ext cx="10515600" cy="3385542"/>
          </a:xfrm>
          <a:prstGeom prst="rect">
            <a:avLst/>
          </a:prstGeom>
          <a:noFill/>
        </p:spPr>
        <p:txBody>
          <a:bodyPr wrap="square" rtlCol="0">
            <a:spAutoFit/>
          </a:bodyPr>
          <a:lstStyle/>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Introduction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Motivation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Process Model</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Software Requirement Specification (SRS) </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Data Flow Diagram (DFD)</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Output</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Conclusion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215241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08B2B-4A62-4ED1-80F4-724D7EC468D8}"/>
              </a:ext>
            </a:extLst>
          </p:cNvPr>
          <p:cNvSpPr>
            <a:spLocks noGrp="1"/>
          </p:cNvSpPr>
          <p:nvPr>
            <p:ph type="title"/>
          </p:nvPr>
        </p:nvSpPr>
        <p:spPr/>
        <p:txBody>
          <a:bodyPr>
            <a:normAutofit/>
          </a:bodyPr>
          <a:lstStyle/>
          <a:p>
            <a:r>
              <a:rPr lang="en-IN" sz="6000" b="1" dirty="0">
                <a:solidFill>
                  <a:schemeClr val="accent2">
                    <a:lumMod val="75000"/>
                  </a:schemeClr>
                </a:solidFill>
              </a:rPr>
              <a:t>1. Introduction</a:t>
            </a:r>
            <a:endParaRPr lang="en-IN" sz="6000" dirty="0">
              <a:solidFill>
                <a:schemeClr val="accent2">
                  <a:lumMod val="75000"/>
                </a:schemeClr>
              </a:solidFill>
            </a:endParaRPr>
          </a:p>
        </p:txBody>
      </p:sp>
      <p:sp>
        <p:nvSpPr>
          <p:cNvPr id="3" name="Content Placeholder 2">
            <a:extLst>
              <a:ext uri="{FF2B5EF4-FFF2-40B4-BE49-F238E27FC236}">
                <a16:creationId xmlns:a16="http://schemas.microsoft.com/office/drawing/2014/main" id="{C6497104-A526-4F7F-BD77-F114EF9CDFEA}"/>
              </a:ext>
            </a:extLst>
          </p:cNvPr>
          <p:cNvSpPr>
            <a:spLocks noGrp="1"/>
          </p:cNvSpPr>
          <p:nvPr>
            <p:ph idx="1"/>
          </p:nvPr>
        </p:nvSpPr>
        <p:spPr/>
        <p:txBody>
          <a:bodyPr>
            <a:normAutofit/>
          </a:bodyPr>
          <a:lstStyle/>
          <a:p>
            <a:pPr algn="just"/>
            <a:r>
              <a:rPr lang="en-US" sz="4000" dirty="0"/>
              <a:t>Fake news is false or misleading information presented as news. It spreads rapidly due to social media. Detecting fake news is crucial to prevent misinformation and its negative effects on society.</a:t>
            </a:r>
          </a:p>
        </p:txBody>
      </p:sp>
      <p:sp>
        <p:nvSpPr>
          <p:cNvPr id="4" name="Date Placeholder 3">
            <a:extLst>
              <a:ext uri="{FF2B5EF4-FFF2-40B4-BE49-F238E27FC236}">
                <a16:creationId xmlns:a16="http://schemas.microsoft.com/office/drawing/2014/main" id="{BFC2B8F1-BBC8-4D82-8444-E18353FF0065}"/>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46E4C03C-A134-4190-A337-F43B7A399C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C8C0CD-CDBD-4E02-8B27-55D6512DB6FE}"/>
              </a:ext>
            </a:extLst>
          </p:cNvPr>
          <p:cNvSpPr>
            <a:spLocks noGrp="1"/>
          </p:cNvSpPr>
          <p:nvPr>
            <p:ph type="sldNum" sz="quarter" idx="12"/>
          </p:nvPr>
        </p:nvSpPr>
        <p:spPr/>
        <p:txBody>
          <a:bodyPr/>
          <a:lstStyle/>
          <a:p>
            <a:fld id="{4A50C117-A8B7-44AD-9C02-F3C433722954}" type="slidenum">
              <a:rPr lang="en-IN" smtClean="0"/>
              <a:t>3</a:t>
            </a:fld>
            <a:endParaRPr lang="en-IN"/>
          </a:p>
        </p:txBody>
      </p:sp>
      <p:sp>
        <p:nvSpPr>
          <p:cNvPr id="7" name="Rectangle 6">
            <a:extLst>
              <a:ext uri="{FF2B5EF4-FFF2-40B4-BE49-F238E27FC236}">
                <a16:creationId xmlns:a16="http://schemas.microsoft.com/office/drawing/2014/main" id="{6A34D67B-DBB8-4844-9A2F-9EED4C2FB58C}"/>
              </a:ext>
            </a:extLst>
          </p:cNvPr>
          <p:cNvSpPr/>
          <p:nvPr/>
        </p:nvSpPr>
        <p:spPr>
          <a:xfrm>
            <a:off x="0" y="6226837"/>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16">
            <a:extLst>
              <a:ext uri="{FF2B5EF4-FFF2-40B4-BE49-F238E27FC236}">
                <a16:creationId xmlns:a16="http://schemas.microsoft.com/office/drawing/2014/main" id="{9536793A-E368-49D5-819B-997C7B3A9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Tree>
    <p:extLst>
      <p:ext uri="{BB962C8B-B14F-4D97-AF65-F5344CB8AC3E}">
        <p14:creationId xmlns:p14="http://schemas.microsoft.com/office/powerpoint/2010/main" val="147548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A69FE-D9BA-41AD-9D0B-1A2DFD655EE1}"/>
              </a:ext>
            </a:extLst>
          </p:cNvPr>
          <p:cNvSpPr>
            <a:spLocks noGrp="1"/>
          </p:cNvSpPr>
          <p:nvPr>
            <p:ph type="title"/>
          </p:nvPr>
        </p:nvSpPr>
        <p:spPr/>
        <p:txBody>
          <a:bodyPr>
            <a:normAutofit/>
          </a:bodyPr>
          <a:lstStyle/>
          <a:p>
            <a:r>
              <a:rPr lang="en-IN" sz="6000" b="1" dirty="0">
                <a:solidFill>
                  <a:schemeClr val="accent2">
                    <a:lumMod val="75000"/>
                  </a:schemeClr>
                </a:solidFill>
              </a:rPr>
              <a:t>2. Motivation</a:t>
            </a:r>
            <a:endParaRPr lang="en-IN" sz="6000" dirty="0">
              <a:solidFill>
                <a:schemeClr val="accent2">
                  <a:lumMod val="75000"/>
                </a:schemeClr>
              </a:solidFill>
            </a:endParaRPr>
          </a:p>
        </p:txBody>
      </p:sp>
      <p:sp>
        <p:nvSpPr>
          <p:cNvPr id="3" name="Content Placeholder 2">
            <a:extLst>
              <a:ext uri="{FF2B5EF4-FFF2-40B4-BE49-F238E27FC236}">
                <a16:creationId xmlns:a16="http://schemas.microsoft.com/office/drawing/2014/main" id="{3D46D0A7-ED21-40AB-B687-8CD07E4A1265}"/>
              </a:ext>
            </a:extLst>
          </p:cNvPr>
          <p:cNvSpPr>
            <a:spLocks noGrp="1"/>
          </p:cNvSpPr>
          <p:nvPr>
            <p:ph idx="1"/>
          </p:nvPr>
        </p:nvSpPr>
        <p:spPr/>
        <p:txBody>
          <a:bodyPr>
            <a:normAutofit/>
          </a:bodyPr>
          <a:lstStyle/>
          <a:p>
            <a:r>
              <a:rPr lang="en-US" sz="4000" dirty="0"/>
              <a:t>• Fake news influences public opinion and causes misinformation.</a:t>
            </a:r>
          </a:p>
          <a:p>
            <a:r>
              <a:rPr lang="en-US" sz="4000" dirty="0"/>
              <a:t>• Manual fact-checking is slow and inefficient.</a:t>
            </a:r>
          </a:p>
          <a:p>
            <a:r>
              <a:rPr lang="en-US" sz="4000" dirty="0"/>
              <a:t>• Machine learning provides an automated, scalable solution for fake news detection.</a:t>
            </a:r>
          </a:p>
        </p:txBody>
      </p:sp>
      <p:sp>
        <p:nvSpPr>
          <p:cNvPr id="4" name="Date Placeholder 3">
            <a:extLst>
              <a:ext uri="{FF2B5EF4-FFF2-40B4-BE49-F238E27FC236}">
                <a16:creationId xmlns:a16="http://schemas.microsoft.com/office/drawing/2014/main" id="{5791A59A-DC52-4086-BAA3-2757BB70E459}"/>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A0C4DCF3-6229-4551-8C05-45FC6A64D0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0E5A98-9783-4101-A601-694B05695D04}"/>
              </a:ext>
            </a:extLst>
          </p:cNvPr>
          <p:cNvSpPr>
            <a:spLocks noGrp="1"/>
          </p:cNvSpPr>
          <p:nvPr>
            <p:ph type="sldNum" sz="quarter" idx="12"/>
          </p:nvPr>
        </p:nvSpPr>
        <p:spPr/>
        <p:txBody>
          <a:bodyPr/>
          <a:lstStyle/>
          <a:p>
            <a:fld id="{4A50C117-A8B7-44AD-9C02-F3C433722954}" type="slidenum">
              <a:rPr lang="en-IN" smtClean="0"/>
              <a:t>4</a:t>
            </a:fld>
            <a:endParaRPr lang="en-IN"/>
          </a:p>
        </p:txBody>
      </p:sp>
      <p:sp>
        <p:nvSpPr>
          <p:cNvPr id="7" name="Rectangle 6">
            <a:extLst>
              <a:ext uri="{FF2B5EF4-FFF2-40B4-BE49-F238E27FC236}">
                <a16:creationId xmlns:a16="http://schemas.microsoft.com/office/drawing/2014/main" id="{ED8A3A87-7F67-494F-9A12-0A67ABB28A0A}"/>
              </a:ext>
            </a:extLst>
          </p:cNvPr>
          <p:cNvSpPr/>
          <p:nvPr/>
        </p:nvSpPr>
        <p:spPr>
          <a:xfrm>
            <a:off x="0" y="6193587"/>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16">
            <a:extLst>
              <a:ext uri="{FF2B5EF4-FFF2-40B4-BE49-F238E27FC236}">
                <a16:creationId xmlns:a16="http://schemas.microsoft.com/office/drawing/2014/main" id="{1807B66A-DAF4-4A2F-994D-7BA164BCF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Tree>
    <p:extLst>
      <p:ext uri="{BB962C8B-B14F-4D97-AF65-F5344CB8AC3E}">
        <p14:creationId xmlns:p14="http://schemas.microsoft.com/office/powerpoint/2010/main" val="1335147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B8A8D-906C-480E-B92A-EA14447DAE0A}"/>
              </a:ext>
            </a:extLst>
          </p:cNvPr>
          <p:cNvSpPr>
            <a:spLocks noGrp="1"/>
          </p:cNvSpPr>
          <p:nvPr>
            <p:ph type="title"/>
          </p:nvPr>
        </p:nvSpPr>
        <p:spPr/>
        <p:txBody>
          <a:bodyPr/>
          <a:lstStyle/>
          <a:p>
            <a:r>
              <a:rPr lang="en-US" b="1" dirty="0">
                <a:solidFill>
                  <a:schemeClr val="accent2">
                    <a:lumMod val="75000"/>
                  </a:schemeClr>
                </a:solidFill>
              </a:rPr>
              <a:t>3.</a:t>
            </a:r>
            <a:r>
              <a:rPr lang="en-IN" b="1" dirty="0">
                <a:solidFill>
                  <a:schemeClr val="accent2">
                    <a:lumMod val="75000"/>
                  </a:schemeClr>
                </a:solidFill>
              </a:rPr>
              <a:t> Process Model</a:t>
            </a:r>
          </a:p>
        </p:txBody>
      </p:sp>
      <p:sp>
        <p:nvSpPr>
          <p:cNvPr id="3" name="Content Placeholder 2">
            <a:extLst>
              <a:ext uri="{FF2B5EF4-FFF2-40B4-BE49-F238E27FC236}">
                <a16:creationId xmlns:a16="http://schemas.microsoft.com/office/drawing/2014/main" id="{AE6922FA-633B-48EA-A025-457DCC6028E9}"/>
              </a:ext>
            </a:extLst>
          </p:cNvPr>
          <p:cNvSpPr>
            <a:spLocks noGrp="1"/>
          </p:cNvSpPr>
          <p:nvPr>
            <p:ph idx="1"/>
          </p:nvPr>
        </p:nvSpPr>
        <p:spPr/>
        <p:txBody>
          <a:bodyPr/>
          <a:lstStyle/>
          <a:p>
            <a:r>
              <a:rPr lang="en-IN" dirty="0"/>
              <a:t>1. Data Collection: Gathering news articles from multiple sources.</a:t>
            </a:r>
          </a:p>
          <a:p>
            <a:r>
              <a:rPr lang="en-IN" dirty="0"/>
              <a:t>2. Data </a:t>
            </a:r>
            <a:r>
              <a:rPr lang="en-IN" dirty="0" err="1"/>
              <a:t>Preprocessing</a:t>
            </a:r>
            <a:r>
              <a:rPr lang="en-IN" dirty="0"/>
              <a:t>: Cleaning and tokenizing text.</a:t>
            </a:r>
          </a:p>
          <a:p>
            <a:r>
              <a:rPr lang="en-IN" dirty="0"/>
              <a:t>3. Feature Extraction: NLP techniques (TF-IDF, Word Embeddings, BERT).</a:t>
            </a:r>
          </a:p>
          <a:p>
            <a:r>
              <a:rPr lang="en-IN" dirty="0"/>
              <a:t>4. Model Training: ML models (Logistic Regression, Random Forest, LSTMs, BERT).</a:t>
            </a:r>
          </a:p>
          <a:p>
            <a:r>
              <a:rPr lang="en-IN" dirty="0"/>
              <a:t>5. Evaluation: Accuracy, precision, recall, F1-score.</a:t>
            </a:r>
          </a:p>
          <a:p>
            <a:r>
              <a:rPr lang="en-IN" dirty="0"/>
              <a:t>6. Deployment: Real-time fake news detection system.</a:t>
            </a:r>
          </a:p>
        </p:txBody>
      </p:sp>
      <p:sp>
        <p:nvSpPr>
          <p:cNvPr id="4" name="Date Placeholder 3">
            <a:extLst>
              <a:ext uri="{FF2B5EF4-FFF2-40B4-BE49-F238E27FC236}">
                <a16:creationId xmlns:a16="http://schemas.microsoft.com/office/drawing/2014/main" id="{6970696E-8535-4773-9712-D78514A89EEC}"/>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7A8F52DD-38E7-497F-81CD-4C0E139246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622848-57B8-41FE-BB3E-3F0BF4E69E37}"/>
              </a:ext>
            </a:extLst>
          </p:cNvPr>
          <p:cNvSpPr>
            <a:spLocks noGrp="1"/>
          </p:cNvSpPr>
          <p:nvPr>
            <p:ph type="sldNum" sz="quarter" idx="12"/>
          </p:nvPr>
        </p:nvSpPr>
        <p:spPr/>
        <p:txBody>
          <a:bodyPr/>
          <a:lstStyle/>
          <a:p>
            <a:fld id="{4A50C117-A8B7-44AD-9C02-F3C433722954}" type="slidenum">
              <a:rPr lang="en-IN" smtClean="0"/>
              <a:t>5</a:t>
            </a:fld>
            <a:endParaRPr lang="en-IN"/>
          </a:p>
        </p:txBody>
      </p:sp>
      <p:sp>
        <p:nvSpPr>
          <p:cNvPr id="7" name="Rectangle 6">
            <a:extLst>
              <a:ext uri="{FF2B5EF4-FFF2-40B4-BE49-F238E27FC236}">
                <a16:creationId xmlns:a16="http://schemas.microsoft.com/office/drawing/2014/main" id="{764492F6-2ED3-44FB-8876-6660C455FDFE}"/>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16">
            <a:extLst>
              <a:ext uri="{FF2B5EF4-FFF2-40B4-BE49-F238E27FC236}">
                <a16:creationId xmlns:a16="http://schemas.microsoft.com/office/drawing/2014/main" id="{AAD4EF96-5D93-47E7-9D32-F1049B086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Tree>
    <p:extLst>
      <p:ext uri="{BB962C8B-B14F-4D97-AF65-F5344CB8AC3E}">
        <p14:creationId xmlns:p14="http://schemas.microsoft.com/office/powerpoint/2010/main" val="1415637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0A984-D9D5-458B-8956-5B2FC4D65617}"/>
              </a:ext>
            </a:extLst>
          </p:cNvPr>
          <p:cNvSpPr>
            <a:spLocks noGrp="1"/>
          </p:cNvSpPr>
          <p:nvPr>
            <p:ph type="title"/>
          </p:nvPr>
        </p:nvSpPr>
        <p:spPr/>
        <p:txBody>
          <a:bodyPr/>
          <a:lstStyle/>
          <a:p>
            <a:r>
              <a:rPr lang="en-US" dirty="0">
                <a:solidFill>
                  <a:schemeClr val="accent2">
                    <a:lumMod val="75000"/>
                  </a:schemeClr>
                </a:solidFill>
              </a:rPr>
              <a:t>4.</a:t>
            </a:r>
            <a:r>
              <a:rPr lang="en-IN" b="1" dirty="0">
                <a:solidFill>
                  <a:schemeClr val="accent2">
                    <a:lumMod val="75000"/>
                  </a:schemeClr>
                </a:solidFill>
              </a:rPr>
              <a:t> Software Requirement Specification (SRS)</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90949740-2404-40EC-BC00-041FDA685C8D}"/>
              </a:ext>
            </a:extLst>
          </p:cNvPr>
          <p:cNvSpPr>
            <a:spLocks noGrp="1"/>
          </p:cNvSpPr>
          <p:nvPr>
            <p:ph sz="half" idx="1"/>
          </p:nvPr>
        </p:nvSpPr>
        <p:spPr/>
        <p:txBody>
          <a:bodyPr>
            <a:normAutofit/>
          </a:bodyPr>
          <a:lstStyle/>
          <a:p>
            <a:r>
              <a:rPr lang="en-US" sz="3300" b="1" dirty="0"/>
              <a:t>Functional Requirements:</a:t>
            </a:r>
          </a:p>
          <a:p>
            <a:r>
              <a:rPr lang="en-US" sz="3300" dirty="0"/>
              <a:t>• The system should classify news as Fake or Real.</a:t>
            </a:r>
          </a:p>
          <a:p>
            <a:r>
              <a:rPr lang="en-US" sz="3300" dirty="0"/>
              <a:t>• It should support multiple sources and languages.</a:t>
            </a:r>
          </a:p>
          <a:p>
            <a:r>
              <a:rPr lang="en-US" sz="3300" dirty="0"/>
              <a:t>• Allow users to input news for credibility checking.</a:t>
            </a:r>
          </a:p>
        </p:txBody>
      </p:sp>
      <p:sp>
        <p:nvSpPr>
          <p:cNvPr id="4" name="Content Placeholder 3">
            <a:extLst>
              <a:ext uri="{FF2B5EF4-FFF2-40B4-BE49-F238E27FC236}">
                <a16:creationId xmlns:a16="http://schemas.microsoft.com/office/drawing/2014/main" id="{460B37E2-73DB-40E3-9FD1-57F57E084F43}"/>
              </a:ext>
            </a:extLst>
          </p:cNvPr>
          <p:cNvSpPr>
            <a:spLocks noGrp="1"/>
          </p:cNvSpPr>
          <p:nvPr>
            <p:ph sz="half" idx="2"/>
          </p:nvPr>
        </p:nvSpPr>
        <p:spPr/>
        <p:txBody>
          <a:bodyPr>
            <a:normAutofit/>
          </a:bodyPr>
          <a:lstStyle/>
          <a:p>
            <a:r>
              <a:rPr lang="en-IN" sz="3300" b="1" dirty="0"/>
              <a:t>Non-functional Requirements:</a:t>
            </a:r>
            <a:endParaRPr lang="en-US" sz="3300" b="1" dirty="0"/>
          </a:p>
          <a:p>
            <a:r>
              <a:rPr lang="en-US" sz="3200" dirty="0"/>
              <a:t>• Scalable system to handle large datasets.</a:t>
            </a:r>
          </a:p>
          <a:p>
            <a:r>
              <a:rPr lang="en-US" sz="3200" dirty="0"/>
              <a:t>• High accuracy and low latency.</a:t>
            </a:r>
          </a:p>
          <a:p>
            <a:r>
              <a:rPr lang="en-US" sz="3200" dirty="0"/>
              <a:t>• Secure and user-friendly interface.</a:t>
            </a:r>
          </a:p>
        </p:txBody>
      </p:sp>
      <p:sp>
        <p:nvSpPr>
          <p:cNvPr id="5" name="Date Placeholder 4">
            <a:extLst>
              <a:ext uri="{FF2B5EF4-FFF2-40B4-BE49-F238E27FC236}">
                <a16:creationId xmlns:a16="http://schemas.microsoft.com/office/drawing/2014/main" id="{E064BD9B-01D4-4FF8-A27D-3D3D59C6DDF0}"/>
              </a:ext>
            </a:extLst>
          </p:cNvPr>
          <p:cNvSpPr>
            <a:spLocks noGrp="1"/>
          </p:cNvSpPr>
          <p:nvPr>
            <p:ph type="dt" sz="half" idx="10"/>
          </p:nvPr>
        </p:nvSpPr>
        <p:spPr/>
        <p:txBody>
          <a:bodyPr/>
          <a:lstStyle/>
          <a:p>
            <a:r>
              <a:rPr lang="en-IN"/>
              <a:t>10-04-2022</a:t>
            </a:r>
          </a:p>
        </p:txBody>
      </p:sp>
      <p:sp>
        <p:nvSpPr>
          <p:cNvPr id="6" name="Footer Placeholder 5">
            <a:extLst>
              <a:ext uri="{FF2B5EF4-FFF2-40B4-BE49-F238E27FC236}">
                <a16:creationId xmlns:a16="http://schemas.microsoft.com/office/drawing/2014/main" id="{31990B27-4F98-41A1-9D83-B09FB85844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CF1FF0-1A70-4F86-8235-EC539BEBBAC4}"/>
              </a:ext>
            </a:extLst>
          </p:cNvPr>
          <p:cNvSpPr>
            <a:spLocks noGrp="1"/>
          </p:cNvSpPr>
          <p:nvPr>
            <p:ph type="sldNum" sz="quarter" idx="12"/>
          </p:nvPr>
        </p:nvSpPr>
        <p:spPr/>
        <p:txBody>
          <a:bodyPr/>
          <a:lstStyle/>
          <a:p>
            <a:fld id="{4A50C117-A8B7-44AD-9C02-F3C433722954}" type="slidenum">
              <a:rPr lang="en-IN" smtClean="0"/>
              <a:t>6</a:t>
            </a:fld>
            <a:endParaRPr lang="en-IN"/>
          </a:p>
        </p:txBody>
      </p:sp>
      <p:sp>
        <p:nvSpPr>
          <p:cNvPr id="9" name="Rectangle 8">
            <a:extLst>
              <a:ext uri="{FF2B5EF4-FFF2-40B4-BE49-F238E27FC236}">
                <a16:creationId xmlns:a16="http://schemas.microsoft.com/office/drawing/2014/main" id="{3C8DCDCD-249A-4C02-9D68-7D6BFBCC654B}"/>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Content Placeholder 16">
            <a:extLst>
              <a:ext uri="{FF2B5EF4-FFF2-40B4-BE49-F238E27FC236}">
                <a16:creationId xmlns:a16="http://schemas.microsoft.com/office/drawing/2014/main" id="{FB13482A-6CBF-4C79-936B-0BC014C52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Tree>
    <p:extLst>
      <p:ext uri="{BB962C8B-B14F-4D97-AF65-F5344CB8AC3E}">
        <p14:creationId xmlns:p14="http://schemas.microsoft.com/office/powerpoint/2010/main" val="3443665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07A5-4EAA-492A-AF14-BB15CAD1CFD6}"/>
              </a:ext>
            </a:extLst>
          </p:cNvPr>
          <p:cNvSpPr>
            <a:spLocks noGrp="1"/>
          </p:cNvSpPr>
          <p:nvPr>
            <p:ph type="title"/>
          </p:nvPr>
        </p:nvSpPr>
        <p:spPr/>
        <p:txBody>
          <a:bodyPr/>
          <a:lstStyle/>
          <a:p>
            <a:r>
              <a:rPr lang="en-US" b="1" dirty="0">
                <a:solidFill>
                  <a:schemeClr val="accent2">
                    <a:lumMod val="75000"/>
                  </a:schemeClr>
                </a:solidFill>
              </a:rPr>
              <a:t>5.DFD</a:t>
            </a:r>
            <a:endParaRPr lang="en-IN" b="1" dirty="0">
              <a:solidFill>
                <a:schemeClr val="accent2">
                  <a:lumMod val="75000"/>
                </a:schemeClr>
              </a:solidFill>
            </a:endParaRPr>
          </a:p>
        </p:txBody>
      </p:sp>
      <p:sp>
        <p:nvSpPr>
          <p:cNvPr id="4" name="Date Placeholder 3">
            <a:extLst>
              <a:ext uri="{FF2B5EF4-FFF2-40B4-BE49-F238E27FC236}">
                <a16:creationId xmlns:a16="http://schemas.microsoft.com/office/drawing/2014/main" id="{348E03CB-6BE3-4672-96FB-3D6148D147E9}"/>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940BBF4F-CA2B-4247-87A5-EEAAC99D5A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3BC9BE-0503-4243-9711-F54C3B169347}"/>
              </a:ext>
            </a:extLst>
          </p:cNvPr>
          <p:cNvSpPr>
            <a:spLocks noGrp="1"/>
          </p:cNvSpPr>
          <p:nvPr>
            <p:ph type="sldNum" sz="quarter" idx="12"/>
          </p:nvPr>
        </p:nvSpPr>
        <p:spPr/>
        <p:txBody>
          <a:bodyPr/>
          <a:lstStyle/>
          <a:p>
            <a:fld id="{4A50C117-A8B7-44AD-9C02-F3C433722954}" type="slidenum">
              <a:rPr lang="en-IN" smtClean="0"/>
              <a:t>7</a:t>
            </a:fld>
            <a:endParaRPr lang="en-IN"/>
          </a:p>
        </p:txBody>
      </p:sp>
      <p:sp>
        <p:nvSpPr>
          <p:cNvPr id="9" name="Rectangle 8">
            <a:extLst>
              <a:ext uri="{FF2B5EF4-FFF2-40B4-BE49-F238E27FC236}">
                <a16:creationId xmlns:a16="http://schemas.microsoft.com/office/drawing/2014/main" id="{D578D796-4D24-454D-9E6B-DDB6ED1A1B97}"/>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Content Placeholder 16">
            <a:extLst>
              <a:ext uri="{FF2B5EF4-FFF2-40B4-BE49-F238E27FC236}">
                <a16:creationId xmlns:a16="http://schemas.microsoft.com/office/drawing/2014/main" id="{4DDD3764-9EEB-4469-A996-F20AD6F575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
        <p:nvSpPr>
          <p:cNvPr id="7" name="Content Placeholder 6">
            <a:extLst>
              <a:ext uri="{FF2B5EF4-FFF2-40B4-BE49-F238E27FC236}">
                <a16:creationId xmlns:a16="http://schemas.microsoft.com/office/drawing/2014/main" id="{72425524-EA71-4B7F-9ECF-0E92CE19CEF0}"/>
              </a:ext>
            </a:extLst>
          </p:cNvPr>
          <p:cNvSpPr>
            <a:spLocks noGrp="1"/>
          </p:cNvSpPr>
          <p:nvPr>
            <p:ph idx="1"/>
          </p:nvPr>
        </p:nvSpPr>
        <p:spPr/>
        <p:txBody>
          <a:bodyPr/>
          <a:lstStyle/>
          <a:p>
            <a:r>
              <a:rPr lang="en-US" sz="3200" dirty="0"/>
              <a:t>• Input: User submits a news article.</a:t>
            </a:r>
          </a:p>
          <a:p>
            <a:r>
              <a:rPr lang="en-US" sz="3200" dirty="0"/>
              <a:t>• Processing: The system analyzes the article using NLP and ML models.</a:t>
            </a:r>
          </a:p>
          <a:p>
            <a:r>
              <a:rPr lang="en-US" sz="3200" dirty="0"/>
              <a:t>• Output: Classification result (Fake/Real) with confidence score.</a:t>
            </a:r>
          </a:p>
          <a:p>
            <a:endParaRPr lang="en-IN" dirty="0"/>
          </a:p>
        </p:txBody>
      </p:sp>
    </p:spTree>
    <p:extLst>
      <p:ext uri="{BB962C8B-B14F-4D97-AF65-F5344CB8AC3E}">
        <p14:creationId xmlns:p14="http://schemas.microsoft.com/office/powerpoint/2010/main" val="4153761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600E664-CA59-47EF-B702-B74BB1A0F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887" y="757237"/>
            <a:ext cx="7134225" cy="5343525"/>
          </a:xfrm>
          <a:prstGeom prst="rect">
            <a:avLst/>
          </a:prstGeom>
        </p:spPr>
      </p:pic>
    </p:spTree>
    <p:extLst>
      <p:ext uri="{BB962C8B-B14F-4D97-AF65-F5344CB8AC3E}">
        <p14:creationId xmlns:p14="http://schemas.microsoft.com/office/powerpoint/2010/main" val="2256469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19787-047D-4CC9-A352-22777717A607}"/>
              </a:ext>
            </a:extLst>
          </p:cNvPr>
          <p:cNvSpPr>
            <a:spLocks noGrp="1"/>
          </p:cNvSpPr>
          <p:nvPr>
            <p:ph type="title"/>
          </p:nvPr>
        </p:nvSpPr>
        <p:spPr/>
        <p:txBody>
          <a:bodyPr>
            <a:normAutofit/>
          </a:bodyPr>
          <a:lstStyle/>
          <a:p>
            <a:r>
              <a:rPr lang="en-US" sz="4800" b="1" dirty="0">
                <a:solidFill>
                  <a:schemeClr val="accent2">
                    <a:lumMod val="75000"/>
                  </a:schemeClr>
                </a:solidFill>
              </a:rPr>
              <a:t>6.</a:t>
            </a:r>
            <a:r>
              <a:rPr lang="en-IN" sz="4800" b="1" dirty="0">
                <a:solidFill>
                  <a:schemeClr val="accent2">
                    <a:lumMod val="75000"/>
                  </a:schemeClr>
                </a:solidFill>
              </a:rPr>
              <a:t> Output</a:t>
            </a:r>
          </a:p>
        </p:txBody>
      </p:sp>
      <p:sp>
        <p:nvSpPr>
          <p:cNvPr id="4" name="Date Placeholder 3">
            <a:extLst>
              <a:ext uri="{FF2B5EF4-FFF2-40B4-BE49-F238E27FC236}">
                <a16:creationId xmlns:a16="http://schemas.microsoft.com/office/drawing/2014/main" id="{29EE3644-FDAF-4CD5-AF0D-70C75DD35F79}"/>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1D5A9AD7-EE96-4C26-8FC1-ABEA7CC2E4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E7CC87-731D-4FA1-A905-9D33ABA7F2C2}"/>
              </a:ext>
            </a:extLst>
          </p:cNvPr>
          <p:cNvSpPr>
            <a:spLocks noGrp="1"/>
          </p:cNvSpPr>
          <p:nvPr>
            <p:ph type="sldNum" sz="quarter" idx="12"/>
          </p:nvPr>
        </p:nvSpPr>
        <p:spPr/>
        <p:txBody>
          <a:bodyPr/>
          <a:lstStyle/>
          <a:p>
            <a:fld id="{4A50C117-A8B7-44AD-9C02-F3C433722954}" type="slidenum">
              <a:rPr lang="en-IN" smtClean="0"/>
              <a:t>9</a:t>
            </a:fld>
            <a:endParaRPr lang="en-IN"/>
          </a:p>
        </p:txBody>
      </p:sp>
      <p:sp>
        <p:nvSpPr>
          <p:cNvPr id="9" name="Rectangle 8">
            <a:extLst>
              <a:ext uri="{FF2B5EF4-FFF2-40B4-BE49-F238E27FC236}">
                <a16:creationId xmlns:a16="http://schemas.microsoft.com/office/drawing/2014/main" id="{E1A2F74D-081B-4D91-BE12-BBA512B9FD55}"/>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Content Placeholder 16">
            <a:extLst>
              <a:ext uri="{FF2B5EF4-FFF2-40B4-BE49-F238E27FC236}">
                <a16:creationId xmlns:a16="http://schemas.microsoft.com/office/drawing/2014/main" id="{455D0B3A-F640-40B3-A11E-EDE44A2F2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
        <p:nvSpPr>
          <p:cNvPr id="7" name="Content Placeholder 6">
            <a:extLst>
              <a:ext uri="{FF2B5EF4-FFF2-40B4-BE49-F238E27FC236}">
                <a16:creationId xmlns:a16="http://schemas.microsoft.com/office/drawing/2014/main" id="{2D0A151A-E91F-4378-8574-CDB0F6D2E35D}"/>
              </a:ext>
            </a:extLst>
          </p:cNvPr>
          <p:cNvSpPr>
            <a:spLocks noGrp="1"/>
          </p:cNvSpPr>
          <p:nvPr>
            <p:ph idx="1"/>
          </p:nvPr>
        </p:nvSpPr>
        <p:spPr/>
        <p:txBody>
          <a:bodyPr/>
          <a:lstStyle/>
          <a:p>
            <a:r>
              <a:rPr lang="en-US" sz="3200" dirty="0"/>
              <a:t>• Model achieves XX% accuracy on the test dataset.</a:t>
            </a:r>
          </a:p>
          <a:p>
            <a:r>
              <a:rPr lang="en-US" sz="3200" dirty="0"/>
              <a:t>• Example:</a:t>
            </a:r>
          </a:p>
          <a:p>
            <a:r>
              <a:rPr lang="en-US" sz="3200" dirty="0"/>
              <a:t>  - 'Breaking news about a celebrity scandal' → FAKE</a:t>
            </a:r>
          </a:p>
          <a:p>
            <a:r>
              <a:rPr lang="en-US" sz="3200" dirty="0"/>
              <a:t>  - 'Government announces new policies' → REAL</a:t>
            </a:r>
          </a:p>
          <a:p>
            <a:r>
              <a:rPr lang="en-US" sz="3200" dirty="0"/>
              <a:t>• Performance Metrics: Precision, Recall, F1-score.</a:t>
            </a:r>
          </a:p>
          <a:p>
            <a:endParaRPr lang="en-IN" dirty="0"/>
          </a:p>
        </p:txBody>
      </p:sp>
    </p:spTree>
    <p:extLst>
      <p:ext uri="{BB962C8B-B14F-4D97-AF65-F5344CB8AC3E}">
        <p14:creationId xmlns:p14="http://schemas.microsoft.com/office/powerpoint/2010/main" val="33502700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1753</TotalTime>
  <Words>441</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1. Introduction</vt:lpstr>
      <vt:lpstr>2. Motivation</vt:lpstr>
      <vt:lpstr>3. Process Model</vt:lpstr>
      <vt:lpstr>4. Software Requirement Specification (SRS)</vt:lpstr>
      <vt:lpstr>5.DFD</vt:lpstr>
      <vt:lpstr>PowerPoint Presentation</vt:lpstr>
      <vt:lpstr>6. Output</vt:lpstr>
      <vt:lpstr>7. Conclusion &amp; 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Hirawat [MU - Jaipur]</dc:creator>
  <cp:lastModifiedBy>Gursharan Singh</cp:lastModifiedBy>
  <cp:revision>43</cp:revision>
  <dcterms:created xsi:type="dcterms:W3CDTF">2022-04-04T16:03:24Z</dcterms:created>
  <dcterms:modified xsi:type="dcterms:W3CDTF">2025-04-03T09:26:25Z</dcterms:modified>
</cp:coreProperties>
</file>