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57" r:id="rId3"/>
    <p:sldId id="258" r:id="rId4"/>
    <p:sldId id="259" r:id="rId5"/>
    <p:sldId id="260" r:id="rId6"/>
    <p:sldId id="261" r:id="rId7"/>
    <p:sldId id="267" r:id="rId8"/>
    <p:sldId id="263" r:id="rId9"/>
    <p:sldId id="268" r:id="rId10"/>
    <p:sldId id="269" r:id="rId11"/>
    <p:sldId id="264" r:id="rId12"/>
    <p:sldId id="265"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5268" autoAdjust="0"/>
  </p:normalViewPr>
  <p:slideViewPr>
    <p:cSldViewPr snapToGrid="0">
      <p:cViewPr varScale="1">
        <p:scale>
          <a:sx n="58" d="100"/>
          <a:sy n="58" d="100"/>
        </p:scale>
        <p:origin x="96" y="12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A8BC8-1E47-451F-BB17-DBA545B18845}" type="datetimeFigureOut">
              <a:rPr lang="en-IN" smtClean="0"/>
              <a:t>19-05-2025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DD2FF-B5CB-4E41-8DA0-18E2391B5602}" type="slidenum">
              <a:rPr lang="en-IN" smtClean="0"/>
              <a:t>‹#›</a:t>
            </a:fld>
            <a:endParaRPr lang="en-IN"/>
          </a:p>
        </p:txBody>
      </p:sp>
    </p:spTree>
    <p:extLst>
      <p:ext uri="{BB962C8B-B14F-4D97-AF65-F5344CB8AC3E}">
        <p14:creationId xmlns:p14="http://schemas.microsoft.com/office/powerpoint/2010/main" val="799806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52729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71515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90294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217047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73365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23877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10-04-2022</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09186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10-04-2022</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70777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10-04-2022</a:t>
            </a:r>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29642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776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01908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10-04-2022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0C117-A8B7-44AD-9C02-F3C433722954}" type="slidenum">
              <a:rPr lang="en-IN" smtClean="0"/>
              <a:t>‹#›</a:t>
            </a:fld>
            <a:endParaRPr lang="en-IN"/>
          </a:p>
        </p:txBody>
      </p:sp>
    </p:spTree>
    <p:extLst>
      <p:ext uri="{BB962C8B-B14F-4D97-AF65-F5344CB8AC3E}">
        <p14:creationId xmlns:p14="http://schemas.microsoft.com/office/powerpoint/2010/main" val="32974199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E1D1D7-7703-432A-A582-DC3916701C72}"/>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360150" y="136525"/>
            <a:ext cx="720725" cy="720725"/>
          </a:xfrm>
        </p:spPr>
      </p:pic>
      <p:sp>
        <p:nvSpPr>
          <p:cNvPr id="22" name="TextBox 21">
            <a:extLst>
              <a:ext uri="{FF2B5EF4-FFF2-40B4-BE49-F238E27FC236}">
                <a16:creationId xmlns:a16="http://schemas.microsoft.com/office/drawing/2014/main" id="{B3B39D78-962A-40BD-A140-45AC22225A7F}"/>
              </a:ext>
            </a:extLst>
          </p:cNvPr>
          <p:cNvSpPr txBox="1"/>
          <p:nvPr/>
        </p:nvSpPr>
        <p:spPr>
          <a:xfrm>
            <a:off x="2755206" y="815134"/>
            <a:ext cx="6681573"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MCA Major Project Mid Term Evaluation</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94E9B825-9D5B-42B0-91D4-4CD2F94B3E9F}"/>
              </a:ext>
            </a:extLst>
          </p:cNvPr>
          <p:cNvSpPr txBox="1"/>
          <p:nvPr/>
        </p:nvSpPr>
        <p:spPr>
          <a:xfrm>
            <a:off x="1667933" y="1774875"/>
            <a:ext cx="9110134"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Fake News Detection using Machine learning</a:t>
            </a:r>
            <a:endParaRPr lang="en-IN" sz="3600" b="1"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F0DF445-1012-42A1-8AF0-1E35E1ADD624}"/>
              </a:ext>
            </a:extLst>
          </p:cNvPr>
          <p:cNvSpPr txBox="1"/>
          <p:nvPr/>
        </p:nvSpPr>
        <p:spPr>
          <a:xfrm>
            <a:off x="4991365" y="4915078"/>
            <a:ext cx="2209259" cy="126188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By</a:t>
            </a:r>
            <a:endParaRPr lang="en-US"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Gursharan Singh</a:t>
            </a:r>
          </a:p>
          <a:p>
            <a:pPr algn="ctr"/>
            <a:r>
              <a:rPr lang="en-US" sz="2000" dirty="0">
                <a:latin typeface="Times New Roman" panose="02020603050405020304" pitchFamily="18" charset="0"/>
                <a:cs typeface="Times New Roman" panose="02020603050405020304" pitchFamily="18" charset="0"/>
              </a:rPr>
              <a:t>23FS20MCA00028</a:t>
            </a:r>
          </a:p>
          <a:p>
            <a:pPr algn="ctr"/>
            <a:r>
              <a:rPr lang="en-US" sz="2000" dirty="0">
                <a:latin typeface="Times New Roman" panose="02020603050405020304" pitchFamily="18" charset="0"/>
                <a:cs typeface="Times New Roman" panose="02020603050405020304" pitchFamily="18" charset="0"/>
              </a:rPr>
              <a:t>2023-25</a:t>
            </a:r>
            <a:endParaRPr lang="en-IN" sz="36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999D1AB1-7FAA-41CD-B3E8-21A94B6D0BD4}"/>
              </a:ext>
            </a:extLst>
          </p:cNvPr>
          <p:cNvSpPr txBox="1"/>
          <p:nvPr/>
        </p:nvSpPr>
        <p:spPr>
          <a:xfrm>
            <a:off x="3503681" y="2870714"/>
            <a:ext cx="5184624" cy="1878463"/>
          </a:xfrm>
          <a:prstGeom prst="rect">
            <a:avLst/>
          </a:prstGeom>
          <a:noFill/>
        </p:spPr>
        <p:txBody>
          <a:bodyPr wrap="none" rtlCol="0">
            <a:spAutoFit/>
          </a:bodyPr>
          <a:lstStyle/>
          <a:p>
            <a:pPr algn="ctr"/>
            <a:endParaRPr lang="en-US" sz="28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Faculty Guide Name:- Pramod </a:t>
            </a:r>
            <a:r>
              <a:rPr lang="en-US" sz="2000" dirty="0" err="1">
                <a:latin typeface="Times New Roman" panose="02020603050405020304" pitchFamily="18" charset="0"/>
                <a:cs typeface="Times New Roman" panose="02020603050405020304" pitchFamily="18" charset="0"/>
              </a:rPr>
              <a:t>Soni</a:t>
            </a: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Department of Computer Applications</a:t>
            </a:r>
          </a:p>
          <a:p>
            <a:pPr marL="0" marR="0" algn="ctr">
              <a:lnSpc>
                <a:spcPct val="107000"/>
              </a:lnSpc>
              <a:spcAft>
                <a:spcPts val="800"/>
              </a:spcAft>
            </a:pPr>
            <a:r>
              <a:rPr lang="en-US" sz="2000" dirty="0">
                <a:latin typeface="Times New Roman" panose="02020603050405020304" pitchFamily="18" charset="0"/>
                <a:cs typeface="Times New Roman" panose="02020603050405020304" pitchFamily="18" charset="0"/>
              </a:rPr>
              <a:t>Faculty of Science, Technology and Architecture</a:t>
            </a:r>
          </a:p>
          <a:p>
            <a:pPr algn="ctr"/>
            <a:r>
              <a:rPr lang="en-US" sz="2000" dirty="0">
                <a:latin typeface="Times New Roman" panose="02020603050405020304" pitchFamily="18" charset="0"/>
                <a:cs typeface="Times New Roman" panose="02020603050405020304" pitchFamily="18" charset="0"/>
              </a:rPr>
              <a:t>Manipal University Jaipur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681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D73387-0F19-4CF0-876C-6CB01C36BD6C}"/>
              </a:ext>
            </a:extLst>
          </p:cNvPr>
          <p:cNvSpPr>
            <a:spLocks noGrp="1"/>
          </p:cNvSpPr>
          <p:nvPr>
            <p:ph type="dt" sz="half" idx="10"/>
          </p:nvPr>
        </p:nvSpPr>
        <p:spPr/>
        <p:txBody>
          <a:bodyPr/>
          <a:lstStyle/>
          <a:p>
            <a:r>
              <a:rPr lang="en-IN"/>
              <a:t>10-04-2022</a:t>
            </a:r>
          </a:p>
        </p:txBody>
      </p:sp>
      <p:sp>
        <p:nvSpPr>
          <p:cNvPr id="3" name="Footer Placeholder 2">
            <a:extLst>
              <a:ext uri="{FF2B5EF4-FFF2-40B4-BE49-F238E27FC236}">
                <a16:creationId xmlns:a16="http://schemas.microsoft.com/office/drawing/2014/main" id="{F5B68941-0F51-4423-8697-4AFFCC162A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87B13D-CED2-4CA8-A07D-A5F61ED07009}"/>
              </a:ext>
            </a:extLst>
          </p:cNvPr>
          <p:cNvSpPr>
            <a:spLocks noGrp="1"/>
          </p:cNvSpPr>
          <p:nvPr>
            <p:ph type="sldNum" sz="quarter" idx="12"/>
          </p:nvPr>
        </p:nvSpPr>
        <p:spPr/>
        <p:txBody>
          <a:bodyPr/>
          <a:lstStyle/>
          <a:p>
            <a:fld id="{4A50C117-A8B7-44AD-9C02-F3C433722954}" type="slidenum">
              <a:rPr lang="en-IN" smtClean="0"/>
              <a:t>10</a:t>
            </a:fld>
            <a:endParaRPr lang="en-IN"/>
          </a:p>
        </p:txBody>
      </p:sp>
      <p:pic>
        <p:nvPicPr>
          <p:cNvPr id="6" name="Picture 5">
            <a:extLst>
              <a:ext uri="{FF2B5EF4-FFF2-40B4-BE49-F238E27FC236}">
                <a16:creationId xmlns:a16="http://schemas.microsoft.com/office/drawing/2014/main" id="{6C5D1679-902A-4324-AF6E-06065EB48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7391400" cy="6219826"/>
          </a:xfrm>
          <a:prstGeom prst="rect">
            <a:avLst/>
          </a:prstGeom>
        </p:spPr>
      </p:pic>
      <p:sp>
        <p:nvSpPr>
          <p:cNvPr id="8" name="TextBox 7">
            <a:extLst>
              <a:ext uri="{FF2B5EF4-FFF2-40B4-BE49-F238E27FC236}">
                <a16:creationId xmlns:a16="http://schemas.microsoft.com/office/drawing/2014/main" id="{C179B963-F09C-4698-8EFE-872B264709A7}"/>
              </a:ext>
            </a:extLst>
          </p:cNvPr>
          <p:cNvSpPr txBox="1"/>
          <p:nvPr/>
        </p:nvSpPr>
        <p:spPr>
          <a:xfrm>
            <a:off x="387927" y="255908"/>
            <a:ext cx="1828800" cy="707886"/>
          </a:xfrm>
          <a:prstGeom prst="rect">
            <a:avLst/>
          </a:prstGeom>
          <a:noFill/>
        </p:spPr>
        <p:txBody>
          <a:bodyPr wrap="square">
            <a:spAutoFit/>
          </a:bodyPr>
          <a:lstStyle/>
          <a:p>
            <a:r>
              <a:rPr lang="en-IN" sz="4000" dirty="0"/>
              <a:t>Level 2:</a:t>
            </a:r>
          </a:p>
        </p:txBody>
      </p:sp>
      <p:sp>
        <p:nvSpPr>
          <p:cNvPr id="10" name="Rectangle 9">
            <a:extLst>
              <a:ext uri="{FF2B5EF4-FFF2-40B4-BE49-F238E27FC236}">
                <a16:creationId xmlns:a16="http://schemas.microsoft.com/office/drawing/2014/main" id="{99845C15-AF36-4061-B9AB-65B1B822F8B5}"/>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Content Placeholder 16">
            <a:extLst>
              <a:ext uri="{FF2B5EF4-FFF2-40B4-BE49-F238E27FC236}">
                <a16:creationId xmlns:a16="http://schemas.microsoft.com/office/drawing/2014/main" id="{2E666C26-212C-4A59-A64B-33FB5778E2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1465013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9787-047D-4CC9-A352-22777717A607}"/>
              </a:ext>
            </a:extLst>
          </p:cNvPr>
          <p:cNvSpPr>
            <a:spLocks noGrp="1"/>
          </p:cNvSpPr>
          <p:nvPr>
            <p:ph type="title"/>
          </p:nvPr>
        </p:nvSpPr>
        <p:spPr>
          <a:xfrm>
            <a:off x="838200" y="365125"/>
            <a:ext cx="10515600" cy="670787"/>
          </a:xfrm>
        </p:spPr>
        <p:txBody>
          <a:bodyPr>
            <a:normAutofit fontScale="90000"/>
          </a:bodyPr>
          <a:lstStyle/>
          <a:p>
            <a:r>
              <a:rPr lang="en-US" sz="4800" b="1" dirty="0">
                <a:solidFill>
                  <a:schemeClr val="accent2">
                    <a:lumMod val="75000"/>
                  </a:schemeClr>
                </a:solidFill>
              </a:rPr>
              <a:t>6.</a:t>
            </a:r>
            <a:r>
              <a:rPr lang="en-IN" sz="4800" b="1" dirty="0">
                <a:solidFill>
                  <a:schemeClr val="accent2">
                    <a:lumMod val="75000"/>
                  </a:schemeClr>
                </a:solidFill>
              </a:rPr>
              <a:t> Output</a:t>
            </a:r>
          </a:p>
        </p:txBody>
      </p:sp>
      <p:sp>
        <p:nvSpPr>
          <p:cNvPr id="4" name="Date Placeholder 3">
            <a:extLst>
              <a:ext uri="{FF2B5EF4-FFF2-40B4-BE49-F238E27FC236}">
                <a16:creationId xmlns:a16="http://schemas.microsoft.com/office/drawing/2014/main" id="{29EE3644-FDAF-4CD5-AF0D-70C75DD35F79}"/>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1D5A9AD7-EE96-4C26-8FC1-ABEA7CC2E4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E7CC87-731D-4FA1-A905-9D33ABA7F2C2}"/>
              </a:ext>
            </a:extLst>
          </p:cNvPr>
          <p:cNvSpPr>
            <a:spLocks noGrp="1"/>
          </p:cNvSpPr>
          <p:nvPr>
            <p:ph type="sldNum" sz="quarter" idx="12"/>
          </p:nvPr>
        </p:nvSpPr>
        <p:spPr/>
        <p:txBody>
          <a:bodyPr/>
          <a:lstStyle/>
          <a:p>
            <a:fld id="{4A50C117-A8B7-44AD-9C02-F3C433722954}" type="slidenum">
              <a:rPr lang="en-IN" smtClean="0"/>
              <a:t>11</a:t>
            </a:fld>
            <a:endParaRPr lang="en-IN"/>
          </a:p>
        </p:txBody>
      </p:sp>
      <p:sp>
        <p:nvSpPr>
          <p:cNvPr id="9" name="Rectangle 8">
            <a:extLst>
              <a:ext uri="{FF2B5EF4-FFF2-40B4-BE49-F238E27FC236}">
                <a16:creationId xmlns:a16="http://schemas.microsoft.com/office/drawing/2014/main" id="{E1A2F74D-081B-4D91-BE12-BBA512B9FD55}"/>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Content Placeholder 16">
            <a:extLst>
              <a:ext uri="{FF2B5EF4-FFF2-40B4-BE49-F238E27FC236}">
                <a16:creationId xmlns:a16="http://schemas.microsoft.com/office/drawing/2014/main" id="{455D0B3A-F640-40B3-A11E-EDE44A2F2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
        <p:nvSpPr>
          <p:cNvPr id="7" name="Content Placeholder 6">
            <a:extLst>
              <a:ext uri="{FF2B5EF4-FFF2-40B4-BE49-F238E27FC236}">
                <a16:creationId xmlns:a16="http://schemas.microsoft.com/office/drawing/2014/main" id="{2D0A151A-E91F-4378-8574-CDB0F6D2E35D}"/>
              </a:ext>
            </a:extLst>
          </p:cNvPr>
          <p:cNvSpPr>
            <a:spLocks noGrp="1"/>
          </p:cNvSpPr>
          <p:nvPr>
            <p:ph idx="1"/>
          </p:nvPr>
        </p:nvSpPr>
        <p:spPr>
          <a:xfrm>
            <a:off x="838200" y="1264512"/>
            <a:ext cx="10515600" cy="4912451"/>
          </a:xfrm>
        </p:spPr>
        <p:txBody>
          <a:bodyPr>
            <a:normAutofit fontScale="92500"/>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The system returns:</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A conversational response addressing the user’s specific credit card query.</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A UI-rendered chat interface replicating natural conversation.</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Logged interactions stored in a local SQLite database.</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Example Output:</a:t>
            </a:r>
          </a:p>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User: </a:t>
            </a:r>
            <a:r>
              <a:rPr lang="en-US" i="1" dirty="0">
                <a:solidFill>
                  <a:schemeClr val="tx1">
                    <a:lumMod val="95000"/>
                    <a:lumOff val="5000"/>
                  </a:schemeClr>
                </a:solidFill>
                <a:latin typeface="Times New Roman" panose="02020603050405020304" pitchFamily="18" charset="0"/>
                <a:cs typeface="Times New Roman" panose="02020603050405020304" pitchFamily="18" charset="0"/>
              </a:rPr>
              <a:t>"How can I increase my credit limit?"</a:t>
            </a:r>
          </a:p>
          <a:p>
            <a:r>
              <a:rPr lang="en-US" b="1" dirty="0">
                <a:solidFill>
                  <a:schemeClr val="tx1">
                    <a:lumMod val="95000"/>
                    <a:lumOff val="5000"/>
                  </a:schemeClr>
                </a:solidFill>
                <a:latin typeface="Times New Roman" panose="02020603050405020304" pitchFamily="18" charset="0"/>
                <a:cs typeface="Times New Roman" panose="02020603050405020304" pitchFamily="18" charset="0"/>
              </a:rPr>
              <a:t>Bot</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i="1" dirty="0">
                <a:solidFill>
                  <a:schemeClr val="tx1">
                    <a:lumMod val="95000"/>
                    <a:lumOff val="5000"/>
                  </a:schemeClr>
                </a:solidFill>
                <a:latin typeface="Times New Roman" panose="02020603050405020304" pitchFamily="18" charset="0"/>
                <a:cs typeface="Times New Roman" panose="02020603050405020304" pitchFamily="18" charset="0"/>
              </a:rPr>
              <a:t>" If you're the primary account holder, you can request a credit limit increase or decrease online: 1. Select your credit card account. 2. Choose "Credit Limit Change" and follow the prompts. For assistance, call 1-800-123-1234 and provide necessary details on income, assets, or credit obligations."</a:t>
            </a:r>
          </a:p>
          <a:p>
            <a:endParaRPr lang="en-IN" dirty="0"/>
          </a:p>
        </p:txBody>
      </p:sp>
    </p:spTree>
    <p:extLst>
      <p:ext uri="{BB962C8B-B14F-4D97-AF65-F5344CB8AC3E}">
        <p14:creationId xmlns:p14="http://schemas.microsoft.com/office/powerpoint/2010/main" val="3350270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1451-0E6C-452B-91B1-EBA368D4B07C}"/>
              </a:ext>
            </a:extLst>
          </p:cNvPr>
          <p:cNvSpPr>
            <a:spLocks noGrp="1"/>
          </p:cNvSpPr>
          <p:nvPr>
            <p:ph type="title"/>
          </p:nvPr>
        </p:nvSpPr>
        <p:spPr/>
        <p:txBody>
          <a:bodyPr>
            <a:normAutofit/>
          </a:bodyPr>
          <a:lstStyle/>
          <a:p>
            <a:r>
              <a:rPr lang="en-US" sz="4800" b="1" dirty="0">
                <a:solidFill>
                  <a:schemeClr val="accent2">
                    <a:lumMod val="75000"/>
                  </a:schemeClr>
                </a:solidFill>
              </a:rPr>
              <a:t>7.</a:t>
            </a:r>
            <a:r>
              <a:rPr lang="en-IN" sz="4800" b="1" dirty="0">
                <a:solidFill>
                  <a:schemeClr val="accent2">
                    <a:lumMod val="75000"/>
                  </a:schemeClr>
                </a:solidFill>
              </a:rPr>
              <a:t> Conclusion</a:t>
            </a:r>
          </a:p>
        </p:txBody>
      </p:sp>
      <p:sp>
        <p:nvSpPr>
          <p:cNvPr id="3" name="Content Placeholder 2">
            <a:extLst>
              <a:ext uri="{FF2B5EF4-FFF2-40B4-BE49-F238E27FC236}">
                <a16:creationId xmlns:a16="http://schemas.microsoft.com/office/drawing/2014/main" id="{EF9C624A-5686-4EBA-B50C-B5496493D5FA}"/>
              </a:ext>
            </a:extLst>
          </p:cNvPr>
          <p:cNvSpPr>
            <a:spLocks noGrp="1"/>
          </p:cNvSpPr>
          <p:nvPr>
            <p:ph idx="1"/>
          </p:nvPr>
        </p:nvSpPr>
        <p:spPr/>
        <p:txBody>
          <a:bodyPr>
            <a:normAutofit/>
          </a:bodyPr>
          <a:lstStyle/>
          <a:p>
            <a:pPr marL="0" indent="0" algn="just">
              <a:lnSpc>
                <a:spcPct val="100000"/>
              </a:lnSpc>
              <a:buNone/>
            </a:pPr>
            <a:r>
              <a:rPr lang="en-US" sz="3600" dirty="0">
                <a:latin typeface="Times New Roman" panose="02020603050405020304" pitchFamily="18" charset="0"/>
                <a:cs typeface="Times New Roman" panose="02020603050405020304" pitchFamily="18" charset="0"/>
              </a:rPr>
              <a:t>The project successfully demonstrates how LLMs can be leveraged to build domain-specific conversational assistants. By integrating Gemini with </a:t>
            </a:r>
            <a:r>
              <a:rPr lang="en-US" sz="3600" dirty="0" err="1">
                <a:latin typeface="Times New Roman" panose="02020603050405020304" pitchFamily="18" charset="0"/>
                <a:cs typeface="Times New Roman" panose="02020603050405020304" pitchFamily="18" charset="0"/>
              </a:rPr>
              <a:t>LangChain</a:t>
            </a:r>
            <a:r>
              <a:rPr lang="en-US" sz="3600" dirty="0">
                <a:latin typeface="Times New Roman" panose="02020603050405020304" pitchFamily="18" charset="0"/>
                <a:cs typeface="Times New Roman" panose="02020603050405020304" pitchFamily="18" charset="0"/>
              </a:rPr>
              <a:t> and FAISS, the system efficiently handles real-world queries related to credit cards. The modular design ensures adaptability to other domains with minimal changes.</a:t>
            </a:r>
            <a:endParaRPr lang="en-IN" sz="36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46A3538-6E3A-4035-95B8-827048685290}"/>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EB0B3286-AD6E-42F0-84C2-986FB58257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5A3157-3144-47F7-8DAC-F05A92B77922}"/>
              </a:ext>
            </a:extLst>
          </p:cNvPr>
          <p:cNvSpPr>
            <a:spLocks noGrp="1"/>
          </p:cNvSpPr>
          <p:nvPr>
            <p:ph type="sldNum" sz="quarter" idx="12"/>
          </p:nvPr>
        </p:nvSpPr>
        <p:spPr/>
        <p:txBody>
          <a:bodyPr/>
          <a:lstStyle/>
          <a:p>
            <a:fld id="{4A50C117-A8B7-44AD-9C02-F3C433722954}" type="slidenum">
              <a:rPr lang="en-IN" smtClean="0"/>
              <a:t>12</a:t>
            </a:fld>
            <a:endParaRPr lang="en-IN"/>
          </a:p>
        </p:txBody>
      </p:sp>
      <p:sp>
        <p:nvSpPr>
          <p:cNvPr id="7" name="Rectangle 6">
            <a:extLst>
              <a:ext uri="{FF2B5EF4-FFF2-40B4-BE49-F238E27FC236}">
                <a16:creationId xmlns:a16="http://schemas.microsoft.com/office/drawing/2014/main" id="{43AC7A78-ABC6-44DB-80CE-C90B7414210D}"/>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16">
            <a:extLst>
              <a:ext uri="{FF2B5EF4-FFF2-40B4-BE49-F238E27FC236}">
                <a16:creationId xmlns:a16="http://schemas.microsoft.com/office/drawing/2014/main" id="{67E89AC4-7E86-4C6A-8813-E725B13A2D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2150087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B9D3D-3948-4D36-BC72-47B10C497C7B}"/>
              </a:ext>
            </a:extLst>
          </p:cNvPr>
          <p:cNvSpPr>
            <a:spLocks noGrp="1"/>
          </p:cNvSpPr>
          <p:nvPr>
            <p:ph type="title"/>
          </p:nvPr>
        </p:nvSpPr>
        <p:spPr/>
        <p:txBody>
          <a:bodyPr/>
          <a:lstStyle/>
          <a:p>
            <a:r>
              <a:rPr lang="en-IN" sz="4400" b="1" dirty="0">
                <a:solidFill>
                  <a:schemeClr val="accent2">
                    <a:lumMod val="75000"/>
                  </a:schemeClr>
                </a:solidFill>
              </a:rPr>
              <a:t>8. Future Scope</a:t>
            </a:r>
            <a:endParaRPr lang="en-IN" dirty="0"/>
          </a:p>
        </p:txBody>
      </p:sp>
      <p:sp>
        <p:nvSpPr>
          <p:cNvPr id="3" name="Content Placeholder 2">
            <a:extLst>
              <a:ext uri="{FF2B5EF4-FFF2-40B4-BE49-F238E27FC236}">
                <a16:creationId xmlns:a16="http://schemas.microsoft.com/office/drawing/2014/main" id="{9D8AD309-CBCD-446E-A1FD-7F6417465F26}"/>
              </a:ext>
            </a:extLst>
          </p:cNvPr>
          <p:cNvSpPr>
            <a:spLocks noGrp="1"/>
          </p:cNvSpPr>
          <p:nvPr>
            <p:ph idx="1"/>
          </p:nvPr>
        </p:nvSpPr>
        <p:spPr/>
        <p:txBody>
          <a:bodyPr>
            <a:normAutofit/>
          </a:bodyPr>
          <a:lstStyle/>
          <a:p>
            <a:pPr>
              <a:lnSpc>
                <a:spcPct val="150000"/>
              </a:lnSpc>
            </a:pPr>
            <a:r>
              <a:rPr lang="en-US" sz="3200" dirty="0">
                <a:latin typeface="Times New Roman" panose="02020603050405020304" pitchFamily="18" charset="0"/>
                <a:cs typeface="Times New Roman" panose="02020603050405020304" pitchFamily="18" charset="0"/>
              </a:rPr>
              <a:t>Voice Input Integration using Speech-to-Text.</a:t>
            </a:r>
          </a:p>
          <a:p>
            <a:pPr>
              <a:lnSpc>
                <a:spcPct val="150000"/>
              </a:lnSpc>
            </a:pPr>
            <a:r>
              <a:rPr lang="en-US" sz="3200" dirty="0">
                <a:latin typeface="Times New Roman" panose="02020603050405020304" pitchFamily="18" charset="0"/>
                <a:cs typeface="Times New Roman" panose="02020603050405020304" pitchFamily="18" charset="0"/>
              </a:rPr>
              <a:t>Multilingual Support to expand accessibility.</a:t>
            </a:r>
          </a:p>
          <a:p>
            <a:pPr>
              <a:lnSpc>
                <a:spcPct val="150000"/>
              </a:lnSpc>
            </a:pPr>
            <a:r>
              <a:rPr lang="en-US" sz="3200" dirty="0">
                <a:latin typeface="Times New Roman" panose="02020603050405020304" pitchFamily="18" charset="0"/>
                <a:cs typeface="Times New Roman" panose="02020603050405020304" pitchFamily="18" charset="0"/>
              </a:rPr>
              <a:t>Dashboard Analytics for admin to monitor FAQs trends.</a:t>
            </a:r>
          </a:p>
          <a:p>
            <a:pPr>
              <a:lnSpc>
                <a:spcPct val="150000"/>
              </a:lnSpc>
            </a:pPr>
            <a:r>
              <a:rPr lang="en-US" sz="3200" dirty="0">
                <a:latin typeface="Times New Roman" panose="02020603050405020304" pitchFamily="18" charset="0"/>
                <a:cs typeface="Times New Roman" panose="02020603050405020304" pitchFamily="18" charset="0"/>
              </a:rPr>
              <a:t>Real-time Deployment on cloud (e.g., GCP App Engine).</a:t>
            </a:r>
          </a:p>
          <a:p>
            <a:pPr>
              <a:lnSpc>
                <a:spcPct val="150000"/>
              </a:lnSpc>
            </a:pPr>
            <a:r>
              <a:rPr lang="en-US" sz="3200" dirty="0">
                <a:latin typeface="Times New Roman" panose="02020603050405020304" pitchFamily="18" charset="0"/>
                <a:cs typeface="Times New Roman" panose="02020603050405020304" pitchFamily="18" charset="0"/>
              </a:rPr>
              <a:t>User Authentication for personalized support.</a:t>
            </a:r>
          </a:p>
          <a:p>
            <a:pPr marL="0" indent="0">
              <a:lnSpc>
                <a:spcPct val="150000"/>
              </a:lnSpc>
              <a:buNone/>
            </a:pPr>
            <a:endParaRPr lang="en-IN"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D8AAB85-3C46-4015-997A-BBB34AE11F3C}"/>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5F8A8911-CBF1-4133-98F1-36FE40C253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948592-76B6-435A-9B12-D16A6F0DD9F1}"/>
              </a:ext>
            </a:extLst>
          </p:cNvPr>
          <p:cNvSpPr>
            <a:spLocks noGrp="1"/>
          </p:cNvSpPr>
          <p:nvPr>
            <p:ph type="sldNum" sz="quarter" idx="12"/>
          </p:nvPr>
        </p:nvSpPr>
        <p:spPr/>
        <p:txBody>
          <a:bodyPr/>
          <a:lstStyle/>
          <a:p>
            <a:fld id="{4A50C117-A8B7-44AD-9C02-F3C433722954}" type="slidenum">
              <a:rPr lang="en-IN" smtClean="0"/>
              <a:t>13</a:t>
            </a:fld>
            <a:endParaRPr lang="en-IN"/>
          </a:p>
        </p:txBody>
      </p:sp>
      <p:sp>
        <p:nvSpPr>
          <p:cNvPr id="7" name="Rectangle 6">
            <a:extLst>
              <a:ext uri="{FF2B5EF4-FFF2-40B4-BE49-F238E27FC236}">
                <a16:creationId xmlns:a16="http://schemas.microsoft.com/office/drawing/2014/main" id="{C2FDE685-43C5-45FC-B3BA-F05EF3F1D9BF}"/>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Content Placeholder 16">
            <a:extLst>
              <a:ext uri="{FF2B5EF4-FFF2-40B4-BE49-F238E27FC236}">
                <a16:creationId xmlns:a16="http://schemas.microsoft.com/office/drawing/2014/main" id="{1452FA24-04A2-43FA-9DC2-DF96131AD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725981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E1D1D7-7703-432A-A582-DC3916701C72}"/>
              </a:ext>
            </a:extLst>
          </p:cNvPr>
          <p:cNvSpPr/>
          <p:nvPr/>
        </p:nvSpPr>
        <p:spPr>
          <a:xfrm>
            <a:off x="0" y="6193587"/>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19EC60C9-4505-498D-9386-E79AFB708A35}"/>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1D7CA49-F267-4258-9A04-FF03AA60DA59}"/>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FAE91E9F-D04B-4015-B474-692D077F605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D5ABD82-3DB9-4BA9-9051-717D1910BD0D}"/>
              </a:ext>
            </a:extLst>
          </p:cNvPr>
          <p:cNvSpPr txBox="1"/>
          <p:nvPr/>
        </p:nvSpPr>
        <p:spPr>
          <a:xfrm>
            <a:off x="5424983" y="856525"/>
            <a:ext cx="1342034"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Outline</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65044EB-8CB4-41F9-9EA3-AAB77C711AB6}"/>
              </a:ext>
            </a:extLst>
          </p:cNvPr>
          <p:cNvSpPr txBox="1"/>
          <p:nvPr/>
        </p:nvSpPr>
        <p:spPr>
          <a:xfrm>
            <a:off x="838200" y="1608529"/>
            <a:ext cx="10515600" cy="3385542"/>
          </a:xfrm>
          <a:prstGeom prst="rect">
            <a:avLst/>
          </a:prstGeom>
          <a:noFill/>
        </p:spPr>
        <p:txBody>
          <a:bodyPr wrap="square" rtlCol="0">
            <a:spAutoFit/>
          </a:bodyPr>
          <a:lstStyle/>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Introduction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Motivation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Process Model</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Software Requirement Specification (SRS) </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Data Flow Diagram (DFD)</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Output</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Conclusion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215241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08B2B-4A62-4ED1-80F4-724D7EC468D8}"/>
              </a:ext>
            </a:extLst>
          </p:cNvPr>
          <p:cNvSpPr>
            <a:spLocks noGrp="1"/>
          </p:cNvSpPr>
          <p:nvPr>
            <p:ph type="title"/>
          </p:nvPr>
        </p:nvSpPr>
        <p:spPr>
          <a:xfrm>
            <a:off x="838200" y="365126"/>
            <a:ext cx="10515600" cy="720000"/>
          </a:xfrm>
        </p:spPr>
        <p:txBody>
          <a:bodyPr>
            <a:normAutofit fontScale="90000"/>
          </a:bodyPr>
          <a:lstStyle/>
          <a:p>
            <a:r>
              <a:rPr lang="en-IN" sz="6000" b="1" dirty="0">
                <a:solidFill>
                  <a:schemeClr val="accent2">
                    <a:lumMod val="75000"/>
                  </a:schemeClr>
                </a:solidFill>
              </a:rPr>
              <a:t>1. Introduction</a:t>
            </a:r>
            <a:endParaRPr lang="en-IN" sz="6000" dirty="0">
              <a:solidFill>
                <a:schemeClr val="accent2">
                  <a:lumMod val="75000"/>
                </a:schemeClr>
              </a:solidFill>
            </a:endParaRPr>
          </a:p>
        </p:txBody>
      </p:sp>
      <p:sp>
        <p:nvSpPr>
          <p:cNvPr id="3" name="Content Placeholder 2">
            <a:extLst>
              <a:ext uri="{FF2B5EF4-FFF2-40B4-BE49-F238E27FC236}">
                <a16:creationId xmlns:a16="http://schemas.microsoft.com/office/drawing/2014/main" id="{C6497104-A526-4F7F-BD77-F114EF9CDFEA}"/>
              </a:ext>
            </a:extLst>
          </p:cNvPr>
          <p:cNvSpPr>
            <a:spLocks noGrp="1"/>
          </p:cNvSpPr>
          <p:nvPr>
            <p:ph idx="1"/>
          </p:nvPr>
        </p:nvSpPr>
        <p:spPr>
          <a:xfrm>
            <a:off x="838200" y="1214639"/>
            <a:ext cx="10515600" cy="4962324"/>
          </a:xfrm>
        </p:spPr>
        <p:txBody>
          <a:bodyPr>
            <a:normAutofit lnSpcReduction="10000"/>
          </a:bodyPr>
          <a:lstStyle/>
          <a:p>
            <a:pPr algn="just"/>
            <a:r>
              <a:rPr lang="en-US" sz="2800" dirty="0">
                <a:latin typeface="Times New Roman" panose="02020603050405020304" pitchFamily="18" charset="0"/>
                <a:cs typeface="Times New Roman" panose="02020603050405020304" pitchFamily="18" charset="0"/>
              </a:rPr>
              <a:t>As digital banking becomes more common, people expect fast and accurate help with their financial questions—especially when it comes to credit cards. But traditional customer support channels often get flooded with the same routine questions, leading to long wait times and frustrated users.</a:t>
            </a:r>
          </a:p>
          <a:p>
            <a:pPr algn="just"/>
            <a:r>
              <a:rPr lang="en-US" sz="2800" dirty="0">
                <a:latin typeface="Times New Roman" panose="02020603050405020304" pitchFamily="18" charset="0"/>
                <a:cs typeface="Times New Roman" panose="02020603050405020304" pitchFamily="18" charset="0"/>
              </a:rPr>
              <a:t>To solve this, our project</a:t>
            </a:r>
            <a:r>
              <a:rPr lang="en-US" sz="2800" i="1" dirty="0">
                <a:latin typeface="Times New Roman" panose="02020603050405020304" pitchFamily="18" charset="0"/>
                <a:cs typeface="Times New Roman" panose="02020603050405020304" pitchFamily="18" charset="0"/>
              </a:rPr>
              <a:t> "AI-Powered Conversational Assistant for Credit Card FAQs“ </a:t>
            </a:r>
            <a:r>
              <a:rPr lang="en-US" sz="2800" dirty="0">
                <a:latin typeface="Times New Roman" panose="02020603050405020304" pitchFamily="18" charset="0"/>
                <a:cs typeface="Times New Roman" panose="02020603050405020304" pitchFamily="18" charset="0"/>
              </a:rPr>
              <a:t>aims to build a smart, conversational system that can answer these frequently asked questions instantly. Using the power of Google’s Gemini language model, combined with </a:t>
            </a:r>
            <a:r>
              <a:rPr lang="en-US" sz="2800" dirty="0" err="1">
                <a:latin typeface="Times New Roman" panose="02020603050405020304" pitchFamily="18" charset="0"/>
                <a:cs typeface="Times New Roman" panose="02020603050405020304" pitchFamily="18" charset="0"/>
              </a:rPr>
              <a:t>LangChain</a:t>
            </a:r>
            <a:r>
              <a:rPr lang="en-US" sz="2800" dirty="0">
                <a:latin typeface="Times New Roman" panose="02020603050405020304" pitchFamily="18" charset="0"/>
                <a:cs typeface="Times New Roman" panose="02020603050405020304" pitchFamily="18" charset="0"/>
              </a:rPr>
              <a:t> and FAISS, we’ve created an assistant that understands natural language and gives helpful, real-time responses based on a carefully curated knowledge base. The goal is to make customer support faster, smarter, and more accessible.</a:t>
            </a:r>
          </a:p>
        </p:txBody>
      </p:sp>
      <p:sp>
        <p:nvSpPr>
          <p:cNvPr id="4" name="Date Placeholder 3">
            <a:extLst>
              <a:ext uri="{FF2B5EF4-FFF2-40B4-BE49-F238E27FC236}">
                <a16:creationId xmlns:a16="http://schemas.microsoft.com/office/drawing/2014/main" id="{BFC2B8F1-BBC8-4D82-8444-E18353FF0065}"/>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46E4C03C-A134-4190-A337-F43B7A399C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C8C0CD-CDBD-4E02-8B27-55D6512DB6FE}"/>
              </a:ext>
            </a:extLst>
          </p:cNvPr>
          <p:cNvSpPr>
            <a:spLocks noGrp="1"/>
          </p:cNvSpPr>
          <p:nvPr>
            <p:ph type="sldNum" sz="quarter" idx="12"/>
          </p:nvPr>
        </p:nvSpPr>
        <p:spPr/>
        <p:txBody>
          <a:bodyPr/>
          <a:lstStyle/>
          <a:p>
            <a:fld id="{4A50C117-A8B7-44AD-9C02-F3C433722954}" type="slidenum">
              <a:rPr lang="en-IN" smtClean="0"/>
              <a:t>3</a:t>
            </a:fld>
            <a:endParaRPr lang="en-IN"/>
          </a:p>
        </p:txBody>
      </p:sp>
      <p:sp>
        <p:nvSpPr>
          <p:cNvPr id="7" name="Rectangle 6">
            <a:extLst>
              <a:ext uri="{FF2B5EF4-FFF2-40B4-BE49-F238E27FC236}">
                <a16:creationId xmlns:a16="http://schemas.microsoft.com/office/drawing/2014/main" id="{6A34D67B-DBB8-4844-9A2F-9EED4C2FB58C}"/>
              </a:ext>
            </a:extLst>
          </p:cNvPr>
          <p:cNvSpPr/>
          <p:nvPr/>
        </p:nvSpPr>
        <p:spPr>
          <a:xfrm>
            <a:off x="0" y="6226837"/>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16">
            <a:extLst>
              <a:ext uri="{FF2B5EF4-FFF2-40B4-BE49-F238E27FC236}">
                <a16:creationId xmlns:a16="http://schemas.microsoft.com/office/drawing/2014/main" id="{9536793A-E368-49D5-819B-997C7B3A9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147548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A69FE-D9BA-41AD-9D0B-1A2DFD655EE1}"/>
              </a:ext>
            </a:extLst>
          </p:cNvPr>
          <p:cNvSpPr>
            <a:spLocks noGrp="1"/>
          </p:cNvSpPr>
          <p:nvPr>
            <p:ph type="title"/>
          </p:nvPr>
        </p:nvSpPr>
        <p:spPr>
          <a:xfrm>
            <a:off x="838200" y="365125"/>
            <a:ext cx="10515600" cy="654163"/>
          </a:xfrm>
        </p:spPr>
        <p:txBody>
          <a:bodyPr>
            <a:normAutofit fontScale="90000"/>
          </a:bodyPr>
          <a:lstStyle/>
          <a:p>
            <a:r>
              <a:rPr lang="en-IN" sz="6000" b="1" dirty="0">
                <a:solidFill>
                  <a:schemeClr val="accent2">
                    <a:lumMod val="75000"/>
                  </a:schemeClr>
                </a:solidFill>
              </a:rPr>
              <a:t>2. Motivation</a:t>
            </a:r>
            <a:endParaRPr lang="en-IN" sz="6000" dirty="0">
              <a:solidFill>
                <a:schemeClr val="accent2">
                  <a:lumMod val="75000"/>
                </a:schemeClr>
              </a:solidFill>
            </a:endParaRPr>
          </a:p>
        </p:txBody>
      </p:sp>
      <p:sp>
        <p:nvSpPr>
          <p:cNvPr id="3" name="Content Placeholder 2">
            <a:extLst>
              <a:ext uri="{FF2B5EF4-FFF2-40B4-BE49-F238E27FC236}">
                <a16:creationId xmlns:a16="http://schemas.microsoft.com/office/drawing/2014/main" id="{3D46D0A7-ED21-40AB-B687-8CD07E4A1265}"/>
              </a:ext>
            </a:extLst>
          </p:cNvPr>
          <p:cNvSpPr>
            <a:spLocks noGrp="1"/>
          </p:cNvSpPr>
          <p:nvPr>
            <p:ph idx="1"/>
          </p:nvPr>
        </p:nvSpPr>
        <p:spPr>
          <a:xfrm>
            <a:off x="838200" y="1085125"/>
            <a:ext cx="10515600" cy="5091838"/>
          </a:xfrm>
        </p:spPr>
        <p:txBody>
          <a:bodyPr>
            <a:normAutofit/>
          </a:bodyPr>
          <a:lstStyle/>
          <a:p>
            <a:pPr algn="just"/>
            <a:r>
              <a:rPr lang="en-US" sz="2800" dirty="0"/>
              <a:t>We were inspired to build this project after noticing how frustrating it can be to get quick answers from traditional customer support—especially when you're dealing with something as important as your credit card. Static FAQ pages are often hard to navigate, and getting help from a human agent can take time.</a:t>
            </a:r>
          </a:p>
          <a:p>
            <a:pPr algn="just"/>
            <a:r>
              <a:rPr lang="en-US" sz="2800" dirty="0"/>
              <a:t>With recent breakthroughs in AI, especially with powerful language models and smarter search tools, we saw an opportunity to change that. We wanted to create a system that feels more like chatting with a helpful assistant—one that understands what you're asking and gives clear, accurate answers instantly. This project is our way of showing how conversational AI can make customer support in the banking world faster, more reliable, and way less stressful.</a:t>
            </a:r>
          </a:p>
        </p:txBody>
      </p:sp>
      <p:sp>
        <p:nvSpPr>
          <p:cNvPr id="4" name="Date Placeholder 3">
            <a:extLst>
              <a:ext uri="{FF2B5EF4-FFF2-40B4-BE49-F238E27FC236}">
                <a16:creationId xmlns:a16="http://schemas.microsoft.com/office/drawing/2014/main" id="{5791A59A-DC52-4086-BAA3-2757BB70E459}"/>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A0C4DCF3-6229-4551-8C05-45FC6A64D0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0E5A98-9783-4101-A601-694B05695D04}"/>
              </a:ext>
            </a:extLst>
          </p:cNvPr>
          <p:cNvSpPr>
            <a:spLocks noGrp="1"/>
          </p:cNvSpPr>
          <p:nvPr>
            <p:ph type="sldNum" sz="quarter" idx="12"/>
          </p:nvPr>
        </p:nvSpPr>
        <p:spPr/>
        <p:txBody>
          <a:bodyPr/>
          <a:lstStyle/>
          <a:p>
            <a:fld id="{4A50C117-A8B7-44AD-9C02-F3C433722954}" type="slidenum">
              <a:rPr lang="en-IN" smtClean="0"/>
              <a:t>4</a:t>
            </a:fld>
            <a:endParaRPr lang="en-IN"/>
          </a:p>
        </p:txBody>
      </p:sp>
      <p:sp>
        <p:nvSpPr>
          <p:cNvPr id="7" name="Rectangle 6">
            <a:extLst>
              <a:ext uri="{FF2B5EF4-FFF2-40B4-BE49-F238E27FC236}">
                <a16:creationId xmlns:a16="http://schemas.microsoft.com/office/drawing/2014/main" id="{ED8A3A87-7F67-494F-9A12-0A67ABB28A0A}"/>
              </a:ext>
            </a:extLst>
          </p:cNvPr>
          <p:cNvSpPr/>
          <p:nvPr/>
        </p:nvSpPr>
        <p:spPr>
          <a:xfrm>
            <a:off x="0" y="6193587"/>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16">
            <a:extLst>
              <a:ext uri="{FF2B5EF4-FFF2-40B4-BE49-F238E27FC236}">
                <a16:creationId xmlns:a16="http://schemas.microsoft.com/office/drawing/2014/main" id="{1807B66A-DAF4-4A2F-994D-7BA164BCF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1335147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B8A8D-906C-480E-B92A-EA14447DAE0A}"/>
              </a:ext>
            </a:extLst>
          </p:cNvPr>
          <p:cNvSpPr>
            <a:spLocks noGrp="1"/>
          </p:cNvSpPr>
          <p:nvPr>
            <p:ph type="title"/>
          </p:nvPr>
        </p:nvSpPr>
        <p:spPr>
          <a:xfrm>
            <a:off x="838200" y="365126"/>
            <a:ext cx="10515600" cy="491400"/>
          </a:xfrm>
        </p:spPr>
        <p:txBody>
          <a:bodyPr>
            <a:normAutofit fontScale="90000"/>
          </a:bodyPr>
          <a:lstStyle/>
          <a:p>
            <a:r>
              <a:rPr lang="en-US" b="1" dirty="0">
                <a:solidFill>
                  <a:schemeClr val="accent2">
                    <a:lumMod val="75000"/>
                  </a:schemeClr>
                </a:solidFill>
              </a:rPr>
              <a:t>3.</a:t>
            </a:r>
            <a:r>
              <a:rPr lang="en-IN" b="1" dirty="0">
                <a:solidFill>
                  <a:schemeClr val="accent2">
                    <a:lumMod val="75000"/>
                  </a:schemeClr>
                </a:solidFill>
              </a:rPr>
              <a:t> Process Model</a:t>
            </a:r>
          </a:p>
        </p:txBody>
      </p:sp>
      <p:sp>
        <p:nvSpPr>
          <p:cNvPr id="3" name="Content Placeholder 2">
            <a:extLst>
              <a:ext uri="{FF2B5EF4-FFF2-40B4-BE49-F238E27FC236}">
                <a16:creationId xmlns:a16="http://schemas.microsoft.com/office/drawing/2014/main" id="{AE6922FA-633B-48EA-A025-457DCC6028E9}"/>
              </a:ext>
            </a:extLst>
          </p:cNvPr>
          <p:cNvSpPr>
            <a:spLocks noGrp="1"/>
          </p:cNvSpPr>
          <p:nvPr>
            <p:ph idx="1"/>
          </p:nvPr>
        </p:nvSpPr>
        <p:spPr>
          <a:xfrm>
            <a:off x="838200" y="1035913"/>
            <a:ext cx="10515600" cy="5141050"/>
          </a:xfrm>
        </p:spPr>
        <p:txBody>
          <a:bodyPr>
            <a:normAutofit fontScale="92500" lnSpcReduction="10000"/>
          </a:bodyPr>
          <a:lstStyle/>
          <a:p>
            <a:pPr marL="571500" indent="-571500">
              <a:buFont typeface="+mj-lt"/>
              <a:buAutoNum type="romanLcPeriod"/>
            </a:pPr>
            <a:r>
              <a:rPr lang="en-US" b="1" dirty="0"/>
              <a:t>Requirement Analysis</a:t>
            </a:r>
            <a:r>
              <a:rPr lang="en-US" dirty="0"/>
              <a:t>: We started by figuring out what kinds of questions users are likely to ask about credit cards and how the assistant should respond.</a:t>
            </a:r>
          </a:p>
          <a:p>
            <a:pPr marL="571500" indent="-571500">
              <a:buFont typeface="+mj-lt"/>
              <a:buAutoNum type="romanLcPeriod"/>
            </a:pPr>
            <a:r>
              <a:rPr lang="en-US" b="1" dirty="0"/>
              <a:t>Design</a:t>
            </a:r>
            <a:r>
              <a:rPr lang="en-US" dirty="0"/>
              <a:t>: Once we had that figured out, we designed the system’s architecture. This included planning how the Flask backend, Google Gemini API, and FAISS retriever would all work together.</a:t>
            </a:r>
          </a:p>
          <a:p>
            <a:pPr marL="571500" indent="-571500">
              <a:buFont typeface="+mj-lt"/>
              <a:buAutoNum type="romanLcPeriod"/>
            </a:pPr>
            <a:r>
              <a:rPr lang="en-US" b="1" dirty="0"/>
              <a:t>Implementation</a:t>
            </a:r>
            <a:r>
              <a:rPr lang="en-US" dirty="0"/>
              <a:t>: Then came the actual coding. We built a web app using Python and Flask, with </a:t>
            </a:r>
            <a:r>
              <a:rPr lang="en-US" dirty="0" err="1"/>
              <a:t>LangChain</a:t>
            </a:r>
            <a:r>
              <a:rPr lang="en-US" dirty="0"/>
              <a:t> handling the conversation logic and AI flow.</a:t>
            </a:r>
          </a:p>
          <a:p>
            <a:pPr marL="571500" indent="-571500">
              <a:buFont typeface="+mj-lt"/>
              <a:buAutoNum type="romanLcPeriod"/>
            </a:pPr>
            <a:r>
              <a:rPr lang="en-US" b="1" dirty="0"/>
              <a:t>Testing</a:t>
            </a:r>
            <a:r>
              <a:rPr lang="en-US" dirty="0"/>
              <a:t>: After building it, we tested the system by asking it different kinds of questions to see how well it understood and responded.</a:t>
            </a:r>
          </a:p>
          <a:p>
            <a:pPr marL="571500" indent="-571500">
              <a:buFont typeface="+mj-lt"/>
              <a:buAutoNum type="romanLcPeriod"/>
            </a:pPr>
            <a:r>
              <a:rPr lang="en-US" b="1" dirty="0"/>
              <a:t>Deployment</a:t>
            </a:r>
            <a:r>
              <a:rPr lang="en-US" dirty="0"/>
              <a:t>: Finally, we set everything up to run locally, using Google Cloud Platform (GCP) for AI services and SQLite to store conversation history.</a:t>
            </a:r>
          </a:p>
        </p:txBody>
      </p:sp>
      <p:sp>
        <p:nvSpPr>
          <p:cNvPr id="4" name="Date Placeholder 3">
            <a:extLst>
              <a:ext uri="{FF2B5EF4-FFF2-40B4-BE49-F238E27FC236}">
                <a16:creationId xmlns:a16="http://schemas.microsoft.com/office/drawing/2014/main" id="{6970696E-8535-4773-9712-D78514A89EEC}"/>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7A8F52DD-38E7-497F-81CD-4C0E139246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622848-57B8-41FE-BB3E-3F0BF4E69E37}"/>
              </a:ext>
            </a:extLst>
          </p:cNvPr>
          <p:cNvSpPr>
            <a:spLocks noGrp="1"/>
          </p:cNvSpPr>
          <p:nvPr>
            <p:ph type="sldNum" sz="quarter" idx="12"/>
          </p:nvPr>
        </p:nvSpPr>
        <p:spPr/>
        <p:txBody>
          <a:bodyPr/>
          <a:lstStyle/>
          <a:p>
            <a:fld id="{4A50C117-A8B7-44AD-9C02-F3C433722954}" type="slidenum">
              <a:rPr lang="en-IN" smtClean="0"/>
              <a:t>5</a:t>
            </a:fld>
            <a:endParaRPr lang="en-IN"/>
          </a:p>
        </p:txBody>
      </p:sp>
      <p:sp>
        <p:nvSpPr>
          <p:cNvPr id="7" name="Rectangle 6">
            <a:extLst>
              <a:ext uri="{FF2B5EF4-FFF2-40B4-BE49-F238E27FC236}">
                <a16:creationId xmlns:a16="http://schemas.microsoft.com/office/drawing/2014/main" id="{764492F6-2ED3-44FB-8876-6660C455FDFE}"/>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16">
            <a:extLst>
              <a:ext uri="{FF2B5EF4-FFF2-40B4-BE49-F238E27FC236}">
                <a16:creationId xmlns:a16="http://schemas.microsoft.com/office/drawing/2014/main" id="{AAD4EF96-5D93-47E7-9D32-F1049B0866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1415637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0A984-D9D5-458B-8956-5B2FC4D65617}"/>
              </a:ext>
            </a:extLst>
          </p:cNvPr>
          <p:cNvSpPr>
            <a:spLocks noGrp="1"/>
          </p:cNvSpPr>
          <p:nvPr>
            <p:ph type="title"/>
          </p:nvPr>
        </p:nvSpPr>
        <p:spPr>
          <a:xfrm>
            <a:off x="838200" y="365126"/>
            <a:ext cx="10515600" cy="1164416"/>
          </a:xfrm>
        </p:spPr>
        <p:txBody>
          <a:bodyPr>
            <a:normAutofit/>
          </a:bodyPr>
          <a:lstStyle/>
          <a:p>
            <a:r>
              <a:rPr lang="en-US" dirty="0">
                <a:solidFill>
                  <a:schemeClr val="accent2">
                    <a:lumMod val="75000"/>
                  </a:schemeClr>
                </a:solidFill>
              </a:rPr>
              <a:t>4.</a:t>
            </a:r>
            <a:r>
              <a:rPr lang="en-IN" b="1" dirty="0">
                <a:solidFill>
                  <a:schemeClr val="accent2">
                    <a:lumMod val="75000"/>
                  </a:schemeClr>
                </a:solidFill>
              </a:rPr>
              <a:t> Software Requirement Specification (SRS)</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90949740-2404-40EC-BC00-041FDA685C8D}"/>
              </a:ext>
            </a:extLst>
          </p:cNvPr>
          <p:cNvSpPr>
            <a:spLocks noGrp="1"/>
          </p:cNvSpPr>
          <p:nvPr>
            <p:ph sz="half" idx="1"/>
          </p:nvPr>
        </p:nvSpPr>
        <p:spPr>
          <a:xfrm>
            <a:off x="838200" y="1825624"/>
            <a:ext cx="5181600" cy="4351338"/>
          </a:xfrm>
        </p:spPr>
        <p:txBody>
          <a:bodyPr>
            <a:normAutofit/>
          </a:bodyPr>
          <a:lstStyle/>
          <a:p>
            <a:r>
              <a:rPr lang="en-US" sz="3300" b="1" dirty="0"/>
              <a:t>Functional Requirements:</a:t>
            </a:r>
          </a:p>
          <a:p>
            <a:pPr marL="0" marR="0" lvl="0" indent="0" algn="l" defTabSz="914400" rtl="0" eaLnBrk="0" fontAlgn="base" latinLnBrk="0" hangingPunct="0">
              <a:lnSpc>
                <a:spcPct val="11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Understands natural language questions about credit cards.</a:t>
            </a:r>
          </a:p>
          <a:p>
            <a:pPr marL="0" marR="0" lvl="0" indent="0" algn="l" defTabSz="914400" rtl="0" eaLnBrk="0" fontAlgn="base" latinLnBrk="0" hangingPunct="0">
              <a:lnSpc>
                <a:spcPct val="11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accurate, context-aware answers.</a:t>
            </a:r>
          </a:p>
          <a:p>
            <a:pPr marL="0" marR="0" lvl="0" indent="0" algn="l" defTabSz="914400" rtl="0" eaLnBrk="0" fontAlgn="base" latinLnBrk="0" hangingPunct="0">
              <a:lnSpc>
                <a:spcPct val="11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Saves user conversations with timestamps.</a:t>
            </a:r>
          </a:p>
          <a:p>
            <a:endParaRPr lang="en-US" sz="3300" dirty="0"/>
          </a:p>
        </p:txBody>
      </p:sp>
      <p:sp>
        <p:nvSpPr>
          <p:cNvPr id="4" name="Content Placeholder 3">
            <a:extLst>
              <a:ext uri="{FF2B5EF4-FFF2-40B4-BE49-F238E27FC236}">
                <a16:creationId xmlns:a16="http://schemas.microsoft.com/office/drawing/2014/main" id="{460B37E2-73DB-40E3-9FD1-57F57E084F43}"/>
              </a:ext>
            </a:extLst>
          </p:cNvPr>
          <p:cNvSpPr>
            <a:spLocks noGrp="1"/>
          </p:cNvSpPr>
          <p:nvPr>
            <p:ph sz="half" idx="2"/>
          </p:nvPr>
        </p:nvSpPr>
        <p:spPr/>
        <p:txBody>
          <a:bodyPr>
            <a:normAutofit/>
          </a:bodyPr>
          <a:lstStyle/>
          <a:p>
            <a:r>
              <a:rPr lang="en-IN" sz="3300" b="1" dirty="0"/>
              <a:t>Non-functional Requirements:</a:t>
            </a:r>
            <a:endParaRPr lang="en-US" sz="3300" b="1"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Fast responses (under 2 seconds).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handling of API keys and credentials.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Easy to scale and update as needed.</a:t>
            </a:r>
          </a:p>
        </p:txBody>
      </p:sp>
      <p:sp>
        <p:nvSpPr>
          <p:cNvPr id="5" name="Date Placeholder 4">
            <a:extLst>
              <a:ext uri="{FF2B5EF4-FFF2-40B4-BE49-F238E27FC236}">
                <a16:creationId xmlns:a16="http://schemas.microsoft.com/office/drawing/2014/main" id="{E064BD9B-01D4-4FF8-A27D-3D3D59C6DDF0}"/>
              </a:ext>
            </a:extLst>
          </p:cNvPr>
          <p:cNvSpPr>
            <a:spLocks noGrp="1"/>
          </p:cNvSpPr>
          <p:nvPr>
            <p:ph type="dt" sz="half" idx="10"/>
          </p:nvPr>
        </p:nvSpPr>
        <p:spPr/>
        <p:txBody>
          <a:bodyPr/>
          <a:lstStyle/>
          <a:p>
            <a:r>
              <a:rPr lang="en-IN"/>
              <a:t>10-04-2022</a:t>
            </a:r>
          </a:p>
        </p:txBody>
      </p:sp>
      <p:sp>
        <p:nvSpPr>
          <p:cNvPr id="6" name="Footer Placeholder 5">
            <a:extLst>
              <a:ext uri="{FF2B5EF4-FFF2-40B4-BE49-F238E27FC236}">
                <a16:creationId xmlns:a16="http://schemas.microsoft.com/office/drawing/2014/main" id="{31990B27-4F98-41A1-9D83-B09FB85844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CF1FF0-1A70-4F86-8235-EC539BEBBAC4}"/>
              </a:ext>
            </a:extLst>
          </p:cNvPr>
          <p:cNvSpPr>
            <a:spLocks noGrp="1"/>
          </p:cNvSpPr>
          <p:nvPr>
            <p:ph type="sldNum" sz="quarter" idx="12"/>
          </p:nvPr>
        </p:nvSpPr>
        <p:spPr/>
        <p:txBody>
          <a:bodyPr/>
          <a:lstStyle/>
          <a:p>
            <a:fld id="{4A50C117-A8B7-44AD-9C02-F3C433722954}" type="slidenum">
              <a:rPr lang="en-IN" smtClean="0"/>
              <a:t>6</a:t>
            </a:fld>
            <a:endParaRPr lang="en-IN"/>
          </a:p>
        </p:txBody>
      </p:sp>
      <p:sp>
        <p:nvSpPr>
          <p:cNvPr id="9" name="Rectangle 8">
            <a:extLst>
              <a:ext uri="{FF2B5EF4-FFF2-40B4-BE49-F238E27FC236}">
                <a16:creationId xmlns:a16="http://schemas.microsoft.com/office/drawing/2014/main" id="{3C8DCDCD-249A-4C02-9D68-7D6BFBCC654B}"/>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Content Placeholder 16">
            <a:extLst>
              <a:ext uri="{FF2B5EF4-FFF2-40B4-BE49-F238E27FC236}">
                <a16:creationId xmlns:a16="http://schemas.microsoft.com/office/drawing/2014/main" id="{FB13482A-6CBF-4C79-936B-0BC014C52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344366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53A0-7ECE-49E2-9B83-074BFEF06DFD}"/>
              </a:ext>
            </a:extLst>
          </p:cNvPr>
          <p:cNvSpPr>
            <a:spLocks noGrp="1"/>
          </p:cNvSpPr>
          <p:nvPr>
            <p:ph type="title"/>
          </p:nvPr>
        </p:nvSpPr>
        <p:spPr>
          <a:xfrm>
            <a:off x="838200" y="365126"/>
            <a:ext cx="10515600" cy="466148"/>
          </a:xfrm>
        </p:spPr>
        <p:txBody>
          <a:bodyPr>
            <a:normAutofit fontScale="90000"/>
          </a:bodyPr>
          <a:lstStyle/>
          <a:p>
            <a:r>
              <a:rPr lang="en-IN" b="1" dirty="0">
                <a:solidFill>
                  <a:schemeClr val="accent2">
                    <a:lumMod val="75000"/>
                  </a:schemeClr>
                </a:solidFill>
              </a:rPr>
              <a:t>Software Requirement Specification (SRS)</a:t>
            </a:r>
            <a:endParaRPr lang="en-IN" dirty="0">
              <a:solidFill>
                <a:srgbClr val="BD582C"/>
              </a:solidFill>
            </a:endParaRPr>
          </a:p>
        </p:txBody>
      </p:sp>
      <p:sp>
        <p:nvSpPr>
          <p:cNvPr id="3" name="Content Placeholder 2">
            <a:extLst>
              <a:ext uri="{FF2B5EF4-FFF2-40B4-BE49-F238E27FC236}">
                <a16:creationId xmlns:a16="http://schemas.microsoft.com/office/drawing/2014/main" id="{76A18076-17A7-49B9-B728-689ACBD9F635}"/>
              </a:ext>
            </a:extLst>
          </p:cNvPr>
          <p:cNvSpPr>
            <a:spLocks noGrp="1"/>
          </p:cNvSpPr>
          <p:nvPr>
            <p:ph idx="1"/>
          </p:nvPr>
        </p:nvSpPr>
        <p:spPr>
          <a:xfrm>
            <a:off x="838200" y="980902"/>
            <a:ext cx="10515600" cy="5196061"/>
          </a:xfrm>
        </p:spPr>
        <p:txBody>
          <a:bodyPr/>
          <a:lstStyle/>
          <a:p>
            <a:pPr marL="0" indent="0">
              <a:buNone/>
            </a:pPr>
            <a:r>
              <a:rPr lang="en-IN" sz="3600" dirty="0">
                <a:solidFill>
                  <a:srgbClr val="BD582C"/>
                </a:solidFill>
                <a:latin typeface="Times New Roman" panose="02020603050405020304" pitchFamily="18" charset="0"/>
                <a:cs typeface="Times New Roman" panose="02020603050405020304" pitchFamily="18" charset="0"/>
              </a:rPr>
              <a:t>Technologies We Used</a:t>
            </a:r>
          </a:p>
          <a:p>
            <a:r>
              <a:rPr lang="en-IN" dirty="0"/>
              <a:t>Frontend: We used HTML and Flask templates to create a simple, user-friendly interface.</a:t>
            </a:r>
          </a:p>
          <a:p>
            <a:r>
              <a:rPr lang="en-IN" dirty="0"/>
              <a:t>Backend: The logic was written in Python using Flask, with </a:t>
            </a:r>
            <a:r>
              <a:rPr lang="en-IN" dirty="0" err="1"/>
              <a:t>LangChain</a:t>
            </a:r>
            <a:r>
              <a:rPr lang="en-IN" dirty="0"/>
              <a:t> to manage conversations.</a:t>
            </a:r>
          </a:p>
          <a:p>
            <a:r>
              <a:rPr lang="en-IN" dirty="0"/>
              <a:t>LLM Provider: We integrated Google's Gemini model through Vertex AI to handle the actual language understanding.</a:t>
            </a:r>
          </a:p>
          <a:p>
            <a:r>
              <a:rPr lang="en-IN" dirty="0"/>
              <a:t>Vector Store: To store and retrieve information efficiently, we used FAISS along with </a:t>
            </a:r>
            <a:r>
              <a:rPr lang="en-IN" dirty="0" err="1"/>
              <a:t>HuggingFace</a:t>
            </a:r>
            <a:r>
              <a:rPr lang="en-IN" dirty="0"/>
              <a:t> Embeddings.</a:t>
            </a:r>
          </a:p>
          <a:p>
            <a:r>
              <a:rPr lang="en-IN" dirty="0"/>
              <a:t>Storage: SQLite (chat history), GCS (knowledge base).</a:t>
            </a:r>
          </a:p>
          <a:p>
            <a:r>
              <a:rPr lang="en-IN" dirty="0"/>
              <a:t>Config Management: we used .env file to manage configuration.</a:t>
            </a:r>
          </a:p>
        </p:txBody>
      </p:sp>
      <p:sp>
        <p:nvSpPr>
          <p:cNvPr id="4" name="Date Placeholder 3">
            <a:extLst>
              <a:ext uri="{FF2B5EF4-FFF2-40B4-BE49-F238E27FC236}">
                <a16:creationId xmlns:a16="http://schemas.microsoft.com/office/drawing/2014/main" id="{11A04BEB-3EAF-4751-A740-9E15F0499374}"/>
              </a:ext>
            </a:extLst>
          </p:cNvPr>
          <p:cNvSpPr>
            <a:spLocks noGrp="1"/>
          </p:cNvSpPr>
          <p:nvPr>
            <p:ph type="dt" sz="half" idx="10"/>
          </p:nvPr>
        </p:nvSpPr>
        <p:spPr/>
        <p:txBody>
          <a:bodyPr/>
          <a:lstStyle/>
          <a:p>
            <a:r>
              <a:rPr lang="en-IN" dirty="0"/>
              <a:t>10-04-2022</a:t>
            </a:r>
          </a:p>
        </p:txBody>
      </p:sp>
      <p:sp>
        <p:nvSpPr>
          <p:cNvPr id="5" name="Footer Placeholder 4">
            <a:extLst>
              <a:ext uri="{FF2B5EF4-FFF2-40B4-BE49-F238E27FC236}">
                <a16:creationId xmlns:a16="http://schemas.microsoft.com/office/drawing/2014/main" id="{7E286092-F4CA-4674-BA11-B2425AF4299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1520231-6093-4974-A1A0-3EEFFB72387C}"/>
              </a:ext>
            </a:extLst>
          </p:cNvPr>
          <p:cNvSpPr>
            <a:spLocks noGrp="1"/>
          </p:cNvSpPr>
          <p:nvPr>
            <p:ph type="sldNum" sz="quarter" idx="12"/>
          </p:nvPr>
        </p:nvSpPr>
        <p:spPr/>
        <p:txBody>
          <a:bodyPr/>
          <a:lstStyle/>
          <a:p>
            <a:fld id="{4A50C117-A8B7-44AD-9C02-F3C433722954}" type="slidenum">
              <a:rPr lang="en-IN" smtClean="0"/>
              <a:t>7</a:t>
            </a:fld>
            <a:endParaRPr lang="en-IN"/>
          </a:p>
        </p:txBody>
      </p:sp>
      <p:sp>
        <p:nvSpPr>
          <p:cNvPr id="13" name="Rectangle 12">
            <a:extLst>
              <a:ext uri="{FF2B5EF4-FFF2-40B4-BE49-F238E27FC236}">
                <a16:creationId xmlns:a16="http://schemas.microsoft.com/office/drawing/2014/main" id="{D9D96DB1-65DA-4686-BF37-AC9362608566}"/>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Content Placeholder 16">
            <a:extLst>
              <a:ext uri="{FF2B5EF4-FFF2-40B4-BE49-F238E27FC236}">
                <a16:creationId xmlns:a16="http://schemas.microsoft.com/office/drawing/2014/main" id="{6875214E-B771-4326-81D0-BDE16B6BC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1504301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0D8EB1-9B24-4633-B214-27FA2F983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8641" y="723609"/>
            <a:ext cx="7191895" cy="5645727"/>
          </a:xfrm>
          <a:prstGeom prst="rect">
            <a:avLst/>
          </a:prstGeom>
        </p:spPr>
      </p:pic>
      <p:sp>
        <p:nvSpPr>
          <p:cNvPr id="8" name="TextBox 7">
            <a:extLst>
              <a:ext uri="{FF2B5EF4-FFF2-40B4-BE49-F238E27FC236}">
                <a16:creationId xmlns:a16="http://schemas.microsoft.com/office/drawing/2014/main" id="{6FBAFE82-4565-4AF6-A0EB-5DDBD58DCDD0}"/>
              </a:ext>
            </a:extLst>
          </p:cNvPr>
          <p:cNvSpPr txBox="1"/>
          <p:nvPr/>
        </p:nvSpPr>
        <p:spPr>
          <a:xfrm>
            <a:off x="748145" y="488664"/>
            <a:ext cx="10124901" cy="646331"/>
          </a:xfrm>
          <a:prstGeom prst="rect">
            <a:avLst/>
          </a:prstGeom>
          <a:noFill/>
        </p:spPr>
        <p:txBody>
          <a:bodyPr wrap="square">
            <a:spAutoFit/>
          </a:bodyPr>
          <a:lstStyle/>
          <a:p>
            <a:r>
              <a:rPr lang="en-US" sz="3600" b="1" dirty="0">
                <a:solidFill>
                  <a:schemeClr val="accent2">
                    <a:lumMod val="75000"/>
                  </a:schemeClr>
                </a:solidFill>
              </a:rPr>
              <a:t>5.DFD</a:t>
            </a:r>
            <a:endParaRPr lang="en-IN" sz="3600" dirty="0"/>
          </a:p>
        </p:txBody>
      </p:sp>
      <p:sp>
        <p:nvSpPr>
          <p:cNvPr id="10" name="TextBox 9">
            <a:extLst>
              <a:ext uri="{FF2B5EF4-FFF2-40B4-BE49-F238E27FC236}">
                <a16:creationId xmlns:a16="http://schemas.microsoft.com/office/drawing/2014/main" id="{8BC8C6E6-6D22-4ABF-9D29-E96320DC50A7}"/>
              </a:ext>
            </a:extLst>
          </p:cNvPr>
          <p:cNvSpPr txBox="1"/>
          <p:nvPr/>
        </p:nvSpPr>
        <p:spPr>
          <a:xfrm>
            <a:off x="748145" y="1397154"/>
            <a:ext cx="1695797" cy="646331"/>
          </a:xfrm>
          <a:prstGeom prst="rect">
            <a:avLst/>
          </a:prstGeom>
          <a:noFill/>
        </p:spPr>
        <p:txBody>
          <a:bodyPr wrap="square">
            <a:spAutoFit/>
          </a:bodyPr>
          <a:lstStyle/>
          <a:p>
            <a:r>
              <a:rPr lang="en-IN" sz="3600" dirty="0"/>
              <a:t>Level 0:</a:t>
            </a:r>
          </a:p>
        </p:txBody>
      </p:sp>
      <p:sp>
        <p:nvSpPr>
          <p:cNvPr id="11" name="Rectangle 10">
            <a:extLst>
              <a:ext uri="{FF2B5EF4-FFF2-40B4-BE49-F238E27FC236}">
                <a16:creationId xmlns:a16="http://schemas.microsoft.com/office/drawing/2014/main" id="{CF65F24F-0C4F-42B2-BC58-0E9022C84999}"/>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Content Placeholder 16">
            <a:extLst>
              <a:ext uri="{FF2B5EF4-FFF2-40B4-BE49-F238E27FC236}">
                <a16:creationId xmlns:a16="http://schemas.microsoft.com/office/drawing/2014/main" id="{7C1274F3-D6D7-4E19-9E41-6883F35725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2256469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0F5B92-9415-46F8-B775-717E1BD99055}"/>
              </a:ext>
            </a:extLst>
          </p:cNvPr>
          <p:cNvSpPr>
            <a:spLocks noGrp="1"/>
          </p:cNvSpPr>
          <p:nvPr>
            <p:ph type="dt" sz="half" idx="10"/>
          </p:nvPr>
        </p:nvSpPr>
        <p:spPr/>
        <p:txBody>
          <a:bodyPr/>
          <a:lstStyle/>
          <a:p>
            <a:r>
              <a:rPr lang="en-IN"/>
              <a:t>10-04-2022</a:t>
            </a:r>
          </a:p>
        </p:txBody>
      </p:sp>
      <p:sp>
        <p:nvSpPr>
          <p:cNvPr id="3" name="Footer Placeholder 2">
            <a:extLst>
              <a:ext uri="{FF2B5EF4-FFF2-40B4-BE49-F238E27FC236}">
                <a16:creationId xmlns:a16="http://schemas.microsoft.com/office/drawing/2014/main" id="{06D803D5-A350-4F47-8B5A-3A5BDBC319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FFE566-0E75-41BF-8955-BAD7651C5797}"/>
              </a:ext>
            </a:extLst>
          </p:cNvPr>
          <p:cNvSpPr>
            <a:spLocks noGrp="1"/>
          </p:cNvSpPr>
          <p:nvPr>
            <p:ph type="sldNum" sz="quarter" idx="12"/>
          </p:nvPr>
        </p:nvSpPr>
        <p:spPr/>
        <p:txBody>
          <a:bodyPr/>
          <a:lstStyle/>
          <a:p>
            <a:fld id="{4A50C117-A8B7-44AD-9C02-F3C433722954}" type="slidenum">
              <a:rPr lang="en-IN" smtClean="0"/>
              <a:t>9</a:t>
            </a:fld>
            <a:endParaRPr lang="en-IN"/>
          </a:p>
        </p:txBody>
      </p:sp>
      <p:pic>
        <p:nvPicPr>
          <p:cNvPr id="6" name="Picture 5">
            <a:extLst>
              <a:ext uri="{FF2B5EF4-FFF2-40B4-BE49-F238E27FC236}">
                <a16:creationId xmlns:a16="http://schemas.microsoft.com/office/drawing/2014/main" id="{1A7599D0-2D89-4325-879E-A1052BA63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141" y="0"/>
            <a:ext cx="7124007" cy="6176962"/>
          </a:xfrm>
          <a:prstGeom prst="rect">
            <a:avLst/>
          </a:prstGeom>
        </p:spPr>
      </p:pic>
      <p:sp>
        <p:nvSpPr>
          <p:cNvPr id="8" name="TextBox 7">
            <a:extLst>
              <a:ext uri="{FF2B5EF4-FFF2-40B4-BE49-F238E27FC236}">
                <a16:creationId xmlns:a16="http://schemas.microsoft.com/office/drawing/2014/main" id="{C456B912-A7AA-4E9D-A127-2B2456834D41}"/>
              </a:ext>
            </a:extLst>
          </p:cNvPr>
          <p:cNvSpPr txBox="1"/>
          <p:nvPr/>
        </p:nvSpPr>
        <p:spPr>
          <a:xfrm>
            <a:off x="534786" y="482138"/>
            <a:ext cx="1909156" cy="707886"/>
          </a:xfrm>
          <a:prstGeom prst="rect">
            <a:avLst/>
          </a:prstGeom>
          <a:noFill/>
        </p:spPr>
        <p:txBody>
          <a:bodyPr wrap="square">
            <a:spAutoFit/>
          </a:bodyPr>
          <a:lstStyle/>
          <a:p>
            <a:r>
              <a:rPr lang="en-IN" sz="4000" dirty="0"/>
              <a:t>Level 1:</a:t>
            </a:r>
          </a:p>
        </p:txBody>
      </p:sp>
      <p:sp>
        <p:nvSpPr>
          <p:cNvPr id="9" name="Rectangle 8">
            <a:extLst>
              <a:ext uri="{FF2B5EF4-FFF2-40B4-BE49-F238E27FC236}">
                <a16:creationId xmlns:a16="http://schemas.microsoft.com/office/drawing/2014/main" id="{D17FFB8F-CCC3-4CB4-B46F-03EBDC9AF0D6}"/>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Content Placeholder 16">
            <a:extLst>
              <a:ext uri="{FF2B5EF4-FFF2-40B4-BE49-F238E27FC236}">
                <a16:creationId xmlns:a16="http://schemas.microsoft.com/office/drawing/2014/main" id="{45E254D0-0B14-4E26-A576-AF74A96EC2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Tree>
    <p:extLst>
      <p:ext uri="{BB962C8B-B14F-4D97-AF65-F5344CB8AC3E}">
        <p14:creationId xmlns:p14="http://schemas.microsoft.com/office/powerpoint/2010/main" val="28747093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1965</TotalTime>
  <Words>877</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PowerPoint Presentation</vt:lpstr>
      <vt:lpstr>1. Introduction</vt:lpstr>
      <vt:lpstr>2. Motivation</vt:lpstr>
      <vt:lpstr>3. Process Model</vt:lpstr>
      <vt:lpstr>4. Software Requirement Specification (SRS)</vt:lpstr>
      <vt:lpstr>Software Requirement Specification (SRS)</vt:lpstr>
      <vt:lpstr>PowerPoint Presentation</vt:lpstr>
      <vt:lpstr>PowerPoint Presentation</vt:lpstr>
      <vt:lpstr>PowerPoint Presentation</vt:lpstr>
      <vt:lpstr>6. Output</vt:lpstr>
      <vt:lpstr>7. Conclusion</vt:lpstr>
      <vt:lpstr>8. 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Hirawat [MU - Jaipur]</dc:creator>
  <cp:lastModifiedBy>Gursharan Singh</cp:lastModifiedBy>
  <cp:revision>56</cp:revision>
  <dcterms:created xsi:type="dcterms:W3CDTF">2022-04-04T16:03:24Z</dcterms:created>
  <dcterms:modified xsi:type="dcterms:W3CDTF">2025-05-19T19:23:19Z</dcterms:modified>
</cp:coreProperties>
</file>