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1" r:id="rId3"/>
    <p:sldId id="268" r:id="rId4"/>
    <p:sldId id="286" r:id="rId5"/>
    <p:sldId id="269" r:id="rId6"/>
    <p:sldId id="270" r:id="rId7"/>
    <p:sldId id="290" r:id="rId8"/>
    <p:sldId id="271" r:id="rId9"/>
    <p:sldId id="279" r:id="rId10"/>
    <p:sldId id="287" r:id="rId11"/>
    <p:sldId id="289" r:id="rId12"/>
    <p:sldId id="277" r:id="rId13"/>
    <p:sldId id="272" r:id="rId14"/>
    <p:sldId id="282"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ABA5"/>
    <a:srgbClr val="52CBBE"/>
    <a:srgbClr val="FF5969"/>
    <a:srgbClr val="FEC630"/>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p:scale>
          <a:sx n="80" d="100"/>
          <a:sy n="80" d="100"/>
        </p:scale>
        <p:origin x="171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25.12.2020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25.12.2020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25.12.2020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25.12.2020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25.12.2020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25.12.2020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25.12.2020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25.12.2020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25.12.2020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25.12.2020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25.12.2020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25.12.2020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4084929" y="1355537"/>
            <a:ext cx="7278915" cy="1107996"/>
          </a:xfrm>
          <a:prstGeom prst="rect">
            <a:avLst/>
          </a:prstGeom>
          <a:noFill/>
        </p:spPr>
        <p:txBody>
          <a:bodyPr wrap="square" rtlCol="0">
            <a:spAutoFit/>
          </a:bodyPr>
          <a:lstStyle/>
          <a:p>
            <a:pPr algn="ctr"/>
            <a:r>
              <a:rPr lang="en-US" sz="6600" dirty="0" smtClean="0">
                <a:solidFill>
                  <a:srgbClr val="FF5969"/>
                </a:solidFill>
                <a:latin typeface="Tw Cen MT" panose="020B0602020104020603" pitchFamily="34" charset="0"/>
              </a:rPr>
              <a:t>Proof Of Concept</a:t>
            </a:r>
            <a:endParaRPr lang="en-US" sz="6600" dirty="0">
              <a:solidFill>
                <a:srgbClr val="FF5969"/>
              </a:solidFill>
              <a:latin typeface="Tw Cen MT" panose="020B0602020104020603" pitchFamily="34" charset="0"/>
            </a:endParaRP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512175" y="6108449"/>
            <a:ext cx="4140553" cy="457993"/>
            <a:chOff x="4679586" y="876387"/>
            <a:chExt cx="1745757" cy="193101"/>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6387"/>
              <a:ext cx="190500" cy="193101"/>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236586" y="2413462"/>
            <a:ext cx="6974270" cy="723275"/>
          </a:xfrm>
          <a:prstGeom prst="rect">
            <a:avLst/>
          </a:prstGeom>
          <a:noFill/>
        </p:spPr>
        <p:txBody>
          <a:bodyPr wrap="square" rtlCol="0">
            <a:spAutoFit/>
          </a:bodyPr>
          <a:lstStyle/>
          <a:p>
            <a:pPr algn="ctr"/>
            <a:r>
              <a:rPr lang="en-US" sz="4100" dirty="0" smtClean="0">
                <a:solidFill>
                  <a:srgbClr val="52CBBE"/>
                </a:solidFill>
                <a:latin typeface="Tw Cen MT" panose="020B0602020104020603" pitchFamily="34" charset="0"/>
              </a:rPr>
              <a:t>Employee Attrition</a:t>
            </a:r>
            <a:endParaRPr lang="en-US" sz="2100" dirty="0">
              <a:solidFill>
                <a:srgbClr val="52CBBE"/>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4016727" y="3647043"/>
            <a:ext cx="7278915" cy="861774"/>
          </a:xfrm>
          <a:prstGeom prst="rect">
            <a:avLst/>
          </a:prstGeom>
          <a:noFill/>
        </p:spPr>
        <p:txBody>
          <a:bodyPr wrap="square" rtlCol="0">
            <a:spAutoFit/>
          </a:bodyPr>
          <a:lstStyle/>
          <a:p>
            <a:pPr algn="ctr"/>
            <a:r>
              <a:rPr lang="en-US" sz="2500" dirty="0">
                <a:solidFill>
                  <a:srgbClr val="5D7373"/>
                </a:solidFill>
                <a:latin typeface="Tw Cen MT" panose="020B0602020104020603" pitchFamily="34" charset="0"/>
              </a:rPr>
              <a:t>DESIGNED </a:t>
            </a:r>
            <a:r>
              <a:rPr lang="en-US" sz="2500" dirty="0" smtClean="0">
                <a:solidFill>
                  <a:srgbClr val="5D7373"/>
                </a:solidFill>
                <a:latin typeface="Tw Cen MT" panose="020B0602020104020603" pitchFamily="34" charset="0"/>
              </a:rPr>
              <a:t>BY:</a:t>
            </a:r>
          </a:p>
          <a:p>
            <a:pPr algn="ctr"/>
            <a:r>
              <a:rPr lang="en-US" sz="2500" dirty="0" smtClean="0">
                <a:solidFill>
                  <a:srgbClr val="5D7373"/>
                </a:solidFill>
                <a:latin typeface="Tw Cen MT" panose="020B0602020104020603" pitchFamily="34" charset="0"/>
              </a:rPr>
              <a:t>Gursimar Singh </a:t>
            </a:r>
            <a:r>
              <a:rPr lang="en-US" sz="2500" dirty="0" smtClean="0">
                <a:solidFill>
                  <a:srgbClr val="5D7373"/>
                </a:solidFill>
                <a:latin typeface="Tw Cen MT" panose="020B0602020104020603" pitchFamily="34" charset="0"/>
              </a:rPr>
              <a:t>Bedi</a:t>
            </a:r>
            <a:endParaRPr lang="en-US" sz="2500"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1" name="TextBox 60">
            <a:extLst>
              <a:ext uri="{FF2B5EF4-FFF2-40B4-BE49-F238E27FC236}">
                <a16:creationId xmlns:a16="http://schemas.microsoft.com/office/drawing/2014/main" xmlns="" id="{4F202974-31A3-4642-B671-F0DBBB7B4663}"/>
              </a:ext>
            </a:extLst>
          </p:cNvPr>
          <p:cNvSpPr txBox="1"/>
          <p:nvPr/>
        </p:nvSpPr>
        <p:spPr>
          <a:xfrm>
            <a:off x="4092789" y="5407297"/>
            <a:ext cx="7278915" cy="446276"/>
          </a:xfrm>
          <a:prstGeom prst="rect">
            <a:avLst/>
          </a:prstGeom>
          <a:noFill/>
        </p:spPr>
        <p:txBody>
          <a:bodyPr wrap="square" rtlCol="0">
            <a:spAutoFit/>
          </a:bodyPr>
          <a:lstStyle/>
          <a:p>
            <a:pPr algn="ctr"/>
            <a:r>
              <a:rPr lang="en-US" sz="2300" dirty="0" err="1" smtClean="0">
                <a:solidFill>
                  <a:srgbClr val="52CBBE"/>
                </a:solidFill>
                <a:latin typeface="Tw Cen MT" panose="020B0602020104020603" pitchFamily="34" charset="0"/>
              </a:rPr>
              <a:t>Takenmind</a:t>
            </a:r>
            <a:r>
              <a:rPr lang="en-US" sz="2300" dirty="0" smtClean="0">
                <a:solidFill>
                  <a:srgbClr val="52CBBE"/>
                </a:solidFill>
                <a:latin typeface="Tw Cen MT" panose="020B0602020104020603" pitchFamily="34" charset="0"/>
              </a:rPr>
              <a:t> Internship Project Submission</a:t>
            </a:r>
            <a:endParaRPr lang="en-US" sz="2300" dirty="0">
              <a:solidFill>
                <a:srgbClr val="52CBBE"/>
              </a:solidFill>
              <a:latin typeface="Tw Cen MT" panose="020B0602020104020603" pitchFamily="34" charset="0"/>
            </a:endParaRP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87112"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5" name="TextBox 64">
            <a:extLst>
              <a:ext uri="{FF2B5EF4-FFF2-40B4-BE49-F238E27FC236}">
                <a16:creationId xmlns:a16="http://schemas.microsoft.com/office/drawing/2014/main" xmlns="" id="{9EB0FD16-689C-476C-8309-C7173C257513}"/>
              </a:ext>
            </a:extLst>
          </p:cNvPr>
          <p:cNvSpPr txBox="1"/>
          <p:nvPr/>
        </p:nvSpPr>
        <p:spPr>
          <a:xfrm>
            <a:off x="1961327" y="418845"/>
            <a:ext cx="7278915" cy="646331"/>
          </a:xfrm>
          <a:prstGeom prst="rect">
            <a:avLst/>
          </a:prstGeom>
          <a:noFill/>
        </p:spPr>
        <p:txBody>
          <a:bodyPr wrap="square" rtlCol="0">
            <a:spAutoFit/>
          </a:bodyPr>
          <a:lstStyle/>
          <a:p>
            <a:pPr algn="ctr"/>
            <a:r>
              <a:rPr lang="en-US" sz="3600" dirty="0" smtClean="0">
                <a:solidFill>
                  <a:srgbClr val="FF5969"/>
                </a:solidFill>
                <a:latin typeface="Tw Cen MT" panose="020B0602020104020603" pitchFamily="34" charset="0"/>
              </a:rPr>
              <a:t>Last Evaluation vs Satisfaction Level</a:t>
            </a:r>
            <a:endParaRPr lang="en-US" sz="3600" dirty="0">
              <a:solidFill>
                <a:srgbClr val="FF5969"/>
              </a:solidFill>
              <a:latin typeface="Tw Cen MT" panose="020B0602020104020603" pitchFamily="34" charset="0"/>
            </a:endParaRPr>
          </a:p>
        </p:txBody>
      </p:sp>
      <p:sp>
        <p:nvSpPr>
          <p:cNvPr id="67" name="TextBox 66">
            <a:extLst>
              <a:ext uri="{FF2B5EF4-FFF2-40B4-BE49-F238E27FC236}">
                <a16:creationId xmlns:a16="http://schemas.microsoft.com/office/drawing/2014/main" xmlns="" id="{FC94FF53-E358-452A-A5CE-3296318ABBE9}"/>
              </a:ext>
            </a:extLst>
          </p:cNvPr>
          <p:cNvSpPr txBox="1"/>
          <p:nvPr/>
        </p:nvSpPr>
        <p:spPr>
          <a:xfrm>
            <a:off x="1876026" y="1974535"/>
            <a:ext cx="7608781" cy="2123658"/>
          </a:xfrm>
          <a:prstGeom prst="rect">
            <a:avLst/>
          </a:prstGeom>
          <a:noFill/>
        </p:spPr>
        <p:txBody>
          <a:bodyPr wrap="square" rtlCol="0">
            <a:spAutoFit/>
          </a:bodyPr>
          <a:lstStyle/>
          <a:p>
            <a:pPr algn="just"/>
            <a:r>
              <a:rPr kumimoji="1" lang="en-US" sz="2800" dirty="0" smtClean="0">
                <a:solidFill>
                  <a:srgbClr val="6FABA5"/>
                </a:solidFill>
              </a:rPr>
              <a:t>Quitting a job isn’t a decision made overnight hence satisfaction level will be more reliable in terms of determining the attrition rate.</a:t>
            </a:r>
          </a:p>
          <a:p>
            <a:pPr algn="just"/>
            <a:endParaRPr kumimoji="1" lang="en-US" sz="2400" dirty="0">
              <a:solidFill>
                <a:srgbClr val="6FABA5"/>
              </a:solidFill>
            </a:endParaRPr>
          </a:p>
          <a:p>
            <a:pPr algn="just"/>
            <a:endParaRPr kumimoji="1" lang="en-US" sz="2400" dirty="0" smtClean="0">
              <a:solidFill>
                <a:srgbClr val="6FABA5"/>
              </a:solidFill>
            </a:endParaRPr>
          </a:p>
        </p:txBody>
      </p:sp>
      <p:sp>
        <p:nvSpPr>
          <p:cNvPr id="68" name="TextBox 67">
            <a:extLst>
              <a:ext uri="{FF2B5EF4-FFF2-40B4-BE49-F238E27FC236}">
                <a16:creationId xmlns:a16="http://schemas.microsoft.com/office/drawing/2014/main" xmlns="" id="{FC94FF53-E358-452A-A5CE-3296318ABBE9}"/>
              </a:ext>
            </a:extLst>
          </p:cNvPr>
          <p:cNvSpPr txBox="1"/>
          <p:nvPr/>
        </p:nvSpPr>
        <p:spPr>
          <a:xfrm>
            <a:off x="1860996" y="3949511"/>
            <a:ext cx="7608781" cy="1938992"/>
          </a:xfrm>
          <a:prstGeom prst="rect">
            <a:avLst/>
          </a:prstGeom>
          <a:noFill/>
        </p:spPr>
        <p:txBody>
          <a:bodyPr wrap="square" rtlCol="0">
            <a:spAutoFit/>
          </a:bodyPr>
          <a:lstStyle/>
          <a:p>
            <a:pPr algn="just"/>
            <a:r>
              <a:rPr lang="en-US" sz="3000" b="1" dirty="0" smtClean="0">
                <a:solidFill>
                  <a:schemeClr val="bg1">
                    <a:lumMod val="50000"/>
                  </a:schemeClr>
                </a:solidFill>
                <a:latin typeface="Centaur" panose="02030504050205020304" pitchFamily="18" charset="0"/>
              </a:rPr>
              <a:t>The </a:t>
            </a:r>
            <a:r>
              <a:rPr lang="en-US" sz="3000" b="1" dirty="0">
                <a:solidFill>
                  <a:schemeClr val="bg1">
                    <a:lumMod val="50000"/>
                  </a:schemeClr>
                </a:solidFill>
                <a:latin typeface="Centaur" panose="02030504050205020304" pitchFamily="18" charset="0"/>
              </a:rPr>
              <a:t>difference between the date for last evaluation and last working date is also unknown, hence the data might be scattered and may not show a general trend.</a:t>
            </a:r>
          </a:p>
        </p:txBody>
      </p:sp>
    </p:spTree>
    <p:extLst>
      <p:ext uri="{BB962C8B-B14F-4D97-AF65-F5344CB8AC3E}">
        <p14:creationId xmlns:p14="http://schemas.microsoft.com/office/powerpoint/2010/main" val="1651926114"/>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87112"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1"/>
            <a:ext cx="9574094" cy="6882543"/>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5" name="TextBox 64">
            <a:extLst>
              <a:ext uri="{FF2B5EF4-FFF2-40B4-BE49-F238E27FC236}">
                <a16:creationId xmlns:a16="http://schemas.microsoft.com/office/drawing/2014/main" xmlns="" id="{9EB0FD16-689C-476C-8309-C7173C257513}"/>
              </a:ext>
            </a:extLst>
          </p:cNvPr>
          <p:cNvSpPr txBox="1"/>
          <p:nvPr/>
        </p:nvSpPr>
        <p:spPr>
          <a:xfrm>
            <a:off x="1839498" y="571245"/>
            <a:ext cx="7278915" cy="707886"/>
          </a:xfrm>
          <a:prstGeom prst="rect">
            <a:avLst/>
          </a:prstGeom>
          <a:noFill/>
        </p:spPr>
        <p:txBody>
          <a:bodyPr wrap="square" rtlCol="0">
            <a:spAutoFit/>
          </a:bodyPr>
          <a:lstStyle/>
          <a:p>
            <a:pPr algn="ctr"/>
            <a:r>
              <a:rPr lang="en-US" sz="4000" dirty="0" smtClean="0">
                <a:solidFill>
                  <a:srgbClr val="FF5969"/>
                </a:solidFill>
                <a:latin typeface="Tw Cen MT" panose="020B0602020104020603" pitchFamily="34" charset="0"/>
              </a:rPr>
              <a:t>Columns that direct us to a path</a:t>
            </a:r>
            <a:endParaRPr lang="en-US" sz="4000" dirty="0">
              <a:solidFill>
                <a:srgbClr val="FF5969"/>
              </a:solidFill>
              <a:latin typeface="Tw Cen MT" panose="020B0602020104020603" pitchFamily="34" charset="0"/>
            </a:endParaRPr>
          </a:p>
        </p:txBody>
      </p:sp>
      <p:sp>
        <p:nvSpPr>
          <p:cNvPr id="67" name="TextBox 66">
            <a:extLst>
              <a:ext uri="{FF2B5EF4-FFF2-40B4-BE49-F238E27FC236}">
                <a16:creationId xmlns:a16="http://schemas.microsoft.com/office/drawing/2014/main" xmlns="" id="{FC94FF53-E358-452A-A5CE-3296318ABBE9}"/>
              </a:ext>
            </a:extLst>
          </p:cNvPr>
          <p:cNvSpPr txBox="1"/>
          <p:nvPr/>
        </p:nvSpPr>
        <p:spPr>
          <a:xfrm>
            <a:off x="1913859" y="1367825"/>
            <a:ext cx="7608781" cy="5401479"/>
          </a:xfrm>
          <a:prstGeom prst="rect">
            <a:avLst/>
          </a:prstGeom>
          <a:noFill/>
        </p:spPr>
        <p:txBody>
          <a:bodyPr wrap="square" rtlCol="0">
            <a:spAutoFit/>
          </a:bodyPr>
          <a:lstStyle/>
          <a:p>
            <a:pPr algn="just"/>
            <a:r>
              <a:rPr kumimoji="1" lang="en-US" sz="2300" b="1" dirty="0">
                <a:solidFill>
                  <a:schemeClr val="bg1">
                    <a:lumMod val="50000"/>
                  </a:schemeClr>
                </a:solidFill>
                <a:latin typeface="Centaur" panose="02030504050205020304" pitchFamily="18" charset="0"/>
              </a:rPr>
              <a:t>While providing us with information these two columns can also help us figure out a way to increase the attrition rate</a:t>
            </a:r>
            <a:r>
              <a:rPr kumimoji="1" lang="en-US" sz="2300" b="1" dirty="0" smtClean="0">
                <a:solidFill>
                  <a:schemeClr val="bg1">
                    <a:lumMod val="50000"/>
                  </a:schemeClr>
                </a:solidFill>
                <a:latin typeface="Centaur" panose="02030504050205020304" pitchFamily="18" charset="0"/>
              </a:rPr>
              <a:t>. </a:t>
            </a:r>
          </a:p>
          <a:p>
            <a:pPr algn="just"/>
            <a:endParaRPr kumimoji="1" lang="en-US" altLang="ja-JP" sz="2300" b="1" dirty="0">
              <a:solidFill>
                <a:schemeClr val="bg1">
                  <a:lumMod val="50000"/>
                </a:schemeClr>
              </a:solidFill>
              <a:latin typeface="Centaur" panose="02030504050205020304" pitchFamily="18" charset="0"/>
            </a:endParaRPr>
          </a:p>
          <a:p>
            <a:pPr algn="just"/>
            <a:r>
              <a:rPr kumimoji="1" lang="en-US" altLang="ja-JP" sz="2300" dirty="0" smtClean="0">
                <a:solidFill>
                  <a:srgbClr val="6FABA5"/>
                </a:solidFill>
              </a:rPr>
              <a:t>Time </a:t>
            </a:r>
            <a:r>
              <a:rPr kumimoji="1" lang="en-US" altLang="ja-JP" sz="2300" dirty="0">
                <a:solidFill>
                  <a:srgbClr val="6FABA5"/>
                </a:solidFill>
              </a:rPr>
              <a:t>spent at the </a:t>
            </a:r>
            <a:r>
              <a:rPr kumimoji="1" lang="en-US" altLang="ja-JP" sz="2300" dirty="0" smtClean="0">
                <a:solidFill>
                  <a:srgbClr val="6FABA5"/>
                </a:solidFill>
              </a:rPr>
              <a:t>company: </a:t>
            </a:r>
            <a:r>
              <a:rPr kumimoji="1" lang="en-US" sz="2300" b="1" dirty="0">
                <a:solidFill>
                  <a:schemeClr val="bg1">
                    <a:lumMod val="50000"/>
                  </a:schemeClr>
                </a:solidFill>
                <a:latin typeface="Centaur" panose="02030504050205020304" pitchFamily="18" charset="0"/>
              </a:rPr>
              <a:t>Through this column we can figure out the year after which most people leave and dedicate our focus to the well-being of the bracket. </a:t>
            </a:r>
            <a:endParaRPr kumimoji="1" lang="en-US" sz="2300" b="1" dirty="0" smtClean="0">
              <a:solidFill>
                <a:schemeClr val="bg1">
                  <a:lumMod val="50000"/>
                </a:schemeClr>
              </a:solidFill>
              <a:latin typeface="Centaur" panose="02030504050205020304" pitchFamily="18" charset="0"/>
            </a:endParaRPr>
          </a:p>
          <a:p>
            <a:pPr algn="just"/>
            <a:r>
              <a:rPr kumimoji="1" lang="en-US" sz="2300" b="1" dirty="0" smtClean="0">
                <a:solidFill>
                  <a:schemeClr val="bg1">
                    <a:lumMod val="50000"/>
                  </a:schemeClr>
                </a:solidFill>
                <a:latin typeface="Centaur" panose="02030504050205020304" pitchFamily="18" charset="0"/>
              </a:rPr>
              <a:t> </a:t>
            </a:r>
            <a:endParaRPr kumimoji="1" lang="en-US" altLang="ja-JP" sz="2300" dirty="0" smtClean="0">
              <a:solidFill>
                <a:srgbClr val="6FABA5"/>
              </a:solidFill>
            </a:endParaRPr>
          </a:p>
          <a:p>
            <a:pPr algn="just"/>
            <a:r>
              <a:rPr kumimoji="1" lang="en-US" sz="2300" b="1" dirty="0" smtClean="0">
                <a:solidFill>
                  <a:srgbClr val="6FABA5"/>
                </a:solidFill>
                <a:latin typeface="Centaur" panose="02030504050205020304" pitchFamily="18" charset="0"/>
              </a:rPr>
              <a:t>Promotion in Last 5 years:  </a:t>
            </a:r>
            <a:r>
              <a:rPr kumimoji="1" lang="en-US" sz="2300" b="1" dirty="0">
                <a:solidFill>
                  <a:schemeClr val="bg1">
                    <a:lumMod val="50000"/>
                  </a:schemeClr>
                </a:solidFill>
                <a:latin typeface="Centaur" panose="02030504050205020304" pitchFamily="18" charset="0"/>
              </a:rPr>
              <a:t>Once we are able to figure out the group of people likely to leave we can determine the significance of providing them a promotion and the impact with which it will affect their decision</a:t>
            </a:r>
            <a:r>
              <a:rPr kumimoji="1" lang="en-US" sz="2300" b="1" dirty="0" smtClean="0">
                <a:solidFill>
                  <a:schemeClr val="bg1">
                    <a:lumMod val="50000"/>
                  </a:schemeClr>
                </a:solidFill>
                <a:latin typeface="Centaur" panose="02030504050205020304" pitchFamily="18" charset="0"/>
              </a:rPr>
              <a:t>.</a:t>
            </a:r>
          </a:p>
          <a:p>
            <a:pPr algn="just"/>
            <a:endParaRPr kumimoji="1" lang="en-US" altLang="ja-JP" sz="2300" b="1" dirty="0">
              <a:solidFill>
                <a:schemeClr val="bg1">
                  <a:lumMod val="50000"/>
                </a:schemeClr>
              </a:solidFill>
              <a:latin typeface="Centaur" panose="02030504050205020304" pitchFamily="18" charset="0"/>
            </a:endParaRPr>
          </a:p>
          <a:p>
            <a:pPr algn="just"/>
            <a:r>
              <a:rPr kumimoji="1" lang="en-US" altLang="ja-JP" sz="2300" b="1" dirty="0" smtClean="0">
                <a:solidFill>
                  <a:schemeClr val="bg1">
                    <a:lumMod val="50000"/>
                  </a:schemeClr>
                </a:solidFill>
                <a:latin typeface="Centaur" panose="02030504050205020304" pitchFamily="18" charset="0"/>
              </a:rPr>
              <a:t>In amalgamation we will be able to figure out the avg. number of years after which we can consider an employee to be due for promotion</a:t>
            </a:r>
            <a:endParaRPr kumimoji="1" lang="en-US" altLang="ja-JP" sz="2300" dirty="0">
              <a:solidFill>
                <a:srgbClr val="6FABA5"/>
              </a:solidFill>
            </a:endParaRPr>
          </a:p>
        </p:txBody>
      </p:sp>
    </p:spTree>
    <p:extLst>
      <p:ext uri="{BB962C8B-B14F-4D97-AF65-F5344CB8AC3E}">
        <p14:creationId xmlns:p14="http://schemas.microsoft.com/office/powerpoint/2010/main" val="68984651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8" name="TextBox 67">
            <a:extLst>
              <a:ext uri="{FF2B5EF4-FFF2-40B4-BE49-F238E27FC236}">
                <a16:creationId xmlns:a16="http://schemas.microsoft.com/office/drawing/2014/main" xmlns="" id="{9EB0FD16-689C-476C-8309-C7173C257513}"/>
              </a:ext>
            </a:extLst>
          </p:cNvPr>
          <p:cNvSpPr txBox="1"/>
          <p:nvPr/>
        </p:nvSpPr>
        <p:spPr>
          <a:xfrm>
            <a:off x="1188276" y="512031"/>
            <a:ext cx="7278915" cy="646331"/>
          </a:xfrm>
          <a:prstGeom prst="rect">
            <a:avLst/>
          </a:prstGeom>
          <a:noFill/>
        </p:spPr>
        <p:txBody>
          <a:bodyPr wrap="square" rtlCol="0">
            <a:spAutoFit/>
          </a:bodyPr>
          <a:lstStyle/>
          <a:p>
            <a:pPr algn="ctr"/>
            <a:r>
              <a:rPr lang="en-US" sz="3600" dirty="0" smtClean="0">
                <a:solidFill>
                  <a:srgbClr val="FF5969"/>
                </a:solidFill>
                <a:latin typeface="Tw Cen MT" panose="020B0602020104020603" pitchFamily="34" charset="0"/>
              </a:rPr>
              <a:t>Features of High Significance</a:t>
            </a:r>
            <a:endParaRPr lang="en-US" sz="3600" dirty="0">
              <a:solidFill>
                <a:srgbClr val="FF5969"/>
              </a:solidFill>
              <a:latin typeface="Tw Cen MT" panose="020B0602020104020603" pitchFamily="34" charset="0"/>
            </a:endParaRPr>
          </a:p>
        </p:txBody>
      </p:sp>
      <p:sp>
        <p:nvSpPr>
          <p:cNvPr id="36" name="TextBox 35">
            <a:extLst>
              <a:ext uri="{FF2B5EF4-FFF2-40B4-BE49-F238E27FC236}">
                <a16:creationId xmlns:a16="http://schemas.microsoft.com/office/drawing/2014/main" xmlns="" id="{FC94FF53-E358-452A-A5CE-3296318ABBE9}"/>
              </a:ext>
            </a:extLst>
          </p:cNvPr>
          <p:cNvSpPr txBox="1"/>
          <p:nvPr/>
        </p:nvSpPr>
        <p:spPr>
          <a:xfrm>
            <a:off x="1494328" y="1158362"/>
            <a:ext cx="7608781" cy="5401479"/>
          </a:xfrm>
          <a:prstGeom prst="rect">
            <a:avLst/>
          </a:prstGeom>
          <a:noFill/>
        </p:spPr>
        <p:txBody>
          <a:bodyPr wrap="square" rtlCol="0">
            <a:spAutoFit/>
          </a:bodyPr>
          <a:lstStyle/>
          <a:p>
            <a:pPr algn="just"/>
            <a:r>
              <a:rPr kumimoji="1" lang="en-US" sz="2300" b="1" dirty="0" smtClean="0">
                <a:solidFill>
                  <a:schemeClr val="bg1">
                    <a:lumMod val="50000"/>
                  </a:schemeClr>
                </a:solidFill>
                <a:latin typeface="Centaur" panose="02030504050205020304" pitchFamily="18" charset="0"/>
              </a:rPr>
              <a:t>In the mordern world, work life balance is a key to attrition of employee. Even highly talented individuals prefer to work in an office offering better balance than the ones offering higher pay. So it may not be as easy as “people with low salary are bound to leave” </a:t>
            </a:r>
          </a:p>
          <a:p>
            <a:pPr algn="just"/>
            <a:endParaRPr kumimoji="1" lang="en-US" altLang="ja-JP" sz="2300" b="1" dirty="0">
              <a:solidFill>
                <a:schemeClr val="bg1">
                  <a:lumMod val="50000"/>
                </a:schemeClr>
              </a:solidFill>
              <a:latin typeface="Centaur" panose="02030504050205020304" pitchFamily="18" charset="0"/>
            </a:endParaRPr>
          </a:p>
          <a:p>
            <a:pPr algn="just"/>
            <a:r>
              <a:rPr kumimoji="1" lang="en-US" altLang="ja-JP" sz="2300" dirty="0" smtClean="0">
                <a:solidFill>
                  <a:srgbClr val="6FABA5"/>
                </a:solidFill>
              </a:rPr>
              <a:t>Average Monthly Hours: </a:t>
            </a:r>
            <a:r>
              <a:rPr kumimoji="1" lang="en-US" sz="2300" b="1" dirty="0" smtClean="0">
                <a:solidFill>
                  <a:schemeClr val="bg1">
                    <a:lumMod val="50000"/>
                  </a:schemeClr>
                </a:solidFill>
                <a:latin typeface="Centaur" panose="02030504050205020304" pitchFamily="18" charset="0"/>
              </a:rPr>
              <a:t>This will be a key feature in dictating the happiness of an employee. </a:t>
            </a:r>
            <a:r>
              <a:rPr kumimoji="1" lang="en-US" sz="2300" b="1" dirty="0">
                <a:solidFill>
                  <a:schemeClr val="bg1">
                    <a:lumMod val="50000"/>
                  </a:schemeClr>
                </a:solidFill>
                <a:latin typeface="Centaur" panose="02030504050205020304" pitchFamily="18" charset="0"/>
              </a:rPr>
              <a:t> </a:t>
            </a:r>
            <a:r>
              <a:rPr kumimoji="1" lang="en-US" sz="2300" b="1" dirty="0" smtClean="0">
                <a:solidFill>
                  <a:schemeClr val="bg1">
                    <a:lumMod val="50000"/>
                  </a:schemeClr>
                </a:solidFill>
                <a:latin typeface="Centaur" panose="02030504050205020304" pitchFamily="18" charset="0"/>
              </a:rPr>
              <a:t>The line plot to attrition rate vs monthly hours might help us figure out the maximum cap for monthly hours.</a:t>
            </a:r>
          </a:p>
          <a:p>
            <a:pPr algn="just"/>
            <a:r>
              <a:rPr kumimoji="1" lang="en-US" altLang="ja-JP" sz="2300" b="1" dirty="0" smtClean="0">
                <a:solidFill>
                  <a:schemeClr val="bg1">
                    <a:lumMod val="50000"/>
                  </a:schemeClr>
                </a:solidFill>
                <a:latin typeface="Centaur" panose="02030504050205020304" pitchFamily="18" charset="0"/>
              </a:rPr>
              <a:t>The comparison of salary and average-monthly hours will also help us find a solution for the same. </a:t>
            </a:r>
          </a:p>
          <a:p>
            <a:pPr algn="just"/>
            <a:endParaRPr kumimoji="1" lang="en-US" altLang="ja-JP" sz="2300" b="1" dirty="0" smtClean="0">
              <a:solidFill>
                <a:schemeClr val="bg1">
                  <a:lumMod val="50000"/>
                </a:schemeClr>
              </a:solidFill>
              <a:latin typeface="Centaur" panose="02030504050205020304" pitchFamily="18" charset="0"/>
            </a:endParaRPr>
          </a:p>
          <a:p>
            <a:pPr algn="just"/>
            <a:r>
              <a:rPr kumimoji="1" lang="en-US" sz="2300" b="1" dirty="0" smtClean="0">
                <a:solidFill>
                  <a:srgbClr val="6FABA5"/>
                </a:solidFill>
                <a:latin typeface="Centaur" panose="02030504050205020304" pitchFamily="18" charset="0"/>
              </a:rPr>
              <a:t>Number Of Projects: </a:t>
            </a:r>
            <a:r>
              <a:rPr kumimoji="1" lang="en-US" altLang="ja-JP" sz="2300" b="1" dirty="0">
                <a:solidFill>
                  <a:schemeClr val="bg1">
                    <a:lumMod val="50000"/>
                  </a:schemeClr>
                </a:solidFill>
                <a:latin typeface="Centaur" panose="02030504050205020304" pitchFamily="18" charset="0"/>
              </a:rPr>
              <a:t>This is a tricky column as too many projects can over-burden an employee but too little </a:t>
            </a:r>
            <a:r>
              <a:rPr kumimoji="1" lang="en-US" altLang="ja-JP" sz="2300" b="1" dirty="0" smtClean="0">
                <a:solidFill>
                  <a:schemeClr val="bg1">
                    <a:lumMod val="50000"/>
                  </a:schemeClr>
                </a:solidFill>
                <a:latin typeface="Centaur" panose="02030504050205020304" pitchFamily="18" charset="0"/>
              </a:rPr>
              <a:t>might </a:t>
            </a:r>
            <a:r>
              <a:rPr kumimoji="1" lang="en-US" altLang="ja-JP" sz="2300" b="1" dirty="0">
                <a:solidFill>
                  <a:schemeClr val="bg1">
                    <a:lumMod val="50000"/>
                  </a:schemeClr>
                </a:solidFill>
                <a:latin typeface="Centaur" panose="02030504050205020304" pitchFamily="18" charset="0"/>
              </a:rPr>
              <a:t>make him/her feel under appreciated</a:t>
            </a:r>
            <a:r>
              <a:rPr kumimoji="1" lang="en-US" altLang="ja-JP" sz="2300" b="1" dirty="0" smtClean="0">
                <a:solidFill>
                  <a:schemeClr val="bg1">
                    <a:lumMod val="50000"/>
                  </a:schemeClr>
                </a:solidFill>
                <a:latin typeface="Centaur" panose="02030504050205020304" pitchFamily="18" charset="0"/>
              </a:rPr>
              <a:t>. </a:t>
            </a:r>
            <a:r>
              <a:rPr kumimoji="1" lang="en-US" altLang="ja-JP" sz="2300" b="1" dirty="0" smtClean="0">
                <a:solidFill>
                  <a:srgbClr val="6FABA5"/>
                </a:solidFill>
                <a:latin typeface="Centaur" panose="02030504050205020304" pitchFamily="18" charset="0"/>
              </a:rPr>
              <a:t>The count-plot of projects vs salary with attrition as the hue will help us work towards the solution as well.</a:t>
            </a:r>
            <a:endParaRPr kumimoji="1" lang="en-US" altLang="ja-JP" sz="2300" dirty="0">
              <a:solidFill>
                <a:srgbClr val="6FABA5"/>
              </a:solidFill>
            </a:endParaRPr>
          </a:p>
        </p:txBody>
      </p:sp>
    </p:spTree>
    <p:extLst>
      <p:ext uri="{BB962C8B-B14F-4D97-AF65-F5344CB8AC3E}">
        <p14:creationId xmlns:p14="http://schemas.microsoft.com/office/powerpoint/2010/main" val="1470136990"/>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312720"/>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Significance</a:t>
              </a:r>
              <a:endParaRPr lang="en-US" sz="20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351123" y="3219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xmlns="" id="{11FBA8A3-D6EF-42EC-AEC1-86283EED452E}"/>
              </a:ext>
            </a:extLst>
          </p:cNvPr>
          <p:cNvGrpSpPr/>
          <p:nvPr/>
        </p:nvGrpSpPr>
        <p:grpSpPr>
          <a:xfrm>
            <a:off x="1390386" y="1717392"/>
            <a:ext cx="3197225" cy="1113751"/>
            <a:chOff x="764723" y="2142394"/>
            <a:chExt cx="3197225" cy="1113751"/>
          </a:xfrm>
        </p:grpSpPr>
        <p:sp>
          <p:nvSpPr>
            <p:cNvPr id="114" name="Oval 113">
              <a:extLst>
                <a:ext uri="{FF2B5EF4-FFF2-40B4-BE49-F238E27FC236}">
                  <a16:creationId xmlns:a16="http://schemas.microsoft.com/office/drawing/2014/main" xmlns="" id="{40F3CBE7-0B7F-4BBC-932B-F8A1336F50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xmlns="" id="{1F468DAE-4AE6-45BB-86E9-605BB3D413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a:extLst>
                <a:ext uri="{FF2B5EF4-FFF2-40B4-BE49-F238E27FC236}">
                  <a16:creationId xmlns:a16="http://schemas.microsoft.com/office/drawing/2014/main" xmlns="" id="{A5766AE2-8191-4DD7-9F8B-FB3901844BFC}"/>
                </a:ext>
              </a:extLst>
            </p:cNvPr>
            <p:cNvSpPr txBox="1"/>
            <p:nvPr/>
          </p:nvSpPr>
          <p:spPr>
            <a:xfrm>
              <a:off x="1435199" y="2142394"/>
              <a:ext cx="2267345" cy="276999"/>
            </a:xfrm>
            <a:prstGeom prst="rect">
              <a:avLst/>
            </a:prstGeom>
            <a:noFill/>
          </p:spPr>
          <p:txBody>
            <a:bodyPr wrap="square" rtlCol="0">
              <a:spAutoFit/>
            </a:bodyPr>
            <a:lstStyle/>
            <a:p>
              <a:r>
                <a:rPr lang="en-US" sz="1200" b="1" dirty="0" smtClean="0">
                  <a:solidFill>
                    <a:schemeClr val="tx1">
                      <a:lumMod val="75000"/>
                      <a:lumOff val="25000"/>
                    </a:schemeClr>
                  </a:solidFill>
                  <a:latin typeface="Tw Cen MT" panose="020B0602020104020603" pitchFamily="34" charset="0"/>
                </a:rPr>
                <a:t>Correlation</a:t>
              </a:r>
              <a:endParaRPr lang="en-US" sz="1200"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xmlns="" id="{ED76257E-DD5D-4C31-B2AC-F76DC9199544}"/>
                </a:ext>
              </a:extLst>
            </p:cNvPr>
            <p:cNvSpPr txBox="1"/>
            <p:nvPr/>
          </p:nvSpPr>
          <p:spPr>
            <a:xfrm>
              <a:off x="1435200" y="2425148"/>
              <a:ext cx="2526748" cy="830997"/>
            </a:xfrm>
            <a:prstGeom prst="rect">
              <a:avLst/>
            </a:prstGeom>
            <a:noFill/>
          </p:spPr>
          <p:txBody>
            <a:bodyPr wrap="square" rtlCol="0">
              <a:spAutoFit/>
            </a:bodyPr>
            <a:lstStyle/>
            <a:p>
              <a:r>
                <a:rPr lang="en-US" sz="1200" dirty="0" smtClean="0"/>
                <a:t>Correlation helps </a:t>
              </a:r>
              <a:r>
                <a:rPr lang="en-US" sz="1200" dirty="0" smtClean="0"/>
                <a:t>us in figuring out the value and decrease dimensionality to improve our prediction</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a:extLst>
              <a:ext uri="{FF2B5EF4-FFF2-40B4-BE49-F238E27FC236}">
                <a16:creationId xmlns:a16="http://schemas.microsoft.com/office/drawing/2014/main" xmlns="" id="{9C5CB2E8-B3A7-4DE0-B2CC-736365263446}"/>
              </a:ext>
            </a:extLst>
          </p:cNvPr>
          <p:cNvGrpSpPr/>
          <p:nvPr/>
        </p:nvGrpSpPr>
        <p:grpSpPr>
          <a:xfrm>
            <a:off x="1390386" y="2995413"/>
            <a:ext cx="3197225" cy="929085"/>
            <a:chOff x="764723" y="3420415"/>
            <a:chExt cx="3197225" cy="929085"/>
          </a:xfrm>
        </p:grpSpPr>
        <p:sp>
          <p:nvSpPr>
            <p:cNvPr id="119" name="Oval 118">
              <a:extLst>
                <a:ext uri="{FF2B5EF4-FFF2-40B4-BE49-F238E27FC236}">
                  <a16:creationId xmlns:a16="http://schemas.microsoft.com/office/drawing/2014/main" xmlns=""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xmlns="" id="{FF4D948F-8670-4F67-B5BD-4AC06968C522}"/>
                </a:ext>
              </a:extLst>
            </p:cNvPr>
            <p:cNvSpPr txBox="1"/>
            <p:nvPr/>
          </p:nvSpPr>
          <p:spPr>
            <a:xfrm>
              <a:off x="1435200" y="3420415"/>
              <a:ext cx="1555750" cy="369332"/>
            </a:xfrm>
            <a:prstGeom prst="rect">
              <a:avLst/>
            </a:prstGeom>
            <a:noFill/>
          </p:spPr>
          <p:txBody>
            <a:bodyPr wrap="square" rtlCol="0">
              <a:spAutoFit/>
            </a:bodyPr>
            <a:lstStyle/>
            <a:p>
              <a:endParaRPr lang="en-US" dirty="0">
                <a:solidFill>
                  <a:schemeClr val="tx1">
                    <a:lumMod val="75000"/>
                    <a:lumOff val="2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xmlns="" id="{A120E0D6-EFA2-4A08-BFE2-DD70F47E6C48}"/>
                </a:ext>
              </a:extLst>
            </p:cNvPr>
            <p:cNvSpPr txBox="1"/>
            <p:nvPr/>
          </p:nvSpPr>
          <p:spPr>
            <a:xfrm>
              <a:off x="1435200" y="3703169"/>
              <a:ext cx="2526748" cy="646331"/>
            </a:xfrm>
            <a:prstGeom prst="rect">
              <a:avLst/>
            </a:prstGeom>
            <a:noFill/>
          </p:spPr>
          <p:txBody>
            <a:bodyPr wrap="square" rtlCol="0">
              <a:spAutoFit/>
            </a:bodyPr>
            <a:lstStyle/>
            <a:p>
              <a:r>
                <a:rPr lang="en-US" sz="1200" dirty="0" smtClean="0"/>
                <a:t>Count-plots for Categorical data and line plots for all kinds of data helps us figure out trends </a:t>
              </a:r>
              <a:endParaRPr lang="en-US" sz="1200" dirty="0">
                <a:solidFill>
                  <a:schemeClr val="tx1">
                    <a:lumMod val="75000"/>
                    <a:lumOff val="25000"/>
                  </a:schemeClr>
                </a:solidFill>
                <a:latin typeface="Tw Cen MT" panose="020B0602020104020603" pitchFamily="34" charset="0"/>
              </a:endParaRPr>
            </a:p>
          </p:txBody>
        </p:sp>
        <p:pic>
          <p:nvPicPr>
            <p:cNvPr id="122" name="Picture 121">
              <a:extLst>
                <a:ext uri="{FF2B5EF4-FFF2-40B4-BE49-F238E27FC236}">
                  <a16:creationId xmlns:a16="http://schemas.microsoft.com/office/drawing/2014/main" xmlns="" id="{CC4EB96D-DFD9-40AE-890E-7DA16AF1670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3" name="Group 122">
            <a:extLst>
              <a:ext uri="{FF2B5EF4-FFF2-40B4-BE49-F238E27FC236}">
                <a16:creationId xmlns:a16="http://schemas.microsoft.com/office/drawing/2014/main" xmlns="" id="{FAF9A856-B862-439D-AB2D-28527B3BC76B}"/>
              </a:ext>
            </a:extLst>
          </p:cNvPr>
          <p:cNvGrpSpPr/>
          <p:nvPr/>
        </p:nvGrpSpPr>
        <p:grpSpPr>
          <a:xfrm>
            <a:off x="1390386" y="4273434"/>
            <a:ext cx="3217835" cy="1113751"/>
            <a:chOff x="764723" y="4698436"/>
            <a:chExt cx="3217835" cy="1113751"/>
          </a:xfrm>
        </p:grpSpPr>
        <p:sp>
          <p:nvSpPr>
            <p:cNvPr id="124" name="Oval 123">
              <a:extLst>
                <a:ext uri="{FF2B5EF4-FFF2-40B4-BE49-F238E27FC236}">
                  <a16:creationId xmlns:a16="http://schemas.microsoft.com/office/drawing/2014/main" xmlns="" id="{6B8AFB94-C2E3-487E-AE72-2D519C605F72}"/>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xmlns="" id="{04E1E449-1505-4788-9575-E71478300712}"/>
                </a:ext>
              </a:extLst>
            </p:cNvPr>
            <p:cNvSpPr txBox="1"/>
            <p:nvPr/>
          </p:nvSpPr>
          <p:spPr>
            <a:xfrm>
              <a:off x="1435200" y="4698436"/>
              <a:ext cx="2547358" cy="307777"/>
            </a:xfrm>
            <a:prstGeom prst="rect">
              <a:avLst/>
            </a:prstGeom>
            <a:noFill/>
          </p:spPr>
          <p:txBody>
            <a:bodyPr wrap="square" rtlCol="0">
              <a:spAutoFit/>
            </a:bodyPr>
            <a:lstStyle/>
            <a:p>
              <a:r>
                <a:rPr lang="en-GB" sz="1400" b="1" dirty="0" smtClean="0"/>
                <a:t>Work life Balance vs Salary</a:t>
              </a:r>
              <a:endParaRPr lang="en-US" sz="1400" dirty="0">
                <a:solidFill>
                  <a:schemeClr val="tx1">
                    <a:lumMod val="75000"/>
                    <a:lumOff val="25000"/>
                  </a:schemeClr>
                </a:solidFill>
                <a:latin typeface="Tw Cen MT" panose="020B0602020104020603" pitchFamily="34" charset="0"/>
              </a:endParaRPr>
            </a:p>
          </p:txBody>
        </p:sp>
        <p:sp>
          <p:nvSpPr>
            <p:cNvPr id="126" name="TextBox 125">
              <a:extLst>
                <a:ext uri="{FF2B5EF4-FFF2-40B4-BE49-F238E27FC236}">
                  <a16:creationId xmlns:a16="http://schemas.microsoft.com/office/drawing/2014/main" xmlns="" id="{7EAC8E37-8B3C-4F8F-AC92-FAC65925ACC6}"/>
                </a:ext>
              </a:extLst>
            </p:cNvPr>
            <p:cNvSpPr txBox="1"/>
            <p:nvPr/>
          </p:nvSpPr>
          <p:spPr>
            <a:xfrm>
              <a:off x="1435200" y="4981190"/>
              <a:ext cx="2526748" cy="830997"/>
            </a:xfrm>
            <a:prstGeom prst="rect">
              <a:avLst/>
            </a:prstGeom>
            <a:noFill/>
          </p:spPr>
          <p:txBody>
            <a:bodyPr wrap="square" rtlCol="0">
              <a:spAutoFit/>
            </a:bodyPr>
            <a:lstStyle/>
            <a:p>
              <a:r>
                <a:rPr lang="en-US" sz="1200" dirty="0" smtClean="0"/>
                <a:t>Crosstabs for working hours and projects vs salary will be key in determining the reasons behind employees leaving the job.</a:t>
              </a:r>
              <a:endParaRPr lang="en-US" sz="1200" dirty="0">
                <a:solidFill>
                  <a:schemeClr val="tx1">
                    <a:lumMod val="75000"/>
                    <a:lumOff val="25000"/>
                  </a:schemeClr>
                </a:solidFill>
                <a:latin typeface="Tw Cen MT" panose="020B0602020104020603" pitchFamily="34" charset="0"/>
              </a:endParaRPr>
            </a:p>
          </p:txBody>
        </p:sp>
        <p:pic>
          <p:nvPicPr>
            <p:cNvPr id="127" name="Picture 126">
              <a:extLst>
                <a:ext uri="{FF2B5EF4-FFF2-40B4-BE49-F238E27FC236}">
                  <a16:creationId xmlns:a16="http://schemas.microsoft.com/office/drawing/2014/main" xmlns="" id="{8A5A61FB-CA64-4580-801C-AD3884078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28" name="Group 127">
            <a:extLst>
              <a:ext uri="{FF2B5EF4-FFF2-40B4-BE49-F238E27FC236}">
                <a16:creationId xmlns:a16="http://schemas.microsoft.com/office/drawing/2014/main" xmlns="" id="{743BC266-D040-419D-B713-FBC99952FADF}"/>
              </a:ext>
            </a:extLst>
          </p:cNvPr>
          <p:cNvGrpSpPr/>
          <p:nvPr/>
        </p:nvGrpSpPr>
        <p:grpSpPr>
          <a:xfrm>
            <a:off x="5130290" y="2995413"/>
            <a:ext cx="3197225" cy="929085"/>
            <a:chOff x="4504627" y="3420415"/>
            <a:chExt cx="3197225" cy="929085"/>
          </a:xfrm>
        </p:grpSpPr>
        <p:sp>
          <p:nvSpPr>
            <p:cNvPr id="129" name="Oval 128">
              <a:extLst>
                <a:ext uri="{FF2B5EF4-FFF2-40B4-BE49-F238E27FC236}">
                  <a16:creationId xmlns:a16="http://schemas.microsoft.com/office/drawing/2014/main" xmlns="" id="{1F70E9A6-B0EA-49B3-9490-7C7B09ACEE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xmlns="" id="{C1C9AE74-6ECE-4642-85A1-879B902A0C00}"/>
                </a:ext>
              </a:extLst>
            </p:cNvPr>
            <p:cNvSpPr txBox="1"/>
            <p:nvPr/>
          </p:nvSpPr>
          <p:spPr>
            <a:xfrm>
              <a:off x="5175104" y="3420415"/>
              <a:ext cx="2305118" cy="338554"/>
            </a:xfrm>
            <a:prstGeom prst="rect">
              <a:avLst/>
            </a:prstGeom>
            <a:noFill/>
          </p:spPr>
          <p:txBody>
            <a:bodyPr wrap="square" rtlCol="0">
              <a:spAutoFit/>
            </a:bodyPr>
            <a:lstStyle/>
            <a:p>
              <a:r>
                <a:rPr lang="en-GB" sz="1600" b="1" dirty="0" smtClean="0"/>
                <a:t>Targeted Help</a:t>
              </a:r>
              <a:endParaRPr lang="en-US" sz="1600" dirty="0">
                <a:solidFill>
                  <a:schemeClr val="tx1">
                    <a:lumMod val="75000"/>
                    <a:lumOff val="25000"/>
                  </a:schemeClr>
                </a:solidFill>
                <a:latin typeface="Tw Cen MT" panose="020B0602020104020603" pitchFamily="34" charset="0"/>
              </a:endParaRPr>
            </a:p>
          </p:txBody>
        </p:sp>
        <p:sp>
          <p:nvSpPr>
            <p:cNvPr id="131" name="TextBox 130">
              <a:extLst>
                <a:ext uri="{FF2B5EF4-FFF2-40B4-BE49-F238E27FC236}">
                  <a16:creationId xmlns:a16="http://schemas.microsoft.com/office/drawing/2014/main" xmlns="" id="{F00EE840-57C5-45A8-AB89-BA57CE453AA8}"/>
                </a:ext>
              </a:extLst>
            </p:cNvPr>
            <p:cNvSpPr txBox="1"/>
            <p:nvPr/>
          </p:nvSpPr>
          <p:spPr>
            <a:xfrm>
              <a:off x="5175104" y="3703169"/>
              <a:ext cx="2526748" cy="646331"/>
            </a:xfrm>
            <a:prstGeom prst="rect">
              <a:avLst/>
            </a:prstGeom>
            <a:noFill/>
          </p:spPr>
          <p:txBody>
            <a:bodyPr wrap="square" rtlCol="0">
              <a:spAutoFit/>
            </a:bodyPr>
            <a:lstStyle/>
            <a:p>
              <a:r>
                <a:rPr lang="en-US" sz="1200" dirty="0" smtClean="0">
                  <a:solidFill>
                    <a:schemeClr val="tx1">
                      <a:lumMod val="75000"/>
                      <a:lumOff val="25000"/>
                    </a:schemeClr>
                  </a:solidFill>
                  <a:latin typeface="Tw Cen MT" panose="020B0602020104020603" pitchFamily="34" charset="0"/>
                </a:rPr>
                <a:t>Number of Years vs Promotion Stats help us predict the </a:t>
              </a:r>
              <a:r>
                <a:rPr lang="en-US" sz="1200" dirty="0">
                  <a:solidFill>
                    <a:schemeClr val="tx1">
                      <a:lumMod val="75000"/>
                      <a:lumOff val="25000"/>
                    </a:schemeClr>
                  </a:solidFill>
                  <a:latin typeface="Tw Cen MT" panose="020B0602020104020603" pitchFamily="34" charset="0"/>
                </a:rPr>
                <a:t>e</a:t>
              </a:r>
              <a:r>
                <a:rPr lang="en-US" sz="1200" dirty="0" smtClean="0">
                  <a:solidFill>
                    <a:schemeClr val="tx1">
                      <a:lumMod val="75000"/>
                      <a:lumOff val="25000"/>
                    </a:schemeClr>
                  </a:solidFill>
                  <a:latin typeface="Tw Cen MT" panose="020B0602020104020603" pitchFamily="34" charset="0"/>
                </a:rPr>
                <a:t>mployee to focus on. </a:t>
              </a:r>
              <a:endParaRPr lang="en-US" sz="1200" dirty="0">
                <a:solidFill>
                  <a:schemeClr val="tx1">
                    <a:lumMod val="75000"/>
                    <a:lumOff val="25000"/>
                  </a:schemeClr>
                </a:solidFill>
                <a:latin typeface="Tw Cen MT" panose="020B0602020104020603" pitchFamily="34" charset="0"/>
              </a:endParaRPr>
            </a:p>
          </p:txBody>
        </p:sp>
        <p:pic>
          <p:nvPicPr>
            <p:cNvPr id="132" name="Picture 131">
              <a:extLst>
                <a:ext uri="{FF2B5EF4-FFF2-40B4-BE49-F238E27FC236}">
                  <a16:creationId xmlns:a16="http://schemas.microsoft.com/office/drawing/2014/main" xmlns="" id="{28C55931-7730-4132-AB43-DEC4010846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3" name="Group 132">
            <a:extLst>
              <a:ext uri="{FF2B5EF4-FFF2-40B4-BE49-F238E27FC236}">
                <a16:creationId xmlns:a16="http://schemas.microsoft.com/office/drawing/2014/main" xmlns="" id="{F0E3BF0A-B04D-4316-B447-549B31994A65}"/>
              </a:ext>
            </a:extLst>
          </p:cNvPr>
          <p:cNvGrpSpPr/>
          <p:nvPr/>
        </p:nvGrpSpPr>
        <p:grpSpPr>
          <a:xfrm>
            <a:off x="5130290" y="4273434"/>
            <a:ext cx="3197225" cy="929085"/>
            <a:chOff x="4504627" y="4698436"/>
            <a:chExt cx="3197225" cy="929085"/>
          </a:xfrm>
        </p:grpSpPr>
        <p:sp>
          <p:nvSpPr>
            <p:cNvPr id="134" name="Oval 133">
              <a:extLst>
                <a:ext uri="{FF2B5EF4-FFF2-40B4-BE49-F238E27FC236}">
                  <a16:creationId xmlns:a16="http://schemas.microsoft.com/office/drawing/2014/main" xmlns="" id="{21B892CB-2087-4B4E-9D9A-135A090D8BBA}"/>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xmlns="" id="{2F1E812C-21E1-4AE8-8492-7C26987E24F5}"/>
                </a:ext>
              </a:extLst>
            </p:cNvPr>
            <p:cNvSpPr txBox="1"/>
            <p:nvPr/>
          </p:nvSpPr>
          <p:spPr>
            <a:xfrm>
              <a:off x="5175104" y="4698436"/>
              <a:ext cx="2305118" cy="307777"/>
            </a:xfrm>
            <a:prstGeom prst="rect">
              <a:avLst/>
            </a:prstGeom>
            <a:noFill/>
          </p:spPr>
          <p:txBody>
            <a:bodyPr wrap="square" rtlCol="0">
              <a:spAutoFit/>
            </a:bodyPr>
            <a:lstStyle/>
            <a:p>
              <a:r>
                <a:rPr lang="en-GB" sz="1400" b="1" dirty="0" smtClean="0"/>
                <a:t>Model</a:t>
              </a:r>
              <a:endParaRPr lang="en-US" sz="1400" dirty="0">
                <a:solidFill>
                  <a:schemeClr val="tx1">
                    <a:lumMod val="75000"/>
                    <a:lumOff val="25000"/>
                  </a:schemeClr>
                </a:solidFill>
                <a:latin typeface="Tw Cen MT" panose="020B0602020104020603" pitchFamily="34" charset="0"/>
              </a:endParaRPr>
            </a:p>
          </p:txBody>
        </p:sp>
        <p:sp>
          <p:nvSpPr>
            <p:cNvPr id="136" name="TextBox 135">
              <a:extLst>
                <a:ext uri="{FF2B5EF4-FFF2-40B4-BE49-F238E27FC236}">
                  <a16:creationId xmlns:a16="http://schemas.microsoft.com/office/drawing/2014/main" xmlns="" id="{39E48791-F83A-43C2-91A4-5459684E27A3}"/>
                </a:ext>
              </a:extLst>
            </p:cNvPr>
            <p:cNvSpPr txBox="1"/>
            <p:nvPr/>
          </p:nvSpPr>
          <p:spPr>
            <a:xfrm>
              <a:off x="5175104" y="4981190"/>
              <a:ext cx="2526748" cy="646331"/>
            </a:xfrm>
            <a:prstGeom prst="rect">
              <a:avLst/>
            </a:prstGeom>
            <a:noFill/>
          </p:spPr>
          <p:txBody>
            <a:bodyPr wrap="square" rtlCol="0">
              <a:spAutoFit/>
            </a:bodyPr>
            <a:lstStyle/>
            <a:p>
              <a:r>
                <a:rPr lang="en-US" sz="1200" dirty="0" smtClean="0"/>
                <a:t>Low dimensionality, and individual comparison will help create a good predictive model</a:t>
              </a:r>
              <a:endParaRPr lang="en-US" sz="1200" dirty="0">
                <a:solidFill>
                  <a:schemeClr val="tx1">
                    <a:lumMod val="75000"/>
                    <a:lumOff val="25000"/>
                  </a:schemeClr>
                </a:solidFill>
                <a:latin typeface="Tw Cen MT" panose="020B0602020104020603" pitchFamily="34" charset="0"/>
              </a:endParaRPr>
            </a:p>
          </p:txBody>
        </p:sp>
        <p:pic>
          <p:nvPicPr>
            <p:cNvPr id="137" name="Picture 136">
              <a:extLst>
                <a:ext uri="{FF2B5EF4-FFF2-40B4-BE49-F238E27FC236}">
                  <a16:creationId xmlns:a16="http://schemas.microsoft.com/office/drawing/2014/main" xmlns="" id="{3998D37B-EE23-4400-B3FB-AE622C2B469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grpSp>
        <p:nvGrpSpPr>
          <p:cNvPr id="138" name="Group 137">
            <a:extLst>
              <a:ext uri="{FF2B5EF4-FFF2-40B4-BE49-F238E27FC236}">
                <a16:creationId xmlns:a16="http://schemas.microsoft.com/office/drawing/2014/main" xmlns="" id="{6A922994-56F7-4E3F-BBC4-41F24AED21E0}"/>
              </a:ext>
            </a:extLst>
          </p:cNvPr>
          <p:cNvGrpSpPr/>
          <p:nvPr/>
        </p:nvGrpSpPr>
        <p:grpSpPr>
          <a:xfrm>
            <a:off x="5130290" y="1717392"/>
            <a:ext cx="3197225" cy="1113751"/>
            <a:chOff x="4504627" y="2142394"/>
            <a:chExt cx="3197225" cy="1113751"/>
          </a:xfrm>
        </p:grpSpPr>
        <p:sp>
          <p:nvSpPr>
            <p:cNvPr id="139" name="Oval 138">
              <a:extLst>
                <a:ext uri="{FF2B5EF4-FFF2-40B4-BE49-F238E27FC236}">
                  <a16:creationId xmlns:a16="http://schemas.microsoft.com/office/drawing/2014/main" xmlns="" id="{4B44027A-8946-45E7-8F11-28B2EA7E8E3E}"/>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xmlns="" id="{64EED872-529B-476D-A042-AF8799EED2BA}"/>
                </a:ext>
              </a:extLst>
            </p:cNvPr>
            <p:cNvSpPr txBox="1"/>
            <p:nvPr/>
          </p:nvSpPr>
          <p:spPr>
            <a:xfrm>
              <a:off x="5175103" y="2142394"/>
              <a:ext cx="2306913" cy="338554"/>
            </a:xfrm>
            <a:prstGeom prst="rect">
              <a:avLst/>
            </a:prstGeom>
            <a:noFill/>
          </p:spPr>
          <p:txBody>
            <a:bodyPr wrap="square" rtlCol="0">
              <a:spAutoFit/>
            </a:bodyPr>
            <a:lstStyle/>
            <a:p>
              <a:r>
                <a:rPr lang="en-US" sz="1600" b="1" dirty="0" smtClean="0">
                  <a:solidFill>
                    <a:schemeClr val="tx1">
                      <a:lumMod val="75000"/>
                      <a:lumOff val="25000"/>
                    </a:schemeClr>
                  </a:solidFill>
                  <a:latin typeface="Tw Cen MT" panose="020B0602020104020603" pitchFamily="34" charset="0"/>
                </a:rPr>
                <a:t>Results </a:t>
              </a:r>
              <a:endParaRPr lang="en-US" sz="1600" b="1" dirty="0">
                <a:solidFill>
                  <a:schemeClr val="tx1">
                    <a:lumMod val="75000"/>
                    <a:lumOff val="25000"/>
                  </a:schemeClr>
                </a:solidFill>
                <a:latin typeface="Tw Cen MT" panose="020B0602020104020603" pitchFamily="34" charset="0"/>
              </a:endParaRPr>
            </a:p>
          </p:txBody>
        </p:sp>
        <p:sp>
          <p:nvSpPr>
            <p:cNvPr id="141" name="TextBox 140">
              <a:extLst>
                <a:ext uri="{FF2B5EF4-FFF2-40B4-BE49-F238E27FC236}">
                  <a16:creationId xmlns:a16="http://schemas.microsoft.com/office/drawing/2014/main" xmlns="" id="{46E35B1E-3A73-441C-8AB0-F2D52796F64F}"/>
                </a:ext>
              </a:extLst>
            </p:cNvPr>
            <p:cNvSpPr txBox="1"/>
            <p:nvPr/>
          </p:nvSpPr>
          <p:spPr>
            <a:xfrm>
              <a:off x="5175104" y="2425148"/>
              <a:ext cx="2526748" cy="830997"/>
            </a:xfrm>
            <a:prstGeom prst="rect">
              <a:avLst/>
            </a:prstGeom>
            <a:noFill/>
          </p:spPr>
          <p:txBody>
            <a:bodyPr wrap="square" rtlCol="0">
              <a:spAutoFit/>
            </a:bodyPr>
            <a:lstStyle/>
            <a:p>
              <a:r>
                <a:rPr lang="en-US" sz="1200" dirty="0" smtClean="0"/>
                <a:t>The results in terms of mass and probability wi</a:t>
              </a:r>
              <a:r>
                <a:rPr lang="en-US" sz="1200" dirty="0" smtClean="0"/>
                <a:t>ll help us decide our point of focus. ( Count vs mode predictions)</a:t>
              </a:r>
              <a:endParaRPr lang="en-US" sz="1200" dirty="0">
                <a:solidFill>
                  <a:schemeClr val="tx1">
                    <a:lumMod val="75000"/>
                    <a:lumOff val="25000"/>
                  </a:schemeClr>
                </a:solidFill>
                <a:latin typeface="Tw Cen MT" panose="020B0602020104020603" pitchFamily="34" charset="0"/>
              </a:endParaRPr>
            </a:p>
          </p:txBody>
        </p:sp>
        <p:pic>
          <p:nvPicPr>
            <p:cNvPr id="142" name="Picture 141">
              <a:extLst>
                <a:ext uri="{FF2B5EF4-FFF2-40B4-BE49-F238E27FC236}">
                  <a16:creationId xmlns:a16="http://schemas.microsoft.com/office/drawing/2014/main" xmlns="" id="{F7189829-FB67-42A0-ADC4-78F2C37FDF2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65" name="TextBox 64">
            <a:extLst>
              <a:ext uri="{FF2B5EF4-FFF2-40B4-BE49-F238E27FC236}">
                <a16:creationId xmlns:a16="http://schemas.microsoft.com/office/drawing/2014/main" xmlns="" id="{9EB0FD16-689C-476C-8309-C7173C257513}"/>
              </a:ext>
            </a:extLst>
          </p:cNvPr>
          <p:cNvSpPr txBox="1"/>
          <p:nvPr/>
        </p:nvSpPr>
        <p:spPr>
          <a:xfrm>
            <a:off x="1207611" y="331866"/>
            <a:ext cx="7278915" cy="1107996"/>
          </a:xfrm>
          <a:prstGeom prst="rect">
            <a:avLst/>
          </a:prstGeom>
          <a:noFill/>
        </p:spPr>
        <p:txBody>
          <a:bodyPr wrap="square" rtlCol="0">
            <a:spAutoFit/>
          </a:bodyPr>
          <a:lstStyle/>
          <a:p>
            <a:pPr algn="ctr"/>
            <a:r>
              <a:rPr lang="en-US" sz="6600" dirty="0" smtClean="0">
                <a:solidFill>
                  <a:srgbClr val="FF5969"/>
                </a:solidFill>
                <a:latin typeface="Tw Cen MT" panose="020B0602020104020603" pitchFamily="34" charset="0"/>
              </a:rPr>
              <a:t>Summary</a:t>
            </a:r>
            <a:endParaRPr lang="en-US" sz="6600" dirty="0">
              <a:solidFill>
                <a:srgbClr val="FF5969"/>
              </a:solidFill>
              <a:latin typeface="Tw Cen MT" panose="020B0602020104020603" pitchFamily="34" charset="0"/>
            </a:endParaRPr>
          </a:p>
        </p:txBody>
      </p:sp>
      <p:sp>
        <p:nvSpPr>
          <p:cNvPr id="66" name="TextBox 65">
            <a:extLst>
              <a:ext uri="{FF2B5EF4-FFF2-40B4-BE49-F238E27FC236}">
                <a16:creationId xmlns:a16="http://schemas.microsoft.com/office/drawing/2014/main" xmlns="" id="{A5766AE2-8191-4DD7-9F8B-FB3901844BFC}"/>
              </a:ext>
            </a:extLst>
          </p:cNvPr>
          <p:cNvSpPr txBox="1"/>
          <p:nvPr/>
        </p:nvSpPr>
        <p:spPr>
          <a:xfrm>
            <a:off x="2070257" y="2964193"/>
            <a:ext cx="2267345" cy="400110"/>
          </a:xfrm>
          <a:prstGeom prst="rect">
            <a:avLst/>
          </a:prstGeom>
          <a:noFill/>
        </p:spPr>
        <p:txBody>
          <a:bodyPr wrap="square" rtlCol="0">
            <a:spAutoFit/>
          </a:bodyPr>
          <a:lstStyle/>
          <a:p>
            <a:r>
              <a:rPr lang="en-US" sz="2000" b="1" dirty="0" smtClean="0">
                <a:solidFill>
                  <a:schemeClr val="tx1">
                    <a:lumMod val="75000"/>
                    <a:lumOff val="25000"/>
                  </a:schemeClr>
                </a:solidFill>
                <a:latin typeface="Tw Cen MT" panose="020B0602020104020603" pitchFamily="34" charset="0"/>
              </a:rPr>
              <a:t>EDA</a:t>
            </a:r>
            <a:endParaRPr lang="en-US" sz="2000" b="1"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 calcmode="lin" valueType="num">
                                      <p:cBhvr>
                                        <p:cTn id="15" dur="500" fill="hold"/>
                                        <p:tgtEl>
                                          <p:spTgt spid="66"/>
                                        </p:tgtEl>
                                        <p:attrNameLst>
                                          <p:attrName>style.rotation</p:attrName>
                                        </p:attrNameLst>
                                      </p:cBhvr>
                                      <p:tavLst>
                                        <p:tav tm="0">
                                          <p:val>
                                            <p:fltVal val="90"/>
                                          </p:val>
                                        </p:tav>
                                        <p:tav tm="100000">
                                          <p:val>
                                            <p:fltVal val="0"/>
                                          </p:val>
                                        </p:tav>
                                      </p:tavLst>
                                    </p:anim>
                                    <p:animEffect transition="in" filter="fade">
                                      <p:cBhvr>
                                        <p:cTn id="16" dur="500"/>
                                        <p:tgtEl>
                                          <p:spTgt spid="66"/>
                                        </p:tgtEl>
                                      </p:cBhvr>
                                    </p:animEffect>
                                  </p:childTnLst>
                                </p:cTn>
                              </p:par>
                              <p:par>
                                <p:cTn id="17" presetID="31" presetClass="entr" presetSubtype="0" fill="hold" nodeType="withEffect">
                                  <p:stCondLst>
                                    <p:cond delay="0"/>
                                  </p:stCondLst>
                                  <p:childTnLst>
                                    <p:set>
                                      <p:cBhvr>
                                        <p:cTn id="18" dur="1" fill="hold">
                                          <p:stCondLst>
                                            <p:cond delay="0"/>
                                          </p:stCondLst>
                                        </p:cTn>
                                        <p:tgtEl>
                                          <p:spTgt spid="118"/>
                                        </p:tgtEl>
                                        <p:attrNameLst>
                                          <p:attrName>style.visibility</p:attrName>
                                        </p:attrNameLst>
                                      </p:cBhvr>
                                      <p:to>
                                        <p:strVal val="visible"/>
                                      </p:to>
                                    </p:set>
                                    <p:anim calcmode="lin" valueType="num">
                                      <p:cBhvr>
                                        <p:cTn id="19" dur="500" fill="hold"/>
                                        <p:tgtEl>
                                          <p:spTgt spid="118"/>
                                        </p:tgtEl>
                                        <p:attrNameLst>
                                          <p:attrName>ppt_w</p:attrName>
                                        </p:attrNameLst>
                                      </p:cBhvr>
                                      <p:tavLst>
                                        <p:tav tm="0">
                                          <p:val>
                                            <p:fltVal val="0"/>
                                          </p:val>
                                        </p:tav>
                                        <p:tav tm="100000">
                                          <p:val>
                                            <p:strVal val="#ppt_w"/>
                                          </p:val>
                                        </p:tav>
                                      </p:tavLst>
                                    </p:anim>
                                    <p:anim calcmode="lin" valueType="num">
                                      <p:cBhvr>
                                        <p:cTn id="20" dur="500" fill="hold"/>
                                        <p:tgtEl>
                                          <p:spTgt spid="118"/>
                                        </p:tgtEl>
                                        <p:attrNameLst>
                                          <p:attrName>ppt_h</p:attrName>
                                        </p:attrNameLst>
                                      </p:cBhvr>
                                      <p:tavLst>
                                        <p:tav tm="0">
                                          <p:val>
                                            <p:fltVal val="0"/>
                                          </p:val>
                                        </p:tav>
                                        <p:tav tm="100000">
                                          <p:val>
                                            <p:strVal val="#ppt_h"/>
                                          </p:val>
                                        </p:tav>
                                      </p:tavLst>
                                    </p:anim>
                                    <p:anim calcmode="lin" valueType="num">
                                      <p:cBhvr>
                                        <p:cTn id="21" dur="500" fill="hold"/>
                                        <p:tgtEl>
                                          <p:spTgt spid="118"/>
                                        </p:tgtEl>
                                        <p:attrNameLst>
                                          <p:attrName>style.rotation</p:attrName>
                                        </p:attrNameLst>
                                      </p:cBhvr>
                                      <p:tavLst>
                                        <p:tav tm="0">
                                          <p:val>
                                            <p:fltVal val="90"/>
                                          </p:val>
                                        </p:tav>
                                        <p:tav tm="100000">
                                          <p:val>
                                            <p:fltVal val="0"/>
                                          </p:val>
                                        </p:tav>
                                      </p:tavLst>
                                    </p:anim>
                                    <p:animEffect transition="in" filter="fade">
                                      <p:cBhvr>
                                        <p:cTn id="22" dur="500"/>
                                        <p:tgtEl>
                                          <p:spTgt spid="118"/>
                                        </p:tgtEl>
                                      </p:cBhvr>
                                    </p:animEffect>
                                  </p:childTnLst>
                                </p:cTn>
                              </p:par>
                            </p:childTnLst>
                          </p:cTn>
                        </p:par>
                        <p:par>
                          <p:cTn id="23" fill="hold">
                            <p:stCondLst>
                              <p:cond delay="500"/>
                            </p:stCondLst>
                            <p:childTnLst>
                              <p:par>
                                <p:cTn id="24" presetID="31" presetClass="entr" presetSubtype="0" fill="hold" nodeType="afterEffect">
                                  <p:stCondLst>
                                    <p:cond delay="0"/>
                                  </p:stCondLst>
                                  <p:childTnLst>
                                    <p:set>
                                      <p:cBhvr>
                                        <p:cTn id="25" dur="1" fill="hold">
                                          <p:stCondLst>
                                            <p:cond delay="0"/>
                                          </p:stCondLst>
                                        </p:cTn>
                                        <p:tgtEl>
                                          <p:spTgt spid="123"/>
                                        </p:tgtEl>
                                        <p:attrNameLst>
                                          <p:attrName>style.visibility</p:attrName>
                                        </p:attrNameLst>
                                      </p:cBhvr>
                                      <p:to>
                                        <p:strVal val="visible"/>
                                      </p:to>
                                    </p:set>
                                    <p:anim calcmode="lin" valueType="num">
                                      <p:cBhvr>
                                        <p:cTn id="26" dur="500" fill="hold"/>
                                        <p:tgtEl>
                                          <p:spTgt spid="123"/>
                                        </p:tgtEl>
                                        <p:attrNameLst>
                                          <p:attrName>ppt_w</p:attrName>
                                        </p:attrNameLst>
                                      </p:cBhvr>
                                      <p:tavLst>
                                        <p:tav tm="0">
                                          <p:val>
                                            <p:fltVal val="0"/>
                                          </p:val>
                                        </p:tav>
                                        <p:tav tm="100000">
                                          <p:val>
                                            <p:strVal val="#ppt_w"/>
                                          </p:val>
                                        </p:tav>
                                      </p:tavLst>
                                    </p:anim>
                                    <p:anim calcmode="lin" valueType="num">
                                      <p:cBhvr>
                                        <p:cTn id="27" dur="500" fill="hold"/>
                                        <p:tgtEl>
                                          <p:spTgt spid="123"/>
                                        </p:tgtEl>
                                        <p:attrNameLst>
                                          <p:attrName>ppt_h</p:attrName>
                                        </p:attrNameLst>
                                      </p:cBhvr>
                                      <p:tavLst>
                                        <p:tav tm="0">
                                          <p:val>
                                            <p:fltVal val="0"/>
                                          </p:val>
                                        </p:tav>
                                        <p:tav tm="100000">
                                          <p:val>
                                            <p:strVal val="#ppt_h"/>
                                          </p:val>
                                        </p:tav>
                                      </p:tavLst>
                                    </p:anim>
                                    <p:anim calcmode="lin" valueType="num">
                                      <p:cBhvr>
                                        <p:cTn id="28" dur="500" fill="hold"/>
                                        <p:tgtEl>
                                          <p:spTgt spid="123"/>
                                        </p:tgtEl>
                                        <p:attrNameLst>
                                          <p:attrName>style.rotation</p:attrName>
                                        </p:attrNameLst>
                                      </p:cBhvr>
                                      <p:tavLst>
                                        <p:tav tm="0">
                                          <p:val>
                                            <p:fltVal val="90"/>
                                          </p:val>
                                        </p:tav>
                                        <p:tav tm="100000">
                                          <p:val>
                                            <p:fltVal val="0"/>
                                          </p:val>
                                        </p:tav>
                                      </p:tavLst>
                                    </p:anim>
                                    <p:animEffect transition="in" filter="fade">
                                      <p:cBhvr>
                                        <p:cTn id="29" dur="500"/>
                                        <p:tgtEl>
                                          <p:spTgt spid="123"/>
                                        </p:tgtEl>
                                      </p:cBhvr>
                                    </p:animEffect>
                                  </p:childTnLst>
                                </p:cTn>
                              </p:par>
                            </p:childTnLst>
                          </p:cTn>
                        </p:par>
                        <p:par>
                          <p:cTn id="30" fill="hold">
                            <p:stCondLst>
                              <p:cond delay="1000"/>
                            </p:stCondLst>
                            <p:childTnLst>
                              <p:par>
                                <p:cTn id="31" presetID="31" presetClass="entr" presetSubtype="0" fill="hold" nodeType="afterEffect">
                                  <p:stCondLst>
                                    <p:cond delay="0"/>
                                  </p:stCondLst>
                                  <p:childTnLst>
                                    <p:set>
                                      <p:cBhvr>
                                        <p:cTn id="32" dur="1" fill="hold">
                                          <p:stCondLst>
                                            <p:cond delay="0"/>
                                          </p:stCondLst>
                                        </p:cTn>
                                        <p:tgtEl>
                                          <p:spTgt spid="138"/>
                                        </p:tgtEl>
                                        <p:attrNameLst>
                                          <p:attrName>style.visibility</p:attrName>
                                        </p:attrNameLst>
                                      </p:cBhvr>
                                      <p:to>
                                        <p:strVal val="visible"/>
                                      </p:to>
                                    </p:set>
                                    <p:anim calcmode="lin" valueType="num">
                                      <p:cBhvr>
                                        <p:cTn id="33" dur="500" fill="hold"/>
                                        <p:tgtEl>
                                          <p:spTgt spid="138"/>
                                        </p:tgtEl>
                                        <p:attrNameLst>
                                          <p:attrName>ppt_w</p:attrName>
                                        </p:attrNameLst>
                                      </p:cBhvr>
                                      <p:tavLst>
                                        <p:tav tm="0">
                                          <p:val>
                                            <p:fltVal val="0"/>
                                          </p:val>
                                        </p:tav>
                                        <p:tav tm="100000">
                                          <p:val>
                                            <p:strVal val="#ppt_w"/>
                                          </p:val>
                                        </p:tav>
                                      </p:tavLst>
                                    </p:anim>
                                    <p:anim calcmode="lin" valueType="num">
                                      <p:cBhvr>
                                        <p:cTn id="34" dur="500" fill="hold"/>
                                        <p:tgtEl>
                                          <p:spTgt spid="138"/>
                                        </p:tgtEl>
                                        <p:attrNameLst>
                                          <p:attrName>ppt_h</p:attrName>
                                        </p:attrNameLst>
                                      </p:cBhvr>
                                      <p:tavLst>
                                        <p:tav tm="0">
                                          <p:val>
                                            <p:fltVal val="0"/>
                                          </p:val>
                                        </p:tav>
                                        <p:tav tm="100000">
                                          <p:val>
                                            <p:strVal val="#ppt_h"/>
                                          </p:val>
                                        </p:tav>
                                      </p:tavLst>
                                    </p:anim>
                                    <p:anim calcmode="lin" valueType="num">
                                      <p:cBhvr>
                                        <p:cTn id="35" dur="500" fill="hold"/>
                                        <p:tgtEl>
                                          <p:spTgt spid="138"/>
                                        </p:tgtEl>
                                        <p:attrNameLst>
                                          <p:attrName>style.rotation</p:attrName>
                                        </p:attrNameLst>
                                      </p:cBhvr>
                                      <p:tavLst>
                                        <p:tav tm="0">
                                          <p:val>
                                            <p:fltVal val="90"/>
                                          </p:val>
                                        </p:tav>
                                        <p:tav tm="100000">
                                          <p:val>
                                            <p:fltVal val="0"/>
                                          </p:val>
                                        </p:tav>
                                      </p:tavLst>
                                    </p:anim>
                                    <p:animEffect transition="in" filter="fade">
                                      <p:cBhvr>
                                        <p:cTn id="36" dur="500"/>
                                        <p:tgtEl>
                                          <p:spTgt spid="138"/>
                                        </p:tgtEl>
                                      </p:cBhvr>
                                    </p:animEffect>
                                  </p:childTnLst>
                                </p:cTn>
                              </p:par>
                            </p:childTnLst>
                          </p:cTn>
                        </p:par>
                        <p:par>
                          <p:cTn id="37" fill="hold">
                            <p:stCondLst>
                              <p:cond delay="1500"/>
                            </p:stCondLst>
                            <p:childTnLst>
                              <p:par>
                                <p:cTn id="38" presetID="31" presetClass="entr" presetSubtype="0" fill="hold" nodeType="afterEffect">
                                  <p:stCondLst>
                                    <p:cond delay="0"/>
                                  </p:stCondLst>
                                  <p:childTnLst>
                                    <p:set>
                                      <p:cBhvr>
                                        <p:cTn id="39" dur="1" fill="hold">
                                          <p:stCondLst>
                                            <p:cond delay="0"/>
                                          </p:stCondLst>
                                        </p:cTn>
                                        <p:tgtEl>
                                          <p:spTgt spid="128"/>
                                        </p:tgtEl>
                                        <p:attrNameLst>
                                          <p:attrName>style.visibility</p:attrName>
                                        </p:attrNameLst>
                                      </p:cBhvr>
                                      <p:to>
                                        <p:strVal val="visible"/>
                                      </p:to>
                                    </p:set>
                                    <p:anim calcmode="lin" valueType="num">
                                      <p:cBhvr>
                                        <p:cTn id="40" dur="500" fill="hold"/>
                                        <p:tgtEl>
                                          <p:spTgt spid="128"/>
                                        </p:tgtEl>
                                        <p:attrNameLst>
                                          <p:attrName>ppt_w</p:attrName>
                                        </p:attrNameLst>
                                      </p:cBhvr>
                                      <p:tavLst>
                                        <p:tav tm="0">
                                          <p:val>
                                            <p:fltVal val="0"/>
                                          </p:val>
                                        </p:tav>
                                        <p:tav tm="100000">
                                          <p:val>
                                            <p:strVal val="#ppt_w"/>
                                          </p:val>
                                        </p:tav>
                                      </p:tavLst>
                                    </p:anim>
                                    <p:anim calcmode="lin" valueType="num">
                                      <p:cBhvr>
                                        <p:cTn id="41" dur="500" fill="hold"/>
                                        <p:tgtEl>
                                          <p:spTgt spid="128"/>
                                        </p:tgtEl>
                                        <p:attrNameLst>
                                          <p:attrName>ppt_h</p:attrName>
                                        </p:attrNameLst>
                                      </p:cBhvr>
                                      <p:tavLst>
                                        <p:tav tm="0">
                                          <p:val>
                                            <p:fltVal val="0"/>
                                          </p:val>
                                        </p:tav>
                                        <p:tav tm="100000">
                                          <p:val>
                                            <p:strVal val="#ppt_h"/>
                                          </p:val>
                                        </p:tav>
                                      </p:tavLst>
                                    </p:anim>
                                    <p:anim calcmode="lin" valueType="num">
                                      <p:cBhvr>
                                        <p:cTn id="42" dur="500" fill="hold"/>
                                        <p:tgtEl>
                                          <p:spTgt spid="128"/>
                                        </p:tgtEl>
                                        <p:attrNameLst>
                                          <p:attrName>style.rotation</p:attrName>
                                        </p:attrNameLst>
                                      </p:cBhvr>
                                      <p:tavLst>
                                        <p:tav tm="0">
                                          <p:val>
                                            <p:fltVal val="90"/>
                                          </p:val>
                                        </p:tav>
                                        <p:tav tm="100000">
                                          <p:val>
                                            <p:fltVal val="0"/>
                                          </p:val>
                                        </p:tav>
                                      </p:tavLst>
                                    </p:anim>
                                    <p:animEffect transition="in" filter="fade">
                                      <p:cBhvr>
                                        <p:cTn id="43" dur="500"/>
                                        <p:tgtEl>
                                          <p:spTgt spid="128"/>
                                        </p:tgtEl>
                                      </p:cBhvr>
                                    </p:animEffect>
                                  </p:childTnLst>
                                </p:cTn>
                              </p:par>
                            </p:childTnLst>
                          </p:cTn>
                        </p:par>
                        <p:par>
                          <p:cTn id="44" fill="hold">
                            <p:stCondLst>
                              <p:cond delay="2000"/>
                            </p:stCondLst>
                            <p:childTnLst>
                              <p:par>
                                <p:cTn id="45" presetID="31" presetClass="entr" presetSubtype="0" fill="hold" nodeType="afterEffect">
                                  <p:stCondLst>
                                    <p:cond delay="0"/>
                                  </p:stCondLst>
                                  <p:childTnLst>
                                    <p:set>
                                      <p:cBhvr>
                                        <p:cTn id="46" dur="1" fill="hold">
                                          <p:stCondLst>
                                            <p:cond delay="0"/>
                                          </p:stCondLst>
                                        </p:cTn>
                                        <p:tgtEl>
                                          <p:spTgt spid="133"/>
                                        </p:tgtEl>
                                        <p:attrNameLst>
                                          <p:attrName>style.visibility</p:attrName>
                                        </p:attrNameLst>
                                      </p:cBhvr>
                                      <p:to>
                                        <p:strVal val="visible"/>
                                      </p:to>
                                    </p:set>
                                    <p:anim calcmode="lin" valueType="num">
                                      <p:cBhvr>
                                        <p:cTn id="47" dur="500" fill="hold"/>
                                        <p:tgtEl>
                                          <p:spTgt spid="133"/>
                                        </p:tgtEl>
                                        <p:attrNameLst>
                                          <p:attrName>ppt_w</p:attrName>
                                        </p:attrNameLst>
                                      </p:cBhvr>
                                      <p:tavLst>
                                        <p:tav tm="0">
                                          <p:val>
                                            <p:fltVal val="0"/>
                                          </p:val>
                                        </p:tav>
                                        <p:tav tm="100000">
                                          <p:val>
                                            <p:strVal val="#ppt_w"/>
                                          </p:val>
                                        </p:tav>
                                      </p:tavLst>
                                    </p:anim>
                                    <p:anim calcmode="lin" valueType="num">
                                      <p:cBhvr>
                                        <p:cTn id="48" dur="500" fill="hold"/>
                                        <p:tgtEl>
                                          <p:spTgt spid="133"/>
                                        </p:tgtEl>
                                        <p:attrNameLst>
                                          <p:attrName>ppt_h</p:attrName>
                                        </p:attrNameLst>
                                      </p:cBhvr>
                                      <p:tavLst>
                                        <p:tav tm="0">
                                          <p:val>
                                            <p:fltVal val="0"/>
                                          </p:val>
                                        </p:tav>
                                        <p:tav tm="100000">
                                          <p:val>
                                            <p:strVal val="#ppt_h"/>
                                          </p:val>
                                        </p:tav>
                                      </p:tavLst>
                                    </p:anim>
                                    <p:anim calcmode="lin" valueType="num">
                                      <p:cBhvr>
                                        <p:cTn id="49" dur="500" fill="hold"/>
                                        <p:tgtEl>
                                          <p:spTgt spid="133"/>
                                        </p:tgtEl>
                                        <p:attrNameLst>
                                          <p:attrName>style.rotation</p:attrName>
                                        </p:attrNameLst>
                                      </p:cBhvr>
                                      <p:tavLst>
                                        <p:tav tm="0">
                                          <p:val>
                                            <p:fltVal val="90"/>
                                          </p:val>
                                        </p:tav>
                                        <p:tav tm="100000">
                                          <p:val>
                                            <p:fltVal val="0"/>
                                          </p:val>
                                        </p:tav>
                                      </p:tavLst>
                                    </p:anim>
                                    <p:animEffect transition="in" filter="fade">
                                      <p:cBhvr>
                                        <p:cTn id="50"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F202974-31A3-4642-B671-F0DBBB7B4663}"/>
              </a:ext>
            </a:extLst>
          </p:cNvPr>
          <p:cNvSpPr txBox="1"/>
          <p:nvPr/>
        </p:nvSpPr>
        <p:spPr>
          <a:xfrm>
            <a:off x="2122806" y="2652562"/>
            <a:ext cx="8264232" cy="2400657"/>
          </a:xfrm>
          <a:prstGeom prst="rect">
            <a:avLst/>
          </a:prstGeom>
          <a:noFill/>
        </p:spPr>
        <p:txBody>
          <a:bodyPr wrap="square" rtlCol="0">
            <a:spAutoFit/>
          </a:bodyPr>
          <a:lstStyle/>
          <a:p>
            <a:pPr algn="ctr"/>
            <a:r>
              <a:rPr lang="en-US" sz="5000" dirty="0" smtClean="0">
                <a:latin typeface="Algerian" panose="04020705040A02060702" pitchFamily="82" charset="0"/>
                <a:cs typeface="Adobe Hebrew" panose="02040503050201020203" pitchFamily="18" charset="-79"/>
              </a:rPr>
              <a:t>Thanks For </a:t>
            </a:r>
            <a:r>
              <a:rPr lang="en-US" sz="5000" dirty="0" smtClean="0">
                <a:latin typeface="Algerian" panose="04020705040A02060702" pitchFamily="82" charset="0"/>
                <a:cs typeface="Adobe Hebrew" panose="02040503050201020203" pitchFamily="18" charset="-79"/>
              </a:rPr>
              <a:t>Viewing </a:t>
            </a:r>
          </a:p>
          <a:p>
            <a:pPr algn="ctr"/>
            <a:r>
              <a:rPr lang="en-US" sz="5000" dirty="0" smtClean="0">
                <a:latin typeface="Algerian" panose="04020705040A02060702" pitchFamily="82" charset="0"/>
                <a:cs typeface="Adobe Hebrew" panose="02040503050201020203" pitchFamily="18" charset="-79"/>
              </a:rPr>
              <a:t>The proof of concept</a:t>
            </a:r>
          </a:p>
          <a:p>
            <a:pPr algn="ctr"/>
            <a:r>
              <a:rPr lang="en-US" sz="5000" dirty="0" smtClean="0">
                <a:latin typeface="Algerian" panose="04020705040A02060702" pitchFamily="82" charset="0"/>
                <a:cs typeface="Adobe Hebrew" panose="02040503050201020203" pitchFamily="18" charset="-79"/>
              </a:rPr>
              <a:t>presentation</a:t>
            </a:r>
            <a:r>
              <a:rPr lang="en-US" sz="5000" dirty="0" smtClean="0">
                <a:latin typeface="Algerian" panose="04020705040A02060702" pitchFamily="82" charset="0"/>
                <a:cs typeface="Adobe Hebrew" panose="02040503050201020203" pitchFamily="18" charset="-79"/>
              </a:rPr>
              <a:t>!!</a:t>
            </a:r>
            <a:endParaRPr lang="en-US" sz="5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373458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xmlns="" id="{312CB825-EAFB-4901-8C7E-D5477E0D31C8}"/>
              </a:ext>
            </a:extLst>
          </p:cNvPr>
          <p:cNvGrpSpPr/>
          <p:nvPr/>
        </p:nvGrpSpPr>
        <p:grpSpPr>
          <a:xfrm>
            <a:off x="5512175" y="6108449"/>
            <a:ext cx="4140553" cy="457993"/>
            <a:chOff x="4679586" y="876387"/>
            <a:chExt cx="1745757" cy="193101"/>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6387"/>
              <a:ext cx="190500" cy="193101"/>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xmlns="" id="{C8A16B82-6A3C-46F5-8D32-072FDF89864A}"/>
              </a:ext>
            </a:extLst>
          </p:cNvPr>
          <p:cNvGrpSpPr/>
          <p:nvPr/>
        </p:nvGrpSpPr>
        <p:grpSpPr>
          <a:xfrm>
            <a:off x="-9285866"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47121" y="0"/>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1"/>
          <p:cNvSpPr/>
          <p:nvPr/>
        </p:nvSpPr>
        <p:spPr>
          <a:xfrm>
            <a:off x="3679537" y="250773"/>
            <a:ext cx="5252143" cy="569387"/>
          </a:xfrm>
          <a:prstGeom prst="rect">
            <a:avLst/>
          </a:prstGeom>
        </p:spPr>
        <p:txBody>
          <a:bodyPr wrap="none">
            <a:spAutoFit/>
          </a:bodyPr>
          <a:lstStyle/>
          <a:p>
            <a:r>
              <a:rPr lang="en-US" sz="3100" dirty="0" smtClean="0">
                <a:solidFill>
                  <a:srgbClr val="52CBBE"/>
                </a:solidFill>
                <a:latin typeface="Tw Cen MT" panose="020B0602020104020603" pitchFamily="34" charset="0"/>
              </a:rPr>
              <a:t>Current Employee Table – Head</a:t>
            </a:r>
            <a:endParaRPr lang="en-GB" sz="21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636" y="921529"/>
            <a:ext cx="7724515" cy="180473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0364" y="3778073"/>
            <a:ext cx="7774296" cy="1927402"/>
          </a:xfrm>
          <a:prstGeom prst="rect">
            <a:avLst/>
          </a:prstGeom>
        </p:spPr>
      </p:pic>
      <p:sp>
        <p:nvSpPr>
          <p:cNvPr id="60" name="Rectangle 59"/>
          <p:cNvSpPr/>
          <p:nvPr/>
        </p:nvSpPr>
        <p:spPr>
          <a:xfrm>
            <a:off x="3799636" y="3005949"/>
            <a:ext cx="5776325" cy="569387"/>
          </a:xfrm>
          <a:prstGeom prst="rect">
            <a:avLst/>
          </a:prstGeom>
        </p:spPr>
        <p:txBody>
          <a:bodyPr wrap="none">
            <a:spAutoFit/>
          </a:bodyPr>
          <a:lstStyle/>
          <a:p>
            <a:r>
              <a:rPr lang="en-US" sz="3100" dirty="0" smtClean="0">
                <a:solidFill>
                  <a:srgbClr val="6FABA5"/>
                </a:solidFill>
                <a:latin typeface="Tw Cen MT" panose="020B0602020104020603" pitchFamily="34" charset="0"/>
              </a:rPr>
              <a:t>Employee Who Left Table – Head()</a:t>
            </a:r>
            <a:endParaRPr lang="en-GB" sz="2100" i="1" dirty="0">
              <a:solidFill>
                <a:srgbClr val="6FABA5"/>
              </a:solidFill>
            </a:endParaRPr>
          </a:p>
        </p:txBody>
      </p:sp>
    </p:spTree>
    <p:extLst>
      <p:ext uri="{BB962C8B-B14F-4D97-AF65-F5344CB8AC3E}">
        <p14:creationId xmlns:p14="http://schemas.microsoft.com/office/powerpoint/2010/main" val="200698058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872792" y="3189607"/>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xmlns=""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CD6BDC4B-8313-4203-9F42-C28AC214EB64}"/>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xmlns=""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32DF4D80-460D-4455-B80A-3BC0C6A12DA2}"/>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8070AD46-78F1-4169-9AE3-EDECC43BD39B}"/>
                </a:ext>
              </a:extLst>
            </p:cNvPr>
            <p:cNvSpPr txBox="1"/>
            <p:nvPr/>
          </p:nvSpPr>
          <p:spPr>
            <a:xfrm rot="16200000">
              <a:off x="8746452"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xmlns=""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701F5CFD-7EE1-475C-A36F-330184D5C6EC}"/>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B9F42291-FBD0-4239-8D69-22035DCB4A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xmlns="" id="{A14E1B91-C212-4889-8705-49BCDB383225}"/>
              </a:ext>
            </a:extLst>
          </p:cNvPr>
          <p:cNvGrpSpPr/>
          <p:nvPr/>
        </p:nvGrpSpPr>
        <p:grpSpPr>
          <a:xfrm>
            <a:off x="3696732" y="1072660"/>
            <a:ext cx="6791601" cy="4844995"/>
            <a:chOff x="2850753" y="3874286"/>
            <a:chExt cx="6791601" cy="3100762"/>
          </a:xfrm>
        </p:grpSpPr>
        <p:sp>
          <p:nvSpPr>
            <p:cNvPr id="83" name="TextBox 82">
              <a:extLst>
                <a:ext uri="{FF2B5EF4-FFF2-40B4-BE49-F238E27FC236}">
                  <a16:creationId xmlns:a16="http://schemas.microsoft.com/office/drawing/2014/main" xmlns="" id="{A94C4F95-2EDE-46B0-8B26-C72D6D3C8DB3}"/>
                </a:ext>
              </a:extLst>
            </p:cNvPr>
            <p:cNvSpPr txBox="1"/>
            <p:nvPr/>
          </p:nvSpPr>
          <p:spPr>
            <a:xfrm>
              <a:off x="4168474" y="3874286"/>
              <a:ext cx="4045435" cy="374252"/>
            </a:xfrm>
            <a:prstGeom prst="rect">
              <a:avLst/>
            </a:prstGeom>
            <a:noFill/>
          </p:spPr>
          <p:txBody>
            <a:bodyPr wrap="square" rtlCol="0">
              <a:spAutoFit/>
            </a:bodyPr>
            <a:lstStyle/>
            <a:p>
              <a:pPr algn="ctr"/>
              <a:r>
                <a:rPr lang="en-US" sz="3200" dirty="0" smtClean="0"/>
                <a:t>Columns</a:t>
              </a:r>
              <a:endParaRPr lang="en-US" sz="3200" dirty="0">
                <a:solidFill>
                  <a:srgbClr val="52CBBE"/>
                </a:solidFill>
                <a:latin typeface="Tw Cen MT" panose="020B0602020104020603" pitchFamily="34" charset="0"/>
              </a:endParaRPr>
            </a:p>
          </p:txBody>
        </p:sp>
        <p:sp>
          <p:nvSpPr>
            <p:cNvPr id="84" name="TextBox 83">
              <a:extLst>
                <a:ext uri="{FF2B5EF4-FFF2-40B4-BE49-F238E27FC236}">
                  <a16:creationId xmlns:a16="http://schemas.microsoft.com/office/drawing/2014/main" xmlns="" id="{7DC9F996-36A0-4A1D-8C4B-F6DAF0FDA7C8}"/>
                </a:ext>
              </a:extLst>
            </p:cNvPr>
            <p:cNvSpPr txBox="1"/>
            <p:nvPr/>
          </p:nvSpPr>
          <p:spPr>
            <a:xfrm>
              <a:off x="3988488" y="4204372"/>
              <a:ext cx="4311140" cy="295462"/>
            </a:xfrm>
            <a:prstGeom prst="rect">
              <a:avLst/>
            </a:prstGeom>
            <a:noFill/>
          </p:spPr>
          <p:txBody>
            <a:bodyPr wrap="square" rtlCol="0">
              <a:spAutoFit/>
            </a:bodyPr>
            <a:lstStyle/>
            <a:p>
              <a:pPr algn="ctr"/>
              <a:r>
                <a:rPr lang="en-US" sz="2400" dirty="0" smtClean="0">
                  <a:solidFill>
                    <a:schemeClr val="bg1">
                      <a:lumMod val="65000"/>
                    </a:schemeClr>
                  </a:solidFill>
                  <a:latin typeface="Tw Cen MT" panose="020B0602020104020603" pitchFamily="34" charset="0"/>
                </a:rPr>
                <a:t>Employee Attrition Database</a:t>
              </a:r>
              <a:endParaRPr lang="en-US" sz="2400"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xmlns="" id="{944799B2-E7B9-4C01-A37D-BB60C6C75D12}"/>
                </a:ext>
              </a:extLst>
            </p:cNvPr>
            <p:cNvSpPr txBox="1"/>
            <p:nvPr/>
          </p:nvSpPr>
          <p:spPr>
            <a:xfrm>
              <a:off x="2850753" y="4798477"/>
              <a:ext cx="6791601" cy="2176571"/>
            </a:xfrm>
            <a:prstGeom prst="rect">
              <a:avLst/>
            </a:prstGeom>
            <a:noFill/>
          </p:spPr>
          <p:txBody>
            <a:bodyPr wrap="square" rtlCol="0">
              <a:spAutoFit/>
            </a:bodyPr>
            <a:lstStyle/>
            <a:p>
              <a:pPr marL="342900" indent="-342900">
                <a:spcAft>
                  <a:spcPts val="600"/>
                </a:spcAft>
                <a:buFont typeface="Wingdings" panose="05000000000000000000" pitchFamily="2" charset="2"/>
                <a:buChar char="§"/>
              </a:pPr>
              <a:r>
                <a:rPr lang="en-US" sz="1700" dirty="0" smtClean="0">
                  <a:solidFill>
                    <a:srgbClr val="6FABA5"/>
                  </a:solidFill>
                </a:rPr>
                <a:t>Employee ID: </a:t>
              </a:r>
              <a:r>
                <a:rPr lang="en-US" sz="1700" dirty="0" smtClean="0"/>
                <a:t>Uniquely Identifies each record in the table</a:t>
              </a:r>
            </a:p>
            <a:p>
              <a:pPr marL="342900" indent="-342900">
                <a:spcAft>
                  <a:spcPts val="600"/>
                </a:spcAft>
                <a:buFont typeface="Wingdings" panose="05000000000000000000" pitchFamily="2" charset="2"/>
                <a:buChar char="§"/>
              </a:pPr>
              <a:r>
                <a:rPr lang="en-US" sz="1700" dirty="0" smtClean="0">
                  <a:solidFill>
                    <a:srgbClr val="6FABA5"/>
                  </a:solidFill>
                </a:rPr>
                <a:t>Satisfaction Level: </a:t>
              </a:r>
              <a:r>
                <a:rPr lang="en-US" sz="1700" dirty="0" smtClean="0"/>
                <a:t>Value [0-1] to determine their levels of satisfaction</a:t>
              </a:r>
              <a:endParaRPr lang="en-US" sz="1700" dirty="0"/>
            </a:p>
            <a:p>
              <a:pPr marL="342900" indent="-342900">
                <a:spcAft>
                  <a:spcPts val="600"/>
                </a:spcAft>
                <a:buFont typeface="Wingdings" panose="05000000000000000000" pitchFamily="2" charset="2"/>
                <a:buChar char="§"/>
              </a:pPr>
              <a:r>
                <a:rPr lang="en-US" sz="1700" dirty="0">
                  <a:solidFill>
                    <a:srgbClr val="6FABA5"/>
                  </a:solidFill>
                </a:rPr>
                <a:t>Last </a:t>
              </a:r>
              <a:r>
                <a:rPr lang="en-US" sz="1700" dirty="0" smtClean="0">
                  <a:solidFill>
                    <a:srgbClr val="6FABA5"/>
                  </a:solidFill>
                </a:rPr>
                <a:t>evaluation:  </a:t>
              </a:r>
              <a:r>
                <a:rPr lang="en-US" sz="1700" dirty="0" smtClean="0"/>
                <a:t>Series</a:t>
              </a:r>
              <a:r>
                <a:rPr lang="en-US" sz="1700" dirty="0" smtClean="0">
                  <a:solidFill>
                    <a:srgbClr val="6FABA5"/>
                  </a:solidFill>
                </a:rPr>
                <a:t> </a:t>
              </a:r>
              <a:r>
                <a:rPr lang="en-US" sz="1700" dirty="0" smtClean="0"/>
                <a:t>Value [0-1]</a:t>
              </a:r>
              <a:endParaRPr lang="en-US" sz="1700" dirty="0">
                <a:solidFill>
                  <a:srgbClr val="6FABA5"/>
                </a:solidFill>
              </a:endParaRPr>
            </a:p>
            <a:p>
              <a:pPr marL="342900" indent="-342900">
                <a:spcAft>
                  <a:spcPts val="600"/>
                </a:spcAft>
                <a:buFont typeface="Wingdings" panose="05000000000000000000" pitchFamily="2" charset="2"/>
                <a:buChar char="§"/>
              </a:pPr>
              <a:r>
                <a:rPr lang="en-US" sz="1700" dirty="0">
                  <a:solidFill>
                    <a:srgbClr val="6FABA5"/>
                  </a:solidFill>
                </a:rPr>
                <a:t>Number of </a:t>
              </a:r>
              <a:r>
                <a:rPr lang="en-US" sz="1700" dirty="0" smtClean="0">
                  <a:solidFill>
                    <a:srgbClr val="6FABA5"/>
                  </a:solidFill>
                </a:rPr>
                <a:t>projects:  </a:t>
              </a:r>
              <a:r>
                <a:rPr lang="en-US" sz="1700" dirty="0" smtClean="0"/>
                <a:t>Ordinal Data [2-6]</a:t>
              </a:r>
              <a:endParaRPr lang="en-US" sz="1700" dirty="0"/>
            </a:p>
            <a:p>
              <a:pPr marL="342900" indent="-342900">
                <a:spcAft>
                  <a:spcPts val="600"/>
                </a:spcAft>
                <a:buFont typeface="Wingdings" panose="05000000000000000000" pitchFamily="2" charset="2"/>
                <a:buChar char="§"/>
              </a:pPr>
              <a:r>
                <a:rPr lang="en-US" sz="1700" dirty="0">
                  <a:solidFill>
                    <a:srgbClr val="6FABA5"/>
                  </a:solidFill>
                </a:rPr>
                <a:t>Average monthly </a:t>
              </a:r>
              <a:r>
                <a:rPr lang="en-US" sz="1700" dirty="0" smtClean="0">
                  <a:solidFill>
                    <a:srgbClr val="6FABA5"/>
                  </a:solidFill>
                </a:rPr>
                <a:t>hours: </a:t>
              </a:r>
              <a:r>
                <a:rPr lang="en-US" sz="1700" dirty="0" smtClean="0"/>
                <a:t>Series Value [96-287]</a:t>
              </a:r>
              <a:endParaRPr lang="en-US" sz="1700" dirty="0"/>
            </a:p>
            <a:p>
              <a:pPr marL="342900" indent="-342900">
                <a:spcAft>
                  <a:spcPts val="600"/>
                </a:spcAft>
                <a:buFont typeface="Wingdings" panose="05000000000000000000" pitchFamily="2" charset="2"/>
                <a:buChar char="§"/>
              </a:pPr>
              <a:r>
                <a:rPr lang="en-US" sz="1700" dirty="0">
                  <a:solidFill>
                    <a:srgbClr val="6FABA5"/>
                  </a:solidFill>
                </a:rPr>
                <a:t>Time spent at the </a:t>
              </a:r>
              <a:r>
                <a:rPr lang="en-US" sz="1700" dirty="0" smtClean="0">
                  <a:solidFill>
                    <a:srgbClr val="6FABA5"/>
                  </a:solidFill>
                </a:rPr>
                <a:t>company: </a:t>
              </a:r>
              <a:r>
                <a:rPr lang="en-US" sz="1700" dirty="0" smtClean="0"/>
                <a:t>in years, value ranging from [2-10]</a:t>
              </a:r>
              <a:endParaRPr lang="en-US" sz="1700" dirty="0"/>
            </a:p>
            <a:p>
              <a:pPr marL="342900" indent="-342900">
                <a:spcAft>
                  <a:spcPts val="600"/>
                </a:spcAft>
                <a:buFont typeface="Wingdings" panose="05000000000000000000" pitchFamily="2" charset="2"/>
                <a:buChar char="§"/>
              </a:pPr>
              <a:r>
                <a:rPr lang="en-US" sz="1700" dirty="0">
                  <a:solidFill>
                    <a:srgbClr val="6FABA5"/>
                  </a:solidFill>
                </a:rPr>
                <a:t>Whether they have had a work </a:t>
              </a:r>
              <a:r>
                <a:rPr lang="en-US" sz="1700" dirty="0" smtClean="0">
                  <a:solidFill>
                    <a:srgbClr val="6FABA5"/>
                  </a:solidFill>
                </a:rPr>
                <a:t>accident: </a:t>
              </a:r>
              <a:r>
                <a:rPr lang="en-US" sz="1700" dirty="0" smtClean="0"/>
                <a:t>Binary Value [0,1]</a:t>
              </a:r>
              <a:endParaRPr lang="en-US" sz="1700" dirty="0"/>
            </a:p>
            <a:p>
              <a:pPr marL="342900" indent="-342900">
                <a:spcAft>
                  <a:spcPts val="600"/>
                </a:spcAft>
                <a:buFont typeface="Wingdings" panose="05000000000000000000" pitchFamily="2" charset="2"/>
                <a:buChar char="§"/>
              </a:pPr>
              <a:r>
                <a:rPr lang="en-US" sz="1700" dirty="0">
                  <a:solidFill>
                    <a:srgbClr val="6FABA5"/>
                  </a:solidFill>
                </a:rPr>
                <a:t>Whether they have </a:t>
              </a:r>
              <a:r>
                <a:rPr lang="en-US" sz="1700" dirty="0" smtClean="0">
                  <a:solidFill>
                    <a:srgbClr val="6FABA5"/>
                  </a:solidFill>
                </a:rPr>
                <a:t>had promotion in </a:t>
              </a:r>
              <a:r>
                <a:rPr lang="en-US" sz="1700" dirty="0">
                  <a:solidFill>
                    <a:srgbClr val="6FABA5"/>
                  </a:solidFill>
                </a:rPr>
                <a:t>last 5 </a:t>
              </a:r>
              <a:r>
                <a:rPr lang="en-US" sz="1700" dirty="0" smtClean="0">
                  <a:solidFill>
                    <a:srgbClr val="6FABA5"/>
                  </a:solidFill>
                </a:rPr>
                <a:t>years: </a:t>
              </a:r>
              <a:r>
                <a:rPr lang="en-US" sz="1700" dirty="0"/>
                <a:t>Binary Value [0-1</a:t>
              </a:r>
              <a:r>
                <a:rPr lang="en-US" sz="1700" dirty="0" smtClean="0"/>
                <a:t>]</a:t>
              </a:r>
              <a:endParaRPr lang="en-US" sz="1700" dirty="0"/>
            </a:p>
            <a:p>
              <a:pPr marL="342900" indent="-342900">
                <a:spcAft>
                  <a:spcPts val="600"/>
                </a:spcAft>
                <a:buFont typeface="Wingdings" panose="05000000000000000000" pitchFamily="2" charset="2"/>
                <a:buChar char="§"/>
              </a:pPr>
              <a:r>
                <a:rPr lang="en-US" sz="1700" dirty="0" smtClean="0">
                  <a:solidFill>
                    <a:srgbClr val="6FABA5"/>
                  </a:solidFill>
                </a:rPr>
                <a:t>Departments: </a:t>
              </a:r>
              <a:r>
                <a:rPr lang="en-US" sz="1700" dirty="0"/>
                <a:t>C</a:t>
              </a:r>
              <a:r>
                <a:rPr lang="en-US" sz="1700" dirty="0" smtClean="0"/>
                <a:t>ardinal data representing different departments</a:t>
              </a:r>
            </a:p>
            <a:p>
              <a:pPr marL="342900" indent="-342900">
                <a:spcAft>
                  <a:spcPts val="600"/>
                </a:spcAft>
                <a:buFont typeface="Wingdings" panose="05000000000000000000" pitchFamily="2" charset="2"/>
                <a:buChar char="§"/>
              </a:pPr>
              <a:r>
                <a:rPr lang="en-US" sz="1700" dirty="0" smtClean="0">
                  <a:solidFill>
                    <a:srgbClr val="6FABA5"/>
                  </a:solidFill>
                </a:rPr>
                <a:t>Salary: </a:t>
              </a:r>
              <a:r>
                <a:rPr lang="en-US" sz="1700" dirty="0" smtClean="0"/>
                <a:t>Ordinal Data ( High , medium, low)</a:t>
              </a:r>
              <a:endParaRPr lang="en-US" sz="1700" dirty="0"/>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872792" y="3189607"/>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xmlns=""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CD6BDC4B-8313-4203-9F42-C28AC214EB64}"/>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xmlns=""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32DF4D80-460D-4455-B80A-3BC0C6A12DA2}"/>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8070AD46-78F1-4169-9AE3-EDECC43BD39B}"/>
                </a:ext>
              </a:extLst>
            </p:cNvPr>
            <p:cNvSpPr txBox="1"/>
            <p:nvPr/>
          </p:nvSpPr>
          <p:spPr>
            <a:xfrm rot="16200000">
              <a:off x="8746452" y="3281940"/>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xmlns=""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701F5CFD-7EE1-475C-A36F-330184D5C6EC}"/>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B9F42291-FBD0-4239-8D69-22035DCB4A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xmlns="" id="{A14E1B91-C212-4889-8705-49BCDB383225}"/>
              </a:ext>
            </a:extLst>
          </p:cNvPr>
          <p:cNvGrpSpPr/>
          <p:nvPr/>
        </p:nvGrpSpPr>
        <p:grpSpPr>
          <a:xfrm>
            <a:off x="3606800" y="1072659"/>
            <a:ext cx="7205133" cy="5352827"/>
            <a:chOff x="2760821" y="3874286"/>
            <a:chExt cx="7205133" cy="3425770"/>
          </a:xfrm>
        </p:grpSpPr>
        <p:sp>
          <p:nvSpPr>
            <p:cNvPr id="83" name="TextBox 82">
              <a:extLst>
                <a:ext uri="{FF2B5EF4-FFF2-40B4-BE49-F238E27FC236}">
                  <a16:creationId xmlns:a16="http://schemas.microsoft.com/office/drawing/2014/main" xmlns="" id="{A94C4F95-2EDE-46B0-8B26-C72D6D3C8DB3}"/>
                </a:ext>
              </a:extLst>
            </p:cNvPr>
            <p:cNvSpPr txBox="1"/>
            <p:nvPr/>
          </p:nvSpPr>
          <p:spPr>
            <a:xfrm>
              <a:off x="2760821" y="3874286"/>
              <a:ext cx="7205133" cy="374252"/>
            </a:xfrm>
            <a:prstGeom prst="rect">
              <a:avLst/>
            </a:prstGeom>
            <a:noFill/>
          </p:spPr>
          <p:txBody>
            <a:bodyPr wrap="square" rtlCol="0">
              <a:spAutoFit/>
            </a:bodyPr>
            <a:lstStyle/>
            <a:p>
              <a:pPr algn="ctr"/>
              <a:r>
                <a:rPr lang="en-US" sz="3200" dirty="0" smtClean="0"/>
                <a:t>Data Cleaning and Pre-Processing</a:t>
              </a:r>
              <a:endParaRPr lang="en-US" sz="3200" dirty="0">
                <a:solidFill>
                  <a:srgbClr val="52CBBE"/>
                </a:solidFill>
                <a:latin typeface="Tw Cen MT" panose="020B0602020104020603" pitchFamily="34" charset="0"/>
              </a:endParaRPr>
            </a:p>
          </p:txBody>
        </p:sp>
        <p:sp>
          <p:nvSpPr>
            <p:cNvPr id="84" name="TextBox 83">
              <a:extLst>
                <a:ext uri="{FF2B5EF4-FFF2-40B4-BE49-F238E27FC236}">
                  <a16:creationId xmlns:a16="http://schemas.microsoft.com/office/drawing/2014/main" xmlns="" id="{7DC9F996-36A0-4A1D-8C4B-F6DAF0FDA7C8}"/>
                </a:ext>
              </a:extLst>
            </p:cNvPr>
            <p:cNvSpPr txBox="1"/>
            <p:nvPr/>
          </p:nvSpPr>
          <p:spPr>
            <a:xfrm>
              <a:off x="3988488" y="4204372"/>
              <a:ext cx="4311140" cy="295462"/>
            </a:xfrm>
            <a:prstGeom prst="rect">
              <a:avLst/>
            </a:prstGeom>
            <a:noFill/>
          </p:spPr>
          <p:txBody>
            <a:bodyPr wrap="square" rtlCol="0">
              <a:spAutoFit/>
            </a:bodyPr>
            <a:lstStyle/>
            <a:p>
              <a:pPr algn="ctr"/>
              <a:r>
                <a:rPr lang="en-US" sz="2400" dirty="0" smtClean="0">
                  <a:solidFill>
                    <a:schemeClr val="bg1">
                      <a:lumMod val="65000"/>
                    </a:schemeClr>
                  </a:solidFill>
                  <a:latin typeface="Tw Cen MT" panose="020B0602020104020603" pitchFamily="34" charset="0"/>
                </a:rPr>
                <a:t>Employee Attrition Database</a:t>
              </a:r>
              <a:endParaRPr lang="en-US" sz="2400"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xmlns="" id="{944799B2-E7B9-4C01-A37D-BB60C6C75D12}"/>
                </a:ext>
              </a:extLst>
            </p:cNvPr>
            <p:cNvSpPr txBox="1"/>
            <p:nvPr/>
          </p:nvSpPr>
          <p:spPr>
            <a:xfrm>
              <a:off x="2850753" y="4798477"/>
              <a:ext cx="6791601" cy="2501579"/>
            </a:xfrm>
            <a:prstGeom prst="rect">
              <a:avLst/>
            </a:prstGeom>
            <a:noFill/>
          </p:spPr>
          <p:txBody>
            <a:bodyPr wrap="square" rtlCol="0">
              <a:spAutoFit/>
            </a:bodyPr>
            <a:lstStyle/>
            <a:p>
              <a:pPr>
                <a:spcAft>
                  <a:spcPts val="600"/>
                </a:spcAft>
              </a:pPr>
              <a:r>
                <a:rPr lang="en-US" sz="2400" dirty="0" smtClean="0"/>
                <a:t>First We will look for Null or </a:t>
              </a:r>
              <a:r>
                <a:rPr lang="en-US" sz="2400" dirty="0" err="1" smtClean="0"/>
                <a:t>NaN</a:t>
              </a:r>
              <a:r>
                <a:rPr lang="en-US" sz="2400" dirty="0" smtClean="0"/>
                <a:t> values in the dataset. Categorical columns will be filled by mode and series data will be filled by the mean value of the respective columns. </a:t>
              </a:r>
            </a:p>
            <a:p>
              <a:pPr>
                <a:spcAft>
                  <a:spcPts val="600"/>
                </a:spcAft>
              </a:pPr>
              <a:r>
                <a:rPr lang="en-US" sz="2400" dirty="0" smtClean="0"/>
                <a:t>After detecting outlier and absurd values ( Ex. values below 0) if any, I will combine both the table and add a new Column </a:t>
              </a:r>
              <a:r>
                <a:rPr lang="en-US" sz="2400" dirty="0" smtClean="0">
                  <a:solidFill>
                    <a:srgbClr val="6FABA5"/>
                  </a:solidFill>
                </a:rPr>
                <a:t>“Left” </a:t>
              </a:r>
              <a:r>
                <a:rPr lang="en-US" sz="2400" dirty="0" smtClean="0"/>
                <a:t>with values 0 and 1</a:t>
              </a:r>
              <a:r>
                <a:rPr lang="en-US" sz="2400" dirty="0" smtClean="0">
                  <a:solidFill>
                    <a:srgbClr val="6FABA5"/>
                  </a:solidFill>
                </a:rPr>
                <a:t> </a:t>
              </a:r>
              <a:r>
                <a:rPr lang="en-US" sz="2400" dirty="0" smtClean="0"/>
                <a:t>to indicate if the employee has left or not</a:t>
              </a:r>
              <a:r>
                <a:rPr lang="en-US" sz="2400" dirty="0" smtClean="0">
                  <a:solidFill>
                    <a:srgbClr val="6FABA5"/>
                  </a:solidFill>
                </a:rPr>
                <a:t>.</a:t>
              </a:r>
            </a:p>
            <a:p>
              <a:pPr>
                <a:spcAft>
                  <a:spcPts val="600"/>
                </a:spcAft>
              </a:pPr>
              <a:r>
                <a:rPr lang="en-US" sz="2400" dirty="0" smtClean="0"/>
                <a:t>“Left” will act as hue for most of the visualized data</a:t>
              </a:r>
            </a:p>
            <a:p>
              <a:pPr>
                <a:spcAft>
                  <a:spcPts val="600"/>
                </a:spcAft>
              </a:pPr>
              <a:endParaRPr lang="en-US" sz="1700" dirty="0">
                <a:solidFill>
                  <a:srgbClr val="6FABA5"/>
                </a:solidFill>
              </a:endParaRPr>
            </a:p>
          </p:txBody>
        </p:sp>
      </p:grpSp>
    </p:spTree>
    <p:extLst>
      <p:ext uri="{BB962C8B-B14F-4D97-AF65-F5344CB8AC3E}">
        <p14:creationId xmlns:p14="http://schemas.microsoft.com/office/powerpoint/2010/main" val="410413679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8864707" y="-39890"/>
            <a:ext cx="11447501" cy="6858000"/>
            <a:chOff x="213096" y="0"/>
            <a:chExt cx="11447501"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xmlns=""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xmlns=""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xmlns=""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xmlns="" id="{7CF05B7C-3B2D-4CAB-9132-7B756B442063}"/>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xmlns=""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xmlns="" id="{183EA2CA-A17F-4A6A-AC3E-6F8757F77880}"/>
              </a:ext>
            </a:extLst>
          </p:cNvPr>
          <p:cNvGrpSpPr/>
          <p:nvPr/>
        </p:nvGrpSpPr>
        <p:grpSpPr>
          <a:xfrm>
            <a:off x="7007609" y="1382183"/>
            <a:ext cx="1805441" cy="1894017"/>
            <a:chOff x="6381342" y="2182683"/>
            <a:chExt cx="1805441" cy="1894017"/>
          </a:xfrm>
        </p:grpSpPr>
        <p:sp>
          <p:nvSpPr>
            <p:cNvPr id="97" name="Rectangle: Top Corners Rounded 96">
              <a:extLst>
                <a:ext uri="{FF2B5EF4-FFF2-40B4-BE49-F238E27FC236}">
                  <a16:creationId xmlns:a16="http://schemas.microsoft.com/office/drawing/2014/main" xmlns=""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D9A6427C-7201-480C-B8BA-C01C9BCA7B52}"/>
                </a:ext>
              </a:extLst>
            </p:cNvPr>
            <p:cNvSpPr txBox="1"/>
            <p:nvPr/>
          </p:nvSpPr>
          <p:spPr>
            <a:xfrm>
              <a:off x="6381342" y="2182683"/>
              <a:ext cx="1805441" cy="523220"/>
            </a:xfrm>
            <a:prstGeom prst="rect">
              <a:avLst/>
            </a:prstGeom>
            <a:noFill/>
          </p:spPr>
          <p:txBody>
            <a:bodyPr wrap="square" rtlCol="0">
              <a:spAutoFit/>
            </a:bodyPr>
            <a:lstStyle/>
            <a:p>
              <a:pPr algn="ctr"/>
              <a:r>
                <a:rPr lang="en-US" sz="2800" b="1" dirty="0" smtClean="0">
                  <a:solidFill>
                    <a:srgbClr val="E6E7E9"/>
                  </a:solidFill>
                  <a:latin typeface="Tw Cen MT" panose="020B0602020104020603" pitchFamily="34" charset="0"/>
                </a:rPr>
                <a:t>Sal vs hrs.</a:t>
              </a:r>
              <a:endParaRPr lang="en-US" sz="2800" b="1" dirty="0">
                <a:solidFill>
                  <a:srgbClr val="E6E7E9"/>
                </a:solidFill>
                <a:latin typeface="Tw Cen MT" panose="020B0602020104020603" pitchFamily="34" charset="0"/>
              </a:endParaRPr>
            </a:p>
          </p:txBody>
        </p:sp>
        <p:sp>
          <p:nvSpPr>
            <p:cNvPr id="99" name="TextBox 98">
              <a:extLst>
                <a:ext uri="{FF2B5EF4-FFF2-40B4-BE49-F238E27FC236}">
                  <a16:creationId xmlns:a16="http://schemas.microsoft.com/office/drawing/2014/main" xmlns=""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xmlns="" id="{12310FCA-56F2-4778-94B7-C1B5FD53AE20}"/>
              </a:ext>
            </a:extLst>
          </p:cNvPr>
          <p:cNvGrpSpPr/>
          <p:nvPr/>
        </p:nvGrpSpPr>
        <p:grpSpPr>
          <a:xfrm>
            <a:off x="4931258" y="1400331"/>
            <a:ext cx="1805441" cy="1894017"/>
            <a:chOff x="3884465" y="2182683"/>
            <a:chExt cx="1805441" cy="1894017"/>
          </a:xfrm>
        </p:grpSpPr>
        <p:sp>
          <p:nvSpPr>
            <p:cNvPr id="101" name="Rectangle: Top Corners Rounded 100">
              <a:extLst>
                <a:ext uri="{FF2B5EF4-FFF2-40B4-BE49-F238E27FC236}">
                  <a16:creationId xmlns:a16="http://schemas.microsoft.com/office/drawing/2014/main" xmlns=""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xmlns="" id="{83919267-9DA5-4811-B4F4-94D72398E7FD}"/>
                </a:ext>
              </a:extLst>
            </p:cNvPr>
            <p:cNvSpPr txBox="1"/>
            <p:nvPr/>
          </p:nvSpPr>
          <p:spPr>
            <a:xfrm>
              <a:off x="3884465" y="2182683"/>
              <a:ext cx="1805441" cy="492443"/>
            </a:xfrm>
            <a:prstGeom prst="rect">
              <a:avLst/>
            </a:prstGeom>
            <a:noFill/>
          </p:spPr>
          <p:txBody>
            <a:bodyPr wrap="square" rtlCol="0">
              <a:spAutoFit/>
            </a:bodyPr>
            <a:lstStyle/>
            <a:p>
              <a:pPr algn="ctr"/>
              <a:r>
                <a:rPr lang="en-US" sz="2600" b="1" dirty="0" smtClean="0">
                  <a:solidFill>
                    <a:srgbClr val="E6E7E9"/>
                  </a:solidFill>
                  <a:latin typeface="Tw Cen MT" panose="020B0602020104020603" pitchFamily="34" charset="0"/>
                </a:rPr>
                <a:t>Correlation</a:t>
              </a:r>
              <a:endParaRPr lang="en-US" sz="2600" b="1" dirty="0">
                <a:solidFill>
                  <a:srgbClr val="E6E7E9"/>
                </a:solidFill>
                <a:latin typeface="Tw Cen MT" panose="020B0602020104020603" pitchFamily="34" charset="0"/>
              </a:endParaRPr>
            </a:p>
          </p:txBody>
        </p:sp>
        <p:sp>
          <p:nvSpPr>
            <p:cNvPr id="103" name="TextBox 102">
              <a:extLst>
                <a:ext uri="{FF2B5EF4-FFF2-40B4-BE49-F238E27FC236}">
                  <a16:creationId xmlns:a16="http://schemas.microsoft.com/office/drawing/2014/main" xmlns=""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xmlns="" id="{A87830BE-EEF7-4034-8ABE-3212DB467DB4}"/>
              </a:ext>
            </a:extLst>
          </p:cNvPr>
          <p:cNvGrpSpPr/>
          <p:nvPr/>
        </p:nvGrpSpPr>
        <p:grpSpPr>
          <a:xfrm>
            <a:off x="2768532" y="1381281"/>
            <a:ext cx="1805441" cy="1894017"/>
            <a:chOff x="1387588" y="2182683"/>
            <a:chExt cx="1805441" cy="1894017"/>
          </a:xfrm>
        </p:grpSpPr>
        <p:sp>
          <p:nvSpPr>
            <p:cNvPr id="105"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xmlns="" id="{5D8301A0-49D9-41A5-A227-2E35458E6401}"/>
                </a:ext>
              </a:extLst>
            </p:cNvPr>
            <p:cNvSpPr txBox="1"/>
            <p:nvPr/>
          </p:nvSpPr>
          <p:spPr>
            <a:xfrm>
              <a:off x="1387588" y="2182683"/>
              <a:ext cx="1805441" cy="523220"/>
            </a:xfrm>
            <a:prstGeom prst="rect">
              <a:avLst/>
            </a:prstGeom>
            <a:noFill/>
          </p:spPr>
          <p:txBody>
            <a:bodyPr wrap="square" rtlCol="0">
              <a:spAutoFit/>
            </a:bodyPr>
            <a:lstStyle/>
            <a:p>
              <a:pPr algn="ctr"/>
              <a:r>
                <a:rPr lang="en-US" sz="2800" b="1" dirty="0" smtClean="0">
                  <a:solidFill>
                    <a:srgbClr val="E6E7E9"/>
                  </a:solidFill>
                  <a:latin typeface="Tw Cen MT" panose="020B0602020104020603" pitchFamily="34" charset="0"/>
                </a:rPr>
                <a:t>Numerical</a:t>
              </a:r>
              <a:endParaRPr lang="en-US" sz="2800" b="1" dirty="0">
                <a:solidFill>
                  <a:srgbClr val="E6E7E9"/>
                </a:solidFill>
                <a:latin typeface="Tw Cen MT" panose="020B0602020104020603" pitchFamily="34" charset="0"/>
              </a:endParaRPr>
            </a:p>
          </p:txBody>
        </p:sp>
        <p:sp>
          <p:nvSpPr>
            <p:cNvPr id="107" name="TextBox 106">
              <a:extLst>
                <a:ext uri="{FF2B5EF4-FFF2-40B4-BE49-F238E27FC236}">
                  <a16:creationId xmlns:a16="http://schemas.microsoft.com/office/drawing/2014/main" xmlns=""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xmlns="" id="{48958204-CE05-4E79-AC55-C76FBB79E37F}"/>
              </a:ext>
            </a:extLst>
          </p:cNvPr>
          <p:cNvSpPr/>
          <p:nvPr/>
        </p:nvSpPr>
        <p:spPr>
          <a:xfrm flipV="1">
            <a:off x="2875462" y="234184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xmlns="" id="{406A5A75-24F0-496A-82D6-E2B37B100BBD}"/>
              </a:ext>
            </a:extLst>
          </p:cNvPr>
          <p:cNvSpPr/>
          <p:nvPr/>
        </p:nvSpPr>
        <p:spPr>
          <a:xfrm flipV="1">
            <a:off x="5038188" y="236089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xmlns="" id="{B8C3E14B-EBB2-49A7-9A4E-9C6AFAF9A364}"/>
              </a:ext>
            </a:extLst>
          </p:cNvPr>
          <p:cNvSpPr/>
          <p:nvPr/>
        </p:nvSpPr>
        <p:spPr>
          <a:xfrm flipV="1">
            <a:off x="7114450" y="2352652"/>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xmlns="" id="{8D94F991-2744-4D5C-BE57-A0C261539D2C}"/>
              </a:ext>
            </a:extLst>
          </p:cNvPr>
          <p:cNvGrpSpPr/>
          <p:nvPr/>
        </p:nvGrpSpPr>
        <p:grpSpPr>
          <a:xfrm>
            <a:off x="2869793" y="3036040"/>
            <a:ext cx="1591582" cy="1536854"/>
            <a:chOff x="1488849" y="3837442"/>
            <a:chExt cx="1591582" cy="1536854"/>
          </a:xfrm>
        </p:grpSpPr>
        <p:sp>
          <p:nvSpPr>
            <p:cNvPr id="115" name="TextBox 114">
              <a:extLst>
                <a:ext uri="{FF2B5EF4-FFF2-40B4-BE49-F238E27FC236}">
                  <a16:creationId xmlns:a16="http://schemas.microsoft.com/office/drawing/2014/main" xmlns="" id="{8721CE74-40AC-4223-B129-B3A270C7429B}"/>
                </a:ext>
              </a:extLst>
            </p:cNvPr>
            <p:cNvSpPr txBox="1"/>
            <p:nvPr/>
          </p:nvSpPr>
          <p:spPr>
            <a:xfrm>
              <a:off x="1488849" y="3837442"/>
              <a:ext cx="1591582" cy="338554"/>
            </a:xfrm>
            <a:prstGeom prst="rect">
              <a:avLst/>
            </a:prstGeom>
            <a:noFill/>
          </p:spPr>
          <p:txBody>
            <a:bodyPr wrap="square" rtlCol="0">
              <a:spAutoFit/>
            </a:bodyPr>
            <a:lstStyle/>
            <a:p>
              <a:pPr algn="ctr"/>
              <a:r>
                <a:rPr lang="en-US" sz="1600" b="1" dirty="0" smtClean="0">
                  <a:solidFill>
                    <a:srgbClr val="FF5969"/>
                  </a:solidFill>
                  <a:latin typeface="Tw Cen MT" panose="020B0602020104020603" pitchFamily="34" charset="0"/>
                </a:rPr>
                <a:t>Conversion</a:t>
              </a:r>
              <a:endParaRPr lang="en-US" sz="1600" b="1" dirty="0">
                <a:solidFill>
                  <a:srgbClr val="FF5969"/>
                </a:solidFill>
                <a:latin typeface="Tw Cen MT" panose="020B0602020104020603" pitchFamily="34" charset="0"/>
              </a:endParaRPr>
            </a:p>
          </p:txBody>
        </p:sp>
        <p:sp>
          <p:nvSpPr>
            <p:cNvPr id="116" name="TextBox 115">
              <a:extLst>
                <a:ext uri="{FF2B5EF4-FFF2-40B4-BE49-F238E27FC236}">
                  <a16:creationId xmlns:a16="http://schemas.microsoft.com/office/drawing/2014/main" xmlns="" id="{FC94FF53-E358-452A-A5CE-3296318ABBE9}"/>
                </a:ext>
              </a:extLst>
            </p:cNvPr>
            <p:cNvSpPr txBox="1"/>
            <p:nvPr/>
          </p:nvSpPr>
          <p:spPr>
            <a:xfrm>
              <a:off x="1488849" y="4204745"/>
              <a:ext cx="1591582" cy="1169551"/>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String </a:t>
              </a:r>
              <a:r>
                <a:rPr lang="en-US" sz="1400" b="1" dirty="0" smtClean="0">
                  <a:solidFill>
                    <a:srgbClr val="A6A6A6"/>
                  </a:solidFill>
                  <a:latin typeface="Tw Cen MT" panose="020B0602020104020603" pitchFamily="34" charset="0"/>
                </a:rPr>
                <a:t>data into numerical/one hot encoded data with normalization for better results</a:t>
              </a:r>
              <a:endParaRPr lang="en-US" sz="1400" b="1" dirty="0">
                <a:solidFill>
                  <a:srgbClr val="A6A6A6"/>
                </a:solidFill>
                <a:latin typeface="Tw Cen MT" panose="020B0602020104020603" pitchFamily="34" charset="0"/>
              </a:endParaRPr>
            </a:p>
          </p:txBody>
        </p:sp>
      </p:grpSp>
      <p:grpSp>
        <p:nvGrpSpPr>
          <p:cNvPr id="117" name="Group 116">
            <a:extLst>
              <a:ext uri="{FF2B5EF4-FFF2-40B4-BE49-F238E27FC236}">
                <a16:creationId xmlns:a16="http://schemas.microsoft.com/office/drawing/2014/main" xmlns="" id="{860A9D1F-EDAE-418D-A3C8-F8109A2B052A}"/>
              </a:ext>
            </a:extLst>
          </p:cNvPr>
          <p:cNvGrpSpPr/>
          <p:nvPr/>
        </p:nvGrpSpPr>
        <p:grpSpPr>
          <a:xfrm>
            <a:off x="5044997" y="3036042"/>
            <a:ext cx="1599206" cy="1581141"/>
            <a:chOff x="3970050" y="3837442"/>
            <a:chExt cx="1599206" cy="1302329"/>
          </a:xfrm>
        </p:grpSpPr>
        <p:sp>
          <p:nvSpPr>
            <p:cNvPr id="118" name="TextBox 117">
              <a:extLst>
                <a:ext uri="{FF2B5EF4-FFF2-40B4-BE49-F238E27FC236}">
                  <a16:creationId xmlns:a16="http://schemas.microsoft.com/office/drawing/2014/main" xmlns="" id="{91705BAF-DCDA-4FDC-8DA1-1FBA870AE5C8}"/>
                </a:ext>
              </a:extLst>
            </p:cNvPr>
            <p:cNvSpPr txBox="1"/>
            <p:nvPr/>
          </p:nvSpPr>
          <p:spPr>
            <a:xfrm>
              <a:off x="3977674" y="3837442"/>
              <a:ext cx="1591582" cy="308946"/>
            </a:xfrm>
            <a:prstGeom prst="rect">
              <a:avLst/>
            </a:prstGeom>
            <a:noFill/>
          </p:spPr>
          <p:txBody>
            <a:bodyPr wrap="square" rtlCol="0">
              <a:spAutoFit/>
            </a:bodyPr>
            <a:lstStyle/>
            <a:p>
              <a:pPr algn="ctr"/>
              <a:r>
                <a:rPr lang="en-US" sz="1600" b="1" dirty="0" smtClean="0">
                  <a:solidFill>
                    <a:srgbClr val="52CBBE"/>
                  </a:solidFill>
                  <a:latin typeface="Tw Cen MT" panose="020B0602020104020603" pitchFamily="34" charset="0"/>
                </a:rPr>
                <a:t>Heat map</a:t>
              </a:r>
              <a:endParaRPr lang="en-US" sz="1600" b="1" dirty="0">
                <a:solidFill>
                  <a:srgbClr val="52CBBE"/>
                </a:solidFill>
                <a:latin typeface="Tw Cen MT" panose="020B0602020104020603" pitchFamily="34" charset="0"/>
              </a:endParaRPr>
            </a:p>
          </p:txBody>
        </p:sp>
        <p:sp>
          <p:nvSpPr>
            <p:cNvPr id="119" name="TextBox 118">
              <a:extLst>
                <a:ext uri="{FF2B5EF4-FFF2-40B4-BE49-F238E27FC236}">
                  <a16:creationId xmlns:a16="http://schemas.microsoft.com/office/drawing/2014/main" xmlns="" id="{BBD17202-B0A7-4912-9A5D-8F55518824B3}"/>
                </a:ext>
              </a:extLst>
            </p:cNvPr>
            <p:cNvSpPr txBox="1"/>
            <p:nvPr/>
          </p:nvSpPr>
          <p:spPr>
            <a:xfrm>
              <a:off x="3970050" y="4176454"/>
              <a:ext cx="1591582" cy="963317"/>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the dependence of target value to each feature alongside their interdependence</a:t>
              </a:r>
              <a:endParaRPr lang="en-US" sz="1400" b="1" dirty="0">
                <a:solidFill>
                  <a:srgbClr val="A6A6A6"/>
                </a:solidFill>
                <a:latin typeface="Tw Cen MT" panose="020B0602020104020603" pitchFamily="34" charset="0"/>
              </a:endParaRPr>
            </a:p>
          </p:txBody>
        </p:sp>
      </p:grpSp>
      <p:grpSp>
        <p:nvGrpSpPr>
          <p:cNvPr id="120" name="Group 119">
            <a:extLst>
              <a:ext uri="{FF2B5EF4-FFF2-40B4-BE49-F238E27FC236}">
                <a16:creationId xmlns:a16="http://schemas.microsoft.com/office/drawing/2014/main" xmlns="" id="{1F66AC79-730F-4E07-974E-4F08542F2C4A}"/>
              </a:ext>
            </a:extLst>
          </p:cNvPr>
          <p:cNvGrpSpPr/>
          <p:nvPr/>
        </p:nvGrpSpPr>
        <p:grpSpPr>
          <a:xfrm>
            <a:off x="7089237" y="3036039"/>
            <a:ext cx="1642762" cy="1546745"/>
            <a:chOff x="6437092" y="3837442"/>
            <a:chExt cx="1642762" cy="1546745"/>
          </a:xfrm>
        </p:grpSpPr>
        <p:sp>
          <p:nvSpPr>
            <p:cNvPr id="121" name="TextBox 120">
              <a:extLst>
                <a:ext uri="{FF2B5EF4-FFF2-40B4-BE49-F238E27FC236}">
                  <a16:creationId xmlns:a16="http://schemas.microsoft.com/office/drawing/2014/main" xmlns="" id="{D025EBC6-5731-4D97-B58C-0E0C20D47817}"/>
                </a:ext>
              </a:extLst>
            </p:cNvPr>
            <p:cNvSpPr txBox="1"/>
            <p:nvPr/>
          </p:nvSpPr>
          <p:spPr>
            <a:xfrm>
              <a:off x="6437092" y="3837442"/>
              <a:ext cx="1642762" cy="338554"/>
            </a:xfrm>
            <a:prstGeom prst="rect">
              <a:avLst/>
            </a:prstGeom>
            <a:noFill/>
          </p:spPr>
          <p:txBody>
            <a:bodyPr wrap="square" rtlCol="0">
              <a:spAutoFit/>
            </a:bodyPr>
            <a:lstStyle/>
            <a:p>
              <a:pPr algn="ctr"/>
              <a:r>
                <a:rPr lang="en-US" sz="1600" b="1" dirty="0" smtClean="0">
                  <a:solidFill>
                    <a:srgbClr val="FEC630"/>
                  </a:solidFill>
                  <a:latin typeface="Tw Cen MT" panose="020B0602020104020603" pitchFamily="34" charset="0"/>
                </a:rPr>
                <a:t>Office Hours</a:t>
              </a:r>
              <a:endParaRPr lang="en-US" sz="1600" b="1" dirty="0">
                <a:solidFill>
                  <a:srgbClr val="FEC630"/>
                </a:solidFill>
                <a:latin typeface="Tw Cen MT" panose="020B0602020104020603" pitchFamily="34" charset="0"/>
              </a:endParaRPr>
            </a:p>
          </p:txBody>
        </p:sp>
        <p:sp>
          <p:nvSpPr>
            <p:cNvPr id="122" name="TextBox 121">
              <a:extLst>
                <a:ext uri="{FF2B5EF4-FFF2-40B4-BE49-F238E27FC236}">
                  <a16:creationId xmlns:a16="http://schemas.microsoft.com/office/drawing/2014/main" xmlns="" id="{B38973E8-8FEC-48EF-89C3-A1086AD31515}"/>
                </a:ext>
              </a:extLst>
            </p:cNvPr>
            <p:cNvSpPr txBox="1"/>
            <p:nvPr/>
          </p:nvSpPr>
          <p:spPr>
            <a:xfrm>
              <a:off x="6487901" y="4214636"/>
              <a:ext cx="1591582" cy="1169551"/>
            </a:xfrm>
            <a:prstGeom prst="rect">
              <a:avLst/>
            </a:prstGeom>
            <a:noFill/>
          </p:spPr>
          <p:txBody>
            <a:bodyPr wrap="square" rtlCol="0">
              <a:spAutoFit/>
            </a:bodyPr>
            <a:lstStyle/>
            <a:p>
              <a:pPr algn="ctr"/>
              <a:r>
                <a:rPr lang="en-US" sz="1400" b="1" dirty="0" smtClean="0">
                  <a:solidFill>
                    <a:srgbClr val="A6A6A6"/>
                  </a:solidFill>
                  <a:latin typeface="Tw Cen MT" panose="020B0602020104020603" pitchFamily="34" charset="0"/>
                </a:rPr>
                <a:t>Analyzing work life balance is crucial to determining attrition</a:t>
              </a:r>
              <a:endParaRPr lang="en-US" sz="1400" b="1" dirty="0">
                <a:solidFill>
                  <a:srgbClr val="A6A6A6"/>
                </a:solidFill>
                <a:latin typeface="Tw Cen MT" panose="020B0602020104020603" pitchFamily="34" charset="0"/>
              </a:endParaRPr>
            </a:p>
          </p:txBody>
        </p:sp>
      </p:grpSp>
      <p:pic>
        <p:nvPicPr>
          <p:cNvPr id="3" name="Picture 2">
            <a:extLst>
              <a:ext uri="{FF2B5EF4-FFF2-40B4-BE49-F238E27FC236}">
                <a16:creationId xmlns:a16="http://schemas.microsoft.com/office/drawing/2014/main" xmlns=""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962" y="4545251"/>
            <a:ext cx="745244" cy="745242"/>
          </a:xfrm>
          <a:prstGeom prst="rect">
            <a:avLst/>
          </a:prstGeom>
        </p:spPr>
      </p:pic>
      <p:pic>
        <p:nvPicPr>
          <p:cNvPr id="7" name="Picture 6">
            <a:extLst>
              <a:ext uri="{FF2B5EF4-FFF2-40B4-BE49-F238E27FC236}">
                <a16:creationId xmlns:a16="http://schemas.microsoft.com/office/drawing/2014/main" xmlns=""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762" y="4494474"/>
            <a:ext cx="824560" cy="824558"/>
          </a:xfrm>
          <a:prstGeom prst="rect">
            <a:avLst/>
          </a:prstGeom>
        </p:spPr>
      </p:pic>
      <p:pic>
        <p:nvPicPr>
          <p:cNvPr id="9" name="Picture 8">
            <a:extLst>
              <a:ext uri="{FF2B5EF4-FFF2-40B4-BE49-F238E27FC236}">
                <a16:creationId xmlns:a16="http://schemas.microsoft.com/office/drawing/2014/main" xmlns=""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9695" y="4524337"/>
            <a:ext cx="794697" cy="794695"/>
          </a:xfrm>
          <a:prstGeom prst="rect">
            <a:avLst/>
          </a:prstGeom>
        </p:spPr>
      </p:pic>
      <p:grpSp>
        <p:nvGrpSpPr>
          <p:cNvPr id="60" name="Group 59">
            <a:extLst>
              <a:ext uri="{FF2B5EF4-FFF2-40B4-BE49-F238E27FC236}">
                <a16:creationId xmlns:a16="http://schemas.microsoft.com/office/drawing/2014/main" xmlns="" id="{A87830BE-EEF7-4034-8ABE-3212DB467DB4}"/>
              </a:ext>
            </a:extLst>
          </p:cNvPr>
          <p:cNvGrpSpPr/>
          <p:nvPr/>
        </p:nvGrpSpPr>
        <p:grpSpPr>
          <a:xfrm>
            <a:off x="9150791" y="1390429"/>
            <a:ext cx="1805441" cy="1894017"/>
            <a:chOff x="1387588" y="2182683"/>
            <a:chExt cx="1805441" cy="1894017"/>
          </a:xfrm>
        </p:grpSpPr>
        <p:sp>
          <p:nvSpPr>
            <p:cNvPr id="61"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xmlns="" id="{5D8301A0-49D9-41A5-A227-2E35458E6401}"/>
                </a:ext>
              </a:extLst>
            </p:cNvPr>
            <p:cNvSpPr txBox="1"/>
            <p:nvPr/>
          </p:nvSpPr>
          <p:spPr>
            <a:xfrm>
              <a:off x="1387588" y="2182683"/>
              <a:ext cx="1805441" cy="523220"/>
            </a:xfrm>
            <a:prstGeom prst="rect">
              <a:avLst/>
            </a:prstGeom>
            <a:noFill/>
          </p:spPr>
          <p:txBody>
            <a:bodyPr wrap="square" rtlCol="0">
              <a:spAutoFit/>
            </a:bodyPr>
            <a:lstStyle/>
            <a:p>
              <a:pPr algn="ctr"/>
              <a:r>
                <a:rPr lang="en-US" sz="2800" b="1" dirty="0" smtClean="0">
                  <a:solidFill>
                    <a:srgbClr val="E6E7E9"/>
                  </a:solidFill>
                  <a:latin typeface="Tw Cen MT" panose="020B0602020104020603" pitchFamily="34" charset="0"/>
                </a:rPr>
                <a:t>Sal vs pr.</a:t>
              </a:r>
              <a:endParaRPr lang="en-US" sz="2800" b="1" dirty="0">
                <a:solidFill>
                  <a:srgbClr val="E6E7E9"/>
                </a:solidFill>
                <a:latin typeface="Tw Cen MT" panose="020B0602020104020603" pitchFamily="34" charset="0"/>
              </a:endParaRPr>
            </a:p>
          </p:txBody>
        </p:sp>
        <p:sp>
          <p:nvSpPr>
            <p:cNvPr id="63" name="TextBox 62">
              <a:extLst>
                <a:ext uri="{FF2B5EF4-FFF2-40B4-BE49-F238E27FC236}">
                  <a16:creationId xmlns:a16="http://schemas.microsoft.com/office/drawing/2014/main" xmlns=""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grpSp>
      <p:sp>
        <p:nvSpPr>
          <p:cNvPr id="64" name="Freeform: Shape 107">
            <a:extLst>
              <a:ext uri="{FF2B5EF4-FFF2-40B4-BE49-F238E27FC236}">
                <a16:creationId xmlns:a16="http://schemas.microsoft.com/office/drawing/2014/main" xmlns="" id="{48958204-CE05-4E79-AC55-C76FBB79E37F}"/>
              </a:ext>
            </a:extLst>
          </p:cNvPr>
          <p:cNvSpPr/>
          <p:nvPr/>
        </p:nvSpPr>
        <p:spPr>
          <a:xfrm flipV="1">
            <a:off x="9257632" y="236089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xmlns="" id="{8D94F991-2744-4D5C-BE57-A0C261539D2C}"/>
              </a:ext>
            </a:extLst>
          </p:cNvPr>
          <p:cNvGrpSpPr/>
          <p:nvPr/>
        </p:nvGrpSpPr>
        <p:grpSpPr>
          <a:xfrm>
            <a:off x="9253319" y="3002427"/>
            <a:ext cx="1607067" cy="1497721"/>
            <a:chOff x="1473364" y="3837442"/>
            <a:chExt cx="1607067" cy="1497721"/>
          </a:xfrm>
        </p:grpSpPr>
        <p:sp>
          <p:nvSpPr>
            <p:cNvPr id="66" name="TextBox 65">
              <a:extLst>
                <a:ext uri="{FF2B5EF4-FFF2-40B4-BE49-F238E27FC236}">
                  <a16:creationId xmlns:a16="http://schemas.microsoft.com/office/drawing/2014/main" xmlns=""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r>
                <a:rPr lang="en-US" b="1" dirty="0" smtClean="0">
                  <a:solidFill>
                    <a:srgbClr val="FF5969"/>
                  </a:solidFill>
                  <a:latin typeface="Tw Cen MT" panose="020B0602020104020603" pitchFamily="34" charset="0"/>
                </a:rPr>
                <a:t>Work Load</a:t>
              </a:r>
              <a:endParaRPr lang="en-US" b="1" dirty="0">
                <a:solidFill>
                  <a:srgbClr val="FF5969"/>
                </a:solidFill>
                <a:latin typeface="Tw Cen MT" panose="020B0602020104020603" pitchFamily="34" charset="0"/>
              </a:endParaRPr>
            </a:p>
          </p:txBody>
        </p:sp>
        <p:sp>
          <p:nvSpPr>
            <p:cNvPr id="67" name="TextBox 66">
              <a:extLst>
                <a:ext uri="{FF2B5EF4-FFF2-40B4-BE49-F238E27FC236}">
                  <a16:creationId xmlns:a16="http://schemas.microsoft.com/office/drawing/2014/main" xmlns="" id="{FC94FF53-E358-452A-A5CE-3296318ABBE9}"/>
                </a:ext>
              </a:extLst>
            </p:cNvPr>
            <p:cNvSpPr txBox="1"/>
            <p:nvPr/>
          </p:nvSpPr>
          <p:spPr>
            <a:xfrm>
              <a:off x="1473364" y="4242556"/>
              <a:ext cx="1591582" cy="1092607"/>
            </a:xfrm>
            <a:prstGeom prst="rect">
              <a:avLst/>
            </a:prstGeom>
            <a:noFill/>
          </p:spPr>
          <p:txBody>
            <a:bodyPr wrap="square" rtlCol="0">
              <a:spAutoFit/>
            </a:bodyPr>
            <a:lstStyle/>
            <a:p>
              <a:pPr algn="ctr"/>
              <a:r>
                <a:rPr lang="en-US" sz="1300" b="1" dirty="0" smtClean="0">
                  <a:solidFill>
                    <a:srgbClr val="A6A6A6"/>
                  </a:solidFill>
                  <a:latin typeface="Tw Cen MT" panose="020B0602020104020603" pitchFamily="34" charset="0"/>
                </a:rPr>
                <a:t>Studies suggest high work load results in lower attrition irrespective of salary</a:t>
              </a:r>
              <a:endParaRPr lang="en-US" sz="1300" b="1" dirty="0">
                <a:solidFill>
                  <a:srgbClr val="A6A6A6"/>
                </a:solidFill>
                <a:latin typeface="Tw Cen MT" panose="020B0602020104020603" pitchFamily="34" charset="0"/>
              </a:endParaRPr>
            </a:p>
          </p:txBody>
        </p:sp>
      </p:grpSp>
      <p:pic>
        <p:nvPicPr>
          <p:cNvPr id="68" name="Picture 67">
            <a:extLst>
              <a:ext uri="{FF2B5EF4-FFF2-40B4-BE49-F238E27FC236}">
                <a16:creationId xmlns:a16="http://schemas.microsoft.com/office/drawing/2014/main" xmlns=""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6295" y="4524337"/>
            <a:ext cx="818220" cy="818218"/>
          </a:xfrm>
          <a:prstGeom prst="rect">
            <a:avLst/>
          </a:prstGeom>
        </p:spPr>
      </p:pic>
      <p:sp>
        <p:nvSpPr>
          <p:cNvPr id="69" name="TextBox 68">
            <a:extLst>
              <a:ext uri="{FF2B5EF4-FFF2-40B4-BE49-F238E27FC236}">
                <a16:creationId xmlns:a16="http://schemas.microsoft.com/office/drawing/2014/main" xmlns="" id="{A94C4F95-2EDE-46B0-8B26-C72D6D3C8DB3}"/>
              </a:ext>
            </a:extLst>
          </p:cNvPr>
          <p:cNvSpPr txBox="1"/>
          <p:nvPr/>
        </p:nvSpPr>
        <p:spPr>
          <a:xfrm>
            <a:off x="3537479" y="633177"/>
            <a:ext cx="7205133" cy="584775"/>
          </a:xfrm>
          <a:prstGeom prst="rect">
            <a:avLst/>
          </a:prstGeom>
          <a:noFill/>
        </p:spPr>
        <p:txBody>
          <a:bodyPr wrap="square" rtlCol="0">
            <a:spAutoFit/>
          </a:bodyPr>
          <a:lstStyle/>
          <a:p>
            <a:pPr algn="ctr"/>
            <a:r>
              <a:rPr lang="en-US" sz="3200" dirty="0" smtClean="0"/>
              <a:t>Crucial</a:t>
            </a:r>
            <a:r>
              <a:rPr lang="en-US" sz="3200" dirty="0" smtClean="0"/>
              <a:t> Insights for the solution</a:t>
            </a:r>
            <a:endParaRPr lang="en-US" sz="3200" dirty="0">
              <a:solidFill>
                <a:srgbClr val="52CBBE"/>
              </a:solidFill>
              <a:latin typeface="Tw Cen MT" panose="020B0602020104020603" pitchFamily="34" charset="0"/>
            </a:endParaRP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anim calcmode="lin" valueType="num">
                                      <p:cBhvr>
                                        <p:cTn id="8" dur="500" fill="hold"/>
                                        <p:tgtEl>
                                          <p:spTgt spid="108"/>
                                        </p:tgtEl>
                                        <p:attrNameLst>
                                          <p:attrName>ppt_x</p:attrName>
                                        </p:attrNameLst>
                                      </p:cBhvr>
                                      <p:tavLst>
                                        <p:tav tm="0">
                                          <p:val>
                                            <p:strVal val="#ppt_x"/>
                                          </p:val>
                                        </p:tav>
                                        <p:tav tm="100000">
                                          <p:val>
                                            <p:strVal val="#ppt_x"/>
                                          </p:val>
                                        </p:tav>
                                      </p:tavLst>
                                    </p:anim>
                                    <p:anim calcmode="lin" valueType="num">
                                      <p:cBhvr>
                                        <p:cTn id="9" dur="500" fill="hold"/>
                                        <p:tgtEl>
                                          <p:spTgt spid="10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anim calcmode="lin" valueType="num">
                                      <p:cBhvr>
                                        <p:cTn id="14" dur="500" fill="hold"/>
                                        <p:tgtEl>
                                          <p:spTgt spid="104"/>
                                        </p:tgtEl>
                                        <p:attrNameLst>
                                          <p:attrName>ppt_x</p:attrName>
                                        </p:attrNameLst>
                                      </p:cBhvr>
                                      <p:tavLst>
                                        <p:tav tm="0">
                                          <p:val>
                                            <p:strVal val="#ppt_x"/>
                                          </p:val>
                                        </p:tav>
                                        <p:tav tm="100000">
                                          <p:val>
                                            <p:strVal val="#ppt_x"/>
                                          </p:val>
                                        </p:tav>
                                      </p:tavLst>
                                    </p:anim>
                                    <p:anim calcmode="lin" valueType="num">
                                      <p:cBhvr>
                                        <p:cTn id="15" dur="500" fill="hold"/>
                                        <p:tgtEl>
                                          <p:spTgt spid="10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anim calcmode="lin" valueType="num">
                                      <p:cBhvr>
                                        <p:cTn id="31" dur="500" fill="hold"/>
                                        <p:tgtEl>
                                          <p:spTgt spid="109"/>
                                        </p:tgtEl>
                                        <p:attrNameLst>
                                          <p:attrName>ppt_x</p:attrName>
                                        </p:attrNameLst>
                                      </p:cBhvr>
                                      <p:tavLst>
                                        <p:tav tm="0">
                                          <p:val>
                                            <p:strVal val="#ppt_x"/>
                                          </p:val>
                                        </p:tav>
                                        <p:tav tm="100000">
                                          <p:val>
                                            <p:strVal val="#ppt_x"/>
                                          </p:val>
                                        </p:tav>
                                      </p:tavLst>
                                    </p:anim>
                                    <p:anim calcmode="lin" valueType="num">
                                      <p:cBhvr>
                                        <p:cTn id="32" dur="500" fill="hold"/>
                                        <p:tgtEl>
                                          <p:spTgt spid="10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500"/>
                                        <p:tgtEl>
                                          <p:spTgt spid="100"/>
                                        </p:tgtEl>
                                      </p:cBhvr>
                                    </p:animEffect>
                                    <p:anim calcmode="lin" valueType="num">
                                      <p:cBhvr>
                                        <p:cTn id="37" dur="500" fill="hold"/>
                                        <p:tgtEl>
                                          <p:spTgt spid="100"/>
                                        </p:tgtEl>
                                        <p:attrNameLst>
                                          <p:attrName>ppt_x</p:attrName>
                                        </p:attrNameLst>
                                      </p:cBhvr>
                                      <p:tavLst>
                                        <p:tav tm="0">
                                          <p:val>
                                            <p:strVal val="#ppt_x"/>
                                          </p:val>
                                        </p:tav>
                                        <p:tav tm="100000">
                                          <p:val>
                                            <p:strVal val="#ppt_x"/>
                                          </p:val>
                                        </p:tav>
                                      </p:tavLst>
                                    </p:anim>
                                    <p:anim calcmode="lin" valueType="num">
                                      <p:cBhvr>
                                        <p:cTn id="38" dur="500" fill="hold"/>
                                        <p:tgtEl>
                                          <p:spTgt spid="100"/>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117"/>
                                        </p:tgtEl>
                                        <p:attrNameLst>
                                          <p:attrName>style.visibility</p:attrName>
                                        </p:attrNameLst>
                                      </p:cBhvr>
                                      <p:to>
                                        <p:strVal val="visible"/>
                                      </p:to>
                                    </p:set>
                                    <p:anim calcmode="lin" valueType="num">
                                      <p:cBhvr>
                                        <p:cTn id="42" dur="500" fill="hold"/>
                                        <p:tgtEl>
                                          <p:spTgt spid="117"/>
                                        </p:tgtEl>
                                        <p:attrNameLst>
                                          <p:attrName>ppt_w</p:attrName>
                                        </p:attrNameLst>
                                      </p:cBhvr>
                                      <p:tavLst>
                                        <p:tav tm="0">
                                          <p:val>
                                            <p:fltVal val="0"/>
                                          </p:val>
                                        </p:tav>
                                        <p:tav tm="100000">
                                          <p:val>
                                            <p:strVal val="#ppt_w"/>
                                          </p:val>
                                        </p:tav>
                                      </p:tavLst>
                                    </p:anim>
                                    <p:anim calcmode="lin" valueType="num">
                                      <p:cBhvr>
                                        <p:cTn id="43" dur="500" fill="hold"/>
                                        <p:tgtEl>
                                          <p:spTgt spid="117"/>
                                        </p:tgtEl>
                                        <p:attrNameLst>
                                          <p:attrName>ppt_h</p:attrName>
                                        </p:attrNameLst>
                                      </p:cBhvr>
                                      <p:tavLst>
                                        <p:tav tm="0">
                                          <p:val>
                                            <p:fltVal val="0"/>
                                          </p:val>
                                        </p:tav>
                                        <p:tav tm="100000">
                                          <p:val>
                                            <p:strVal val="#ppt_h"/>
                                          </p:val>
                                        </p:tav>
                                      </p:tavLst>
                                    </p:anim>
                                    <p:animEffect transition="in" filter="fade">
                                      <p:cBhvr>
                                        <p:cTn id="44" dur="500"/>
                                        <p:tgtEl>
                                          <p:spTgt spid="117"/>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110"/>
                                        </p:tgtEl>
                                        <p:attrNameLst>
                                          <p:attrName>style.visibility</p:attrName>
                                        </p:attrNameLst>
                                      </p:cBhvr>
                                      <p:to>
                                        <p:strVal val="visible"/>
                                      </p:to>
                                    </p:set>
                                    <p:animEffect transition="in" filter="fade">
                                      <p:cBhvr>
                                        <p:cTn id="53" dur="500"/>
                                        <p:tgtEl>
                                          <p:spTgt spid="110"/>
                                        </p:tgtEl>
                                      </p:cBhvr>
                                    </p:animEffect>
                                    <p:anim calcmode="lin" valueType="num">
                                      <p:cBhvr>
                                        <p:cTn id="54" dur="500" fill="hold"/>
                                        <p:tgtEl>
                                          <p:spTgt spid="110"/>
                                        </p:tgtEl>
                                        <p:attrNameLst>
                                          <p:attrName>ppt_x</p:attrName>
                                        </p:attrNameLst>
                                      </p:cBhvr>
                                      <p:tavLst>
                                        <p:tav tm="0">
                                          <p:val>
                                            <p:strVal val="#ppt_x"/>
                                          </p:val>
                                        </p:tav>
                                        <p:tav tm="100000">
                                          <p:val>
                                            <p:strVal val="#ppt_x"/>
                                          </p:val>
                                        </p:tav>
                                      </p:tavLst>
                                    </p:anim>
                                    <p:anim calcmode="lin" valueType="num">
                                      <p:cBhvr>
                                        <p:cTn id="55" dur="500" fill="hold"/>
                                        <p:tgtEl>
                                          <p:spTgt spid="11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anim calcmode="lin" valueType="num">
                                      <p:cBhvr>
                                        <p:cTn id="60" dur="500" fill="hold"/>
                                        <p:tgtEl>
                                          <p:spTgt spid="96"/>
                                        </p:tgtEl>
                                        <p:attrNameLst>
                                          <p:attrName>ppt_x</p:attrName>
                                        </p:attrNameLst>
                                      </p:cBhvr>
                                      <p:tavLst>
                                        <p:tav tm="0">
                                          <p:val>
                                            <p:strVal val="#ppt_x"/>
                                          </p:val>
                                        </p:tav>
                                        <p:tav tm="100000">
                                          <p:val>
                                            <p:strVal val="#ppt_x"/>
                                          </p:val>
                                        </p:tav>
                                      </p:tavLst>
                                    </p:anim>
                                    <p:anim calcmode="lin" valueType="num">
                                      <p:cBhvr>
                                        <p:cTn id="61" dur="500" fill="hold"/>
                                        <p:tgtEl>
                                          <p:spTgt spid="96"/>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120"/>
                                        </p:tgtEl>
                                        <p:attrNameLst>
                                          <p:attrName>style.visibility</p:attrName>
                                        </p:attrNameLst>
                                      </p:cBhvr>
                                      <p:to>
                                        <p:strVal val="visible"/>
                                      </p:to>
                                    </p:set>
                                    <p:anim calcmode="lin" valueType="num">
                                      <p:cBhvr>
                                        <p:cTn id="65" dur="500" fill="hold"/>
                                        <p:tgtEl>
                                          <p:spTgt spid="120"/>
                                        </p:tgtEl>
                                        <p:attrNameLst>
                                          <p:attrName>ppt_w</p:attrName>
                                        </p:attrNameLst>
                                      </p:cBhvr>
                                      <p:tavLst>
                                        <p:tav tm="0">
                                          <p:val>
                                            <p:fltVal val="0"/>
                                          </p:val>
                                        </p:tav>
                                        <p:tav tm="100000">
                                          <p:val>
                                            <p:strVal val="#ppt_w"/>
                                          </p:val>
                                        </p:tav>
                                      </p:tavLst>
                                    </p:anim>
                                    <p:anim calcmode="lin" valueType="num">
                                      <p:cBhvr>
                                        <p:cTn id="66" dur="500" fill="hold"/>
                                        <p:tgtEl>
                                          <p:spTgt spid="120"/>
                                        </p:tgtEl>
                                        <p:attrNameLst>
                                          <p:attrName>ppt_h</p:attrName>
                                        </p:attrNameLst>
                                      </p:cBhvr>
                                      <p:tavLst>
                                        <p:tav tm="0">
                                          <p:val>
                                            <p:fltVal val="0"/>
                                          </p:val>
                                        </p:tav>
                                        <p:tav tm="100000">
                                          <p:val>
                                            <p:strVal val="#ppt_h"/>
                                          </p:val>
                                        </p:tav>
                                      </p:tavLst>
                                    </p:anim>
                                    <p:animEffect transition="in" filter="fade">
                                      <p:cBhvr>
                                        <p:cTn id="67" dur="500"/>
                                        <p:tgtEl>
                                          <p:spTgt spid="120"/>
                                        </p:tgtEl>
                                      </p:cBhvr>
                                    </p:animEffect>
                                  </p:childTnLst>
                                </p:cTn>
                              </p:par>
                              <p:par>
                                <p:cTn id="68" presetID="53" presetClass="entr" presetSubtype="16"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500"/>
                                        <p:tgtEl>
                                          <p:spTgt spid="64"/>
                                        </p:tgtEl>
                                      </p:cBhvr>
                                    </p:animEffect>
                                    <p:anim calcmode="lin" valueType="num">
                                      <p:cBhvr>
                                        <p:cTn id="78" dur="500" fill="hold"/>
                                        <p:tgtEl>
                                          <p:spTgt spid="64"/>
                                        </p:tgtEl>
                                        <p:attrNameLst>
                                          <p:attrName>ppt_x</p:attrName>
                                        </p:attrNameLst>
                                      </p:cBhvr>
                                      <p:tavLst>
                                        <p:tav tm="0">
                                          <p:val>
                                            <p:strVal val="#ppt_x"/>
                                          </p:val>
                                        </p:tav>
                                        <p:tav tm="100000">
                                          <p:val>
                                            <p:strVal val="#ppt_x"/>
                                          </p:val>
                                        </p:tav>
                                      </p:tavLst>
                                    </p:anim>
                                    <p:anim calcmode="lin" valueType="num">
                                      <p:cBhvr>
                                        <p:cTn id="79" dur="500" fill="hold"/>
                                        <p:tgtEl>
                                          <p:spTgt spid="64"/>
                                        </p:tgtEl>
                                        <p:attrNameLst>
                                          <p:attrName>ppt_y</p:attrName>
                                        </p:attrNameLst>
                                      </p:cBhvr>
                                      <p:tavLst>
                                        <p:tav tm="0">
                                          <p:val>
                                            <p:strVal val="#ppt_y+.1"/>
                                          </p:val>
                                        </p:tav>
                                        <p:tav tm="100000">
                                          <p:val>
                                            <p:strVal val="#ppt_y"/>
                                          </p:val>
                                        </p:tav>
                                      </p:tavLst>
                                    </p:anim>
                                  </p:childTnLst>
                                </p:cTn>
                              </p:par>
                            </p:childTnLst>
                          </p:cTn>
                        </p:par>
                        <p:par>
                          <p:cTn id="80" fill="hold">
                            <p:stCondLst>
                              <p:cond delay="500"/>
                            </p:stCondLst>
                            <p:childTnLst>
                              <p:par>
                                <p:cTn id="81" presetID="42" presetClass="entr" presetSubtype="0" fill="hold" nodeType="afterEffect">
                                  <p:stCondLst>
                                    <p:cond delay="25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anim calcmode="lin" valueType="num">
                                      <p:cBhvr>
                                        <p:cTn id="84" dur="500" fill="hold"/>
                                        <p:tgtEl>
                                          <p:spTgt spid="60"/>
                                        </p:tgtEl>
                                        <p:attrNameLst>
                                          <p:attrName>ppt_x</p:attrName>
                                        </p:attrNameLst>
                                      </p:cBhvr>
                                      <p:tavLst>
                                        <p:tav tm="0">
                                          <p:val>
                                            <p:strVal val="#ppt_x"/>
                                          </p:val>
                                        </p:tav>
                                        <p:tav tm="100000">
                                          <p:val>
                                            <p:strVal val="#ppt_x"/>
                                          </p:val>
                                        </p:tav>
                                      </p:tavLst>
                                    </p:anim>
                                    <p:anim calcmode="lin" valueType="num">
                                      <p:cBhvr>
                                        <p:cTn id="85" dur="500" fill="hold"/>
                                        <p:tgtEl>
                                          <p:spTgt spid="60"/>
                                        </p:tgtEl>
                                        <p:attrNameLst>
                                          <p:attrName>ppt_y</p:attrName>
                                        </p:attrNameLst>
                                      </p:cBhvr>
                                      <p:tavLst>
                                        <p:tav tm="0">
                                          <p:val>
                                            <p:strVal val="#ppt_y+.1"/>
                                          </p:val>
                                        </p:tav>
                                        <p:tav tm="100000">
                                          <p:val>
                                            <p:strVal val="#ppt_y"/>
                                          </p:val>
                                        </p:tav>
                                      </p:tavLst>
                                    </p:anim>
                                  </p:childTnLst>
                                </p:cTn>
                              </p:par>
                            </p:childTnLst>
                          </p:cTn>
                        </p:par>
                        <p:par>
                          <p:cTn id="86" fill="hold">
                            <p:stCondLst>
                              <p:cond delay="1250"/>
                            </p:stCondLst>
                            <p:childTnLst>
                              <p:par>
                                <p:cTn id="87" presetID="53" presetClass="entr" presetSubtype="16" fill="hold" nodeType="afterEffect">
                                  <p:stCondLst>
                                    <p:cond delay="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fltVal val="0"/>
                                          </p:val>
                                        </p:tav>
                                        <p:tav tm="100000">
                                          <p:val>
                                            <p:strVal val="#ppt_w"/>
                                          </p:val>
                                        </p:tav>
                                      </p:tavLst>
                                    </p:anim>
                                    <p:anim calcmode="lin" valueType="num">
                                      <p:cBhvr>
                                        <p:cTn id="90" dur="500" fill="hold"/>
                                        <p:tgtEl>
                                          <p:spTgt spid="65"/>
                                        </p:tgtEl>
                                        <p:attrNameLst>
                                          <p:attrName>ppt_h</p:attrName>
                                        </p:attrNameLst>
                                      </p:cBhvr>
                                      <p:tavLst>
                                        <p:tav tm="0">
                                          <p:val>
                                            <p:fltVal val="0"/>
                                          </p:val>
                                        </p:tav>
                                        <p:tav tm="100000">
                                          <p:val>
                                            <p:strVal val="#ppt_h"/>
                                          </p:val>
                                        </p:tav>
                                      </p:tavLst>
                                    </p:anim>
                                    <p:animEffect transition="in" filter="fade">
                                      <p:cBhvr>
                                        <p:cTn id="91" dur="500"/>
                                        <p:tgtEl>
                                          <p:spTgt spid="65"/>
                                        </p:tgtEl>
                                      </p:cBhvr>
                                    </p:animEffect>
                                  </p:childTnLst>
                                </p:cTn>
                              </p:par>
                              <p:par>
                                <p:cTn id="92" presetID="53" presetClass="entr" presetSubtype="16" fill="hold" nodeType="withEffect">
                                  <p:stCondLst>
                                    <p:cond delay="0"/>
                                  </p:stCondLst>
                                  <p:childTnLst>
                                    <p:set>
                                      <p:cBhvr>
                                        <p:cTn id="93" dur="1" fill="hold">
                                          <p:stCondLst>
                                            <p:cond delay="0"/>
                                          </p:stCondLst>
                                        </p:cTn>
                                        <p:tgtEl>
                                          <p:spTgt spid="68"/>
                                        </p:tgtEl>
                                        <p:attrNameLst>
                                          <p:attrName>style.visibility</p:attrName>
                                        </p:attrNameLst>
                                      </p:cBhvr>
                                      <p:to>
                                        <p:strVal val="visible"/>
                                      </p:to>
                                    </p:set>
                                    <p:anim calcmode="lin" valueType="num">
                                      <p:cBhvr>
                                        <p:cTn id="94" dur="500" fill="hold"/>
                                        <p:tgtEl>
                                          <p:spTgt spid="68"/>
                                        </p:tgtEl>
                                        <p:attrNameLst>
                                          <p:attrName>ppt_w</p:attrName>
                                        </p:attrNameLst>
                                      </p:cBhvr>
                                      <p:tavLst>
                                        <p:tav tm="0">
                                          <p:val>
                                            <p:fltVal val="0"/>
                                          </p:val>
                                        </p:tav>
                                        <p:tav tm="100000">
                                          <p:val>
                                            <p:strVal val="#ppt_w"/>
                                          </p:val>
                                        </p:tav>
                                      </p:tavLst>
                                    </p:anim>
                                    <p:anim calcmode="lin" valueType="num">
                                      <p:cBhvr>
                                        <p:cTn id="95" dur="500" fill="hold"/>
                                        <p:tgtEl>
                                          <p:spTgt spid="68"/>
                                        </p:tgtEl>
                                        <p:attrNameLst>
                                          <p:attrName>ppt_h</p:attrName>
                                        </p:attrNameLst>
                                      </p:cBhvr>
                                      <p:tavLst>
                                        <p:tav tm="0">
                                          <p:val>
                                            <p:fltVal val="0"/>
                                          </p:val>
                                        </p:tav>
                                        <p:tav tm="100000">
                                          <p:val>
                                            <p:strVal val="#ppt_h"/>
                                          </p:val>
                                        </p:tav>
                                      </p:tavLst>
                                    </p:anim>
                                    <p:animEffect transition="in" filter="fade">
                                      <p:cBhvr>
                                        <p:cTn id="9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B40A12D7-9F13-43EC-95DE-B85ADBCAA6B6}"/>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5" name="Group 64">
            <a:extLst>
              <a:ext uri="{FF2B5EF4-FFF2-40B4-BE49-F238E27FC236}">
                <a16:creationId xmlns:a16="http://schemas.microsoft.com/office/drawing/2014/main" xmlns="" id="{2704DBF9-F2DF-4744-9CBE-8384BF790E0F}"/>
              </a:ext>
            </a:extLst>
          </p:cNvPr>
          <p:cNvGrpSpPr/>
          <p:nvPr/>
        </p:nvGrpSpPr>
        <p:grpSpPr>
          <a:xfrm>
            <a:off x="-7985197" y="8792"/>
            <a:ext cx="9574094" cy="6858000"/>
            <a:chOff x="491575" y="0"/>
            <a:chExt cx="9574094" cy="6858000"/>
          </a:xfrm>
        </p:grpSpPr>
        <p:sp>
          <p:nvSpPr>
            <p:cNvPr id="66" name="Rectangle 65">
              <a:extLst>
                <a:ext uri="{FF2B5EF4-FFF2-40B4-BE49-F238E27FC236}">
                  <a16:creationId xmlns:a16="http://schemas.microsoft.com/office/drawing/2014/main" xmlns=""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CE5F8F51-D3FD-42A1-8372-1B4B1B7C336A}"/>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xmlns=""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37342E0B-2429-4B98-AF6A-1DB087CBDE83}"/>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29879508-5AD7-4FE2-AD55-8AF69ECDB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81" name="TextBox 80">
            <a:extLst>
              <a:ext uri="{FF2B5EF4-FFF2-40B4-BE49-F238E27FC236}">
                <a16:creationId xmlns:a16="http://schemas.microsoft.com/office/drawing/2014/main" xmlns="" id="{9EB0FD16-689C-476C-8309-C7173C257513}"/>
              </a:ext>
            </a:extLst>
          </p:cNvPr>
          <p:cNvSpPr txBox="1"/>
          <p:nvPr/>
        </p:nvSpPr>
        <p:spPr>
          <a:xfrm>
            <a:off x="2175313" y="391180"/>
            <a:ext cx="8678954" cy="1015663"/>
          </a:xfrm>
          <a:prstGeom prst="rect">
            <a:avLst/>
          </a:prstGeom>
          <a:noFill/>
        </p:spPr>
        <p:txBody>
          <a:bodyPr wrap="square" rtlCol="0">
            <a:spAutoFit/>
          </a:bodyPr>
          <a:lstStyle/>
          <a:p>
            <a:pPr algn="ctr"/>
            <a:r>
              <a:rPr lang="en-US" sz="6000" dirty="0" smtClean="0">
                <a:solidFill>
                  <a:srgbClr val="FF5969"/>
                </a:solidFill>
                <a:latin typeface="Tw Cen MT" panose="020B0602020104020603" pitchFamily="34" charset="0"/>
              </a:rPr>
              <a:t>Correlation </a:t>
            </a:r>
            <a:r>
              <a:rPr lang="en-US" sz="4000" dirty="0" smtClean="0">
                <a:solidFill>
                  <a:srgbClr val="FF5969"/>
                </a:solidFill>
                <a:latin typeface="Tw Cen MT" panose="020B0602020104020603" pitchFamily="34" charset="0"/>
              </a:rPr>
              <a:t>– a pivotal component</a:t>
            </a:r>
            <a:endParaRPr lang="en-US" sz="6000" dirty="0">
              <a:solidFill>
                <a:srgbClr val="FF5969"/>
              </a:solidFill>
              <a:latin typeface="Tw Cen MT" panose="020B0602020104020603" pitchFamily="34" charset="0"/>
            </a:endParaRPr>
          </a:p>
        </p:txBody>
      </p:sp>
      <p:sp>
        <p:nvSpPr>
          <p:cNvPr id="82" name="TextBox 81">
            <a:extLst>
              <a:ext uri="{FF2B5EF4-FFF2-40B4-BE49-F238E27FC236}">
                <a16:creationId xmlns:a16="http://schemas.microsoft.com/office/drawing/2014/main" xmlns="" id="{FC94FF53-E358-452A-A5CE-3296318ABBE9}"/>
              </a:ext>
            </a:extLst>
          </p:cNvPr>
          <p:cNvSpPr txBox="1"/>
          <p:nvPr/>
        </p:nvSpPr>
        <p:spPr>
          <a:xfrm>
            <a:off x="2418311" y="1499177"/>
            <a:ext cx="7608781" cy="523220"/>
          </a:xfrm>
          <a:prstGeom prst="rect">
            <a:avLst/>
          </a:prstGeom>
          <a:noFill/>
        </p:spPr>
        <p:txBody>
          <a:bodyPr wrap="square" rtlCol="0">
            <a:spAutoFit/>
          </a:bodyPr>
          <a:lstStyle/>
          <a:p>
            <a:pPr algn="ctr"/>
            <a:r>
              <a:rPr lang="en-US" sz="1400" b="1" dirty="0" smtClean="0">
                <a:solidFill>
                  <a:srgbClr val="52CBBE"/>
                </a:solidFill>
                <a:latin typeface="Tw Cen MT" panose="020B0602020104020603" pitchFamily="34" charset="0"/>
              </a:rPr>
              <a:t>Correlation is defined as </a:t>
            </a:r>
            <a:r>
              <a:rPr lang="en-US" sz="1400" b="1" dirty="0" smtClean="0">
                <a:solidFill>
                  <a:srgbClr val="52CBBE"/>
                </a:solidFill>
                <a:latin typeface="Tw Cen MT" panose="020B0602020104020603" pitchFamily="34" charset="0"/>
              </a:rPr>
              <a:t>the </a:t>
            </a:r>
            <a:r>
              <a:rPr lang="en-US" sz="1400" b="1" dirty="0">
                <a:solidFill>
                  <a:srgbClr val="52CBBE"/>
                </a:solidFill>
                <a:latin typeface="Tw Cen MT" panose="020B0602020104020603" pitchFamily="34" charset="0"/>
              </a:rPr>
              <a:t>process of establishing a relationship or connection between two or more measures.</a:t>
            </a:r>
            <a:endParaRPr lang="en-US" sz="1400" b="1" dirty="0">
              <a:solidFill>
                <a:srgbClr val="52CBBE"/>
              </a:solidFill>
              <a:latin typeface="Tw Cen MT" panose="020B0602020104020603" pitchFamily="34" charset="0"/>
            </a:endParaRPr>
          </a:p>
        </p:txBody>
      </p:sp>
      <p:sp>
        <p:nvSpPr>
          <p:cNvPr id="83" name="TextBox 82">
            <a:extLst>
              <a:ext uri="{FF2B5EF4-FFF2-40B4-BE49-F238E27FC236}">
                <a16:creationId xmlns:a16="http://schemas.microsoft.com/office/drawing/2014/main" xmlns="" id="{FC94FF53-E358-452A-A5CE-3296318ABBE9}"/>
              </a:ext>
            </a:extLst>
          </p:cNvPr>
          <p:cNvSpPr txBox="1"/>
          <p:nvPr/>
        </p:nvSpPr>
        <p:spPr>
          <a:xfrm>
            <a:off x="2501858" y="2237841"/>
            <a:ext cx="7608781" cy="3785652"/>
          </a:xfrm>
          <a:prstGeom prst="rect">
            <a:avLst/>
          </a:prstGeom>
          <a:noFill/>
        </p:spPr>
        <p:txBody>
          <a:bodyPr wrap="square" rtlCol="0">
            <a:spAutoFit/>
          </a:bodyPr>
          <a:lstStyle/>
          <a:p>
            <a:pPr algn="just"/>
            <a:r>
              <a:rPr lang="en-US" sz="2400" b="1" dirty="0" smtClean="0">
                <a:solidFill>
                  <a:schemeClr val="bg1">
                    <a:lumMod val="65000"/>
                  </a:schemeClr>
                </a:solidFill>
                <a:latin typeface="Centaur" panose="02030504050205020304" pitchFamily="18" charset="0"/>
              </a:rPr>
              <a:t>We will be using correlation to determine the importance of each feature with respect to our target feature and will be conducting Exp</a:t>
            </a:r>
            <a:r>
              <a:rPr lang="en-US" sz="2400" b="1" dirty="0" smtClean="0">
                <a:solidFill>
                  <a:schemeClr val="bg1">
                    <a:lumMod val="65000"/>
                  </a:schemeClr>
                </a:solidFill>
                <a:latin typeface="Centaur" panose="02030504050205020304" pitchFamily="18" charset="0"/>
              </a:rPr>
              <a:t>loratory Data Analysis in the order of Importance. </a:t>
            </a:r>
          </a:p>
          <a:p>
            <a:pPr algn="just"/>
            <a:endParaRPr lang="en-US" sz="2400" b="1" dirty="0">
              <a:solidFill>
                <a:schemeClr val="bg1">
                  <a:lumMod val="65000"/>
                </a:schemeClr>
              </a:solidFill>
              <a:latin typeface="Centaur" panose="02030504050205020304" pitchFamily="18" charset="0"/>
            </a:endParaRPr>
          </a:p>
          <a:p>
            <a:pPr algn="just"/>
            <a:r>
              <a:rPr lang="en-US" sz="2400" b="1" dirty="0" smtClean="0">
                <a:solidFill>
                  <a:schemeClr val="bg1">
                    <a:lumMod val="65000"/>
                  </a:schemeClr>
                </a:solidFill>
                <a:latin typeface="Centaur" panose="02030504050205020304" pitchFamily="18" charset="0"/>
              </a:rPr>
              <a:t>If two features are highly correlated to each other then we will be dropping one of the features to reduce the dimensionality of the dataset. </a:t>
            </a:r>
          </a:p>
          <a:p>
            <a:pPr algn="just"/>
            <a:r>
              <a:rPr lang="en-US" sz="2400" b="1" dirty="0" smtClean="0">
                <a:solidFill>
                  <a:schemeClr val="bg1">
                    <a:lumMod val="65000"/>
                  </a:schemeClr>
                </a:solidFill>
                <a:latin typeface="Centaur" panose="02030504050205020304" pitchFamily="18" charset="0"/>
              </a:rPr>
              <a:t>The reasoning behind this process is that High correlation implies that both the columns are essentially indicating to similar trends and are providing same information.</a:t>
            </a:r>
            <a:endParaRPr lang="en-US" sz="2400" b="1" dirty="0">
              <a:solidFill>
                <a:schemeClr val="bg1">
                  <a:lumMod val="65000"/>
                </a:schemeClr>
              </a:solidFill>
              <a:latin typeface="Centaur" panose="02030504050205020304" pitchFamily="18" charset="0"/>
            </a:endParaRP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47625"/>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8008479"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0" name="TextBox 39">
            <a:extLst>
              <a:ext uri="{FF2B5EF4-FFF2-40B4-BE49-F238E27FC236}">
                <a16:creationId xmlns:a16="http://schemas.microsoft.com/office/drawing/2014/main" xmlns="" id="{9EB0FD16-689C-476C-8309-C7173C257513}"/>
              </a:ext>
            </a:extLst>
          </p:cNvPr>
          <p:cNvSpPr txBox="1"/>
          <p:nvPr/>
        </p:nvSpPr>
        <p:spPr>
          <a:xfrm>
            <a:off x="2543836" y="144908"/>
            <a:ext cx="7278915" cy="646331"/>
          </a:xfrm>
          <a:prstGeom prst="rect">
            <a:avLst/>
          </a:prstGeom>
          <a:noFill/>
        </p:spPr>
        <p:txBody>
          <a:bodyPr wrap="square" rtlCol="0">
            <a:spAutoFit/>
          </a:bodyPr>
          <a:lstStyle/>
          <a:p>
            <a:pPr algn="ctr"/>
            <a:r>
              <a:rPr lang="en-US" sz="3600" dirty="0" smtClean="0">
                <a:solidFill>
                  <a:srgbClr val="FF5969"/>
                </a:solidFill>
                <a:latin typeface="Tw Cen MT" panose="020B0602020104020603" pitchFamily="34" charset="0"/>
              </a:rPr>
              <a:t>EDA </a:t>
            </a:r>
            <a:r>
              <a:rPr lang="en-US" sz="3600" dirty="0" smtClean="0">
                <a:solidFill>
                  <a:srgbClr val="FF5969"/>
                </a:solidFill>
                <a:latin typeface="Tw Cen MT" panose="020B0602020104020603" pitchFamily="34" charset="0"/>
              </a:rPr>
              <a:t>for </a:t>
            </a:r>
            <a:r>
              <a:rPr lang="en-US" sz="3600" dirty="0" smtClean="0">
                <a:solidFill>
                  <a:srgbClr val="FF5969"/>
                </a:solidFill>
                <a:latin typeface="Tw Cen MT" panose="020B0602020104020603" pitchFamily="34" charset="0"/>
              </a:rPr>
              <a:t>Categorical/ Ordinal Data</a:t>
            </a:r>
            <a:endParaRPr lang="en-US" sz="3600" dirty="0">
              <a:solidFill>
                <a:srgbClr val="FF5969"/>
              </a:solidFill>
              <a:latin typeface="Tw Cen MT" panose="020B0602020104020603" pitchFamily="34" charset="0"/>
            </a:endParaRPr>
          </a:p>
        </p:txBody>
      </p:sp>
      <p:sp>
        <p:nvSpPr>
          <p:cNvPr id="41" name="TextBox 40">
            <a:extLst>
              <a:ext uri="{FF2B5EF4-FFF2-40B4-BE49-F238E27FC236}">
                <a16:creationId xmlns:a16="http://schemas.microsoft.com/office/drawing/2014/main" xmlns="" id="{FC94FF53-E358-452A-A5CE-3296318ABBE9}"/>
              </a:ext>
            </a:extLst>
          </p:cNvPr>
          <p:cNvSpPr txBox="1"/>
          <p:nvPr/>
        </p:nvSpPr>
        <p:spPr>
          <a:xfrm>
            <a:off x="2388235" y="1029280"/>
            <a:ext cx="7608781" cy="5586145"/>
          </a:xfrm>
          <a:prstGeom prst="rect">
            <a:avLst/>
          </a:prstGeom>
          <a:noFill/>
        </p:spPr>
        <p:txBody>
          <a:bodyPr wrap="square" rtlCol="0">
            <a:spAutoFit/>
          </a:bodyPr>
          <a:lstStyle/>
          <a:p>
            <a:pPr algn="just"/>
            <a:r>
              <a:rPr lang="en-US" sz="2100" b="1" dirty="0" smtClean="0">
                <a:solidFill>
                  <a:srgbClr val="6FABA5"/>
                </a:solidFill>
                <a:latin typeface="Centaur" panose="02030504050205020304" pitchFamily="18" charset="0"/>
              </a:rPr>
              <a:t>Categorical </a:t>
            </a:r>
            <a:r>
              <a:rPr lang="en-US" sz="2100" b="1" dirty="0">
                <a:solidFill>
                  <a:srgbClr val="6FABA5"/>
                </a:solidFill>
                <a:latin typeface="Centaur" panose="02030504050205020304" pitchFamily="18" charset="0"/>
              </a:rPr>
              <a:t>variable </a:t>
            </a:r>
            <a:r>
              <a:rPr lang="en-US" sz="2100" b="1" dirty="0">
                <a:solidFill>
                  <a:schemeClr val="bg1">
                    <a:lumMod val="65000"/>
                  </a:schemeClr>
                </a:solidFill>
                <a:latin typeface="Centaur" panose="02030504050205020304" pitchFamily="18" charset="0"/>
              </a:rPr>
              <a:t>is a variable that can take on one of a limited, and usually fixed, number of possible </a:t>
            </a:r>
            <a:r>
              <a:rPr lang="en-US" sz="2100" b="1" dirty="0" smtClean="0">
                <a:solidFill>
                  <a:schemeClr val="bg1">
                    <a:lumMod val="65000"/>
                  </a:schemeClr>
                </a:solidFill>
                <a:latin typeface="Centaur" panose="02030504050205020304" pitchFamily="18" charset="0"/>
              </a:rPr>
              <a:t>values.</a:t>
            </a:r>
          </a:p>
          <a:p>
            <a:pPr algn="just"/>
            <a:r>
              <a:rPr lang="en-US" sz="2100" b="1" dirty="0">
                <a:solidFill>
                  <a:srgbClr val="6FABA5"/>
                </a:solidFill>
                <a:latin typeface="Centaur" panose="02030504050205020304" pitchFamily="18" charset="0"/>
              </a:rPr>
              <a:t>Ordinal data </a:t>
            </a:r>
            <a:r>
              <a:rPr lang="en-US" sz="2100" b="1" dirty="0">
                <a:solidFill>
                  <a:schemeClr val="bg1">
                    <a:lumMod val="65000"/>
                  </a:schemeClr>
                </a:solidFill>
                <a:latin typeface="Centaur" panose="02030504050205020304" pitchFamily="18" charset="0"/>
              </a:rPr>
              <a:t>is a categorical, statistical data type where the variables have natural, ordered categories and the distances between the categories is not known</a:t>
            </a:r>
            <a:r>
              <a:rPr lang="en-US" sz="2100" b="1" dirty="0" smtClean="0">
                <a:solidFill>
                  <a:schemeClr val="bg1">
                    <a:lumMod val="65000"/>
                  </a:schemeClr>
                </a:solidFill>
                <a:latin typeface="Centaur" panose="02030504050205020304" pitchFamily="18" charset="0"/>
              </a:rPr>
              <a:t>.</a:t>
            </a:r>
          </a:p>
          <a:p>
            <a:pPr algn="just"/>
            <a:endParaRPr lang="en-US" sz="2100" b="1" dirty="0">
              <a:solidFill>
                <a:schemeClr val="bg1">
                  <a:lumMod val="65000"/>
                </a:schemeClr>
              </a:solidFill>
              <a:latin typeface="Centaur" panose="02030504050205020304" pitchFamily="18" charset="0"/>
            </a:endParaRPr>
          </a:p>
          <a:p>
            <a:pPr algn="just"/>
            <a:r>
              <a:rPr lang="en-US" sz="2100" b="1" dirty="0" smtClean="0">
                <a:solidFill>
                  <a:schemeClr val="bg1">
                    <a:lumMod val="65000"/>
                  </a:schemeClr>
                </a:solidFill>
                <a:latin typeface="Centaur" panose="02030504050205020304" pitchFamily="18" charset="0"/>
              </a:rPr>
              <a:t>We will generally be forming </a:t>
            </a:r>
            <a:r>
              <a:rPr lang="en-US" sz="2100" b="1" dirty="0" smtClean="0">
                <a:solidFill>
                  <a:srgbClr val="6FABA5"/>
                </a:solidFill>
                <a:latin typeface="Centaur" panose="02030504050205020304" pitchFamily="18" charset="0"/>
              </a:rPr>
              <a:t>count-plots</a:t>
            </a:r>
            <a:r>
              <a:rPr lang="en-US" sz="2100" b="1" dirty="0" smtClean="0">
                <a:solidFill>
                  <a:schemeClr val="bg1">
                    <a:lumMod val="65000"/>
                  </a:schemeClr>
                </a:solidFill>
                <a:latin typeface="Centaur" panose="02030504050205020304" pitchFamily="18" charset="0"/>
              </a:rPr>
              <a:t> for such values with our </a:t>
            </a:r>
            <a:r>
              <a:rPr lang="en-US" sz="2100" b="1" dirty="0" smtClean="0">
                <a:solidFill>
                  <a:srgbClr val="6FABA5"/>
                </a:solidFill>
                <a:latin typeface="Centaur" panose="02030504050205020304" pitchFamily="18" charset="0"/>
              </a:rPr>
              <a:t>target variable </a:t>
            </a:r>
            <a:r>
              <a:rPr lang="en-US" sz="2100" b="1" dirty="0" smtClean="0">
                <a:solidFill>
                  <a:schemeClr val="bg1">
                    <a:lumMod val="65000"/>
                  </a:schemeClr>
                </a:solidFill>
                <a:latin typeface="Centaur" panose="02030504050205020304" pitchFamily="18" charset="0"/>
              </a:rPr>
              <a:t>as hue.</a:t>
            </a:r>
          </a:p>
          <a:p>
            <a:pPr algn="just"/>
            <a:endParaRPr lang="en-US" sz="2100" b="1" dirty="0" smtClean="0">
              <a:solidFill>
                <a:schemeClr val="bg1">
                  <a:lumMod val="65000"/>
                </a:schemeClr>
              </a:solidFill>
              <a:latin typeface="Centaur" panose="02030504050205020304" pitchFamily="18" charset="0"/>
            </a:endParaRPr>
          </a:p>
          <a:p>
            <a:pPr algn="just"/>
            <a:r>
              <a:rPr lang="en-US" sz="2100" b="1" dirty="0" smtClean="0">
                <a:solidFill>
                  <a:schemeClr val="bg1">
                    <a:lumMod val="65000"/>
                  </a:schemeClr>
                </a:solidFill>
                <a:latin typeface="Centaur" panose="02030504050205020304" pitchFamily="18" charset="0"/>
              </a:rPr>
              <a:t>The </a:t>
            </a:r>
            <a:r>
              <a:rPr lang="en-US" sz="2100" b="1" dirty="0" smtClean="0">
                <a:solidFill>
                  <a:srgbClr val="6FABA5"/>
                </a:solidFill>
                <a:latin typeface="Centaur" panose="02030504050205020304" pitchFamily="18" charset="0"/>
              </a:rPr>
              <a:t>line plot </a:t>
            </a:r>
            <a:r>
              <a:rPr lang="en-US" sz="2100" b="1" dirty="0" smtClean="0">
                <a:solidFill>
                  <a:schemeClr val="bg1">
                    <a:lumMod val="65000"/>
                  </a:schemeClr>
                </a:solidFill>
                <a:latin typeface="Centaur" panose="02030504050205020304" pitchFamily="18" charset="0"/>
              </a:rPr>
              <a:t>help us show the trend of employees who stay vs the ones who leave.</a:t>
            </a:r>
          </a:p>
          <a:p>
            <a:pPr algn="just"/>
            <a:endParaRPr lang="en-US" sz="2100" b="1" dirty="0" smtClean="0">
              <a:solidFill>
                <a:schemeClr val="bg1">
                  <a:lumMod val="65000"/>
                </a:schemeClr>
              </a:solidFill>
              <a:latin typeface="Centaur" panose="02030504050205020304" pitchFamily="18" charset="0"/>
            </a:endParaRPr>
          </a:p>
          <a:p>
            <a:pPr algn="just"/>
            <a:r>
              <a:rPr lang="en-US" sz="2100" b="1" dirty="0" smtClean="0">
                <a:solidFill>
                  <a:schemeClr val="bg1">
                    <a:lumMod val="65000"/>
                  </a:schemeClr>
                </a:solidFill>
                <a:latin typeface="Centaur" panose="02030504050205020304" pitchFamily="18" charset="0"/>
              </a:rPr>
              <a:t>To find trends we will Summary this up with </a:t>
            </a:r>
            <a:r>
              <a:rPr lang="en-US" sz="2100" b="1" dirty="0" smtClean="0">
                <a:solidFill>
                  <a:srgbClr val="6FABA5"/>
                </a:solidFill>
                <a:latin typeface="Centaur" panose="02030504050205020304" pitchFamily="18" charset="0"/>
              </a:rPr>
              <a:t>Attrition Ratio vs Data Line plot</a:t>
            </a:r>
            <a:r>
              <a:rPr lang="en-US" sz="2100" b="1" dirty="0" smtClean="0">
                <a:solidFill>
                  <a:schemeClr val="bg1">
                    <a:lumMod val="65000"/>
                  </a:schemeClr>
                </a:solidFill>
                <a:latin typeface="Centaur" panose="02030504050205020304" pitchFamily="18" charset="0"/>
              </a:rPr>
              <a:t>.</a:t>
            </a:r>
          </a:p>
          <a:p>
            <a:pPr algn="just"/>
            <a:endParaRPr lang="en-US" sz="2100" b="1" dirty="0">
              <a:solidFill>
                <a:schemeClr val="bg1">
                  <a:lumMod val="65000"/>
                </a:schemeClr>
              </a:solidFill>
              <a:latin typeface="Centaur" panose="02030504050205020304" pitchFamily="18" charset="0"/>
            </a:endParaRPr>
          </a:p>
          <a:p>
            <a:pPr algn="just"/>
            <a:r>
              <a:rPr lang="en-US" sz="2100" b="1" dirty="0" smtClean="0">
                <a:solidFill>
                  <a:schemeClr val="bg1">
                    <a:lumMod val="65000"/>
                  </a:schemeClr>
                </a:solidFill>
                <a:latin typeface="Centaur" panose="02030504050205020304" pitchFamily="18" charset="0"/>
              </a:rPr>
              <a:t>This way we will be able to obtain results in terms of probability as well as in terms of the count of people.</a:t>
            </a:r>
            <a:endParaRPr lang="en-US" sz="2100" b="1" dirty="0" smtClean="0">
              <a:solidFill>
                <a:schemeClr val="bg1">
                  <a:lumMod val="65000"/>
                </a:schemeClr>
              </a:solidFill>
              <a:latin typeface="Centaur" panose="02030504050205020304" pitchFamily="18" charset="0"/>
            </a:endParaRPr>
          </a:p>
        </p:txBody>
      </p:sp>
    </p:spTree>
    <p:extLst>
      <p:ext uri="{BB962C8B-B14F-4D97-AF65-F5344CB8AC3E}">
        <p14:creationId xmlns:p14="http://schemas.microsoft.com/office/powerpoint/2010/main" val="2865082599"/>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47625"/>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312721"/>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8008479"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5" name="TextBox 64">
            <a:extLst>
              <a:ext uri="{FF2B5EF4-FFF2-40B4-BE49-F238E27FC236}">
                <a16:creationId xmlns:a16="http://schemas.microsoft.com/office/drawing/2014/main" xmlns="" id="{9EB0FD16-689C-476C-8309-C7173C257513}"/>
              </a:ext>
            </a:extLst>
          </p:cNvPr>
          <p:cNvSpPr txBox="1"/>
          <p:nvPr/>
        </p:nvSpPr>
        <p:spPr>
          <a:xfrm>
            <a:off x="2311079" y="144853"/>
            <a:ext cx="7278915" cy="646331"/>
          </a:xfrm>
          <a:prstGeom prst="rect">
            <a:avLst/>
          </a:prstGeom>
          <a:noFill/>
        </p:spPr>
        <p:txBody>
          <a:bodyPr wrap="square" rtlCol="0">
            <a:spAutoFit/>
          </a:bodyPr>
          <a:lstStyle/>
          <a:p>
            <a:pPr algn="ctr"/>
            <a:r>
              <a:rPr lang="en-US" sz="3600" dirty="0" smtClean="0">
                <a:solidFill>
                  <a:srgbClr val="FF5969"/>
                </a:solidFill>
                <a:latin typeface="Tw Cen MT" panose="020B0602020104020603" pitchFamily="34" charset="0"/>
              </a:rPr>
              <a:t>EDA for Numerical Data</a:t>
            </a:r>
            <a:endParaRPr lang="en-US" sz="3600" dirty="0">
              <a:solidFill>
                <a:srgbClr val="FF5969"/>
              </a:solidFill>
              <a:latin typeface="Tw Cen MT" panose="020B0602020104020603" pitchFamily="34" charset="0"/>
            </a:endParaRPr>
          </a:p>
        </p:txBody>
      </p:sp>
      <p:sp>
        <p:nvSpPr>
          <p:cNvPr id="67" name="TextBox 66">
            <a:extLst>
              <a:ext uri="{FF2B5EF4-FFF2-40B4-BE49-F238E27FC236}">
                <a16:creationId xmlns:a16="http://schemas.microsoft.com/office/drawing/2014/main" xmlns="" id="{FC94FF53-E358-452A-A5CE-3296318ABBE9}"/>
              </a:ext>
            </a:extLst>
          </p:cNvPr>
          <p:cNvSpPr txBox="1"/>
          <p:nvPr/>
        </p:nvSpPr>
        <p:spPr>
          <a:xfrm>
            <a:off x="2239769" y="1413060"/>
            <a:ext cx="7608781" cy="4031873"/>
          </a:xfrm>
          <a:prstGeom prst="rect">
            <a:avLst/>
          </a:prstGeom>
          <a:noFill/>
        </p:spPr>
        <p:txBody>
          <a:bodyPr wrap="square" rtlCol="0">
            <a:spAutoFit/>
          </a:bodyPr>
          <a:lstStyle/>
          <a:p>
            <a:pPr algn="just"/>
            <a:r>
              <a:rPr lang="en-US" sz="3200" b="1" dirty="0" smtClean="0">
                <a:solidFill>
                  <a:srgbClr val="6FABA5"/>
                </a:solidFill>
                <a:latin typeface="Centaur" panose="02030504050205020304" pitchFamily="18" charset="0"/>
              </a:rPr>
              <a:t>Numerical </a:t>
            </a:r>
            <a:r>
              <a:rPr lang="en-US" sz="3200" b="1" dirty="0">
                <a:solidFill>
                  <a:srgbClr val="6FABA5"/>
                </a:solidFill>
                <a:latin typeface="Centaur" panose="02030504050205020304" pitchFamily="18" charset="0"/>
              </a:rPr>
              <a:t>data </a:t>
            </a:r>
            <a:r>
              <a:rPr lang="en-US" sz="3200" b="1" dirty="0">
                <a:solidFill>
                  <a:schemeClr val="bg1">
                    <a:lumMod val="65000"/>
                  </a:schemeClr>
                </a:solidFill>
                <a:latin typeface="Centaur" panose="02030504050205020304" pitchFamily="18" charset="0"/>
              </a:rPr>
              <a:t>is data that is </a:t>
            </a:r>
            <a:r>
              <a:rPr lang="en-US" sz="3200" b="1" dirty="0" smtClean="0">
                <a:solidFill>
                  <a:schemeClr val="bg1">
                    <a:lumMod val="65000"/>
                  </a:schemeClr>
                </a:solidFill>
                <a:latin typeface="Centaur" panose="02030504050205020304" pitchFamily="18" charset="0"/>
              </a:rPr>
              <a:t>measurable. </a:t>
            </a:r>
            <a:r>
              <a:rPr lang="en-US" sz="3200" b="1" dirty="0">
                <a:solidFill>
                  <a:schemeClr val="bg1">
                    <a:lumMod val="65000"/>
                  </a:schemeClr>
                </a:solidFill>
                <a:latin typeface="Centaur" panose="02030504050205020304" pitchFamily="18" charset="0"/>
              </a:rPr>
              <a:t>You can help yourself identify numerical data by seeing if you can average or order the data in either ascending or descending order</a:t>
            </a:r>
            <a:r>
              <a:rPr lang="en-US" sz="3200" b="1" dirty="0" smtClean="0">
                <a:solidFill>
                  <a:schemeClr val="bg1">
                    <a:lumMod val="65000"/>
                  </a:schemeClr>
                </a:solidFill>
                <a:latin typeface="Centaur" panose="02030504050205020304" pitchFamily="18" charset="0"/>
              </a:rPr>
              <a:t>.</a:t>
            </a:r>
          </a:p>
          <a:p>
            <a:pPr algn="just"/>
            <a:endParaRPr lang="en-US" sz="3200" b="1" dirty="0">
              <a:solidFill>
                <a:schemeClr val="bg1">
                  <a:lumMod val="65000"/>
                </a:schemeClr>
              </a:solidFill>
              <a:latin typeface="Centaur" panose="02030504050205020304" pitchFamily="18" charset="0"/>
            </a:endParaRPr>
          </a:p>
          <a:p>
            <a:pPr algn="just"/>
            <a:r>
              <a:rPr lang="en-US" sz="3200" b="1" dirty="0" smtClean="0">
                <a:solidFill>
                  <a:schemeClr val="bg1">
                    <a:lumMod val="65000"/>
                  </a:schemeClr>
                </a:solidFill>
                <a:latin typeface="Centaur" panose="02030504050205020304" pitchFamily="18" charset="0"/>
              </a:rPr>
              <a:t>We </a:t>
            </a:r>
            <a:r>
              <a:rPr lang="en-US" sz="3200" b="1" dirty="0">
                <a:solidFill>
                  <a:schemeClr val="bg1">
                    <a:lumMod val="65000"/>
                  </a:schemeClr>
                </a:solidFill>
                <a:latin typeface="Centaur" panose="02030504050205020304" pitchFamily="18" charset="0"/>
              </a:rPr>
              <a:t>will generally be forming </a:t>
            </a:r>
            <a:r>
              <a:rPr lang="en-US" sz="3200" b="1" dirty="0">
                <a:solidFill>
                  <a:srgbClr val="6FABA5"/>
                </a:solidFill>
                <a:latin typeface="Centaur" panose="02030504050205020304" pitchFamily="18" charset="0"/>
              </a:rPr>
              <a:t>cross-tabs</a:t>
            </a:r>
            <a:r>
              <a:rPr lang="en-US" sz="3200" b="1" dirty="0">
                <a:solidFill>
                  <a:schemeClr val="bg1">
                    <a:lumMod val="65000"/>
                  </a:schemeClr>
                </a:solidFill>
                <a:latin typeface="Centaur" panose="02030504050205020304" pitchFamily="18" charset="0"/>
              </a:rPr>
              <a:t> for such values and then analyzing trends in </a:t>
            </a:r>
            <a:r>
              <a:rPr lang="en-US" sz="3200" b="1" dirty="0">
                <a:solidFill>
                  <a:srgbClr val="6FABA5"/>
                </a:solidFill>
                <a:latin typeface="Centaur" panose="02030504050205020304" pitchFamily="18" charset="0"/>
              </a:rPr>
              <a:t>line- plots </a:t>
            </a:r>
            <a:r>
              <a:rPr lang="en-US" sz="3200" b="1" dirty="0">
                <a:solidFill>
                  <a:schemeClr val="bg1">
                    <a:lumMod val="65000"/>
                  </a:schemeClr>
                </a:solidFill>
                <a:latin typeface="Centaur" panose="02030504050205020304" pitchFamily="18" charset="0"/>
              </a:rPr>
              <a:t>with our </a:t>
            </a:r>
            <a:r>
              <a:rPr lang="en-US" sz="3200" b="1" dirty="0">
                <a:solidFill>
                  <a:srgbClr val="6FABA5"/>
                </a:solidFill>
                <a:latin typeface="Centaur" panose="02030504050205020304" pitchFamily="18" charset="0"/>
              </a:rPr>
              <a:t>target variable </a:t>
            </a:r>
            <a:r>
              <a:rPr lang="en-US" sz="3200" b="1" dirty="0">
                <a:solidFill>
                  <a:schemeClr val="bg1">
                    <a:lumMod val="65000"/>
                  </a:schemeClr>
                </a:solidFill>
                <a:latin typeface="Centaur" panose="02030504050205020304" pitchFamily="18" charset="0"/>
              </a:rPr>
              <a:t>as hue</a:t>
            </a:r>
            <a:r>
              <a:rPr lang="en-US" sz="3200" b="1" dirty="0" smtClean="0">
                <a:solidFill>
                  <a:schemeClr val="bg1">
                    <a:lumMod val="65000"/>
                  </a:schemeClr>
                </a:solidFill>
                <a:latin typeface="Centaur" panose="02030504050205020304" pitchFamily="18" charset="0"/>
              </a:rPr>
              <a:t>.</a:t>
            </a: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Intro</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228944"/>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Correlation</a:t>
              </a:r>
              <a:endParaRPr lang="en-US" sz="20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87112" y="3312719"/>
              <a:ext cx="1992086" cy="400110"/>
            </a:xfrm>
            <a:prstGeom prst="rect">
              <a:avLst/>
            </a:prstGeom>
            <a:noFill/>
          </p:spPr>
          <p:txBody>
            <a:bodyPr wrap="square" rtlCol="0">
              <a:spAutoFit/>
            </a:bodyPr>
            <a:lstStyle/>
            <a:p>
              <a:pPr algn="ctr"/>
              <a:r>
                <a:rPr lang="en-US" sz="2000" b="1" dirty="0" smtClean="0">
                  <a:solidFill>
                    <a:srgbClr val="F0EEF0"/>
                  </a:solidFill>
                  <a:latin typeface="Tw Cen MT" panose="020B0602020104020603" pitchFamily="34" charset="0"/>
                </a:rPr>
                <a:t>EDA</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Significance</a:t>
              </a:r>
              <a:endParaRPr lang="en-US" sz="24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Key</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97302"/>
              <a:ext cx="1992086" cy="630942"/>
            </a:xfrm>
            <a:prstGeom prst="rect">
              <a:avLst/>
            </a:prstGeom>
            <a:noFill/>
          </p:spPr>
          <p:txBody>
            <a:bodyPr wrap="square" rtlCol="0">
              <a:spAutoFit/>
            </a:bodyPr>
            <a:lstStyle/>
            <a:p>
              <a:pPr algn="ctr"/>
              <a:r>
                <a:rPr lang="en-US" sz="3500" b="1" dirty="0" smtClean="0">
                  <a:solidFill>
                    <a:srgbClr val="F0EEF0"/>
                  </a:solidFill>
                  <a:latin typeface="Tw Cen MT" panose="020B0602020104020603" pitchFamily="34" charset="0"/>
                </a:rPr>
                <a:t>Summary</a:t>
              </a:r>
              <a:endParaRPr lang="en-US" sz="35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5" name="TextBox 64">
            <a:extLst>
              <a:ext uri="{FF2B5EF4-FFF2-40B4-BE49-F238E27FC236}">
                <a16:creationId xmlns:a16="http://schemas.microsoft.com/office/drawing/2014/main" xmlns="" id="{9EB0FD16-689C-476C-8309-C7173C257513}"/>
              </a:ext>
            </a:extLst>
          </p:cNvPr>
          <p:cNvSpPr txBox="1"/>
          <p:nvPr/>
        </p:nvSpPr>
        <p:spPr>
          <a:xfrm>
            <a:off x="1839498" y="571245"/>
            <a:ext cx="7278915" cy="707886"/>
          </a:xfrm>
          <a:prstGeom prst="rect">
            <a:avLst/>
          </a:prstGeom>
          <a:noFill/>
        </p:spPr>
        <p:txBody>
          <a:bodyPr wrap="square" rtlCol="0">
            <a:spAutoFit/>
          </a:bodyPr>
          <a:lstStyle/>
          <a:p>
            <a:pPr algn="ctr"/>
            <a:r>
              <a:rPr lang="en-US" sz="4000" dirty="0" smtClean="0">
                <a:solidFill>
                  <a:srgbClr val="FF5969"/>
                </a:solidFill>
                <a:latin typeface="Tw Cen MT" panose="020B0602020104020603" pitchFamily="34" charset="0"/>
              </a:rPr>
              <a:t>Columns with Lower Significance</a:t>
            </a:r>
            <a:endParaRPr lang="en-US" sz="4000" dirty="0">
              <a:solidFill>
                <a:srgbClr val="FF5969"/>
              </a:solidFill>
              <a:latin typeface="Tw Cen MT" panose="020B0602020104020603" pitchFamily="34" charset="0"/>
            </a:endParaRPr>
          </a:p>
        </p:txBody>
      </p:sp>
      <p:sp>
        <p:nvSpPr>
          <p:cNvPr id="67" name="TextBox 66">
            <a:extLst>
              <a:ext uri="{FF2B5EF4-FFF2-40B4-BE49-F238E27FC236}">
                <a16:creationId xmlns:a16="http://schemas.microsoft.com/office/drawing/2014/main" xmlns="" id="{FC94FF53-E358-452A-A5CE-3296318ABBE9}"/>
              </a:ext>
            </a:extLst>
          </p:cNvPr>
          <p:cNvSpPr txBox="1"/>
          <p:nvPr/>
        </p:nvSpPr>
        <p:spPr>
          <a:xfrm>
            <a:off x="1876026" y="1974535"/>
            <a:ext cx="7608781" cy="3046988"/>
          </a:xfrm>
          <a:prstGeom prst="rect">
            <a:avLst/>
          </a:prstGeom>
          <a:noFill/>
        </p:spPr>
        <p:txBody>
          <a:bodyPr wrap="square" rtlCol="0">
            <a:spAutoFit/>
          </a:bodyPr>
          <a:lstStyle/>
          <a:p>
            <a:pPr algn="just"/>
            <a:r>
              <a:rPr kumimoji="1" lang="en-US" altLang="ja-JP" sz="2400" dirty="0" smtClean="0">
                <a:solidFill>
                  <a:srgbClr val="6FABA5"/>
                </a:solidFill>
              </a:rPr>
              <a:t>Employee ID: </a:t>
            </a:r>
            <a:r>
              <a:rPr kumimoji="1" lang="en-US" altLang="ja-JP" sz="2400" dirty="0" smtClean="0">
                <a:solidFill>
                  <a:schemeClr val="bg1">
                    <a:lumMod val="50000"/>
                  </a:schemeClr>
                </a:solidFill>
              </a:rPr>
              <a:t>Dropped as it </a:t>
            </a:r>
            <a:r>
              <a:rPr kumimoji="1" lang="en-US" altLang="ja-JP" sz="2400" dirty="0" smtClean="0">
                <a:solidFill>
                  <a:schemeClr val="bg1">
                    <a:lumMod val="50000"/>
                  </a:schemeClr>
                </a:solidFill>
              </a:rPr>
              <a:t>does not hold any value</a:t>
            </a:r>
          </a:p>
          <a:p>
            <a:pPr algn="just"/>
            <a:r>
              <a:rPr kumimoji="1" lang="en-US" sz="2400" b="1" dirty="0" smtClean="0">
                <a:solidFill>
                  <a:srgbClr val="6FABA5"/>
                </a:solidFill>
                <a:latin typeface="Centaur" panose="02030504050205020304" pitchFamily="18" charset="0"/>
              </a:rPr>
              <a:t>Work Place Accident: </a:t>
            </a:r>
            <a:r>
              <a:rPr kumimoji="1" lang="en-US" sz="2400" b="1" dirty="0" smtClean="0">
                <a:solidFill>
                  <a:schemeClr val="bg1">
                    <a:lumMod val="50000"/>
                  </a:schemeClr>
                </a:solidFill>
                <a:latin typeface="Centaur" panose="02030504050205020304" pitchFamily="18" charset="0"/>
              </a:rPr>
              <a:t>Generally the probability of encountering a work place accident is quite low hence the data will be </a:t>
            </a:r>
            <a:r>
              <a:rPr kumimoji="1" lang="en-US" sz="2400" b="1" dirty="0" smtClean="0">
                <a:solidFill>
                  <a:srgbClr val="6FABA5"/>
                </a:solidFill>
                <a:latin typeface="Centaur" panose="02030504050205020304" pitchFamily="18" charset="0"/>
              </a:rPr>
              <a:t>heavily biased</a:t>
            </a:r>
            <a:r>
              <a:rPr kumimoji="1" lang="en-US" sz="2400" b="1" dirty="0" smtClean="0">
                <a:solidFill>
                  <a:schemeClr val="bg1">
                    <a:lumMod val="50000"/>
                  </a:schemeClr>
                </a:solidFill>
                <a:latin typeface="Centaur" panose="02030504050205020304" pitchFamily="18" charset="0"/>
              </a:rPr>
              <a:t> towards employee who have not encountered a work plac</a:t>
            </a:r>
            <a:r>
              <a:rPr kumimoji="1" lang="en-US" sz="2400" b="1" dirty="0" smtClean="0">
                <a:solidFill>
                  <a:schemeClr val="bg1">
                    <a:lumMod val="50000"/>
                  </a:schemeClr>
                </a:solidFill>
                <a:latin typeface="Centaur" panose="02030504050205020304" pitchFamily="18" charset="0"/>
              </a:rPr>
              <a:t>e accident.</a:t>
            </a:r>
          </a:p>
          <a:p>
            <a:pPr algn="just"/>
            <a:r>
              <a:rPr lang="en-US" sz="2400" b="1" dirty="0">
                <a:solidFill>
                  <a:srgbClr val="6FABA5"/>
                </a:solidFill>
                <a:latin typeface="Centaur" panose="02030504050205020304" pitchFamily="18" charset="0"/>
              </a:rPr>
              <a:t>Departments</a:t>
            </a:r>
            <a:r>
              <a:rPr lang="en-US" sz="2400" b="1" dirty="0" smtClean="0">
                <a:solidFill>
                  <a:srgbClr val="6FABA5"/>
                </a:solidFill>
                <a:latin typeface="Centaur" panose="02030504050205020304" pitchFamily="18" charset="0"/>
              </a:rPr>
              <a:t>: </a:t>
            </a:r>
            <a:r>
              <a:rPr lang="en-US" sz="2400" b="1" dirty="0" smtClean="0">
                <a:solidFill>
                  <a:schemeClr val="bg1">
                    <a:lumMod val="50000"/>
                  </a:schemeClr>
                </a:solidFill>
                <a:latin typeface="Centaur" panose="02030504050205020304" pitchFamily="18" charset="0"/>
              </a:rPr>
              <a:t>Considering that the number departments will be high and the distribution is uneven. The column be ineffective due to increase dimensionality and </a:t>
            </a:r>
            <a:r>
              <a:rPr lang="en-US" sz="2400" b="1" dirty="0">
                <a:solidFill>
                  <a:schemeClr val="bg1">
                    <a:lumMod val="50000"/>
                  </a:schemeClr>
                </a:solidFill>
                <a:latin typeface="Centaur" panose="02030504050205020304" pitchFamily="18" charset="0"/>
              </a:rPr>
              <a:t>b</a:t>
            </a:r>
            <a:r>
              <a:rPr lang="en-US" sz="2400" b="1" dirty="0" smtClean="0">
                <a:solidFill>
                  <a:schemeClr val="bg1">
                    <a:lumMod val="50000"/>
                  </a:schemeClr>
                </a:solidFill>
                <a:latin typeface="Centaur" panose="02030504050205020304" pitchFamily="18" charset="0"/>
              </a:rPr>
              <a:t>ias</a:t>
            </a:r>
            <a:endParaRPr lang="en-US" sz="2400" b="1" dirty="0">
              <a:solidFill>
                <a:schemeClr val="bg1">
                  <a:lumMod val="50000"/>
                </a:schemeClr>
              </a:solidFill>
              <a:latin typeface="Centaur" panose="02030504050205020304" pitchFamily="18" charset="0"/>
            </a:endParaRPr>
          </a:p>
        </p:txBody>
      </p:sp>
      <p:sp>
        <p:nvSpPr>
          <p:cNvPr id="68" name="TextBox 67">
            <a:extLst>
              <a:ext uri="{FF2B5EF4-FFF2-40B4-BE49-F238E27FC236}">
                <a16:creationId xmlns:a16="http://schemas.microsoft.com/office/drawing/2014/main" xmlns="" id="{FC94FF53-E358-452A-A5CE-3296318ABBE9}"/>
              </a:ext>
            </a:extLst>
          </p:cNvPr>
          <p:cNvSpPr txBox="1"/>
          <p:nvPr/>
        </p:nvSpPr>
        <p:spPr>
          <a:xfrm>
            <a:off x="1902293" y="5021523"/>
            <a:ext cx="7608781" cy="1477328"/>
          </a:xfrm>
          <a:prstGeom prst="rect">
            <a:avLst/>
          </a:prstGeom>
          <a:noFill/>
        </p:spPr>
        <p:txBody>
          <a:bodyPr wrap="square" rtlCol="0">
            <a:spAutoFit/>
          </a:bodyPr>
          <a:lstStyle/>
          <a:p>
            <a:pPr algn="just"/>
            <a:r>
              <a:rPr lang="en-US" sz="3000" b="1" dirty="0" smtClean="0">
                <a:solidFill>
                  <a:srgbClr val="FF5969"/>
                </a:solidFill>
                <a:latin typeface="Centaur" panose="02030504050205020304" pitchFamily="18" charset="0"/>
              </a:rPr>
              <a:t>Note: </a:t>
            </a:r>
            <a:r>
              <a:rPr lang="en-US" sz="3000" b="1" dirty="0">
                <a:solidFill>
                  <a:schemeClr val="bg1">
                    <a:lumMod val="50000"/>
                  </a:schemeClr>
                </a:solidFill>
                <a:latin typeface="Centaur" panose="02030504050205020304" pitchFamily="18" charset="0"/>
              </a:rPr>
              <a:t> </a:t>
            </a:r>
            <a:r>
              <a:rPr lang="en-US" sz="3000" b="1" dirty="0" smtClean="0">
                <a:solidFill>
                  <a:schemeClr val="bg1">
                    <a:lumMod val="50000"/>
                  </a:schemeClr>
                </a:solidFill>
                <a:latin typeface="Centaur" panose="02030504050205020304" pitchFamily="18" charset="0"/>
              </a:rPr>
              <a:t>An abnormally low attrition rate compared to the average attrition rate will be noted as it indicates an issue with leadership.</a:t>
            </a:r>
            <a:endParaRPr lang="en-US" sz="3000" b="1" dirty="0">
              <a:solidFill>
                <a:schemeClr val="bg1">
                  <a:lumMod val="50000"/>
                </a:schemeClr>
              </a:solidFill>
              <a:latin typeface="Centaur" panose="02030504050205020304" pitchFamily="18" charset="0"/>
            </a:endParaRPr>
          </a:p>
        </p:txBody>
      </p:sp>
    </p:spTree>
    <p:extLst>
      <p:ext uri="{BB962C8B-B14F-4D97-AF65-F5344CB8AC3E}">
        <p14:creationId xmlns:p14="http://schemas.microsoft.com/office/powerpoint/2010/main" val="330286400"/>
      </p:ext>
    </p:extLst>
  </p:cSld>
  <p:clrMapOvr>
    <a:masterClrMapping/>
  </p:clrMapOvr>
  <mc:AlternateContent xmlns:mc="http://schemas.openxmlformats.org/markup-compatibility/2006">
    <mc:Choice xmlns:p159="http://schemas.microsoft.com/office/powerpoint/2015/09/main" xmlns="" Requires="p159">
      <p:transition spd="med">
        <p159:morph option="byObject"/>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1257</Words>
  <Application>Microsoft Office PowerPoint</Application>
  <PresentationFormat>Widescreen</PresentationFormat>
  <Paragraphs>178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游ゴシック</vt:lpstr>
      <vt:lpstr>Adobe Hebrew</vt:lpstr>
      <vt:lpstr>Algerian</vt:lpstr>
      <vt:lpstr>Arial</vt:lpstr>
      <vt:lpstr>Calibri</vt:lpstr>
      <vt:lpstr>Calibri Light</vt:lpstr>
      <vt:lpstr>Centaur</vt:lpstr>
      <vt:lpstr>Tw Cen MT</vt:lpstr>
      <vt:lpstr>Wingdings</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Gursimar Singh Bedi</cp:lastModifiedBy>
  <cp:revision>63</cp:revision>
  <dcterms:created xsi:type="dcterms:W3CDTF">2017-01-05T13:17:27Z</dcterms:created>
  <dcterms:modified xsi:type="dcterms:W3CDTF">2020-12-25T12:22:20Z</dcterms:modified>
</cp:coreProperties>
</file>