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281" r:id="rId3"/>
    <p:sldId id="268" r:id="rId4"/>
    <p:sldId id="286" r:id="rId5"/>
    <p:sldId id="270" r:id="rId6"/>
    <p:sldId id="290" r:id="rId7"/>
    <p:sldId id="291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272" r:id="rId16"/>
    <p:sldId id="302" r:id="rId17"/>
    <p:sldId id="28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00A0A8"/>
    <a:srgbClr val="52C9BD"/>
    <a:srgbClr val="A6A6A6"/>
    <a:srgbClr val="6FABA5"/>
    <a:srgbClr val="52CBBE"/>
    <a:srgbClr val="FEC630"/>
    <a:srgbClr val="5D7373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85333" autoAdjust="0"/>
  </p:normalViewPr>
  <p:slideViewPr>
    <p:cSldViewPr snapToGrid="0">
      <p:cViewPr varScale="1">
        <p:scale>
          <a:sx n="73" d="100"/>
          <a:sy n="73" d="100"/>
        </p:scale>
        <p:origin x="24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DAE22-65FB-4948-BBDD-C1FE529D7D83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9EC29-9ABF-4A11-8F16-97E0CA9C0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5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9EC29-9ABF-4A11-8F16-97E0CA9C01D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683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sns.lineplot</a:t>
            </a:r>
            <a:r>
              <a:rPr lang="en-GB" dirty="0" smtClean="0"/>
              <a:t>(data=</a:t>
            </a:r>
            <a:r>
              <a:rPr lang="en-GB" dirty="0" err="1" smtClean="0"/>
              <a:t>last_dep</a:t>
            </a:r>
            <a:r>
              <a:rPr lang="en-GB" dirty="0" smtClean="0"/>
              <a:t>, markers=True, dashes=False)</a:t>
            </a:r>
          </a:p>
          <a:p>
            <a:r>
              <a:rPr lang="en-GB" dirty="0" err="1" smtClean="0"/>
              <a:t>plt.figure</a:t>
            </a:r>
            <a:r>
              <a:rPr lang="en-GB" dirty="0" smtClean="0"/>
              <a:t>(</a:t>
            </a:r>
            <a:r>
              <a:rPr lang="en-GB" dirty="0" err="1" smtClean="0"/>
              <a:t>figsize</a:t>
            </a:r>
            <a:r>
              <a:rPr lang="en-GB" dirty="0" smtClean="0"/>
              <a:t>=(10,7))</a:t>
            </a:r>
          </a:p>
          <a:p>
            <a:r>
              <a:rPr lang="en-GB" dirty="0" err="1" smtClean="0"/>
              <a:t>dept_dependence</a:t>
            </a:r>
            <a:r>
              <a:rPr lang="en-GB" dirty="0" smtClean="0"/>
              <a:t>= </a:t>
            </a:r>
            <a:r>
              <a:rPr lang="en-GB" dirty="0" err="1" smtClean="0"/>
              <a:t>sns.countplot</a:t>
            </a:r>
            <a:r>
              <a:rPr lang="en-GB" dirty="0" smtClean="0"/>
              <a:t>(x="</a:t>
            </a:r>
            <a:r>
              <a:rPr lang="en-GB" dirty="0" err="1" smtClean="0"/>
              <a:t>dept</a:t>
            </a:r>
            <a:r>
              <a:rPr lang="en-GB" dirty="0" smtClean="0"/>
              <a:t>", hue="</a:t>
            </a:r>
            <a:r>
              <a:rPr lang="en-GB" dirty="0" err="1" smtClean="0"/>
              <a:t>Left",data</a:t>
            </a:r>
            <a:r>
              <a:rPr lang="en-GB" dirty="0" smtClean="0"/>
              <a:t>=</a:t>
            </a:r>
            <a:r>
              <a:rPr lang="en-GB" dirty="0" err="1" smtClean="0"/>
              <a:t>df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plt.show</a:t>
            </a:r>
            <a:r>
              <a:rPr lang="en-GB" dirty="0" smtClean="0"/>
              <a:t>()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9EC29-9ABF-4A11-8F16-97E0CA9C01D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09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work_hours_to_salary_ratio</a:t>
            </a:r>
            <a:r>
              <a:rPr lang="en-US" dirty="0" smtClean="0"/>
              <a:t>=</a:t>
            </a:r>
            <a:r>
              <a:rPr lang="en-US" dirty="0" err="1" smtClean="0"/>
              <a:t>pd.crosstab</a:t>
            </a:r>
            <a:r>
              <a:rPr lang="en-US" dirty="0" smtClean="0"/>
              <a:t>(</a:t>
            </a:r>
            <a:r>
              <a:rPr lang="en-US" dirty="0" err="1" smtClean="0"/>
              <a:t>df_left</a:t>
            </a:r>
            <a:r>
              <a:rPr lang="en-US" dirty="0" smtClean="0"/>
              <a:t>["</a:t>
            </a:r>
            <a:r>
              <a:rPr lang="en-US" dirty="0" err="1" smtClean="0"/>
              <a:t>average_montly_hours</a:t>
            </a:r>
            <a:r>
              <a:rPr lang="en-US" dirty="0" smtClean="0"/>
              <a:t>"],</a:t>
            </a:r>
            <a:r>
              <a:rPr lang="en-US" dirty="0" err="1" smtClean="0"/>
              <a:t>df_left</a:t>
            </a:r>
            <a:r>
              <a:rPr lang="en-US" dirty="0" smtClean="0"/>
              <a:t>['salary'])</a:t>
            </a:r>
          </a:p>
          <a:p>
            <a:r>
              <a:rPr lang="en-GB" dirty="0" err="1" smtClean="0"/>
              <a:t>sns.lineplot</a:t>
            </a:r>
            <a:r>
              <a:rPr lang="en-GB" dirty="0" smtClean="0"/>
              <a:t>(data=</a:t>
            </a:r>
            <a:r>
              <a:rPr lang="en-GB" dirty="0" err="1" smtClean="0"/>
              <a:t>work_hours_to_salary_ratio</a:t>
            </a:r>
            <a:r>
              <a:rPr lang="en-GB" dirty="0" smtClean="0"/>
              <a:t>, dashes=False)</a:t>
            </a:r>
          </a:p>
          <a:p>
            <a:endParaRPr lang="en-US" dirty="0" smtClean="0"/>
          </a:p>
          <a:p>
            <a:r>
              <a:rPr lang="en-GB" dirty="0" err="1" smtClean="0"/>
              <a:t>projects_to_salary_ratio</a:t>
            </a:r>
            <a:r>
              <a:rPr lang="en-GB" dirty="0" smtClean="0"/>
              <a:t>=</a:t>
            </a:r>
            <a:r>
              <a:rPr lang="en-GB" dirty="0" err="1" smtClean="0"/>
              <a:t>pd.crosstab</a:t>
            </a:r>
            <a:r>
              <a:rPr lang="en-GB" dirty="0" smtClean="0"/>
              <a:t>(</a:t>
            </a:r>
            <a:r>
              <a:rPr lang="en-GB" dirty="0" err="1" smtClean="0"/>
              <a:t>df_left</a:t>
            </a:r>
            <a:r>
              <a:rPr lang="en-GB" dirty="0" smtClean="0"/>
              <a:t>["</a:t>
            </a:r>
            <a:r>
              <a:rPr lang="en-GB" dirty="0" err="1" smtClean="0"/>
              <a:t>number_project</a:t>
            </a:r>
            <a:r>
              <a:rPr lang="en-GB" dirty="0" smtClean="0"/>
              <a:t>"],</a:t>
            </a:r>
            <a:r>
              <a:rPr lang="en-GB" dirty="0" err="1" smtClean="0"/>
              <a:t>df_left</a:t>
            </a:r>
            <a:r>
              <a:rPr lang="en-GB" dirty="0" smtClean="0"/>
              <a:t>['salary'])</a:t>
            </a:r>
          </a:p>
          <a:p>
            <a:r>
              <a:rPr lang="en-GB" dirty="0" err="1" smtClean="0"/>
              <a:t>sns.lineplot</a:t>
            </a:r>
            <a:r>
              <a:rPr lang="en-GB" dirty="0" smtClean="0"/>
              <a:t>(data=</a:t>
            </a:r>
            <a:r>
              <a:rPr lang="en-GB" dirty="0" err="1" smtClean="0"/>
              <a:t>projects_to_salary_ratio</a:t>
            </a:r>
            <a:r>
              <a:rPr lang="en-GB" dirty="0" smtClean="0"/>
              <a:t>, dashes=False)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9EC29-9ABF-4A11-8F16-97E0CA9C01D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581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rfc</a:t>
            </a:r>
            <a:r>
              <a:rPr lang="en-GB" dirty="0" smtClean="0"/>
              <a:t>=</a:t>
            </a:r>
            <a:r>
              <a:rPr lang="en-GB" dirty="0" err="1" smtClean="0"/>
              <a:t>RandomForestClassifier</a:t>
            </a:r>
            <a:r>
              <a:rPr lang="en-GB" dirty="0" smtClean="0"/>
              <a:t>(</a:t>
            </a:r>
            <a:r>
              <a:rPr lang="en-GB" dirty="0" err="1" smtClean="0"/>
              <a:t>random_state</a:t>
            </a:r>
            <a:r>
              <a:rPr lang="en-GB" dirty="0" smtClean="0"/>
              <a:t>=123)</a:t>
            </a:r>
          </a:p>
          <a:p>
            <a:r>
              <a:rPr lang="en-GB" dirty="0" err="1" smtClean="0"/>
              <a:t>rfc.fit</a:t>
            </a:r>
            <a:r>
              <a:rPr lang="en-GB" dirty="0" smtClean="0"/>
              <a:t>(</a:t>
            </a:r>
            <a:r>
              <a:rPr lang="en-GB" dirty="0" err="1" smtClean="0"/>
              <a:t>x_train,y_train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predict_train</a:t>
            </a:r>
            <a:r>
              <a:rPr lang="en-GB" dirty="0" smtClean="0"/>
              <a:t>= </a:t>
            </a:r>
            <a:r>
              <a:rPr lang="en-GB" dirty="0" err="1" smtClean="0"/>
              <a:t>rfc.predict</a:t>
            </a:r>
            <a:r>
              <a:rPr lang="en-GB" dirty="0" smtClean="0"/>
              <a:t>(</a:t>
            </a:r>
            <a:r>
              <a:rPr lang="en-GB" dirty="0" err="1" smtClean="0"/>
              <a:t>x_train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predict_test</a:t>
            </a:r>
            <a:r>
              <a:rPr lang="en-GB" dirty="0" smtClean="0"/>
              <a:t>= </a:t>
            </a:r>
            <a:r>
              <a:rPr lang="en-GB" dirty="0" err="1" smtClean="0"/>
              <a:t>rfc.predict</a:t>
            </a:r>
            <a:r>
              <a:rPr lang="en-GB" dirty="0" smtClean="0"/>
              <a:t>(</a:t>
            </a:r>
            <a:r>
              <a:rPr lang="en-GB" dirty="0" err="1" smtClean="0"/>
              <a:t>x_test</a:t>
            </a:r>
            <a:r>
              <a:rPr lang="en-GB" dirty="0" smtClean="0"/>
              <a:t>)</a:t>
            </a:r>
          </a:p>
          <a:p>
            <a:endParaRPr lang="en-US" dirty="0" smtClean="0"/>
          </a:p>
          <a:p>
            <a:r>
              <a:rPr lang="en-GB" dirty="0" smtClean="0"/>
              <a:t>print("Train Accuracy: "+ </a:t>
            </a:r>
            <a:r>
              <a:rPr lang="en-GB" dirty="0" err="1" smtClean="0"/>
              <a:t>str</a:t>
            </a:r>
            <a:r>
              <a:rPr lang="en-GB" dirty="0" smtClean="0"/>
              <a:t>(round(</a:t>
            </a:r>
            <a:r>
              <a:rPr lang="en-GB" dirty="0" err="1" smtClean="0"/>
              <a:t>metrics.accuracy_score</a:t>
            </a:r>
            <a:r>
              <a:rPr lang="en-GB" dirty="0" smtClean="0"/>
              <a:t>(</a:t>
            </a:r>
            <a:r>
              <a:rPr lang="en-GB" dirty="0" err="1" smtClean="0"/>
              <a:t>y_train,predict_train</a:t>
            </a:r>
            <a:r>
              <a:rPr lang="en-GB" dirty="0" smtClean="0"/>
              <a:t>),3)*100))</a:t>
            </a:r>
          </a:p>
          <a:p>
            <a:r>
              <a:rPr lang="en-GB" dirty="0" smtClean="0"/>
              <a:t>print("Test Accuracy: "+ </a:t>
            </a:r>
            <a:r>
              <a:rPr lang="en-GB" dirty="0" err="1" smtClean="0"/>
              <a:t>str</a:t>
            </a:r>
            <a:r>
              <a:rPr lang="en-GB" dirty="0" smtClean="0"/>
              <a:t>(round(</a:t>
            </a:r>
            <a:r>
              <a:rPr lang="en-GB" dirty="0" err="1" smtClean="0"/>
              <a:t>metrics.accuracy_score</a:t>
            </a:r>
            <a:r>
              <a:rPr lang="en-GB" dirty="0" smtClean="0"/>
              <a:t>(</a:t>
            </a:r>
            <a:r>
              <a:rPr lang="en-GB" dirty="0" err="1" smtClean="0"/>
              <a:t>y_test,predict_test</a:t>
            </a:r>
            <a:r>
              <a:rPr lang="en-GB" dirty="0" smtClean="0"/>
              <a:t>),3)*100))</a:t>
            </a:r>
          </a:p>
          <a:p>
            <a:endParaRPr lang="en-GB" dirty="0" smtClean="0"/>
          </a:p>
          <a:p>
            <a:r>
              <a:rPr lang="en-GB" dirty="0" smtClean="0"/>
              <a:t>print("Train F1: "+ </a:t>
            </a:r>
            <a:r>
              <a:rPr lang="en-GB" dirty="0" err="1" smtClean="0"/>
              <a:t>str</a:t>
            </a:r>
            <a:r>
              <a:rPr lang="en-GB" dirty="0" smtClean="0"/>
              <a:t>(round(metrics.f1_score(</a:t>
            </a:r>
            <a:r>
              <a:rPr lang="en-GB" dirty="0" err="1" smtClean="0"/>
              <a:t>y_train,predict_train</a:t>
            </a:r>
            <a:r>
              <a:rPr lang="en-GB" dirty="0" smtClean="0"/>
              <a:t>),3)*100))</a:t>
            </a:r>
          </a:p>
          <a:p>
            <a:r>
              <a:rPr lang="en-GB" dirty="0" smtClean="0"/>
              <a:t>print("Test F1: "+ </a:t>
            </a:r>
            <a:r>
              <a:rPr lang="en-GB" dirty="0" err="1" smtClean="0"/>
              <a:t>str</a:t>
            </a:r>
            <a:r>
              <a:rPr lang="en-GB" dirty="0" smtClean="0"/>
              <a:t>(round(metrics.f1_score(</a:t>
            </a:r>
            <a:r>
              <a:rPr lang="en-GB" dirty="0" err="1" smtClean="0"/>
              <a:t>y_test,predict_test</a:t>
            </a:r>
            <a:r>
              <a:rPr lang="en-GB" dirty="0" smtClean="0"/>
              <a:t>),3)*100))</a:t>
            </a:r>
          </a:p>
          <a:p>
            <a:endParaRPr lang="en-US" dirty="0" smtClean="0"/>
          </a:p>
          <a:p>
            <a:r>
              <a:rPr lang="en-GB" dirty="0" smtClean="0"/>
              <a:t>cm=</a:t>
            </a:r>
            <a:r>
              <a:rPr lang="en-GB" dirty="0" err="1" smtClean="0"/>
              <a:t>metrics.confusion_matrix</a:t>
            </a:r>
            <a:r>
              <a:rPr lang="en-GB" dirty="0" smtClean="0"/>
              <a:t>(</a:t>
            </a:r>
            <a:r>
              <a:rPr lang="en-GB" dirty="0" err="1" smtClean="0"/>
              <a:t>y_test,predict_test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sns.heatmap</a:t>
            </a:r>
            <a:r>
              <a:rPr lang="en-GB" dirty="0" smtClean="0"/>
              <a:t>(cm/</a:t>
            </a:r>
            <a:r>
              <a:rPr lang="en-GB" dirty="0" err="1" smtClean="0"/>
              <a:t>np.sum</a:t>
            </a:r>
            <a:r>
              <a:rPr lang="en-GB" dirty="0" smtClean="0"/>
              <a:t>(cm), </a:t>
            </a:r>
            <a:r>
              <a:rPr lang="en-GB" dirty="0" err="1" smtClean="0"/>
              <a:t>annot</a:t>
            </a:r>
            <a:r>
              <a:rPr lang="en-GB" dirty="0" smtClean="0"/>
              <a:t>=True, </a:t>
            </a:r>
            <a:r>
              <a:rPr lang="en-GB" dirty="0" err="1" smtClean="0"/>
              <a:t>fmt</a:t>
            </a:r>
            <a:r>
              <a:rPr lang="en-GB" dirty="0" smtClean="0"/>
              <a:t>='.2%', </a:t>
            </a:r>
            <a:r>
              <a:rPr lang="en-GB" dirty="0" err="1" smtClean="0"/>
              <a:t>cmap</a:t>
            </a:r>
            <a:r>
              <a:rPr lang="en-GB" dirty="0" smtClean="0"/>
              <a:t>='Blues')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9EC29-9ABF-4A11-8F16-97E0CA9C01D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01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plt.figure</a:t>
            </a:r>
            <a:r>
              <a:rPr lang="en-GB" dirty="0" smtClean="0"/>
              <a:t>(</a:t>
            </a:r>
            <a:r>
              <a:rPr lang="en-GB" dirty="0" err="1" smtClean="0"/>
              <a:t>figsize</a:t>
            </a:r>
            <a:r>
              <a:rPr lang="en-GB" dirty="0" smtClean="0"/>
              <a:t>=(10,7))</a:t>
            </a:r>
          </a:p>
          <a:p>
            <a:r>
              <a:rPr lang="en-GB" dirty="0" err="1" smtClean="0"/>
              <a:t>sns.heatmap</a:t>
            </a:r>
            <a:r>
              <a:rPr lang="en-GB" dirty="0" smtClean="0"/>
              <a:t>(</a:t>
            </a:r>
            <a:r>
              <a:rPr lang="en-GB" dirty="0" err="1" smtClean="0"/>
              <a:t>df.corr</a:t>
            </a:r>
            <a:r>
              <a:rPr lang="en-GB" dirty="0" smtClean="0"/>
              <a:t>(),</a:t>
            </a:r>
            <a:r>
              <a:rPr lang="en-GB" dirty="0" err="1" smtClean="0"/>
              <a:t>annot</a:t>
            </a:r>
            <a:r>
              <a:rPr lang="en-GB" dirty="0" smtClean="0"/>
              <a:t>=True)</a:t>
            </a:r>
          </a:p>
          <a:p>
            <a:r>
              <a:rPr lang="en-GB" dirty="0" err="1" smtClean="0"/>
              <a:t>plt.show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9EC29-9ABF-4A11-8F16-97E0CA9C01D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78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sl</a:t>
            </a:r>
            <a:r>
              <a:rPr lang="en-GB" dirty="0" smtClean="0"/>
              <a:t>=</a:t>
            </a:r>
            <a:r>
              <a:rPr lang="en-GB" dirty="0" err="1" smtClean="0"/>
              <a:t>pd.crosstab</a:t>
            </a:r>
            <a:r>
              <a:rPr lang="en-GB" dirty="0" smtClean="0"/>
              <a:t>(</a:t>
            </a:r>
            <a:r>
              <a:rPr lang="en-GB" dirty="0" err="1" smtClean="0"/>
              <a:t>df</a:t>
            </a:r>
            <a:r>
              <a:rPr lang="en-GB" dirty="0" smtClean="0"/>
              <a:t>["</a:t>
            </a:r>
            <a:r>
              <a:rPr lang="en-GB" dirty="0" err="1" smtClean="0"/>
              <a:t>satisfaction_level</a:t>
            </a:r>
            <a:r>
              <a:rPr lang="en-GB" dirty="0" smtClean="0"/>
              <a:t>"], </a:t>
            </a:r>
            <a:r>
              <a:rPr lang="en-GB" dirty="0" err="1" smtClean="0"/>
              <a:t>df</a:t>
            </a:r>
            <a:r>
              <a:rPr lang="en-GB" dirty="0" smtClean="0"/>
              <a:t>["Left"])</a:t>
            </a:r>
          </a:p>
          <a:p>
            <a:r>
              <a:rPr lang="en-GB" dirty="0" err="1" smtClean="0"/>
              <a:t>sns.lineplot</a:t>
            </a:r>
            <a:r>
              <a:rPr lang="en-GB" dirty="0" smtClean="0"/>
              <a:t>(data=</a:t>
            </a:r>
            <a:r>
              <a:rPr lang="en-GB" dirty="0" err="1" smtClean="0"/>
              <a:t>sl</a:t>
            </a:r>
            <a:r>
              <a:rPr lang="en-GB" dirty="0" smtClean="0"/>
              <a:t>, markers=True, dashes=False)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9EC29-9ABF-4A11-8F16-97E0CA9C01D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15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sal_dependence</a:t>
            </a:r>
            <a:r>
              <a:rPr lang="en-US" dirty="0" smtClean="0"/>
              <a:t>= </a:t>
            </a:r>
            <a:r>
              <a:rPr lang="en-US" dirty="0" err="1" smtClean="0"/>
              <a:t>sns.countplot</a:t>
            </a:r>
            <a:r>
              <a:rPr lang="en-US" dirty="0" smtClean="0"/>
              <a:t>(x="salary", hue="</a:t>
            </a:r>
            <a:r>
              <a:rPr lang="en-US" dirty="0" err="1" smtClean="0"/>
              <a:t>Left",data</a:t>
            </a:r>
            <a:r>
              <a:rPr lang="en-US" dirty="0" smtClean="0"/>
              <a:t>=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9EC29-9ABF-4A11-8F16-97E0CA9C01D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accident_dependence</a:t>
            </a:r>
            <a:r>
              <a:rPr lang="en-US" dirty="0" smtClean="0"/>
              <a:t>= </a:t>
            </a:r>
            <a:r>
              <a:rPr lang="en-US" dirty="0" err="1" smtClean="0"/>
              <a:t>sns.countplot</a:t>
            </a:r>
            <a:r>
              <a:rPr lang="en-US" dirty="0" smtClean="0"/>
              <a:t>(x="</a:t>
            </a:r>
            <a:r>
              <a:rPr lang="en-US" dirty="0" err="1" smtClean="0"/>
              <a:t>Work_accident</a:t>
            </a:r>
            <a:r>
              <a:rPr lang="en-US" dirty="0" smtClean="0"/>
              <a:t>", hue="</a:t>
            </a:r>
            <a:r>
              <a:rPr lang="en-US" dirty="0" err="1" smtClean="0"/>
              <a:t>Left",data</a:t>
            </a:r>
            <a:r>
              <a:rPr lang="en-US" dirty="0" smtClean="0"/>
              <a:t>=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9EC29-9ABF-4A11-8F16-97E0CA9C01D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279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pdc</a:t>
            </a:r>
            <a:r>
              <a:rPr lang="en-GB" dirty="0" smtClean="0"/>
              <a:t>=</a:t>
            </a:r>
            <a:r>
              <a:rPr lang="en-GB" dirty="0" err="1" smtClean="0"/>
              <a:t>pd.crosstab</a:t>
            </a:r>
            <a:r>
              <a:rPr lang="en-GB" dirty="0" smtClean="0"/>
              <a:t>(</a:t>
            </a:r>
            <a:r>
              <a:rPr lang="en-GB" dirty="0" err="1" smtClean="0"/>
              <a:t>df</a:t>
            </a:r>
            <a:r>
              <a:rPr lang="en-GB" dirty="0" smtClean="0"/>
              <a:t>["</a:t>
            </a:r>
            <a:r>
              <a:rPr lang="en-GB" dirty="0" err="1" smtClean="0"/>
              <a:t>time_spend_company</a:t>
            </a:r>
            <a:r>
              <a:rPr lang="en-GB" dirty="0" smtClean="0"/>
              <a:t>"], </a:t>
            </a:r>
            <a:r>
              <a:rPr lang="en-GB" dirty="0" err="1" smtClean="0"/>
              <a:t>df</a:t>
            </a:r>
            <a:r>
              <a:rPr lang="en-GB" dirty="0" smtClean="0"/>
              <a:t>["Left"])</a:t>
            </a:r>
          </a:p>
          <a:p>
            <a:r>
              <a:rPr lang="en-GB" dirty="0" err="1" smtClean="0"/>
              <a:t>sns.lineplot</a:t>
            </a:r>
            <a:r>
              <a:rPr lang="en-GB" dirty="0" smtClean="0"/>
              <a:t>(data=</a:t>
            </a:r>
            <a:r>
              <a:rPr lang="en-GB" dirty="0" err="1" smtClean="0"/>
              <a:t>pdc</a:t>
            </a:r>
            <a:r>
              <a:rPr lang="en-GB" dirty="0" smtClean="0"/>
              <a:t>, markers=True, dashes=False)</a:t>
            </a:r>
          </a:p>
          <a:p>
            <a:r>
              <a:rPr lang="en-US" dirty="0" err="1" smtClean="0"/>
              <a:t>pdc</a:t>
            </a:r>
            <a:r>
              <a:rPr lang="en-US" dirty="0" smtClean="0"/>
              <a:t>['Attrition Rate']=round(</a:t>
            </a:r>
            <a:r>
              <a:rPr lang="en-US" dirty="0" err="1" smtClean="0"/>
              <a:t>pdc</a:t>
            </a:r>
            <a:r>
              <a:rPr lang="en-US" dirty="0" smtClean="0"/>
              <a:t>[0]/(</a:t>
            </a:r>
            <a:r>
              <a:rPr lang="en-US" dirty="0" err="1" smtClean="0"/>
              <a:t>pdc</a:t>
            </a:r>
            <a:r>
              <a:rPr lang="en-US" dirty="0" smtClean="0"/>
              <a:t>[0]+</a:t>
            </a:r>
            <a:r>
              <a:rPr lang="en-US" dirty="0" err="1" smtClean="0"/>
              <a:t>pdc</a:t>
            </a:r>
            <a:r>
              <a:rPr lang="en-US" dirty="0" smtClean="0"/>
              <a:t>[1])*100,3)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9EC29-9ABF-4A11-8F16-97E0CA9C01D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33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avg_month</a:t>
            </a:r>
            <a:r>
              <a:rPr lang="en-US" dirty="0" smtClean="0"/>
              <a:t>=</a:t>
            </a:r>
            <a:r>
              <a:rPr lang="en-US" dirty="0" err="1" smtClean="0"/>
              <a:t>pd.crosstab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["</a:t>
            </a:r>
            <a:r>
              <a:rPr lang="en-US" dirty="0" err="1" smtClean="0"/>
              <a:t>average_montly_hours</a:t>
            </a:r>
            <a:r>
              <a:rPr lang="en-US" dirty="0" smtClean="0"/>
              <a:t>"], </a:t>
            </a:r>
            <a:r>
              <a:rPr lang="en-US" dirty="0" err="1" smtClean="0"/>
              <a:t>df</a:t>
            </a:r>
            <a:r>
              <a:rPr lang="en-US" dirty="0" smtClean="0"/>
              <a:t>["Left"])</a:t>
            </a:r>
          </a:p>
          <a:p>
            <a:r>
              <a:rPr lang="en-GB" dirty="0" err="1" smtClean="0"/>
              <a:t>sns.lineplot</a:t>
            </a:r>
            <a:r>
              <a:rPr lang="en-GB" dirty="0" smtClean="0"/>
              <a:t>(data=</a:t>
            </a:r>
            <a:r>
              <a:rPr lang="en-GB" dirty="0" err="1" smtClean="0"/>
              <a:t>avg_month</a:t>
            </a:r>
            <a:r>
              <a:rPr lang="en-GB" dirty="0" smtClean="0"/>
              <a:t>, dashes=False)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9EC29-9ABF-4A11-8F16-97E0CA9C01D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999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promotion_dependence</a:t>
            </a:r>
            <a:r>
              <a:rPr lang="en-US" dirty="0" smtClean="0"/>
              <a:t>= </a:t>
            </a:r>
            <a:r>
              <a:rPr lang="en-US" dirty="0" err="1" smtClean="0"/>
              <a:t>sns.countplot</a:t>
            </a:r>
            <a:r>
              <a:rPr lang="en-US" dirty="0" smtClean="0"/>
              <a:t>(x="promotion_last_5years", hue="</a:t>
            </a:r>
            <a:r>
              <a:rPr lang="en-US" dirty="0" err="1" smtClean="0"/>
              <a:t>Left",data</a:t>
            </a:r>
            <a:r>
              <a:rPr lang="en-US" dirty="0" smtClean="0"/>
              <a:t>=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9EC29-9ABF-4A11-8F16-97E0CA9C01D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76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sns.countplot</a:t>
            </a:r>
            <a:r>
              <a:rPr lang="en-GB" dirty="0" smtClean="0"/>
              <a:t>(x=</a:t>
            </a:r>
            <a:r>
              <a:rPr lang="en-GB" dirty="0" err="1" smtClean="0"/>
              <a:t>df</a:t>
            </a:r>
            <a:r>
              <a:rPr lang="en-GB" dirty="0" smtClean="0"/>
              <a:t>['</a:t>
            </a:r>
            <a:r>
              <a:rPr lang="en-GB" dirty="0" err="1" smtClean="0"/>
              <a:t>number_project</a:t>
            </a:r>
            <a:r>
              <a:rPr lang="en-GB" dirty="0" smtClean="0"/>
              <a:t>'],hue=</a:t>
            </a:r>
            <a:r>
              <a:rPr lang="en-GB" dirty="0" err="1" smtClean="0"/>
              <a:t>df</a:t>
            </a:r>
            <a:r>
              <a:rPr lang="en-GB" dirty="0" smtClean="0"/>
              <a:t>['Left'])</a:t>
            </a:r>
          </a:p>
          <a:p>
            <a:r>
              <a:rPr lang="en-US" dirty="0" smtClean="0"/>
              <a:t>projects= </a:t>
            </a:r>
            <a:r>
              <a:rPr lang="en-US" dirty="0" err="1" smtClean="0"/>
              <a:t>pd.crosstab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["</a:t>
            </a:r>
            <a:r>
              <a:rPr lang="en-US" dirty="0" err="1" smtClean="0"/>
              <a:t>number_project</a:t>
            </a:r>
            <a:r>
              <a:rPr lang="en-US" dirty="0" smtClean="0"/>
              <a:t>"], </a:t>
            </a:r>
            <a:r>
              <a:rPr lang="en-US" dirty="0" err="1" smtClean="0"/>
              <a:t>df</a:t>
            </a:r>
            <a:r>
              <a:rPr lang="en-US" dirty="0" smtClean="0"/>
              <a:t>["Left"])</a:t>
            </a:r>
          </a:p>
          <a:p>
            <a:r>
              <a:rPr lang="en-US" dirty="0" smtClean="0"/>
              <a:t>projects['rate']=round(projects[0]/(projects[1]+projects[0])*100,3)</a:t>
            </a:r>
          </a:p>
          <a:p>
            <a:r>
              <a:rPr lang="en-GB" dirty="0" err="1" smtClean="0"/>
              <a:t>sns.lineplot</a:t>
            </a:r>
            <a:r>
              <a:rPr lang="en-GB" dirty="0" smtClean="0"/>
              <a:t>(data=projects, markers=True, dashes=False)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9EC29-9ABF-4A11-8F16-97E0CA9C01D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37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4084929" y="1355537"/>
            <a:ext cx="7278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Project Report</a:t>
            </a:r>
            <a:endParaRPr lang="en-US" sz="66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2CB825-EAFB-4901-8C7E-D5477E0D31C8}"/>
              </a:ext>
            </a:extLst>
          </p:cNvPr>
          <p:cNvGrpSpPr/>
          <p:nvPr/>
        </p:nvGrpSpPr>
        <p:grpSpPr>
          <a:xfrm>
            <a:off x="5512175" y="6108449"/>
            <a:ext cx="4140553" cy="457993"/>
            <a:chOff x="4679586" y="876387"/>
            <a:chExt cx="1745757" cy="19310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39CA212B-3524-454E-9129-17FD0E8983F0}"/>
                </a:ext>
              </a:extLst>
            </p:cNvPr>
            <p:cNvSpPr/>
            <p:nvPr/>
          </p:nvSpPr>
          <p:spPr>
            <a:xfrm>
              <a:off x="4990736" y="876387"/>
              <a:ext cx="190500" cy="193101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4236586" y="2413462"/>
            <a:ext cx="697427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Employee Attrition</a:t>
            </a:r>
            <a:endParaRPr lang="en-US" sz="2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4092788" y="4799721"/>
            <a:ext cx="72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Code Snipped in Notes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Correlation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8301842" y="0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97302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  <a:endParaRPr lang="en-US" sz="3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4092789" y="5407297"/>
            <a:ext cx="72789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Takenmind</a:t>
            </a:r>
            <a:r>
              <a:rPr lang="en-US" sz="23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Internship Project Submission</a:t>
            </a:r>
            <a:endParaRPr lang="en-US" sz="23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4084929" y="3647043"/>
            <a:ext cx="72789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5D7373"/>
                </a:solidFill>
                <a:latin typeface="Tw Cen MT" panose="020B0602020104020603" pitchFamily="34" charset="0"/>
              </a:rPr>
              <a:t>DESIGNED </a:t>
            </a:r>
            <a:r>
              <a:rPr lang="en-US" sz="25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BY:</a:t>
            </a:r>
          </a:p>
          <a:p>
            <a:pPr algn="ctr"/>
            <a:r>
              <a:rPr lang="en-US" sz="25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Gursimar Singh Bedi</a:t>
            </a:r>
            <a:endParaRPr lang="en-US" sz="25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Correlation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202747" y="-4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-8008479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Significance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8324477" y="-6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97302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  <a:endParaRPr lang="en-US" sz="3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543836" y="144908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Average Monthly Hours (-0.071)</a:t>
            </a:r>
            <a:endParaRPr lang="en-US" sz="36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C94FF53-E358-452A-A5CE-3296318ABBE9}"/>
              </a:ext>
            </a:extLst>
          </p:cNvPr>
          <p:cNvSpPr txBox="1"/>
          <p:nvPr/>
        </p:nvSpPr>
        <p:spPr>
          <a:xfrm>
            <a:off x="1907006" y="4167441"/>
            <a:ext cx="83393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smtClean="0">
                <a:solidFill>
                  <a:srgbClr val="A6A6A6"/>
                </a:solidFill>
                <a:latin typeface="Centaur" panose="02030504050205020304" pitchFamily="18" charset="0"/>
              </a:rPr>
              <a:t>Although the correlation of this column is significantly lower than the previous columns it provides us with beneficial data.</a:t>
            </a:r>
          </a:p>
          <a:p>
            <a:pPr algn="ctr"/>
            <a:r>
              <a:rPr lang="en-US" sz="2100" b="1" smtClean="0">
                <a:solidFill>
                  <a:srgbClr val="A6A6A6"/>
                </a:solidFill>
                <a:latin typeface="Centaur" panose="02030504050205020304" pitchFamily="18" charset="0"/>
              </a:rPr>
              <a:t> </a:t>
            </a:r>
            <a:endParaRPr lang="en-US" sz="2100" b="1" dirty="0" smtClean="0">
              <a:solidFill>
                <a:srgbClr val="A6A6A6"/>
              </a:solidFill>
              <a:latin typeface="Centaur" panose="020305040502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08" y="826045"/>
            <a:ext cx="4533900" cy="3286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83323" y="4939227"/>
            <a:ext cx="80556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b="1" dirty="0">
                <a:solidFill>
                  <a:srgbClr val="A6A6A6"/>
                </a:solidFill>
                <a:latin typeface="Centaur" panose="02030504050205020304" pitchFamily="18" charset="0"/>
              </a:rPr>
              <a:t>No employee with </a:t>
            </a:r>
            <a:r>
              <a:rPr lang="en-US" b="1" dirty="0">
                <a:solidFill>
                  <a:srgbClr val="6FABA5"/>
                </a:solidFill>
                <a:latin typeface="Centaur" panose="02030504050205020304" pitchFamily="18" charset="0"/>
              </a:rPr>
              <a:t>average monthly hours less than 125 </a:t>
            </a:r>
            <a:r>
              <a:rPr lang="en-US" b="1" dirty="0">
                <a:solidFill>
                  <a:srgbClr val="A6A6A6"/>
                </a:solidFill>
                <a:latin typeface="Centaur" panose="02030504050205020304" pitchFamily="18" charset="0"/>
              </a:rPr>
              <a:t>has left the company.</a:t>
            </a: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rgbClr val="A6A6A6"/>
                </a:solidFill>
                <a:latin typeface="Centaur" panose="02030504050205020304" pitchFamily="18" charset="0"/>
              </a:rPr>
              <a:t>Attrition rate drops down significantly when </a:t>
            </a:r>
            <a:r>
              <a:rPr lang="en-US" b="1" dirty="0">
                <a:solidFill>
                  <a:srgbClr val="6FABA5"/>
                </a:solidFill>
                <a:latin typeface="Centaur" panose="02030504050205020304" pitchFamily="18" charset="0"/>
              </a:rPr>
              <a:t>average monthly hours reach 276</a:t>
            </a:r>
            <a:r>
              <a:rPr lang="en-US" b="1" dirty="0">
                <a:solidFill>
                  <a:srgbClr val="A6A6A6"/>
                </a:solidFill>
                <a:latin typeface="Centaur" panose="020305040502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rgbClr val="A6A6A6"/>
                </a:solidFill>
                <a:latin typeface="Centaur" panose="02030504050205020304" pitchFamily="18" charset="0"/>
              </a:rPr>
              <a:t>No Employee with monthly </a:t>
            </a:r>
            <a:r>
              <a:rPr lang="en-US" b="1" dirty="0">
                <a:solidFill>
                  <a:srgbClr val="6FABA5"/>
                </a:solidFill>
                <a:latin typeface="Centaur" panose="02030504050205020304" pitchFamily="18" charset="0"/>
              </a:rPr>
              <a:t>hours greater than 288 </a:t>
            </a:r>
            <a:r>
              <a:rPr lang="en-US" b="1" dirty="0">
                <a:solidFill>
                  <a:srgbClr val="A6A6A6"/>
                </a:solidFill>
                <a:latin typeface="Centaur" panose="02030504050205020304" pitchFamily="18" charset="0"/>
              </a:rPr>
              <a:t>stayed in the </a:t>
            </a:r>
            <a:r>
              <a:rPr lang="en-US" b="1" dirty="0" smtClean="0">
                <a:solidFill>
                  <a:srgbClr val="A6A6A6"/>
                </a:solidFill>
                <a:latin typeface="Centaur" panose="02030504050205020304" pitchFamily="18" charset="0"/>
              </a:rPr>
              <a:t>company.</a:t>
            </a:r>
          </a:p>
          <a:p>
            <a:pPr marL="342900" indent="-342900">
              <a:buFontTx/>
              <a:buChar char="-"/>
            </a:pPr>
            <a:r>
              <a:rPr lang="en-US" b="1" dirty="0" smtClean="0">
                <a:solidFill>
                  <a:srgbClr val="A6A6A6"/>
                </a:solidFill>
                <a:latin typeface="Centaur" panose="02030504050205020304" pitchFamily="18" charset="0"/>
              </a:rPr>
              <a:t>Attrition </a:t>
            </a:r>
            <a:r>
              <a:rPr lang="en-US" b="1" dirty="0">
                <a:solidFill>
                  <a:srgbClr val="A6A6A6"/>
                </a:solidFill>
                <a:latin typeface="Centaur" panose="02030504050205020304" pitchFamily="18" charset="0"/>
              </a:rPr>
              <a:t>rate for average monthly hours in the range of </a:t>
            </a:r>
            <a:r>
              <a:rPr lang="en-US" b="1" dirty="0">
                <a:solidFill>
                  <a:srgbClr val="6FABA5"/>
                </a:solidFill>
                <a:latin typeface="Centaur" panose="02030504050205020304" pitchFamily="18" charset="0"/>
              </a:rPr>
              <a:t>167 to 215 </a:t>
            </a:r>
            <a:r>
              <a:rPr lang="en-US" b="1" dirty="0">
                <a:solidFill>
                  <a:srgbClr val="A6A6A6"/>
                </a:solidFill>
                <a:latin typeface="Centaur" panose="02030504050205020304" pitchFamily="18" charset="0"/>
              </a:rPr>
              <a:t>is very high hence it could be considered as the </a:t>
            </a:r>
            <a:r>
              <a:rPr lang="en-US" b="1" dirty="0">
                <a:solidFill>
                  <a:srgbClr val="6FABA5"/>
                </a:solidFill>
                <a:latin typeface="Centaur" panose="02030504050205020304" pitchFamily="18" charset="0"/>
              </a:rPr>
              <a:t>most optimal range.</a:t>
            </a:r>
          </a:p>
          <a:p>
            <a:pPr algn="ctr"/>
            <a:r>
              <a:rPr lang="en-US" b="1" dirty="0">
                <a:solidFill>
                  <a:srgbClr val="A6A6A6"/>
                </a:solidFill>
                <a:latin typeface="Centaur" panose="020305040502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98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Correlation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202747" y="-4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-8008479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Significance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8328612" y="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97302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  <a:endParaRPr lang="en-US" sz="3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543836" y="144908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Promotion in Last 5 years (0.062)</a:t>
            </a:r>
            <a:endParaRPr lang="en-US" sz="36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C94FF53-E358-452A-A5CE-3296318ABBE9}"/>
              </a:ext>
            </a:extLst>
          </p:cNvPr>
          <p:cNvSpPr txBox="1"/>
          <p:nvPr/>
        </p:nvSpPr>
        <p:spPr>
          <a:xfrm>
            <a:off x="1968315" y="4425040"/>
            <a:ext cx="833939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A6A6A6"/>
                </a:solidFill>
                <a:latin typeface="Centaur" panose="02030504050205020304" pitchFamily="18" charset="0"/>
              </a:rPr>
              <a:t>The statistics suggest promotion is sparsely rewarded in the company and that it is an effective measure to improve the attrition rate.</a:t>
            </a:r>
          </a:p>
          <a:p>
            <a:pPr algn="ctr"/>
            <a:endParaRPr lang="en-US" sz="2400" b="1" dirty="0" smtClean="0">
              <a:solidFill>
                <a:srgbClr val="A6A6A6"/>
              </a:solidFill>
              <a:latin typeface="Centaur" panose="02030504050205020304" pitchFamily="18" charset="0"/>
            </a:endParaRPr>
          </a:p>
          <a:p>
            <a:pPr algn="ctr"/>
            <a:r>
              <a:rPr lang="en-US" sz="2400" b="1" dirty="0" smtClean="0">
                <a:solidFill>
                  <a:srgbClr val="6FABA5"/>
                </a:solidFill>
                <a:latin typeface="Centaur" panose="02030504050205020304" pitchFamily="18" charset="0"/>
              </a:rPr>
              <a:t>No employee who was rewarded promotion left the company</a:t>
            </a:r>
          </a:p>
          <a:p>
            <a:pPr algn="ctr"/>
            <a:r>
              <a:rPr lang="en-US" sz="2100" b="1" dirty="0" smtClean="0">
                <a:solidFill>
                  <a:srgbClr val="A6A6A6"/>
                </a:solidFill>
                <a:latin typeface="Centaur" panose="02030504050205020304" pitchFamily="18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10" y="922002"/>
            <a:ext cx="47720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11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Correlation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202747" y="-4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-8008479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Significance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8363028" y="-4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97302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  <a:endParaRPr lang="en-US" sz="3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543836" y="144908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Number Of Projects (0.024)</a:t>
            </a:r>
            <a:endParaRPr lang="en-US" sz="36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C94FF53-E358-452A-A5CE-3296318ABBE9}"/>
              </a:ext>
            </a:extLst>
          </p:cNvPr>
          <p:cNvSpPr txBox="1"/>
          <p:nvPr/>
        </p:nvSpPr>
        <p:spPr>
          <a:xfrm>
            <a:off x="6017906" y="4040704"/>
            <a:ext cx="4025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A6A6A6"/>
                </a:solidFill>
                <a:latin typeface="Centaur" panose="02030504050205020304" pitchFamily="18" charset="0"/>
              </a:rPr>
              <a:t> While 2 projects make employees feel underappreciated, 7 projects are too much too handle.</a:t>
            </a:r>
          </a:p>
          <a:p>
            <a:pPr algn="ctr"/>
            <a:r>
              <a:rPr lang="en-US" sz="2100" b="1" dirty="0" smtClean="0">
                <a:solidFill>
                  <a:srgbClr val="6FABA5"/>
                </a:solidFill>
                <a:latin typeface="Centaur" panose="02030504050205020304" pitchFamily="18" charset="0"/>
              </a:rPr>
              <a:t>Most optimal value for assigning projects is 3 and it could be extended to 4.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62" y="821228"/>
            <a:ext cx="4018116" cy="25892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6" y="791239"/>
            <a:ext cx="3812868" cy="2605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6" y="3586004"/>
            <a:ext cx="36004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81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Correlation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202747" y="-4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-8008479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Significance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8329669" y="-6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97302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  <a:endParaRPr lang="en-US" sz="3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543836" y="144908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Departments and Last Evaluation(0.0066)</a:t>
            </a:r>
            <a:endParaRPr lang="en-US" sz="32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C94FF53-E358-452A-A5CE-3296318ABBE9}"/>
              </a:ext>
            </a:extLst>
          </p:cNvPr>
          <p:cNvSpPr txBox="1"/>
          <p:nvPr/>
        </p:nvSpPr>
        <p:spPr>
          <a:xfrm>
            <a:off x="6016277" y="4047384"/>
            <a:ext cx="402537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>
                <a:solidFill>
                  <a:srgbClr val="A6A6A6"/>
                </a:solidFill>
                <a:latin typeface="Centaur" panose="02030504050205020304" pitchFamily="18" charset="0"/>
              </a:rPr>
              <a:t>These two columns have the least correlation with the data and hence are the least important in terms of production.</a:t>
            </a:r>
          </a:p>
          <a:p>
            <a:pPr algn="ctr"/>
            <a:endParaRPr lang="en-US" sz="1900" b="1" dirty="0" smtClean="0">
              <a:solidFill>
                <a:srgbClr val="A6A6A6"/>
              </a:solidFill>
              <a:latin typeface="Centaur" panose="02030504050205020304" pitchFamily="18" charset="0"/>
            </a:endParaRPr>
          </a:p>
          <a:p>
            <a:pPr algn="ctr"/>
            <a:r>
              <a:rPr lang="en-US" sz="1900" b="1" dirty="0" smtClean="0">
                <a:solidFill>
                  <a:srgbClr val="6FABA5"/>
                </a:solidFill>
                <a:latin typeface="Centaur" panose="02030504050205020304" pitchFamily="18" charset="0"/>
              </a:rPr>
              <a:t>The most desirable values for last evaluation lie between 0.6 and 0.78.</a:t>
            </a:r>
          </a:p>
          <a:p>
            <a:pPr algn="ctr"/>
            <a:r>
              <a:rPr lang="en-US" sz="1900" b="1" dirty="0" smtClean="0">
                <a:solidFill>
                  <a:srgbClr val="6FABA5"/>
                </a:solidFill>
                <a:latin typeface="Centaur" panose="02030504050205020304" pitchFamily="18" charset="0"/>
              </a:rPr>
              <a:t>No departments has alarmingly low attrition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74" y="678943"/>
            <a:ext cx="4188890" cy="2829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15" y="744294"/>
            <a:ext cx="3740736" cy="2601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39" y="3508131"/>
            <a:ext cx="2760576" cy="31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61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Correlation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202747" y="-4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8074371" y="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97302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  <a:endParaRPr lang="en-US" sz="3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311080" y="3313189"/>
            <a:ext cx="727891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FABA5"/>
                </a:solidFill>
                <a:latin typeface="Tw Cen MT" panose="020B0602020104020603" pitchFamily="34" charset="0"/>
              </a:rPr>
              <a:t>Interestingly, Salary does not affect the change in attrition rate caused by average monthly hours or number of projects. They have low correlation stats and the trend remains the same.</a:t>
            </a:r>
          </a:p>
          <a:p>
            <a:pPr algn="ctr"/>
            <a:endParaRPr lang="en-US" sz="2400" dirty="0" smtClean="0">
              <a:solidFill>
                <a:srgbClr val="6FABA5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32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Hence increasing the salary is not a viable solution.</a:t>
            </a:r>
            <a:endParaRPr lang="en-US" sz="32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609" y="439043"/>
            <a:ext cx="4081916" cy="2808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7" y="324373"/>
            <a:ext cx="3837339" cy="28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07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161524" y="-1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Correlation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073141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140910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296766" y="0"/>
            <a:ext cx="10840281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97302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  <a:endParaRPr lang="en-US" sz="3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002462" y="177798"/>
            <a:ext cx="7278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Final Model </a:t>
            </a:r>
            <a:r>
              <a:rPr lang="en-US" sz="40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– Random Forest</a:t>
            </a:r>
            <a:endParaRPr lang="en-US" sz="4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58" y="5189998"/>
            <a:ext cx="2028825" cy="885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12" y="1564103"/>
            <a:ext cx="4048716" cy="3038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3" y="1596454"/>
            <a:ext cx="4045216" cy="262901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1999554" y="177798"/>
            <a:ext cx="7278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Final Model </a:t>
            </a:r>
            <a:r>
              <a:rPr lang="en-US" sz="40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– Random Forest</a:t>
            </a:r>
            <a:endParaRPr lang="en-US" sz="4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693885" y="1134788"/>
            <a:ext cx="42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FABA5"/>
                </a:solidFill>
                <a:latin typeface="Tw Cen MT" panose="020B0602020104020603" pitchFamily="34" charset="0"/>
              </a:rPr>
              <a:t>Stats for different Algorithms</a:t>
            </a:r>
            <a:endParaRPr lang="en-US" sz="2400" dirty="0">
              <a:solidFill>
                <a:srgbClr val="6FABA5"/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5062567" y="1132556"/>
            <a:ext cx="42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FABA5"/>
                </a:solidFill>
                <a:latin typeface="Tw Cen MT" panose="020B0602020104020603" pitchFamily="34" charset="0"/>
              </a:rPr>
              <a:t>Confusion Matrix for Final Model</a:t>
            </a:r>
            <a:endParaRPr lang="en-US" sz="2400" dirty="0">
              <a:solidFill>
                <a:srgbClr val="6FABA5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693884" y="4698357"/>
            <a:ext cx="42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FABA5"/>
                </a:solidFill>
                <a:latin typeface="Tw Cen MT" panose="020B0602020104020603" pitchFamily="34" charset="0"/>
              </a:rPr>
              <a:t>Statistics for Final Model</a:t>
            </a:r>
            <a:endParaRPr lang="en-US" sz="2400" dirty="0">
              <a:solidFill>
                <a:srgbClr val="6FABA5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5073635" y="4868482"/>
            <a:ext cx="4241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A6A6A6"/>
                </a:solidFill>
                <a:latin typeface="Tw Cen MT" panose="020B0602020104020603" pitchFamily="34" charset="0"/>
              </a:rPr>
              <a:t>Our Model can help the company predict if an employee will leave or not with </a:t>
            </a:r>
            <a:r>
              <a:rPr lang="en-US" sz="2000" dirty="0" smtClean="0">
                <a:solidFill>
                  <a:srgbClr val="6FABA5"/>
                </a:solidFill>
                <a:latin typeface="Tw Cen MT" panose="020B0602020104020603" pitchFamily="34" charset="0"/>
              </a:rPr>
              <a:t>97.9% accuracy.</a:t>
            </a:r>
            <a:endParaRPr lang="en-US" sz="2000" dirty="0">
              <a:solidFill>
                <a:srgbClr val="6FABA5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160299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Correlation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00614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140910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290921" y="0"/>
            <a:ext cx="10822709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97302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  <a:endParaRPr lang="en-US" sz="3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1603785" y="-4"/>
            <a:ext cx="7278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Summary</a:t>
            </a:r>
            <a:endParaRPr lang="en-US" sz="4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443460" y="696863"/>
            <a:ext cx="939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FABA5"/>
                </a:solidFill>
                <a:latin typeface="Tw Cen MT" panose="020B0602020104020603" pitchFamily="34" charset="0"/>
              </a:rPr>
              <a:t>Values for people who are most likely to leave </a:t>
            </a:r>
            <a:endParaRPr lang="en-US" sz="2400" dirty="0">
              <a:solidFill>
                <a:srgbClr val="6FABA5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54529"/>
              </p:ext>
            </p:extLst>
          </p:nvPr>
        </p:nvGraphicFramePr>
        <p:xfrm>
          <a:off x="914892" y="1277214"/>
          <a:ext cx="8142372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708"/>
                <a:gridCol w="904708"/>
                <a:gridCol w="904708"/>
                <a:gridCol w="904708"/>
                <a:gridCol w="904708"/>
                <a:gridCol w="904708"/>
                <a:gridCol w="904708"/>
                <a:gridCol w="904708"/>
                <a:gridCol w="9047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Satisfaction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Salary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Work Accident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Years</a:t>
                      </a:r>
                      <a:r>
                        <a:rPr lang="en-US" sz="1100" baseline="0" dirty="0" smtClean="0">
                          <a:solidFill>
                            <a:srgbClr val="00A0A8"/>
                          </a:solidFill>
                        </a:rPr>
                        <a:t> Spent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Monthly Hours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Promotion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Projects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Department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Last Evaluation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Below 0.1</a:t>
                      </a:r>
                      <a:endParaRPr lang="en-GB" sz="1400" dirty="0"/>
                    </a:p>
                  </a:txBody>
                  <a:tcPr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low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288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tech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0.45-0.6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409186" y="2304083"/>
            <a:ext cx="939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FABA5"/>
                </a:solidFill>
                <a:latin typeface="Tw Cen MT" panose="020B0602020104020603" pitchFamily="34" charset="0"/>
              </a:rPr>
              <a:t>Values for people who are likely to leave but can be retained</a:t>
            </a:r>
            <a:endParaRPr lang="en-US" sz="2400" dirty="0">
              <a:solidFill>
                <a:srgbClr val="6FABA5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17368"/>
              </p:ext>
            </p:extLst>
          </p:nvPr>
        </p:nvGraphicFramePr>
        <p:xfrm>
          <a:off x="981588" y="2887799"/>
          <a:ext cx="7958412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268"/>
                <a:gridCol w="884268"/>
                <a:gridCol w="884268"/>
                <a:gridCol w="884268"/>
                <a:gridCol w="884268"/>
                <a:gridCol w="884268"/>
                <a:gridCol w="884268"/>
                <a:gridCol w="884268"/>
                <a:gridCol w="8842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Satisfaction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Salary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Work Accident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Years</a:t>
                      </a:r>
                      <a:r>
                        <a:rPr lang="en-US" sz="1100" baseline="0" dirty="0" smtClean="0">
                          <a:solidFill>
                            <a:srgbClr val="00A0A8"/>
                          </a:solidFill>
                        </a:rPr>
                        <a:t> Spent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Monthly Hours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Promotion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Projects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Department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Last Evaluation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0.38</a:t>
                      </a:r>
                      <a:r>
                        <a:rPr lang="en-US" sz="1200" baseline="0" dirty="0" smtClean="0"/>
                        <a:t> – 0.43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low/</a:t>
                      </a:r>
                      <a:r>
                        <a:rPr lang="en-US" sz="1200" baseline="0" dirty="0" smtClean="0"/>
                        <a:t>med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2,</a:t>
                      </a:r>
                      <a:r>
                        <a:rPr lang="en-US" sz="1200" baseline="0" dirty="0" smtClean="0"/>
                        <a:t> 5-7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any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0.45-0.6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61380"/>
              </p:ext>
            </p:extLst>
          </p:nvPr>
        </p:nvGraphicFramePr>
        <p:xfrm>
          <a:off x="1865856" y="4294806"/>
          <a:ext cx="6189876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268"/>
                <a:gridCol w="884268"/>
                <a:gridCol w="884268"/>
                <a:gridCol w="884268"/>
                <a:gridCol w="884268"/>
                <a:gridCol w="884268"/>
                <a:gridCol w="8842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Satisfaction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Salary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Years</a:t>
                      </a:r>
                      <a:r>
                        <a:rPr lang="en-US" sz="1100" baseline="0" dirty="0" smtClean="0">
                          <a:solidFill>
                            <a:srgbClr val="00A0A8"/>
                          </a:solidFill>
                        </a:rPr>
                        <a:t> Spent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Monthly Hours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Promotion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Projects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A0A8"/>
                          </a:solidFill>
                        </a:rPr>
                        <a:t>Last Evaluation</a:t>
                      </a:r>
                      <a:endParaRPr lang="en-GB" sz="1100" dirty="0">
                        <a:solidFill>
                          <a:srgbClr val="00A0A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0.45-0.65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high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Above 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167-</a:t>
                      </a:r>
                      <a:r>
                        <a:rPr lang="en-US" sz="1200" baseline="0" dirty="0" smtClean="0"/>
                        <a:t> 215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3-4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0.61-0.78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FA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63944" y="3786226"/>
            <a:ext cx="939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FABA5"/>
                </a:solidFill>
                <a:latin typeface="Tw Cen MT" panose="020B0602020104020603" pitchFamily="34" charset="0"/>
              </a:rPr>
              <a:t>Values for people who are likely to leave but can be retained</a:t>
            </a:r>
            <a:endParaRPr lang="en-US" sz="2400" dirty="0">
              <a:solidFill>
                <a:srgbClr val="6FABA5"/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647419" y="5110210"/>
            <a:ext cx="9398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Increasing the salary wont affect attrition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Rewarding Promotion will significantly increase the attrition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Attrition Rate is very low for employees in their 6</a:t>
            </a:r>
            <a:r>
              <a:rPr lang="en-US" sz="2000" baseline="300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th</a:t>
            </a:r>
            <a:r>
              <a:rPr lang="en-US" sz="20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 year but if they are retained they are most likely to stay.</a:t>
            </a:r>
            <a:endParaRPr lang="en-US" sz="2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48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2055072" y="2076829"/>
            <a:ext cx="82642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latin typeface="Algerian" panose="04020705040A02060702" pitchFamily="82" charset="0"/>
                <a:cs typeface="Adobe Hebrew" panose="02040503050201020203" pitchFamily="18" charset="-79"/>
              </a:rPr>
              <a:t>Thanks For Viewing </a:t>
            </a:r>
          </a:p>
          <a:p>
            <a:pPr algn="ctr"/>
            <a:r>
              <a:rPr lang="en-US" sz="5000" dirty="0" smtClean="0">
                <a:latin typeface="Algerian" panose="04020705040A02060702" pitchFamily="82" charset="0"/>
                <a:cs typeface="Adobe Hebrew" panose="02040503050201020203" pitchFamily="18" charset="-79"/>
              </a:rPr>
              <a:t>The project</a:t>
            </a:r>
          </a:p>
          <a:p>
            <a:pPr algn="ctr"/>
            <a:r>
              <a:rPr lang="en-US" sz="5000" dirty="0" smtClean="0">
                <a:latin typeface="Algerian" panose="04020705040A02060702" pitchFamily="82" charset="0"/>
                <a:cs typeface="Adobe Hebrew" panose="02040503050201020203" pitchFamily="18" charset="-79"/>
              </a:rPr>
              <a:t>Report!!</a:t>
            </a:r>
            <a:endParaRPr lang="en-US" sz="5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2CB825-EAFB-4901-8C7E-D5477E0D31C8}"/>
              </a:ext>
            </a:extLst>
          </p:cNvPr>
          <p:cNvGrpSpPr/>
          <p:nvPr/>
        </p:nvGrpSpPr>
        <p:grpSpPr>
          <a:xfrm>
            <a:off x="5512175" y="6108449"/>
            <a:ext cx="4140553" cy="457993"/>
            <a:chOff x="4679586" y="876387"/>
            <a:chExt cx="1745757" cy="19310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39CA212B-3524-454E-9129-17FD0E8983F0}"/>
                </a:ext>
              </a:extLst>
            </p:cNvPr>
            <p:cNvSpPr/>
            <p:nvPr/>
          </p:nvSpPr>
          <p:spPr>
            <a:xfrm>
              <a:off x="4990736" y="876387"/>
              <a:ext cx="190500" cy="193101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285866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Correlation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8288783" y="0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97302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  <a:endParaRPr lang="en-US" sz="3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3679537" y="250773"/>
            <a:ext cx="5252143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Current Employee Table – Head</a:t>
            </a:r>
            <a:endParaRPr lang="en-GB" sz="21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36" y="921529"/>
            <a:ext cx="7724515" cy="1804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64" y="3778073"/>
            <a:ext cx="7774296" cy="1927402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799636" y="3005949"/>
            <a:ext cx="5776325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100" dirty="0" smtClean="0">
                <a:solidFill>
                  <a:srgbClr val="6FABA5"/>
                </a:solidFill>
                <a:latin typeface="Tw Cen MT" panose="020B0602020104020603" pitchFamily="34" charset="0"/>
              </a:rPr>
              <a:t>Employee Who Left Table – Head()</a:t>
            </a:r>
            <a:endParaRPr lang="en-GB" sz="2100" i="1" dirty="0">
              <a:solidFill>
                <a:srgbClr val="6FAB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80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Correlation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826054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97302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  <a:endParaRPr lang="en-US" sz="3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A14E1B91-C212-4889-8705-49BCDB383225}"/>
              </a:ext>
            </a:extLst>
          </p:cNvPr>
          <p:cNvGrpSpPr/>
          <p:nvPr/>
        </p:nvGrpSpPr>
        <p:grpSpPr>
          <a:xfrm>
            <a:off x="3696732" y="1072660"/>
            <a:ext cx="6791601" cy="4844995"/>
            <a:chOff x="2850753" y="3874286"/>
            <a:chExt cx="6791601" cy="310076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37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Columns</a:t>
              </a:r>
              <a:endParaRPr lang="en-US" sz="3200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7DC9F996-36A0-4A1D-8C4B-F6DAF0FDA7C8}"/>
                </a:ext>
              </a:extLst>
            </p:cNvPr>
            <p:cNvSpPr txBox="1"/>
            <p:nvPr/>
          </p:nvSpPr>
          <p:spPr>
            <a:xfrm>
              <a:off x="3988488" y="4204372"/>
              <a:ext cx="4311140" cy="295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Employee Attrition Database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44799B2-E7B9-4C01-A37D-BB60C6C75D12}"/>
                </a:ext>
              </a:extLst>
            </p:cNvPr>
            <p:cNvSpPr txBox="1"/>
            <p:nvPr/>
          </p:nvSpPr>
          <p:spPr>
            <a:xfrm>
              <a:off x="2850753" y="4798477"/>
              <a:ext cx="6791601" cy="2176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1700" dirty="0" smtClean="0">
                  <a:solidFill>
                    <a:srgbClr val="6FABA5"/>
                  </a:solidFill>
                </a:rPr>
                <a:t>Employee ID: </a:t>
              </a:r>
              <a:r>
                <a:rPr lang="en-US" sz="1700" dirty="0" smtClean="0"/>
                <a:t>Uniquely Identifies each record in the table</a:t>
              </a:r>
            </a:p>
            <a:p>
              <a:pPr marL="342900" indent="-3429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1700" dirty="0" smtClean="0">
                  <a:solidFill>
                    <a:srgbClr val="6FABA5"/>
                  </a:solidFill>
                </a:rPr>
                <a:t>Satisfaction Level: </a:t>
              </a:r>
              <a:r>
                <a:rPr lang="en-US" sz="1700" dirty="0" smtClean="0"/>
                <a:t>Value [0-1] to determine their levels of satisfaction</a:t>
              </a:r>
              <a:endParaRPr lang="en-US" sz="1700" dirty="0"/>
            </a:p>
            <a:p>
              <a:pPr marL="342900" indent="-3429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1700" dirty="0">
                  <a:solidFill>
                    <a:srgbClr val="6FABA5"/>
                  </a:solidFill>
                </a:rPr>
                <a:t>Last </a:t>
              </a:r>
              <a:r>
                <a:rPr lang="en-US" sz="1700" dirty="0" smtClean="0">
                  <a:solidFill>
                    <a:srgbClr val="6FABA5"/>
                  </a:solidFill>
                </a:rPr>
                <a:t>evaluation:  </a:t>
              </a:r>
              <a:r>
                <a:rPr lang="en-US" sz="1700" dirty="0" smtClean="0"/>
                <a:t>Series</a:t>
              </a:r>
              <a:r>
                <a:rPr lang="en-US" sz="1700" dirty="0" smtClean="0">
                  <a:solidFill>
                    <a:srgbClr val="6FABA5"/>
                  </a:solidFill>
                </a:rPr>
                <a:t> </a:t>
              </a:r>
              <a:r>
                <a:rPr lang="en-US" sz="1700" dirty="0" smtClean="0"/>
                <a:t>Value [0-1]</a:t>
              </a:r>
              <a:endParaRPr lang="en-US" sz="1700" dirty="0">
                <a:solidFill>
                  <a:srgbClr val="6FABA5"/>
                </a:solidFill>
              </a:endParaRPr>
            </a:p>
            <a:p>
              <a:pPr marL="342900" indent="-3429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1700" dirty="0">
                  <a:solidFill>
                    <a:srgbClr val="6FABA5"/>
                  </a:solidFill>
                </a:rPr>
                <a:t>Number of </a:t>
              </a:r>
              <a:r>
                <a:rPr lang="en-US" sz="1700" dirty="0" smtClean="0">
                  <a:solidFill>
                    <a:srgbClr val="6FABA5"/>
                  </a:solidFill>
                </a:rPr>
                <a:t>projects:  </a:t>
              </a:r>
              <a:r>
                <a:rPr lang="en-US" sz="1700" dirty="0" smtClean="0"/>
                <a:t>Ordinal Data [2-6]</a:t>
              </a:r>
              <a:endParaRPr lang="en-US" sz="1700" dirty="0"/>
            </a:p>
            <a:p>
              <a:pPr marL="342900" indent="-3429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1700" dirty="0">
                  <a:solidFill>
                    <a:srgbClr val="6FABA5"/>
                  </a:solidFill>
                </a:rPr>
                <a:t>Average monthly </a:t>
              </a:r>
              <a:r>
                <a:rPr lang="en-US" sz="1700" dirty="0" smtClean="0">
                  <a:solidFill>
                    <a:srgbClr val="6FABA5"/>
                  </a:solidFill>
                </a:rPr>
                <a:t>hours: </a:t>
              </a:r>
              <a:r>
                <a:rPr lang="en-US" sz="1700" dirty="0" smtClean="0"/>
                <a:t>Series Value [96-287]</a:t>
              </a:r>
              <a:endParaRPr lang="en-US" sz="1700" dirty="0"/>
            </a:p>
            <a:p>
              <a:pPr marL="342900" indent="-3429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1700" dirty="0">
                  <a:solidFill>
                    <a:srgbClr val="6FABA5"/>
                  </a:solidFill>
                </a:rPr>
                <a:t>Time spent at the </a:t>
              </a:r>
              <a:r>
                <a:rPr lang="en-US" sz="1700" dirty="0" smtClean="0">
                  <a:solidFill>
                    <a:srgbClr val="6FABA5"/>
                  </a:solidFill>
                </a:rPr>
                <a:t>company: </a:t>
              </a:r>
              <a:r>
                <a:rPr lang="en-US" sz="1700" dirty="0" smtClean="0"/>
                <a:t>in years, value ranging from [2-10]</a:t>
              </a:r>
              <a:endParaRPr lang="en-US" sz="1700" dirty="0"/>
            </a:p>
            <a:p>
              <a:pPr marL="342900" indent="-3429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1700" dirty="0">
                  <a:solidFill>
                    <a:srgbClr val="6FABA5"/>
                  </a:solidFill>
                </a:rPr>
                <a:t>Whether they have had a work </a:t>
              </a:r>
              <a:r>
                <a:rPr lang="en-US" sz="1700" dirty="0" smtClean="0">
                  <a:solidFill>
                    <a:srgbClr val="6FABA5"/>
                  </a:solidFill>
                </a:rPr>
                <a:t>accident: </a:t>
              </a:r>
              <a:r>
                <a:rPr lang="en-US" sz="1700" dirty="0" smtClean="0"/>
                <a:t>Binary Value [0,1]</a:t>
              </a:r>
              <a:endParaRPr lang="en-US" sz="1700" dirty="0"/>
            </a:p>
            <a:p>
              <a:pPr marL="342900" indent="-3429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1700" dirty="0">
                  <a:solidFill>
                    <a:srgbClr val="6FABA5"/>
                  </a:solidFill>
                </a:rPr>
                <a:t>Whether they have </a:t>
              </a:r>
              <a:r>
                <a:rPr lang="en-US" sz="1700" dirty="0" smtClean="0">
                  <a:solidFill>
                    <a:srgbClr val="6FABA5"/>
                  </a:solidFill>
                </a:rPr>
                <a:t>had promotion in </a:t>
              </a:r>
              <a:r>
                <a:rPr lang="en-US" sz="1700" dirty="0">
                  <a:solidFill>
                    <a:srgbClr val="6FABA5"/>
                  </a:solidFill>
                </a:rPr>
                <a:t>last 5 </a:t>
              </a:r>
              <a:r>
                <a:rPr lang="en-US" sz="1700" dirty="0" smtClean="0">
                  <a:solidFill>
                    <a:srgbClr val="6FABA5"/>
                  </a:solidFill>
                </a:rPr>
                <a:t>years: </a:t>
              </a:r>
              <a:r>
                <a:rPr lang="en-US" sz="1700" dirty="0"/>
                <a:t>Binary Value [0-1</a:t>
              </a:r>
              <a:r>
                <a:rPr lang="en-US" sz="1700" dirty="0" smtClean="0"/>
                <a:t>]</a:t>
              </a:r>
              <a:endParaRPr lang="en-US" sz="1700" dirty="0"/>
            </a:p>
            <a:p>
              <a:pPr marL="342900" indent="-3429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1700" dirty="0" smtClean="0">
                  <a:solidFill>
                    <a:srgbClr val="6FABA5"/>
                  </a:solidFill>
                </a:rPr>
                <a:t>Departments: </a:t>
              </a:r>
              <a:r>
                <a:rPr lang="en-US" sz="1700" dirty="0"/>
                <a:t>C</a:t>
              </a:r>
              <a:r>
                <a:rPr lang="en-US" sz="1700" dirty="0" smtClean="0"/>
                <a:t>ardinal data representing different departments</a:t>
              </a:r>
            </a:p>
            <a:p>
              <a:pPr marL="342900" indent="-3429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1700" dirty="0" smtClean="0">
                  <a:solidFill>
                    <a:srgbClr val="6FABA5"/>
                  </a:solidFill>
                </a:rPr>
                <a:t>Salary: </a:t>
              </a:r>
              <a:r>
                <a:rPr lang="en-US" sz="1700" dirty="0" smtClean="0"/>
                <a:t>Ordinal Data ( High , medium, low)</a:t>
              </a:r>
              <a:endParaRPr lang="en-US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Correlation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828594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97302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  <a:endParaRPr lang="en-US" sz="3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A14E1B91-C212-4889-8705-49BCDB383225}"/>
              </a:ext>
            </a:extLst>
          </p:cNvPr>
          <p:cNvGrpSpPr/>
          <p:nvPr/>
        </p:nvGrpSpPr>
        <p:grpSpPr>
          <a:xfrm>
            <a:off x="3606800" y="1072656"/>
            <a:ext cx="7205133" cy="3010860"/>
            <a:chOff x="2760821" y="3874286"/>
            <a:chExt cx="7205133" cy="192692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94C4F95-2EDE-46B0-8B26-C72D6D3C8DB3}"/>
                </a:ext>
              </a:extLst>
            </p:cNvPr>
            <p:cNvSpPr txBox="1"/>
            <p:nvPr/>
          </p:nvSpPr>
          <p:spPr>
            <a:xfrm>
              <a:off x="2760821" y="3874286"/>
              <a:ext cx="7205133" cy="37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Data Cleaning and Pre-Processing</a:t>
              </a:r>
              <a:endParaRPr lang="en-US" sz="3200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7DC9F996-36A0-4A1D-8C4B-F6DAF0FDA7C8}"/>
                </a:ext>
              </a:extLst>
            </p:cNvPr>
            <p:cNvSpPr txBox="1"/>
            <p:nvPr/>
          </p:nvSpPr>
          <p:spPr>
            <a:xfrm>
              <a:off x="3988488" y="4204372"/>
              <a:ext cx="4311140" cy="295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Employee Attrition Database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44799B2-E7B9-4C01-A37D-BB60C6C75D12}"/>
                </a:ext>
              </a:extLst>
            </p:cNvPr>
            <p:cNvSpPr txBox="1"/>
            <p:nvPr/>
          </p:nvSpPr>
          <p:spPr>
            <a:xfrm>
              <a:off x="2831622" y="4589820"/>
              <a:ext cx="6791601" cy="121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700" dirty="0" smtClean="0">
                  <a:solidFill>
                    <a:srgbClr val="A6A6A6"/>
                  </a:solidFill>
                </a:rPr>
                <a:t>There were </a:t>
              </a:r>
              <a:r>
                <a:rPr lang="en-US" sz="1700" dirty="0" smtClean="0">
                  <a:solidFill>
                    <a:srgbClr val="6FABA5"/>
                  </a:solidFill>
                </a:rPr>
                <a:t>no null </a:t>
              </a:r>
              <a:r>
                <a:rPr lang="en-US" sz="1700" dirty="0" smtClean="0">
                  <a:solidFill>
                    <a:srgbClr val="A6A6A6"/>
                  </a:solidFill>
                </a:rPr>
                <a:t>values in the dataset.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700" dirty="0" smtClean="0">
                  <a:solidFill>
                    <a:srgbClr val="A6A6A6"/>
                  </a:solidFill>
                </a:rPr>
                <a:t>There were </a:t>
              </a:r>
              <a:r>
                <a:rPr lang="en-US" sz="1700" dirty="0" smtClean="0">
                  <a:solidFill>
                    <a:srgbClr val="6FABA5"/>
                  </a:solidFill>
                </a:rPr>
                <a:t>no outliers </a:t>
              </a:r>
              <a:r>
                <a:rPr lang="en-US" sz="1700" dirty="0" smtClean="0">
                  <a:solidFill>
                    <a:srgbClr val="A6A6A6"/>
                  </a:solidFill>
                </a:rPr>
                <a:t>or absurd values in the dataset. (checked through describe.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700" dirty="0" err="1" smtClean="0">
                  <a:solidFill>
                    <a:srgbClr val="6FABA5"/>
                  </a:solidFill>
                </a:rPr>
                <a:t>Emp_ID</a:t>
              </a:r>
              <a:r>
                <a:rPr lang="en-US" sz="1700" dirty="0" smtClean="0">
                  <a:solidFill>
                    <a:srgbClr val="A6A6A6"/>
                  </a:solidFill>
                </a:rPr>
                <a:t> column was dropped as it wasn’t of any significance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700" dirty="0" smtClean="0">
                  <a:solidFill>
                    <a:srgbClr val="A6A6A6"/>
                  </a:solidFill>
                </a:rPr>
                <a:t>Both tables were combined and a new column </a:t>
              </a:r>
              <a:r>
                <a:rPr lang="en-US" sz="1700" dirty="0" smtClean="0">
                  <a:solidFill>
                    <a:srgbClr val="6FABA5"/>
                  </a:solidFill>
                </a:rPr>
                <a:t>Left</a:t>
              </a:r>
              <a:r>
                <a:rPr lang="en-US" sz="1700" dirty="0" smtClean="0">
                  <a:solidFill>
                    <a:srgbClr val="A6A6A6"/>
                  </a:solidFill>
                </a:rPr>
                <a:t> (target Column) was introduced for predictions.</a:t>
              </a:r>
              <a:endParaRPr lang="en-US" sz="1700" dirty="0">
                <a:solidFill>
                  <a:srgbClr val="A6A6A6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3606800" y="4083516"/>
            <a:ext cx="3557384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Final Dataset – Head</a:t>
            </a:r>
            <a:endParaRPr lang="en-GB" sz="21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49"/>
          <a:stretch/>
        </p:blipFill>
        <p:spPr>
          <a:xfrm>
            <a:off x="3121268" y="4802618"/>
            <a:ext cx="8539331" cy="7453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86"/>
          <a:stretch/>
        </p:blipFill>
        <p:spPr>
          <a:xfrm>
            <a:off x="3121268" y="5670899"/>
            <a:ext cx="8539331" cy="70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36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Correlation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7854146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97302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  <a:endParaRPr lang="en-US" sz="3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292116" y="-161031"/>
            <a:ext cx="8678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Correlation</a:t>
            </a:r>
            <a:r>
              <a:rPr lang="en-US" sz="60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sz="25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– a pivotal component</a:t>
            </a:r>
            <a:endParaRPr lang="en-US" sz="25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FC94FF53-E358-452A-A5CE-3296318ABBE9}"/>
              </a:ext>
            </a:extLst>
          </p:cNvPr>
          <p:cNvSpPr txBox="1"/>
          <p:nvPr/>
        </p:nvSpPr>
        <p:spPr>
          <a:xfrm>
            <a:off x="2292115" y="754051"/>
            <a:ext cx="8678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Correlation is defined as the </a:t>
            </a:r>
            <a:r>
              <a:rPr lang="en-US" sz="1400" b="1" dirty="0">
                <a:solidFill>
                  <a:srgbClr val="52CBBE"/>
                </a:solidFill>
                <a:latin typeface="Tw Cen MT" panose="020B0602020104020603" pitchFamily="34" charset="0"/>
              </a:rPr>
              <a:t>process of establishing a relationship or connection between two or more measures.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FC94FF53-E358-452A-A5CE-3296318ABBE9}"/>
              </a:ext>
            </a:extLst>
          </p:cNvPr>
          <p:cNvSpPr txBox="1"/>
          <p:nvPr/>
        </p:nvSpPr>
        <p:spPr>
          <a:xfrm>
            <a:off x="2292115" y="5274912"/>
            <a:ext cx="86789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Centaur" panose="02030504050205020304" pitchFamily="18" charset="0"/>
              </a:rPr>
              <a:t>According to Correlation </a:t>
            </a:r>
            <a:r>
              <a:rPr lang="en-US" sz="2200" b="1" dirty="0" err="1" smtClean="0">
                <a:solidFill>
                  <a:srgbClr val="6FABA5"/>
                </a:solidFill>
                <a:latin typeface="Centaur" panose="02030504050205020304" pitchFamily="18" charset="0"/>
              </a:rPr>
              <a:t>Satisfaction_Level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Centaur" panose="02030504050205020304" pitchFamily="18" charset="0"/>
              </a:rPr>
              <a:t> is the most important to determining the attrition. </a:t>
            </a:r>
            <a:r>
              <a:rPr lang="en-US" sz="2200" b="1" dirty="0" smtClean="0">
                <a:solidFill>
                  <a:srgbClr val="6FABA5"/>
                </a:solidFill>
                <a:latin typeface="Centaur" panose="02030504050205020304" pitchFamily="18" charset="0"/>
              </a:rPr>
              <a:t>Salary, </a:t>
            </a:r>
            <a:r>
              <a:rPr lang="en-US" sz="2200" b="1" dirty="0" err="1" smtClean="0">
                <a:solidFill>
                  <a:srgbClr val="6FABA5"/>
                </a:solidFill>
                <a:latin typeface="Centaur" panose="02030504050205020304" pitchFamily="18" charset="0"/>
              </a:rPr>
              <a:t>Work_Accident</a:t>
            </a:r>
            <a:r>
              <a:rPr lang="en-US" sz="2200" b="1" dirty="0" smtClean="0">
                <a:solidFill>
                  <a:srgbClr val="6FABA5"/>
                </a:solidFill>
                <a:latin typeface="Centaur" panose="02030504050205020304" pitchFamily="18" charset="0"/>
              </a:rPr>
              <a:t>, and time spend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Centaur" panose="02030504050205020304" pitchFamily="18" charset="0"/>
              </a:rPr>
              <a:t> are the highly important as well.</a:t>
            </a:r>
          </a:p>
          <a:p>
            <a:pPr algn="just"/>
            <a:r>
              <a:rPr lang="en-US" sz="2200" b="1" dirty="0" smtClean="0">
                <a:solidFill>
                  <a:srgbClr val="6FABA5"/>
                </a:solidFill>
                <a:latin typeface="Centaur" panose="02030504050205020304" pitchFamily="18" charset="0"/>
              </a:rPr>
              <a:t>As all features have low correlation, all of them are indispensable.</a:t>
            </a:r>
            <a:endParaRPr lang="en-US" sz="2200" b="1" dirty="0">
              <a:solidFill>
                <a:srgbClr val="6FABA5"/>
              </a:solidFill>
              <a:latin typeface="Centaur" panose="020305040502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41" y="1127943"/>
            <a:ext cx="5484194" cy="40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Correlation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91403" y="8467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-8008479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Significance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8355044" y="8467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97302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  <a:endParaRPr lang="en-US" sz="3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543836" y="144908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Satisfaction (0.39)</a:t>
            </a:r>
            <a:endParaRPr lang="en-US" sz="36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C94FF53-E358-452A-A5CE-3296318ABBE9}"/>
              </a:ext>
            </a:extLst>
          </p:cNvPr>
          <p:cNvSpPr txBox="1"/>
          <p:nvPr/>
        </p:nvSpPr>
        <p:spPr>
          <a:xfrm>
            <a:off x="2128986" y="4301067"/>
            <a:ext cx="795897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b="1" dirty="0" smtClean="0">
                <a:solidFill>
                  <a:schemeClr val="bg1">
                    <a:lumMod val="65000"/>
                  </a:schemeClr>
                </a:solidFill>
                <a:latin typeface="Centaur" panose="02030504050205020304" pitchFamily="18" charset="0"/>
              </a:rPr>
              <a:t>Satisfaction Level as a metric is pretty reliable in terms of determining the attrition rate.  The probability of an employee leaving is significantly lower after his/her satisfaction level reaches </a:t>
            </a:r>
            <a:r>
              <a:rPr lang="en-US" sz="2100" b="1" dirty="0" smtClean="0">
                <a:solidFill>
                  <a:srgbClr val="6FABA5"/>
                </a:solidFill>
                <a:latin typeface="Centaur" panose="02030504050205020304" pitchFamily="18" charset="0"/>
              </a:rPr>
              <a:t>0.435.</a:t>
            </a:r>
          </a:p>
          <a:p>
            <a:pPr algn="just"/>
            <a:r>
              <a:rPr lang="en-US" sz="2100" b="1" dirty="0" smtClean="0">
                <a:solidFill>
                  <a:schemeClr val="bg1">
                    <a:lumMod val="65000"/>
                  </a:schemeClr>
                </a:solidFill>
                <a:latin typeface="Centaur" panose="02030504050205020304" pitchFamily="18" charset="0"/>
              </a:rPr>
              <a:t>The lowest attrition rate is below 0.1 satisfaction but these employees will be difficult to retain. </a:t>
            </a:r>
          </a:p>
          <a:p>
            <a:pPr algn="just"/>
            <a:r>
              <a:rPr lang="en-US" sz="2100" b="1" dirty="0" smtClean="0">
                <a:solidFill>
                  <a:schemeClr val="bg1">
                    <a:lumMod val="65000"/>
                  </a:schemeClr>
                </a:solidFill>
                <a:latin typeface="Centaur" panose="02030504050205020304" pitchFamily="18" charset="0"/>
              </a:rPr>
              <a:t>The company should focus on employees with satisfaction between </a:t>
            </a:r>
            <a:r>
              <a:rPr lang="en-US" sz="2100" b="1" dirty="0" smtClean="0">
                <a:solidFill>
                  <a:srgbClr val="6FABA5"/>
                </a:solidFill>
                <a:latin typeface="Centaur" panose="02030504050205020304" pitchFamily="18" charset="0"/>
              </a:rPr>
              <a:t>0.38 and 0.43</a:t>
            </a:r>
            <a:r>
              <a:rPr lang="en-US" sz="2100" b="1" dirty="0" smtClean="0">
                <a:solidFill>
                  <a:schemeClr val="bg1">
                    <a:lumMod val="65000"/>
                  </a:schemeClr>
                </a:solidFill>
                <a:latin typeface="Centaur" panose="02030504050205020304" pitchFamily="18" charset="0"/>
              </a:rPr>
              <a:t> this is the range for the second spike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45" y="709124"/>
            <a:ext cx="4959012" cy="35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82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Correlation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-4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-8008479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Significance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8343061" y="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97302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  <a:endParaRPr lang="en-US" sz="3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543836" y="144908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Salary (-0.16)</a:t>
            </a:r>
            <a:endParaRPr lang="en-US" sz="36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C94FF53-E358-452A-A5CE-3296318ABBE9}"/>
              </a:ext>
            </a:extLst>
          </p:cNvPr>
          <p:cNvSpPr txBox="1"/>
          <p:nvPr/>
        </p:nvSpPr>
        <p:spPr>
          <a:xfrm>
            <a:off x="2203804" y="3877822"/>
            <a:ext cx="795897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6FABA5"/>
                </a:solidFill>
                <a:latin typeface="Centaur" panose="02030504050205020304" pitchFamily="18" charset="0"/>
              </a:rPr>
              <a:t>Attrition Rates based on salary</a:t>
            </a:r>
          </a:p>
          <a:p>
            <a:pPr algn="ctr"/>
            <a:r>
              <a:rPr lang="en-US" sz="2100" b="1" dirty="0" smtClean="0">
                <a:solidFill>
                  <a:schemeClr val="bg1">
                    <a:lumMod val="65000"/>
                  </a:schemeClr>
                </a:solidFill>
                <a:latin typeface="Centaur" panose="02030504050205020304" pitchFamily="18" charset="0"/>
              </a:rPr>
              <a:t>Low = 70.312%</a:t>
            </a:r>
            <a:endParaRPr lang="en-US" sz="2100" b="1" dirty="0">
              <a:solidFill>
                <a:schemeClr val="bg1">
                  <a:lumMod val="65000"/>
                </a:schemeClr>
              </a:solidFill>
              <a:latin typeface="Centaur" panose="02030504050205020304" pitchFamily="18" charset="0"/>
            </a:endParaRPr>
          </a:p>
          <a:p>
            <a:pPr algn="ctr"/>
            <a:r>
              <a:rPr lang="en-US" sz="2100" b="1" dirty="0" smtClean="0">
                <a:solidFill>
                  <a:schemeClr val="bg1">
                    <a:lumMod val="65000"/>
                  </a:schemeClr>
                </a:solidFill>
                <a:latin typeface="Centaur" panose="02030504050205020304" pitchFamily="18" charset="0"/>
              </a:rPr>
              <a:t>Medium = 79.569%</a:t>
            </a:r>
            <a:endParaRPr lang="en-US" sz="2100" b="1" dirty="0">
              <a:solidFill>
                <a:schemeClr val="bg1">
                  <a:lumMod val="65000"/>
                </a:schemeClr>
              </a:solidFill>
              <a:latin typeface="Centaur" panose="02030504050205020304" pitchFamily="18" charset="0"/>
            </a:endParaRPr>
          </a:p>
          <a:p>
            <a:pPr algn="ctr"/>
            <a:r>
              <a:rPr lang="en-US" sz="2100" b="1" dirty="0" smtClean="0">
                <a:solidFill>
                  <a:schemeClr val="bg1">
                    <a:lumMod val="65000"/>
                  </a:schemeClr>
                </a:solidFill>
                <a:latin typeface="Centaur" panose="02030504050205020304" pitchFamily="18" charset="0"/>
              </a:rPr>
              <a:t>High = 93.371%</a:t>
            </a:r>
            <a:endParaRPr lang="en-US" sz="2100" b="1" dirty="0">
              <a:solidFill>
                <a:schemeClr val="bg1">
                  <a:lumMod val="65000"/>
                </a:schemeClr>
              </a:solidFill>
              <a:latin typeface="Centaur" panose="02030504050205020304" pitchFamily="18" charset="0"/>
            </a:endParaRPr>
          </a:p>
          <a:p>
            <a:pPr algn="just"/>
            <a:endParaRPr lang="en-US" sz="2100" b="1" dirty="0" smtClean="0">
              <a:solidFill>
                <a:schemeClr val="bg1">
                  <a:lumMod val="65000"/>
                </a:schemeClr>
              </a:solidFill>
              <a:latin typeface="Centaur" panose="020305040502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34" y="838862"/>
            <a:ext cx="4905375" cy="31623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C94FF53-E358-452A-A5CE-3296318ABBE9}"/>
              </a:ext>
            </a:extLst>
          </p:cNvPr>
          <p:cNvSpPr txBox="1"/>
          <p:nvPr/>
        </p:nvSpPr>
        <p:spPr>
          <a:xfrm>
            <a:off x="2221326" y="5255603"/>
            <a:ext cx="79589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6FABA5"/>
                </a:solidFill>
                <a:latin typeface="Centaur" panose="02030504050205020304" pitchFamily="18" charset="0"/>
              </a:rPr>
              <a:t>While the sample size of low and medium salary is comparable, Employees with low salary have a greater tendency to leave</a:t>
            </a:r>
            <a:r>
              <a:rPr lang="en-US" sz="2100" b="1" dirty="0" smtClean="0">
                <a:solidFill>
                  <a:schemeClr val="bg1">
                    <a:lumMod val="65000"/>
                  </a:schemeClr>
                </a:solidFill>
                <a:latin typeface="Centaur" panose="02030504050205020304" pitchFamily="18" charset="0"/>
              </a:rPr>
              <a:t>.</a:t>
            </a:r>
            <a:endParaRPr lang="en-US" sz="2100" b="1" dirty="0">
              <a:solidFill>
                <a:schemeClr val="bg1">
                  <a:lumMod val="65000"/>
                </a:schemeClr>
              </a:solidFill>
              <a:latin typeface="Centaur" panose="02030504050205020304" pitchFamily="18" charset="0"/>
            </a:endParaRPr>
          </a:p>
          <a:p>
            <a:pPr algn="ctr"/>
            <a:r>
              <a:rPr lang="en-US" sz="2100" b="1" dirty="0" smtClean="0">
                <a:solidFill>
                  <a:schemeClr val="bg1">
                    <a:lumMod val="65000"/>
                  </a:schemeClr>
                </a:solidFill>
                <a:latin typeface="Centaur" panose="02030504050205020304" pitchFamily="18" charset="0"/>
              </a:rPr>
              <a:t>Attrition rate in employees with high salary extremely high.</a:t>
            </a:r>
          </a:p>
        </p:txBody>
      </p:sp>
    </p:spTree>
    <p:extLst>
      <p:ext uri="{BB962C8B-B14F-4D97-AF65-F5344CB8AC3E}">
        <p14:creationId xmlns:p14="http://schemas.microsoft.com/office/powerpoint/2010/main" val="2800848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Correlation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11299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-8008479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Significance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8361898" y="-1130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97302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  <a:endParaRPr lang="en-US" sz="3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543836" y="144908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FF5969"/>
                </a:solidFill>
                <a:latin typeface="Tw Cen MT" panose="020B0602020104020603" pitchFamily="34" charset="0"/>
              </a:rPr>
              <a:t>Work accident (0.15)</a:t>
            </a:r>
            <a:endParaRPr lang="en-US" sz="36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C94FF53-E358-452A-A5CE-3296318ABBE9}"/>
              </a:ext>
            </a:extLst>
          </p:cNvPr>
          <p:cNvSpPr txBox="1"/>
          <p:nvPr/>
        </p:nvSpPr>
        <p:spPr>
          <a:xfrm>
            <a:off x="2203804" y="3877822"/>
            <a:ext cx="79589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6FABA5"/>
                </a:solidFill>
                <a:latin typeface="Centaur" panose="02030504050205020304" pitchFamily="18" charset="0"/>
              </a:rPr>
              <a:t>Attrition Rates based on Work accident</a:t>
            </a:r>
          </a:p>
          <a:p>
            <a:pPr algn="ctr"/>
            <a:r>
              <a:rPr lang="en-US" sz="2100" b="1" dirty="0" smtClean="0">
                <a:solidFill>
                  <a:schemeClr val="bg1">
                    <a:lumMod val="65000"/>
                  </a:schemeClr>
                </a:solidFill>
                <a:latin typeface="Centaur" panose="02030504050205020304" pitchFamily="18" charset="0"/>
              </a:rPr>
              <a:t>Suffered from a work accident = 70.484%</a:t>
            </a:r>
            <a:endParaRPr lang="en-US" sz="2100" b="1" dirty="0">
              <a:solidFill>
                <a:schemeClr val="bg1">
                  <a:lumMod val="65000"/>
                </a:schemeClr>
              </a:solidFill>
              <a:latin typeface="Centaur" panose="02030504050205020304" pitchFamily="18" charset="0"/>
            </a:endParaRPr>
          </a:p>
          <a:p>
            <a:pPr algn="ctr"/>
            <a:r>
              <a:rPr lang="en-US" sz="2100" b="1" dirty="0" smtClean="0">
                <a:solidFill>
                  <a:schemeClr val="bg1">
                    <a:lumMod val="65000"/>
                  </a:schemeClr>
                </a:solidFill>
                <a:latin typeface="Centaur" panose="02030504050205020304" pitchFamily="18" charset="0"/>
              </a:rPr>
              <a:t>Did not suffer from work accident = 92.208%</a:t>
            </a:r>
            <a:endParaRPr lang="en-US" sz="2100" b="1" dirty="0">
              <a:solidFill>
                <a:schemeClr val="bg1">
                  <a:lumMod val="65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C94FF53-E358-452A-A5CE-3296318ABBE9}"/>
              </a:ext>
            </a:extLst>
          </p:cNvPr>
          <p:cNvSpPr txBox="1"/>
          <p:nvPr/>
        </p:nvSpPr>
        <p:spPr>
          <a:xfrm>
            <a:off x="2221326" y="5020933"/>
            <a:ext cx="795897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A6A6A6"/>
                </a:solidFill>
                <a:latin typeface="Centaur" panose="02030504050205020304" pitchFamily="18" charset="0"/>
              </a:rPr>
              <a:t>While it may seem through correlation that work accidents is pivotal in attaining attrition rate, the count plot seems to show a clearer picture. </a:t>
            </a:r>
            <a:r>
              <a:rPr lang="en-US" sz="2100" b="1" dirty="0" smtClean="0">
                <a:solidFill>
                  <a:srgbClr val="6FABA5"/>
                </a:solidFill>
                <a:latin typeface="Centaur" panose="02030504050205020304" pitchFamily="18" charset="0"/>
              </a:rPr>
              <a:t>Contrary to the expectation, attrition rate increases in employees who suffered a workplace accident. </a:t>
            </a:r>
            <a:r>
              <a:rPr lang="en-US" sz="2100" b="1" dirty="0" smtClean="0">
                <a:solidFill>
                  <a:srgbClr val="A6A6A6"/>
                </a:solidFill>
                <a:latin typeface="Centaur" panose="02030504050205020304" pitchFamily="18" charset="0"/>
              </a:rPr>
              <a:t>The significant difference in sample space could have caused this absurd result to occur.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763" y="791239"/>
            <a:ext cx="47815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50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Correlation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-4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312721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EDA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-8008479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Significance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8338517" y="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97302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  <a:endParaRPr lang="en-US" sz="3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543836" y="144908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Time Spent in company (-0.14)</a:t>
            </a:r>
            <a:endParaRPr lang="en-US" sz="36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C94FF53-E358-452A-A5CE-3296318ABBE9}"/>
              </a:ext>
            </a:extLst>
          </p:cNvPr>
          <p:cNvSpPr txBox="1"/>
          <p:nvPr/>
        </p:nvSpPr>
        <p:spPr>
          <a:xfrm>
            <a:off x="2203804" y="4591752"/>
            <a:ext cx="795897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A6A6A6"/>
                </a:solidFill>
                <a:latin typeface="Centaur" panose="02030504050205020304" pitchFamily="18" charset="0"/>
              </a:rPr>
              <a:t>The attrition rate decrease until the employee is in his/her 5</a:t>
            </a:r>
            <a:r>
              <a:rPr lang="en-US" sz="2100" b="1" baseline="30000" dirty="0" smtClean="0">
                <a:solidFill>
                  <a:srgbClr val="A6A6A6"/>
                </a:solidFill>
                <a:latin typeface="Centaur" panose="02030504050205020304" pitchFamily="18" charset="0"/>
              </a:rPr>
              <a:t>th</a:t>
            </a:r>
            <a:r>
              <a:rPr lang="en-US" sz="2100" b="1" dirty="0" smtClean="0">
                <a:solidFill>
                  <a:srgbClr val="A6A6A6"/>
                </a:solidFill>
                <a:latin typeface="Centaur" panose="02030504050205020304" pitchFamily="18" charset="0"/>
              </a:rPr>
              <a:t> year, at which point it is the lowest, </a:t>
            </a:r>
            <a:r>
              <a:rPr lang="en-US" sz="2100" b="1" dirty="0" smtClean="0">
                <a:solidFill>
                  <a:srgbClr val="6FABA5"/>
                </a:solidFill>
                <a:latin typeface="Centaur" panose="02030504050205020304" pitchFamily="18" charset="0"/>
              </a:rPr>
              <a:t>a mere 43%.  </a:t>
            </a:r>
            <a:r>
              <a:rPr lang="en-US" sz="2100" b="1" dirty="0" smtClean="0">
                <a:solidFill>
                  <a:srgbClr val="A6A6A6"/>
                </a:solidFill>
                <a:latin typeface="Centaur" panose="02030504050205020304" pitchFamily="18" charset="0"/>
              </a:rPr>
              <a:t>Employees who have spent greater than 6 years in the company stay. Hence </a:t>
            </a:r>
            <a:r>
              <a:rPr lang="en-US" sz="2100" b="1" dirty="0" smtClean="0">
                <a:solidFill>
                  <a:srgbClr val="6FABA5"/>
                </a:solidFill>
                <a:latin typeface="Centaur" panose="02030504050205020304" pitchFamily="18" charset="0"/>
              </a:rPr>
              <a:t>focusing on the employees in their 5</a:t>
            </a:r>
            <a:r>
              <a:rPr lang="en-US" sz="2100" b="1" baseline="30000" dirty="0" smtClean="0">
                <a:solidFill>
                  <a:srgbClr val="6FABA5"/>
                </a:solidFill>
                <a:latin typeface="Centaur" panose="02030504050205020304" pitchFamily="18" charset="0"/>
              </a:rPr>
              <a:t>th</a:t>
            </a:r>
            <a:r>
              <a:rPr lang="en-US" sz="2100" b="1" dirty="0" smtClean="0">
                <a:solidFill>
                  <a:srgbClr val="6FABA5"/>
                </a:solidFill>
                <a:latin typeface="Centaur" panose="02030504050205020304" pitchFamily="18" charset="0"/>
              </a:rPr>
              <a:t> year with the company can be extremely beneficial in increasing attrition</a:t>
            </a:r>
            <a:r>
              <a:rPr lang="en-US" sz="2100" b="1" dirty="0" smtClean="0">
                <a:solidFill>
                  <a:srgbClr val="A6A6A6"/>
                </a:solidFill>
                <a:latin typeface="Centaur" panose="02030504050205020304" pitchFamily="18" charset="0"/>
              </a:rPr>
              <a:t>. In terms of volume  most employee leave in the 6</a:t>
            </a:r>
            <a:r>
              <a:rPr lang="en-US" sz="2100" b="1" baseline="30000" dirty="0" smtClean="0">
                <a:solidFill>
                  <a:srgbClr val="A6A6A6"/>
                </a:solidFill>
                <a:latin typeface="Centaur" panose="02030504050205020304" pitchFamily="18" charset="0"/>
              </a:rPr>
              <a:t>th</a:t>
            </a:r>
            <a:r>
              <a:rPr lang="en-US" sz="2100" b="1" dirty="0" smtClean="0">
                <a:solidFill>
                  <a:srgbClr val="A6A6A6"/>
                </a:solidFill>
                <a:latin typeface="Centaur" panose="02030504050205020304" pitchFamily="18" charset="0"/>
              </a:rPr>
              <a:t> year.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09" y="1339491"/>
            <a:ext cx="4423456" cy="3085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221" y="1161439"/>
            <a:ext cx="37147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12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1358</Words>
  <Application>Microsoft Office PowerPoint</Application>
  <PresentationFormat>Widescreen</PresentationFormat>
  <Paragraphs>269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Adobe Hebrew</vt:lpstr>
      <vt:lpstr>Algerian</vt:lpstr>
      <vt:lpstr>Arial</vt:lpstr>
      <vt:lpstr>Calibri</vt:lpstr>
      <vt:lpstr>Calibri Light</vt:lpstr>
      <vt:lpstr>Centaur</vt:lpstr>
      <vt:lpstr>Tw Cen MT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Gursimar Singh Bedi</cp:lastModifiedBy>
  <cp:revision>92</cp:revision>
  <dcterms:created xsi:type="dcterms:W3CDTF">2017-01-05T13:17:27Z</dcterms:created>
  <dcterms:modified xsi:type="dcterms:W3CDTF">2020-12-29T10:52:17Z</dcterms:modified>
</cp:coreProperties>
</file>