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orbel" panose="020B05030202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R1fXHwxM8scN58ROycqPeoUkm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customschemas.google.com/relationships/presentationmetadata" Target="meta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4"/>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4"/>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4"/>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9EFD2"/>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4" name="Google Shape;24;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17"/>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18"/>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18"/>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18"/>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1"/>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3570644" y="767419"/>
            <a:ext cx="8115230" cy="5330952"/>
          </a:xfrm>
          <a:prstGeom prst="rect">
            <a:avLst/>
          </a:prstGeom>
          <a:solidFill>
            <a:srgbClr val="BFBFBF"/>
          </a:solidFill>
          <a:ln>
            <a:noFill/>
          </a:ln>
        </p:spPr>
      </p:sp>
      <p:sp>
        <p:nvSpPr>
          <p:cNvPr id="68" name="Google Shape;68;p22"/>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3"/>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r>
              <a:rPr lang="en-GB"/>
              <a:t>Types of communication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Advantages </a:t>
            </a:r>
            <a:endParaRPr/>
          </a:p>
        </p:txBody>
      </p:sp>
      <p:sp>
        <p:nvSpPr>
          <p:cNvPr id="142" name="Google Shape;142;p1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2000"/>
              <a:buChar char="●"/>
            </a:pPr>
            <a:r>
              <a:rPr lang="en-GB"/>
              <a:t>Non-verbal communication supplements oral messages. Sometimes words fail to convey exact meaning of the message, but non-verbal means make the meaning clear.</a:t>
            </a:r>
            <a:endParaRPr/>
          </a:p>
          <a:p>
            <a:pPr marL="182880" lvl="0" indent="-182880" algn="l" rtl="0">
              <a:lnSpc>
                <a:spcPct val="90000"/>
              </a:lnSpc>
              <a:spcBef>
                <a:spcPts val="1200"/>
              </a:spcBef>
              <a:spcAft>
                <a:spcPts val="0"/>
              </a:spcAft>
              <a:buSzPts val="2000"/>
              <a:buChar char="●"/>
            </a:pPr>
            <a:r>
              <a:rPr lang="en-GB"/>
              <a:t>It makes communication possible with illiterate, deaf and dumb or intellectually retarded persons.</a:t>
            </a:r>
            <a:endParaRPr/>
          </a:p>
          <a:p>
            <a:pPr marL="182880" lvl="0" indent="-182880" algn="l" rtl="0">
              <a:lnSpc>
                <a:spcPct val="90000"/>
              </a:lnSpc>
              <a:spcBef>
                <a:spcPts val="1200"/>
              </a:spcBef>
              <a:spcAft>
                <a:spcPts val="0"/>
              </a:spcAft>
              <a:buSzPts val="2000"/>
              <a:buChar char="●"/>
            </a:pPr>
            <a:r>
              <a:rPr lang="en-GB"/>
              <a:t>Non-verbal behaviour facilitates to know the mood, attitude, feelings  of a person</a:t>
            </a:r>
            <a:endParaRPr/>
          </a:p>
          <a:p>
            <a:pPr marL="182880" lvl="0" indent="-55879" algn="l" rtl="0">
              <a:lnSpc>
                <a:spcPct val="90000"/>
              </a:lnSpc>
              <a:spcBef>
                <a:spcPts val="1200"/>
              </a:spcBef>
              <a:spcAft>
                <a:spcPts val="0"/>
              </a:spcAft>
              <a:buSzPts val="2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Limitations </a:t>
            </a:r>
            <a:endParaRPr/>
          </a:p>
        </p:txBody>
      </p:sp>
      <p:sp>
        <p:nvSpPr>
          <p:cNvPr id="148" name="Google Shape;148;p11"/>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l" rtl="0">
              <a:lnSpc>
                <a:spcPct val="90000"/>
              </a:lnSpc>
              <a:spcBef>
                <a:spcPts val="0"/>
              </a:spcBef>
              <a:spcAft>
                <a:spcPts val="0"/>
              </a:spcAft>
              <a:buSzPts val="2000"/>
              <a:buChar char="●"/>
            </a:pPr>
            <a:r>
              <a:rPr lang="en-GB"/>
              <a:t>It is unstructured. Sometimes it is difficult to study because non-verbal symbols vary from culture to culture and have different meanings in different cultures. They are liable to be misinterpreted or misunderstood. </a:t>
            </a:r>
            <a:endParaRPr/>
          </a:p>
          <a:p>
            <a:pPr marL="182880" lvl="0" indent="-182880" algn="l" rtl="0">
              <a:lnSpc>
                <a:spcPct val="90000"/>
              </a:lnSpc>
              <a:spcBef>
                <a:spcPts val="1200"/>
              </a:spcBef>
              <a:spcAft>
                <a:spcPts val="0"/>
              </a:spcAft>
              <a:buSzPts val="2000"/>
              <a:buChar char="●"/>
            </a:pPr>
            <a:r>
              <a:rPr lang="en-GB"/>
              <a:t>It is unfit for formal communication and has no legal validity</a:t>
            </a:r>
            <a:endParaRPr/>
          </a:p>
          <a:p>
            <a:pPr marL="182880" lvl="0" indent="-182880" algn="l" rtl="0">
              <a:lnSpc>
                <a:spcPct val="90000"/>
              </a:lnSpc>
              <a:spcBef>
                <a:spcPts val="1200"/>
              </a:spcBef>
              <a:spcAft>
                <a:spcPts val="0"/>
              </a:spcAft>
              <a:buSzPts val="2000"/>
              <a:buChar char="●"/>
            </a:pPr>
            <a:r>
              <a:rPr lang="en-GB"/>
              <a:t>It is not that effective when it comes to large gatherings. </a:t>
            </a:r>
            <a:endParaRPr/>
          </a:p>
          <a:p>
            <a:pPr marL="182880" lvl="0" indent="-182880" algn="l" rtl="0">
              <a:lnSpc>
                <a:spcPct val="90000"/>
              </a:lnSpc>
              <a:spcBef>
                <a:spcPts val="1200"/>
              </a:spcBef>
              <a:spcAft>
                <a:spcPts val="0"/>
              </a:spcAft>
              <a:buSzPts val="2000"/>
              <a:buChar char="●"/>
            </a:pPr>
            <a:r>
              <a:rPr lang="en-GB"/>
              <a:t>Certain messages about the ideas or concepts  cannot be expressed through non-verbal communication. </a:t>
            </a:r>
            <a:endParaRPr/>
          </a:p>
          <a:p>
            <a:pPr marL="182880" lvl="0" indent="-182880" algn="l" rtl="0">
              <a:lnSpc>
                <a:spcPct val="90000"/>
              </a:lnSpc>
              <a:spcBef>
                <a:spcPts val="1200"/>
              </a:spcBef>
              <a:spcAft>
                <a:spcPts val="0"/>
              </a:spcAft>
              <a:buSzPts val="2000"/>
              <a:buChar char="●"/>
            </a:pPr>
            <a:r>
              <a:rPr lang="en-GB"/>
              <a:t>It requires serious attention of the receiver. </a:t>
            </a:r>
            <a:endParaRPr/>
          </a:p>
          <a:p>
            <a:pPr marL="182880" lvl="0" indent="-182880" algn="l" rtl="0">
              <a:lnSpc>
                <a:spcPct val="90000"/>
              </a:lnSpc>
              <a:spcBef>
                <a:spcPts val="1200"/>
              </a:spcBef>
              <a:spcAft>
                <a:spcPts val="0"/>
              </a:spcAft>
              <a:buSzPts val="2000"/>
              <a:buChar char="●"/>
            </a:pPr>
            <a:r>
              <a:rPr lang="en-GB"/>
              <a:t>It is worthless in case the communication to a blind person because she/he cannot see the visual signs and signals.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Formal communication </a:t>
            </a:r>
            <a:endParaRPr/>
          </a:p>
        </p:txBody>
      </p:sp>
      <p:sp>
        <p:nvSpPr>
          <p:cNvPr id="154" name="Google Shape;154;p12"/>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200000"/>
              </a:lnSpc>
              <a:spcBef>
                <a:spcPts val="0"/>
              </a:spcBef>
              <a:spcAft>
                <a:spcPts val="0"/>
              </a:spcAft>
              <a:buSzPts val="2000"/>
              <a:buChar char="●"/>
            </a:pPr>
            <a:r>
              <a:rPr lang="en-GB"/>
              <a:t>It conforms to the prescribed professional rules, policies, procedures, standards and regulations. It follows proper channel which is determined and controlled by some official. It flows along the different hierarchical levels of an organisation.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Verbal communication </a:t>
            </a:r>
            <a:endParaRPr/>
          </a:p>
        </p:txBody>
      </p:sp>
      <p:sp>
        <p:nvSpPr>
          <p:cNvPr id="94" name="Google Shape;94;p2"/>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150000"/>
              </a:lnSpc>
              <a:spcBef>
                <a:spcPts val="0"/>
              </a:spcBef>
              <a:spcAft>
                <a:spcPts val="0"/>
              </a:spcAft>
              <a:buSzPts val="2000"/>
              <a:buChar char="●"/>
            </a:pPr>
            <a:r>
              <a:rPr lang="en-GB"/>
              <a:t>The communication with the help of spoken words is called verbal communication/ spoken communication/ oral communication.</a:t>
            </a:r>
            <a:endParaRPr/>
          </a:p>
          <a:p>
            <a:pPr marL="182880" lvl="0" indent="-182880" algn="just" rtl="0">
              <a:lnSpc>
                <a:spcPct val="150000"/>
              </a:lnSpc>
              <a:spcBef>
                <a:spcPts val="1200"/>
              </a:spcBef>
              <a:spcAft>
                <a:spcPts val="0"/>
              </a:spcAft>
              <a:buSzPts val="2000"/>
              <a:buChar char="●"/>
            </a:pPr>
            <a:r>
              <a:rPr lang="en-GB"/>
              <a:t>There can be two or more persons involved in the process who transmit the message through spoken words. </a:t>
            </a:r>
            <a:endParaRPr/>
          </a:p>
          <a:p>
            <a:pPr marL="182880" lvl="0" indent="-182880" algn="just" rtl="0">
              <a:lnSpc>
                <a:spcPct val="150000"/>
              </a:lnSpc>
              <a:spcBef>
                <a:spcPts val="1200"/>
              </a:spcBef>
              <a:spcAft>
                <a:spcPts val="0"/>
              </a:spcAft>
              <a:buSzPts val="2000"/>
              <a:buChar char="●"/>
            </a:pPr>
            <a:r>
              <a:rPr lang="en-GB"/>
              <a:t>The speaker makes use of some precise and distinct sounds and the receiver hears and decoded them to understand the meaning of communicated words, phrases and sentences. They can either do through face-to-face interaction or with the help of some mechanical or electronic device. </a:t>
            </a:r>
            <a:endParaRPr/>
          </a:p>
          <a:p>
            <a:pPr marL="182880" lvl="0" indent="-55879" algn="l" rtl="0">
              <a:lnSpc>
                <a:spcPct val="90000"/>
              </a:lnSpc>
              <a:spcBef>
                <a:spcPts val="120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Conti. </a:t>
            </a:r>
            <a:endParaRPr/>
          </a:p>
        </p:txBody>
      </p:sp>
      <p:sp>
        <p:nvSpPr>
          <p:cNvPr id="100" name="Google Shape;100;p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150000"/>
              </a:lnSpc>
              <a:spcBef>
                <a:spcPts val="0"/>
              </a:spcBef>
              <a:spcAft>
                <a:spcPts val="0"/>
              </a:spcAft>
              <a:buSzPts val="2000"/>
              <a:buChar char="●"/>
            </a:pPr>
            <a:r>
              <a:rPr lang="en-GB"/>
              <a:t>Oral communication is most recognised form of human communication. </a:t>
            </a:r>
            <a:endParaRPr/>
          </a:p>
          <a:p>
            <a:pPr marL="182880" lvl="0" indent="-182880" algn="just" rtl="0">
              <a:lnSpc>
                <a:spcPct val="150000"/>
              </a:lnSpc>
              <a:spcBef>
                <a:spcPts val="1200"/>
              </a:spcBef>
              <a:spcAft>
                <a:spcPts val="0"/>
              </a:spcAft>
              <a:buSzPts val="2000"/>
              <a:buChar char="●"/>
            </a:pPr>
            <a:r>
              <a:rPr lang="en-GB"/>
              <a:t>It requires the presence of both the speaker and the listener. The listener has the opportunity to speak back which enables two way communication. It can be formal and informal.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Advantages </a:t>
            </a:r>
            <a:endParaRPr/>
          </a:p>
        </p:txBody>
      </p:sp>
      <p:sp>
        <p:nvSpPr>
          <p:cNvPr id="106" name="Google Shape;106;p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150000"/>
              </a:lnSpc>
              <a:spcBef>
                <a:spcPts val="0"/>
              </a:spcBef>
              <a:spcAft>
                <a:spcPts val="0"/>
              </a:spcAft>
              <a:buSzPts val="2000"/>
              <a:buChar char="●"/>
            </a:pPr>
            <a:r>
              <a:rPr lang="en-GB"/>
              <a:t>It is fast medium of communication.</a:t>
            </a:r>
            <a:endParaRPr/>
          </a:p>
          <a:p>
            <a:pPr marL="182880" lvl="0" indent="-182880" algn="just" rtl="0">
              <a:lnSpc>
                <a:spcPct val="150000"/>
              </a:lnSpc>
              <a:spcBef>
                <a:spcPts val="1200"/>
              </a:spcBef>
              <a:spcAft>
                <a:spcPts val="0"/>
              </a:spcAft>
              <a:buSzPts val="2000"/>
              <a:buChar char="●"/>
            </a:pPr>
            <a:r>
              <a:rPr lang="en-GB"/>
              <a:t>It enables immediate feedback and provided the receiver an opportunity to clear his/her/their doubts. </a:t>
            </a:r>
            <a:endParaRPr/>
          </a:p>
          <a:p>
            <a:pPr marL="182880" lvl="0" indent="-182880" algn="just" rtl="0">
              <a:lnSpc>
                <a:spcPct val="150000"/>
              </a:lnSpc>
              <a:spcBef>
                <a:spcPts val="1200"/>
              </a:spcBef>
              <a:spcAft>
                <a:spcPts val="0"/>
              </a:spcAft>
              <a:buSzPts val="2000"/>
              <a:buChar char="●"/>
            </a:pPr>
            <a:r>
              <a:rPr lang="en-GB"/>
              <a:t>The speaker can use non-verbal means along with oral communication which enhance the effectiveness of communication.</a:t>
            </a:r>
            <a:endParaRPr/>
          </a:p>
          <a:p>
            <a:pPr marL="182880" lvl="0" indent="-182880" algn="just" rtl="0">
              <a:lnSpc>
                <a:spcPct val="150000"/>
              </a:lnSpc>
              <a:spcBef>
                <a:spcPts val="1200"/>
              </a:spcBef>
              <a:spcAft>
                <a:spcPts val="0"/>
              </a:spcAft>
              <a:buSzPts val="2000"/>
              <a:buChar char="●"/>
            </a:pPr>
            <a:r>
              <a:rPr lang="en-GB"/>
              <a:t>It saves time and money.</a:t>
            </a:r>
            <a:endParaRPr/>
          </a:p>
          <a:p>
            <a:pPr marL="182880" lvl="0" indent="-182880" algn="just" rtl="0">
              <a:lnSpc>
                <a:spcPct val="150000"/>
              </a:lnSpc>
              <a:spcBef>
                <a:spcPts val="1200"/>
              </a:spcBef>
              <a:spcAft>
                <a:spcPts val="0"/>
              </a:spcAft>
              <a:buSzPts val="2000"/>
              <a:buChar char="●"/>
            </a:pPr>
            <a:r>
              <a:rPr lang="en-GB"/>
              <a:t>Helps in developing healthy interpersonal relations.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Limitations </a:t>
            </a:r>
            <a:endParaRPr/>
          </a:p>
        </p:txBody>
      </p:sp>
      <p:sp>
        <p:nvSpPr>
          <p:cNvPr id="112" name="Google Shape;112;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150000"/>
              </a:lnSpc>
              <a:spcBef>
                <a:spcPts val="0"/>
              </a:spcBef>
              <a:spcAft>
                <a:spcPts val="0"/>
              </a:spcAft>
              <a:buSzPts val="2000"/>
              <a:buChar char="●"/>
            </a:pPr>
            <a:r>
              <a:rPr lang="en-GB"/>
              <a:t>It is unfit for lengthy messages. Tables, diagrams, pictures etc cannot be communicated through oral communication </a:t>
            </a:r>
            <a:endParaRPr/>
          </a:p>
          <a:p>
            <a:pPr marL="182880" lvl="0" indent="-182880" algn="just" rtl="0">
              <a:lnSpc>
                <a:spcPct val="150000"/>
              </a:lnSpc>
              <a:spcBef>
                <a:spcPts val="1200"/>
              </a:spcBef>
              <a:spcAft>
                <a:spcPts val="0"/>
              </a:spcAft>
              <a:buSzPts val="2000"/>
              <a:buChar char="●"/>
            </a:pPr>
            <a:r>
              <a:rPr lang="en-GB"/>
              <a:t>Oral messages have less legal validity as the person can deny at any point of time.</a:t>
            </a:r>
            <a:endParaRPr/>
          </a:p>
          <a:p>
            <a:pPr marL="182880" lvl="0" indent="-182880" algn="just" rtl="0">
              <a:lnSpc>
                <a:spcPct val="150000"/>
              </a:lnSpc>
              <a:spcBef>
                <a:spcPts val="1200"/>
              </a:spcBef>
              <a:spcAft>
                <a:spcPts val="0"/>
              </a:spcAft>
              <a:buSzPts val="2000"/>
              <a:buChar char="●"/>
            </a:pPr>
            <a:r>
              <a:rPr lang="en-GB"/>
              <a:t>Presence of both the party (speaker and listener) at the same time is an essential requirement of oral communication. </a:t>
            </a:r>
            <a:endParaRPr/>
          </a:p>
          <a:p>
            <a:pPr marL="182880" lvl="0" indent="-182880" algn="just" rtl="0">
              <a:lnSpc>
                <a:spcPct val="150000"/>
              </a:lnSpc>
              <a:spcBef>
                <a:spcPts val="1200"/>
              </a:spcBef>
              <a:spcAft>
                <a:spcPts val="0"/>
              </a:spcAft>
              <a:buSzPts val="2000"/>
              <a:buChar char="●"/>
            </a:pPr>
            <a:r>
              <a:rPr lang="en-GB"/>
              <a:t>Fraction of inattentiveness can result in loss of receiving important information which can cause misunderstanding.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Written communication </a:t>
            </a:r>
            <a:endParaRPr/>
          </a:p>
        </p:txBody>
      </p:sp>
      <p:sp>
        <p:nvSpPr>
          <p:cNvPr id="118" name="Google Shape;118;p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200000"/>
              </a:lnSpc>
              <a:spcBef>
                <a:spcPts val="0"/>
              </a:spcBef>
              <a:spcAft>
                <a:spcPts val="0"/>
              </a:spcAft>
              <a:buSzPts val="2000"/>
              <a:buChar char="●"/>
            </a:pPr>
            <a:r>
              <a:rPr lang="en-GB"/>
              <a:t>The transmission of message through written or printed symbols. Information is exchanged in writing as documentary proof. </a:t>
            </a:r>
            <a:endParaRPr/>
          </a:p>
          <a:p>
            <a:pPr marL="182880" lvl="0" indent="-182880" algn="just" rtl="0">
              <a:lnSpc>
                <a:spcPct val="200000"/>
              </a:lnSpc>
              <a:spcBef>
                <a:spcPts val="1200"/>
              </a:spcBef>
              <a:spcAft>
                <a:spcPts val="0"/>
              </a:spcAft>
              <a:buSzPts val="2000"/>
              <a:buChar char="●"/>
            </a:pPr>
            <a:r>
              <a:rPr lang="en-GB"/>
              <a:t>Transmission of words in the form of books, magazines, letters, pamphlets, memos, manuals , emails etc.</a:t>
            </a:r>
            <a:endParaRPr/>
          </a:p>
          <a:p>
            <a:pPr marL="0" lvl="0" indent="0" algn="l" rtl="0">
              <a:lnSpc>
                <a:spcPct val="90000"/>
              </a:lnSpc>
              <a:spcBef>
                <a:spcPts val="1200"/>
              </a:spcBef>
              <a:spcAft>
                <a:spcPts val="0"/>
              </a:spcAft>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ADVANTAGES </a:t>
            </a:r>
            <a:endParaRPr/>
          </a:p>
        </p:txBody>
      </p:sp>
      <p:sp>
        <p:nvSpPr>
          <p:cNvPr id="124" name="Google Shape;124;p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150000"/>
              </a:lnSpc>
              <a:spcBef>
                <a:spcPts val="0"/>
              </a:spcBef>
              <a:spcAft>
                <a:spcPts val="0"/>
              </a:spcAft>
              <a:buSzPts val="2000"/>
              <a:buChar char="●"/>
            </a:pPr>
            <a:r>
              <a:rPr lang="en-GB"/>
              <a:t>Suitable for lengthy messages </a:t>
            </a:r>
            <a:endParaRPr/>
          </a:p>
          <a:p>
            <a:pPr marL="182880" lvl="0" indent="-182880" algn="just" rtl="0">
              <a:lnSpc>
                <a:spcPct val="150000"/>
              </a:lnSpc>
              <a:spcBef>
                <a:spcPts val="1200"/>
              </a:spcBef>
              <a:spcAft>
                <a:spcPts val="0"/>
              </a:spcAft>
              <a:buSzPts val="2000"/>
              <a:buChar char="●"/>
            </a:pPr>
            <a:r>
              <a:rPr lang="en-GB"/>
              <a:t>More accurate and unambiguous</a:t>
            </a:r>
            <a:endParaRPr/>
          </a:p>
          <a:p>
            <a:pPr marL="182880" lvl="0" indent="-182880" algn="just" rtl="0">
              <a:lnSpc>
                <a:spcPct val="150000"/>
              </a:lnSpc>
              <a:spcBef>
                <a:spcPts val="1200"/>
              </a:spcBef>
              <a:spcAft>
                <a:spcPts val="0"/>
              </a:spcAft>
              <a:buSzPts val="2000"/>
              <a:buChar char="●"/>
            </a:pPr>
            <a:r>
              <a:rPr lang="en-GB"/>
              <a:t>Presence of both speaker and receiver at the same time is not necessary.</a:t>
            </a:r>
            <a:endParaRPr/>
          </a:p>
          <a:p>
            <a:pPr marL="182880" lvl="0" indent="-182880" algn="just" rtl="0">
              <a:lnSpc>
                <a:spcPct val="150000"/>
              </a:lnSpc>
              <a:spcBef>
                <a:spcPts val="1200"/>
              </a:spcBef>
              <a:spcAft>
                <a:spcPts val="0"/>
              </a:spcAft>
              <a:buSzPts val="2000"/>
              <a:buChar char="●"/>
            </a:pPr>
            <a:r>
              <a:rPr lang="en-GB"/>
              <a:t>Develops better understanding of the message because the receiver can take time to comprehend the meaning of the message. The message can be read repeatedly as many as times the reader wants. </a:t>
            </a:r>
            <a:endParaRPr/>
          </a:p>
          <a:p>
            <a:pPr marL="182880" lvl="0" indent="-182880" algn="just" rtl="0">
              <a:lnSpc>
                <a:spcPct val="150000"/>
              </a:lnSpc>
              <a:spcBef>
                <a:spcPts val="1200"/>
              </a:spcBef>
              <a:spcAft>
                <a:spcPts val="0"/>
              </a:spcAft>
              <a:buSzPts val="2000"/>
              <a:buChar char="●"/>
            </a:pPr>
            <a:r>
              <a:rPr lang="en-GB"/>
              <a:t>It has legal validity and can be used as evidence.</a:t>
            </a:r>
            <a:endParaRPr/>
          </a:p>
          <a:p>
            <a:pPr marL="182880" lvl="0" indent="-55879" algn="l" rtl="0">
              <a:lnSpc>
                <a:spcPct val="90000"/>
              </a:lnSpc>
              <a:spcBef>
                <a:spcPts val="12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Limitations</a:t>
            </a:r>
            <a:endParaRPr/>
          </a:p>
        </p:txBody>
      </p:sp>
      <p:sp>
        <p:nvSpPr>
          <p:cNvPr id="130" name="Google Shape;130;p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150000"/>
              </a:lnSpc>
              <a:spcBef>
                <a:spcPts val="0"/>
              </a:spcBef>
              <a:spcAft>
                <a:spcPts val="0"/>
              </a:spcAft>
              <a:buSzPts val="2000"/>
              <a:buChar char="●"/>
            </a:pPr>
            <a:r>
              <a:rPr lang="en-GB"/>
              <a:t> It is a costly means of communication as a lot of time and money is spent in the drafting and circulation of a message. .</a:t>
            </a:r>
            <a:endParaRPr/>
          </a:p>
          <a:p>
            <a:pPr marL="182880" lvl="0" indent="-182880" algn="just" rtl="0">
              <a:lnSpc>
                <a:spcPct val="150000"/>
              </a:lnSpc>
              <a:spcBef>
                <a:spcPts val="1200"/>
              </a:spcBef>
              <a:spcAft>
                <a:spcPts val="0"/>
              </a:spcAft>
              <a:buSzPts val="2000"/>
              <a:buChar char="●"/>
            </a:pPr>
            <a:r>
              <a:rPr lang="en-GB"/>
              <a:t>Time consuming activity- requires long practice and patience in learning. </a:t>
            </a:r>
            <a:endParaRPr/>
          </a:p>
          <a:p>
            <a:pPr marL="182880" lvl="0" indent="-182880" algn="just" rtl="0">
              <a:lnSpc>
                <a:spcPct val="150000"/>
              </a:lnSpc>
              <a:spcBef>
                <a:spcPts val="1200"/>
              </a:spcBef>
              <a:spcAft>
                <a:spcPts val="0"/>
              </a:spcAft>
              <a:buSzPts val="2000"/>
              <a:buChar char="●"/>
            </a:pPr>
            <a:r>
              <a:rPr lang="en-GB"/>
              <a:t>Immediate feedback is not possible. </a:t>
            </a:r>
            <a:endParaRPr/>
          </a:p>
          <a:p>
            <a:pPr marL="182880" lvl="0" indent="-182880" algn="just" rtl="0">
              <a:lnSpc>
                <a:spcPct val="150000"/>
              </a:lnSpc>
              <a:spcBef>
                <a:spcPts val="1200"/>
              </a:spcBef>
              <a:spcAft>
                <a:spcPts val="0"/>
              </a:spcAft>
              <a:buSzPts val="2000"/>
              <a:buChar char="●"/>
            </a:pPr>
            <a:r>
              <a:rPr lang="en-GB"/>
              <a:t>Lacks personal touch between the reader and the sender</a:t>
            </a:r>
            <a:endParaRPr/>
          </a:p>
          <a:p>
            <a:pPr marL="182880" lvl="0" indent="-182880" algn="just" rtl="0">
              <a:lnSpc>
                <a:spcPct val="150000"/>
              </a:lnSpc>
              <a:spcBef>
                <a:spcPts val="1200"/>
              </a:spcBef>
              <a:spcAft>
                <a:spcPts val="0"/>
              </a:spcAft>
              <a:buSzPts val="2000"/>
              <a:buChar char="●"/>
            </a:pPr>
            <a:r>
              <a:rPr lang="en-GB"/>
              <a:t>Non-verbal cues cannot be used in this type of communication</a:t>
            </a:r>
            <a:endParaRPr/>
          </a:p>
          <a:p>
            <a:pPr marL="182880" lvl="0" indent="-182880" algn="just" rtl="0">
              <a:lnSpc>
                <a:spcPct val="150000"/>
              </a:lnSpc>
              <a:spcBef>
                <a:spcPts val="1200"/>
              </a:spcBef>
              <a:spcAft>
                <a:spcPts val="0"/>
              </a:spcAft>
              <a:buSzPts val="2000"/>
              <a:buChar char="●"/>
            </a:pPr>
            <a:r>
              <a:rPr lang="en-GB"/>
              <a:t>It is unfit for uneducated person. </a:t>
            </a:r>
            <a:endParaRPr/>
          </a:p>
          <a:p>
            <a:pPr marL="182880" lvl="0" indent="-55879" algn="l" rtl="0">
              <a:lnSpc>
                <a:spcPct val="90000"/>
              </a:lnSpc>
              <a:spcBef>
                <a:spcPts val="1200"/>
              </a:spcBef>
              <a:spcAft>
                <a:spcPts val="0"/>
              </a:spcAft>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GB"/>
              <a:t>Non-verbal communication</a:t>
            </a:r>
            <a:endParaRPr/>
          </a:p>
        </p:txBody>
      </p:sp>
      <p:sp>
        <p:nvSpPr>
          <p:cNvPr id="136" name="Google Shape;136;p9"/>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182880" lvl="0" indent="-182880" algn="just" rtl="0">
              <a:lnSpc>
                <a:spcPct val="150000"/>
              </a:lnSpc>
              <a:spcBef>
                <a:spcPts val="0"/>
              </a:spcBef>
              <a:spcAft>
                <a:spcPts val="0"/>
              </a:spcAft>
              <a:buSzPts val="2000"/>
              <a:buChar char="●"/>
            </a:pPr>
            <a:r>
              <a:rPr lang="en-GB"/>
              <a:t>Sometimes words fail to convey the essence of the message, but actions, facial  expressions, gestures, and body movements make the meaning clear. It is the process of conveying a message without use of verbal language. It does not require any language. An illiterate person can also communicate with the help of non-verbal means. </a:t>
            </a:r>
            <a:endParaRPr/>
          </a:p>
        </p:txBody>
      </p:sp>
    </p:spTree>
  </p:cSld>
  <p:clrMapOvr>
    <a:masterClrMapping/>
  </p:clrMapOvr>
</p:sld>
</file>

<file path=ppt/theme/theme1.xml><?xml version="1.0" encoding="utf-8"?>
<a:theme xmlns:a="http://schemas.openxmlformats.org/drawingml/2006/main" name="Frame">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Types of communication </vt:lpstr>
      <vt:lpstr>Verbal communication </vt:lpstr>
      <vt:lpstr>Conti. </vt:lpstr>
      <vt:lpstr>Advantages </vt:lpstr>
      <vt:lpstr>Limitations </vt:lpstr>
      <vt:lpstr>Written communication </vt:lpstr>
      <vt:lpstr>ADVANTAGES </vt:lpstr>
      <vt:lpstr>Limitations</vt:lpstr>
      <vt:lpstr>Non-verbal communication</vt:lpstr>
      <vt:lpstr>Advantages </vt:lpstr>
      <vt:lpstr>Limitations </vt:lpstr>
      <vt:lpstr>Formal communication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communication </dc:title>
  <dc:creator>Microsoft Office User</dc:creator>
  <cp:lastModifiedBy>anirudhgupta123654@gmail.com</cp:lastModifiedBy>
  <cp:revision>1</cp:revision>
  <dcterms:created xsi:type="dcterms:W3CDTF">2022-05-03T13:07:08Z</dcterms:created>
  <dcterms:modified xsi:type="dcterms:W3CDTF">2023-03-24T16:38:45Z</dcterms:modified>
</cp:coreProperties>
</file>