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9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94.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FE43984-580B-448D-BDD3-F7360B42D9B6}">
  <a:tblStyle styleId="{2FE43984-580B-448D-BDD3-F7360B42D9B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97C0D74-DCBB-4944-995F-FB2AB6E04980}"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p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p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6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p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6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p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7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p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7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p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7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p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7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p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7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p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p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7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p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7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p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7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p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7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9" name="Shape 939"/>
        <p:cNvGrpSpPr/>
        <p:nvPr/>
      </p:nvGrpSpPr>
      <p:grpSpPr>
        <a:xfrm>
          <a:off x="0" y="0"/>
          <a:ext cx="0" cy="0"/>
          <a:chOff x="0" y="0"/>
          <a:chExt cx="0" cy="0"/>
        </a:xfrm>
      </p:grpSpPr>
      <p:sp>
        <p:nvSpPr>
          <p:cNvPr id="940" name="Google Shape;940;p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8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p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p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8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p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8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3" name="Shape 963"/>
        <p:cNvGrpSpPr/>
        <p:nvPr/>
      </p:nvGrpSpPr>
      <p:grpSpPr>
        <a:xfrm>
          <a:off x="0" y="0"/>
          <a:ext cx="0" cy="0"/>
          <a:chOff x="0" y="0"/>
          <a:chExt cx="0" cy="0"/>
        </a:xfrm>
      </p:grpSpPr>
      <p:sp>
        <p:nvSpPr>
          <p:cNvPr id="964" name="Google Shape;964;p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8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p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8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p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1" name="Shape 981"/>
        <p:cNvGrpSpPr/>
        <p:nvPr/>
      </p:nvGrpSpPr>
      <p:grpSpPr>
        <a:xfrm>
          <a:off x="0" y="0"/>
          <a:ext cx="0" cy="0"/>
          <a:chOff x="0" y="0"/>
          <a:chExt cx="0" cy="0"/>
        </a:xfrm>
      </p:grpSpPr>
      <p:sp>
        <p:nvSpPr>
          <p:cNvPr id="982" name="Google Shape;982;p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8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7" name="Shape 987"/>
        <p:cNvGrpSpPr/>
        <p:nvPr/>
      </p:nvGrpSpPr>
      <p:grpSpPr>
        <a:xfrm>
          <a:off x="0" y="0"/>
          <a:ext cx="0" cy="0"/>
          <a:chOff x="0" y="0"/>
          <a:chExt cx="0" cy="0"/>
        </a:xfrm>
      </p:grpSpPr>
      <p:sp>
        <p:nvSpPr>
          <p:cNvPr id="988" name="Google Shape;988;p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8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p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8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p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9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2" name="Shape 1012"/>
        <p:cNvGrpSpPr/>
        <p:nvPr/>
      </p:nvGrpSpPr>
      <p:grpSpPr>
        <a:xfrm>
          <a:off x="0" y="0"/>
          <a:ext cx="0" cy="0"/>
          <a:chOff x="0" y="0"/>
          <a:chExt cx="0" cy="0"/>
        </a:xfrm>
      </p:grpSpPr>
      <p:sp>
        <p:nvSpPr>
          <p:cNvPr id="1013" name="Google Shape;1013;p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9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9" name="Shape 1019"/>
        <p:cNvGrpSpPr/>
        <p:nvPr/>
      </p:nvGrpSpPr>
      <p:grpSpPr>
        <a:xfrm>
          <a:off x="0" y="0"/>
          <a:ext cx="0" cy="0"/>
          <a:chOff x="0" y="0"/>
          <a:chExt cx="0" cy="0"/>
        </a:xfrm>
      </p:grpSpPr>
      <p:sp>
        <p:nvSpPr>
          <p:cNvPr id="1020" name="Google Shape;1020;p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9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p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9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3" name="Shape 1033"/>
        <p:cNvGrpSpPr/>
        <p:nvPr/>
      </p:nvGrpSpPr>
      <p:grpSpPr>
        <a:xfrm>
          <a:off x="0" y="0"/>
          <a:ext cx="0" cy="0"/>
          <a:chOff x="0" y="0"/>
          <a:chExt cx="0" cy="0"/>
        </a:xfrm>
      </p:grpSpPr>
      <p:sp>
        <p:nvSpPr>
          <p:cNvPr id="1034" name="Google Shape;1034;p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9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 name="Shape 24"/>
        <p:cNvGrpSpPr/>
        <p:nvPr/>
      </p:nvGrpSpPr>
      <p:grpSpPr>
        <a:xfrm>
          <a:off x="0" y="0"/>
          <a:ext cx="0" cy="0"/>
          <a:chOff x="0" y="0"/>
          <a:chExt cx="0" cy="0"/>
        </a:xfrm>
      </p:grpSpPr>
      <p:sp>
        <p:nvSpPr>
          <p:cNvPr id="25" name="Google Shape;25;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7" name="Google Shape;27;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14.png"/><Relationship Id="rId9" Type="http://schemas.openxmlformats.org/officeDocument/2006/relationships/image" Target="../media/image2.png"/><Relationship Id="rId5" Type="http://schemas.openxmlformats.org/officeDocument/2006/relationships/image" Target="../media/image9.png"/><Relationship Id="rId6" Type="http://schemas.openxmlformats.org/officeDocument/2006/relationships/image" Target="../media/image8.png"/><Relationship Id="rId7" Type="http://schemas.openxmlformats.org/officeDocument/2006/relationships/image" Target="../media/image12.png"/><Relationship Id="rId8"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0.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7.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1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15.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1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 Id="rId3" Type="http://schemas.openxmlformats.org/officeDocument/2006/relationships/image" Target="../media/image6.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 Id="rId3" Type="http://schemas.openxmlformats.org/officeDocument/2006/relationships/image" Target="../media/image20.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 Id="rId3" Type="http://schemas.openxmlformats.org/officeDocument/2006/relationships/image" Target="../media/image22.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 Id="rId3" Type="http://schemas.openxmlformats.org/officeDocument/2006/relationships/image" Target="../media/image23.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 Id="rId3" Type="http://schemas.openxmlformats.org/officeDocument/2006/relationships/image" Target="../media/image21.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Relationship Id="rId3" Type="http://schemas.openxmlformats.org/officeDocument/2006/relationships/image" Target="../media/image24.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4.xml"/><Relationship Id="rId3" Type="http://schemas.openxmlformats.org/officeDocument/2006/relationships/image" Target="../media/image2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title"/>
          </p:nvPr>
        </p:nvSpPr>
        <p:spPr>
          <a:xfrm>
            <a:off x="2400294" y="806453"/>
            <a:ext cx="7289426" cy="364361"/>
          </a:xfrm>
          <a:prstGeom prst="rect">
            <a:avLst/>
          </a:prstGeom>
          <a:noFill/>
          <a:ln>
            <a:noFill/>
          </a:ln>
        </p:spPr>
        <p:txBody>
          <a:bodyPr anchorCtr="0" anchor="ctr" bIns="0" lIns="0" spcFirstLastPara="1" rIns="0" wrap="square" tIns="11200">
            <a:spAutoFit/>
          </a:bodyPr>
          <a:lstStyle/>
          <a:p>
            <a:pPr indent="0" lvl="0" marL="11206" rtl="0" algn="l">
              <a:lnSpc>
                <a:spcPct val="100000"/>
              </a:lnSpc>
              <a:spcBef>
                <a:spcPts val="0"/>
              </a:spcBef>
              <a:spcAft>
                <a:spcPts val="0"/>
              </a:spcAft>
              <a:buClr>
                <a:schemeClr val="dk1"/>
              </a:buClr>
              <a:buSzPts val="2294"/>
              <a:buFont typeface="Calibri"/>
              <a:buNone/>
            </a:pPr>
            <a:r>
              <a:rPr lang="en-US" sz="2294"/>
              <a:t>Requirements : Why Important?</a:t>
            </a:r>
            <a:endParaRPr sz="2294"/>
          </a:p>
        </p:txBody>
      </p:sp>
      <p:grpSp>
        <p:nvGrpSpPr>
          <p:cNvPr id="85" name="Google Shape;85;p13"/>
          <p:cNvGrpSpPr/>
          <p:nvPr/>
        </p:nvGrpSpPr>
        <p:grpSpPr>
          <a:xfrm>
            <a:off x="2196347" y="2303480"/>
            <a:ext cx="5065511" cy="1495313"/>
            <a:chOff x="609593" y="2610611"/>
            <a:chExt cx="5740913" cy="1694688"/>
          </a:xfrm>
        </p:grpSpPr>
        <p:sp>
          <p:nvSpPr>
            <p:cNvPr id="86" name="Google Shape;86;p13"/>
            <p:cNvSpPr/>
            <p:nvPr/>
          </p:nvSpPr>
          <p:spPr>
            <a:xfrm>
              <a:off x="4614671" y="2610611"/>
              <a:ext cx="1735835" cy="169468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588">
                <a:solidFill>
                  <a:schemeClr val="dk1"/>
                </a:solidFill>
                <a:latin typeface="Calibri"/>
                <a:ea typeface="Calibri"/>
                <a:cs typeface="Calibri"/>
                <a:sym typeface="Calibri"/>
              </a:endParaRPr>
            </a:p>
          </p:txBody>
        </p:sp>
        <p:sp>
          <p:nvSpPr>
            <p:cNvPr id="87" name="Google Shape;87;p13"/>
            <p:cNvSpPr/>
            <p:nvPr/>
          </p:nvSpPr>
          <p:spPr>
            <a:xfrm>
              <a:off x="609593" y="2610611"/>
              <a:ext cx="2115311" cy="160172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588">
                <a:solidFill>
                  <a:schemeClr val="dk1"/>
                </a:solidFill>
                <a:latin typeface="Calibri"/>
                <a:ea typeface="Calibri"/>
                <a:cs typeface="Calibri"/>
                <a:sym typeface="Calibri"/>
              </a:endParaRPr>
            </a:p>
          </p:txBody>
        </p:sp>
        <p:sp>
          <p:nvSpPr>
            <p:cNvPr id="88" name="Google Shape;88;p13"/>
            <p:cNvSpPr/>
            <p:nvPr/>
          </p:nvSpPr>
          <p:spPr>
            <a:xfrm>
              <a:off x="2723387" y="2618232"/>
              <a:ext cx="2011679" cy="148894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588">
                <a:solidFill>
                  <a:schemeClr val="dk1"/>
                </a:solidFill>
                <a:latin typeface="Calibri"/>
                <a:ea typeface="Calibri"/>
                <a:cs typeface="Calibri"/>
                <a:sym typeface="Calibri"/>
              </a:endParaRPr>
            </a:p>
          </p:txBody>
        </p:sp>
      </p:grpSp>
      <p:sp>
        <p:nvSpPr>
          <p:cNvPr id="89" name="Google Shape;89;p13"/>
          <p:cNvSpPr/>
          <p:nvPr/>
        </p:nvSpPr>
        <p:spPr>
          <a:xfrm>
            <a:off x="7594002" y="2017059"/>
            <a:ext cx="1800560" cy="1293607"/>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588">
              <a:solidFill>
                <a:schemeClr val="dk1"/>
              </a:solidFill>
              <a:latin typeface="Calibri"/>
              <a:ea typeface="Calibri"/>
              <a:cs typeface="Calibri"/>
              <a:sym typeface="Calibri"/>
            </a:endParaRPr>
          </a:p>
        </p:txBody>
      </p:sp>
      <p:grpSp>
        <p:nvGrpSpPr>
          <p:cNvPr id="90" name="Google Shape;90;p13"/>
          <p:cNvGrpSpPr/>
          <p:nvPr/>
        </p:nvGrpSpPr>
        <p:grpSpPr>
          <a:xfrm>
            <a:off x="2329473" y="4019326"/>
            <a:ext cx="4640584" cy="1800560"/>
            <a:chOff x="760469" y="4555235"/>
            <a:chExt cx="5259329" cy="2040635"/>
          </a:xfrm>
        </p:grpSpPr>
        <p:sp>
          <p:nvSpPr>
            <p:cNvPr id="91" name="Google Shape;91;p13"/>
            <p:cNvSpPr/>
            <p:nvPr/>
          </p:nvSpPr>
          <p:spPr>
            <a:xfrm>
              <a:off x="760469" y="4814315"/>
              <a:ext cx="2616707" cy="1781555"/>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588">
                <a:solidFill>
                  <a:schemeClr val="dk1"/>
                </a:solidFill>
                <a:latin typeface="Calibri"/>
                <a:ea typeface="Calibri"/>
                <a:cs typeface="Calibri"/>
                <a:sym typeface="Calibri"/>
              </a:endParaRPr>
            </a:p>
          </p:txBody>
        </p:sp>
        <p:sp>
          <p:nvSpPr>
            <p:cNvPr id="92" name="Google Shape;92;p13"/>
            <p:cNvSpPr/>
            <p:nvPr/>
          </p:nvSpPr>
          <p:spPr>
            <a:xfrm>
              <a:off x="3403091" y="4555235"/>
              <a:ext cx="2616707" cy="1781555"/>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588">
                <a:solidFill>
                  <a:schemeClr val="dk1"/>
                </a:solidFill>
                <a:latin typeface="Calibri"/>
                <a:ea typeface="Calibri"/>
                <a:cs typeface="Calibri"/>
                <a:sym typeface="Calibri"/>
              </a:endParaRPr>
            </a:p>
          </p:txBody>
        </p:sp>
      </p:grpSp>
      <p:sp>
        <p:nvSpPr>
          <p:cNvPr id="93" name="Google Shape;93;p13"/>
          <p:cNvSpPr/>
          <p:nvPr/>
        </p:nvSpPr>
        <p:spPr>
          <a:xfrm>
            <a:off x="7329095" y="3905027"/>
            <a:ext cx="2331720" cy="1635161"/>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588">
              <a:solidFill>
                <a:schemeClr val="dk1"/>
              </a:solidFill>
              <a:latin typeface="Calibri"/>
              <a:ea typeface="Calibri"/>
              <a:cs typeface="Calibri"/>
              <a:sym typeface="Calibri"/>
            </a:endParaRPr>
          </a:p>
        </p:txBody>
      </p:sp>
      <p:sp>
        <p:nvSpPr>
          <p:cNvPr id="94" name="Google Shape;94;p13"/>
          <p:cNvSpPr txBox="1"/>
          <p:nvPr/>
        </p:nvSpPr>
        <p:spPr>
          <a:xfrm>
            <a:off x="2265823" y="3584536"/>
            <a:ext cx="1562659" cy="747116"/>
          </a:xfrm>
          <a:prstGeom prst="rect">
            <a:avLst/>
          </a:prstGeom>
          <a:noFill/>
          <a:ln>
            <a:noFill/>
          </a:ln>
        </p:spPr>
        <p:txBody>
          <a:bodyPr anchorCtr="0" anchor="t" bIns="0" lIns="0" spcFirstLastPara="1" rIns="0" wrap="square" tIns="550">
            <a:spAutoFit/>
          </a:bodyPr>
          <a:lstStyle/>
          <a:p>
            <a:pPr indent="0" lvl="0" marL="11206" marR="4483" rtl="0" algn="l">
              <a:lnSpc>
                <a:spcPct val="104400"/>
              </a:lnSpc>
              <a:spcBef>
                <a:spcPts val="0"/>
              </a:spcBef>
              <a:spcAft>
                <a:spcPts val="0"/>
              </a:spcAft>
              <a:buNone/>
            </a:pPr>
            <a:r>
              <a:rPr b="1" lang="en-US" sz="1588">
                <a:solidFill>
                  <a:srgbClr val="3232CC"/>
                </a:solidFill>
                <a:latin typeface="Times New Roman"/>
                <a:ea typeface="Times New Roman"/>
                <a:cs typeface="Times New Roman"/>
                <a:sym typeface="Times New Roman"/>
              </a:rPr>
              <a:t>The requirements  specification was  defined like this</a:t>
            </a:r>
            <a:endParaRPr sz="1588">
              <a:solidFill>
                <a:schemeClr val="dk1"/>
              </a:solidFill>
              <a:latin typeface="Times New Roman"/>
              <a:ea typeface="Times New Roman"/>
              <a:cs typeface="Times New Roman"/>
              <a:sym typeface="Times New Roman"/>
            </a:endParaRPr>
          </a:p>
        </p:txBody>
      </p:sp>
      <p:sp>
        <p:nvSpPr>
          <p:cNvPr id="95" name="Google Shape;95;p13"/>
          <p:cNvSpPr txBox="1"/>
          <p:nvPr/>
        </p:nvSpPr>
        <p:spPr>
          <a:xfrm>
            <a:off x="4167242" y="3528058"/>
            <a:ext cx="1390650" cy="744401"/>
          </a:xfrm>
          <a:prstGeom prst="rect">
            <a:avLst/>
          </a:prstGeom>
          <a:noFill/>
          <a:ln>
            <a:noFill/>
          </a:ln>
        </p:spPr>
        <p:txBody>
          <a:bodyPr anchorCtr="0" anchor="t" bIns="0" lIns="0" spcFirstLastPara="1" rIns="0" wrap="square" tIns="11200">
            <a:spAutoFit/>
          </a:bodyPr>
          <a:lstStyle/>
          <a:p>
            <a:pPr indent="-560" lvl="0" marL="10646" marR="4483" rtl="0" algn="ctr">
              <a:spcBef>
                <a:spcPts val="0"/>
              </a:spcBef>
              <a:spcAft>
                <a:spcPts val="0"/>
              </a:spcAft>
              <a:buNone/>
            </a:pPr>
            <a:r>
              <a:rPr b="1" lang="en-US" sz="1588">
                <a:solidFill>
                  <a:srgbClr val="FF0000"/>
                </a:solidFill>
                <a:latin typeface="Times New Roman"/>
                <a:ea typeface="Times New Roman"/>
                <a:cs typeface="Times New Roman"/>
                <a:sym typeface="Times New Roman"/>
              </a:rPr>
              <a:t>The developers  understood it in  that way</a:t>
            </a:r>
            <a:endParaRPr sz="1588">
              <a:solidFill>
                <a:schemeClr val="dk1"/>
              </a:solidFill>
              <a:latin typeface="Times New Roman"/>
              <a:ea typeface="Times New Roman"/>
              <a:cs typeface="Times New Roman"/>
              <a:sym typeface="Times New Roman"/>
            </a:endParaRPr>
          </a:p>
        </p:txBody>
      </p:sp>
      <p:sp>
        <p:nvSpPr>
          <p:cNvPr id="96" name="Google Shape;96;p13"/>
          <p:cNvSpPr txBox="1"/>
          <p:nvPr/>
        </p:nvSpPr>
        <p:spPr>
          <a:xfrm>
            <a:off x="6064622" y="3675976"/>
            <a:ext cx="1317251" cy="747683"/>
          </a:xfrm>
          <a:prstGeom prst="rect">
            <a:avLst/>
          </a:prstGeom>
          <a:noFill/>
          <a:ln>
            <a:noFill/>
          </a:ln>
        </p:spPr>
        <p:txBody>
          <a:bodyPr anchorCtr="0" anchor="t" bIns="0" lIns="0" spcFirstLastPara="1" rIns="0" wrap="square" tIns="1100">
            <a:spAutoFit/>
          </a:bodyPr>
          <a:lstStyle/>
          <a:p>
            <a:pPr indent="0" lvl="0" marL="11206" marR="4483" rtl="0" algn="l">
              <a:lnSpc>
                <a:spcPct val="104200"/>
              </a:lnSpc>
              <a:spcBef>
                <a:spcPts val="0"/>
              </a:spcBef>
              <a:spcAft>
                <a:spcPts val="0"/>
              </a:spcAft>
              <a:buNone/>
            </a:pPr>
            <a:r>
              <a:rPr b="1" lang="en-US" sz="1588">
                <a:solidFill>
                  <a:srgbClr val="3232CC"/>
                </a:solidFill>
                <a:latin typeface="Times New Roman"/>
                <a:ea typeface="Times New Roman"/>
                <a:cs typeface="Times New Roman"/>
                <a:sym typeface="Times New Roman"/>
              </a:rPr>
              <a:t>This is how the  problem was  solved before.</a:t>
            </a:r>
            <a:endParaRPr sz="1588">
              <a:solidFill>
                <a:schemeClr val="dk1"/>
              </a:solidFill>
              <a:latin typeface="Times New Roman"/>
              <a:ea typeface="Times New Roman"/>
              <a:cs typeface="Times New Roman"/>
              <a:sym typeface="Times New Roman"/>
            </a:endParaRPr>
          </a:p>
        </p:txBody>
      </p:sp>
      <p:sp>
        <p:nvSpPr>
          <p:cNvPr id="97" name="Google Shape;97;p13"/>
          <p:cNvSpPr txBox="1"/>
          <p:nvPr/>
        </p:nvSpPr>
        <p:spPr>
          <a:xfrm>
            <a:off x="7869217" y="3299458"/>
            <a:ext cx="1317251" cy="255678"/>
          </a:xfrm>
          <a:prstGeom prst="rect">
            <a:avLst/>
          </a:prstGeom>
          <a:noFill/>
          <a:ln>
            <a:noFill/>
          </a:ln>
        </p:spPr>
        <p:txBody>
          <a:bodyPr anchorCtr="0" anchor="t" bIns="0" lIns="0" spcFirstLastPara="1" rIns="0" wrap="square" tIns="11200">
            <a:spAutoFit/>
          </a:bodyPr>
          <a:lstStyle/>
          <a:p>
            <a:pPr indent="0" lvl="0" marL="11206" marR="0" rtl="0" algn="l">
              <a:spcBef>
                <a:spcPts val="0"/>
              </a:spcBef>
              <a:spcAft>
                <a:spcPts val="0"/>
              </a:spcAft>
              <a:buNone/>
            </a:pPr>
            <a:r>
              <a:rPr b="1" lang="en-US" sz="1588">
                <a:solidFill>
                  <a:srgbClr val="FF0000"/>
                </a:solidFill>
                <a:latin typeface="Times New Roman"/>
                <a:ea typeface="Times New Roman"/>
                <a:cs typeface="Times New Roman"/>
                <a:sym typeface="Times New Roman"/>
              </a:rPr>
              <a:t>This is how the</a:t>
            </a:r>
            <a:endParaRPr sz="1588">
              <a:solidFill>
                <a:schemeClr val="dk1"/>
              </a:solidFill>
              <a:latin typeface="Times New Roman"/>
              <a:ea typeface="Times New Roman"/>
              <a:cs typeface="Times New Roman"/>
              <a:sym typeface="Times New Roman"/>
            </a:endParaRPr>
          </a:p>
        </p:txBody>
      </p:sp>
      <p:sp>
        <p:nvSpPr>
          <p:cNvPr id="98" name="Google Shape;98;p13"/>
          <p:cNvSpPr txBox="1"/>
          <p:nvPr/>
        </p:nvSpPr>
        <p:spPr>
          <a:xfrm>
            <a:off x="8042683" y="3541505"/>
            <a:ext cx="968188" cy="500039"/>
          </a:xfrm>
          <a:prstGeom prst="rect">
            <a:avLst/>
          </a:prstGeom>
          <a:noFill/>
          <a:ln>
            <a:noFill/>
          </a:ln>
        </p:spPr>
        <p:txBody>
          <a:bodyPr anchorCtr="0" anchor="t" bIns="0" lIns="0" spcFirstLastPara="1" rIns="0" wrap="square" tIns="11200">
            <a:spAutoFit/>
          </a:bodyPr>
          <a:lstStyle/>
          <a:p>
            <a:pPr indent="15689" lvl="0" marL="11206" marR="4483" rtl="0" algn="l">
              <a:spcBef>
                <a:spcPts val="0"/>
              </a:spcBef>
              <a:spcAft>
                <a:spcPts val="0"/>
              </a:spcAft>
              <a:buNone/>
            </a:pPr>
            <a:r>
              <a:rPr b="1" lang="en-US" sz="1588">
                <a:solidFill>
                  <a:srgbClr val="FF0000"/>
                </a:solidFill>
                <a:latin typeface="Times New Roman"/>
                <a:ea typeface="Times New Roman"/>
                <a:cs typeface="Times New Roman"/>
                <a:sym typeface="Times New Roman"/>
              </a:rPr>
              <a:t>problem is  solved now</a:t>
            </a:r>
            <a:endParaRPr sz="1588">
              <a:solidFill>
                <a:schemeClr val="dk1"/>
              </a:solidFill>
              <a:latin typeface="Times New Roman"/>
              <a:ea typeface="Times New Roman"/>
              <a:cs typeface="Times New Roman"/>
              <a:sym typeface="Times New Roman"/>
            </a:endParaRPr>
          </a:p>
        </p:txBody>
      </p:sp>
      <p:sp>
        <p:nvSpPr>
          <p:cNvPr id="99" name="Google Shape;99;p13"/>
          <p:cNvSpPr txBox="1"/>
          <p:nvPr/>
        </p:nvSpPr>
        <p:spPr>
          <a:xfrm>
            <a:off x="2361297" y="5793887"/>
            <a:ext cx="2270312" cy="500039"/>
          </a:xfrm>
          <a:prstGeom prst="rect">
            <a:avLst/>
          </a:prstGeom>
          <a:noFill/>
          <a:ln>
            <a:noFill/>
          </a:ln>
        </p:spPr>
        <p:txBody>
          <a:bodyPr anchorCtr="0" anchor="t" bIns="0" lIns="0" spcFirstLastPara="1" rIns="0" wrap="square" tIns="11200">
            <a:spAutoFit/>
          </a:bodyPr>
          <a:lstStyle/>
          <a:p>
            <a:pPr indent="-675190" lvl="0" marL="685837" marR="4483" rtl="0" algn="l">
              <a:spcBef>
                <a:spcPts val="0"/>
              </a:spcBef>
              <a:spcAft>
                <a:spcPts val="0"/>
              </a:spcAft>
              <a:buNone/>
            </a:pPr>
            <a:r>
              <a:rPr b="1" lang="en-US" sz="1588">
                <a:solidFill>
                  <a:srgbClr val="3232CC"/>
                </a:solidFill>
                <a:latin typeface="Times New Roman"/>
                <a:ea typeface="Times New Roman"/>
                <a:cs typeface="Times New Roman"/>
                <a:sym typeface="Times New Roman"/>
              </a:rPr>
              <a:t>That is the program after  debugging</a:t>
            </a:r>
            <a:endParaRPr sz="1588">
              <a:solidFill>
                <a:schemeClr val="dk1"/>
              </a:solidFill>
              <a:latin typeface="Times New Roman"/>
              <a:ea typeface="Times New Roman"/>
              <a:cs typeface="Times New Roman"/>
              <a:sym typeface="Times New Roman"/>
            </a:endParaRPr>
          </a:p>
        </p:txBody>
      </p:sp>
      <p:sp>
        <p:nvSpPr>
          <p:cNvPr id="100" name="Google Shape;100;p13"/>
          <p:cNvSpPr txBox="1"/>
          <p:nvPr/>
        </p:nvSpPr>
        <p:spPr>
          <a:xfrm>
            <a:off x="4804633" y="5475191"/>
            <a:ext cx="2315696" cy="744401"/>
          </a:xfrm>
          <a:prstGeom prst="rect">
            <a:avLst/>
          </a:prstGeom>
          <a:noFill/>
          <a:ln>
            <a:noFill/>
          </a:ln>
        </p:spPr>
        <p:txBody>
          <a:bodyPr anchorCtr="0" anchor="t" bIns="0" lIns="0" spcFirstLastPara="1" rIns="0" wrap="square" tIns="11200">
            <a:spAutoFit/>
          </a:bodyPr>
          <a:lstStyle/>
          <a:p>
            <a:pPr indent="0" lvl="0" marL="10646" marR="4483" rtl="0" algn="ctr">
              <a:spcBef>
                <a:spcPts val="0"/>
              </a:spcBef>
              <a:spcAft>
                <a:spcPts val="0"/>
              </a:spcAft>
              <a:buNone/>
            </a:pPr>
            <a:r>
              <a:rPr b="1" lang="en-US" sz="1588">
                <a:solidFill>
                  <a:srgbClr val="FF0000"/>
                </a:solidFill>
                <a:latin typeface="Times New Roman"/>
                <a:ea typeface="Times New Roman"/>
                <a:cs typeface="Times New Roman"/>
                <a:sym typeface="Times New Roman"/>
              </a:rPr>
              <a:t>This is how the program is  described by marketing  department</a:t>
            </a:r>
            <a:endParaRPr sz="1588">
              <a:solidFill>
                <a:schemeClr val="dk1"/>
              </a:solidFill>
              <a:latin typeface="Times New Roman"/>
              <a:ea typeface="Times New Roman"/>
              <a:cs typeface="Times New Roman"/>
              <a:sym typeface="Times New Roman"/>
            </a:endParaRPr>
          </a:p>
        </p:txBody>
      </p:sp>
      <p:sp>
        <p:nvSpPr>
          <p:cNvPr id="101" name="Google Shape;101;p13"/>
          <p:cNvSpPr txBox="1"/>
          <p:nvPr/>
        </p:nvSpPr>
        <p:spPr>
          <a:xfrm>
            <a:off x="7398569" y="5530325"/>
            <a:ext cx="2079812" cy="500039"/>
          </a:xfrm>
          <a:prstGeom prst="rect">
            <a:avLst/>
          </a:prstGeom>
          <a:noFill/>
          <a:ln>
            <a:noFill/>
          </a:ln>
        </p:spPr>
        <p:txBody>
          <a:bodyPr anchorCtr="0" anchor="t" bIns="0" lIns="0" spcFirstLastPara="1" rIns="0" wrap="square" tIns="11200">
            <a:spAutoFit/>
          </a:bodyPr>
          <a:lstStyle/>
          <a:p>
            <a:pPr indent="0" lvl="0" marL="11206" marR="4483" rtl="0" algn="l">
              <a:spcBef>
                <a:spcPts val="0"/>
              </a:spcBef>
              <a:spcAft>
                <a:spcPts val="0"/>
              </a:spcAft>
              <a:buNone/>
            </a:pPr>
            <a:r>
              <a:rPr b="1" lang="en-US" sz="1588">
                <a:solidFill>
                  <a:srgbClr val="3232CC"/>
                </a:solidFill>
                <a:latin typeface="Times New Roman"/>
                <a:ea typeface="Times New Roman"/>
                <a:cs typeface="Times New Roman"/>
                <a:sym typeface="Times New Roman"/>
              </a:rPr>
              <a:t>This, in fact, is what the  customer wanted …</a:t>
            </a:r>
            <a:endParaRPr sz="1588">
              <a:solidFill>
                <a:schemeClr val="dk1"/>
              </a:solidFill>
              <a:latin typeface="Times New Roman"/>
              <a:ea typeface="Times New Roman"/>
              <a:cs typeface="Times New Roman"/>
              <a:sym typeface="Times New Roman"/>
            </a:endParaRPr>
          </a:p>
        </p:txBody>
      </p:sp>
      <p:sp>
        <p:nvSpPr>
          <p:cNvPr id="102" name="Google Shape;102;p13"/>
          <p:cNvSpPr/>
          <p:nvPr/>
        </p:nvSpPr>
        <p:spPr>
          <a:xfrm>
            <a:off x="2330817" y="1313771"/>
            <a:ext cx="7597588" cy="0"/>
          </a:xfrm>
          <a:custGeom>
            <a:rect b="b" l="l" r="r" t="t"/>
            <a:pathLst>
              <a:path extrusionOk="0" h="120000" w="8610600">
                <a:moveTo>
                  <a:pt x="0" y="0"/>
                </a:moveTo>
                <a:lnTo>
                  <a:pt x="8610605" y="0"/>
                </a:lnTo>
              </a:path>
            </a:pathLst>
          </a:custGeom>
          <a:noFill/>
          <a:ln cap="flat" cmpd="sng" w="5712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588">
              <a:solidFill>
                <a:schemeClr val="dk1"/>
              </a:solidFill>
              <a:latin typeface="Calibri"/>
              <a:ea typeface="Calibri"/>
              <a:cs typeface="Calibri"/>
              <a:sym typeface="Calibri"/>
            </a:endParaRPr>
          </a:p>
        </p:txBody>
      </p:sp>
      <p:sp>
        <p:nvSpPr>
          <p:cNvPr id="103" name="Google Shape;103;p13"/>
          <p:cNvSpPr txBox="1"/>
          <p:nvPr>
            <p:ph idx="12" type="sldNum"/>
          </p:nvPr>
        </p:nvSpPr>
        <p:spPr>
          <a:xfrm>
            <a:off x="9063224" y="7026885"/>
            <a:ext cx="255270" cy="203834"/>
          </a:xfrm>
          <a:prstGeom prst="rect">
            <a:avLst/>
          </a:prstGeom>
          <a:noFill/>
          <a:ln>
            <a:noFill/>
          </a:ln>
        </p:spPr>
        <p:txBody>
          <a:bodyPr anchorCtr="0" anchor="t" bIns="0" lIns="0" spcFirstLastPara="1" rIns="0" wrap="square" tIns="0">
            <a:spAutoFit/>
          </a:bodyPr>
          <a:lstStyle/>
          <a:p>
            <a:pPr indent="0" lvl="0" marL="38100" marR="0" rtl="0" algn="l">
              <a:lnSpc>
                <a:spcPct val="103214"/>
              </a:lnSpc>
              <a:spcBef>
                <a:spcPts val="0"/>
              </a:spcBef>
              <a:spcAft>
                <a:spcPts val="0"/>
              </a:spcAft>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b="0" i="0" sz="1400" u="none">
              <a:solidFill>
                <a:schemeClr val="dk1"/>
              </a:solidFill>
              <a:latin typeface="Times New Roman"/>
              <a:ea typeface="Times New Roman"/>
              <a:cs typeface="Times New Roman"/>
              <a:sym typeface="Times New Roman"/>
            </a:endParaRPr>
          </a:p>
        </p:txBody>
      </p:sp>
      <p:sp>
        <p:nvSpPr>
          <p:cNvPr id="104" name="Google Shape;104;p13"/>
          <p:cNvSpPr txBox="1"/>
          <p:nvPr>
            <p:ph idx="11" type="ftr"/>
          </p:nvPr>
        </p:nvSpPr>
        <p:spPr>
          <a:xfrm>
            <a:off x="2276347" y="7063413"/>
            <a:ext cx="4970145" cy="127634"/>
          </a:xfrm>
          <a:prstGeom prst="rect">
            <a:avLst/>
          </a:prstGeom>
          <a:noFill/>
          <a:ln>
            <a:noFill/>
          </a:ln>
        </p:spPr>
        <p:txBody>
          <a:bodyPr anchorCtr="0" anchor="t" bIns="0" lIns="0" spcFirstLastPara="1" rIns="0" wrap="square" tIns="0">
            <a:spAutoFit/>
          </a:bodyPr>
          <a:lstStyle/>
          <a:p>
            <a:pPr indent="0" lvl="0" marL="11206" marR="0" rtl="0" algn="l">
              <a:lnSpc>
                <a:spcPct val="95875"/>
              </a:lnSpc>
              <a:spcBef>
                <a:spcPts val="0"/>
              </a:spcBef>
              <a:spcAft>
                <a:spcPts val="0"/>
              </a:spcAft>
              <a:buNone/>
            </a:pPr>
            <a:r>
              <a:rPr b="0" i="0" lang="en-US" sz="800" u="none">
                <a:solidFill>
                  <a:schemeClr val="dk1"/>
                </a:solidFill>
                <a:latin typeface="Times New Roman"/>
                <a:ea typeface="Times New Roman"/>
                <a:cs typeface="Times New Roman"/>
                <a:sym typeface="Times New Roman"/>
              </a:rPr>
              <a:t>Software Engineering (3</a:t>
            </a:r>
            <a:r>
              <a:rPr b="0" baseline="30000" i="0" lang="en-US" sz="750" u="none">
                <a:solidFill>
                  <a:schemeClr val="dk1"/>
                </a:solidFill>
                <a:latin typeface="Times New Roman"/>
                <a:ea typeface="Times New Roman"/>
                <a:cs typeface="Times New Roman"/>
                <a:sym typeface="Times New Roman"/>
              </a:rPr>
              <a:t>rd </a:t>
            </a:r>
            <a:r>
              <a:rPr b="0" i="0" lang="en-US" sz="800" u="none">
                <a:solidFill>
                  <a:schemeClr val="dk1"/>
                </a:solidFill>
                <a:latin typeface="Times New Roman"/>
                <a:ea typeface="Times New Roman"/>
                <a:cs typeface="Times New Roman"/>
                <a:sym typeface="Times New Roman"/>
              </a:rPr>
              <a:t>ed.), By K.K Aggarwal &amp; Yogesh Singh, Copyright © New Age International Publishers, 2007</a:t>
            </a:r>
            <a:endParaRPr b="0" i="0" sz="706" u="non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idx="1" type="body"/>
          </p:nvPr>
        </p:nvSpPr>
        <p:spPr>
          <a:xfrm rot="-5400000">
            <a:off x="2973511" y="-1658553"/>
            <a:ext cx="5700204" cy="997082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                </a:t>
            </a:r>
            <a:endParaRPr/>
          </a:p>
          <a:p>
            <a:pPr indent="0" lvl="0" marL="0" rtl="0" algn="l">
              <a:lnSpc>
                <a:spcPct val="90000"/>
              </a:lnSpc>
              <a:spcBef>
                <a:spcPts val="1000"/>
              </a:spcBef>
              <a:spcAft>
                <a:spcPts val="0"/>
              </a:spcAft>
              <a:buClr>
                <a:schemeClr val="dk1"/>
              </a:buClr>
              <a:buSzPts val="2800"/>
              <a:buNone/>
            </a:pPr>
            <a:r>
              <a:rPr lang="en-US"/>
              <a:t>                     Cost to change </a:t>
            </a:r>
            <a:endParaRPr/>
          </a:p>
        </p:txBody>
      </p:sp>
      <p:sp>
        <p:nvSpPr>
          <p:cNvPr id="163" name="Google Shape;163;p22"/>
          <p:cNvSpPr/>
          <p:nvPr/>
        </p:nvSpPr>
        <p:spPr>
          <a:xfrm>
            <a:off x="2019869" y="1322363"/>
            <a:ext cx="7738280" cy="408215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p22"/>
          <p:cNvSpPr txBox="1"/>
          <p:nvPr/>
        </p:nvSpPr>
        <p:spPr>
          <a:xfrm>
            <a:off x="4867421" y="5848557"/>
            <a:ext cx="157350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      Stage </a:t>
            </a:r>
            <a:endParaRPr/>
          </a:p>
        </p:txBody>
      </p:sp>
      <p:sp>
        <p:nvSpPr>
          <p:cNvPr id="165" name="Google Shape;165;p22"/>
          <p:cNvSpPr txBox="1"/>
          <p:nvPr/>
        </p:nvSpPr>
        <p:spPr>
          <a:xfrm>
            <a:off x="2175097" y="5474072"/>
            <a:ext cx="151521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Requirements </a:t>
            </a:r>
            <a:endParaRPr/>
          </a:p>
        </p:txBody>
      </p:sp>
      <p:sp>
        <p:nvSpPr>
          <p:cNvPr id="166" name="Google Shape;166;p22"/>
          <p:cNvSpPr txBox="1"/>
          <p:nvPr/>
        </p:nvSpPr>
        <p:spPr>
          <a:xfrm>
            <a:off x="3915722" y="5479225"/>
            <a:ext cx="92204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Design  </a:t>
            </a:r>
            <a:endParaRPr/>
          </a:p>
        </p:txBody>
      </p:sp>
      <p:sp>
        <p:nvSpPr>
          <p:cNvPr id="167" name="Google Shape;167;p22"/>
          <p:cNvSpPr txBox="1"/>
          <p:nvPr/>
        </p:nvSpPr>
        <p:spPr>
          <a:xfrm flipH="1">
            <a:off x="5247525" y="5499688"/>
            <a:ext cx="154796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Construction </a:t>
            </a:r>
            <a:endParaRPr/>
          </a:p>
        </p:txBody>
      </p:sp>
      <p:sp>
        <p:nvSpPr>
          <p:cNvPr id="168" name="Google Shape;168;p22"/>
          <p:cNvSpPr txBox="1"/>
          <p:nvPr/>
        </p:nvSpPr>
        <p:spPr>
          <a:xfrm>
            <a:off x="7191995" y="5472050"/>
            <a:ext cx="55592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Test</a:t>
            </a:r>
            <a:endParaRPr/>
          </a:p>
        </p:txBody>
      </p:sp>
      <p:sp>
        <p:nvSpPr>
          <p:cNvPr id="169" name="Google Shape;169;p22"/>
          <p:cNvSpPr txBox="1"/>
          <p:nvPr/>
        </p:nvSpPr>
        <p:spPr>
          <a:xfrm>
            <a:off x="8301178" y="5465113"/>
            <a:ext cx="14752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Maintenance </a:t>
            </a:r>
            <a:endParaRPr/>
          </a:p>
        </p:txBody>
      </p:sp>
      <p:cxnSp>
        <p:nvCxnSpPr>
          <p:cNvPr id="170" name="Google Shape;170;p22"/>
          <p:cNvCxnSpPr/>
          <p:nvPr/>
        </p:nvCxnSpPr>
        <p:spPr>
          <a:xfrm>
            <a:off x="2019869" y="5404513"/>
            <a:ext cx="0" cy="95175"/>
          </a:xfrm>
          <a:prstGeom prst="straightConnector1">
            <a:avLst/>
          </a:prstGeom>
          <a:noFill/>
          <a:ln cap="flat" cmpd="sng" w="9525">
            <a:solidFill>
              <a:schemeClr val="dk1"/>
            </a:solidFill>
            <a:prstDash val="solid"/>
            <a:miter lim="800000"/>
            <a:headEnd len="sm" w="sm" type="none"/>
            <a:tailEnd len="sm" w="sm" type="none"/>
          </a:ln>
        </p:spPr>
      </p:cxnSp>
      <p:cxnSp>
        <p:nvCxnSpPr>
          <p:cNvPr id="171" name="Google Shape;171;p22"/>
          <p:cNvCxnSpPr/>
          <p:nvPr/>
        </p:nvCxnSpPr>
        <p:spPr>
          <a:xfrm>
            <a:off x="3545058" y="5404513"/>
            <a:ext cx="1591" cy="107183"/>
          </a:xfrm>
          <a:prstGeom prst="straightConnector1">
            <a:avLst/>
          </a:prstGeom>
          <a:noFill/>
          <a:ln cap="flat" cmpd="sng" w="9525">
            <a:solidFill>
              <a:schemeClr val="accent1"/>
            </a:solidFill>
            <a:prstDash val="solid"/>
            <a:miter lim="800000"/>
            <a:headEnd len="sm" w="sm" type="none"/>
            <a:tailEnd len="sm" w="sm" type="none"/>
          </a:ln>
        </p:spPr>
      </p:cxnSp>
      <p:cxnSp>
        <p:nvCxnSpPr>
          <p:cNvPr id="172" name="Google Shape;172;p22"/>
          <p:cNvCxnSpPr/>
          <p:nvPr/>
        </p:nvCxnSpPr>
        <p:spPr>
          <a:xfrm>
            <a:off x="5106572" y="5404513"/>
            <a:ext cx="0" cy="107183"/>
          </a:xfrm>
          <a:prstGeom prst="straightConnector1">
            <a:avLst/>
          </a:prstGeom>
          <a:noFill/>
          <a:ln cap="flat" cmpd="sng" w="9525">
            <a:solidFill>
              <a:schemeClr val="dk1"/>
            </a:solidFill>
            <a:prstDash val="solid"/>
            <a:miter lim="800000"/>
            <a:headEnd len="sm" w="sm" type="none"/>
            <a:tailEnd len="sm" w="sm" type="none"/>
          </a:ln>
        </p:spPr>
      </p:cxnSp>
      <p:cxnSp>
        <p:nvCxnSpPr>
          <p:cNvPr id="173" name="Google Shape;173;p22"/>
          <p:cNvCxnSpPr/>
          <p:nvPr/>
        </p:nvCxnSpPr>
        <p:spPr>
          <a:xfrm>
            <a:off x="6611815" y="5404513"/>
            <a:ext cx="0" cy="95175"/>
          </a:xfrm>
          <a:prstGeom prst="straightConnector1">
            <a:avLst/>
          </a:prstGeom>
          <a:noFill/>
          <a:ln cap="flat" cmpd="sng" w="9525">
            <a:solidFill>
              <a:schemeClr val="accent1"/>
            </a:solidFill>
            <a:prstDash val="solid"/>
            <a:miter lim="800000"/>
            <a:headEnd len="sm" w="sm" type="none"/>
            <a:tailEnd len="sm" w="sm" type="none"/>
          </a:ln>
        </p:spPr>
      </p:cxnSp>
      <p:cxnSp>
        <p:nvCxnSpPr>
          <p:cNvPr id="174" name="Google Shape;174;p22"/>
          <p:cNvCxnSpPr/>
          <p:nvPr/>
        </p:nvCxnSpPr>
        <p:spPr>
          <a:xfrm>
            <a:off x="8159262" y="5404513"/>
            <a:ext cx="0" cy="95175"/>
          </a:xfrm>
          <a:prstGeom prst="straightConnector1">
            <a:avLst/>
          </a:prstGeom>
          <a:noFill/>
          <a:ln cap="flat" cmpd="sng" w="9525">
            <a:solidFill>
              <a:schemeClr val="accent1"/>
            </a:solidFill>
            <a:prstDash val="solid"/>
            <a:miter lim="800000"/>
            <a:headEnd len="sm" w="sm" type="none"/>
            <a:tailEnd len="sm" w="sm" type="none"/>
          </a:ln>
        </p:spPr>
      </p:cxnSp>
      <p:sp>
        <p:nvSpPr>
          <p:cNvPr id="175" name="Google Shape;175;p22"/>
          <p:cNvSpPr/>
          <p:nvPr/>
        </p:nvSpPr>
        <p:spPr>
          <a:xfrm>
            <a:off x="2715065" y="5303520"/>
            <a:ext cx="56270" cy="100993"/>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6" name="Google Shape;176;p22"/>
          <p:cNvSpPr/>
          <p:nvPr/>
        </p:nvSpPr>
        <p:spPr>
          <a:xfrm>
            <a:off x="4217964" y="5150819"/>
            <a:ext cx="56270" cy="100993"/>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7" name="Google Shape;177;p22"/>
          <p:cNvSpPr/>
          <p:nvPr/>
        </p:nvSpPr>
        <p:spPr>
          <a:xfrm>
            <a:off x="5889009" y="4471181"/>
            <a:ext cx="56270" cy="100993"/>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8" name="Google Shape;178;p22"/>
          <p:cNvSpPr/>
          <p:nvPr/>
        </p:nvSpPr>
        <p:spPr>
          <a:xfrm>
            <a:off x="7455160" y="3514578"/>
            <a:ext cx="56270" cy="100993"/>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9" name="Google Shape;179;p22"/>
          <p:cNvSpPr/>
          <p:nvPr/>
        </p:nvSpPr>
        <p:spPr>
          <a:xfrm>
            <a:off x="9038089" y="1896794"/>
            <a:ext cx="56270" cy="100993"/>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80" name="Google Shape;180;p22"/>
          <p:cNvCxnSpPr>
            <a:stCxn id="176" idx="3"/>
            <a:endCxn id="177" idx="1"/>
          </p:cNvCxnSpPr>
          <p:nvPr/>
        </p:nvCxnSpPr>
        <p:spPr>
          <a:xfrm flipH="1" rot="10800000">
            <a:off x="4274234" y="4521816"/>
            <a:ext cx="1614900" cy="679500"/>
          </a:xfrm>
          <a:prstGeom prst="straightConnector1">
            <a:avLst/>
          </a:prstGeom>
          <a:noFill/>
          <a:ln cap="flat" cmpd="sng" w="9525">
            <a:solidFill>
              <a:schemeClr val="dk1"/>
            </a:solidFill>
            <a:prstDash val="solid"/>
            <a:miter lim="800000"/>
            <a:headEnd len="sm" w="sm" type="none"/>
            <a:tailEnd len="sm" w="sm" type="none"/>
          </a:ln>
        </p:spPr>
      </p:cxnSp>
      <p:cxnSp>
        <p:nvCxnSpPr>
          <p:cNvPr id="181" name="Google Shape;181;p22"/>
          <p:cNvCxnSpPr/>
          <p:nvPr/>
        </p:nvCxnSpPr>
        <p:spPr>
          <a:xfrm flipH="1" rot="10800000">
            <a:off x="5945279" y="3582115"/>
            <a:ext cx="1509880" cy="889066"/>
          </a:xfrm>
          <a:prstGeom prst="straightConnector1">
            <a:avLst/>
          </a:prstGeom>
          <a:noFill/>
          <a:ln cap="flat" cmpd="sng" w="9525">
            <a:solidFill>
              <a:schemeClr val="dk1"/>
            </a:solidFill>
            <a:prstDash val="solid"/>
            <a:miter lim="800000"/>
            <a:headEnd len="sm" w="sm" type="none"/>
            <a:tailEnd len="sm" w="sm" type="none"/>
          </a:ln>
        </p:spPr>
      </p:cxnSp>
      <p:cxnSp>
        <p:nvCxnSpPr>
          <p:cNvPr id="182" name="Google Shape;182;p22"/>
          <p:cNvCxnSpPr>
            <a:stCxn id="178" idx="3"/>
          </p:cNvCxnSpPr>
          <p:nvPr/>
        </p:nvCxnSpPr>
        <p:spPr>
          <a:xfrm flipH="1" rot="10800000">
            <a:off x="7511430" y="1997875"/>
            <a:ext cx="1526700" cy="1567200"/>
          </a:xfrm>
          <a:prstGeom prst="straightConnector1">
            <a:avLst/>
          </a:prstGeom>
          <a:noFill/>
          <a:ln cap="flat" cmpd="sng" w="9525">
            <a:solidFill>
              <a:schemeClr val="dk1"/>
            </a:solidFill>
            <a:prstDash val="solid"/>
            <a:miter lim="800000"/>
            <a:headEnd len="sm" w="sm" type="none"/>
            <a:tailEnd len="sm" w="sm" type="none"/>
          </a:ln>
        </p:spPr>
      </p:cxnSp>
      <p:cxnSp>
        <p:nvCxnSpPr>
          <p:cNvPr id="183" name="Google Shape;183;p22"/>
          <p:cNvCxnSpPr>
            <a:endCxn id="176" idx="3"/>
          </p:cNvCxnSpPr>
          <p:nvPr/>
        </p:nvCxnSpPr>
        <p:spPr>
          <a:xfrm flipH="1" rot="10800000">
            <a:off x="2715134" y="5201316"/>
            <a:ext cx="1559100" cy="152700"/>
          </a:xfrm>
          <a:prstGeom prst="straightConnector1">
            <a:avLst/>
          </a:prstGeom>
          <a:noFill/>
          <a:ln cap="flat" cmpd="sng" w="9525">
            <a:solidFill>
              <a:schemeClr val="dk1"/>
            </a:solidFill>
            <a:prstDash val="solid"/>
            <a:miter lim="800000"/>
            <a:headEnd len="sm" w="sm" type="none"/>
            <a:tailEnd len="sm" w="sm" type="none"/>
          </a:ln>
        </p:spPr>
      </p:cxnSp>
      <p:sp>
        <p:nvSpPr>
          <p:cNvPr id="184" name="Google Shape;184;p22"/>
          <p:cNvSpPr/>
          <p:nvPr/>
        </p:nvSpPr>
        <p:spPr>
          <a:xfrm>
            <a:off x="1146386" y="305358"/>
            <a:ext cx="9559128" cy="76944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400">
                <a:solidFill>
                  <a:schemeClr val="dk1"/>
                </a:solidFill>
                <a:latin typeface="Calibri"/>
                <a:ea typeface="Calibri"/>
                <a:cs typeface="Calibri"/>
                <a:sym typeface="Calibri"/>
              </a:rPr>
              <a:t>Software Requirements: Why Care?</a:t>
            </a:r>
            <a:endParaRPr sz="44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23"/>
          <p:cNvPicPr preferRelativeResize="0"/>
          <p:nvPr>
            <p:ph idx="1" type="body"/>
          </p:nvPr>
        </p:nvPicPr>
        <p:blipFill rotWithShape="1">
          <a:blip r:embed="rId3">
            <a:alphaModFix/>
          </a:blip>
          <a:srcRect b="0" l="0" r="0" t="0"/>
          <a:stretch/>
        </p:blipFill>
        <p:spPr>
          <a:xfrm>
            <a:off x="838200" y="801858"/>
            <a:ext cx="4549725" cy="4895557"/>
          </a:xfrm>
          <a:prstGeom prst="rect">
            <a:avLst/>
          </a:prstGeom>
          <a:noFill/>
          <a:ln>
            <a:noFill/>
          </a:ln>
        </p:spPr>
      </p:pic>
      <p:sp>
        <p:nvSpPr>
          <p:cNvPr id="190" name="Google Shape;190;p23"/>
          <p:cNvSpPr txBox="1"/>
          <p:nvPr>
            <p:ph idx="2" type="body"/>
          </p:nvPr>
        </p:nvSpPr>
        <p:spPr>
          <a:xfrm>
            <a:off x="6172200" y="801858"/>
            <a:ext cx="5181600" cy="5375105"/>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800"/>
              <a:buChar char="•"/>
            </a:pPr>
            <a:r>
              <a:rPr lang="en-US"/>
              <a:t>“The hardest single part of building a system is deciding precisely what to build. No other part of the conceptual work is as difficult as establishing the detailed technical requirements, including all interfaces to the people, to machines, and to other software systems. No other part of the work so cripples the resulting system if done wrong. No other part is more difficult to rectify later”</a:t>
            </a:r>
            <a:endParaRPr/>
          </a:p>
          <a:p>
            <a:pPr indent="0" lvl="0" marL="0" rtl="0" algn="l">
              <a:lnSpc>
                <a:spcPct val="90000"/>
              </a:lnSpc>
              <a:spcBef>
                <a:spcPts val="1000"/>
              </a:spcBef>
              <a:spcAft>
                <a:spcPts val="0"/>
              </a:spcAft>
              <a:buClr>
                <a:schemeClr val="dk1"/>
              </a:buClr>
              <a:buSzPts val="2800"/>
              <a:buNone/>
            </a:pPr>
            <a:r>
              <a:rPr lang="en-US"/>
              <a:t>                     - Frederick P. Brooks Jr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Software Requirements Knowledge Area (KA)</a:t>
            </a:r>
            <a:endParaRPr b="1"/>
          </a:p>
        </p:txBody>
      </p:sp>
      <p:sp>
        <p:nvSpPr>
          <p:cNvPr id="196" name="Google Shape;196;p24"/>
          <p:cNvSpPr/>
          <p:nvPr/>
        </p:nvSpPr>
        <p:spPr>
          <a:xfrm>
            <a:off x="1147689" y="3300804"/>
            <a:ext cx="1708052" cy="9144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Software Requirements </a:t>
            </a:r>
            <a:endParaRPr/>
          </a:p>
        </p:txBody>
      </p:sp>
      <p:sp>
        <p:nvSpPr>
          <p:cNvPr id="197" name="Google Shape;197;p24"/>
          <p:cNvSpPr/>
          <p:nvPr/>
        </p:nvSpPr>
        <p:spPr>
          <a:xfrm>
            <a:off x="4001086" y="2466328"/>
            <a:ext cx="1708052" cy="9144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Requirements</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Developments  </a:t>
            </a:r>
            <a:endParaRPr/>
          </a:p>
        </p:txBody>
      </p:sp>
      <p:sp>
        <p:nvSpPr>
          <p:cNvPr id="198" name="Google Shape;198;p24"/>
          <p:cNvSpPr/>
          <p:nvPr/>
        </p:nvSpPr>
        <p:spPr>
          <a:xfrm>
            <a:off x="4001086" y="4266979"/>
            <a:ext cx="1708052" cy="9144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Requirements</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Management  </a:t>
            </a:r>
            <a:endParaRPr/>
          </a:p>
        </p:txBody>
      </p:sp>
      <p:sp>
        <p:nvSpPr>
          <p:cNvPr id="199" name="Google Shape;199;p24"/>
          <p:cNvSpPr/>
          <p:nvPr/>
        </p:nvSpPr>
        <p:spPr>
          <a:xfrm>
            <a:off x="7515665" y="1597965"/>
            <a:ext cx="1708052" cy="9144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Requirements</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elicitation  </a:t>
            </a:r>
            <a:endParaRPr/>
          </a:p>
        </p:txBody>
      </p:sp>
      <p:sp>
        <p:nvSpPr>
          <p:cNvPr id="200" name="Google Shape;200;p24"/>
          <p:cNvSpPr/>
          <p:nvPr/>
        </p:nvSpPr>
        <p:spPr>
          <a:xfrm>
            <a:off x="7515665" y="2830806"/>
            <a:ext cx="1708052" cy="9144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Requirements</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analysis  </a:t>
            </a:r>
            <a:endParaRPr/>
          </a:p>
        </p:txBody>
      </p:sp>
      <p:sp>
        <p:nvSpPr>
          <p:cNvPr id="201" name="Google Shape;201;p24"/>
          <p:cNvSpPr/>
          <p:nvPr/>
        </p:nvSpPr>
        <p:spPr>
          <a:xfrm>
            <a:off x="7515665" y="4041911"/>
            <a:ext cx="1708052" cy="9144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Requirements</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specification  </a:t>
            </a:r>
            <a:endParaRPr/>
          </a:p>
        </p:txBody>
      </p:sp>
      <p:sp>
        <p:nvSpPr>
          <p:cNvPr id="202" name="Google Shape;202;p24"/>
          <p:cNvSpPr/>
          <p:nvPr/>
        </p:nvSpPr>
        <p:spPr>
          <a:xfrm>
            <a:off x="7515665" y="5247575"/>
            <a:ext cx="1708052" cy="9144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Requirements</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validation</a:t>
            </a:r>
            <a:endParaRPr/>
          </a:p>
        </p:txBody>
      </p:sp>
      <p:cxnSp>
        <p:nvCxnSpPr>
          <p:cNvPr id="203" name="Google Shape;203;p24"/>
          <p:cNvCxnSpPr>
            <a:stCxn id="196" idx="3"/>
            <a:endCxn id="197" idx="1"/>
          </p:cNvCxnSpPr>
          <p:nvPr/>
        </p:nvCxnSpPr>
        <p:spPr>
          <a:xfrm flipH="1" rot="10800000">
            <a:off x="2855741" y="2923404"/>
            <a:ext cx="1145400" cy="834600"/>
          </a:xfrm>
          <a:prstGeom prst="straightConnector1">
            <a:avLst/>
          </a:prstGeom>
          <a:noFill/>
          <a:ln cap="flat" cmpd="sng" w="9525">
            <a:solidFill>
              <a:schemeClr val="dk1"/>
            </a:solidFill>
            <a:prstDash val="solid"/>
            <a:miter lim="800000"/>
            <a:headEnd len="sm" w="sm" type="none"/>
            <a:tailEnd len="sm" w="sm" type="none"/>
          </a:ln>
        </p:spPr>
      </p:cxnSp>
      <p:cxnSp>
        <p:nvCxnSpPr>
          <p:cNvPr id="204" name="Google Shape;204;p24"/>
          <p:cNvCxnSpPr>
            <a:stCxn id="196" idx="3"/>
            <a:endCxn id="198" idx="1"/>
          </p:cNvCxnSpPr>
          <p:nvPr/>
        </p:nvCxnSpPr>
        <p:spPr>
          <a:xfrm>
            <a:off x="2855741" y="3758004"/>
            <a:ext cx="1145400" cy="966300"/>
          </a:xfrm>
          <a:prstGeom prst="straightConnector1">
            <a:avLst/>
          </a:prstGeom>
          <a:noFill/>
          <a:ln cap="flat" cmpd="sng" w="9525">
            <a:solidFill>
              <a:schemeClr val="dk1"/>
            </a:solidFill>
            <a:prstDash val="solid"/>
            <a:miter lim="800000"/>
            <a:headEnd len="sm" w="sm" type="none"/>
            <a:tailEnd len="sm" w="sm" type="none"/>
          </a:ln>
        </p:spPr>
      </p:cxnSp>
      <p:cxnSp>
        <p:nvCxnSpPr>
          <p:cNvPr id="205" name="Google Shape;205;p24"/>
          <p:cNvCxnSpPr>
            <a:stCxn id="197" idx="3"/>
            <a:endCxn id="199" idx="1"/>
          </p:cNvCxnSpPr>
          <p:nvPr/>
        </p:nvCxnSpPr>
        <p:spPr>
          <a:xfrm flipH="1" rot="10800000">
            <a:off x="5709138" y="2055028"/>
            <a:ext cx="1806600" cy="868500"/>
          </a:xfrm>
          <a:prstGeom prst="straightConnector1">
            <a:avLst/>
          </a:prstGeom>
          <a:noFill/>
          <a:ln cap="flat" cmpd="sng" w="9525">
            <a:solidFill>
              <a:schemeClr val="dk1"/>
            </a:solidFill>
            <a:prstDash val="solid"/>
            <a:miter lim="800000"/>
            <a:headEnd len="sm" w="sm" type="none"/>
            <a:tailEnd len="sm" w="sm" type="none"/>
          </a:ln>
        </p:spPr>
      </p:cxnSp>
      <p:cxnSp>
        <p:nvCxnSpPr>
          <p:cNvPr id="206" name="Google Shape;206;p24"/>
          <p:cNvCxnSpPr>
            <a:stCxn id="197" idx="3"/>
            <a:endCxn id="201" idx="1"/>
          </p:cNvCxnSpPr>
          <p:nvPr/>
        </p:nvCxnSpPr>
        <p:spPr>
          <a:xfrm>
            <a:off x="5709138" y="2923528"/>
            <a:ext cx="1806600" cy="1575600"/>
          </a:xfrm>
          <a:prstGeom prst="straightConnector1">
            <a:avLst/>
          </a:prstGeom>
          <a:noFill/>
          <a:ln cap="flat" cmpd="sng" w="9525">
            <a:solidFill>
              <a:schemeClr val="dk1"/>
            </a:solidFill>
            <a:prstDash val="solid"/>
            <a:miter lim="800000"/>
            <a:headEnd len="sm" w="sm" type="none"/>
            <a:tailEnd len="sm" w="sm" type="none"/>
          </a:ln>
        </p:spPr>
      </p:cxnSp>
      <p:cxnSp>
        <p:nvCxnSpPr>
          <p:cNvPr id="207" name="Google Shape;207;p24"/>
          <p:cNvCxnSpPr>
            <a:stCxn id="197" idx="3"/>
            <a:endCxn id="202" idx="1"/>
          </p:cNvCxnSpPr>
          <p:nvPr/>
        </p:nvCxnSpPr>
        <p:spPr>
          <a:xfrm>
            <a:off x="5709138" y="2923528"/>
            <a:ext cx="1806600" cy="2781300"/>
          </a:xfrm>
          <a:prstGeom prst="straightConnector1">
            <a:avLst/>
          </a:prstGeom>
          <a:noFill/>
          <a:ln cap="flat" cmpd="sng" w="9525">
            <a:solidFill>
              <a:schemeClr val="dk1"/>
            </a:solidFill>
            <a:prstDash val="solid"/>
            <a:miter lim="800000"/>
            <a:headEnd len="sm" w="sm" type="none"/>
            <a:tailEnd len="sm" w="sm" type="none"/>
          </a:ln>
        </p:spPr>
      </p:cxnSp>
      <p:cxnSp>
        <p:nvCxnSpPr>
          <p:cNvPr id="208" name="Google Shape;208;p24"/>
          <p:cNvCxnSpPr>
            <a:stCxn id="197" idx="3"/>
            <a:endCxn id="200" idx="1"/>
          </p:cNvCxnSpPr>
          <p:nvPr/>
        </p:nvCxnSpPr>
        <p:spPr>
          <a:xfrm>
            <a:off x="5709138" y="2923528"/>
            <a:ext cx="1806600" cy="36450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Discussion Question</a:t>
            </a:r>
            <a:endParaRPr b="1"/>
          </a:p>
        </p:txBody>
      </p:sp>
      <p:sp>
        <p:nvSpPr>
          <p:cNvPr id="214" name="Google Shape;214;p25"/>
          <p:cNvSpPr txBox="1"/>
          <p:nvPr>
            <p:ph idx="1" type="body"/>
          </p:nvPr>
        </p:nvSpPr>
        <p:spPr>
          <a:xfrm>
            <a:off x="838200" y="1825625"/>
            <a:ext cx="10515600" cy="4351338"/>
          </a:xfrm>
          <a:prstGeom prst="rect">
            <a:avLst/>
          </a:prstGeom>
          <a:noFill/>
          <a:ln cap="flat" cmpd="sng" w="9525">
            <a:solidFill>
              <a:schemeClr val="accent2"/>
            </a:solidFill>
            <a:prstDash val="solid"/>
            <a:round/>
            <a:headEnd len="sm" w="sm" type="none"/>
            <a:tailEnd len="sm" w="sm" type="none"/>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Consider the following requirement: "The system shall have 3-tiers: a web-based presentation tier, logic tier, and data tier that uses a relational database."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Is this an acceptable requirement?                                               </a:t>
            </a:r>
            <a:endParaRPr sz="9600"/>
          </a:p>
        </p:txBody>
      </p:sp>
      <p:pic>
        <p:nvPicPr>
          <p:cNvPr id="215" name="Google Shape;215;p25"/>
          <p:cNvPicPr preferRelativeResize="0"/>
          <p:nvPr/>
        </p:nvPicPr>
        <p:blipFill rotWithShape="1">
          <a:blip r:embed="rId3">
            <a:alphaModFix/>
          </a:blip>
          <a:srcRect b="0" l="0" r="0" t="0"/>
          <a:stretch/>
        </p:blipFill>
        <p:spPr>
          <a:xfrm>
            <a:off x="9012994" y="3024847"/>
            <a:ext cx="1790700" cy="2552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Discussion Question</a:t>
            </a:r>
            <a:endParaRPr/>
          </a:p>
        </p:txBody>
      </p:sp>
      <p:sp>
        <p:nvSpPr>
          <p:cNvPr id="221" name="Google Shape;221;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0" lvl="0" marL="0" rtl="0" algn="just">
              <a:lnSpc>
                <a:spcPct val="90000"/>
              </a:lnSpc>
              <a:spcBef>
                <a:spcPts val="0"/>
              </a:spcBef>
              <a:spcAft>
                <a:spcPts val="0"/>
              </a:spcAft>
              <a:buClr>
                <a:schemeClr val="dk1"/>
              </a:buClr>
              <a:buSzPct val="100000"/>
              <a:buNone/>
            </a:pPr>
            <a:br>
              <a:rPr lang="en-US"/>
            </a:br>
            <a:r>
              <a:rPr lang="en-US"/>
              <a:t>Consider the following requirement: “The system shall have 3-tiers: a web-based presentation tier, logic tier, and data tier that uses a relational database.” Is this an acceptable requirement?</a:t>
            </a:r>
            <a:br>
              <a:rPr lang="en-US"/>
            </a:br>
            <a:br>
              <a:rPr lang="en-US"/>
            </a:br>
            <a:r>
              <a:rPr b="1" lang="en-US"/>
              <a:t>ANSWER</a:t>
            </a:r>
            <a:r>
              <a:rPr lang="en-US"/>
              <a:t>: Requirements should focus on WHAT is required to be solved by the system and not the HOW part: specifying that the system should consist of 3-tiers is about HOW aspects of the system.</a:t>
            </a:r>
            <a:br>
              <a:rPr lang="en-US"/>
            </a:br>
            <a:br>
              <a:rPr lang="en-US"/>
            </a:br>
            <a:r>
              <a:rPr lang="en-US"/>
              <a:t>Since the requirement talks about the HOW part, this is not an acceptable requirement.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Functional vs. Non-Functional Requirements</a:t>
            </a:r>
            <a:endParaRPr/>
          </a:p>
        </p:txBody>
      </p:sp>
      <p:graphicFrame>
        <p:nvGraphicFramePr>
          <p:cNvPr id="227" name="Google Shape;227;p27"/>
          <p:cNvGraphicFramePr/>
          <p:nvPr/>
        </p:nvGraphicFramePr>
        <p:xfrm>
          <a:off x="838200" y="1825623"/>
          <a:ext cx="3000000" cy="3000000"/>
        </p:xfrm>
        <a:graphic>
          <a:graphicData uri="http://schemas.openxmlformats.org/drawingml/2006/table">
            <a:tbl>
              <a:tblPr bandRow="1" firstRow="1">
                <a:noFill/>
                <a:tableStyleId>{2FE43984-580B-448D-BDD3-F7360B42D9B6}</a:tableStyleId>
              </a:tblPr>
              <a:tblGrid>
                <a:gridCol w="5028025"/>
                <a:gridCol w="5487575"/>
              </a:tblGrid>
              <a:tr h="1091375">
                <a:tc>
                  <a:txBody>
                    <a:bodyPr/>
                    <a:lstStyle/>
                    <a:p>
                      <a:pPr indent="0" lvl="0" marL="0" marR="0" rtl="0" algn="l">
                        <a:lnSpc>
                          <a:spcPct val="100000"/>
                        </a:lnSpc>
                        <a:spcBef>
                          <a:spcPts val="0"/>
                        </a:spcBef>
                        <a:spcAft>
                          <a:spcPts val="0"/>
                        </a:spcAft>
                        <a:buClr>
                          <a:schemeClr val="dk1"/>
                        </a:buClr>
                        <a:buSzPts val="2800"/>
                        <a:buFont typeface="Calibri"/>
                        <a:buNone/>
                      </a:pPr>
                      <a:r>
                        <a:rPr lang="en-US" sz="2800" u="none" cap="none" strike="noStrike"/>
                        <a:t>Functional requirements</a:t>
                      </a:r>
                      <a:endParaRPr sz="2800" u="none" cap="none" strike="noStrike"/>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2800"/>
                        <a:buFont typeface="Calibri"/>
                        <a:buNone/>
                      </a:pPr>
                      <a:r>
                        <a:rPr lang="en-US" sz="2800"/>
                        <a:t>Non-Functional Requirements (NFRs)</a:t>
                      </a:r>
                      <a:endParaRPr sz="2800"/>
                    </a:p>
                    <a:p>
                      <a:pPr indent="0" lvl="0" marL="0" marR="0" rtl="0" algn="l">
                        <a:spcBef>
                          <a:spcPts val="0"/>
                        </a:spcBef>
                        <a:spcAft>
                          <a:spcPts val="0"/>
                        </a:spcAft>
                        <a:buNone/>
                      </a:pPr>
                      <a:r>
                        <a:t/>
                      </a:r>
                      <a:endParaRPr sz="1800"/>
                    </a:p>
                  </a:txBody>
                  <a:tcPr marT="45725" marB="45725" marR="91450" marL="91450"/>
                </a:tc>
              </a:tr>
              <a:tr h="3272775">
                <a:tc>
                  <a:txBody>
                    <a:bodyPr/>
                    <a:lstStyle/>
                    <a:p>
                      <a:pPr indent="-285750" lvl="0" marL="285750" marR="0" rtl="0" algn="just">
                        <a:spcBef>
                          <a:spcPts val="0"/>
                        </a:spcBef>
                        <a:spcAft>
                          <a:spcPts val="0"/>
                        </a:spcAft>
                        <a:buClr>
                          <a:schemeClr val="dk1"/>
                        </a:buClr>
                        <a:buSzPts val="2800"/>
                        <a:buFont typeface="Arial"/>
                        <a:buChar char="•"/>
                      </a:pPr>
                      <a:r>
                        <a:rPr lang="en-US" sz="2800"/>
                        <a:t>Describe the functions that the software is to execute</a:t>
                      </a:r>
                      <a:endParaRPr sz="2800"/>
                    </a:p>
                    <a:p>
                      <a:pPr indent="-285750" lvl="0" marL="285750" marR="0" rtl="0" algn="just">
                        <a:spcBef>
                          <a:spcPts val="0"/>
                        </a:spcBef>
                        <a:spcAft>
                          <a:spcPts val="0"/>
                        </a:spcAft>
                        <a:buClr>
                          <a:schemeClr val="dk1"/>
                        </a:buClr>
                        <a:buSzPts val="2800"/>
                        <a:buFont typeface="Arial"/>
                        <a:buChar char="•"/>
                      </a:pPr>
                      <a:r>
                        <a:rPr lang="en-US" sz="2800"/>
                        <a:t>Also known as "capabilities" or "features"</a:t>
                      </a:r>
                      <a:endParaRPr/>
                    </a:p>
                  </a:txBody>
                  <a:tcPr marT="45725" marB="45725" marR="91450" marL="91450"/>
                </a:tc>
                <a:tc>
                  <a:txBody>
                    <a:bodyPr/>
                    <a:lstStyle/>
                    <a:p>
                      <a:pPr indent="-285750" lvl="0" marL="285750" marR="0" rtl="0" algn="just">
                        <a:spcBef>
                          <a:spcPts val="0"/>
                        </a:spcBef>
                        <a:spcAft>
                          <a:spcPts val="0"/>
                        </a:spcAft>
                        <a:buClr>
                          <a:schemeClr val="dk1"/>
                        </a:buClr>
                        <a:buSzPts val="2800"/>
                        <a:buFont typeface="Arial"/>
                        <a:buChar char="•"/>
                      </a:pPr>
                      <a:r>
                        <a:rPr lang="en-US" sz="2800"/>
                        <a:t>Non-functional requirements are the ones that act to constrain the solution .</a:t>
                      </a:r>
                      <a:endParaRPr/>
                    </a:p>
                    <a:p>
                      <a:pPr indent="-285750" lvl="0" marL="285750" marR="0" rtl="0" algn="just">
                        <a:spcBef>
                          <a:spcPts val="0"/>
                        </a:spcBef>
                        <a:spcAft>
                          <a:spcPts val="0"/>
                        </a:spcAft>
                        <a:buClr>
                          <a:schemeClr val="dk1"/>
                        </a:buClr>
                        <a:buSzPts val="2800"/>
                        <a:buFont typeface="Arial"/>
                        <a:buChar char="•"/>
                      </a:pPr>
                      <a:r>
                        <a:rPr lang="en-US" sz="2800"/>
                        <a:t>Also known as "constraints”</a:t>
                      </a:r>
                      <a:r>
                        <a:rPr lang="en-US"/>
                        <a:t> </a:t>
                      </a:r>
                      <a:r>
                        <a:rPr lang="en-US" sz="2800"/>
                        <a:t>or “quality requirements”</a:t>
                      </a:r>
                      <a:endParaRPr sz="2800"/>
                    </a:p>
                  </a:txBody>
                  <a:tcPr marT="45725" marB="45725" marR="91450" marL="9145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Functional vs. Non-Functional Requirements</a:t>
            </a:r>
            <a:endParaRPr b="1"/>
          </a:p>
        </p:txBody>
      </p:sp>
      <p:sp>
        <p:nvSpPr>
          <p:cNvPr id="233" name="Google Shape;233;p28"/>
          <p:cNvSpPr/>
          <p:nvPr/>
        </p:nvSpPr>
        <p:spPr>
          <a:xfrm>
            <a:off x="3975248" y="1442159"/>
            <a:ext cx="1617785" cy="9144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Business objectives </a:t>
            </a:r>
            <a:endParaRPr/>
          </a:p>
        </p:txBody>
      </p:sp>
      <p:sp>
        <p:nvSpPr>
          <p:cNvPr id="234" name="Google Shape;234;p28"/>
          <p:cNvSpPr/>
          <p:nvPr/>
        </p:nvSpPr>
        <p:spPr>
          <a:xfrm>
            <a:off x="1699843" y="2813759"/>
            <a:ext cx="1617785" cy="9144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Features </a:t>
            </a:r>
            <a:endParaRPr/>
          </a:p>
        </p:txBody>
      </p:sp>
      <p:sp>
        <p:nvSpPr>
          <p:cNvPr id="235" name="Google Shape;235;p28"/>
          <p:cNvSpPr/>
          <p:nvPr/>
        </p:nvSpPr>
        <p:spPr>
          <a:xfrm>
            <a:off x="6468793" y="2813759"/>
            <a:ext cx="1617785" cy="9144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Qualities </a:t>
            </a:r>
            <a:endParaRPr/>
          </a:p>
        </p:txBody>
      </p:sp>
      <p:sp>
        <p:nvSpPr>
          <p:cNvPr id="236" name="Google Shape;236;p28"/>
          <p:cNvSpPr/>
          <p:nvPr/>
        </p:nvSpPr>
        <p:spPr>
          <a:xfrm>
            <a:off x="6468792" y="4394030"/>
            <a:ext cx="1617785" cy="9144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Robustness </a:t>
            </a:r>
            <a:endParaRPr/>
          </a:p>
        </p:txBody>
      </p:sp>
      <p:sp>
        <p:nvSpPr>
          <p:cNvPr id="237" name="Google Shape;237;p28"/>
          <p:cNvSpPr/>
          <p:nvPr/>
        </p:nvSpPr>
        <p:spPr>
          <a:xfrm>
            <a:off x="530713" y="4394030"/>
            <a:ext cx="1617785" cy="9144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Functional  Requirements </a:t>
            </a:r>
            <a:endParaRPr/>
          </a:p>
        </p:txBody>
      </p:sp>
      <p:sp>
        <p:nvSpPr>
          <p:cNvPr id="238" name="Google Shape;238;p28"/>
          <p:cNvSpPr/>
          <p:nvPr/>
        </p:nvSpPr>
        <p:spPr>
          <a:xfrm>
            <a:off x="2357463" y="4394030"/>
            <a:ext cx="1617785" cy="9144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Usability</a:t>
            </a:r>
            <a:r>
              <a:rPr lang="en-US" sz="1800">
                <a:solidFill>
                  <a:schemeClr val="dk1"/>
                </a:solidFill>
                <a:latin typeface="Calibri"/>
                <a:ea typeface="Calibri"/>
                <a:cs typeface="Calibri"/>
                <a:sym typeface="Calibri"/>
              </a:rPr>
              <a:t> </a:t>
            </a:r>
            <a:endParaRPr/>
          </a:p>
        </p:txBody>
      </p:sp>
      <p:sp>
        <p:nvSpPr>
          <p:cNvPr id="239" name="Google Shape;239;p28"/>
          <p:cNvSpPr/>
          <p:nvPr/>
        </p:nvSpPr>
        <p:spPr>
          <a:xfrm>
            <a:off x="8469972" y="4394030"/>
            <a:ext cx="1617785" cy="9144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Performance </a:t>
            </a:r>
            <a:endParaRPr/>
          </a:p>
        </p:txBody>
      </p:sp>
      <p:sp>
        <p:nvSpPr>
          <p:cNvPr id="240" name="Google Shape;240;p28"/>
          <p:cNvSpPr/>
          <p:nvPr/>
        </p:nvSpPr>
        <p:spPr>
          <a:xfrm>
            <a:off x="10293433" y="4380405"/>
            <a:ext cx="1617785" cy="9144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etc.</a:t>
            </a:r>
            <a:endParaRPr/>
          </a:p>
        </p:txBody>
      </p:sp>
      <p:sp>
        <p:nvSpPr>
          <p:cNvPr id="241" name="Google Shape;241;p28"/>
          <p:cNvSpPr/>
          <p:nvPr/>
        </p:nvSpPr>
        <p:spPr>
          <a:xfrm>
            <a:off x="4467612" y="4394030"/>
            <a:ext cx="1617785" cy="9144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Reliability </a:t>
            </a:r>
            <a:endParaRPr/>
          </a:p>
        </p:txBody>
      </p:sp>
      <p:cxnSp>
        <p:nvCxnSpPr>
          <p:cNvPr id="242" name="Google Shape;242;p28"/>
          <p:cNvCxnSpPr>
            <a:stCxn id="233" idx="2"/>
          </p:cNvCxnSpPr>
          <p:nvPr/>
        </p:nvCxnSpPr>
        <p:spPr>
          <a:xfrm>
            <a:off x="4784141" y="2356559"/>
            <a:ext cx="12900" cy="221700"/>
          </a:xfrm>
          <a:prstGeom prst="straightConnector1">
            <a:avLst/>
          </a:prstGeom>
          <a:noFill/>
          <a:ln cap="flat" cmpd="sng" w="9525">
            <a:solidFill>
              <a:schemeClr val="dk1"/>
            </a:solidFill>
            <a:prstDash val="solid"/>
            <a:miter lim="800000"/>
            <a:headEnd len="sm" w="sm" type="none"/>
            <a:tailEnd len="sm" w="sm" type="none"/>
          </a:ln>
        </p:spPr>
      </p:cxnSp>
      <p:cxnSp>
        <p:nvCxnSpPr>
          <p:cNvPr id="243" name="Google Shape;243;p28"/>
          <p:cNvCxnSpPr/>
          <p:nvPr/>
        </p:nvCxnSpPr>
        <p:spPr>
          <a:xfrm>
            <a:off x="2508735" y="2578346"/>
            <a:ext cx="2275405" cy="20184"/>
          </a:xfrm>
          <a:prstGeom prst="straightConnector1">
            <a:avLst/>
          </a:prstGeom>
          <a:noFill/>
          <a:ln cap="flat" cmpd="sng" w="9525">
            <a:solidFill>
              <a:schemeClr val="dk1"/>
            </a:solidFill>
            <a:prstDash val="solid"/>
            <a:miter lim="800000"/>
            <a:headEnd len="sm" w="sm" type="none"/>
            <a:tailEnd len="sm" w="sm" type="none"/>
          </a:ln>
        </p:spPr>
      </p:cxnSp>
      <p:cxnSp>
        <p:nvCxnSpPr>
          <p:cNvPr id="244" name="Google Shape;244;p28"/>
          <p:cNvCxnSpPr>
            <a:endCxn id="234" idx="0"/>
          </p:cNvCxnSpPr>
          <p:nvPr/>
        </p:nvCxnSpPr>
        <p:spPr>
          <a:xfrm>
            <a:off x="2508736" y="2578259"/>
            <a:ext cx="0" cy="235500"/>
          </a:xfrm>
          <a:prstGeom prst="straightConnector1">
            <a:avLst/>
          </a:prstGeom>
          <a:noFill/>
          <a:ln cap="flat" cmpd="sng" w="9525">
            <a:solidFill>
              <a:schemeClr val="dk1"/>
            </a:solidFill>
            <a:prstDash val="solid"/>
            <a:miter lim="800000"/>
            <a:headEnd len="sm" w="sm" type="none"/>
            <a:tailEnd len="sm" w="sm" type="none"/>
          </a:ln>
        </p:spPr>
      </p:cxnSp>
      <p:cxnSp>
        <p:nvCxnSpPr>
          <p:cNvPr id="245" name="Google Shape;245;p28"/>
          <p:cNvCxnSpPr/>
          <p:nvPr/>
        </p:nvCxnSpPr>
        <p:spPr>
          <a:xfrm>
            <a:off x="4784140" y="2588438"/>
            <a:ext cx="2493544" cy="10092"/>
          </a:xfrm>
          <a:prstGeom prst="straightConnector1">
            <a:avLst/>
          </a:prstGeom>
          <a:noFill/>
          <a:ln cap="flat" cmpd="sng" w="9525">
            <a:solidFill>
              <a:schemeClr val="dk1"/>
            </a:solidFill>
            <a:prstDash val="solid"/>
            <a:miter lim="800000"/>
            <a:headEnd len="sm" w="sm" type="none"/>
            <a:tailEnd len="sm" w="sm" type="none"/>
          </a:ln>
        </p:spPr>
      </p:cxnSp>
      <p:cxnSp>
        <p:nvCxnSpPr>
          <p:cNvPr id="246" name="Google Shape;246;p28"/>
          <p:cNvCxnSpPr>
            <a:endCxn id="235" idx="0"/>
          </p:cNvCxnSpPr>
          <p:nvPr/>
        </p:nvCxnSpPr>
        <p:spPr>
          <a:xfrm>
            <a:off x="7277686" y="2598659"/>
            <a:ext cx="0" cy="215100"/>
          </a:xfrm>
          <a:prstGeom prst="straightConnector1">
            <a:avLst/>
          </a:prstGeom>
          <a:noFill/>
          <a:ln cap="flat" cmpd="sng" w="9525">
            <a:solidFill>
              <a:schemeClr val="dk1"/>
            </a:solidFill>
            <a:prstDash val="solid"/>
            <a:miter lim="800000"/>
            <a:headEnd len="sm" w="sm" type="none"/>
            <a:tailEnd len="sm" w="sm" type="none"/>
          </a:ln>
        </p:spPr>
      </p:cxnSp>
      <p:cxnSp>
        <p:nvCxnSpPr>
          <p:cNvPr id="247" name="Google Shape;247;p28"/>
          <p:cNvCxnSpPr>
            <a:stCxn id="235" idx="2"/>
            <a:endCxn id="236" idx="0"/>
          </p:cNvCxnSpPr>
          <p:nvPr/>
        </p:nvCxnSpPr>
        <p:spPr>
          <a:xfrm>
            <a:off x="7277686" y="3728159"/>
            <a:ext cx="0" cy="666000"/>
          </a:xfrm>
          <a:prstGeom prst="straightConnector1">
            <a:avLst/>
          </a:prstGeom>
          <a:noFill/>
          <a:ln cap="flat" cmpd="sng" w="9525">
            <a:solidFill>
              <a:schemeClr val="dk1"/>
            </a:solidFill>
            <a:prstDash val="solid"/>
            <a:miter lim="800000"/>
            <a:headEnd len="sm" w="sm" type="none"/>
            <a:tailEnd len="sm" w="sm" type="none"/>
          </a:ln>
        </p:spPr>
      </p:cxnSp>
      <p:cxnSp>
        <p:nvCxnSpPr>
          <p:cNvPr id="248" name="Google Shape;248;p28"/>
          <p:cNvCxnSpPr/>
          <p:nvPr/>
        </p:nvCxnSpPr>
        <p:spPr>
          <a:xfrm flipH="1">
            <a:off x="3166355" y="4051495"/>
            <a:ext cx="4111330" cy="9599"/>
          </a:xfrm>
          <a:prstGeom prst="straightConnector1">
            <a:avLst/>
          </a:prstGeom>
          <a:noFill/>
          <a:ln cap="flat" cmpd="sng" w="9525">
            <a:solidFill>
              <a:schemeClr val="dk1"/>
            </a:solidFill>
            <a:prstDash val="solid"/>
            <a:miter lim="800000"/>
            <a:headEnd len="sm" w="sm" type="none"/>
            <a:tailEnd len="sm" w="sm" type="none"/>
          </a:ln>
        </p:spPr>
      </p:cxnSp>
      <p:cxnSp>
        <p:nvCxnSpPr>
          <p:cNvPr id="249" name="Google Shape;249;p28"/>
          <p:cNvCxnSpPr/>
          <p:nvPr/>
        </p:nvCxnSpPr>
        <p:spPr>
          <a:xfrm>
            <a:off x="7277684" y="4056298"/>
            <a:ext cx="3824640" cy="4796"/>
          </a:xfrm>
          <a:prstGeom prst="straightConnector1">
            <a:avLst/>
          </a:prstGeom>
          <a:noFill/>
          <a:ln cap="flat" cmpd="sng" w="9525">
            <a:solidFill>
              <a:schemeClr val="dk1"/>
            </a:solidFill>
            <a:prstDash val="solid"/>
            <a:miter lim="800000"/>
            <a:headEnd len="sm" w="sm" type="none"/>
            <a:tailEnd len="sm" w="sm" type="none"/>
          </a:ln>
        </p:spPr>
      </p:cxnSp>
      <p:cxnSp>
        <p:nvCxnSpPr>
          <p:cNvPr id="250" name="Google Shape;250;p28"/>
          <p:cNvCxnSpPr>
            <a:endCxn id="238" idx="0"/>
          </p:cNvCxnSpPr>
          <p:nvPr/>
        </p:nvCxnSpPr>
        <p:spPr>
          <a:xfrm>
            <a:off x="3166356" y="4061030"/>
            <a:ext cx="0" cy="333000"/>
          </a:xfrm>
          <a:prstGeom prst="straightConnector1">
            <a:avLst/>
          </a:prstGeom>
          <a:noFill/>
          <a:ln cap="flat" cmpd="sng" w="9525">
            <a:solidFill>
              <a:schemeClr val="dk1"/>
            </a:solidFill>
            <a:prstDash val="solid"/>
            <a:miter lim="800000"/>
            <a:headEnd len="sm" w="sm" type="none"/>
            <a:tailEnd len="sm" w="sm" type="none"/>
          </a:ln>
        </p:spPr>
      </p:cxnSp>
      <p:cxnSp>
        <p:nvCxnSpPr>
          <p:cNvPr id="251" name="Google Shape;251;p28"/>
          <p:cNvCxnSpPr>
            <a:endCxn id="241" idx="0"/>
          </p:cNvCxnSpPr>
          <p:nvPr/>
        </p:nvCxnSpPr>
        <p:spPr>
          <a:xfrm>
            <a:off x="5270505" y="4051430"/>
            <a:ext cx="6000" cy="342600"/>
          </a:xfrm>
          <a:prstGeom prst="straightConnector1">
            <a:avLst/>
          </a:prstGeom>
          <a:noFill/>
          <a:ln cap="flat" cmpd="sng" w="9525">
            <a:solidFill>
              <a:schemeClr val="dk1"/>
            </a:solidFill>
            <a:prstDash val="solid"/>
            <a:miter lim="800000"/>
            <a:headEnd len="sm" w="sm" type="none"/>
            <a:tailEnd len="sm" w="sm" type="none"/>
          </a:ln>
        </p:spPr>
      </p:cxnSp>
      <p:cxnSp>
        <p:nvCxnSpPr>
          <p:cNvPr id="252" name="Google Shape;252;p28"/>
          <p:cNvCxnSpPr/>
          <p:nvPr/>
        </p:nvCxnSpPr>
        <p:spPr>
          <a:xfrm>
            <a:off x="9278864" y="4051495"/>
            <a:ext cx="756" cy="280081"/>
          </a:xfrm>
          <a:prstGeom prst="straightConnector1">
            <a:avLst/>
          </a:prstGeom>
          <a:noFill/>
          <a:ln cap="flat" cmpd="sng" w="9525">
            <a:solidFill>
              <a:schemeClr val="dk1"/>
            </a:solidFill>
            <a:prstDash val="solid"/>
            <a:miter lim="800000"/>
            <a:headEnd len="sm" w="sm" type="none"/>
            <a:tailEnd len="sm" w="sm" type="none"/>
          </a:ln>
        </p:spPr>
      </p:cxnSp>
      <p:cxnSp>
        <p:nvCxnSpPr>
          <p:cNvPr id="253" name="Google Shape;253;p28"/>
          <p:cNvCxnSpPr>
            <a:endCxn id="240" idx="0"/>
          </p:cNvCxnSpPr>
          <p:nvPr/>
        </p:nvCxnSpPr>
        <p:spPr>
          <a:xfrm>
            <a:off x="11102326" y="4065405"/>
            <a:ext cx="0" cy="315000"/>
          </a:xfrm>
          <a:prstGeom prst="straightConnector1">
            <a:avLst/>
          </a:prstGeom>
          <a:noFill/>
          <a:ln cap="flat" cmpd="sng" w="9525">
            <a:solidFill>
              <a:schemeClr val="dk1"/>
            </a:solidFill>
            <a:prstDash val="solid"/>
            <a:miter lim="800000"/>
            <a:headEnd len="sm" w="sm" type="none"/>
            <a:tailEnd len="sm" w="sm" type="none"/>
          </a:ln>
        </p:spPr>
      </p:cxnSp>
      <p:cxnSp>
        <p:nvCxnSpPr>
          <p:cNvPr id="254" name="Google Shape;254;p28"/>
          <p:cNvCxnSpPr>
            <a:stCxn id="234" idx="3"/>
          </p:cNvCxnSpPr>
          <p:nvPr/>
        </p:nvCxnSpPr>
        <p:spPr>
          <a:xfrm>
            <a:off x="3317628" y="3270959"/>
            <a:ext cx="1029300" cy="0"/>
          </a:xfrm>
          <a:prstGeom prst="straightConnector1">
            <a:avLst/>
          </a:prstGeom>
          <a:noFill/>
          <a:ln cap="flat" cmpd="sng" w="9525">
            <a:solidFill>
              <a:schemeClr val="dk1"/>
            </a:solidFill>
            <a:prstDash val="solid"/>
            <a:miter lim="800000"/>
            <a:headEnd len="sm" w="sm" type="none"/>
            <a:tailEnd len="sm" w="sm" type="none"/>
          </a:ln>
        </p:spPr>
      </p:cxnSp>
      <p:cxnSp>
        <p:nvCxnSpPr>
          <p:cNvPr id="255" name="Google Shape;255;p28"/>
          <p:cNvCxnSpPr/>
          <p:nvPr/>
        </p:nvCxnSpPr>
        <p:spPr>
          <a:xfrm>
            <a:off x="4346917" y="3270959"/>
            <a:ext cx="0" cy="744142"/>
          </a:xfrm>
          <a:prstGeom prst="straightConnector1">
            <a:avLst/>
          </a:prstGeom>
          <a:noFill/>
          <a:ln cap="flat" cmpd="sng" w="9525">
            <a:solidFill>
              <a:schemeClr val="dk1"/>
            </a:solidFill>
            <a:prstDash val="solid"/>
            <a:miter lim="800000"/>
            <a:headEnd len="sm" w="sm" type="none"/>
            <a:tailEnd len="sm" w="sm" type="none"/>
          </a:ln>
        </p:spPr>
      </p:cxnSp>
      <p:cxnSp>
        <p:nvCxnSpPr>
          <p:cNvPr id="256" name="Google Shape;256;p28"/>
          <p:cNvCxnSpPr>
            <a:stCxn id="234" idx="2"/>
          </p:cNvCxnSpPr>
          <p:nvPr/>
        </p:nvCxnSpPr>
        <p:spPr>
          <a:xfrm>
            <a:off x="2508736" y="3728159"/>
            <a:ext cx="0" cy="333000"/>
          </a:xfrm>
          <a:prstGeom prst="straightConnector1">
            <a:avLst/>
          </a:prstGeom>
          <a:noFill/>
          <a:ln cap="flat" cmpd="sng" w="9525">
            <a:solidFill>
              <a:schemeClr val="dk1"/>
            </a:solidFill>
            <a:prstDash val="solid"/>
            <a:miter lim="800000"/>
            <a:headEnd len="sm" w="sm" type="none"/>
            <a:tailEnd len="sm" w="sm" type="none"/>
          </a:ln>
        </p:spPr>
      </p:cxnSp>
      <p:cxnSp>
        <p:nvCxnSpPr>
          <p:cNvPr id="257" name="Google Shape;257;p28"/>
          <p:cNvCxnSpPr/>
          <p:nvPr/>
        </p:nvCxnSpPr>
        <p:spPr>
          <a:xfrm rot="10800000">
            <a:off x="1339605" y="4051495"/>
            <a:ext cx="1169131" cy="0"/>
          </a:xfrm>
          <a:prstGeom prst="straightConnector1">
            <a:avLst/>
          </a:prstGeom>
          <a:noFill/>
          <a:ln cap="flat" cmpd="sng" w="9525">
            <a:solidFill>
              <a:schemeClr val="dk1"/>
            </a:solidFill>
            <a:prstDash val="solid"/>
            <a:miter lim="800000"/>
            <a:headEnd len="sm" w="sm" type="none"/>
            <a:tailEnd len="sm" w="sm" type="none"/>
          </a:ln>
        </p:spPr>
      </p:cxnSp>
      <p:cxnSp>
        <p:nvCxnSpPr>
          <p:cNvPr id="258" name="Google Shape;258;p28"/>
          <p:cNvCxnSpPr>
            <a:endCxn id="237" idx="0"/>
          </p:cNvCxnSpPr>
          <p:nvPr/>
        </p:nvCxnSpPr>
        <p:spPr>
          <a:xfrm>
            <a:off x="1339606" y="4051430"/>
            <a:ext cx="0" cy="342600"/>
          </a:xfrm>
          <a:prstGeom prst="straightConnector1">
            <a:avLst/>
          </a:prstGeom>
          <a:noFill/>
          <a:ln cap="flat" cmpd="sng" w="9525">
            <a:solidFill>
              <a:schemeClr val="dk1"/>
            </a:solidFill>
            <a:prstDash val="solid"/>
            <a:miter lim="800000"/>
            <a:headEnd len="sm" w="sm" type="none"/>
            <a:tailEnd len="sm" w="sm" type="none"/>
          </a:ln>
        </p:spPr>
      </p:cxnSp>
      <p:cxnSp>
        <p:nvCxnSpPr>
          <p:cNvPr id="259" name="Google Shape;259;p28"/>
          <p:cNvCxnSpPr/>
          <p:nvPr/>
        </p:nvCxnSpPr>
        <p:spPr>
          <a:xfrm>
            <a:off x="2345645" y="5308430"/>
            <a:ext cx="5910" cy="219696"/>
          </a:xfrm>
          <a:prstGeom prst="straightConnector1">
            <a:avLst/>
          </a:prstGeom>
          <a:noFill/>
          <a:ln cap="flat" cmpd="sng" w="9525">
            <a:solidFill>
              <a:schemeClr val="dk1"/>
            </a:solidFill>
            <a:prstDash val="solid"/>
            <a:miter lim="800000"/>
            <a:headEnd len="sm" w="sm" type="none"/>
            <a:tailEnd len="sm" w="sm" type="none"/>
          </a:ln>
        </p:spPr>
      </p:cxnSp>
      <p:cxnSp>
        <p:nvCxnSpPr>
          <p:cNvPr id="260" name="Google Shape;260;p28"/>
          <p:cNvCxnSpPr/>
          <p:nvPr/>
        </p:nvCxnSpPr>
        <p:spPr>
          <a:xfrm>
            <a:off x="2351554" y="5528126"/>
            <a:ext cx="9670414" cy="1"/>
          </a:xfrm>
          <a:prstGeom prst="straightConnector1">
            <a:avLst/>
          </a:prstGeom>
          <a:noFill/>
          <a:ln cap="flat" cmpd="sng" w="9525">
            <a:solidFill>
              <a:schemeClr val="dk1"/>
            </a:solidFill>
            <a:prstDash val="solid"/>
            <a:miter lim="800000"/>
            <a:headEnd len="sm" w="sm" type="none"/>
            <a:tailEnd len="sm" w="sm" type="none"/>
          </a:ln>
        </p:spPr>
      </p:cxnSp>
      <p:cxnSp>
        <p:nvCxnSpPr>
          <p:cNvPr id="261" name="Google Shape;261;p28"/>
          <p:cNvCxnSpPr/>
          <p:nvPr/>
        </p:nvCxnSpPr>
        <p:spPr>
          <a:xfrm>
            <a:off x="12027877" y="5308430"/>
            <a:ext cx="0" cy="245749"/>
          </a:xfrm>
          <a:prstGeom prst="straightConnector1">
            <a:avLst/>
          </a:prstGeom>
          <a:noFill/>
          <a:ln cap="flat" cmpd="sng" w="9525">
            <a:solidFill>
              <a:schemeClr val="dk1"/>
            </a:solidFill>
            <a:prstDash val="solid"/>
            <a:miter lim="800000"/>
            <a:headEnd len="sm" w="sm" type="none"/>
            <a:tailEnd len="sm" w="sm" type="none"/>
          </a:ln>
        </p:spPr>
      </p:cxnSp>
      <p:cxnSp>
        <p:nvCxnSpPr>
          <p:cNvPr id="262" name="Google Shape;262;p28"/>
          <p:cNvCxnSpPr/>
          <p:nvPr/>
        </p:nvCxnSpPr>
        <p:spPr>
          <a:xfrm>
            <a:off x="7019778" y="5554179"/>
            <a:ext cx="0" cy="419681"/>
          </a:xfrm>
          <a:prstGeom prst="straightConnector1">
            <a:avLst/>
          </a:prstGeom>
          <a:noFill/>
          <a:ln cap="flat" cmpd="sng" w="9525">
            <a:solidFill>
              <a:schemeClr val="dk1"/>
            </a:solidFill>
            <a:prstDash val="solid"/>
            <a:miter lim="800000"/>
            <a:headEnd len="sm" w="sm" type="none"/>
            <a:tailEnd len="sm" w="sm" type="none"/>
          </a:ln>
        </p:spPr>
      </p:cxnSp>
      <p:sp>
        <p:nvSpPr>
          <p:cNvPr id="263" name="Google Shape;263;p28"/>
          <p:cNvSpPr txBox="1"/>
          <p:nvPr/>
        </p:nvSpPr>
        <p:spPr>
          <a:xfrm>
            <a:off x="5539109" y="5970183"/>
            <a:ext cx="481272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Non- Functional Requirements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Exercise: Understanding NFRs</a:t>
            </a:r>
            <a:endParaRPr b="1"/>
          </a:p>
        </p:txBody>
      </p:sp>
      <p:graphicFrame>
        <p:nvGraphicFramePr>
          <p:cNvPr id="269" name="Google Shape;269;p29"/>
          <p:cNvGraphicFramePr/>
          <p:nvPr/>
        </p:nvGraphicFramePr>
        <p:xfrm>
          <a:off x="836162" y="1451537"/>
          <a:ext cx="3000000" cy="3000000"/>
        </p:xfrm>
        <a:graphic>
          <a:graphicData uri="http://schemas.openxmlformats.org/drawingml/2006/table">
            <a:tbl>
              <a:tblPr bandRow="1" firstRow="1">
                <a:noFill/>
                <a:tableStyleId>{2FE43984-580B-448D-BDD3-F7360B42D9B6}</a:tableStyleId>
              </a:tblPr>
              <a:tblGrid>
                <a:gridCol w="5257800"/>
                <a:gridCol w="5257800"/>
              </a:tblGrid>
              <a:tr h="296575">
                <a:tc>
                  <a:txBody>
                    <a:bodyPr/>
                    <a:lstStyle/>
                    <a:p>
                      <a:pPr indent="0" lvl="0" marL="0" marR="0" rtl="0" algn="just">
                        <a:lnSpc>
                          <a:spcPct val="100000"/>
                        </a:lnSpc>
                        <a:spcBef>
                          <a:spcPts val="0"/>
                        </a:spcBef>
                        <a:spcAft>
                          <a:spcPts val="0"/>
                        </a:spcAft>
                        <a:buNone/>
                      </a:pPr>
                      <a:r>
                        <a:rPr b="1" lang="en-US" sz="1800"/>
                        <a:t>Non-Functional Requirement Name</a:t>
                      </a:r>
                      <a:endParaRPr b="1" sz="1800"/>
                    </a:p>
                  </a:txBody>
                  <a:tcPr marT="45725" marB="45725" marR="91450" marL="91450"/>
                </a:tc>
                <a:tc>
                  <a:txBody>
                    <a:bodyPr/>
                    <a:lstStyle/>
                    <a:p>
                      <a:pPr indent="0" lvl="0" marL="0" marR="0" rtl="0" algn="just">
                        <a:lnSpc>
                          <a:spcPct val="100000"/>
                        </a:lnSpc>
                        <a:spcBef>
                          <a:spcPts val="0"/>
                        </a:spcBef>
                        <a:spcAft>
                          <a:spcPts val="0"/>
                        </a:spcAft>
                        <a:buNone/>
                      </a:pPr>
                      <a:r>
                        <a:rPr b="1" lang="en-US" sz="1800"/>
                        <a:t>Description</a:t>
                      </a:r>
                      <a:endParaRPr b="1" sz="1800"/>
                    </a:p>
                  </a:txBody>
                  <a:tcPr marT="45725" marB="45725" marR="91450" marL="91450"/>
                </a:tc>
              </a:tr>
              <a:tr h="519025">
                <a:tc>
                  <a:txBody>
                    <a:bodyPr/>
                    <a:lstStyle/>
                    <a:p>
                      <a:pPr indent="0" lvl="0" marL="0" marR="0" rtl="0" algn="just">
                        <a:lnSpc>
                          <a:spcPct val="100000"/>
                        </a:lnSpc>
                        <a:spcBef>
                          <a:spcPts val="0"/>
                        </a:spcBef>
                        <a:spcAft>
                          <a:spcPts val="0"/>
                        </a:spcAft>
                        <a:buNone/>
                      </a:pPr>
                      <a:r>
                        <a:rPr lang="en-US" sz="1800"/>
                        <a:t>A. Reusability</a:t>
                      </a:r>
                      <a:endParaRPr sz="1800"/>
                    </a:p>
                  </a:txBody>
                  <a:tcPr marT="45725" marB="45725" marR="91450" marL="91450"/>
                </a:tc>
                <a:tc>
                  <a:txBody>
                    <a:bodyPr/>
                    <a:lstStyle/>
                    <a:p>
                      <a:pPr indent="-342900" lvl="0" marL="114300" marR="0" rtl="0" algn="just">
                        <a:lnSpc>
                          <a:spcPct val="100000"/>
                        </a:lnSpc>
                        <a:spcBef>
                          <a:spcPts val="0"/>
                        </a:spcBef>
                        <a:spcAft>
                          <a:spcPts val="0"/>
                        </a:spcAft>
                        <a:buSzPts val="1800"/>
                        <a:buChar char="●"/>
                      </a:pPr>
                      <a:r>
                        <a:rPr lang="en-US" sz="1800"/>
                        <a:t>How well the system uses the processor capacity space, communication, or band width</a:t>
                      </a:r>
                      <a:endParaRPr sz="1800"/>
                    </a:p>
                  </a:txBody>
                  <a:tcPr marT="45725" marB="45725" marR="91450" marL="91450"/>
                </a:tc>
              </a:tr>
              <a:tr h="519025">
                <a:tc>
                  <a:txBody>
                    <a:bodyPr/>
                    <a:lstStyle/>
                    <a:p>
                      <a:pPr indent="0" lvl="0" marL="0" marR="0" rtl="0" algn="just">
                        <a:lnSpc>
                          <a:spcPct val="100000"/>
                        </a:lnSpc>
                        <a:spcBef>
                          <a:spcPts val="0"/>
                        </a:spcBef>
                        <a:spcAft>
                          <a:spcPts val="0"/>
                        </a:spcAft>
                        <a:buNone/>
                      </a:pPr>
                      <a:r>
                        <a:rPr lang="en-US" sz="1800"/>
                        <a:t>B. Efficiency</a:t>
                      </a:r>
                      <a:endParaRPr sz="1800"/>
                    </a:p>
                  </a:txBody>
                  <a:tcPr marT="45725" marB="45725" marR="91450" marL="91450"/>
                </a:tc>
                <a:tc>
                  <a:txBody>
                    <a:bodyPr/>
                    <a:lstStyle/>
                    <a:p>
                      <a:pPr indent="-342900" lvl="0" marL="114300" marR="0" rtl="0" algn="just">
                        <a:lnSpc>
                          <a:spcPct val="100000"/>
                        </a:lnSpc>
                        <a:spcBef>
                          <a:spcPts val="0"/>
                        </a:spcBef>
                        <a:spcAft>
                          <a:spcPts val="0"/>
                        </a:spcAft>
                        <a:buSzPts val="1800"/>
                        <a:buChar char="●"/>
                      </a:pPr>
                      <a:r>
                        <a:rPr lang="en-US" sz="1800"/>
                        <a:t>How easy it is to correct a defect or make a change to the software</a:t>
                      </a:r>
                      <a:endParaRPr sz="1800"/>
                    </a:p>
                  </a:txBody>
                  <a:tcPr marT="45725" marB="45725" marR="91450" marL="91450"/>
                </a:tc>
              </a:tr>
              <a:tr h="741475">
                <a:tc>
                  <a:txBody>
                    <a:bodyPr/>
                    <a:lstStyle/>
                    <a:p>
                      <a:pPr indent="0" lvl="0" marL="0" marR="0" rtl="0" algn="just">
                        <a:lnSpc>
                          <a:spcPct val="100000"/>
                        </a:lnSpc>
                        <a:spcBef>
                          <a:spcPts val="0"/>
                        </a:spcBef>
                        <a:spcAft>
                          <a:spcPts val="0"/>
                        </a:spcAft>
                        <a:buNone/>
                      </a:pPr>
                      <a:r>
                        <a:rPr lang="en-US" sz="1800"/>
                        <a:t>C. Testability</a:t>
                      </a:r>
                      <a:endParaRPr sz="1800"/>
                    </a:p>
                  </a:txBody>
                  <a:tcPr marT="45725" marB="45725" marR="91450" marL="91450"/>
                </a:tc>
                <a:tc>
                  <a:txBody>
                    <a:bodyPr/>
                    <a:lstStyle/>
                    <a:p>
                      <a:pPr indent="-342900" lvl="0" marL="114300" marR="0" rtl="0" algn="just">
                        <a:lnSpc>
                          <a:spcPct val="100000"/>
                        </a:lnSpc>
                        <a:spcBef>
                          <a:spcPts val="0"/>
                        </a:spcBef>
                        <a:spcAft>
                          <a:spcPts val="0"/>
                        </a:spcAft>
                        <a:buSzPts val="1800"/>
                        <a:buChar char="●"/>
                      </a:pPr>
                      <a:r>
                        <a:rPr lang="en-US" sz="1800"/>
                        <a:t>Extent to which a component designed for one application can be used in a totally different application</a:t>
                      </a:r>
                      <a:endParaRPr sz="1800"/>
                    </a:p>
                  </a:txBody>
                  <a:tcPr marT="45725" marB="45725" marR="91450" marL="91450"/>
                </a:tc>
              </a:tr>
              <a:tr h="519025">
                <a:tc>
                  <a:txBody>
                    <a:bodyPr/>
                    <a:lstStyle/>
                    <a:p>
                      <a:pPr indent="0" lvl="0" marL="0" marR="0" rtl="0" algn="just">
                        <a:lnSpc>
                          <a:spcPct val="100000"/>
                        </a:lnSpc>
                        <a:spcBef>
                          <a:spcPts val="0"/>
                        </a:spcBef>
                        <a:spcAft>
                          <a:spcPts val="0"/>
                        </a:spcAft>
                        <a:buNone/>
                      </a:pPr>
                      <a:r>
                        <a:rPr lang="en-US" sz="1800"/>
                        <a:t>D. Portability</a:t>
                      </a:r>
                      <a:endParaRPr sz="1800"/>
                    </a:p>
                  </a:txBody>
                  <a:tcPr marT="45725" marB="45725" marR="91450" marL="91450"/>
                </a:tc>
                <a:tc>
                  <a:txBody>
                    <a:bodyPr/>
                    <a:lstStyle/>
                    <a:p>
                      <a:pPr indent="-342900" lvl="0" marL="114300" marR="0" rtl="0" algn="just">
                        <a:lnSpc>
                          <a:spcPct val="100000"/>
                        </a:lnSpc>
                        <a:spcBef>
                          <a:spcPts val="0"/>
                        </a:spcBef>
                        <a:spcAft>
                          <a:spcPts val="0"/>
                        </a:spcAft>
                        <a:buSzPts val="1800"/>
                        <a:buChar char="●"/>
                      </a:pPr>
                      <a:r>
                        <a:rPr lang="en-US" sz="1800"/>
                        <a:t>The ease with which the software components or integrated products can be tested</a:t>
                      </a:r>
                      <a:endParaRPr sz="1800"/>
                    </a:p>
                  </a:txBody>
                  <a:tcPr marT="45725" marB="45725" marR="91450" marL="91450"/>
                </a:tc>
              </a:tr>
              <a:tr h="519025">
                <a:tc>
                  <a:txBody>
                    <a:bodyPr/>
                    <a:lstStyle/>
                    <a:p>
                      <a:pPr indent="0" lvl="0" marL="0" marR="0" rtl="0" algn="just">
                        <a:lnSpc>
                          <a:spcPct val="100000"/>
                        </a:lnSpc>
                        <a:spcBef>
                          <a:spcPts val="0"/>
                        </a:spcBef>
                        <a:spcAft>
                          <a:spcPts val="0"/>
                        </a:spcAft>
                        <a:buNone/>
                      </a:pPr>
                      <a:r>
                        <a:rPr lang="en-US" sz="1800"/>
                        <a:t>E. Maintainability</a:t>
                      </a:r>
                      <a:endParaRPr sz="1800"/>
                    </a:p>
                  </a:txBody>
                  <a:tcPr marT="45725" marB="45725" marR="91450" marL="91450"/>
                </a:tc>
                <a:tc>
                  <a:txBody>
                    <a:bodyPr/>
                    <a:lstStyle/>
                    <a:p>
                      <a:pPr indent="-342900" lvl="0" marL="114300" marR="0" rtl="0" algn="just">
                        <a:lnSpc>
                          <a:spcPct val="100000"/>
                        </a:lnSpc>
                        <a:spcBef>
                          <a:spcPts val="0"/>
                        </a:spcBef>
                        <a:spcAft>
                          <a:spcPts val="0"/>
                        </a:spcAft>
                        <a:buSzPts val="1800"/>
                        <a:buChar char="●"/>
                      </a:pPr>
                      <a:r>
                        <a:rPr lang="en-US" sz="1800"/>
                        <a:t>Effort required to move or migrate software from one OS to another</a:t>
                      </a:r>
                      <a:endParaRPr sz="1800"/>
                    </a:p>
                  </a:txBody>
                  <a:tcPr marT="45725" marB="45725" marR="91450" marL="91450"/>
                </a:tc>
              </a:tr>
              <a:tr h="519025">
                <a:tc>
                  <a:txBody>
                    <a:bodyPr/>
                    <a:lstStyle/>
                    <a:p>
                      <a:pPr indent="0" lvl="0" marL="0" marR="0" rtl="0" algn="just">
                        <a:lnSpc>
                          <a:spcPct val="100000"/>
                        </a:lnSpc>
                        <a:spcBef>
                          <a:spcPts val="0"/>
                        </a:spcBef>
                        <a:spcAft>
                          <a:spcPts val="0"/>
                        </a:spcAft>
                        <a:buNone/>
                      </a:pPr>
                      <a:r>
                        <a:rPr lang="en-US" sz="1800"/>
                        <a:t>F. Usability</a:t>
                      </a:r>
                      <a:endParaRPr sz="1800"/>
                    </a:p>
                  </a:txBody>
                  <a:tcPr marT="45725" marB="45725" marR="91450" marL="91450"/>
                </a:tc>
                <a:tc>
                  <a:txBody>
                    <a:bodyPr/>
                    <a:lstStyle/>
                    <a:p>
                      <a:pPr indent="-342900" lvl="0" marL="114300" marR="0" rtl="0" algn="just">
                        <a:lnSpc>
                          <a:spcPct val="100000"/>
                        </a:lnSpc>
                        <a:spcBef>
                          <a:spcPts val="0"/>
                        </a:spcBef>
                        <a:spcAft>
                          <a:spcPts val="0"/>
                        </a:spcAft>
                        <a:buSzPts val="1800"/>
                        <a:buChar char="●"/>
                      </a:pPr>
                      <a:r>
                        <a:rPr lang="en-US" sz="1800"/>
                        <a:t>Degree to which the system continues to function correctly when confronted with invalid data</a:t>
                      </a:r>
                      <a:endParaRPr sz="1800"/>
                    </a:p>
                  </a:txBody>
                  <a:tcPr marT="45725" marB="45725" marR="91450" marL="91450"/>
                </a:tc>
              </a:tr>
              <a:tr h="519025">
                <a:tc>
                  <a:txBody>
                    <a:bodyPr/>
                    <a:lstStyle/>
                    <a:p>
                      <a:pPr indent="0" lvl="0" marL="0" marR="0" rtl="0" algn="just">
                        <a:lnSpc>
                          <a:spcPct val="100000"/>
                        </a:lnSpc>
                        <a:spcBef>
                          <a:spcPts val="0"/>
                        </a:spcBef>
                        <a:spcAft>
                          <a:spcPts val="0"/>
                        </a:spcAft>
                        <a:buNone/>
                      </a:pPr>
                      <a:r>
                        <a:rPr lang="en-US" sz="1800"/>
                        <a:t>G. Robustness</a:t>
                      </a:r>
                      <a:endParaRPr sz="1800"/>
                    </a:p>
                  </a:txBody>
                  <a:tcPr marT="45725" marB="45725" marR="91450" marL="91450"/>
                </a:tc>
                <a:tc>
                  <a:txBody>
                    <a:bodyPr/>
                    <a:lstStyle/>
                    <a:p>
                      <a:pPr indent="-342900" lvl="0" marL="114300" marR="0" rtl="0" algn="just">
                        <a:lnSpc>
                          <a:spcPct val="100000"/>
                        </a:lnSpc>
                        <a:spcBef>
                          <a:spcPts val="0"/>
                        </a:spcBef>
                        <a:spcAft>
                          <a:spcPts val="0"/>
                        </a:spcAft>
                        <a:buSzPts val="1800"/>
                        <a:buChar char="●"/>
                      </a:pPr>
                      <a:r>
                        <a:rPr lang="en-US" sz="1800"/>
                        <a:t>Ease to use and human engineering, user friendliness</a:t>
                      </a:r>
                      <a:endParaRPr sz="1800"/>
                    </a:p>
                  </a:txBody>
                  <a:tcPr marT="45725" marB="45725" marR="91450" marL="91450"/>
                </a:tc>
              </a:tr>
            </a:tbl>
          </a:graphicData>
        </a:graphic>
      </p:graphicFrame>
      <p:sp>
        <p:nvSpPr>
          <p:cNvPr id="270" name="Google Shape;270;p29"/>
          <p:cNvSpPr txBox="1"/>
          <p:nvPr/>
        </p:nvSpPr>
        <p:spPr>
          <a:xfrm>
            <a:off x="3046981" y="3244334"/>
            <a:ext cx="6093900" cy="3693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Exercise: Understanding NFRs</a:t>
            </a:r>
            <a:endParaRPr b="1"/>
          </a:p>
        </p:txBody>
      </p:sp>
      <p:graphicFrame>
        <p:nvGraphicFramePr>
          <p:cNvPr id="276" name="Google Shape;276;p30"/>
          <p:cNvGraphicFramePr/>
          <p:nvPr/>
        </p:nvGraphicFramePr>
        <p:xfrm>
          <a:off x="838200" y="1364566"/>
          <a:ext cx="3000000" cy="3000000"/>
        </p:xfrm>
        <a:graphic>
          <a:graphicData uri="http://schemas.openxmlformats.org/drawingml/2006/table">
            <a:tbl>
              <a:tblPr bandRow="1" firstRow="1">
                <a:noFill/>
                <a:tableStyleId>{2FE43984-580B-448D-BDD3-F7360B42D9B6}</a:tableStyleId>
              </a:tblPr>
              <a:tblGrid>
                <a:gridCol w="5257800"/>
                <a:gridCol w="5257800"/>
              </a:tblGrid>
              <a:tr h="404575">
                <a:tc>
                  <a:txBody>
                    <a:bodyPr/>
                    <a:lstStyle/>
                    <a:p>
                      <a:pPr indent="0" lvl="0" marL="0" marR="0" rtl="0" algn="l">
                        <a:spcBef>
                          <a:spcPts val="0"/>
                        </a:spcBef>
                        <a:spcAft>
                          <a:spcPts val="0"/>
                        </a:spcAft>
                        <a:buNone/>
                      </a:pPr>
                      <a:r>
                        <a:rPr b="1" lang="en-US" sz="1800"/>
                        <a:t>Non-Functional Requirement Name</a:t>
                      </a:r>
                      <a:endParaRPr b="1"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1" lang="en-US" sz="1800"/>
                        <a:t>Description</a:t>
                      </a:r>
                      <a:endParaRPr/>
                    </a:p>
                  </a:txBody>
                  <a:tcPr marT="45725" marB="45725" marR="91450" marL="91450"/>
                </a:tc>
              </a:tr>
              <a:tr h="793325">
                <a:tc>
                  <a:txBody>
                    <a:bodyPr/>
                    <a:lstStyle/>
                    <a:p>
                      <a:pPr indent="0" lvl="0" marL="0" marR="0" rtl="0" algn="l">
                        <a:spcBef>
                          <a:spcPts val="0"/>
                        </a:spcBef>
                        <a:spcAft>
                          <a:spcPts val="0"/>
                        </a:spcAft>
                        <a:buNone/>
                      </a:pPr>
                      <a:r>
                        <a:rPr lang="en-US" sz="1700"/>
                        <a:t>A. Reusability</a:t>
                      </a:r>
                      <a:endParaRPr sz="1300"/>
                    </a:p>
                  </a:txBody>
                  <a:tcPr marT="45725" marB="45725" marR="91450" marL="91450"/>
                </a:tc>
                <a:tc>
                  <a:txBody>
                    <a:bodyPr/>
                    <a:lstStyle/>
                    <a:p>
                      <a:pPr indent="-336550" lvl="0" marL="457200" marR="0" rtl="0" algn="just">
                        <a:spcBef>
                          <a:spcPts val="0"/>
                        </a:spcBef>
                        <a:spcAft>
                          <a:spcPts val="0"/>
                        </a:spcAft>
                        <a:buSzPts val="1700"/>
                        <a:buChar char="●"/>
                      </a:pPr>
                      <a:r>
                        <a:rPr lang="en-US" sz="1700"/>
                        <a:t>Extent to which a component</a:t>
                      </a:r>
                      <a:r>
                        <a:rPr lang="en-US" sz="1700"/>
                        <a:t> designed for one application can be used in a totally different application</a:t>
                      </a:r>
                      <a:endParaRPr sz="1700"/>
                    </a:p>
                  </a:txBody>
                  <a:tcPr marT="45725" marB="45725" marR="91450" marL="91450"/>
                </a:tc>
              </a:tr>
              <a:tr h="555325">
                <a:tc>
                  <a:txBody>
                    <a:bodyPr/>
                    <a:lstStyle/>
                    <a:p>
                      <a:pPr indent="0" lvl="0" marL="0" marR="0" rtl="0" algn="l">
                        <a:spcBef>
                          <a:spcPts val="0"/>
                        </a:spcBef>
                        <a:spcAft>
                          <a:spcPts val="0"/>
                        </a:spcAft>
                        <a:buNone/>
                      </a:pPr>
                      <a:r>
                        <a:rPr lang="en-US" sz="1700"/>
                        <a:t>B. Efficiency</a:t>
                      </a:r>
                      <a:endParaRPr sz="1300"/>
                    </a:p>
                  </a:txBody>
                  <a:tcPr marT="45725" marB="45725" marR="91450" marL="91450"/>
                </a:tc>
                <a:tc>
                  <a:txBody>
                    <a:bodyPr/>
                    <a:lstStyle/>
                    <a:p>
                      <a:pPr indent="-336550" lvl="0" marL="457200" marR="0" rtl="0" algn="just">
                        <a:spcBef>
                          <a:spcPts val="0"/>
                        </a:spcBef>
                        <a:spcAft>
                          <a:spcPts val="0"/>
                        </a:spcAft>
                        <a:buSzPts val="1700"/>
                        <a:buChar char="●"/>
                      </a:pPr>
                      <a:r>
                        <a:rPr lang="en-US" sz="1700"/>
                        <a:t>How well the system uses the processor capacity, disk</a:t>
                      </a:r>
                      <a:r>
                        <a:rPr lang="en-US" sz="1700"/>
                        <a:t> </a:t>
                      </a:r>
                      <a:r>
                        <a:rPr lang="en-US" sz="1700"/>
                        <a:t>space, communication, or band width</a:t>
                      </a:r>
                      <a:endParaRPr sz="1300"/>
                    </a:p>
                  </a:txBody>
                  <a:tcPr marT="45725" marB="45725" marR="91450" marL="91450"/>
                </a:tc>
              </a:tr>
              <a:tr h="555325">
                <a:tc>
                  <a:txBody>
                    <a:bodyPr/>
                    <a:lstStyle/>
                    <a:p>
                      <a:pPr indent="0" lvl="0" marL="0" marR="0" rtl="0" algn="l">
                        <a:spcBef>
                          <a:spcPts val="0"/>
                        </a:spcBef>
                        <a:spcAft>
                          <a:spcPts val="0"/>
                        </a:spcAft>
                        <a:buNone/>
                      </a:pPr>
                      <a:r>
                        <a:rPr lang="en-US" sz="1700"/>
                        <a:t>C. Testability</a:t>
                      </a:r>
                      <a:endParaRPr sz="1300"/>
                    </a:p>
                  </a:txBody>
                  <a:tcPr marT="45725" marB="45725" marR="91450" marL="91450"/>
                </a:tc>
                <a:tc>
                  <a:txBody>
                    <a:bodyPr/>
                    <a:lstStyle/>
                    <a:p>
                      <a:pPr indent="-336550" lvl="0" marL="457200" marR="0" rtl="0" algn="just">
                        <a:spcBef>
                          <a:spcPts val="0"/>
                        </a:spcBef>
                        <a:spcAft>
                          <a:spcPts val="0"/>
                        </a:spcAft>
                        <a:buSzPts val="1700"/>
                        <a:buChar char="●"/>
                      </a:pPr>
                      <a:r>
                        <a:rPr lang="en-US" sz="1700"/>
                        <a:t>The ease with which the software components or</a:t>
                      </a:r>
                      <a:r>
                        <a:rPr lang="en-US" sz="1700"/>
                        <a:t> </a:t>
                      </a:r>
                      <a:r>
                        <a:rPr lang="en-US" sz="1700"/>
                        <a:t>integrated products can be tested</a:t>
                      </a:r>
                      <a:endParaRPr sz="1300"/>
                    </a:p>
                  </a:txBody>
                  <a:tcPr marT="45725" marB="45725" marR="91450" marL="91450"/>
                </a:tc>
              </a:tr>
              <a:tr h="555325">
                <a:tc>
                  <a:txBody>
                    <a:bodyPr/>
                    <a:lstStyle/>
                    <a:p>
                      <a:pPr indent="0" lvl="0" marL="0" marR="0" rtl="0" algn="l">
                        <a:spcBef>
                          <a:spcPts val="0"/>
                        </a:spcBef>
                        <a:spcAft>
                          <a:spcPts val="0"/>
                        </a:spcAft>
                        <a:buNone/>
                      </a:pPr>
                      <a:r>
                        <a:rPr lang="en-US" sz="1700"/>
                        <a:t>D. Portability</a:t>
                      </a:r>
                      <a:endParaRPr sz="1300"/>
                    </a:p>
                  </a:txBody>
                  <a:tcPr marT="45725" marB="45725" marR="91450" marL="91450"/>
                </a:tc>
                <a:tc>
                  <a:txBody>
                    <a:bodyPr/>
                    <a:lstStyle/>
                    <a:p>
                      <a:pPr indent="-336550" lvl="0" marL="457200" marR="0" rtl="0" algn="just">
                        <a:spcBef>
                          <a:spcPts val="0"/>
                        </a:spcBef>
                        <a:spcAft>
                          <a:spcPts val="0"/>
                        </a:spcAft>
                        <a:buSzPts val="1700"/>
                        <a:buChar char="●"/>
                      </a:pPr>
                      <a:r>
                        <a:rPr lang="en-US" sz="1700"/>
                        <a:t>Effort required to move or migrate software from one OS to another</a:t>
                      </a:r>
                      <a:endParaRPr sz="1300"/>
                    </a:p>
                  </a:txBody>
                  <a:tcPr marT="45725" marB="45725" marR="91450" marL="91450"/>
                </a:tc>
              </a:tr>
              <a:tr h="555325">
                <a:tc>
                  <a:txBody>
                    <a:bodyPr/>
                    <a:lstStyle/>
                    <a:p>
                      <a:pPr indent="0" lvl="0" marL="0" marR="0" rtl="0" algn="l">
                        <a:spcBef>
                          <a:spcPts val="0"/>
                        </a:spcBef>
                        <a:spcAft>
                          <a:spcPts val="0"/>
                        </a:spcAft>
                        <a:buNone/>
                      </a:pPr>
                      <a:r>
                        <a:rPr lang="en-US" sz="1700"/>
                        <a:t>E. Maintainability</a:t>
                      </a:r>
                      <a:endParaRPr sz="1300"/>
                    </a:p>
                  </a:txBody>
                  <a:tcPr marT="45725" marB="45725" marR="91450" marL="91450"/>
                </a:tc>
                <a:tc>
                  <a:txBody>
                    <a:bodyPr/>
                    <a:lstStyle/>
                    <a:p>
                      <a:pPr indent="-336550" lvl="0" marL="457200" marR="0" rtl="0" algn="just">
                        <a:spcBef>
                          <a:spcPts val="0"/>
                        </a:spcBef>
                        <a:spcAft>
                          <a:spcPts val="0"/>
                        </a:spcAft>
                        <a:buSzPts val="1700"/>
                        <a:buChar char="●"/>
                      </a:pPr>
                      <a:r>
                        <a:rPr lang="en-US" sz="1700"/>
                        <a:t>How easy it is to correct a defect or make a change to</a:t>
                      </a:r>
                      <a:r>
                        <a:rPr lang="en-US" sz="1700"/>
                        <a:t> the</a:t>
                      </a:r>
                      <a:r>
                        <a:rPr lang="en-US" sz="1700"/>
                        <a:t> software</a:t>
                      </a:r>
                      <a:endParaRPr sz="1300"/>
                    </a:p>
                  </a:txBody>
                  <a:tcPr marT="45725" marB="45725" marR="91450" marL="91450"/>
                </a:tc>
              </a:tr>
              <a:tr h="555325">
                <a:tc>
                  <a:txBody>
                    <a:bodyPr/>
                    <a:lstStyle/>
                    <a:p>
                      <a:pPr indent="0" lvl="0" marL="0" marR="0" rtl="0" algn="l">
                        <a:spcBef>
                          <a:spcPts val="0"/>
                        </a:spcBef>
                        <a:spcAft>
                          <a:spcPts val="0"/>
                        </a:spcAft>
                        <a:buNone/>
                      </a:pPr>
                      <a:r>
                        <a:rPr lang="en-US" sz="1700"/>
                        <a:t>F. Usability</a:t>
                      </a:r>
                      <a:endParaRPr sz="1700"/>
                    </a:p>
                  </a:txBody>
                  <a:tcPr marT="45725" marB="45725" marR="91450" marL="91450"/>
                </a:tc>
                <a:tc>
                  <a:txBody>
                    <a:bodyPr/>
                    <a:lstStyle/>
                    <a:p>
                      <a:pPr indent="-336550" lvl="0" marL="457200" marR="0" rtl="0" algn="just">
                        <a:lnSpc>
                          <a:spcPct val="100000"/>
                        </a:lnSpc>
                        <a:spcBef>
                          <a:spcPts val="0"/>
                        </a:spcBef>
                        <a:spcAft>
                          <a:spcPts val="0"/>
                        </a:spcAft>
                        <a:buSzPts val="1700"/>
                        <a:buChar char="●"/>
                      </a:pPr>
                      <a:r>
                        <a:rPr lang="en-US" sz="1700"/>
                        <a:t>Ease to use and human engineering, user friendliness</a:t>
                      </a:r>
                      <a:endParaRPr sz="1300"/>
                    </a:p>
                  </a:txBody>
                  <a:tcPr marT="45725" marB="45725" marR="91450" marL="91450"/>
                </a:tc>
              </a:tr>
              <a:tr h="555325">
                <a:tc>
                  <a:txBody>
                    <a:bodyPr/>
                    <a:lstStyle/>
                    <a:p>
                      <a:pPr indent="0" lvl="0" marL="0" marR="0" rtl="0" algn="l">
                        <a:spcBef>
                          <a:spcPts val="0"/>
                        </a:spcBef>
                        <a:spcAft>
                          <a:spcPts val="0"/>
                        </a:spcAft>
                        <a:buNone/>
                      </a:pPr>
                      <a:r>
                        <a:rPr lang="en-US" sz="1700"/>
                        <a:t>G. Robustness</a:t>
                      </a:r>
                      <a:endParaRPr sz="1700"/>
                    </a:p>
                  </a:txBody>
                  <a:tcPr marT="45725" marB="45725" marR="91450" marL="91450"/>
                </a:tc>
                <a:tc>
                  <a:txBody>
                    <a:bodyPr/>
                    <a:lstStyle/>
                    <a:p>
                      <a:pPr indent="-336550" lvl="0" marL="457200" marR="0" rtl="0" algn="just">
                        <a:spcBef>
                          <a:spcPts val="0"/>
                        </a:spcBef>
                        <a:spcAft>
                          <a:spcPts val="0"/>
                        </a:spcAft>
                        <a:buSzPts val="1700"/>
                        <a:buChar char="●"/>
                      </a:pPr>
                      <a:r>
                        <a:rPr lang="en-US" sz="1700"/>
                        <a:t>Degree to which the system continues to function correctly when confronted with invalid data</a:t>
                      </a:r>
                      <a:endParaRPr sz="1300"/>
                    </a:p>
                  </a:txBody>
                  <a:tcPr marT="45725" marB="45725" marR="91450" marL="91450"/>
                </a:tc>
              </a:tr>
            </a:tbl>
          </a:graphicData>
        </a:graphic>
      </p:graphicFrame>
      <p:sp>
        <p:nvSpPr>
          <p:cNvPr id="277" name="Google Shape;277;p30"/>
          <p:cNvSpPr txBox="1"/>
          <p:nvPr/>
        </p:nvSpPr>
        <p:spPr>
          <a:xfrm>
            <a:off x="3048509" y="3244334"/>
            <a:ext cx="60970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strike="noStrike">
              <a:solidFill>
                <a:schemeClr val="dk1"/>
              </a:solidFill>
              <a:latin typeface="Arial"/>
              <a:ea typeface="Arial"/>
              <a:cs typeface="Arial"/>
              <a:sym typeface="Arial"/>
            </a:endParaRPr>
          </a:p>
        </p:txBody>
      </p:sp>
      <p:sp>
        <p:nvSpPr>
          <p:cNvPr id="278" name="Google Shape;278;p30"/>
          <p:cNvSpPr txBox="1"/>
          <p:nvPr/>
        </p:nvSpPr>
        <p:spPr>
          <a:xfrm>
            <a:off x="3048509" y="3244334"/>
            <a:ext cx="60970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strike="noStrike">
              <a:solidFill>
                <a:schemeClr val="dk1"/>
              </a:solidFill>
              <a:latin typeface="Arial"/>
              <a:ea typeface="Arial"/>
              <a:cs typeface="Arial"/>
              <a:sym typeface="Arial"/>
            </a:endParaRPr>
          </a:p>
        </p:txBody>
      </p:sp>
      <p:sp>
        <p:nvSpPr>
          <p:cNvPr id="279" name="Google Shape;279;p30"/>
          <p:cNvSpPr txBox="1"/>
          <p:nvPr/>
        </p:nvSpPr>
        <p:spPr>
          <a:xfrm>
            <a:off x="3048000" y="3244334"/>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strike="noStrike">
              <a:solidFill>
                <a:schemeClr val="dk1"/>
              </a:solidFill>
              <a:latin typeface="Arial"/>
              <a:ea typeface="Arial"/>
              <a:cs typeface="Arial"/>
              <a:sym typeface="Arial"/>
            </a:endParaRPr>
          </a:p>
        </p:txBody>
      </p:sp>
      <p:sp>
        <p:nvSpPr>
          <p:cNvPr id="280" name="Google Shape;280;p30"/>
          <p:cNvSpPr txBox="1"/>
          <p:nvPr/>
        </p:nvSpPr>
        <p:spPr>
          <a:xfrm>
            <a:off x="3048509" y="3244334"/>
            <a:ext cx="60970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strike="noStrike">
              <a:solidFill>
                <a:schemeClr val="dk1"/>
              </a:solidFill>
              <a:latin typeface="Arial"/>
              <a:ea typeface="Arial"/>
              <a:cs typeface="Arial"/>
              <a:sym typeface="Arial"/>
            </a:endParaRPr>
          </a:p>
        </p:txBody>
      </p:sp>
      <p:sp>
        <p:nvSpPr>
          <p:cNvPr id="281" name="Google Shape;281;p30"/>
          <p:cNvSpPr txBox="1"/>
          <p:nvPr/>
        </p:nvSpPr>
        <p:spPr>
          <a:xfrm>
            <a:off x="3046981" y="3244334"/>
            <a:ext cx="60939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strike="noStrike">
              <a:solidFill>
                <a:schemeClr val="dk1"/>
              </a:solidFill>
              <a:latin typeface="Arial"/>
              <a:ea typeface="Arial"/>
              <a:cs typeface="Arial"/>
              <a:sym typeface="Arial"/>
            </a:endParaRPr>
          </a:p>
        </p:txBody>
      </p:sp>
      <p:sp>
        <p:nvSpPr>
          <p:cNvPr id="282" name="Google Shape;282;p30"/>
          <p:cNvSpPr txBox="1"/>
          <p:nvPr/>
        </p:nvSpPr>
        <p:spPr>
          <a:xfrm>
            <a:off x="3048509" y="3244334"/>
            <a:ext cx="60970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strike="noStrik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Desirable properties of Set of  Requirements </a:t>
            </a:r>
            <a:endParaRPr/>
          </a:p>
        </p:txBody>
      </p:sp>
      <p:sp>
        <p:nvSpPr>
          <p:cNvPr id="288" name="Google Shape;288;p31"/>
          <p:cNvSpPr/>
          <p:nvPr/>
        </p:nvSpPr>
        <p:spPr>
          <a:xfrm>
            <a:off x="3981157" y="1519310"/>
            <a:ext cx="5401994" cy="4979964"/>
          </a:xfrm>
          <a:prstGeom prst="ellipse">
            <a:avLst/>
          </a:prstGeom>
          <a:solidFill>
            <a:srgbClr val="FBE4D4"/>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89" name="Google Shape;289;p31"/>
          <p:cNvSpPr/>
          <p:nvPr/>
        </p:nvSpPr>
        <p:spPr>
          <a:xfrm>
            <a:off x="4178104" y="1690687"/>
            <a:ext cx="5036233" cy="4569435"/>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90" name="Google Shape;290;p31"/>
          <p:cNvSpPr/>
          <p:nvPr/>
        </p:nvSpPr>
        <p:spPr>
          <a:xfrm>
            <a:off x="5814645" y="1261624"/>
            <a:ext cx="1786597" cy="1209821"/>
          </a:xfrm>
          <a:prstGeom prst="ellipse">
            <a:avLst/>
          </a:prstGeom>
          <a:gradFill>
            <a:gsLst>
              <a:gs pos="0">
                <a:srgbClr val="5F82CA"/>
              </a:gs>
              <a:gs pos="50000">
                <a:srgbClr val="3C70CA"/>
              </a:gs>
              <a:gs pos="100000">
                <a:srgbClr val="2E60B9"/>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Realistic </a:t>
            </a:r>
            <a:endParaRPr/>
          </a:p>
        </p:txBody>
      </p:sp>
      <p:sp>
        <p:nvSpPr>
          <p:cNvPr id="291" name="Google Shape;291;p31"/>
          <p:cNvSpPr/>
          <p:nvPr/>
        </p:nvSpPr>
        <p:spPr>
          <a:xfrm>
            <a:off x="8309318" y="2844873"/>
            <a:ext cx="1786597" cy="1209821"/>
          </a:xfrm>
          <a:prstGeom prst="ellipse">
            <a:avLst/>
          </a:prstGeom>
          <a:gradFill>
            <a:gsLst>
              <a:gs pos="0">
                <a:srgbClr val="5F82CA"/>
              </a:gs>
              <a:gs pos="50000">
                <a:srgbClr val="3C70CA"/>
              </a:gs>
              <a:gs pos="100000">
                <a:srgbClr val="2E60B9"/>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Complete  </a:t>
            </a:r>
            <a:endParaRPr/>
          </a:p>
        </p:txBody>
      </p:sp>
      <p:sp>
        <p:nvSpPr>
          <p:cNvPr id="292" name="Google Shape;292;p31"/>
          <p:cNvSpPr/>
          <p:nvPr/>
        </p:nvSpPr>
        <p:spPr>
          <a:xfrm>
            <a:off x="7624687" y="5022167"/>
            <a:ext cx="1786597" cy="1209821"/>
          </a:xfrm>
          <a:prstGeom prst="ellipse">
            <a:avLst/>
          </a:prstGeom>
          <a:gradFill>
            <a:gsLst>
              <a:gs pos="0">
                <a:srgbClr val="5F82CA"/>
              </a:gs>
              <a:gs pos="50000">
                <a:srgbClr val="3C70CA"/>
              </a:gs>
              <a:gs pos="100000">
                <a:srgbClr val="2E60B9"/>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Correct </a:t>
            </a:r>
            <a:endParaRPr/>
          </a:p>
        </p:txBody>
      </p:sp>
      <p:sp>
        <p:nvSpPr>
          <p:cNvPr id="293" name="Google Shape;293;p31"/>
          <p:cNvSpPr/>
          <p:nvPr/>
        </p:nvSpPr>
        <p:spPr>
          <a:xfrm>
            <a:off x="3981157" y="5122396"/>
            <a:ext cx="1786597" cy="1209821"/>
          </a:xfrm>
          <a:prstGeom prst="ellipse">
            <a:avLst/>
          </a:prstGeom>
          <a:gradFill>
            <a:gsLst>
              <a:gs pos="0">
                <a:srgbClr val="5F82CA"/>
              </a:gs>
              <a:gs pos="50000">
                <a:srgbClr val="3C70CA"/>
              </a:gs>
              <a:gs pos="100000">
                <a:srgbClr val="2E60B9"/>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Modifiable  </a:t>
            </a:r>
            <a:endParaRPr/>
          </a:p>
        </p:txBody>
      </p:sp>
      <p:sp>
        <p:nvSpPr>
          <p:cNvPr id="294" name="Google Shape;294;p31"/>
          <p:cNvSpPr/>
          <p:nvPr/>
        </p:nvSpPr>
        <p:spPr>
          <a:xfrm>
            <a:off x="3280118" y="2885159"/>
            <a:ext cx="1786597" cy="1209821"/>
          </a:xfrm>
          <a:prstGeom prst="ellipse">
            <a:avLst/>
          </a:prstGeom>
          <a:gradFill>
            <a:gsLst>
              <a:gs pos="0">
                <a:srgbClr val="5F82CA"/>
              </a:gs>
              <a:gs pos="50000">
                <a:srgbClr val="3C70CA"/>
              </a:gs>
              <a:gs pos="100000">
                <a:srgbClr val="2E60B9"/>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Ranked for Importance or Stability  </a:t>
            </a:r>
            <a:endParaRPr/>
          </a:p>
        </p:txBody>
      </p:sp>
      <p:sp>
        <p:nvSpPr>
          <p:cNvPr id="295" name="Google Shape;295;p31"/>
          <p:cNvSpPr/>
          <p:nvPr/>
        </p:nvSpPr>
        <p:spPr>
          <a:xfrm>
            <a:off x="5465298" y="2844873"/>
            <a:ext cx="2433711" cy="1827200"/>
          </a:xfrm>
          <a:prstGeom prst="ellipse">
            <a:avLst/>
          </a:prstGeom>
          <a:solidFill>
            <a:schemeClr val="accent6"/>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Set of Requirements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Software Lifecycle</a:t>
            </a:r>
            <a:endParaRPr/>
          </a:p>
        </p:txBody>
      </p:sp>
      <p:sp>
        <p:nvSpPr>
          <p:cNvPr id="110" name="Google Shape;110;p1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sample Software Life cycle</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sp>
        <p:nvSpPr>
          <p:cNvPr id="111" name="Google Shape;111;p1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1800"/>
              <a:t>Concept Exploration- </a:t>
            </a:r>
            <a:r>
              <a:rPr lang="en-US" sz="1800"/>
              <a:t>area where one would like to position the  product</a:t>
            </a:r>
            <a:endParaRPr/>
          </a:p>
          <a:p>
            <a:pPr indent="0" lvl="0" marL="0" rtl="0" algn="l">
              <a:lnSpc>
                <a:spcPct val="90000"/>
              </a:lnSpc>
              <a:spcBef>
                <a:spcPts val="1000"/>
              </a:spcBef>
              <a:spcAft>
                <a:spcPts val="0"/>
              </a:spcAft>
              <a:buClr>
                <a:schemeClr val="dk1"/>
              </a:buClr>
              <a:buSzPts val="1800"/>
              <a:buNone/>
            </a:pPr>
            <a:r>
              <a:rPr b="1" lang="en-US" sz="1800"/>
              <a:t>Requirements, Design and Construction</a:t>
            </a:r>
            <a:r>
              <a:rPr lang="en-US" sz="1800"/>
              <a:t> part of the standard development phase</a:t>
            </a:r>
            <a:endParaRPr/>
          </a:p>
          <a:p>
            <a:pPr indent="0" lvl="0" marL="0" rtl="0" algn="l">
              <a:lnSpc>
                <a:spcPct val="90000"/>
              </a:lnSpc>
              <a:spcBef>
                <a:spcPts val="1000"/>
              </a:spcBef>
              <a:spcAft>
                <a:spcPts val="0"/>
              </a:spcAft>
              <a:buClr>
                <a:schemeClr val="dk1"/>
              </a:buClr>
              <a:buSzPts val="1800"/>
              <a:buNone/>
            </a:pPr>
            <a:r>
              <a:rPr b="1" lang="en-US" sz="1800"/>
              <a:t>Testing, installation </a:t>
            </a:r>
            <a:r>
              <a:rPr lang="en-US" sz="1800"/>
              <a:t>and Check out the part of the system validation process</a:t>
            </a:r>
            <a:endParaRPr/>
          </a:p>
          <a:p>
            <a:pPr indent="0" lvl="0" marL="0" rtl="0" algn="l">
              <a:lnSpc>
                <a:spcPct val="90000"/>
              </a:lnSpc>
              <a:spcBef>
                <a:spcPts val="1000"/>
              </a:spcBef>
              <a:spcAft>
                <a:spcPts val="0"/>
              </a:spcAft>
              <a:buClr>
                <a:schemeClr val="dk1"/>
              </a:buClr>
              <a:buSzPts val="1800"/>
              <a:buNone/>
            </a:pPr>
            <a:r>
              <a:rPr b="1" lang="en-US" sz="1800"/>
              <a:t>Operation and maintenance </a:t>
            </a:r>
            <a:r>
              <a:rPr lang="en-US" sz="1800"/>
              <a:t>involves mass deploying the product at customer sites and handling customer issues and entering the maintenance process</a:t>
            </a:r>
            <a:endParaRPr/>
          </a:p>
          <a:p>
            <a:pPr indent="0" lvl="0" marL="0" rtl="0" algn="l">
              <a:lnSpc>
                <a:spcPct val="90000"/>
              </a:lnSpc>
              <a:spcBef>
                <a:spcPts val="1000"/>
              </a:spcBef>
              <a:spcAft>
                <a:spcPts val="0"/>
              </a:spcAft>
              <a:buClr>
                <a:schemeClr val="dk1"/>
              </a:buClr>
              <a:buSzPts val="1800"/>
              <a:buNone/>
            </a:pPr>
            <a:r>
              <a:rPr b="1" lang="en-US" sz="1800"/>
              <a:t>Retirement-</a:t>
            </a:r>
            <a:r>
              <a:rPr lang="en-US" sz="1800"/>
              <a:t> phasing out the product and introducing the newer one in its place</a:t>
            </a:r>
            <a:endParaRPr/>
          </a:p>
        </p:txBody>
      </p:sp>
      <p:pic>
        <p:nvPicPr>
          <p:cNvPr id="112" name="Google Shape;112;p14"/>
          <p:cNvPicPr preferRelativeResize="0"/>
          <p:nvPr/>
        </p:nvPicPr>
        <p:blipFill rotWithShape="1">
          <a:blip r:embed="rId3">
            <a:alphaModFix/>
          </a:blip>
          <a:srcRect b="0" l="0" r="0" t="0"/>
          <a:stretch/>
        </p:blipFill>
        <p:spPr>
          <a:xfrm>
            <a:off x="970839" y="2502901"/>
            <a:ext cx="3710415" cy="299678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Desirable Properties of Individual Requirements </a:t>
            </a:r>
            <a:endParaRPr/>
          </a:p>
        </p:txBody>
      </p:sp>
      <p:sp>
        <p:nvSpPr>
          <p:cNvPr id="301" name="Google Shape;301;p32"/>
          <p:cNvSpPr/>
          <p:nvPr/>
        </p:nvSpPr>
        <p:spPr>
          <a:xfrm>
            <a:off x="1941342" y="1690688"/>
            <a:ext cx="8088923" cy="4569435"/>
          </a:xfrm>
          <a:prstGeom prst="diamond">
            <a:avLst/>
          </a:prstGeom>
          <a:gradFill>
            <a:gsLst>
              <a:gs pos="0">
                <a:srgbClr val="5F82CA"/>
              </a:gs>
              <a:gs pos="50000">
                <a:srgbClr val="3C70CA"/>
              </a:gs>
              <a:gs pos="100000">
                <a:srgbClr val="2E60B9"/>
              </a:gs>
            </a:gsLst>
            <a:lin ang="5400000" scaled="0"/>
          </a:gradFill>
          <a:ln cap="flat" cmpd="sng" w="9525">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cl</a:t>
            </a:r>
            <a:endParaRPr/>
          </a:p>
        </p:txBody>
      </p:sp>
      <p:sp>
        <p:nvSpPr>
          <p:cNvPr id="302" name="Google Shape;302;p32"/>
          <p:cNvSpPr/>
          <p:nvPr/>
        </p:nvSpPr>
        <p:spPr>
          <a:xfrm>
            <a:off x="4086664" y="3016251"/>
            <a:ext cx="3974123" cy="1899138"/>
          </a:xfrm>
          <a:prstGeom prst="diamond">
            <a:avLst/>
          </a:prstGeom>
          <a:solidFill>
            <a:schemeClr val="accent4"/>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Individual Requirements  </a:t>
            </a:r>
            <a:endParaRPr/>
          </a:p>
        </p:txBody>
      </p:sp>
      <p:sp>
        <p:nvSpPr>
          <p:cNvPr id="303" name="Google Shape;303;p32"/>
          <p:cNvSpPr txBox="1"/>
          <p:nvPr/>
        </p:nvSpPr>
        <p:spPr>
          <a:xfrm>
            <a:off x="5725415" y="1953748"/>
            <a:ext cx="96625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Clear </a:t>
            </a:r>
            <a:endParaRPr/>
          </a:p>
        </p:txBody>
      </p:sp>
      <p:sp>
        <p:nvSpPr>
          <p:cNvPr id="304" name="Google Shape;304;p32"/>
          <p:cNvSpPr txBox="1"/>
          <p:nvPr/>
        </p:nvSpPr>
        <p:spPr>
          <a:xfrm>
            <a:off x="4487594" y="2474250"/>
            <a:ext cx="142968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Quantifiable </a:t>
            </a:r>
            <a:endParaRPr/>
          </a:p>
        </p:txBody>
      </p:sp>
      <p:sp>
        <p:nvSpPr>
          <p:cNvPr id="305" name="Google Shape;305;p32"/>
          <p:cNvSpPr txBox="1"/>
          <p:nvPr/>
        </p:nvSpPr>
        <p:spPr>
          <a:xfrm>
            <a:off x="2763129" y="3407461"/>
            <a:ext cx="127522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Prioritized  </a:t>
            </a:r>
            <a:endParaRPr/>
          </a:p>
        </p:txBody>
      </p:sp>
      <p:sp>
        <p:nvSpPr>
          <p:cNvPr id="306" name="Google Shape;306;p32"/>
          <p:cNvSpPr txBox="1"/>
          <p:nvPr/>
        </p:nvSpPr>
        <p:spPr>
          <a:xfrm>
            <a:off x="2763129" y="4070243"/>
            <a:ext cx="115384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Verifiable </a:t>
            </a:r>
            <a:endParaRPr/>
          </a:p>
        </p:txBody>
      </p:sp>
      <p:sp>
        <p:nvSpPr>
          <p:cNvPr id="307" name="Google Shape;307;p32"/>
          <p:cNvSpPr txBox="1"/>
          <p:nvPr/>
        </p:nvSpPr>
        <p:spPr>
          <a:xfrm>
            <a:off x="4344573" y="5104318"/>
            <a:ext cx="1150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Traceable </a:t>
            </a:r>
            <a:endParaRPr/>
          </a:p>
        </p:txBody>
      </p:sp>
      <p:sp>
        <p:nvSpPr>
          <p:cNvPr id="308" name="Google Shape;308;p32"/>
          <p:cNvSpPr txBox="1"/>
          <p:nvPr/>
        </p:nvSpPr>
        <p:spPr>
          <a:xfrm>
            <a:off x="6579127" y="5178449"/>
            <a:ext cx="96004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Feasible </a:t>
            </a:r>
            <a:endParaRPr/>
          </a:p>
        </p:txBody>
      </p:sp>
      <p:sp>
        <p:nvSpPr>
          <p:cNvPr id="309" name="Google Shape;309;p32"/>
          <p:cNvSpPr txBox="1"/>
          <p:nvPr/>
        </p:nvSpPr>
        <p:spPr>
          <a:xfrm>
            <a:off x="8109101" y="4070243"/>
            <a:ext cx="15103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Unambiguous</a:t>
            </a:r>
            <a:endParaRPr/>
          </a:p>
        </p:txBody>
      </p:sp>
      <p:sp>
        <p:nvSpPr>
          <p:cNvPr id="310" name="Google Shape;310;p32"/>
          <p:cNvSpPr txBox="1"/>
          <p:nvPr/>
        </p:nvSpPr>
        <p:spPr>
          <a:xfrm>
            <a:off x="8060786" y="3432103"/>
            <a:ext cx="125202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Consistent </a:t>
            </a:r>
            <a:endParaRPr/>
          </a:p>
        </p:txBody>
      </p:sp>
      <p:sp>
        <p:nvSpPr>
          <p:cNvPr id="311" name="Google Shape;311;p32"/>
          <p:cNvSpPr txBox="1"/>
          <p:nvPr/>
        </p:nvSpPr>
        <p:spPr>
          <a:xfrm>
            <a:off x="6881709" y="2568525"/>
            <a:ext cx="91242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Concise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Functional Requirements: Examples	</a:t>
            </a:r>
            <a:endParaRPr/>
          </a:p>
        </p:txBody>
      </p:sp>
      <p:sp>
        <p:nvSpPr>
          <p:cNvPr id="317" name="Google Shape;317;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In airline tracking system, the system shall assign a unique PNR number to each booking.</a:t>
            </a:r>
            <a:endParaRPr/>
          </a:p>
          <a:p>
            <a:pPr indent="-228600" lvl="0" marL="228600" rtl="0" algn="just">
              <a:lnSpc>
                <a:spcPct val="90000"/>
              </a:lnSpc>
              <a:spcBef>
                <a:spcPts val="1000"/>
              </a:spcBef>
              <a:spcAft>
                <a:spcPts val="0"/>
              </a:spcAft>
              <a:buClr>
                <a:schemeClr val="dk1"/>
              </a:buClr>
              <a:buSzPts val="2800"/>
              <a:buChar char="•"/>
            </a:pPr>
            <a:r>
              <a:rPr lang="en-US"/>
              <a:t>Fast Tag</a:t>
            </a:r>
            <a:r>
              <a:rPr lang="en-US"/>
              <a:t> in electronic Toll collection system assign UPI Id for making toll payments from customers linked prepaid or saving account.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Non Functional Requirements: Examples</a:t>
            </a:r>
            <a:endParaRPr/>
          </a:p>
        </p:txBody>
      </p:sp>
      <p:sp>
        <p:nvSpPr>
          <p:cNvPr id="323" name="Google Shape;323;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 Airline Tracking System</a:t>
            </a:r>
            <a:endParaRPr/>
          </a:p>
          <a:p>
            <a:pPr indent="0" lvl="0" marL="0" rtl="0" algn="l">
              <a:lnSpc>
                <a:spcPct val="90000"/>
              </a:lnSpc>
              <a:spcBef>
                <a:spcPts val="1000"/>
              </a:spcBef>
              <a:spcAft>
                <a:spcPts val="0"/>
              </a:spcAft>
              <a:buClr>
                <a:schemeClr val="dk1"/>
              </a:buClr>
              <a:buSzPts val="2800"/>
              <a:buNone/>
            </a:pPr>
            <a:r>
              <a:rPr lang="en-US"/>
              <a:t> “Given a PNR number as input, the system should display the status of the flight within 3 seconds to the user (performance requirement).</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“The System shall protect against unauthorised addition or deletion of PNR number.” (Security Requirement)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Some Common NFRs… (1)</a:t>
            </a:r>
            <a:endParaRPr/>
          </a:p>
        </p:txBody>
      </p:sp>
      <p:graphicFrame>
        <p:nvGraphicFramePr>
          <p:cNvPr id="329" name="Google Shape;329;p35"/>
          <p:cNvGraphicFramePr/>
          <p:nvPr/>
        </p:nvGraphicFramePr>
        <p:xfrm>
          <a:off x="838200" y="1825624"/>
          <a:ext cx="3000000" cy="3000000"/>
        </p:xfrm>
        <a:graphic>
          <a:graphicData uri="http://schemas.openxmlformats.org/drawingml/2006/table">
            <a:tbl>
              <a:tblPr bandRow="1" firstRow="1">
                <a:noFill/>
                <a:tableStyleId>{497C0D74-DCBB-4944-995F-FB2AB6E04980}</a:tableStyleId>
              </a:tblPr>
              <a:tblGrid>
                <a:gridCol w="5257800"/>
                <a:gridCol w="5257800"/>
              </a:tblGrid>
              <a:tr h="602650">
                <a:tc>
                  <a:txBody>
                    <a:bodyPr/>
                    <a:lstStyle/>
                    <a:p>
                      <a:pPr indent="0" lvl="0" marL="0" marR="0" rtl="0" algn="l">
                        <a:spcBef>
                          <a:spcPts val="0"/>
                        </a:spcBef>
                        <a:spcAft>
                          <a:spcPts val="0"/>
                        </a:spcAft>
                        <a:buNone/>
                      </a:pPr>
                      <a:r>
                        <a:rPr lang="en-US" sz="1800"/>
                        <a:t>Availability</a:t>
                      </a:r>
                      <a:endParaRPr/>
                    </a:p>
                  </a:txBody>
                  <a:tcPr marT="45725" marB="45725" marR="91450" marL="91450"/>
                </a:tc>
                <a:tc>
                  <a:txBody>
                    <a:bodyPr/>
                    <a:lstStyle/>
                    <a:p>
                      <a:pPr indent="0" lvl="0" marL="0" marR="0" rtl="0" algn="l">
                        <a:spcBef>
                          <a:spcPts val="0"/>
                        </a:spcBef>
                        <a:spcAft>
                          <a:spcPts val="0"/>
                        </a:spcAft>
                        <a:buNone/>
                      </a:pPr>
                      <a:r>
                        <a:rPr lang="en-US" sz="1800"/>
                        <a:t>Planned uptime, actually available and fully operational. Example : The system should be available 99.999% of the time. </a:t>
                      </a:r>
                      <a:endParaRPr/>
                    </a:p>
                  </a:txBody>
                  <a:tcPr marT="45725" marB="45725" marR="91450" marL="91450"/>
                </a:tc>
              </a:tr>
              <a:tr h="602650">
                <a:tc>
                  <a:txBody>
                    <a:bodyPr/>
                    <a:lstStyle/>
                    <a:p>
                      <a:pPr indent="0" lvl="0" marL="0" marR="0" rtl="0" algn="l">
                        <a:spcBef>
                          <a:spcPts val="0"/>
                        </a:spcBef>
                        <a:spcAft>
                          <a:spcPts val="0"/>
                        </a:spcAft>
                        <a:buNone/>
                      </a:pPr>
                      <a:r>
                        <a:rPr lang="en-US" sz="1800"/>
                        <a:t>Efficiency</a:t>
                      </a:r>
                      <a:endParaRPr/>
                    </a:p>
                  </a:txBody>
                  <a:tcPr marT="45725" marB="45725" marR="91450" marL="91450"/>
                </a:tc>
                <a:tc>
                  <a:txBody>
                    <a:bodyPr/>
                    <a:lstStyle/>
                    <a:p>
                      <a:pPr indent="0" lvl="0" marL="0" marR="0" rtl="0" algn="l">
                        <a:spcBef>
                          <a:spcPts val="0"/>
                        </a:spcBef>
                        <a:spcAft>
                          <a:spcPts val="0"/>
                        </a:spcAft>
                        <a:buNone/>
                      </a:pPr>
                      <a:r>
                        <a:rPr lang="en-US" sz="1800"/>
                        <a:t>How well the system uses the processor capacity, disk space , communication bandwidth etc.</a:t>
                      </a:r>
                      <a:endParaRPr/>
                    </a:p>
                  </a:txBody>
                  <a:tcPr marT="45725" marB="45725" marR="91450" marL="91450"/>
                </a:tc>
              </a:tr>
              <a:tr h="602650">
                <a:tc>
                  <a:txBody>
                    <a:bodyPr/>
                    <a:lstStyle/>
                    <a:p>
                      <a:pPr indent="0" lvl="0" marL="0" marR="0" rtl="0" algn="l">
                        <a:spcBef>
                          <a:spcPts val="0"/>
                        </a:spcBef>
                        <a:spcAft>
                          <a:spcPts val="0"/>
                        </a:spcAft>
                        <a:buNone/>
                      </a:pPr>
                      <a:r>
                        <a:rPr lang="en-US" sz="1800"/>
                        <a:t>Flexibility</a:t>
                      </a:r>
                      <a:endParaRPr/>
                    </a:p>
                  </a:txBody>
                  <a:tcPr marT="45725" marB="45725" marR="91450" marL="91450"/>
                </a:tc>
                <a:tc>
                  <a:txBody>
                    <a:bodyPr/>
                    <a:lstStyle/>
                    <a:p>
                      <a:pPr indent="0" lvl="0" marL="0" marR="0" rtl="0" algn="l">
                        <a:spcBef>
                          <a:spcPts val="0"/>
                        </a:spcBef>
                        <a:spcAft>
                          <a:spcPts val="0"/>
                        </a:spcAft>
                        <a:buNone/>
                      </a:pPr>
                      <a:r>
                        <a:rPr lang="en-US" sz="1800"/>
                        <a:t>How much effort is needed to add new capability to the product.</a:t>
                      </a:r>
                      <a:endParaRPr/>
                    </a:p>
                  </a:txBody>
                  <a:tcPr marT="45725" marB="45725" marR="91450" marL="91450"/>
                </a:tc>
              </a:tr>
              <a:tr h="602650">
                <a:tc>
                  <a:txBody>
                    <a:bodyPr/>
                    <a:lstStyle/>
                    <a:p>
                      <a:pPr indent="0" lvl="0" marL="0" marR="0" rtl="0" algn="l">
                        <a:spcBef>
                          <a:spcPts val="0"/>
                        </a:spcBef>
                        <a:spcAft>
                          <a:spcPts val="0"/>
                        </a:spcAft>
                        <a:buNone/>
                      </a:pPr>
                      <a:r>
                        <a:rPr lang="en-US" sz="1800"/>
                        <a:t>Interoperability</a:t>
                      </a:r>
                      <a:endParaRPr/>
                    </a:p>
                  </a:txBody>
                  <a:tcPr marT="45725" marB="45725" marR="91450" marL="91450"/>
                </a:tc>
                <a:tc>
                  <a:txBody>
                    <a:bodyPr/>
                    <a:lstStyle/>
                    <a:p>
                      <a:pPr indent="0" lvl="0" marL="0" marR="0" rtl="0" algn="l">
                        <a:spcBef>
                          <a:spcPts val="0"/>
                        </a:spcBef>
                        <a:spcAft>
                          <a:spcPts val="0"/>
                        </a:spcAft>
                        <a:buNone/>
                      </a:pPr>
                      <a:r>
                        <a:rPr lang="en-US" sz="1800"/>
                        <a:t>Exchange data or services with other systems.</a:t>
                      </a:r>
                      <a:endParaRPr/>
                    </a:p>
                  </a:txBody>
                  <a:tcPr marT="45725" marB="45725" marR="91450" marL="91450"/>
                </a:tc>
              </a:tr>
              <a:tr h="602650">
                <a:tc>
                  <a:txBody>
                    <a:bodyPr/>
                    <a:lstStyle/>
                    <a:p>
                      <a:pPr indent="0" lvl="0" marL="0" marR="0" rtl="0" algn="l">
                        <a:spcBef>
                          <a:spcPts val="0"/>
                        </a:spcBef>
                        <a:spcAft>
                          <a:spcPts val="0"/>
                        </a:spcAft>
                        <a:buNone/>
                      </a:pPr>
                      <a:r>
                        <a:rPr lang="en-US" sz="1800"/>
                        <a:t>Reliability</a:t>
                      </a:r>
                      <a:endParaRPr/>
                    </a:p>
                  </a:txBody>
                  <a:tcPr marT="45725" marB="45725" marR="91450" marL="91450"/>
                </a:tc>
                <a:tc>
                  <a:txBody>
                    <a:bodyPr/>
                    <a:lstStyle/>
                    <a:p>
                      <a:pPr indent="0" lvl="0" marL="0" marR="0" rtl="0" algn="l">
                        <a:spcBef>
                          <a:spcPts val="0"/>
                        </a:spcBef>
                        <a:spcAft>
                          <a:spcPts val="0"/>
                        </a:spcAft>
                        <a:buNone/>
                      </a:pPr>
                      <a:r>
                        <a:rPr lang="en-US" sz="1800"/>
                        <a:t>Software executing without failure</a:t>
                      </a:r>
                      <a:endParaRPr/>
                    </a:p>
                  </a:txBody>
                  <a:tcPr marT="45725" marB="45725" marR="91450" marL="91450"/>
                </a:tc>
              </a:tr>
              <a:tr h="602650">
                <a:tc>
                  <a:txBody>
                    <a:bodyPr/>
                    <a:lstStyle/>
                    <a:p>
                      <a:pPr indent="0" lvl="0" marL="0" marR="0" rtl="0" algn="l">
                        <a:spcBef>
                          <a:spcPts val="0"/>
                        </a:spcBef>
                        <a:spcAft>
                          <a:spcPts val="0"/>
                        </a:spcAft>
                        <a:buNone/>
                      </a:pPr>
                      <a:r>
                        <a:rPr lang="en-US" sz="1800"/>
                        <a:t>Robustness</a:t>
                      </a:r>
                      <a:endParaRPr/>
                    </a:p>
                  </a:txBody>
                  <a:tcPr marT="45725" marB="45725" marR="91450" marL="91450"/>
                </a:tc>
                <a:tc>
                  <a:txBody>
                    <a:bodyPr/>
                    <a:lstStyle/>
                    <a:p>
                      <a:pPr indent="0" lvl="0" marL="0" marR="0" rtl="0" algn="l">
                        <a:spcBef>
                          <a:spcPts val="0"/>
                        </a:spcBef>
                        <a:spcAft>
                          <a:spcPts val="0"/>
                        </a:spcAft>
                        <a:buNone/>
                      </a:pPr>
                      <a:r>
                        <a:rPr lang="en-US" sz="1800"/>
                        <a:t>Degree to which the system continues to function, correctly when confronted with invalid data; also ability to recover from failures</a:t>
                      </a:r>
                      <a:endParaRPr/>
                    </a:p>
                  </a:txBody>
                  <a:tcPr marT="45725" marB="45725" marR="91450" marL="91450"/>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Some Common NFRs…(2)</a:t>
            </a:r>
            <a:endParaRPr/>
          </a:p>
        </p:txBody>
      </p:sp>
      <p:graphicFrame>
        <p:nvGraphicFramePr>
          <p:cNvPr id="335" name="Google Shape;335;p36"/>
          <p:cNvGraphicFramePr/>
          <p:nvPr/>
        </p:nvGraphicFramePr>
        <p:xfrm>
          <a:off x="838200" y="1825624"/>
          <a:ext cx="3000000" cy="3000000"/>
        </p:xfrm>
        <a:graphic>
          <a:graphicData uri="http://schemas.openxmlformats.org/drawingml/2006/table">
            <a:tbl>
              <a:tblPr bandRow="1" firstRow="1">
                <a:noFill/>
                <a:tableStyleId>{497C0D74-DCBB-4944-995F-FB2AB6E04980}</a:tableStyleId>
              </a:tblPr>
              <a:tblGrid>
                <a:gridCol w="3276600"/>
                <a:gridCol w="7239000"/>
              </a:tblGrid>
              <a:tr h="604850">
                <a:tc>
                  <a:txBody>
                    <a:bodyPr/>
                    <a:lstStyle/>
                    <a:p>
                      <a:pPr indent="0" lvl="0" marL="0" marR="0" rtl="0" algn="l">
                        <a:spcBef>
                          <a:spcPts val="0"/>
                        </a:spcBef>
                        <a:spcAft>
                          <a:spcPts val="0"/>
                        </a:spcAft>
                        <a:buNone/>
                      </a:pPr>
                      <a:r>
                        <a:rPr lang="en-US" sz="1800"/>
                        <a:t>Usability</a:t>
                      </a:r>
                      <a:endParaRPr/>
                    </a:p>
                  </a:txBody>
                  <a:tcPr marT="45725" marB="45725" marR="91450" marL="91450"/>
                </a:tc>
                <a:tc>
                  <a:txBody>
                    <a:bodyPr/>
                    <a:lstStyle/>
                    <a:p>
                      <a:pPr indent="0" lvl="0" marL="0" marR="0" rtl="0" algn="l">
                        <a:spcBef>
                          <a:spcPts val="0"/>
                        </a:spcBef>
                        <a:spcAft>
                          <a:spcPts val="0"/>
                        </a:spcAft>
                        <a:buNone/>
                      </a:pPr>
                      <a:r>
                        <a:rPr lang="en-US" sz="1800"/>
                        <a:t>Ease of use and human engineering, user friendliness</a:t>
                      </a:r>
                      <a:endParaRPr/>
                    </a:p>
                  </a:txBody>
                  <a:tcPr marT="45725" marB="45725" marR="91450" marL="91450"/>
                </a:tc>
              </a:tr>
              <a:tr h="604850">
                <a:tc>
                  <a:txBody>
                    <a:bodyPr/>
                    <a:lstStyle/>
                    <a:p>
                      <a:pPr indent="0" lvl="0" marL="0" marR="0" rtl="0" algn="l">
                        <a:spcBef>
                          <a:spcPts val="0"/>
                        </a:spcBef>
                        <a:spcAft>
                          <a:spcPts val="0"/>
                        </a:spcAft>
                        <a:buNone/>
                      </a:pPr>
                      <a:r>
                        <a:rPr lang="en-US" sz="1800"/>
                        <a:t>Maintainability</a:t>
                      </a:r>
                      <a:endParaRPr/>
                    </a:p>
                  </a:txBody>
                  <a:tcPr marT="45725" marB="45725" marR="91450" marL="91450"/>
                </a:tc>
                <a:tc>
                  <a:txBody>
                    <a:bodyPr/>
                    <a:lstStyle/>
                    <a:p>
                      <a:pPr indent="0" lvl="0" marL="0" marR="0" rtl="0" algn="l">
                        <a:spcBef>
                          <a:spcPts val="0"/>
                        </a:spcBef>
                        <a:spcAft>
                          <a:spcPts val="0"/>
                        </a:spcAft>
                        <a:buNone/>
                      </a:pPr>
                      <a:r>
                        <a:rPr lang="en-US" sz="1800"/>
                        <a:t>How easy it is to correct a defect or make a change to the software</a:t>
                      </a:r>
                      <a:endParaRPr/>
                    </a:p>
                  </a:txBody>
                  <a:tcPr marT="45725" marB="45725" marR="91450" marL="91450"/>
                </a:tc>
              </a:tr>
              <a:tr h="604850">
                <a:tc>
                  <a:txBody>
                    <a:bodyPr/>
                    <a:lstStyle/>
                    <a:p>
                      <a:pPr indent="0" lvl="0" marL="0" marR="0" rtl="0" algn="l">
                        <a:spcBef>
                          <a:spcPts val="0"/>
                        </a:spcBef>
                        <a:spcAft>
                          <a:spcPts val="0"/>
                        </a:spcAft>
                        <a:buNone/>
                      </a:pPr>
                      <a:r>
                        <a:rPr lang="en-US" sz="1800"/>
                        <a:t>Portability</a:t>
                      </a:r>
                      <a:endParaRPr/>
                    </a:p>
                  </a:txBody>
                  <a:tcPr marT="45725" marB="45725" marR="91450" marL="91450"/>
                </a:tc>
                <a:tc>
                  <a:txBody>
                    <a:bodyPr/>
                    <a:lstStyle/>
                    <a:p>
                      <a:pPr indent="0" lvl="0" marL="0" marR="0" rtl="0" algn="l">
                        <a:spcBef>
                          <a:spcPts val="0"/>
                        </a:spcBef>
                        <a:spcAft>
                          <a:spcPts val="0"/>
                        </a:spcAft>
                        <a:buNone/>
                      </a:pPr>
                      <a:r>
                        <a:rPr lang="en-US" sz="1800"/>
                        <a:t>Effort required to move or mitigate software from one platform to another. Example: The system should support the following operating systems: Windows 8.0 and above and Mac OS 8.0 and above. </a:t>
                      </a:r>
                      <a:endParaRPr/>
                    </a:p>
                  </a:txBody>
                  <a:tcPr marT="45725" marB="45725" marR="91450" marL="91450"/>
                </a:tc>
              </a:tr>
              <a:tr h="604850">
                <a:tc>
                  <a:txBody>
                    <a:bodyPr/>
                    <a:lstStyle/>
                    <a:p>
                      <a:pPr indent="0" lvl="0" marL="0" marR="0" rtl="0" algn="l">
                        <a:spcBef>
                          <a:spcPts val="0"/>
                        </a:spcBef>
                        <a:spcAft>
                          <a:spcPts val="0"/>
                        </a:spcAft>
                        <a:buNone/>
                      </a:pPr>
                      <a:r>
                        <a:rPr lang="en-US" sz="1800"/>
                        <a:t>Reusability</a:t>
                      </a:r>
                      <a:endParaRPr/>
                    </a:p>
                  </a:txBody>
                  <a:tcPr marT="45725" marB="45725" marR="91450" marL="91450"/>
                </a:tc>
                <a:tc>
                  <a:txBody>
                    <a:bodyPr/>
                    <a:lstStyle/>
                    <a:p>
                      <a:pPr indent="0" lvl="0" marL="0" marR="0" rtl="0" algn="l">
                        <a:spcBef>
                          <a:spcPts val="0"/>
                        </a:spcBef>
                        <a:spcAft>
                          <a:spcPts val="0"/>
                        </a:spcAft>
                        <a:buNone/>
                      </a:pPr>
                      <a:r>
                        <a:rPr lang="en-US" sz="1800"/>
                        <a:t>Extent to which a component designed for one application can be used in a totally different application</a:t>
                      </a:r>
                      <a:endParaRPr/>
                    </a:p>
                  </a:txBody>
                  <a:tcPr marT="45725" marB="45725" marR="91450" marL="91450"/>
                </a:tc>
              </a:tr>
              <a:tr h="604850">
                <a:tc>
                  <a:txBody>
                    <a:bodyPr/>
                    <a:lstStyle/>
                    <a:p>
                      <a:pPr indent="0" lvl="0" marL="0" marR="0" rtl="0" algn="l">
                        <a:spcBef>
                          <a:spcPts val="0"/>
                        </a:spcBef>
                        <a:spcAft>
                          <a:spcPts val="0"/>
                        </a:spcAft>
                        <a:buNone/>
                      </a:pPr>
                      <a:r>
                        <a:rPr lang="en-US" sz="1800"/>
                        <a:t>Testability</a:t>
                      </a:r>
                      <a:endParaRPr/>
                    </a:p>
                  </a:txBody>
                  <a:tcPr marT="45725" marB="45725" marR="91450" marL="91450"/>
                </a:tc>
                <a:tc>
                  <a:txBody>
                    <a:bodyPr/>
                    <a:lstStyle/>
                    <a:p>
                      <a:pPr indent="0" lvl="0" marL="0" marR="0" rtl="0" algn="l">
                        <a:spcBef>
                          <a:spcPts val="0"/>
                        </a:spcBef>
                        <a:spcAft>
                          <a:spcPts val="0"/>
                        </a:spcAft>
                        <a:buNone/>
                      </a:pPr>
                      <a:r>
                        <a:rPr lang="en-US" sz="1800"/>
                        <a:t>Ease with which the software components or integrated products can be tested.</a:t>
                      </a:r>
                      <a:endParaRPr/>
                    </a:p>
                  </a:txBody>
                  <a:tcPr marT="45725" marB="45725" marR="91450" marL="91450"/>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Exercise: Classifying Requirements</a:t>
            </a:r>
            <a:endParaRPr/>
          </a:p>
        </p:txBody>
      </p:sp>
      <p:sp>
        <p:nvSpPr>
          <p:cNvPr id="341" name="Google Shape;341;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FRs : “Functional Requirements” (also called capabilities), state what the software must perform.</a:t>
            </a:r>
            <a:endParaRPr/>
          </a:p>
          <a:p>
            <a:pPr indent="-228600" lvl="0" marL="228600" rtl="0" algn="l">
              <a:lnSpc>
                <a:spcPct val="90000"/>
              </a:lnSpc>
              <a:spcBef>
                <a:spcPts val="1000"/>
              </a:spcBef>
              <a:spcAft>
                <a:spcPts val="0"/>
              </a:spcAft>
              <a:buClr>
                <a:schemeClr val="dk1"/>
              </a:buClr>
              <a:buSzPts val="2800"/>
              <a:buChar char="•"/>
            </a:pPr>
            <a:r>
              <a:rPr lang="en-US"/>
              <a:t> NFRs : “Non Functional Requirements” specify the criteria that can be used to judge the operation of the system.</a:t>
            </a:r>
            <a:endParaRPr/>
          </a:p>
          <a:p>
            <a:pPr indent="-228600" lvl="0" marL="228600" rtl="0" algn="l">
              <a:lnSpc>
                <a:spcPct val="90000"/>
              </a:lnSpc>
              <a:spcBef>
                <a:spcPts val="1000"/>
              </a:spcBef>
              <a:spcAft>
                <a:spcPts val="0"/>
              </a:spcAft>
              <a:buClr>
                <a:schemeClr val="dk1"/>
              </a:buClr>
              <a:buSzPts val="2800"/>
              <a:buChar char="•"/>
            </a:pPr>
            <a:r>
              <a:rPr lang="en-US"/>
              <a:t>Exercise is to match the requirements in the left-hand-side column with the CLOSEST requirement kind given in the right-hand-side column.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Exercise: Classifying Requirements</a:t>
            </a:r>
            <a:endParaRPr/>
          </a:p>
        </p:txBody>
      </p:sp>
      <p:graphicFrame>
        <p:nvGraphicFramePr>
          <p:cNvPr id="347" name="Google Shape;347;p38"/>
          <p:cNvGraphicFramePr/>
          <p:nvPr/>
        </p:nvGraphicFramePr>
        <p:xfrm>
          <a:off x="838200" y="1825625"/>
          <a:ext cx="3000000" cy="3000000"/>
        </p:xfrm>
        <a:graphic>
          <a:graphicData uri="http://schemas.openxmlformats.org/drawingml/2006/table">
            <a:tbl>
              <a:tblPr bandRow="1" firstRow="1">
                <a:noFill/>
                <a:tableStyleId>{497C0D74-DCBB-4944-995F-FB2AB6E04980}</a:tableStyleId>
              </a:tblPr>
              <a:tblGrid>
                <a:gridCol w="6638375"/>
                <a:gridCol w="3877225"/>
              </a:tblGrid>
              <a:tr h="370850">
                <a:tc>
                  <a:txBody>
                    <a:bodyPr/>
                    <a:lstStyle/>
                    <a:p>
                      <a:pPr indent="0" lvl="0" marL="0" marR="0" rtl="0" algn="l">
                        <a:spcBef>
                          <a:spcPts val="0"/>
                        </a:spcBef>
                        <a:spcAft>
                          <a:spcPts val="0"/>
                        </a:spcAft>
                        <a:buNone/>
                      </a:pPr>
                      <a:r>
                        <a:rPr lang="en-US" sz="1800"/>
                        <a:t>Requirement</a:t>
                      </a:r>
                      <a:endParaRPr/>
                    </a:p>
                  </a:txBody>
                  <a:tcPr marT="45725" marB="45725" marR="91450" marL="91450"/>
                </a:tc>
                <a:tc>
                  <a:txBody>
                    <a:bodyPr/>
                    <a:lstStyle/>
                    <a:p>
                      <a:pPr indent="0" lvl="0" marL="0" marR="0" rtl="0" algn="l">
                        <a:spcBef>
                          <a:spcPts val="0"/>
                        </a:spcBef>
                        <a:spcAft>
                          <a:spcPts val="0"/>
                        </a:spcAft>
                        <a:buNone/>
                      </a:pPr>
                      <a:r>
                        <a:rPr lang="en-US" sz="1800"/>
                        <a:t>Functional Requirement (FR) / Non-Functional Requirement(NFR)</a:t>
                      </a:r>
                      <a:endParaRPr/>
                    </a:p>
                  </a:txBody>
                  <a:tcPr marT="45725" marB="45725" marR="91450" marL="91450"/>
                </a:tc>
              </a:tr>
              <a:tr h="370850">
                <a:tc>
                  <a:txBody>
                    <a:bodyPr/>
                    <a:lstStyle/>
                    <a:p>
                      <a:pPr indent="0" lvl="0" marL="0" marR="0" rtl="0" algn="l">
                        <a:spcBef>
                          <a:spcPts val="0"/>
                        </a:spcBef>
                        <a:spcAft>
                          <a:spcPts val="0"/>
                        </a:spcAft>
                        <a:buNone/>
                      </a:pPr>
                      <a:r>
                        <a:rPr lang="en-US" sz="1800"/>
                        <a:t>A.  The system should display the result of the student within 1 second.</a:t>
                      </a:r>
                      <a:endParaRPr/>
                    </a:p>
                  </a:txBody>
                  <a:tcPr marT="45725" marB="45725" marR="91450" marL="91450"/>
                </a:tc>
                <a:tc>
                  <a:txBody>
                    <a:bodyPr/>
                    <a:lstStyle/>
                    <a:p>
                      <a:pPr indent="0" lvl="0" marL="0" marR="0" rtl="0" algn="l">
                        <a:spcBef>
                          <a:spcPts val="0"/>
                        </a:spcBef>
                        <a:spcAft>
                          <a:spcPts val="0"/>
                        </a:spcAft>
                        <a:buNone/>
                      </a:pPr>
                      <a:r>
                        <a:rPr lang="en-US" sz="1800"/>
                        <a:t>Select one of : [FR/ NFR]</a:t>
                      </a:r>
                      <a:endParaRPr/>
                    </a:p>
                  </a:txBody>
                  <a:tcPr marT="45725" marB="45725" marR="91450" marL="91450"/>
                </a:tc>
              </a:tr>
              <a:tr h="370850">
                <a:tc>
                  <a:txBody>
                    <a:bodyPr/>
                    <a:lstStyle/>
                    <a:p>
                      <a:pPr indent="0" lvl="0" marL="0" marR="0" rtl="0" algn="l">
                        <a:spcBef>
                          <a:spcPts val="0"/>
                        </a:spcBef>
                        <a:spcAft>
                          <a:spcPts val="0"/>
                        </a:spcAft>
                        <a:buNone/>
                      </a:pPr>
                      <a:r>
                        <a:rPr lang="en-US" sz="1800"/>
                        <a:t>B. The date of birth of the student should be displayed in DD/MM/YYYY format</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Select one of : [FR/ NFR]</a:t>
                      </a:r>
                      <a:endParaRPr/>
                    </a:p>
                  </a:txBody>
                  <a:tcPr marT="45725" marB="45725" marR="91450" marL="91450"/>
                </a:tc>
              </a:tr>
              <a:tr h="370850">
                <a:tc>
                  <a:txBody>
                    <a:bodyPr/>
                    <a:lstStyle/>
                    <a:p>
                      <a:pPr indent="0" lvl="0" marL="0" marR="0" rtl="0" algn="l">
                        <a:spcBef>
                          <a:spcPts val="0"/>
                        </a:spcBef>
                        <a:spcAft>
                          <a:spcPts val="0"/>
                        </a:spcAft>
                        <a:buNone/>
                      </a:pPr>
                      <a:r>
                        <a:rPr lang="en-US" sz="1800"/>
                        <a:t>C. The student portal should support 10,000 students of the university at a given point of time. </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Select one of : [FR/ NFR]</a:t>
                      </a:r>
                      <a:endParaRPr/>
                    </a:p>
                  </a:txBody>
                  <a:tcPr marT="45725" marB="45725" marR="91450" marL="91450"/>
                </a:tc>
              </a:tr>
              <a:tr h="370850">
                <a:tc>
                  <a:txBody>
                    <a:bodyPr/>
                    <a:lstStyle/>
                    <a:p>
                      <a:pPr indent="0" lvl="0" marL="0" marR="0" rtl="0" algn="l">
                        <a:spcBef>
                          <a:spcPts val="0"/>
                        </a:spcBef>
                        <a:spcAft>
                          <a:spcPts val="0"/>
                        </a:spcAft>
                        <a:buNone/>
                      </a:pPr>
                      <a:r>
                        <a:rPr lang="en-US" sz="1800"/>
                        <a:t>D. The university website should be available 99.999 % of the time.</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Select one of : [FR/ NFR]</a:t>
                      </a:r>
                      <a:endParaRPr/>
                    </a:p>
                  </a:txBody>
                  <a:tcPr marT="45725" marB="45725" marR="91450" marL="91450"/>
                </a:tc>
              </a:tr>
              <a:tr h="370850">
                <a:tc>
                  <a:txBody>
                    <a:bodyPr/>
                    <a:lstStyle/>
                    <a:p>
                      <a:pPr indent="0" lvl="0" marL="0" marR="0" rtl="0" algn="l">
                        <a:spcBef>
                          <a:spcPts val="0"/>
                        </a:spcBef>
                        <a:spcAft>
                          <a:spcPts val="0"/>
                        </a:spcAft>
                        <a:buNone/>
                      </a:pPr>
                      <a:r>
                        <a:rPr lang="en-US" sz="1800"/>
                        <a:t>E. The student must be able to download the syllabus of the semester as PDF (Portable Document Format) Files. </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Select one of : [FR/ NFR]</a:t>
                      </a:r>
                      <a:endParaRPr/>
                    </a:p>
                  </a:txBody>
                  <a:tcPr marT="45725" marB="45725" marR="91450" marL="91450"/>
                </a:tc>
              </a:tr>
              <a:tr h="370850">
                <a:tc>
                  <a:txBody>
                    <a:bodyPr/>
                    <a:lstStyle/>
                    <a:p>
                      <a:pPr indent="0" lvl="0" marL="0" marR="0" rtl="0" algn="l">
                        <a:spcBef>
                          <a:spcPts val="0"/>
                        </a:spcBef>
                        <a:spcAft>
                          <a:spcPts val="0"/>
                        </a:spcAft>
                        <a:buNone/>
                      </a:pPr>
                      <a:r>
                        <a:rPr lang="en-US" sz="1800"/>
                        <a:t>F. The system should be menu-driven.</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Select one of : [FR/ NFR]</a:t>
                      </a:r>
                      <a:endParaRPr/>
                    </a:p>
                  </a:txBody>
                  <a:tcPr marT="45725" marB="45725" marR="91450" marL="91450"/>
                </a:tc>
              </a:tr>
              <a:tr h="370850">
                <a:tc>
                  <a:txBody>
                    <a:bodyPr/>
                    <a:lstStyle/>
                    <a:p>
                      <a:pPr indent="0" lvl="0" marL="0" marR="0" rtl="0" algn="l">
                        <a:spcBef>
                          <a:spcPts val="0"/>
                        </a:spcBef>
                        <a:spcAft>
                          <a:spcPts val="0"/>
                        </a:spcAft>
                        <a:buNone/>
                      </a:pPr>
                      <a:r>
                        <a:rPr lang="en-US" sz="1800"/>
                        <a:t>G. 80% of the new students registration must be able to take the details in the database within the first 5 minutes of time.</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Select one of : [FR/ NFR]</a:t>
                      </a:r>
                      <a:endParaRPr/>
                    </a:p>
                  </a:txBody>
                  <a:tcPr marT="45725" marB="45725" marR="91450" marL="91450"/>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Exercise: Classifying Requirements</a:t>
            </a:r>
            <a:endParaRPr/>
          </a:p>
        </p:txBody>
      </p:sp>
      <p:graphicFrame>
        <p:nvGraphicFramePr>
          <p:cNvPr id="353" name="Google Shape;353;p39"/>
          <p:cNvGraphicFramePr/>
          <p:nvPr/>
        </p:nvGraphicFramePr>
        <p:xfrm>
          <a:off x="838200" y="1825625"/>
          <a:ext cx="3000000" cy="3000000"/>
        </p:xfrm>
        <a:graphic>
          <a:graphicData uri="http://schemas.openxmlformats.org/drawingml/2006/table">
            <a:tbl>
              <a:tblPr bandRow="1" firstRow="1">
                <a:noFill/>
                <a:tableStyleId>{497C0D74-DCBB-4944-995F-FB2AB6E04980}</a:tableStyleId>
              </a:tblPr>
              <a:tblGrid>
                <a:gridCol w="6638375"/>
                <a:gridCol w="3877225"/>
              </a:tblGrid>
              <a:tr h="370850">
                <a:tc>
                  <a:txBody>
                    <a:bodyPr/>
                    <a:lstStyle/>
                    <a:p>
                      <a:pPr indent="0" lvl="0" marL="0" marR="0" rtl="0" algn="l">
                        <a:spcBef>
                          <a:spcPts val="0"/>
                        </a:spcBef>
                        <a:spcAft>
                          <a:spcPts val="0"/>
                        </a:spcAft>
                        <a:buNone/>
                      </a:pPr>
                      <a:r>
                        <a:rPr lang="en-US" sz="1800"/>
                        <a:t>Requirement</a:t>
                      </a:r>
                      <a:endParaRPr/>
                    </a:p>
                  </a:txBody>
                  <a:tcPr marT="45725" marB="45725" marR="91450" marL="91450"/>
                </a:tc>
                <a:tc>
                  <a:txBody>
                    <a:bodyPr/>
                    <a:lstStyle/>
                    <a:p>
                      <a:pPr indent="0" lvl="0" marL="0" marR="0" rtl="0" algn="l">
                        <a:spcBef>
                          <a:spcPts val="0"/>
                        </a:spcBef>
                        <a:spcAft>
                          <a:spcPts val="0"/>
                        </a:spcAft>
                        <a:buNone/>
                      </a:pPr>
                      <a:r>
                        <a:rPr lang="en-US" sz="1800"/>
                        <a:t>Functional Requirement (FR) / Non-Functional Requirement(NFR)</a:t>
                      </a:r>
                      <a:endParaRPr/>
                    </a:p>
                  </a:txBody>
                  <a:tcPr marT="45725" marB="45725" marR="91450" marL="91450"/>
                </a:tc>
              </a:tr>
              <a:tr h="370850">
                <a:tc>
                  <a:txBody>
                    <a:bodyPr/>
                    <a:lstStyle/>
                    <a:p>
                      <a:pPr indent="0" lvl="0" marL="0" marR="0" rtl="0" algn="l">
                        <a:spcBef>
                          <a:spcPts val="0"/>
                        </a:spcBef>
                        <a:spcAft>
                          <a:spcPts val="0"/>
                        </a:spcAft>
                        <a:buNone/>
                      </a:pPr>
                      <a:r>
                        <a:rPr lang="en-US" sz="1800"/>
                        <a:t>A.  The system should display the result of the student within 1 second.</a:t>
                      </a:r>
                      <a:endParaRPr/>
                    </a:p>
                  </a:txBody>
                  <a:tcPr marT="45725" marB="45725" marR="91450" marL="91450"/>
                </a:tc>
                <a:tc>
                  <a:txBody>
                    <a:bodyPr/>
                    <a:lstStyle/>
                    <a:p>
                      <a:pPr indent="0" lvl="0" marL="0" marR="0" rtl="0" algn="l">
                        <a:spcBef>
                          <a:spcPts val="0"/>
                        </a:spcBef>
                        <a:spcAft>
                          <a:spcPts val="0"/>
                        </a:spcAft>
                        <a:buNone/>
                      </a:pPr>
                      <a:r>
                        <a:rPr lang="en-US" sz="1800"/>
                        <a:t>Select one of : [FR/ </a:t>
                      </a:r>
                      <a:r>
                        <a:rPr b="1" lang="en-US" sz="1800"/>
                        <a:t>NFR</a:t>
                      </a:r>
                      <a:r>
                        <a:rPr lang="en-US" sz="1800"/>
                        <a:t>]</a:t>
                      </a:r>
                      <a:endParaRPr/>
                    </a:p>
                  </a:txBody>
                  <a:tcPr marT="45725" marB="45725" marR="91450" marL="91450"/>
                </a:tc>
              </a:tr>
              <a:tr h="370850">
                <a:tc>
                  <a:txBody>
                    <a:bodyPr/>
                    <a:lstStyle/>
                    <a:p>
                      <a:pPr indent="0" lvl="0" marL="0" marR="0" rtl="0" algn="l">
                        <a:spcBef>
                          <a:spcPts val="0"/>
                        </a:spcBef>
                        <a:spcAft>
                          <a:spcPts val="0"/>
                        </a:spcAft>
                        <a:buNone/>
                      </a:pPr>
                      <a:r>
                        <a:rPr lang="en-US" sz="1800"/>
                        <a:t>B. The date of birth of the student should be displayed in DD/MM/YYYY format</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Select one of : [</a:t>
                      </a:r>
                      <a:r>
                        <a:rPr b="1" lang="en-US" sz="1800"/>
                        <a:t>FR</a:t>
                      </a:r>
                      <a:r>
                        <a:rPr lang="en-US" sz="1800"/>
                        <a:t>/ NFR]</a:t>
                      </a:r>
                      <a:endParaRPr/>
                    </a:p>
                  </a:txBody>
                  <a:tcPr marT="45725" marB="45725" marR="91450" marL="91450"/>
                </a:tc>
              </a:tr>
              <a:tr h="370850">
                <a:tc>
                  <a:txBody>
                    <a:bodyPr/>
                    <a:lstStyle/>
                    <a:p>
                      <a:pPr indent="0" lvl="0" marL="0" marR="0" rtl="0" algn="l">
                        <a:spcBef>
                          <a:spcPts val="0"/>
                        </a:spcBef>
                        <a:spcAft>
                          <a:spcPts val="0"/>
                        </a:spcAft>
                        <a:buNone/>
                      </a:pPr>
                      <a:r>
                        <a:rPr lang="en-US" sz="1800"/>
                        <a:t>C. The student portal should support 10,000 students of the university at a given point of time. </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Select one of : [FR/ </a:t>
                      </a:r>
                      <a:r>
                        <a:rPr b="1" lang="en-US" sz="1800"/>
                        <a:t>NFR</a:t>
                      </a:r>
                      <a:r>
                        <a:rPr lang="en-US" sz="1800"/>
                        <a:t>]</a:t>
                      </a:r>
                      <a:endParaRPr/>
                    </a:p>
                  </a:txBody>
                  <a:tcPr marT="45725" marB="45725" marR="91450" marL="91450"/>
                </a:tc>
              </a:tr>
              <a:tr h="370850">
                <a:tc>
                  <a:txBody>
                    <a:bodyPr/>
                    <a:lstStyle/>
                    <a:p>
                      <a:pPr indent="0" lvl="0" marL="0" marR="0" rtl="0" algn="l">
                        <a:spcBef>
                          <a:spcPts val="0"/>
                        </a:spcBef>
                        <a:spcAft>
                          <a:spcPts val="0"/>
                        </a:spcAft>
                        <a:buNone/>
                      </a:pPr>
                      <a:r>
                        <a:rPr lang="en-US" sz="1800"/>
                        <a:t>D. The university website should be available 99.999 % of the time.</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Select one of : [FR/ </a:t>
                      </a:r>
                      <a:r>
                        <a:rPr b="1" lang="en-US" sz="1800"/>
                        <a:t>NFR</a:t>
                      </a:r>
                      <a:r>
                        <a:rPr lang="en-US" sz="1800"/>
                        <a:t>]</a:t>
                      </a:r>
                      <a:endParaRPr/>
                    </a:p>
                  </a:txBody>
                  <a:tcPr marT="45725" marB="45725" marR="91450" marL="91450"/>
                </a:tc>
              </a:tr>
              <a:tr h="370850">
                <a:tc>
                  <a:txBody>
                    <a:bodyPr/>
                    <a:lstStyle/>
                    <a:p>
                      <a:pPr indent="0" lvl="0" marL="0" marR="0" rtl="0" algn="l">
                        <a:spcBef>
                          <a:spcPts val="0"/>
                        </a:spcBef>
                        <a:spcAft>
                          <a:spcPts val="0"/>
                        </a:spcAft>
                        <a:buNone/>
                      </a:pPr>
                      <a:r>
                        <a:rPr lang="en-US" sz="1800"/>
                        <a:t>E. The student must be able to download the syllabus of the semester as PDF (Portable Document Format) Files. </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Select one of : [</a:t>
                      </a:r>
                      <a:r>
                        <a:rPr b="1" lang="en-US" sz="1800"/>
                        <a:t>FR</a:t>
                      </a:r>
                      <a:r>
                        <a:rPr lang="en-US" sz="1800"/>
                        <a:t>/ NFR]</a:t>
                      </a:r>
                      <a:endParaRPr/>
                    </a:p>
                  </a:txBody>
                  <a:tcPr marT="45725" marB="45725" marR="91450" marL="91450"/>
                </a:tc>
              </a:tr>
              <a:tr h="370850">
                <a:tc>
                  <a:txBody>
                    <a:bodyPr/>
                    <a:lstStyle/>
                    <a:p>
                      <a:pPr indent="0" lvl="0" marL="0" marR="0" rtl="0" algn="l">
                        <a:spcBef>
                          <a:spcPts val="0"/>
                        </a:spcBef>
                        <a:spcAft>
                          <a:spcPts val="0"/>
                        </a:spcAft>
                        <a:buNone/>
                      </a:pPr>
                      <a:r>
                        <a:rPr lang="en-US" sz="1800"/>
                        <a:t>F. The system should be menu-driven.</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Select one of : [</a:t>
                      </a:r>
                      <a:r>
                        <a:rPr b="1" lang="en-US" sz="1800"/>
                        <a:t>FR</a:t>
                      </a:r>
                      <a:r>
                        <a:rPr lang="en-US" sz="1800"/>
                        <a:t>/ NFR]</a:t>
                      </a:r>
                      <a:endParaRPr/>
                    </a:p>
                  </a:txBody>
                  <a:tcPr marT="45725" marB="45725" marR="91450" marL="91450"/>
                </a:tc>
              </a:tr>
              <a:tr h="370850">
                <a:tc>
                  <a:txBody>
                    <a:bodyPr/>
                    <a:lstStyle/>
                    <a:p>
                      <a:pPr indent="0" lvl="0" marL="0" marR="0" rtl="0" algn="l">
                        <a:spcBef>
                          <a:spcPts val="0"/>
                        </a:spcBef>
                        <a:spcAft>
                          <a:spcPts val="0"/>
                        </a:spcAft>
                        <a:buNone/>
                      </a:pPr>
                      <a:r>
                        <a:rPr lang="en-US" sz="1800"/>
                        <a:t>G. 80% of the new students registration must be able to take the details in the database within the first 5 minutes of time.</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Select one of : [FR/ </a:t>
                      </a:r>
                      <a:r>
                        <a:rPr b="1" lang="en-US" sz="1800"/>
                        <a:t>NFR</a:t>
                      </a:r>
                      <a:r>
                        <a:rPr lang="en-US" sz="1800"/>
                        <a:t>]</a:t>
                      </a:r>
                      <a:endParaRPr/>
                    </a:p>
                  </a:txBody>
                  <a:tcPr marT="45725" marB="45725" marR="91450" marL="91450"/>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Desirable Properties of Requirements</a:t>
            </a:r>
            <a:endParaRPr/>
          </a:p>
        </p:txBody>
      </p:sp>
      <p:graphicFrame>
        <p:nvGraphicFramePr>
          <p:cNvPr id="359" name="Google Shape;359;p40"/>
          <p:cNvGraphicFramePr/>
          <p:nvPr/>
        </p:nvGraphicFramePr>
        <p:xfrm>
          <a:off x="838200" y="1825625"/>
          <a:ext cx="3000000" cy="3000000"/>
        </p:xfrm>
        <a:graphic>
          <a:graphicData uri="http://schemas.openxmlformats.org/drawingml/2006/table">
            <a:tbl>
              <a:tblPr bandRow="1" firstRow="1">
                <a:noFill/>
                <a:tableStyleId>{497C0D74-DCBB-4944-995F-FB2AB6E04980}</a:tableStyleId>
              </a:tblPr>
              <a:tblGrid>
                <a:gridCol w="2783550"/>
                <a:gridCol w="7732050"/>
              </a:tblGrid>
              <a:tr h="370850">
                <a:tc>
                  <a:txBody>
                    <a:bodyPr/>
                    <a:lstStyle/>
                    <a:p>
                      <a:pPr indent="0" lvl="0" marL="0" marR="0" rtl="0" algn="l">
                        <a:spcBef>
                          <a:spcPts val="0"/>
                        </a:spcBef>
                        <a:spcAft>
                          <a:spcPts val="0"/>
                        </a:spcAft>
                        <a:buNone/>
                      </a:pPr>
                      <a:r>
                        <a:rPr lang="en-US" sz="1800"/>
                        <a:t>Clear</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Requirements  should be written in precise simple language that every reader can understand. Example: </a:t>
                      </a:r>
                      <a:r>
                        <a:rPr b="0" i="0" lang="en-US" sz="1800">
                          <a:solidFill>
                            <a:schemeClr val="dk1"/>
                          </a:solidFill>
                          <a:latin typeface="Calibri"/>
                          <a:ea typeface="Calibri"/>
                          <a:cs typeface="Calibri"/>
                          <a:sym typeface="Calibri"/>
                        </a:rPr>
                        <a:t>How easy is it for a customer to use the system?</a:t>
                      </a:r>
                      <a:endParaRPr sz="1800"/>
                    </a:p>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US" sz="1800"/>
                        <a:t>Concise</a:t>
                      </a:r>
                      <a:endParaRPr/>
                    </a:p>
                  </a:txBody>
                  <a:tcPr marT="45725" marB="45725" marR="91450" marL="91450"/>
                </a:tc>
                <a:tc>
                  <a:txBody>
                    <a:bodyPr/>
                    <a:lstStyle/>
                    <a:p>
                      <a:pPr indent="0" lvl="0" marL="0" marR="0" rtl="0" algn="l">
                        <a:spcBef>
                          <a:spcPts val="0"/>
                        </a:spcBef>
                        <a:spcAft>
                          <a:spcPts val="0"/>
                        </a:spcAft>
                        <a:buNone/>
                      </a:pPr>
                      <a:r>
                        <a:rPr lang="en-US" sz="1800"/>
                        <a:t>Requirements should describe a single property and expressed with as few words as possible. For Example: in the library automation problem, you should not specify whether the library membership records need to be stored sorted on the member’s first name in a descending order arrangement.</a:t>
                      </a:r>
                      <a:endParaRPr/>
                    </a:p>
                  </a:txBody>
                  <a:tcPr marT="45725" marB="45725" marR="91450" marL="91450"/>
                </a:tc>
              </a:tr>
              <a:tr h="370850">
                <a:tc>
                  <a:txBody>
                    <a:bodyPr/>
                    <a:lstStyle/>
                    <a:p>
                      <a:pPr indent="0" lvl="0" marL="0" marR="0" rtl="0" algn="l">
                        <a:spcBef>
                          <a:spcPts val="0"/>
                        </a:spcBef>
                        <a:spcAft>
                          <a:spcPts val="0"/>
                        </a:spcAft>
                        <a:buNone/>
                      </a:pPr>
                      <a:r>
                        <a:rPr lang="en-US" sz="1800"/>
                        <a:t>Consistent</a:t>
                      </a:r>
                      <a:endParaRPr/>
                    </a:p>
                  </a:txBody>
                  <a:tcPr marT="45725" marB="45725" marR="91450" marL="91450"/>
                </a:tc>
                <a:tc>
                  <a:txBody>
                    <a:bodyPr/>
                    <a:lstStyle/>
                    <a:p>
                      <a:pPr indent="0" lvl="0" marL="0" marR="0" rtl="0" algn="l">
                        <a:spcBef>
                          <a:spcPts val="0"/>
                        </a:spcBef>
                        <a:spcAft>
                          <a:spcPts val="0"/>
                        </a:spcAft>
                        <a:buNone/>
                      </a:pPr>
                      <a:r>
                        <a:rPr lang="en-US" sz="1800"/>
                        <a:t>No requirement should contradict another. For example: one of the clerks described that a student securing fail grades in three or more subjects should have to repeat the entire semester. Another clerk mentioned that there is no provision  for any student to repeat a semester.</a:t>
                      </a:r>
                      <a:endParaRPr/>
                    </a:p>
                  </a:txBody>
                  <a:tcPr marT="45725" marB="45725" marR="91450" marL="91450"/>
                </a:tc>
              </a:tr>
              <a:tr h="370850">
                <a:tc>
                  <a:txBody>
                    <a:bodyPr/>
                    <a:lstStyle/>
                    <a:p>
                      <a:pPr indent="0" lvl="0" marL="0" marR="0" rtl="0" algn="l">
                        <a:spcBef>
                          <a:spcPts val="0"/>
                        </a:spcBef>
                        <a:spcAft>
                          <a:spcPts val="0"/>
                        </a:spcAft>
                        <a:buNone/>
                      </a:pPr>
                      <a:r>
                        <a:rPr lang="en-US" sz="1800"/>
                        <a:t>Unambiguous</a:t>
                      </a:r>
                      <a:endParaRPr/>
                    </a:p>
                  </a:txBody>
                  <a:tcPr marT="45725" marB="45725" marR="91450" marL="91450"/>
                </a:tc>
                <a:tc>
                  <a:txBody>
                    <a:bodyPr/>
                    <a:lstStyle/>
                    <a:p>
                      <a:pPr indent="0" lvl="0" marL="0" marR="0" rtl="0" algn="l">
                        <a:spcBef>
                          <a:spcPts val="0"/>
                        </a:spcBef>
                        <a:spcAft>
                          <a:spcPts val="0"/>
                        </a:spcAft>
                        <a:buNone/>
                      </a:pPr>
                      <a:r>
                        <a:rPr lang="en-US" sz="1800"/>
                        <a:t>A requirement should have only one interpretation. For example: In a process control application , a requirement expressed by one user is that when the temperature becomes high , the heater should be switched off. Words such as high, low, good, bad etc. are ambiguous without proper quantification.</a:t>
                      </a:r>
                      <a:endParaRPr/>
                    </a:p>
                  </a:txBody>
                  <a:tcPr marT="45725" marB="45725" marR="91450" marL="91450"/>
                </a:tc>
              </a:tr>
              <a:tr h="370850">
                <a:tc>
                  <a:txBody>
                    <a:bodyPr/>
                    <a:lstStyle/>
                    <a:p>
                      <a:pPr indent="0" lvl="0" marL="0" marR="0" rtl="0" algn="l">
                        <a:spcBef>
                          <a:spcPts val="0"/>
                        </a:spcBef>
                        <a:spcAft>
                          <a:spcPts val="0"/>
                        </a:spcAft>
                        <a:buNone/>
                      </a:pPr>
                      <a:r>
                        <a:rPr lang="en-US" sz="1800"/>
                        <a:t>Feasible</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A requirement should be realizable with a specified time frame. Example: It </a:t>
                      </a:r>
                      <a:r>
                        <a:rPr b="0" i="0" lang="en-US" sz="1800">
                          <a:solidFill>
                            <a:schemeClr val="dk1"/>
                          </a:solidFill>
                          <a:latin typeface="Calibri"/>
                          <a:ea typeface="Calibri"/>
                          <a:cs typeface="Calibri"/>
                          <a:sym typeface="Calibri"/>
                        </a:rPr>
                        <a:t>is the probability and percentage of the software performing without failure for a specific number of uses or amount of time.</a:t>
                      </a:r>
                      <a:endParaRPr sz="1800"/>
                    </a:p>
                  </a:txBody>
                  <a:tcPr marT="45725" marB="45725" marR="91450" marL="91450"/>
                </a:tc>
              </a:tr>
              <a:tr h="370850">
                <a:tc>
                  <a:txBody>
                    <a:bodyPr/>
                    <a:lstStyle/>
                    <a:p>
                      <a:pPr indent="0" lvl="0" marL="0" marR="0" rtl="0" algn="l">
                        <a:spcBef>
                          <a:spcPts val="0"/>
                        </a:spcBef>
                        <a:spcAft>
                          <a:spcPts val="0"/>
                        </a:spcAft>
                        <a:buNone/>
                      </a:pPr>
                      <a:r>
                        <a:rPr lang="en-US" sz="1800"/>
                        <a:t>Traceable</a:t>
                      </a:r>
                      <a:endParaRPr/>
                    </a:p>
                  </a:txBody>
                  <a:tcPr marT="45725" marB="45725" marR="91450" marL="91450"/>
                </a:tc>
                <a:tc>
                  <a:txBody>
                    <a:bodyPr/>
                    <a:lstStyle/>
                    <a:p>
                      <a:pPr indent="0" lvl="0" marL="0" marR="0" rtl="0" algn="l">
                        <a:spcBef>
                          <a:spcPts val="0"/>
                        </a:spcBef>
                        <a:spcAft>
                          <a:spcPts val="0"/>
                        </a:spcAft>
                        <a:buNone/>
                      </a:pPr>
                      <a:r>
                        <a:rPr lang="en-US" sz="1800"/>
                        <a:t>Requirements should be traceable backwards to stakeholder request and forward to software components. Example: </a:t>
                      </a:r>
                      <a:r>
                        <a:rPr b="0" i="0" lang="en-US" sz="1800" u="none" strike="noStrike">
                          <a:solidFill>
                            <a:schemeClr val="dk1"/>
                          </a:solidFill>
                          <a:latin typeface="Calibri"/>
                          <a:ea typeface="Calibri"/>
                          <a:cs typeface="Calibri"/>
                          <a:sym typeface="Calibri"/>
                        </a:rPr>
                        <a:t>It should be possible to trace a specific requirement to the design elements that implement it and </a:t>
                      </a:r>
                      <a:r>
                        <a:rPr b="0" i="1" lang="en-US" sz="1800" u="none" strike="noStrike">
                          <a:solidFill>
                            <a:schemeClr val="dk1"/>
                          </a:solidFill>
                          <a:latin typeface="Calibri"/>
                          <a:ea typeface="Calibri"/>
                          <a:cs typeface="Calibri"/>
                          <a:sym typeface="Calibri"/>
                        </a:rPr>
                        <a:t>vice versa</a:t>
                      </a:r>
                      <a:endParaRPr sz="1800"/>
                    </a:p>
                  </a:txBody>
                  <a:tcPr marT="45725" marB="45725" marR="91450" marL="91450"/>
                </a:tc>
              </a:tr>
              <a:tr h="370850">
                <a:tc>
                  <a:txBody>
                    <a:bodyPr/>
                    <a:lstStyle/>
                    <a:p>
                      <a:pPr indent="0" lvl="0" marL="0" marR="0" rtl="0" algn="l">
                        <a:spcBef>
                          <a:spcPts val="0"/>
                        </a:spcBef>
                        <a:spcAft>
                          <a:spcPts val="0"/>
                        </a:spcAft>
                        <a:buNone/>
                      </a:pPr>
                      <a:r>
                        <a:rPr lang="en-US" sz="1800"/>
                        <a:t>Verfiable</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Requirements must have a clear, testable criterion and cost effective process to check it has been realized as requested. Example: </a:t>
                      </a:r>
                      <a:r>
                        <a:rPr b="0" i="0" lang="en-US" sz="1800" u="none" strike="noStrike">
                          <a:solidFill>
                            <a:schemeClr val="dk1"/>
                          </a:solidFill>
                          <a:latin typeface="Calibri"/>
                          <a:ea typeface="Calibri"/>
                          <a:cs typeface="Calibri"/>
                          <a:sym typeface="Calibri"/>
                        </a:rPr>
                        <a:t>A requirement such as “the system should be user friendly” is not verifiable. On the other hand, the requirement—“When the name of a book is entered, the software should display whether the book is available for issue or it has been loaned out” is verifiable.</a:t>
                      </a:r>
                      <a:endParaRPr sz="1800"/>
                    </a:p>
                  </a:txBody>
                  <a:tcPr marT="45725" marB="45725" marR="91450" marL="91450"/>
                </a:tc>
              </a:tr>
              <a:tr h="370850">
                <a:tc>
                  <a:txBody>
                    <a:bodyPr/>
                    <a:lstStyle/>
                    <a:p>
                      <a:pPr indent="0" lvl="0" marL="0" marR="0" rtl="0" algn="l">
                        <a:spcBef>
                          <a:spcPts val="0"/>
                        </a:spcBef>
                        <a:spcAft>
                          <a:spcPts val="0"/>
                        </a:spcAft>
                        <a:buNone/>
                      </a:pPr>
                      <a:r>
                        <a:rPr lang="en-US" sz="1800"/>
                        <a:t>Prioritized</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Requirements should be prioritized. </a:t>
                      </a:r>
                      <a:endParaRPr/>
                    </a:p>
                  </a:txBody>
                  <a:tcPr marT="45725" marB="45725" marR="91450" marL="91450"/>
                </a:tc>
              </a:tr>
              <a:tr h="370850">
                <a:tc>
                  <a:txBody>
                    <a:bodyPr/>
                    <a:lstStyle/>
                    <a:p>
                      <a:pPr indent="0" lvl="0" marL="0" marR="0" rtl="0" algn="l">
                        <a:spcBef>
                          <a:spcPts val="0"/>
                        </a:spcBef>
                        <a:spcAft>
                          <a:spcPts val="0"/>
                        </a:spcAft>
                        <a:buNone/>
                      </a:pPr>
                      <a:r>
                        <a:rPr lang="en-US" sz="1800"/>
                        <a:t>Quantifiable</a:t>
                      </a:r>
                      <a:endParaRPr/>
                    </a:p>
                  </a:txBody>
                  <a:tcPr marT="45725" marB="45725" marR="91450" marL="91450"/>
                </a:tc>
                <a:tc>
                  <a:txBody>
                    <a:bodyPr/>
                    <a:lstStyle/>
                    <a:p>
                      <a:pPr indent="0" lvl="0" marL="0" marR="0" rtl="0" algn="l">
                        <a:spcBef>
                          <a:spcPts val="0"/>
                        </a:spcBef>
                        <a:spcAft>
                          <a:spcPts val="0"/>
                        </a:spcAft>
                        <a:buNone/>
                      </a:pPr>
                      <a:r>
                        <a:rPr lang="en-US" sz="1800"/>
                        <a:t>The requirement should be quantifiable, which aids in testing and verifying (that the requirement has been met.</a:t>
                      </a:r>
                      <a:endParaRPr/>
                    </a:p>
                  </a:txBody>
                  <a:tcPr marT="45725" marB="45725" marR="91450" marL="91450"/>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Desirable Properties of Requirements</a:t>
            </a:r>
            <a:endParaRPr/>
          </a:p>
        </p:txBody>
      </p:sp>
      <p:graphicFrame>
        <p:nvGraphicFramePr>
          <p:cNvPr id="365" name="Google Shape;365;p41"/>
          <p:cNvGraphicFramePr/>
          <p:nvPr/>
        </p:nvGraphicFramePr>
        <p:xfrm>
          <a:off x="838200" y="1825625"/>
          <a:ext cx="3000000" cy="3000000"/>
        </p:xfrm>
        <a:graphic>
          <a:graphicData uri="http://schemas.openxmlformats.org/drawingml/2006/table">
            <a:tbl>
              <a:tblPr bandRow="1" firstRow="1">
                <a:noFill/>
                <a:tableStyleId>{497C0D74-DCBB-4944-995F-FB2AB6E04980}</a:tableStyleId>
              </a:tblPr>
              <a:tblGrid>
                <a:gridCol w="2550450"/>
                <a:gridCol w="7965150"/>
              </a:tblGrid>
              <a:tr h="370850">
                <a:tc>
                  <a:txBody>
                    <a:bodyPr/>
                    <a:lstStyle/>
                    <a:p>
                      <a:pPr indent="0" lvl="0" marL="0" marR="0" rtl="0" algn="l">
                        <a:spcBef>
                          <a:spcPts val="0"/>
                        </a:spcBef>
                        <a:spcAft>
                          <a:spcPts val="0"/>
                        </a:spcAft>
                        <a:buNone/>
                      </a:pPr>
                      <a:r>
                        <a:rPr lang="en-US" sz="1800"/>
                        <a:t>Realistic</a:t>
                      </a:r>
                      <a:endParaRPr/>
                    </a:p>
                  </a:txBody>
                  <a:tcPr marT="45725" marB="45725" marR="91450" marL="91450"/>
                </a:tc>
                <a:tc>
                  <a:txBody>
                    <a:bodyPr/>
                    <a:lstStyle/>
                    <a:p>
                      <a:pPr indent="0" lvl="0" marL="0" marR="0" rtl="0" algn="l">
                        <a:spcBef>
                          <a:spcPts val="0"/>
                        </a:spcBef>
                        <a:spcAft>
                          <a:spcPts val="0"/>
                        </a:spcAft>
                        <a:buNone/>
                      </a:pPr>
                      <a:r>
                        <a:rPr lang="en-US" sz="1800"/>
                        <a:t>The goals that are represented by the requirements should be attainable within time, resource and cost constraints placed upon the project. Example : </a:t>
                      </a:r>
                      <a:r>
                        <a:rPr b="0" i="0" lang="en-US" sz="1800">
                          <a:solidFill>
                            <a:schemeClr val="dk1"/>
                          </a:solidFill>
                          <a:latin typeface="Calibri"/>
                          <a:ea typeface="Calibri"/>
                          <a:cs typeface="Calibri"/>
                          <a:sym typeface="Calibri"/>
                        </a:rPr>
                        <a:t>Each page must load within 2 seconds. The process must finish within 3 hours so data is available by 8 a.m. local time after an overnight update.</a:t>
                      </a:r>
                      <a:endParaRPr/>
                    </a:p>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US" sz="1800"/>
                        <a:t>Complete</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strike="noStrike">
                          <a:solidFill>
                            <a:schemeClr val="dk1"/>
                          </a:solidFill>
                          <a:latin typeface="Calibri"/>
                          <a:ea typeface="Calibri"/>
                          <a:cs typeface="Calibri"/>
                          <a:sym typeface="Calibri"/>
                        </a:rPr>
                        <a:t>All the services needed from the system should be included. For example: In a chemical plant automation software, one of the requirements is that if the internal temperature exceeds 200 degree C then the alarm bell must be sounded. However there is no provision for resetting the alarm bell in any of the requirements.</a:t>
                      </a:r>
                      <a:endParaRPr sz="1800">
                        <a:solidFill>
                          <a:schemeClr val="dk1"/>
                        </a:solidFill>
                      </a:endParaRPr>
                    </a:p>
                  </a:txBody>
                  <a:tcPr marT="45725" marB="45725" marR="91450" marL="91450"/>
                </a:tc>
              </a:tr>
              <a:tr h="370850">
                <a:tc>
                  <a:txBody>
                    <a:bodyPr/>
                    <a:lstStyle/>
                    <a:p>
                      <a:pPr indent="0" lvl="0" marL="0" marR="0" rtl="0" algn="l">
                        <a:spcBef>
                          <a:spcPts val="0"/>
                        </a:spcBef>
                        <a:spcAft>
                          <a:spcPts val="0"/>
                        </a:spcAft>
                        <a:buNone/>
                      </a:pPr>
                      <a:r>
                        <a:rPr lang="en-US" sz="1800"/>
                        <a:t>Correct</a:t>
                      </a:r>
                      <a:endParaRPr/>
                    </a:p>
                  </a:txBody>
                  <a:tcPr marT="45725" marB="45725" marR="91450" marL="91450"/>
                </a:tc>
                <a:tc>
                  <a:txBody>
                    <a:bodyPr/>
                    <a:lstStyle/>
                    <a:p>
                      <a:pPr indent="0" lvl="0" marL="0" marR="0" rtl="0" algn="l">
                        <a:spcBef>
                          <a:spcPts val="0"/>
                        </a:spcBef>
                        <a:spcAft>
                          <a:spcPts val="0"/>
                        </a:spcAft>
                        <a:buNone/>
                      </a:pPr>
                      <a:r>
                        <a:rPr lang="en-US" sz="1800"/>
                        <a:t>An SRS is correct if and only if every requirement stated therein is one that the software shall meet.</a:t>
                      </a:r>
                      <a:endParaRPr sz="1800"/>
                    </a:p>
                  </a:txBody>
                  <a:tcPr marT="45725" marB="45725" marR="91450" marL="91450"/>
                </a:tc>
              </a:tr>
              <a:tr h="370850">
                <a:tc>
                  <a:txBody>
                    <a:bodyPr/>
                    <a:lstStyle/>
                    <a:p>
                      <a:pPr indent="0" lvl="0" marL="0" marR="0" rtl="0" algn="l">
                        <a:spcBef>
                          <a:spcPts val="0"/>
                        </a:spcBef>
                        <a:spcAft>
                          <a:spcPts val="0"/>
                        </a:spcAft>
                        <a:buNone/>
                      </a:pPr>
                      <a:r>
                        <a:rPr lang="en-US" sz="1800"/>
                        <a:t>Modifiable</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Changes to the requirements should be able to be made easily, completely and consistently while retaining the structure and style. Example: </a:t>
                      </a:r>
                      <a:r>
                        <a:rPr b="0" i="0" lang="en-US" sz="1800" u="none" strike="noStrike">
                          <a:solidFill>
                            <a:schemeClr val="dk1"/>
                          </a:solidFill>
                          <a:latin typeface="Calibri"/>
                          <a:ea typeface="Calibri"/>
                          <a:cs typeface="Calibri"/>
                          <a:sym typeface="Calibri"/>
                        </a:rPr>
                        <a:t>Customers frequently change the requirements during the software development development due to a variety of reasons. Therefore, in practice the SRS document undergoes several revisions during software development. Also, an SRS document is often modified after the project completes to accommodate</a:t>
                      </a:r>
                      <a:endParaRPr sz="1800"/>
                    </a:p>
                  </a:txBody>
                  <a:tcPr marT="45725" marB="45725" marR="91450" marL="91450"/>
                </a:tc>
              </a:tr>
              <a:tr h="370850">
                <a:tc>
                  <a:txBody>
                    <a:bodyPr/>
                    <a:lstStyle/>
                    <a:p>
                      <a:pPr indent="0" lvl="0" marL="0" marR="0" rtl="0" algn="l">
                        <a:spcBef>
                          <a:spcPts val="0"/>
                        </a:spcBef>
                        <a:spcAft>
                          <a:spcPts val="0"/>
                        </a:spcAft>
                        <a:buNone/>
                      </a:pPr>
                      <a:r>
                        <a:rPr lang="en-US" sz="1800"/>
                        <a:t>Ranked for importance or stability.</a:t>
                      </a:r>
                      <a:endParaRPr/>
                    </a:p>
                  </a:txBody>
                  <a:tcPr marT="45725" marB="45725" marR="91450" marL="91450"/>
                </a:tc>
                <a:tc>
                  <a:txBody>
                    <a:bodyPr/>
                    <a:lstStyle/>
                    <a:p>
                      <a:pPr indent="0" lvl="0" marL="0" marR="0" rtl="0" algn="l">
                        <a:spcBef>
                          <a:spcPts val="0"/>
                        </a:spcBef>
                        <a:spcAft>
                          <a:spcPts val="0"/>
                        </a:spcAft>
                        <a:buNone/>
                      </a:pPr>
                      <a:r>
                        <a:rPr lang="en-US" sz="1800"/>
                        <a:t>When there are many requirements but limited time or budget, choices must be made about what to include or exclude. Factors such as changes in customer needs, improved developer understanding of the products and changes in organisational policy will affect the stability of requirements. </a:t>
                      </a:r>
                      <a:endParaRPr/>
                    </a:p>
                  </a:txBody>
                  <a:tcPr marT="45725" marB="45725" marR="91450" marL="9145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What are Requirements?</a:t>
            </a:r>
            <a:endParaRPr/>
          </a:p>
        </p:txBody>
      </p:sp>
      <p:pic>
        <p:nvPicPr>
          <p:cNvPr id="118" name="Google Shape;118;p15"/>
          <p:cNvPicPr preferRelativeResize="0"/>
          <p:nvPr>
            <p:ph idx="1" type="body"/>
          </p:nvPr>
        </p:nvPicPr>
        <p:blipFill rotWithShape="1">
          <a:blip r:embed="rId3">
            <a:alphaModFix/>
          </a:blip>
          <a:srcRect b="0" l="0" r="0" t="0"/>
          <a:stretch/>
        </p:blipFill>
        <p:spPr>
          <a:xfrm>
            <a:off x="3724274" y="3125834"/>
            <a:ext cx="3563129" cy="1921295"/>
          </a:xfrm>
          <a:prstGeom prst="rect">
            <a:avLst/>
          </a:prstGeom>
          <a:noFill/>
          <a:ln>
            <a:noFill/>
          </a:ln>
        </p:spPr>
      </p:pic>
      <p:sp>
        <p:nvSpPr>
          <p:cNvPr id="119" name="Google Shape;119;p15"/>
          <p:cNvSpPr/>
          <p:nvPr/>
        </p:nvSpPr>
        <p:spPr>
          <a:xfrm>
            <a:off x="7180729" y="2008094"/>
            <a:ext cx="3164542" cy="770965"/>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Can we convert physical records to computerised form?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Verifiable Requirements</a:t>
            </a:r>
            <a:endParaRPr/>
          </a:p>
        </p:txBody>
      </p:sp>
      <p:pic>
        <p:nvPicPr>
          <p:cNvPr id="371" name="Google Shape;371;p42"/>
          <p:cNvPicPr preferRelativeResize="0"/>
          <p:nvPr>
            <p:ph idx="1" type="body"/>
          </p:nvPr>
        </p:nvPicPr>
        <p:blipFill rotWithShape="1">
          <a:blip r:embed="rId3">
            <a:alphaModFix/>
          </a:blip>
          <a:srcRect b="16516" l="5885" r="5488" t="5892"/>
          <a:stretch/>
        </p:blipFill>
        <p:spPr>
          <a:xfrm>
            <a:off x="4590756" y="2264896"/>
            <a:ext cx="3601329" cy="3376247"/>
          </a:xfrm>
          <a:prstGeom prst="rect">
            <a:avLst/>
          </a:prstGeom>
          <a:noFill/>
          <a:ln>
            <a:noFill/>
          </a:ln>
        </p:spPr>
      </p:pic>
      <p:sp>
        <p:nvSpPr>
          <p:cNvPr id="372" name="Google Shape;372;p42"/>
          <p:cNvSpPr/>
          <p:nvPr/>
        </p:nvSpPr>
        <p:spPr>
          <a:xfrm>
            <a:off x="838200" y="2264897"/>
            <a:ext cx="2946009" cy="3770143"/>
          </a:xfrm>
          <a:prstGeom prst="rect">
            <a:avLst/>
          </a:prstGeom>
          <a:solidFill>
            <a:srgbClr val="D8E2F3"/>
          </a:solidFill>
          <a:ln cap="flat" cmpd="sng" w="9525">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The functional : "The white  requirement board printer should support printing A2 size sheets" -verifiable as an individual feature</a:t>
            </a:r>
            <a:endParaRPr/>
          </a:p>
        </p:txBody>
      </p:sp>
      <p:sp>
        <p:nvSpPr>
          <p:cNvPr id="373" name="Google Shape;373;p42"/>
          <p:cNvSpPr/>
          <p:nvPr/>
        </p:nvSpPr>
        <p:spPr>
          <a:xfrm>
            <a:off x="8731349" y="2264896"/>
            <a:ext cx="2946009" cy="3770143"/>
          </a:xfrm>
          <a:prstGeom prst="rect">
            <a:avLst/>
          </a:prstGeom>
          <a:solidFill>
            <a:srgbClr val="D8E2F3"/>
          </a:solidFill>
          <a:ln cap="flat" cmpd="sng" w="9525">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The non-functional requirement (NFR): "The whiteboard printer should complete booting in 2 seconds": verifiable at system level</a:t>
            </a:r>
            <a:endParaRPr/>
          </a:p>
        </p:txBody>
      </p:sp>
      <p:cxnSp>
        <p:nvCxnSpPr>
          <p:cNvPr id="374" name="Google Shape;374;p42"/>
          <p:cNvCxnSpPr/>
          <p:nvPr/>
        </p:nvCxnSpPr>
        <p:spPr>
          <a:xfrm>
            <a:off x="3938954" y="2264896"/>
            <a:ext cx="14068" cy="3770143"/>
          </a:xfrm>
          <a:prstGeom prst="straightConnector1">
            <a:avLst/>
          </a:prstGeom>
          <a:noFill/>
          <a:ln cap="flat" cmpd="sng" w="9525">
            <a:solidFill>
              <a:schemeClr val="dk1"/>
            </a:solidFill>
            <a:prstDash val="solid"/>
            <a:miter lim="800000"/>
            <a:headEnd len="sm" w="sm" type="none"/>
            <a:tailEnd len="sm" w="sm" type="none"/>
          </a:ln>
        </p:spPr>
      </p:cxnSp>
      <p:cxnSp>
        <p:nvCxnSpPr>
          <p:cNvPr id="375" name="Google Shape;375;p42"/>
          <p:cNvCxnSpPr/>
          <p:nvPr/>
        </p:nvCxnSpPr>
        <p:spPr>
          <a:xfrm>
            <a:off x="8562536" y="2264896"/>
            <a:ext cx="0" cy="3770143"/>
          </a:xfrm>
          <a:prstGeom prst="straightConnector1">
            <a:avLst/>
          </a:prstGeom>
          <a:noFill/>
          <a:ln cap="flat" cmpd="sng" w="9525">
            <a:solidFill>
              <a:schemeClr val="dk1"/>
            </a:solidFill>
            <a:prstDash val="solid"/>
            <a:miter lim="800000"/>
            <a:headEnd len="sm" w="sm" type="none"/>
            <a:tailEnd len="sm" w="sm" type="none"/>
          </a:ln>
        </p:spPr>
      </p:cxnSp>
      <p:cxnSp>
        <p:nvCxnSpPr>
          <p:cNvPr id="376" name="Google Shape;376;p42"/>
          <p:cNvCxnSpPr>
            <a:endCxn id="371" idx="1"/>
          </p:cNvCxnSpPr>
          <p:nvPr/>
        </p:nvCxnSpPr>
        <p:spPr>
          <a:xfrm>
            <a:off x="3938856" y="3235420"/>
            <a:ext cx="651900" cy="717600"/>
          </a:xfrm>
          <a:prstGeom prst="straightConnector1">
            <a:avLst/>
          </a:prstGeom>
          <a:noFill/>
          <a:ln cap="flat" cmpd="sng" w="9525">
            <a:solidFill>
              <a:schemeClr val="dk1"/>
            </a:solidFill>
            <a:prstDash val="solid"/>
            <a:miter lim="800000"/>
            <a:headEnd len="sm" w="sm" type="none"/>
            <a:tailEnd len="sm" w="sm" type="none"/>
          </a:ln>
        </p:spPr>
      </p:cxnSp>
      <p:cxnSp>
        <p:nvCxnSpPr>
          <p:cNvPr id="377" name="Google Shape;377;p42"/>
          <p:cNvCxnSpPr>
            <a:endCxn id="371" idx="3"/>
          </p:cNvCxnSpPr>
          <p:nvPr/>
        </p:nvCxnSpPr>
        <p:spPr>
          <a:xfrm flipH="1">
            <a:off x="8192085" y="3418420"/>
            <a:ext cx="370500" cy="53460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Emergent Properties</a:t>
            </a:r>
            <a:endParaRPr/>
          </a:p>
        </p:txBody>
      </p:sp>
      <p:sp>
        <p:nvSpPr>
          <p:cNvPr id="383" name="Google Shape;383;p43"/>
          <p:cNvSpPr txBox="1"/>
          <p:nvPr>
            <p:ph idx="1" type="body"/>
          </p:nvPr>
        </p:nvSpPr>
        <p:spPr>
          <a:xfrm>
            <a:off x="838200" y="1690688"/>
            <a:ext cx="9972420" cy="3773241"/>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800"/>
              <a:buChar char="•"/>
            </a:pPr>
            <a:r>
              <a:rPr lang="en-US"/>
              <a:t>Some requirements represent emergent properties of software that is, requirements that cannot be addressed by a single component but that depend on how all the software components interoperate</a:t>
            </a:r>
            <a:endParaRPr/>
          </a:p>
          <a:p>
            <a:pPr indent="0" lvl="1" marL="457200" rtl="0" algn="just">
              <a:lnSpc>
                <a:spcPct val="90000"/>
              </a:lnSpc>
              <a:spcBef>
                <a:spcPts val="500"/>
              </a:spcBef>
              <a:spcAft>
                <a:spcPts val="0"/>
              </a:spcAft>
              <a:buClr>
                <a:schemeClr val="dk1"/>
              </a:buClr>
              <a:buSzPts val="2400"/>
              <a:buNone/>
            </a:pPr>
            <a:r>
              <a:rPr lang="en-US"/>
              <a:t>-Example: The throughput requirement for a call centre would, for  example, depend on how the telephone system, information system, and the operators all interacted under actual operating condition.</a:t>
            </a:r>
            <a:endParaRPr/>
          </a:p>
          <a:p>
            <a:pPr indent="-228600" lvl="0" marL="228600" rtl="0" algn="just">
              <a:lnSpc>
                <a:spcPct val="90000"/>
              </a:lnSpc>
              <a:spcBef>
                <a:spcPts val="1000"/>
              </a:spcBef>
              <a:spcAft>
                <a:spcPts val="0"/>
              </a:spcAft>
              <a:buClr>
                <a:schemeClr val="dk1"/>
              </a:buClr>
              <a:buSzPts val="2800"/>
              <a:buChar char="•"/>
            </a:pPr>
            <a:r>
              <a:rPr lang="en-US" sz="2800"/>
              <a:t>Emergent properties are crucially dependent on the system architecture</a:t>
            </a:r>
            <a:endParaRPr sz="2800"/>
          </a:p>
          <a:p>
            <a:pPr indent="0" lvl="1" marL="457200" rtl="0" algn="l">
              <a:lnSpc>
                <a:spcPct val="90000"/>
              </a:lnSpc>
              <a:spcBef>
                <a:spcPts val="500"/>
              </a:spcBef>
              <a:spcAft>
                <a:spcPts val="0"/>
              </a:spcAft>
              <a:buClr>
                <a:schemeClr val="dk1"/>
              </a:buClr>
              <a:buSzPts val="24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Quantifiable Requirements: Example</a:t>
            </a:r>
            <a:endParaRPr/>
          </a:p>
        </p:txBody>
      </p:sp>
      <p:graphicFrame>
        <p:nvGraphicFramePr>
          <p:cNvPr id="389" name="Google Shape;389;p44"/>
          <p:cNvGraphicFramePr/>
          <p:nvPr/>
        </p:nvGraphicFramePr>
        <p:xfrm>
          <a:off x="1055077" y="1596187"/>
          <a:ext cx="3000000" cy="3000000"/>
        </p:xfrm>
        <a:graphic>
          <a:graphicData uri="http://schemas.openxmlformats.org/drawingml/2006/table">
            <a:tbl>
              <a:tblPr bandRow="1" firstRow="1">
                <a:noFill/>
                <a:tableStyleId>{2FE43984-580B-448D-BDD3-F7360B42D9B6}</a:tableStyleId>
              </a:tblPr>
              <a:tblGrid>
                <a:gridCol w="4972925"/>
                <a:gridCol w="4972925"/>
              </a:tblGrid>
              <a:tr h="1010950">
                <a:tc>
                  <a:txBody>
                    <a:bodyPr/>
                    <a:lstStyle/>
                    <a:p>
                      <a:pPr indent="0" lvl="0" marL="0" marR="0" rtl="0" algn="l">
                        <a:spcBef>
                          <a:spcPts val="0"/>
                        </a:spcBef>
                        <a:spcAft>
                          <a:spcPts val="0"/>
                        </a:spcAft>
                        <a:buNone/>
                      </a:pPr>
                      <a:r>
                        <a:rPr lang="en-US" sz="2400"/>
                        <a:t>Ambiguous (un-quantified) requirement</a:t>
                      </a:r>
                      <a:endParaRPr/>
                    </a:p>
                  </a:txBody>
                  <a:tcPr marT="45725" marB="45725" marR="91450" marL="91450"/>
                </a:tc>
                <a:tc>
                  <a:txBody>
                    <a:bodyPr/>
                    <a:lstStyle/>
                    <a:p>
                      <a:pPr indent="0" lvl="0" marL="0" marR="0" rtl="0" algn="l">
                        <a:spcBef>
                          <a:spcPts val="0"/>
                        </a:spcBef>
                        <a:spcAft>
                          <a:spcPts val="0"/>
                        </a:spcAft>
                        <a:buNone/>
                      </a:pPr>
                      <a:r>
                        <a:rPr lang="en-US" sz="2400"/>
                        <a:t>Unambiguous (quantified) requirement</a:t>
                      </a:r>
                      <a:endParaRPr/>
                    </a:p>
                  </a:txBody>
                  <a:tcPr marT="45725" marB="45725" marR="91450" marL="91450"/>
                </a:tc>
              </a:tr>
              <a:tr h="1751075">
                <a:tc>
                  <a:txBody>
                    <a:bodyPr/>
                    <a:lstStyle/>
                    <a:p>
                      <a:pPr indent="0" lvl="0" marL="0" marR="0" rtl="0" algn="l">
                        <a:spcBef>
                          <a:spcPts val="0"/>
                        </a:spcBef>
                        <a:spcAft>
                          <a:spcPts val="0"/>
                        </a:spcAft>
                        <a:buNone/>
                      </a:pPr>
                      <a:r>
                        <a:rPr lang="en-US" sz="2400"/>
                        <a:t>The call center software should have higher throughput than the earlier version of the software</a:t>
                      </a:r>
                      <a:endParaRPr/>
                    </a:p>
                  </a:txBody>
                  <a:tcPr marT="45725" marB="45725" marR="91450" marL="91450"/>
                </a:tc>
                <a:tc>
                  <a:txBody>
                    <a:bodyPr/>
                    <a:lstStyle/>
                    <a:p>
                      <a:pPr indent="0" lvl="0" marL="0" marR="0" rtl="0" algn="l">
                        <a:spcBef>
                          <a:spcPts val="0"/>
                        </a:spcBef>
                        <a:spcAft>
                          <a:spcPts val="0"/>
                        </a:spcAft>
                        <a:buNone/>
                      </a:pPr>
                      <a:r>
                        <a:rPr lang="en-US" sz="2400"/>
                        <a:t>The call center's software must increase the center's throughput by 20% when compared to the version 10.1 of the software</a:t>
                      </a:r>
                      <a:endParaRPr/>
                    </a:p>
                  </a:txBody>
                  <a:tcPr marT="45725" marB="45725" marR="91450" marL="91450"/>
                </a:tc>
              </a:tr>
              <a:tr h="1751075">
                <a:tc>
                  <a:txBody>
                    <a:bodyPr/>
                    <a:lstStyle/>
                    <a:p>
                      <a:pPr indent="0" lvl="0" marL="0" marR="0" rtl="0" algn="l">
                        <a:spcBef>
                          <a:spcPts val="0"/>
                        </a:spcBef>
                        <a:spcAft>
                          <a:spcPts val="0"/>
                        </a:spcAft>
                        <a:buNone/>
                      </a:pPr>
                      <a:r>
                        <a:rPr lang="en-US" sz="2400"/>
                        <a:t>The software shall be reliable</a:t>
                      </a:r>
                      <a:endParaRPr/>
                    </a:p>
                  </a:txBody>
                  <a:tcPr marT="45725" marB="45725" marR="91450" marL="91450"/>
                </a:tc>
                <a:tc>
                  <a:txBody>
                    <a:bodyPr/>
                    <a:lstStyle/>
                    <a:p>
                      <a:pPr indent="0" lvl="0" marL="0" marR="0" rtl="0" algn="l">
                        <a:spcBef>
                          <a:spcPts val="0"/>
                        </a:spcBef>
                        <a:spcAft>
                          <a:spcPts val="0"/>
                        </a:spcAft>
                        <a:buNone/>
                      </a:pPr>
                      <a:r>
                        <a:rPr lang="en-US" sz="2400"/>
                        <a:t>The software shall have a probability of generating a fatal error during any hour of operation of less than 1 * 10-8</a:t>
                      </a:r>
                      <a:endParaRPr/>
                    </a:p>
                  </a:txBody>
                  <a:tcPr marT="45725" marB="45725" marR="91450" marL="91450"/>
                </a:tc>
              </a:tr>
            </a:tbl>
          </a:graphicData>
        </a:graphic>
      </p:graphicFrame>
      <p:sp>
        <p:nvSpPr>
          <p:cNvPr id="390" name="Google Shape;390;p44"/>
          <p:cNvSpPr txBox="1"/>
          <p:nvPr/>
        </p:nvSpPr>
        <p:spPr>
          <a:xfrm>
            <a:off x="3046981" y="3244334"/>
            <a:ext cx="60939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strike="noStrike">
              <a:solidFill>
                <a:schemeClr val="dk1"/>
              </a:solidFill>
              <a:latin typeface="Arial"/>
              <a:ea typeface="Arial"/>
              <a:cs typeface="Arial"/>
              <a:sym typeface="Arial"/>
            </a:endParaRPr>
          </a:p>
        </p:txBody>
      </p:sp>
      <p:sp>
        <p:nvSpPr>
          <p:cNvPr id="391" name="Google Shape;391;p44"/>
          <p:cNvSpPr txBox="1"/>
          <p:nvPr/>
        </p:nvSpPr>
        <p:spPr>
          <a:xfrm>
            <a:off x="3046981" y="3244334"/>
            <a:ext cx="60939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strike="noStrike">
              <a:solidFill>
                <a:schemeClr val="dk1"/>
              </a:solidFill>
              <a:latin typeface="Arial"/>
              <a:ea typeface="Arial"/>
              <a:cs typeface="Arial"/>
              <a:sym typeface="Arial"/>
            </a:endParaRPr>
          </a:p>
        </p:txBody>
      </p:sp>
      <p:sp>
        <p:nvSpPr>
          <p:cNvPr id="392" name="Google Shape;392;p44"/>
          <p:cNvSpPr txBox="1"/>
          <p:nvPr/>
        </p:nvSpPr>
        <p:spPr>
          <a:xfrm>
            <a:off x="3046981" y="3244334"/>
            <a:ext cx="60939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strike="noStrike">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Quantifying Requirements</a:t>
            </a:r>
            <a:endParaRPr b="1"/>
          </a:p>
        </p:txBody>
      </p:sp>
      <p:graphicFrame>
        <p:nvGraphicFramePr>
          <p:cNvPr id="398" name="Google Shape;398;p45"/>
          <p:cNvGraphicFramePr/>
          <p:nvPr/>
        </p:nvGraphicFramePr>
        <p:xfrm>
          <a:off x="838200" y="1825621"/>
          <a:ext cx="3000000" cy="3000000"/>
        </p:xfrm>
        <a:graphic>
          <a:graphicData uri="http://schemas.openxmlformats.org/drawingml/2006/table">
            <a:tbl>
              <a:tblPr bandRow="1" firstRow="1">
                <a:noFill/>
                <a:tableStyleId>{2FE43984-580B-448D-BDD3-F7360B42D9B6}</a:tableStyleId>
              </a:tblPr>
              <a:tblGrid>
                <a:gridCol w="5193900"/>
                <a:gridCol w="5193900"/>
              </a:tblGrid>
              <a:tr h="421225">
                <a:tc>
                  <a:txBody>
                    <a:bodyPr/>
                    <a:lstStyle/>
                    <a:p>
                      <a:pPr indent="0" lvl="0" marL="0" marR="0" rtl="0" algn="l">
                        <a:spcBef>
                          <a:spcPts val="0"/>
                        </a:spcBef>
                        <a:spcAft>
                          <a:spcPts val="0"/>
                        </a:spcAft>
                        <a:buNone/>
                      </a:pPr>
                      <a:r>
                        <a:rPr b="1" lang="en-US" sz="1800"/>
                        <a:t>Requirement Type</a:t>
                      </a:r>
                      <a:endParaRPr/>
                    </a:p>
                  </a:txBody>
                  <a:tcPr marT="45725" marB="45725" marR="91450" marL="91450"/>
                </a:tc>
                <a:tc>
                  <a:txBody>
                    <a:bodyPr/>
                    <a:lstStyle/>
                    <a:p>
                      <a:pPr indent="0" lvl="0" marL="0" marR="0" rtl="0" algn="l">
                        <a:spcBef>
                          <a:spcPts val="0"/>
                        </a:spcBef>
                        <a:spcAft>
                          <a:spcPts val="0"/>
                        </a:spcAft>
                        <a:buNone/>
                      </a:pPr>
                      <a:r>
                        <a:rPr b="1" lang="en-US" sz="1800"/>
                        <a:t>Examples of Measures</a:t>
                      </a:r>
                      <a:endParaRPr b="1" sz="1800"/>
                    </a:p>
                  </a:txBody>
                  <a:tcPr marT="45725" marB="45725" marR="91450" marL="91450"/>
                </a:tc>
              </a:tr>
              <a:tr h="421225">
                <a:tc>
                  <a:txBody>
                    <a:bodyPr/>
                    <a:lstStyle/>
                    <a:p>
                      <a:pPr indent="0" lvl="0" marL="0" marR="0" rtl="0" algn="l">
                        <a:spcBef>
                          <a:spcPts val="0"/>
                        </a:spcBef>
                        <a:spcAft>
                          <a:spcPts val="0"/>
                        </a:spcAft>
                        <a:buNone/>
                      </a:pPr>
                      <a:r>
                        <a:rPr lang="en-US" sz="1800"/>
                        <a:t>Look and feel</a:t>
                      </a:r>
                      <a:endParaRPr/>
                    </a:p>
                  </a:txBody>
                  <a:tcPr marT="45725" marB="45725" marR="91450" marL="91450"/>
                </a:tc>
                <a:tc>
                  <a:txBody>
                    <a:bodyPr/>
                    <a:lstStyle/>
                    <a:p>
                      <a:pPr indent="0" lvl="0" marL="0" marR="0" rtl="0" algn="l">
                        <a:spcBef>
                          <a:spcPts val="0"/>
                        </a:spcBef>
                        <a:spcAft>
                          <a:spcPts val="0"/>
                        </a:spcAft>
                        <a:buNone/>
                      </a:pPr>
                      <a:r>
                        <a:rPr lang="en-US" sz="1800"/>
                        <a:t>Rate of acceptance from users</a:t>
                      </a:r>
                      <a:endParaRPr/>
                    </a:p>
                  </a:txBody>
                  <a:tcPr marT="45725" marB="45725" marR="91450" marL="91450"/>
                </a:tc>
              </a:tr>
              <a:tr h="421225">
                <a:tc>
                  <a:txBody>
                    <a:bodyPr/>
                    <a:lstStyle/>
                    <a:p>
                      <a:pPr indent="0" lvl="0" marL="0" marR="0" rtl="0" algn="l">
                        <a:spcBef>
                          <a:spcPts val="0"/>
                        </a:spcBef>
                        <a:spcAft>
                          <a:spcPts val="0"/>
                        </a:spcAft>
                        <a:buNone/>
                      </a:pPr>
                      <a:r>
                        <a:rPr lang="en-US" sz="1800"/>
                        <a:t>Usability</a:t>
                      </a:r>
                      <a:endParaRPr sz="1800"/>
                    </a:p>
                  </a:txBody>
                  <a:tcPr marT="45725" marB="45725" marR="91450" marL="91450"/>
                </a:tc>
                <a:tc>
                  <a:txBody>
                    <a:bodyPr/>
                    <a:lstStyle/>
                    <a:p>
                      <a:pPr indent="0" lvl="0" marL="0" marR="0" rtl="0" algn="l">
                        <a:spcBef>
                          <a:spcPts val="0"/>
                        </a:spcBef>
                        <a:spcAft>
                          <a:spcPts val="0"/>
                        </a:spcAft>
                        <a:buNone/>
                      </a:pPr>
                      <a:r>
                        <a:rPr lang="en-US" sz="1800"/>
                        <a:t>Error rates from the users</a:t>
                      </a:r>
                      <a:endParaRPr/>
                    </a:p>
                  </a:txBody>
                  <a:tcPr marT="45725" marB="45725" marR="91450" marL="91450"/>
                </a:tc>
              </a:tr>
              <a:tr h="421225">
                <a:tc>
                  <a:txBody>
                    <a:bodyPr/>
                    <a:lstStyle/>
                    <a:p>
                      <a:pPr indent="0" lvl="0" marL="0" marR="0" rtl="0" algn="l">
                        <a:spcBef>
                          <a:spcPts val="0"/>
                        </a:spcBef>
                        <a:spcAft>
                          <a:spcPts val="0"/>
                        </a:spcAft>
                        <a:buNone/>
                      </a:pPr>
                      <a:r>
                        <a:rPr lang="en-US" sz="1800"/>
                        <a:t>Performance and speed</a:t>
                      </a:r>
                      <a:endParaRPr sz="1800"/>
                    </a:p>
                  </a:txBody>
                  <a:tcPr marT="45725" marB="45725" marR="91450" marL="91450"/>
                </a:tc>
                <a:tc>
                  <a:txBody>
                    <a:bodyPr/>
                    <a:lstStyle/>
                    <a:p>
                      <a:pPr indent="0" lvl="0" marL="0" marR="0" rtl="0" algn="l">
                        <a:spcBef>
                          <a:spcPts val="0"/>
                        </a:spcBef>
                        <a:spcAft>
                          <a:spcPts val="0"/>
                        </a:spcAft>
                        <a:buNone/>
                      </a:pPr>
                      <a:r>
                        <a:rPr lang="en-US" sz="1800"/>
                        <a:t>Response time from the software</a:t>
                      </a:r>
                      <a:endParaRPr sz="1800"/>
                    </a:p>
                  </a:txBody>
                  <a:tcPr marT="45725" marB="45725" marR="91450" marL="91450"/>
                </a:tc>
              </a:tr>
              <a:tr h="421225">
                <a:tc>
                  <a:txBody>
                    <a:bodyPr/>
                    <a:lstStyle/>
                    <a:p>
                      <a:pPr indent="0" lvl="0" marL="0" marR="0" rtl="0" algn="l">
                        <a:spcBef>
                          <a:spcPts val="0"/>
                        </a:spcBef>
                        <a:spcAft>
                          <a:spcPts val="0"/>
                        </a:spcAft>
                        <a:buNone/>
                      </a:pPr>
                      <a:r>
                        <a:rPr lang="en-US" sz="1800"/>
                        <a:t>Reliability</a:t>
                      </a:r>
                      <a:endParaRPr sz="1800"/>
                    </a:p>
                  </a:txBody>
                  <a:tcPr marT="45725" marB="45725" marR="91450" marL="91450"/>
                </a:tc>
                <a:tc>
                  <a:txBody>
                    <a:bodyPr/>
                    <a:lstStyle/>
                    <a:p>
                      <a:pPr indent="0" lvl="0" marL="0" marR="0" rtl="0" algn="l">
                        <a:spcBef>
                          <a:spcPts val="0"/>
                        </a:spcBef>
                        <a:spcAft>
                          <a:spcPts val="0"/>
                        </a:spcAft>
                        <a:buNone/>
                      </a:pPr>
                      <a:r>
                        <a:rPr lang="en-US" sz="1800"/>
                        <a:t>Downtime of the software</a:t>
                      </a:r>
                      <a:endParaRPr/>
                    </a:p>
                  </a:txBody>
                  <a:tcPr marT="45725" marB="45725" marR="91450" marL="91450"/>
                </a:tc>
              </a:tr>
              <a:tr h="421225">
                <a:tc>
                  <a:txBody>
                    <a:bodyPr/>
                    <a:lstStyle/>
                    <a:p>
                      <a:pPr indent="0" lvl="0" marL="0" marR="0" rtl="0" algn="l">
                        <a:spcBef>
                          <a:spcPts val="0"/>
                        </a:spcBef>
                        <a:spcAft>
                          <a:spcPts val="0"/>
                        </a:spcAft>
                        <a:buNone/>
                      </a:pPr>
                      <a:r>
                        <a:rPr lang="en-US" sz="1800"/>
                        <a:t>Portability </a:t>
                      </a:r>
                      <a:endParaRPr sz="1800"/>
                    </a:p>
                  </a:txBody>
                  <a:tcPr marT="45725" marB="45725" marR="91450" marL="91450"/>
                </a:tc>
                <a:tc>
                  <a:txBody>
                    <a:bodyPr/>
                    <a:lstStyle/>
                    <a:p>
                      <a:pPr indent="0" lvl="0" marL="0" marR="0" rtl="0" algn="l">
                        <a:spcBef>
                          <a:spcPts val="0"/>
                        </a:spcBef>
                        <a:spcAft>
                          <a:spcPts val="0"/>
                        </a:spcAft>
                        <a:buNone/>
                      </a:pPr>
                      <a:r>
                        <a:rPr lang="en-US" sz="1800"/>
                        <a:t>Number of platforms supported</a:t>
                      </a:r>
                      <a:endParaRPr/>
                    </a:p>
                  </a:txBody>
                  <a:tcPr marT="45725" marB="45725" marR="91450" marL="91450"/>
                </a:tc>
              </a:tr>
              <a:tr h="421225">
                <a:tc>
                  <a:txBody>
                    <a:bodyPr/>
                    <a:lstStyle/>
                    <a:p>
                      <a:pPr indent="0" lvl="0" marL="0" marR="0" rtl="0" algn="l">
                        <a:spcBef>
                          <a:spcPts val="0"/>
                        </a:spcBef>
                        <a:spcAft>
                          <a:spcPts val="0"/>
                        </a:spcAft>
                        <a:buNone/>
                      </a:pPr>
                      <a:r>
                        <a:rPr lang="en-US" sz="1800"/>
                        <a:t>Robustness </a:t>
                      </a:r>
                      <a:endParaRPr sz="1800"/>
                    </a:p>
                  </a:txBody>
                  <a:tcPr marT="45725" marB="45725" marR="91450" marL="91450"/>
                </a:tc>
                <a:tc>
                  <a:txBody>
                    <a:bodyPr/>
                    <a:lstStyle/>
                    <a:p>
                      <a:pPr indent="0" lvl="0" marL="0" marR="0" rtl="0" algn="l">
                        <a:spcBef>
                          <a:spcPts val="0"/>
                        </a:spcBef>
                        <a:spcAft>
                          <a:spcPts val="0"/>
                        </a:spcAft>
                        <a:buNone/>
                      </a:pPr>
                      <a:r>
                        <a:rPr lang="en-US" sz="1800"/>
                        <a:t>% of fatal/nonfatal errors</a:t>
                      </a:r>
                      <a:endParaRPr/>
                    </a:p>
                  </a:txBody>
                  <a:tcPr marT="45725" marB="45725" marR="91450" marL="91450"/>
                </a:tc>
              </a:tr>
              <a:tr h="599650">
                <a:tc>
                  <a:txBody>
                    <a:bodyPr/>
                    <a:lstStyle/>
                    <a:p>
                      <a:pPr indent="0" lvl="0" marL="0" marR="0" rtl="0" algn="l">
                        <a:spcBef>
                          <a:spcPts val="0"/>
                        </a:spcBef>
                        <a:spcAft>
                          <a:spcPts val="0"/>
                        </a:spcAft>
                        <a:buNone/>
                      </a:pPr>
                      <a:r>
                        <a:rPr lang="en-US" sz="1800"/>
                        <a:t>Maintainability</a:t>
                      </a:r>
                      <a:endParaRPr sz="1800"/>
                    </a:p>
                  </a:txBody>
                  <a:tcPr marT="45725" marB="45725" marR="91450" marL="91450"/>
                </a:tc>
                <a:tc>
                  <a:txBody>
                    <a:bodyPr/>
                    <a:lstStyle/>
                    <a:p>
                      <a:pPr indent="0" lvl="0" marL="0" marR="0" rtl="0" algn="l">
                        <a:spcBef>
                          <a:spcPts val="0"/>
                        </a:spcBef>
                        <a:spcAft>
                          <a:spcPts val="0"/>
                        </a:spcAft>
                        <a:buNone/>
                      </a:pPr>
                      <a:r>
                        <a:rPr lang="en-US" sz="1800"/>
                        <a:t>Time and work required to make a change inthe software</a:t>
                      </a:r>
                      <a:endParaRPr/>
                    </a:p>
                  </a:txBody>
                  <a:tcPr marT="45725" marB="45725" marR="91450" marL="91450"/>
                </a:tc>
              </a:tr>
              <a:tr h="421225">
                <a:tc>
                  <a:txBody>
                    <a:bodyPr/>
                    <a:lstStyle/>
                    <a:p>
                      <a:pPr indent="0" lvl="0" marL="0" marR="0" rtl="0" algn="l">
                        <a:spcBef>
                          <a:spcPts val="0"/>
                        </a:spcBef>
                        <a:spcAft>
                          <a:spcPts val="0"/>
                        </a:spcAft>
                        <a:buNone/>
                      </a:pPr>
                      <a:r>
                        <a:rPr lang="en-US" sz="1800"/>
                        <a:t>Certification </a:t>
                      </a:r>
                      <a:endParaRPr sz="1800"/>
                    </a:p>
                  </a:txBody>
                  <a:tcPr marT="45725" marB="45725" marR="91450" marL="91450"/>
                </a:tc>
                <a:tc>
                  <a:txBody>
                    <a:bodyPr/>
                    <a:lstStyle/>
                    <a:p>
                      <a:pPr indent="0" lvl="0" marL="0" marR="0" rtl="0" algn="l">
                        <a:spcBef>
                          <a:spcPts val="0"/>
                        </a:spcBef>
                        <a:spcAft>
                          <a:spcPts val="0"/>
                        </a:spcAft>
                        <a:buNone/>
                      </a:pPr>
                      <a:r>
                        <a:rPr lang="en-US" sz="1800"/>
                        <a:t>Compliance with standards</a:t>
                      </a:r>
                      <a:endParaRPr/>
                    </a:p>
                  </a:txBody>
                  <a:tcPr marT="45725" marB="45725" marR="91450" marL="91450"/>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System vs. Software Requirements</a:t>
            </a:r>
            <a:endParaRPr/>
          </a:p>
        </p:txBody>
      </p:sp>
      <p:graphicFrame>
        <p:nvGraphicFramePr>
          <p:cNvPr id="404" name="Google Shape;404;p46"/>
          <p:cNvGraphicFramePr/>
          <p:nvPr/>
        </p:nvGraphicFramePr>
        <p:xfrm>
          <a:off x="838200" y="1825624"/>
          <a:ext cx="3000000" cy="3000000"/>
        </p:xfrm>
        <a:graphic>
          <a:graphicData uri="http://schemas.openxmlformats.org/drawingml/2006/table">
            <a:tbl>
              <a:tblPr bandRow="1" firstRow="1">
                <a:noFill/>
                <a:tableStyleId>{2FE43984-580B-448D-BDD3-F7360B42D9B6}</a:tableStyleId>
              </a:tblPr>
              <a:tblGrid>
                <a:gridCol w="5039350"/>
                <a:gridCol w="5476250"/>
              </a:tblGrid>
              <a:tr h="1698525">
                <a:tc>
                  <a:txBody>
                    <a:bodyPr/>
                    <a:lstStyle/>
                    <a:p>
                      <a:pPr indent="0" lvl="0" marL="0" marR="0" rtl="0" algn="just">
                        <a:spcBef>
                          <a:spcPts val="0"/>
                        </a:spcBef>
                        <a:spcAft>
                          <a:spcPts val="0"/>
                        </a:spcAft>
                        <a:buNone/>
                      </a:pPr>
                      <a:r>
                        <a:rPr b="1" i="1" lang="en-US" sz="2800"/>
                        <a:t>System requirements </a:t>
                      </a:r>
                      <a:r>
                        <a:rPr lang="en-US" sz="2800"/>
                        <a:t>focus on the system as a whole</a:t>
                      </a:r>
                      <a:endParaRPr/>
                    </a:p>
                  </a:txBody>
                  <a:tcPr marT="45725" marB="45725" marR="91450" marL="91450"/>
                </a:tc>
                <a:tc>
                  <a:txBody>
                    <a:bodyPr/>
                    <a:lstStyle/>
                    <a:p>
                      <a:pPr indent="0" lvl="0" marL="0" marR="0" rtl="0" algn="just">
                        <a:spcBef>
                          <a:spcPts val="0"/>
                        </a:spcBef>
                        <a:spcAft>
                          <a:spcPts val="0"/>
                        </a:spcAft>
                        <a:buNone/>
                      </a:pPr>
                      <a:r>
                        <a:rPr b="1" i="1" lang="en-US" sz="2800"/>
                        <a:t>Software requirements </a:t>
                      </a:r>
                      <a:r>
                        <a:rPr lang="en-US" sz="2800"/>
                        <a:t>are those requirements that are derived from system requirements</a:t>
                      </a:r>
                      <a:endParaRPr/>
                    </a:p>
                  </a:txBody>
                  <a:tcPr marT="45725" marB="45725" marR="91450" marL="91450"/>
                </a:tc>
              </a:tr>
              <a:tr h="2426475">
                <a:tc>
                  <a:txBody>
                    <a:bodyPr/>
                    <a:lstStyle/>
                    <a:p>
                      <a:pPr indent="0" lvl="0" marL="0" marR="0" rtl="0" algn="just">
                        <a:spcBef>
                          <a:spcPts val="0"/>
                        </a:spcBef>
                        <a:spcAft>
                          <a:spcPts val="0"/>
                        </a:spcAft>
                        <a:buNone/>
                      </a:pPr>
                      <a:r>
                        <a:rPr lang="en-US" sz="2800"/>
                        <a:t>Requirements may be allocated to hardware, software, organizational processes or other components of the system</a:t>
                      </a:r>
                      <a:endParaRPr/>
                    </a:p>
                  </a:txBody>
                  <a:tcPr marT="45725" marB="45725" marR="91450" marL="91450"/>
                </a:tc>
                <a:tc>
                  <a:txBody>
                    <a:bodyPr/>
                    <a:lstStyle/>
                    <a:p>
                      <a:pPr indent="0" lvl="0" marL="0" marR="0" rtl="0" algn="just">
                        <a:spcBef>
                          <a:spcPts val="0"/>
                        </a:spcBef>
                        <a:spcAft>
                          <a:spcPts val="0"/>
                        </a:spcAft>
                        <a:buNone/>
                      </a:pPr>
                      <a:r>
                        <a:rPr lang="en-US" sz="2800"/>
                        <a:t>These requirements are allocated to the software - What do we want the software in the system to do?</a:t>
                      </a:r>
                      <a:endParaRPr/>
                    </a:p>
                  </a:txBody>
                  <a:tcPr marT="45725" marB="45725" marR="91450" marL="91450"/>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System vs. Software Requirements</a:t>
            </a:r>
            <a:endParaRPr/>
          </a:p>
        </p:txBody>
      </p:sp>
      <p:sp>
        <p:nvSpPr>
          <p:cNvPr id="410" name="Google Shape;410;p47"/>
          <p:cNvSpPr/>
          <p:nvPr/>
        </p:nvSpPr>
        <p:spPr>
          <a:xfrm>
            <a:off x="1336427" y="3549021"/>
            <a:ext cx="2757269" cy="2509410"/>
          </a:xfrm>
          <a:prstGeom prst="ellipse">
            <a:avLst/>
          </a:prstGeom>
          <a:solidFill>
            <a:srgbClr val="547FD4"/>
          </a:solidFill>
          <a:ln>
            <a:noFill/>
          </a:ln>
          <a:effectLst>
            <a:outerShdw blurRad="149987" algn="ctr" dir="8460000" dist="250190">
              <a:srgbClr val="000000">
                <a:alpha val="2784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11" name="Google Shape;411;p47"/>
          <p:cNvSpPr/>
          <p:nvPr/>
        </p:nvSpPr>
        <p:spPr>
          <a:xfrm>
            <a:off x="1645917" y="4803726"/>
            <a:ext cx="2138290" cy="844062"/>
          </a:xfrm>
          <a:prstGeom prst="ellipse">
            <a:avLst/>
          </a:prstGeom>
          <a:solidFill>
            <a:srgbClr val="00B0F0"/>
          </a:solidFill>
          <a:ln>
            <a:noFill/>
          </a:ln>
          <a:effectLst>
            <a:outerShdw blurRad="190500" algn="ctr" dir="2700000" dist="228600">
              <a:srgbClr val="000000">
                <a:alpha val="2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Software Requirements  </a:t>
            </a:r>
            <a:endParaRPr/>
          </a:p>
        </p:txBody>
      </p:sp>
      <p:sp>
        <p:nvSpPr>
          <p:cNvPr id="412" name="Google Shape;412;p47"/>
          <p:cNvSpPr txBox="1"/>
          <p:nvPr/>
        </p:nvSpPr>
        <p:spPr>
          <a:xfrm>
            <a:off x="1807697" y="3651849"/>
            <a:ext cx="1561514"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System Requirements  </a:t>
            </a:r>
            <a:endParaRPr/>
          </a:p>
        </p:txBody>
      </p:sp>
      <p:sp>
        <p:nvSpPr>
          <p:cNvPr id="413" name="Google Shape;413;p47"/>
          <p:cNvSpPr/>
          <p:nvPr/>
        </p:nvSpPr>
        <p:spPr>
          <a:xfrm>
            <a:off x="3080823" y="2672220"/>
            <a:ext cx="576775" cy="1002769"/>
          </a:xfrm>
          <a:prstGeom prst="down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4" name="Google Shape;414;p47"/>
          <p:cNvSpPr/>
          <p:nvPr/>
        </p:nvSpPr>
        <p:spPr>
          <a:xfrm>
            <a:off x="3924884" y="5062192"/>
            <a:ext cx="1871004" cy="339801"/>
          </a:xfrm>
          <a:prstGeom prst="leftArrow">
            <a:avLst>
              <a:gd fmla="val 50000" name="adj1"/>
              <a:gd fmla="val 50000" name="adj2"/>
            </a:avLst>
          </a:prstGeom>
          <a:solidFill>
            <a:srgbClr val="8DA9DB"/>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5" name="Google Shape;415;p47"/>
          <p:cNvSpPr/>
          <p:nvPr/>
        </p:nvSpPr>
        <p:spPr>
          <a:xfrm>
            <a:off x="3784207" y="2464289"/>
            <a:ext cx="7891978" cy="95410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Focus on the system as a whole ("What do you want the system to do?")</a:t>
            </a:r>
            <a:endParaRPr/>
          </a:p>
        </p:txBody>
      </p:sp>
      <p:sp>
        <p:nvSpPr>
          <p:cNvPr id="416" name="Google Shape;416;p47"/>
          <p:cNvSpPr/>
          <p:nvPr/>
        </p:nvSpPr>
        <p:spPr>
          <a:xfrm>
            <a:off x="5795888" y="4902591"/>
            <a:ext cx="6396111" cy="138499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Derived from system requirements ("What do we want the software in the system to do?")</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48"/>
          <p:cNvSpPr txBox="1"/>
          <p:nvPr>
            <p:ph type="title"/>
          </p:nvPr>
        </p:nvSpPr>
        <p:spPr>
          <a:xfrm>
            <a:off x="696036" y="30890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Deriving Requirements</a:t>
            </a:r>
            <a:endParaRPr/>
          </a:p>
        </p:txBody>
      </p:sp>
      <p:sp>
        <p:nvSpPr>
          <p:cNvPr id="422" name="Google Shape;422;p48"/>
          <p:cNvSpPr/>
          <p:nvPr/>
        </p:nvSpPr>
        <p:spPr>
          <a:xfrm>
            <a:off x="1266401" y="1994510"/>
            <a:ext cx="2497540" cy="76427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Customer Statement/ Voice of the Customer  </a:t>
            </a:r>
            <a:endParaRPr/>
          </a:p>
        </p:txBody>
      </p:sp>
      <p:sp>
        <p:nvSpPr>
          <p:cNvPr id="423" name="Google Shape;423;p48"/>
          <p:cNvSpPr/>
          <p:nvPr/>
        </p:nvSpPr>
        <p:spPr>
          <a:xfrm>
            <a:off x="2677236" y="3086029"/>
            <a:ext cx="2044889" cy="76427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Business Use Case</a:t>
            </a:r>
            <a:endParaRPr/>
          </a:p>
        </p:txBody>
      </p:sp>
      <p:sp>
        <p:nvSpPr>
          <p:cNvPr id="424" name="Google Shape;424;p48"/>
          <p:cNvSpPr/>
          <p:nvPr/>
        </p:nvSpPr>
        <p:spPr>
          <a:xfrm>
            <a:off x="4931392" y="3579623"/>
            <a:ext cx="2044889" cy="76427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System Requirements </a:t>
            </a:r>
            <a:endParaRPr/>
          </a:p>
        </p:txBody>
      </p:sp>
      <p:sp>
        <p:nvSpPr>
          <p:cNvPr id="425" name="Google Shape;425;p48"/>
          <p:cNvSpPr/>
          <p:nvPr/>
        </p:nvSpPr>
        <p:spPr>
          <a:xfrm>
            <a:off x="6830705" y="4196047"/>
            <a:ext cx="2044800" cy="76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Software Requirements </a:t>
            </a:r>
            <a:endParaRPr/>
          </a:p>
        </p:txBody>
      </p:sp>
      <p:sp>
        <p:nvSpPr>
          <p:cNvPr id="426" name="Google Shape;426;p48"/>
          <p:cNvSpPr/>
          <p:nvPr/>
        </p:nvSpPr>
        <p:spPr>
          <a:xfrm>
            <a:off x="8498007" y="4960322"/>
            <a:ext cx="2044889" cy="76427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Specific Use Case</a:t>
            </a:r>
            <a:endParaRPr/>
          </a:p>
        </p:txBody>
      </p:sp>
      <p:cxnSp>
        <p:nvCxnSpPr>
          <p:cNvPr id="427" name="Google Shape;427;p48"/>
          <p:cNvCxnSpPr/>
          <p:nvPr/>
        </p:nvCxnSpPr>
        <p:spPr>
          <a:xfrm>
            <a:off x="2073323" y="2770496"/>
            <a:ext cx="19901" cy="3370997"/>
          </a:xfrm>
          <a:prstGeom prst="straightConnector1">
            <a:avLst/>
          </a:prstGeom>
          <a:noFill/>
          <a:ln cap="flat" cmpd="sng" w="9525">
            <a:solidFill>
              <a:srgbClr val="E7538B"/>
            </a:solidFill>
            <a:prstDash val="solid"/>
            <a:miter lim="800000"/>
            <a:headEnd len="sm" w="sm" type="none"/>
            <a:tailEnd len="sm" w="sm" type="none"/>
          </a:ln>
        </p:spPr>
      </p:cxnSp>
      <p:sp>
        <p:nvSpPr>
          <p:cNvPr id="428" name="Google Shape;428;p48"/>
          <p:cNvSpPr/>
          <p:nvPr/>
        </p:nvSpPr>
        <p:spPr>
          <a:xfrm>
            <a:off x="2127914" y="3086029"/>
            <a:ext cx="379294" cy="175786"/>
          </a:xfrm>
          <a:prstGeom prst="leftRightArrow">
            <a:avLst>
              <a:gd fmla="val 50000" name="adj1"/>
              <a:gd fmla="val 50000" name="adj2"/>
            </a:avLst>
          </a:prstGeom>
          <a:solidFill>
            <a:srgbClr val="E7538B"/>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429" name="Google Shape;429;p48"/>
          <p:cNvCxnSpPr/>
          <p:nvPr/>
        </p:nvCxnSpPr>
        <p:spPr>
          <a:xfrm>
            <a:off x="3675228" y="2757488"/>
            <a:ext cx="0" cy="364552"/>
          </a:xfrm>
          <a:prstGeom prst="straightConnector1">
            <a:avLst/>
          </a:prstGeom>
          <a:noFill/>
          <a:ln cap="flat" cmpd="sng" w="9525">
            <a:solidFill>
              <a:srgbClr val="E7538B"/>
            </a:solidFill>
            <a:prstDash val="solid"/>
            <a:miter lim="800000"/>
            <a:headEnd len="sm" w="sm" type="none"/>
            <a:tailEnd len="sm" w="sm" type="none"/>
          </a:ln>
        </p:spPr>
      </p:cxnSp>
      <p:cxnSp>
        <p:nvCxnSpPr>
          <p:cNvPr id="430" name="Google Shape;430;p48"/>
          <p:cNvCxnSpPr/>
          <p:nvPr/>
        </p:nvCxnSpPr>
        <p:spPr>
          <a:xfrm>
            <a:off x="3686032" y="3873725"/>
            <a:ext cx="13648" cy="2291189"/>
          </a:xfrm>
          <a:prstGeom prst="straightConnector1">
            <a:avLst/>
          </a:prstGeom>
          <a:noFill/>
          <a:ln cap="flat" cmpd="sng" w="9525">
            <a:solidFill>
              <a:srgbClr val="E7538B"/>
            </a:solidFill>
            <a:prstDash val="solid"/>
            <a:miter lim="800000"/>
            <a:headEnd len="sm" w="sm" type="none"/>
            <a:tailEnd len="sm" w="sm" type="none"/>
          </a:ln>
        </p:spPr>
      </p:cxnSp>
      <p:cxnSp>
        <p:nvCxnSpPr>
          <p:cNvPr id="431" name="Google Shape;431;p48"/>
          <p:cNvCxnSpPr/>
          <p:nvPr/>
        </p:nvCxnSpPr>
        <p:spPr>
          <a:xfrm>
            <a:off x="5890145" y="2268035"/>
            <a:ext cx="31846" cy="1311588"/>
          </a:xfrm>
          <a:prstGeom prst="straightConnector1">
            <a:avLst/>
          </a:prstGeom>
          <a:noFill/>
          <a:ln cap="flat" cmpd="sng" w="9525">
            <a:solidFill>
              <a:srgbClr val="E7538B"/>
            </a:solidFill>
            <a:prstDash val="solid"/>
            <a:miter lim="800000"/>
            <a:headEnd len="sm" w="sm" type="none"/>
            <a:tailEnd len="sm" w="sm" type="none"/>
          </a:ln>
        </p:spPr>
      </p:cxnSp>
      <p:cxnSp>
        <p:nvCxnSpPr>
          <p:cNvPr id="432" name="Google Shape;432;p48"/>
          <p:cNvCxnSpPr/>
          <p:nvPr/>
        </p:nvCxnSpPr>
        <p:spPr>
          <a:xfrm>
            <a:off x="5921991" y="4364015"/>
            <a:ext cx="0" cy="1777478"/>
          </a:xfrm>
          <a:prstGeom prst="straightConnector1">
            <a:avLst/>
          </a:prstGeom>
          <a:noFill/>
          <a:ln cap="flat" cmpd="sng" w="9525">
            <a:solidFill>
              <a:srgbClr val="E7538B"/>
            </a:solidFill>
            <a:prstDash val="solid"/>
            <a:miter lim="800000"/>
            <a:headEnd len="sm" w="sm" type="none"/>
            <a:tailEnd len="sm" w="sm" type="none"/>
          </a:ln>
        </p:spPr>
      </p:cxnSp>
      <p:cxnSp>
        <p:nvCxnSpPr>
          <p:cNvPr id="433" name="Google Shape;433;p48"/>
          <p:cNvCxnSpPr/>
          <p:nvPr/>
        </p:nvCxnSpPr>
        <p:spPr>
          <a:xfrm flipH="1">
            <a:off x="7697337" y="2268035"/>
            <a:ext cx="1" cy="1928012"/>
          </a:xfrm>
          <a:prstGeom prst="straightConnector1">
            <a:avLst/>
          </a:prstGeom>
          <a:noFill/>
          <a:ln cap="flat" cmpd="sng" w="9525">
            <a:solidFill>
              <a:srgbClr val="E7538B"/>
            </a:solidFill>
            <a:prstDash val="solid"/>
            <a:miter lim="800000"/>
            <a:headEnd len="sm" w="sm" type="none"/>
            <a:tailEnd len="sm" w="sm" type="none"/>
          </a:ln>
        </p:spPr>
      </p:cxnSp>
      <p:cxnSp>
        <p:nvCxnSpPr>
          <p:cNvPr id="434" name="Google Shape;434;p48"/>
          <p:cNvCxnSpPr/>
          <p:nvPr/>
        </p:nvCxnSpPr>
        <p:spPr>
          <a:xfrm flipH="1">
            <a:off x="7697337" y="4960322"/>
            <a:ext cx="1137" cy="1290353"/>
          </a:xfrm>
          <a:prstGeom prst="straightConnector1">
            <a:avLst/>
          </a:prstGeom>
          <a:noFill/>
          <a:ln cap="flat" cmpd="sng" w="9525">
            <a:solidFill>
              <a:srgbClr val="E7538B"/>
            </a:solidFill>
            <a:prstDash val="solid"/>
            <a:miter lim="800000"/>
            <a:headEnd len="sm" w="sm" type="none"/>
            <a:tailEnd len="sm" w="sm" type="none"/>
          </a:ln>
        </p:spPr>
      </p:cxnSp>
      <p:cxnSp>
        <p:nvCxnSpPr>
          <p:cNvPr id="435" name="Google Shape;435;p48"/>
          <p:cNvCxnSpPr/>
          <p:nvPr/>
        </p:nvCxnSpPr>
        <p:spPr>
          <a:xfrm>
            <a:off x="9472684" y="2268035"/>
            <a:ext cx="48904" cy="2692287"/>
          </a:xfrm>
          <a:prstGeom prst="straightConnector1">
            <a:avLst/>
          </a:prstGeom>
          <a:noFill/>
          <a:ln cap="flat" cmpd="sng" w="9525">
            <a:solidFill>
              <a:srgbClr val="E7538B"/>
            </a:solidFill>
            <a:prstDash val="solid"/>
            <a:miter lim="800000"/>
            <a:headEnd len="sm" w="sm" type="none"/>
            <a:tailEnd len="sm" w="sm" type="none"/>
          </a:ln>
        </p:spPr>
      </p:cxnSp>
      <p:cxnSp>
        <p:nvCxnSpPr>
          <p:cNvPr id="436" name="Google Shape;436;p48"/>
          <p:cNvCxnSpPr/>
          <p:nvPr/>
        </p:nvCxnSpPr>
        <p:spPr>
          <a:xfrm flipH="1">
            <a:off x="9520451" y="5644345"/>
            <a:ext cx="6825" cy="606330"/>
          </a:xfrm>
          <a:prstGeom prst="straightConnector1">
            <a:avLst/>
          </a:prstGeom>
          <a:noFill/>
          <a:ln cap="flat" cmpd="sng" w="9525">
            <a:solidFill>
              <a:srgbClr val="E7538B"/>
            </a:solidFill>
            <a:prstDash val="solid"/>
            <a:miter lim="800000"/>
            <a:headEnd len="sm" w="sm" type="none"/>
            <a:tailEnd len="sm" w="sm" type="none"/>
          </a:ln>
        </p:spPr>
      </p:cxnSp>
      <p:sp>
        <p:nvSpPr>
          <p:cNvPr id="437" name="Google Shape;437;p48"/>
          <p:cNvSpPr/>
          <p:nvPr/>
        </p:nvSpPr>
        <p:spPr>
          <a:xfrm>
            <a:off x="3763941" y="3916446"/>
            <a:ext cx="641443" cy="234286"/>
          </a:xfrm>
          <a:prstGeom prst="leftRightArrow">
            <a:avLst>
              <a:gd fmla="val 50000" name="adj1"/>
              <a:gd fmla="val 50000" name="adj2"/>
            </a:avLst>
          </a:prstGeom>
          <a:solidFill>
            <a:srgbClr val="E7538B"/>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8" name="Google Shape;438;p48"/>
          <p:cNvSpPr/>
          <p:nvPr/>
        </p:nvSpPr>
        <p:spPr>
          <a:xfrm>
            <a:off x="6170637" y="4417822"/>
            <a:ext cx="524017" cy="234287"/>
          </a:xfrm>
          <a:prstGeom prst="leftRightArrow">
            <a:avLst>
              <a:gd fmla="val 50000" name="adj1"/>
              <a:gd fmla="val 50000" name="adj2"/>
            </a:avLst>
          </a:prstGeom>
          <a:solidFill>
            <a:srgbClr val="E7538B"/>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9" name="Google Shape;439;p48"/>
          <p:cNvSpPr/>
          <p:nvPr/>
        </p:nvSpPr>
        <p:spPr>
          <a:xfrm>
            <a:off x="7904328" y="5018467"/>
            <a:ext cx="524017" cy="234287"/>
          </a:xfrm>
          <a:prstGeom prst="leftRightArrow">
            <a:avLst>
              <a:gd fmla="val 50000" name="adj1"/>
              <a:gd fmla="val 50000" name="adj2"/>
            </a:avLst>
          </a:prstGeom>
          <a:solidFill>
            <a:srgbClr val="E7538B"/>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Discussion Question</a:t>
            </a:r>
            <a:endParaRPr/>
          </a:p>
        </p:txBody>
      </p:sp>
      <p:sp>
        <p:nvSpPr>
          <p:cNvPr id="445" name="Google Shape;445;p49"/>
          <p:cNvSpPr txBox="1"/>
          <p:nvPr>
            <p:ph idx="1" type="body"/>
          </p:nvPr>
        </p:nvSpPr>
        <p:spPr>
          <a:xfrm>
            <a:off x="838199" y="1837850"/>
            <a:ext cx="4809565" cy="410330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Why are the attributes in the table classified as important from the user and developer point of view? Discuss with examples.</a:t>
            </a:r>
            <a:endParaRPr/>
          </a:p>
        </p:txBody>
      </p:sp>
      <p:graphicFrame>
        <p:nvGraphicFramePr>
          <p:cNvPr id="446" name="Google Shape;446;p49"/>
          <p:cNvGraphicFramePr/>
          <p:nvPr/>
        </p:nvGraphicFramePr>
        <p:xfrm>
          <a:off x="6185643" y="1690688"/>
          <a:ext cx="3000000" cy="3000000"/>
        </p:xfrm>
        <a:graphic>
          <a:graphicData uri="http://schemas.openxmlformats.org/drawingml/2006/table">
            <a:tbl>
              <a:tblPr bandRow="1" firstRow="1">
                <a:noFill/>
                <a:tableStyleId>{2FE43984-580B-448D-BDD3-F7360B42D9B6}</a:tableStyleId>
              </a:tblPr>
              <a:tblGrid>
                <a:gridCol w="2461825"/>
                <a:gridCol w="2461825"/>
              </a:tblGrid>
              <a:tr h="903050">
                <a:tc>
                  <a:txBody>
                    <a:bodyPr/>
                    <a:lstStyle/>
                    <a:p>
                      <a:pPr indent="0" lvl="0" marL="0" marR="0" rtl="0" algn="l">
                        <a:spcBef>
                          <a:spcPts val="0"/>
                        </a:spcBef>
                        <a:spcAft>
                          <a:spcPts val="0"/>
                        </a:spcAft>
                        <a:buNone/>
                      </a:pPr>
                      <a:r>
                        <a:rPr b="1" lang="en-US" sz="1800"/>
                        <a:t>Important primarily to users</a:t>
                      </a:r>
                      <a:endParaRPr b="1" sz="1800"/>
                    </a:p>
                  </a:txBody>
                  <a:tcPr marT="45725" marB="45725" marR="91450" marL="91450"/>
                </a:tc>
                <a:tc>
                  <a:txBody>
                    <a:bodyPr/>
                    <a:lstStyle/>
                    <a:p>
                      <a:pPr indent="0" lvl="0" marL="0" marR="0" rtl="0" algn="l">
                        <a:spcBef>
                          <a:spcPts val="0"/>
                        </a:spcBef>
                        <a:spcAft>
                          <a:spcPts val="0"/>
                        </a:spcAft>
                        <a:buNone/>
                      </a:pPr>
                      <a:r>
                        <a:rPr b="1" lang="en-US" sz="1800"/>
                        <a:t>Important to developers</a:t>
                      </a:r>
                      <a:endParaRPr b="1" sz="1800"/>
                    </a:p>
                  </a:txBody>
                  <a:tcPr marT="45725" marB="45725" marR="91450" marL="91450"/>
                </a:tc>
              </a:tr>
              <a:tr h="774350">
                <a:tc>
                  <a:txBody>
                    <a:bodyPr/>
                    <a:lstStyle/>
                    <a:p>
                      <a:pPr indent="0" lvl="0" marL="0" marR="0" rtl="0" algn="l">
                        <a:spcBef>
                          <a:spcPts val="0"/>
                        </a:spcBef>
                        <a:spcAft>
                          <a:spcPts val="0"/>
                        </a:spcAft>
                        <a:buNone/>
                      </a:pPr>
                      <a:r>
                        <a:rPr lang="en-US" sz="1800"/>
                        <a:t>1. Availability</a:t>
                      </a:r>
                      <a:endParaRPr/>
                    </a:p>
                  </a:txBody>
                  <a:tcPr marT="45725" marB="45725" marR="91450" marL="91450"/>
                </a:tc>
                <a:tc>
                  <a:txBody>
                    <a:bodyPr/>
                    <a:lstStyle/>
                    <a:p>
                      <a:pPr indent="0" lvl="0" marL="0" marR="0" rtl="0" algn="l">
                        <a:spcBef>
                          <a:spcPts val="0"/>
                        </a:spcBef>
                        <a:spcAft>
                          <a:spcPts val="0"/>
                        </a:spcAft>
                        <a:buNone/>
                      </a:pPr>
                      <a:r>
                        <a:rPr lang="en-US" sz="1800"/>
                        <a:t>1. Maintainability</a:t>
                      </a:r>
                      <a:endParaRPr sz="1800"/>
                    </a:p>
                  </a:txBody>
                  <a:tcPr marT="45725" marB="45725" marR="91450" marL="91450"/>
                </a:tc>
              </a:tr>
              <a:tr h="774350">
                <a:tc>
                  <a:txBody>
                    <a:bodyPr/>
                    <a:lstStyle/>
                    <a:p>
                      <a:pPr indent="0" lvl="0" marL="0" marR="0" rtl="0" algn="l">
                        <a:spcBef>
                          <a:spcPts val="0"/>
                        </a:spcBef>
                        <a:spcAft>
                          <a:spcPts val="0"/>
                        </a:spcAft>
                        <a:buNone/>
                      </a:pPr>
                      <a:r>
                        <a:rPr lang="en-US" sz="1800"/>
                        <a:t>2. Efficiency</a:t>
                      </a:r>
                      <a:endParaRPr sz="1800"/>
                    </a:p>
                  </a:txBody>
                  <a:tcPr marT="45725" marB="45725" marR="91450" marL="91450"/>
                </a:tc>
                <a:tc>
                  <a:txBody>
                    <a:bodyPr/>
                    <a:lstStyle/>
                    <a:p>
                      <a:pPr indent="0" lvl="0" marL="0" marR="0" rtl="0" algn="l">
                        <a:spcBef>
                          <a:spcPts val="0"/>
                        </a:spcBef>
                        <a:spcAft>
                          <a:spcPts val="0"/>
                        </a:spcAft>
                        <a:buNone/>
                      </a:pPr>
                      <a:r>
                        <a:rPr lang="en-US" sz="1800"/>
                        <a:t>2. Portability</a:t>
                      </a:r>
                      <a:endParaRPr sz="1800"/>
                    </a:p>
                  </a:txBody>
                  <a:tcPr marT="45725" marB="45725" marR="91450" marL="91450"/>
                </a:tc>
              </a:tr>
              <a:tr h="774350">
                <a:tc>
                  <a:txBody>
                    <a:bodyPr/>
                    <a:lstStyle/>
                    <a:p>
                      <a:pPr indent="0" lvl="0" marL="0" marR="0" rtl="0" algn="l">
                        <a:spcBef>
                          <a:spcPts val="0"/>
                        </a:spcBef>
                        <a:spcAft>
                          <a:spcPts val="0"/>
                        </a:spcAft>
                        <a:buNone/>
                      </a:pPr>
                      <a:r>
                        <a:rPr lang="en-US" sz="1800"/>
                        <a:t>3. Reliability.</a:t>
                      </a:r>
                      <a:endParaRPr sz="1800"/>
                    </a:p>
                  </a:txBody>
                  <a:tcPr marT="45725" marB="45725" marR="91450" marL="91450"/>
                </a:tc>
                <a:tc>
                  <a:txBody>
                    <a:bodyPr/>
                    <a:lstStyle/>
                    <a:p>
                      <a:pPr indent="0" lvl="0" marL="0" marR="0" rtl="0" algn="l">
                        <a:spcBef>
                          <a:spcPts val="0"/>
                        </a:spcBef>
                        <a:spcAft>
                          <a:spcPts val="0"/>
                        </a:spcAft>
                        <a:buNone/>
                      </a:pPr>
                      <a:r>
                        <a:rPr lang="en-US" sz="1800"/>
                        <a:t>3. Reusability</a:t>
                      </a:r>
                      <a:endParaRPr sz="1800"/>
                    </a:p>
                  </a:txBody>
                  <a:tcPr marT="45725" marB="45725" marR="91450" marL="91450"/>
                </a:tc>
              </a:tr>
              <a:tr h="774350">
                <a:tc>
                  <a:txBody>
                    <a:bodyPr/>
                    <a:lstStyle/>
                    <a:p>
                      <a:pPr indent="0" lvl="0" marL="0" marR="0" rtl="0" algn="l">
                        <a:spcBef>
                          <a:spcPts val="0"/>
                        </a:spcBef>
                        <a:spcAft>
                          <a:spcPts val="0"/>
                        </a:spcAft>
                        <a:buNone/>
                      </a:pPr>
                      <a:r>
                        <a:rPr lang="en-US" sz="1800"/>
                        <a:t>4. Usability</a:t>
                      </a:r>
                      <a:endParaRPr sz="1800"/>
                    </a:p>
                  </a:txBody>
                  <a:tcPr marT="45725" marB="45725" marR="91450" marL="91450"/>
                </a:tc>
                <a:tc>
                  <a:txBody>
                    <a:bodyPr/>
                    <a:lstStyle/>
                    <a:p>
                      <a:pPr indent="0" lvl="0" marL="0" marR="0" rtl="0" algn="l">
                        <a:spcBef>
                          <a:spcPts val="0"/>
                        </a:spcBef>
                        <a:spcAft>
                          <a:spcPts val="0"/>
                        </a:spcAft>
                        <a:buNone/>
                      </a:pPr>
                      <a:r>
                        <a:rPr lang="en-US" sz="1800"/>
                        <a:t>4. Testability</a:t>
                      </a:r>
                      <a:endParaRPr sz="1800"/>
                    </a:p>
                  </a:txBody>
                  <a:tcPr marT="45725" marB="45725" marR="91450" marL="91450"/>
                </a:tc>
              </a:tr>
            </a:tbl>
          </a:graphicData>
        </a:graphic>
      </p:graphicFrame>
      <p:pic>
        <p:nvPicPr>
          <p:cNvPr id="447" name="Google Shape;447;p49"/>
          <p:cNvPicPr preferRelativeResize="0"/>
          <p:nvPr/>
        </p:nvPicPr>
        <p:blipFill rotWithShape="1">
          <a:blip r:embed="rId3">
            <a:alphaModFix/>
          </a:blip>
          <a:srcRect b="0" l="0" r="0" t="0"/>
          <a:stretch/>
        </p:blipFill>
        <p:spPr>
          <a:xfrm>
            <a:off x="2347631" y="3889502"/>
            <a:ext cx="1790700" cy="233387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Product vs. Process Requirements</a:t>
            </a:r>
            <a:endParaRPr/>
          </a:p>
        </p:txBody>
      </p:sp>
      <p:graphicFrame>
        <p:nvGraphicFramePr>
          <p:cNvPr id="453" name="Google Shape;453;p50"/>
          <p:cNvGraphicFramePr/>
          <p:nvPr/>
        </p:nvGraphicFramePr>
        <p:xfrm>
          <a:off x="838198" y="1825624"/>
          <a:ext cx="3000000" cy="3000000"/>
        </p:xfrm>
        <a:graphic>
          <a:graphicData uri="http://schemas.openxmlformats.org/drawingml/2006/table">
            <a:tbl>
              <a:tblPr bandRow="1" firstRow="1">
                <a:noFill/>
                <a:tableStyleId>{2FE43984-580B-448D-BDD3-F7360B42D9B6}</a:tableStyleId>
              </a:tblPr>
              <a:tblGrid>
                <a:gridCol w="5094600"/>
                <a:gridCol w="5094600"/>
              </a:tblGrid>
              <a:tr h="830650">
                <a:tc>
                  <a:txBody>
                    <a:bodyPr/>
                    <a:lstStyle/>
                    <a:p>
                      <a:pPr indent="0" lvl="0" marL="0" marR="0" rtl="0" algn="ctr">
                        <a:spcBef>
                          <a:spcPts val="0"/>
                        </a:spcBef>
                        <a:spcAft>
                          <a:spcPts val="0"/>
                        </a:spcAft>
                        <a:buNone/>
                      </a:pPr>
                      <a:r>
                        <a:rPr lang="en-US" sz="2800"/>
                        <a:t>Product requirements</a:t>
                      </a:r>
                      <a:endParaRPr/>
                    </a:p>
                  </a:txBody>
                  <a:tcPr marT="45725" marB="45725" marR="91450" marL="91450"/>
                </a:tc>
                <a:tc>
                  <a:txBody>
                    <a:bodyPr/>
                    <a:lstStyle/>
                    <a:p>
                      <a:pPr indent="0" lvl="0" marL="0" marR="0" rtl="0" algn="ctr">
                        <a:spcBef>
                          <a:spcPts val="0"/>
                        </a:spcBef>
                        <a:spcAft>
                          <a:spcPts val="0"/>
                        </a:spcAft>
                        <a:buNone/>
                      </a:pPr>
                      <a:r>
                        <a:rPr lang="en-US" sz="2800"/>
                        <a:t>Process requirements</a:t>
                      </a:r>
                      <a:endParaRPr/>
                    </a:p>
                  </a:txBody>
                  <a:tcPr marT="45725" marB="45725" marR="91450" marL="91450"/>
                </a:tc>
              </a:tr>
              <a:tr h="3417000">
                <a:tc>
                  <a:txBody>
                    <a:bodyPr/>
                    <a:lstStyle/>
                    <a:p>
                      <a:pPr indent="-285750" lvl="0" marL="285750" marR="0" rtl="0" algn="l">
                        <a:spcBef>
                          <a:spcPts val="0"/>
                        </a:spcBef>
                        <a:spcAft>
                          <a:spcPts val="0"/>
                        </a:spcAft>
                        <a:buClr>
                          <a:schemeClr val="dk1"/>
                        </a:buClr>
                        <a:buSzPts val="2800"/>
                        <a:buFont typeface="Arial"/>
                        <a:buChar char="•"/>
                      </a:pPr>
                      <a:r>
                        <a:rPr lang="en-US" sz="2800"/>
                        <a:t>What the software must do or what users must be able to do with it</a:t>
                      </a:r>
                      <a:endParaRPr sz="2800"/>
                    </a:p>
                  </a:txBody>
                  <a:tcPr marT="45725" marB="45725" marR="91450" marL="91450"/>
                </a:tc>
                <a:tc>
                  <a:txBody>
                    <a:bodyPr/>
                    <a:lstStyle/>
                    <a:p>
                      <a:pPr indent="-285750" lvl="0" marL="285750" marR="0" rtl="0" algn="l">
                        <a:spcBef>
                          <a:spcPts val="0"/>
                        </a:spcBef>
                        <a:spcAft>
                          <a:spcPts val="0"/>
                        </a:spcAft>
                        <a:buClr>
                          <a:schemeClr val="dk1"/>
                        </a:buClr>
                        <a:buSzPts val="2800"/>
                        <a:buFont typeface="Arial"/>
                        <a:buChar char="•"/>
                      </a:pPr>
                      <a:r>
                        <a:rPr lang="en-US" sz="2800"/>
                        <a:t>Constraints on development of the software (including specification of a development language or toolset, verification techniques, or the overall process to be followed)</a:t>
                      </a:r>
                      <a:endParaRPr sz="2800"/>
                    </a:p>
                  </a:txBody>
                  <a:tcPr marT="45725" marB="45725" marR="91450" marL="91450"/>
                </a:tc>
              </a:tr>
            </a:tbl>
          </a:graphicData>
        </a:graphic>
      </p:graphicFrame>
      <p:sp>
        <p:nvSpPr>
          <p:cNvPr id="454" name="Google Shape;454;p50"/>
          <p:cNvSpPr txBox="1"/>
          <p:nvPr/>
        </p:nvSpPr>
        <p:spPr>
          <a:xfrm>
            <a:off x="3033333" y="3244334"/>
            <a:ext cx="60939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strike="noStrike">
              <a:solidFill>
                <a:schemeClr val="dk1"/>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Product Requirements: Examples</a:t>
            </a:r>
            <a:endParaRPr/>
          </a:p>
        </p:txBody>
      </p:sp>
      <p:sp>
        <p:nvSpPr>
          <p:cNvPr id="460" name="Google Shape;460;p5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For a course registration system in a university: "The software should verify that a student meets all prerequisites before he or she registers for a course“</a:t>
            </a:r>
            <a:endParaRPr/>
          </a:p>
          <a:p>
            <a:pPr indent="-228600" lvl="0" marL="228600" rtl="0" algn="l">
              <a:lnSpc>
                <a:spcPct val="90000"/>
              </a:lnSpc>
              <a:spcBef>
                <a:spcPts val="1000"/>
              </a:spcBef>
              <a:spcAft>
                <a:spcPts val="0"/>
              </a:spcAft>
              <a:buClr>
                <a:schemeClr val="dk1"/>
              </a:buClr>
              <a:buSzPts val="2800"/>
              <a:buChar char="•"/>
            </a:pPr>
            <a:r>
              <a:rPr lang="en-US"/>
              <a:t>For a telecommunications billing application:</a:t>
            </a:r>
            <a:endParaRPr/>
          </a:p>
          <a:p>
            <a:pPr indent="0" lvl="1" marL="457200" rtl="0" algn="l">
              <a:lnSpc>
                <a:spcPct val="90000"/>
              </a:lnSpc>
              <a:spcBef>
                <a:spcPts val="500"/>
              </a:spcBef>
              <a:spcAft>
                <a:spcPts val="0"/>
              </a:spcAft>
              <a:buClr>
                <a:schemeClr val="dk1"/>
              </a:buClr>
              <a:buSzPts val="2400"/>
              <a:buNone/>
            </a:pPr>
            <a:r>
              <a:rPr lang="en-US"/>
              <a:t>-“The software should be able to generate 100 bills per second (performance requirement)”</a:t>
            </a:r>
            <a:br>
              <a:rPr lang="en-US"/>
            </a:br>
            <a:br>
              <a:rPr lang="en-US"/>
            </a:br>
            <a:r>
              <a:rPr lang="en-US"/>
              <a:t>-“The software must support Mac OS X and Windows 8.1 and later versions (portability requirement)”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What are Requirements?</a:t>
            </a:r>
            <a:endParaRPr/>
          </a:p>
        </p:txBody>
      </p:sp>
      <p:sp>
        <p:nvSpPr>
          <p:cNvPr id="125" name="Google Shape;125;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Example scenario</a:t>
            </a:r>
            <a:endParaRPr/>
          </a:p>
          <a:p>
            <a:pPr indent="-228600" lvl="0" marL="228600" rtl="0" algn="l">
              <a:lnSpc>
                <a:spcPct val="90000"/>
              </a:lnSpc>
              <a:spcBef>
                <a:spcPts val="1000"/>
              </a:spcBef>
              <a:spcAft>
                <a:spcPts val="0"/>
              </a:spcAft>
              <a:buClr>
                <a:schemeClr val="dk1"/>
              </a:buClr>
              <a:buSzPts val="2200"/>
              <a:buFont typeface="Noto Sans Symbols"/>
              <a:buChar char="⮚"/>
            </a:pPr>
            <a:r>
              <a:rPr lang="en-US" sz="2200"/>
              <a:t>To automate records of student in university that were maintained manually.</a:t>
            </a:r>
            <a:endParaRPr/>
          </a:p>
          <a:p>
            <a:pPr indent="-228600" lvl="0" marL="228600" rtl="0" algn="l">
              <a:lnSpc>
                <a:spcPct val="90000"/>
              </a:lnSpc>
              <a:spcBef>
                <a:spcPts val="1000"/>
              </a:spcBef>
              <a:spcAft>
                <a:spcPts val="0"/>
              </a:spcAft>
              <a:buClr>
                <a:schemeClr val="dk1"/>
              </a:buClr>
              <a:buSzPts val="2200"/>
              <a:buFont typeface="Noto Sans Symbols"/>
              <a:buChar char="⮚"/>
            </a:pPr>
            <a:r>
              <a:rPr lang="en-US" sz="2200"/>
              <a:t>To support the business processes of the organisation.</a:t>
            </a:r>
            <a:endParaRPr/>
          </a:p>
          <a:p>
            <a:pPr indent="-228600" lvl="0" marL="228600" rtl="0" algn="l">
              <a:lnSpc>
                <a:spcPct val="90000"/>
              </a:lnSpc>
              <a:spcBef>
                <a:spcPts val="1000"/>
              </a:spcBef>
              <a:spcAft>
                <a:spcPts val="0"/>
              </a:spcAft>
              <a:buClr>
                <a:schemeClr val="dk1"/>
              </a:buClr>
              <a:buSzPts val="2200"/>
              <a:buFont typeface="Noto Sans Symbols"/>
              <a:buChar char="⮚"/>
            </a:pPr>
            <a:r>
              <a:rPr lang="en-US" sz="2200"/>
              <a:t>To control the process of floor cleaning using robo.</a:t>
            </a:r>
            <a:endParaRPr/>
          </a:p>
          <a:p>
            <a:pPr indent="-228600" lvl="0" marL="228600" rtl="0" algn="l">
              <a:lnSpc>
                <a:spcPct val="90000"/>
              </a:lnSpc>
              <a:spcBef>
                <a:spcPts val="1000"/>
              </a:spcBef>
              <a:spcAft>
                <a:spcPts val="0"/>
              </a:spcAft>
              <a:buClr>
                <a:schemeClr val="dk1"/>
              </a:buClr>
              <a:buSzPts val="2200"/>
              <a:buFont typeface="Noto Sans Symbols"/>
              <a:buChar char="⮚"/>
            </a:pPr>
            <a:r>
              <a:rPr lang="en-US" sz="2200"/>
              <a:t>To gather the agriculture data of various states and suitably suggest the manure, fertilizers and pesticides of wide variety of crops</a:t>
            </a:r>
            <a:endParaRPr/>
          </a:p>
          <a:p>
            <a:pPr indent="-228600" lvl="0" marL="228600" rtl="0" algn="l">
              <a:lnSpc>
                <a:spcPct val="90000"/>
              </a:lnSpc>
              <a:spcBef>
                <a:spcPts val="1000"/>
              </a:spcBef>
              <a:spcAft>
                <a:spcPts val="0"/>
              </a:spcAft>
              <a:buClr>
                <a:schemeClr val="dk1"/>
              </a:buClr>
              <a:buSzPts val="2200"/>
              <a:buFont typeface="Noto Sans Symbols"/>
              <a:buChar char="⮚"/>
            </a:pPr>
            <a:r>
              <a:rPr lang="en-US" sz="2200"/>
              <a:t>etc.</a:t>
            </a:r>
            <a:endParaRPr/>
          </a:p>
        </p:txBody>
      </p:sp>
      <p:sp>
        <p:nvSpPr>
          <p:cNvPr id="126" name="Google Shape;126;p16"/>
          <p:cNvSpPr/>
          <p:nvPr/>
        </p:nvSpPr>
        <p:spPr>
          <a:xfrm>
            <a:off x="1156447" y="1515035"/>
            <a:ext cx="8866094" cy="1219200"/>
          </a:xfrm>
          <a:prstGeom prst="horizontalScroll">
            <a:avLst>
              <a:gd fmla="val 125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“Requirements define what the system must do and how well the system must perform within identified constraints”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Process Requirements: Examples</a:t>
            </a:r>
            <a:endParaRPr/>
          </a:p>
        </p:txBody>
      </p:sp>
      <p:sp>
        <p:nvSpPr>
          <p:cNvPr id="466" name="Google Shape;466;p5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Clr>
                <a:schemeClr val="dk1"/>
              </a:buClr>
              <a:buSzPts val="2800"/>
              <a:buChar char="•"/>
            </a:pPr>
            <a:r>
              <a:rPr lang="en-US"/>
              <a:t>For a software embedded in a router device: “The software must be implemented in C language (example of a language constrain)”</a:t>
            </a:r>
            <a:endParaRPr/>
          </a:p>
          <a:p>
            <a:pPr indent="-228600" lvl="0" marL="228600" rtl="0" algn="just">
              <a:lnSpc>
                <a:spcPct val="100000"/>
              </a:lnSpc>
              <a:spcBef>
                <a:spcPts val="0"/>
              </a:spcBef>
              <a:spcAft>
                <a:spcPts val="0"/>
              </a:spcAft>
              <a:buClr>
                <a:schemeClr val="dk1"/>
              </a:buClr>
              <a:buSzPts val="2800"/>
              <a:buChar char="•"/>
            </a:pPr>
            <a:r>
              <a:rPr lang="en-US"/>
              <a:t>For a Networking Management System (NMS) software: “The software must be implemented using Rational Unified Process (RUP) method (example of a process constraint)”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Requirements Process Model</a:t>
            </a:r>
            <a:endParaRPr/>
          </a:p>
        </p:txBody>
      </p:sp>
      <p:sp>
        <p:nvSpPr>
          <p:cNvPr id="472" name="Google Shape;472;p5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 The requirements process takes a business or engineering problem and, from it, creates the specifications for a system that will provide a solution to that problem</a:t>
            </a:r>
            <a:endParaRPr/>
          </a:p>
          <a:p>
            <a:pPr indent="-228600" lvl="0" marL="228600" rtl="0" algn="just">
              <a:lnSpc>
                <a:spcPct val="90000"/>
              </a:lnSpc>
              <a:spcBef>
                <a:spcPts val="1000"/>
              </a:spcBef>
              <a:spcAft>
                <a:spcPts val="0"/>
              </a:spcAft>
              <a:buClr>
                <a:schemeClr val="dk1"/>
              </a:buClr>
              <a:buSzPts val="2800"/>
              <a:buChar char="•"/>
            </a:pPr>
            <a:r>
              <a:rPr lang="en-US"/>
              <a:t>This generic process model shows four sets of activities to produce specifications from business or engineering problem</a:t>
            </a:r>
            <a:endParaRPr/>
          </a:p>
          <a:p>
            <a:pPr indent="-228600" lvl="1" marL="685800" rtl="0" algn="just">
              <a:lnSpc>
                <a:spcPct val="90000"/>
              </a:lnSpc>
              <a:spcBef>
                <a:spcPts val="500"/>
              </a:spcBef>
              <a:spcAft>
                <a:spcPts val="0"/>
              </a:spcAft>
              <a:buClr>
                <a:schemeClr val="dk1"/>
              </a:buClr>
              <a:buSzPts val="2400"/>
              <a:buFont typeface="Calibri"/>
              <a:buChar char="-"/>
            </a:pPr>
            <a:r>
              <a:rPr lang="en-US"/>
              <a:t>Requirements elicitation</a:t>
            </a:r>
            <a:endParaRPr/>
          </a:p>
          <a:p>
            <a:pPr indent="-228600" lvl="1" marL="685800" rtl="0" algn="just">
              <a:lnSpc>
                <a:spcPct val="90000"/>
              </a:lnSpc>
              <a:spcBef>
                <a:spcPts val="500"/>
              </a:spcBef>
              <a:spcAft>
                <a:spcPts val="0"/>
              </a:spcAft>
              <a:buClr>
                <a:schemeClr val="dk1"/>
              </a:buClr>
              <a:buSzPts val="2400"/>
              <a:buFont typeface="Calibri"/>
              <a:buChar char="-"/>
            </a:pPr>
            <a:r>
              <a:rPr lang="en-US"/>
              <a:t>Requirements analysis</a:t>
            </a:r>
            <a:endParaRPr/>
          </a:p>
          <a:p>
            <a:pPr indent="-228600" lvl="1" marL="685800" rtl="0" algn="just">
              <a:lnSpc>
                <a:spcPct val="90000"/>
              </a:lnSpc>
              <a:spcBef>
                <a:spcPts val="500"/>
              </a:spcBef>
              <a:spcAft>
                <a:spcPts val="0"/>
              </a:spcAft>
              <a:buClr>
                <a:schemeClr val="dk1"/>
              </a:buClr>
              <a:buSzPts val="2400"/>
              <a:buFont typeface="Calibri"/>
              <a:buChar char="-"/>
            </a:pPr>
            <a:r>
              <a:rPr lang="en-US"/>
              <a:t>Requirements specification</a:t>
            </a:r>
            <a:endParaRPr/>
          </a:p>
          <a:p>
            <a:pPr indent="-228600" lvl="1" marL="685800" rtl="0" algn="just">
              <a:lnSpc>
                <a:spcPct val="90000"/>
              </a:lnSpc>
              <a:spcBef>
                <a:spcPts val="500"/>
              </a:spcBef>
              <a:spcAft>
                <a:spcPts val="0"/>
              </a:spcAft>
              <a:buClr>
                <a:schemeClr val="dk1"/>
              </a:buClr>
              <a:buSzPts val="2400"/>
              <a:buFont typeface="Calibri"/>
              <a:buChar char="-"/>
            </a:pPr>
            <a:r>
              <a:rPr lang="en-US"/>
              <a:t>Requirements validation</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Requirements Process Model</a:t>
            </a:r>
            <a:endParaRPr/>
          </a:p>
        </p:txBody>
      </p:sp>
      <p:sp>
        <p:nvSpPr>
          <p:cNvPr id="478" name="Google Shape;478;p54"/>
          <p:cNvSpPr/>
          <p:nvPr/>
        </p:nvSpPr>
        <p:spPr>
          <a:xfrm>
            <a:off x="1132764" y="2183642"/>
            <a:ext cx="1840174"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Elicitation </a:t>
            </a:r>
            <a:endParaRPr/>
          </a:p>
        </p:txBody>
      </p:sp>
      <p:sp>
        <p:nvSpPr>
          <p:cNvPr id="479" name="Google Shape;479;p54"/>
          <p:cNvSpPr/>
          <p:nvPr/>
        </p:nvSpPr>
        <p:spPr>
          <a:xfrm>
            <a:off x="3754272" y="2183642"/>
            <a:ext cx="1840174"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Analysis </a:t>
            </a:r>
            <a:endParaRPr/>
          </a:p>
        </p:txBody>
      </p:sp>
      <p:sp>
        <p:nvSpPr>
          <p:cNvPr id="480" name="Google Shape;480;p54"/>
          <p:cNvSpPr/>
          <p:nvPr/>
        </p:nvSpPr>
        <p:spPr>
          <a:xfrm>
            <a:off x="6295599" y="2183642"/>
            <a:ext cx="1840174"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Specification </a:t>
            </a:r>
            <a:endParaRPr/>
          </a:p>
        </p:txBody>
      </p:sp>
      <p:sp>
        <p:nvSpPr>
          <p:cNvPr id="481" name="Google Shape;481;p54"/>
          <p:cNvSpPr/>
          <p:nvPr/>
        </p:nvSpPr>
        <p:spPr>
          <a:xfrm>
            <a:off x="9046192" y="2125636"/>
            <a:ext cx="1926607"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Validation</a:t>
            </a:r>
            <a:endParaRPr/>
          </a:p>
        </p:txBody>
      </p:sp>
      <p:cxnSp>
        <p:nvCxnSpPr>
          <p:cNvPr id="482" name="Google Shape;482;p54"/>
          <p:cNvCxnSpPr>
            <a:stCxn id="478" idx="3"/>
            <a:endCxn id="479" idx="1"/>
          </p:cNvCxnSpPr>
          <p:nvPr/>
        </p:nvCxnSpPr>
        <p:spPr>
          <a:xfrm>
            <a:off x="2972938" y="2640842"/>
            <a:ext cx="781200" cy="0"/>
          </a:xfrm>
          <a:prstGeom prst="straightConnector1">
            <a:avLst/>
          </a:prstGeom>
          <a:noFill/>
          <a:ln cap="flat" cmpd="sng" w="9525">
            <a:solidFill>
              <a:schemeClr val="dk1"/>
            </a:solidFill>
            <a:prstDash val="solid"/>
            <a:miter lim="800000"/>
            <a:headEnd len="sm" w="sm" type="none"/>
            <a:tailEnd len="med" w="med" type="triangle"/>
          </a:ln>
        </p:spPr>
      </p:cxnSp>
      <p:cxnSp>
        <p:nvCxnSpPr>
          <p:cNvPr id="483" name="Google Shape;483;p54"/>
          <p:cNvCxnSpPr>
            <a:stCxn id="479" idx="3"/>
            <a:endCxn id="480" idx="1"/>
          </p:cNvCxnSpPr>
          <p:nvPr/>
        </p:nvCxnSpPr>
        <p:spPr>
          <a:xfrm>
            <a:off x="5594446" y="2640842"/>
            <a:ext cx="701100" cy="0"/>
          </a:xfrm>
          <a:prstGeom prst="straightConnector1">
            <a:avLst/>
          </a:prstGeom>
          <a:noFill/>
          <a:ln cap="flat" cmpd="sng" w="9525">
            <a:solidFill>
              <a:schemeClr val="dk1"/>
            </a:solidFill>
            <a:prstDash val="solid"/>
            <a:miter lim="800000"/>
            <a:headEnd len="sm" w="sm" type="none"/>
            <a:tailEnd len="med" w="med" type="triangle"/>
          </a:ln>
        </p:spPr>
      </p:cxnSp>
      <p:cxnSp>
        <p:nvCxnSpPr>
          <p:cNvPr id="484" name="Google Shape;484;p54"/>
          <p:cNvCxnSpPr>
            <a:stCxn id="480" idx="3"/>
          </p:cNvCxnSpPr>
          <p:nvPr/>
        </p:nvCxnSpPr>
        <p:spPr>
          <a:xfrm flipH="1" rot="10800000">
            <a:off x="8135773" y="2629442"/>
            <a:ext cx="840900" cy="11400"/>
          </a:xfrm>
          <a:prstGeom prst="straightConnector1">
            <a:avLst/>
          </a:prstGeom>
          <a:noFill/>
          <a:ln cap="flat" cmpd="sng" w="9525">
            <a:solidFill>
              <a:schemeClr val="dk1"/>
            </a:solidFill>
            <a:prstDash val="solid"/>
            <a:miter lim="800000"/>
            <a:headEnd len="sm" w="sm" type="none"/>
            <a:tailEnd len="med" w="med" type="triangle"/>
          </a:ln>
        </p:spPr>
      </p:cxnSp>
      <p:cxnSp>
        <p:nvCxnSpPr>
          <p:cNvPr id="485" name="Google Shape;485;p54"/>
          <p:cNvCxnSpPr/>
          <p:nvPr/>
        </p:nvCxnSpPr>
        <p:spPr>
          <a:xfrm flipH="1" rot="10800000">
            <a:off x="2019869" y="3905534"/>
            <a:ext cx="2674961" cy="11375"/>
          </a:xfrm>
          <a:prstGeom prst="straightConnector1">
            <a:avLst/>
          </a:prstGeom>
          <a:noFill/>
          <a:ln cap="flat" cmpd="sng" w="9525">
            <a:solidFill>
              <a:schemeClr val="dk1"/>
            </a:solidFill>
            <a:prstDash val="solid"/>
            <a:miter lim="800000"/>
            <a:headEnd len="sm" w="sm" type="none"/>
            <a:tailEnd len="sm" w="sm" type="none"/>
          </a:ln>
        </p:spPr>
      </p:cxnSp>
      <p:cxnSp>
        <p:nvCxnSpPr>
          <p:cNvPr id="486" name="Google Shape;486;p54"/>
          <p:cNvCxnSpPr>
            <a:stCxn id="479" idx="2"/>
          </p:cNvCxnSpPr>
          <p:nvPr/>
        </p:nvCxnSpPr>
        <p:spPr>
          <a:xfrm>
            <a:off x="4674359" y="3098042"/>
            <a:ext cx="20400" cy="819000"/>
          </a:xfrm>
          <a:prstGeom prst="straightConnector1">
            <a:avLst/>
          </a:prstGeom>
          <a:noFill/>
          <a:ln cap="flat" cmpd="sng" w="9525">
            <a:solidFill>
              <a:schemeClr val="dk1"/>
            </a:solidFill>
            <a:prstDash val="solid"/>
            <a:miter lim="800000"/>
            <a:headEnd len="sm" w="sm" type="none"/>
            <a:tailEnd len="sm" w="sm" type="none"/>
          </a:ln>
        </p:spPr>
      </p:cxnSp>
      <p:cxnSp>
        <p:nvCxnSpPr>
          <p:cNvPr id="487" name="Google Shape;487;p54"/>
          <p:cNvCxnSpPr/>
          <p:nvPr/>
        </p:nvCxnSpPr>
        <p:spPr>
          <a:xfrm rot="10800000">
            <a:off x="2017026" y="3228338"/>
            <a:ext cx="2843" cy="715866"/>
          </a:xfrm>
          <a:prstGeom prst="straightConnector1">
            <a:avLst/>
          </a:prstGeom>
          <a:noFill/>
          <a:ln cap="flat" cmpd="sng" w="9525">
            <a:solidFill>
              <a:schemeClr val="dk1"/>
            </a:solidFill>
            <a:prstDash val="solid"/>
            <a:miter lim="800000"/>
            <a:headEnd len="sm" w="sm" type="none"/>
            <a:tailEnd len="med" w="med" type="triangle"/>
          </a:ln>
        </p:spPr>
      </p:cxnSp>
      <p:cxnSp>
        <p:nvCxnSpPr>
          <p:cNvPr id="488" name="Google Shape;488;p54"/>
          <p:cNvCxnSpPr/>
          <p:nvPr/>
        </p:nvCxnSpPr>
        <p:spPr>
          <a:xfrm>
            <a:off x="5373238" y="3944203"/>
            <a:ext cx="1842448" cy="0"/>
          </a:xfrm>
          <a:prstGeom prst="straightConnector1">
            <a:avLst/>
          </a:prstGeom>
          <a:noFill/>
          <a:ln cap="flat" cmpd="sng" w="9525">
            <a:solidFill>
              <a:schemeClr val="dk1"/>
            </a:solidFill>
            <a:prstDash val="solid"/>
            <a:miter lim="800000"/>
            <a:headEnd len="sm" w="sm" type="none"/>
            <a:tailEnd len="sm" w="sm" type="none"/>
          </a:ln>
        </p:spPr>
      </p:cxnSp>
      <p:cxnSp>
        <p:nvCxnSpPr>
          <p:cNvPr id="489" name="Google Shape;489;p54"/>
          <p:cNvCxnSpPr/>
          <p:nvPr/>
        </p:nvCxnSpPr>
        <p:spPr>
          <a:xfrm rot="10800000">
            <a:off x="5373238" y="3098042"/>
            <a:ext cx="0" cy="818867"/>
          </a:xfrm>
          <a:prstGeom prst="straightConnector1">
            <a:avLst/>
          </a:prstGeom>
          <a:noFill/>
          <a:ln cap="flat" cmpd="sng" w="9525">
            <a:solidFill>
              <a:schemeClr val="dk1"/>
            </a:solidFill>
            <a:prstDash val="solid"/>
            <a:miter lim="800000"/>
            <a:headEnd len="sm" w="sm" type="none"/>
            <a:tailEnd len="med" w="med" type="triangle"/>
          </a:ln>
        </p:spPr>
      </p:cxnSp>
      <p:cxnSp>
        <p:nvCxnSpPr>
          <p:cNvPr id="490" name="Google Shape;490;p54"/>
          <p:cNvCxnSpPr>
            <a:stCxn id="480" idx="2"/>
          </p:cNvCxnSpPr>
          <p:nvPr/>
        </p:nvCxnSpPr>
        <p:spPr>
          <a:xfrm>
            <a:off x="7215686" y="3098042"/>
            <a:ext cx="0" cy="819000"/>
          </a:xfrm>
          <a:prstGeom prst="straightConnector1">
            <a:avLst/>
          </a:prstGeom>
          <a:noFill/>
          <a:ln cap="flat" cmpd="sng" w="9525">
            <a:solidFill>
              <a:schemeClr val="dk1"/>
            </a:solidFill>
            <a:prstDash val="solid"/>
            <a:miter lim="800000"/>
            <a:headEnd len="sm" w="sm" type="none"/>
            <a:tailEnd len="sm" w="sm" type="none"/>
          </a:ln>
        </p:spPr>
      </p:cxnSp>
      <p:cxnSp>
        <p:nvCxnSpPr>
          <p:cNvPr id="491" name="Google Shape;491;p54"/>
          <p:cNvCxnSpPr/>
          <p:nvPr/>
        </p:nvCxnSpPr>
        <p:spPr>
          <a:xfrm rot="10800000">
            <a:off x="7736575" y="3098042"/>
            <a:ext cx="0" cy="818867"/>
          </a:xfrm>
          <a:prstGeom prst="straightConnector1">
            <a:avLst/>
          </a:prstGeom>
          <a:noFill/>
          <a:ln cap="flat" cmpd="sng" w="9525">
            <a:solidFill>
              <a:schemeClr val="dk1"/>
            </a:solidFill>
            <a:prstDash val="solid"/>
            <a:miter lim="800000"/>
            <a:headEnd len="sm" w="sm" type="none"/>
            <a:tailEnd len="med" w="med" type="triangle"/>
          </a:ln>
        </p:spPr>
      </p:cxnSp>
      <p:cxnSp>
        <p:nvCxnSpPr>
          <p:cNvPr id="492" name="Google Shape;492;p54"/>
          <p:cNvCxnSpPr/>
          <p:nvPr/>
        </p:nvCxnSpPr>
        <p:spPr>
          <a:xfrm>
            <a:off x="7736575" y="3905534"/>
            <a:ext cx="2390064" cy="11375"/>
          </a:xfrm>
          <a:prstGeom prst="straightConnector1">
            <a:avLst/>
          </a:prstGeom>
          <a:noFill/>
          <a:ln cap="flat" cmpd="sng" w="9525">
            <a:solidFill>
              <a:schemeClr val="dk1"/>
            </a:solidFill>
            <a:prstDash val="solid"/>
            <a:miter lim="800000"/>
            <a:headEnd len="sm" w="sm" type="none"/>
            <a:tailEnd len="sm" w="sm" type="none"/>
          </a:ln>
        </p:spPr>
      </p:cxnSp>
      <p:cxnSp>
        <p:nvCxnSpPr>
          <p:cNvPr id="493" name="Google Shape;493;p54"/>
          <p:cNvCxnSpPr/>
          <p:nvPr/>
        </p:nvCxnSpPr>
        <p:spPr>
          <a:xfrm>
            <a:off x="10124934" y="3127612"/>
            <a:ext cx="0" cy="818867"/>
          </a:xfrm>
          <a:prstGeom prst="straightConnector1">
            <a:avLst/>
          </a:prstGeom>
          <a:noFill/>
          <a:ln cap="flat" cmpd="sng" w="9525">
            <a:solidFill>
              <a:schemeClr val="dk1"/>
            </a:solidFill>
            <a:prstDash val="solid"/>
            <a:miter lim="800000"/>
            <a:headEnd len="sm" w="sm" type="none"/>
            <a:tailEnd len="sm" w="sm" type="none"/>
          </a:ln>
        </p:spPr>
      </p:cxnSp>
      <p:cxnSp>
        <p:nvCxnSpPr>
          <p:cNvPr id="494" name="Google Shape;494;p54"/>
          <p:cNvCxnSpPr/>
          <p:nvPr/>
        </p:nvCxnSpPr>
        <p:spPr>
          <a:xfrm rot="10800000">
            <a:off x="4979727" y="3129890"/>
            <a:ext cx="30992" cy="1618690"/>
          </a:xfrm>
          <a:prstGeom prst="straightConnector1">
            <a:avLst/>
          </a:prstGeom>
          <a:noFill/>
          <a:ln cap="flat" cmpd="sng" w="9525">
            <a:solidFill>
              <a:schemeClr val="dk1"/>
            </a:solidFill>
            <a:prstDash val="solid"/>
            <a:miter lim="800000"/>
            <a:headEnd len="sm" w="sm" type="none"/>
            <a:tailEnd len="med" w="med" type="triangle"/>
          </a:ln>
        </p:spPr>
      </p:cxnSp>
      <p:cxnSp>
        <p:nvCxnSpPr>
          <p:cNvPr id="495" name="Google Shape;495;p54"/>
          <p:cNvCxnSpPr/>
          <p:nvPr/>
        </p:nvCxnSpPr>
        <p:spPr>
          <a:xfrm flipH="1" rot="10800000">
            <a:off x="5010719" y="4722125"/>
            <a:ext cx="5646477" cy="26455"/>
          </a:xfrm>
          <a:prstGeom prst="straightConnector1">
            <a:avLst/>
          </a:prstGeom>
          <a:noFill/>
          <a:ln cap="flat" cmpd="sng" w="9525">
            <a:solidFill>
              <a:schemeClr val="dk1"/>
            </a:solidFill>
            <a:prstDash val="solid"/>
            <a:miter lim="800000"/>
            <a:headEnd len="sm" w="sm" type="none"/>
            <a:tailEnd len="sm" w="sm" type="none"/>
          </a:ln>
        </p:spPr>
      </p:cxnSp>
      <p:cxnSp>
        <p:nvCxnSpPr>
          <p:cNvPr id="496" name="Google Shape;496;p54"/>
          <p:cNvCxnSpPr/>
          <p:nvPr/>
        </p:nvCxnSpPr>
        <p:spPr>
          <a:xfrm>
            <a:off x="10657196" y="3098042"/>
            <a:ext cx="1" cy="1596788"/>
          </a:xfrm>
          <a:prstGeom prst="straightConnector1">
            <a:avLst/>
          </a:prstGeom>
          <a:noFill/>
          <a:ln cap="flat" cmpd="sng" w="9525">
            <a:solidFill>
              <a:schemeClr val="dk1"/>
            </a:solidFill>
            <a:prstDash val="solid"/>
            <a:miter lim="800000"/>
            <a:headEnd len="sm" w="sm" type="none"/>
            <a:tailEnd len="sm" w="sm" type="none"/>
          </a:ln>
        </p:spPr>
      </p:cxnSp>
      <p:cxnSp>
        <p:nvCxnSpPr>
          <p:cNvPr id="497" name="Google Shape;497;p54"/>
          <p:cNvCxnSpPr/>
          <p:nvPr/>
        </p:nvCxnSpPr>
        <p:spPr>
          <a:xfrm rot="10800000">
            <a:off x="1502962" y="3116243"/>
            <a:ext cx="49189" cy="2465693"/>
          </a:xfrm>
          <a:prstGeom prst="straightConnector1">
            <a:avLst/>
          </a:prstGeom>
          <a:noFill/>
          <a:ln cap="flat" cmpd="sng" w="9525">
            <a:solidFill>
              <a:schemeClr val="dk1"/>
            </a:solidFill>
            <a:prstDash val="solid"/>
            <a:miter lim="800000"/>
            <a:headEnd len="sm" w="sm" type="none"/>
            <a:tailEnd len="med" w="med" type="triangle"/>
          </a:ln>
        </p:spPr>
      </p:cxnSp>
      <p:cxnSp>
        <p:nvCxnSpPr>
          <p:cNvPr id="498" name="Google Shape;498;p54"/>
          <p:cNvCxnSpPr/>
          <p:nvPr/>
        </p:nvCxnSpPr>
        <p:spPr>
          <a:xfrm flipH="1" rot="10800000">
            <a:off x="1552151" y="5567793"/>
            <a:ext cx="9290430" cy="14144"/>
          </a:xfrm>
          <a:prstGeom prst="straightConnector1">
            <a:avLst/>
          </a:prstGeom>
          <a:noFill/>
          <a:ln cap="flat" cmpd="sng" w="9525">
            <a:solidFill>
              <a:schemeClr val="dk1"/>
            </a:solidFill>
            <a:prstDash val="solid"/>
            <a:miter lim="800000"/>
            <a:headEnd len="sm" w="sm" type="none"/>
            <a:tailEnd len="sm" w="sm" type="none"/>
          </a:ln>
        </p:spPr>
      </p:cxnSp>
      <p:cxnSp>
        <p:nvCxnSpPr>
          <p:cNvPr id="499" name="Google Shape;499;p54"/>
          <p:cNvCxnSpPr/>
          <p:nvPr/>
        </p:nvCxnSpPr>
        <p:spPr>
          <a:xfrm flipH="1">
            <a:off x="10842581" y="2995683"/>
            <a:ext cx="15918" cy="2586253"/>
          </a:xfrm>
          <a:prstGeom prst="straightConnector1">
            <a:avLst/>
          </a:prstGeom>
          <a:noFill/>
          <a:ln cap="flat" cmpd="sng" w="9525">
            <a:solidFill>
              <a:schemeClr val="dk1"/>
            </a:solidFill>
            <a:prstDash val="solid"/>
            <a:miter lim="800000"/>
            <a:headEnd len="sm" w="sm" type="none"/>
            <a:tailEnd len="sm" w="sm" type="none"/>
          </a:ln>
        </p:spPr>
      </p:cxnSp>
      <p:sp>
        <p:nvSpPr>
          <p:cNvPr id="500" name="Google Shape;500;p54"/>
          <p:cNvSpPr txBox="1"/>
          <p:nvPr/>
        </p:nvSpPr>
        <p:spPr>
          <a:xfrm>
            <a:off x="2787630" y="3916908"/>
            <a:ext cx="76014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clarity</a:t>
            </a:r>
            <a:endParaRPr/>
          </a:p>
        </p:txBody>
      </p:sp>
      <p:sp>
        <p:nvSpPr>
          <p:cNvPr id="501" name="Google Shape;501;p54"/>
          <p:cNvSpPr txBox="1"/>
          <p:nvPr/>
        </p:nvSpPr>
        <p:spPr>
          <a:xfrm>
            <a:off x="5883189" y="3894755"/>
            <a:ext cx="11666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Close gaps</a:t>
            </a:r>
            <a:endParaRPr/>
          </a:p>
        </p:txBody>
      </p:sp>
      <p:sp>
        <p:nvSpPr>
          <p:cNvPr id="502" name="Google Shape;502;p54"/>
          <p:cNvSpPr txBox="1"/>
          <p:nvPr/>
        </p:nvSpPr>
        <p:spPr>
          <a:xfrm>
            <a:off x="8456854" y="3882364"/>
            <a:ext cx="86408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rewrite</a:t>
            </a:r>
            <a:endParaRPr/>
          </a:p>
        </p:txBody>
      </p:sp>
      <p:sp>
        <p:nvSpPr>
          <p:cNvPr id="503" name="Google Shape;503;p54"/>
          <p:cNvSpPr txBox="1"/>
          <p:nvPr/>
        </p:nvSpPr>
        <p:spPr>
          <a:xfrm>
            <a:off x="7546578" y="4748580"/>
            <a:ext cx="149393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Re – evaluate </a:t>
            </a:r>
            <a:endParaRPr/>
          </a:p>
        </p:txBody>
      </p:sp>
      <p:sp>
        <p:nvSpPr>
          <p:cNvPr id="504" name="Google Shape;504;p54"/>
          <p:cNvSpPr txBox="1"/>
          <p:nvPr/>
        </p:nvSpPr>
        <p:spPr>
          <a:xfrm>
            <a:off x="5417097" y="5567800"/>
            <a:ext cx="27186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Confirm and correct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Requirements Process Activities</a:t>
            </a:r>
            <a:endParaRPr/>
          </a:p>
        </p:txBody>
      </p:sp>
      <p:graphicFrame>
        <p:nvGraphicFramePr>
          <p:cNvPr id="510" name="Google Shape;510;p55"/>
          <p:cNvGraphicFramePr/>
          <p:nvPr/>
        </p:nvGraphicFramePr>
        <p:xfrm>
          <a:off x="838200" y="1825624"/>
          <a:ext cx="3000000" cy="3000000"/>
        </p:xfrm>
        <a:graphic>
          <a:graphicData uri="http://schemas.openxmlformats.org/drawingml/2006/table">
            <a:tbl>
              <a:tblPr bandRow="1" firstRow="1">
                <a:noFill/>
                <a:tableStyleId>{2FE43984-580B-448D-BDD3-F7360B42D9B6}</a:tableStyleId>
              </a:tblPr>
              <a:tblGrid>
                <a:gridCol w="5061975"/>
                <a:gridCol w="5859875"/>
              </a:tblGrid>
              <a:tr h="740550">
                <a:tc>
                  <a:txBody>
                    <a:bodyPr/>
                    <a:lstStyle/>
                    <a:p>
                      <a:pPr indent="0" lvl="0" marL="0" marR="0" rtl="0" algn="l">
                        <a:spcBef>
                          <a:spcPts val="0"/>
                        </a:spcBef>
                        <a:spcAft>
                          <a:spcPts val="0"/>
                        </a:spcAft>
                        <a:buNone/>
                      </a:pPr>
                      <a:r>
                        <a:rPr b="1" lang="en-US" sz="2000"/>
                        <a:t>Requirements Process Activity</a:t>
                      </a:r>
                      <a:endParaRPr/>
                    </a:p>
                  </a:txBody>
                  <a:tcPr marT="45725" marB="45725" marR="91450" marL="91450"/>
                </a:tc>
                <a:tc>
                  <a:txBody>
                    <a:bodyPr/>
                    <a:lstStyle/>
                    <a:p>
                      <a:pPr indent="0" lvl="0" marL="0" marR="0" rtl="0" algn="l">
                        <a:spcBef>
                          <a:spcPts val="0"/>
                        </a:spcBef>
                        <a:spcAft>
                          <a:spcPts val="0"/>
                        </a:spcAft>
                        <a:buNone/>
                      </a:pPr>
                      <a:r>
                        <a:rPr b="1" lang="en-US" sz="2000"/>
                        <a:t>Short Description </a:t>
                      </a:r>
                      <a:endParaRPr/>
                    </a:p>
                  </a:txBody>
                  <a:tcPr marT="45725" marB="45725" marR="91450" marL="91450"/>
                </a:tc>
              </a:tr>
              <a:tr h="740550">
                <a:tc>
                  <a:txBody>
                    <a:bodyPr/>
                    <a:lstStyle/>
                    <a:p>
                      <a:pPr indent="0" lvl="0" marL="0" marR="0" rtl="0" algn="just">
                        <a:spcBef>
                          <a:spcPts val="0"/>
                        </a:spcBef>
                        <a:spcAft>
                          <a:spcPts val="0"/>
                        </a:spcAft>
                        <a:buNone/>
                      </a:pPr>
                      <a:r>
                        <a:rPr lang="en-US" sz="1800"/>
                        <a:t>Requirements elicitation</a:t>
                      </a:r>
                      <a:endParaRPr sz="1800"/>
                    </a:p>
                  </a:txBody>
                  <a:tcPr marT="45725" marB="45725" marR="91450" marL="91450"/>
                </a:tc>
                <a:tc>
                  <a:txBody>
                    <a:bodyPr/>
                    <a:lstStyle/>
                    <a:p>
                      <a:pPr indent="0" lvl="0" marL="0" marR="0" rtl="0" algn="just">
                        <a:spcBef>
                          <a:spcPts val="0"/>
                        </a:spcBef>
                        <a:spcAft>
                          <a:spcPts val="0"/>
                        </a:spcAft>
                        <a:buNone/>
                      </a:pPr>
                      <a:r>
                        <a:rPr lang="en-US" sz="1800"/>
                        <a:t>The process of gathering or discovering the requirements </a:t>
                      </a:r>
                      <a:endParaRPr sz="1800"/>
                    </a:p>
                  </a:txBody>
                  <a:tcPr marT="45725" marB="45725" marR="91450" marL="91450"/>
                </a:tc>
              </a:tr>
              <a:tr h="921100">
                <a:tc>
                  <a:txBody>
                    <a:bodyPr/>
                    <a:lstStyle/>
                    <a:p>
                      <a:pPr indent="0" lvl="0" marL="0" marR="0" rtl="0" algn="just">
                        <a:spcBef>
                          <a:spcPts val="0"/>
                        </a:spcBef>
                        <a:spcAft>
                          <a:spcPts val="0"/>
                        </a:spcAft>
                        <a:buNone/>
                      </a:pPr>
                      <a:r>
                        <a:rPr lang="en-US" sz="1800"/>
                        <a:t>Requirements analysis</a:t>
                      </a:r>
                      <a:endParaRPr sz="1800"/>
                    </a:p>
                  </a:txBody>
                  <a:tcPr marT="45725" marB="45725" marR="91450" marL="91450"/>
                </a:tc>
                <a:tc>
                  <a:txBody>
                    <a:bodyPr/>
                    <a:lstStyle/>
                    <a:p>
                      <a:pPr indent="0" lvl="0" marL="0" marR="0" rtl="0" algn="just">
                        <a:spcBef>
                          <a:spcPts val="0"/>
                        </a:spcBef>
                        <a:spcAft>
                          <a:spcPts val="0"/>
                        </a:spcAft>
                        <a:buNone/>
                      </a:pPr>
                      <a:r>
                        <a:rPr lang="en-US" sz="1800"/>
                        <a:t>The process of reviewing the requirements, understanding requirements them as individual requirements and in the larger context of all requirements, and synthesizing them to specify a solution </a:t>
                      </a:r>
                      <a:endParaRPr sz="1800"/>
                    </a:p>
                  </a:txBody>
                  <a:tcPr marT="45725" marB="45725" marR="91450" marL="91450"/>
                </a:tc>
              </a:tr>
              <a:tr h="740550">
                <a:tc>
                  <a:txBody>
                    <a:bodyPr/>
                    <a:lstStyle/>
                    <a:p>
                      <a:pPr indent="0" lvl="0" marL="0" marR="0" rtl="0" algn="just">
                        <a:spcBef>
                          <a:spcPts val="0"/>
                        </a:spcBef>
                        <a:spcAft>
                          <a:spcPts val="0"/>
                        </a:spcAft>
                        <a:buNone/>
                      </a:pPr>
                      <a:r>
                        <a:rPr lang="en-US" sz="1800"/>
                        <a:t>Requirements specifications </a:t>
                      </a:r>
                      <a:endParaRPr sz="1800"/>
                    </a:p>
                  </a:txBody>
                  <a:tcPr marT="45725" marB="45725" marR="91450" marL="91450"/>
                </a:tc>
                <a:tc>
                  <a:txBody>
                    <a:bodyPr/>
                    <a:lstStyle/>
                    <a:p>
                      <a:pPr indent="0" lvl="0" marL="0" marR="0" rtl="0" algn="just">
                        <a:spcBef>
                          <a:spcPts val="0"/>
                        </a:spcBef>
                        <a:spcAft>
                          <a:spcPts val="0"/>
                        </a:spcAft>
                        <a:buNone/>
                      </a:pPr>
                      <a:r>
                        <a:rPr lang="en-US" sz="1800"/>
                        <a:t>The creation of the software and system specification documents</a:t>
                      </a:r>
                      <a:endParaRPr/>
                    </a:p>
                  </a:txBody>
                  <a:tcPr marT="45725" marB="45725" marR="91450" marL="91450"/>
                </a:tc>
              </a:tr>
              <a:tr h="740550">
                <a:tc>
                  <a:txBody>
                    <a:bodyPr/>
                    <a:lstStyle/>
                    <a:p>
                      <a:pPr indent="0" lvl="0" marL="0" marR="0" rtl="0" algn="just">
                        <a:spcBef>
                          <a:spcPts val="0"/>
                        </a:spcBef>
                        <a:spcAft>
                          <a:spcPts val="0"/>
                        </a:spcAft>
                        <a:buNone/>
                      </a:pPr>
                      <a:r>
                        <a:rPr lang="en-US" sz="1800"/>
                        <a:t>Requirements Validation </a:t>
                      </a:r>
                      <a:endParaRPr sz="1800"/>
                    </a:p>
                  </a:txBody>
                  <a:tcPr marT="45725" marB="45725" marR="91450" marL="91450"/>
                </a:tc>
                <a:tc>
                  <a:txBody>
                    <a:bodyPr/>
                    <a:lstStyle/>
                    <a:p>
                      <a:pPr indent="0" lvl="0" marL="0" marR="0" rtl="0" algn="just">
                        <a:spcBef>
                          <a:spcPts val="0"/>
                        </a:spcBef>
                        <a:spcAft>
                          <a:spcPts val="0"/>
                        </a:spcAft>
                        <a:buNone/>
                      </a:pPr>
                      <a:r>
                        <a:rPr lang="en-US" sz="1800"/>
                        <a:t>The set of formal and informal reviews and other techniques that help ensure that the requirements will produce a product that will meet the customer’s needs when operated in its intended environment</a:t>
                      </a:r>
                      <a:endParaRPr sz="1800"/>
                    </a:p>
                  </a:txBody>
                  <a:tcPr marT="45725" marB="45725" marR="91450" marL="91450"/>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5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Process Actors / Stakeholders</a:t>
            </a:r>
            <a:endParaRPr/>
          </a:p>
        </p:txBody>
      </p:sp>
      <p:sp>
        <p:nvSpPr>
          <p:cNvPr id="516" name="Google Shape;516;p56"/>
          <p:cNvSpPr/>
          <p:nvPr/>
        </p:nvSpPr>
        <p:spPr>
          <a:xfrm>
            <a:off x="1528548" y="2094097"/>
            <a:ext cx="1883391" cy="641445"/>
          </a:xfrm>
          <a:prstGeom prst="roundRect">
            <a:avLst>
              <a:gd fmla="val 16667" name="adj"/>
            </a:avLst>
          </a:prstGeom>
          <a:solidFill>
            <a:schemeClr val="accent6"/>
          </a:solidFill>
          <a:ln cap="flat" cmpd="sng" w="19050">
            <a:solidFill>
              <a:schemeClr val="lt1"/>
            </a:solidFill>
            <a:prstDash val="solid"/>
            <a:miter lim="800000"/>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Users</a:t>
            </a:r>
            <a:endParaRPr/>
          </a:p>
        </p:txBody>
      </p:sp>
      <p:sp>
        <p:nvSpPr>
          <p:cNvPr id="517" name="Google Shape;517;p56"/>
          <p:cNvSpPr/>
          <p:nvPr/>
        </p:nvSpPr>
        <p:spPr>
          <a:xfrm>
            <a:off x="1528548" y="3386920"/>
            <a:ext cx="1883391" cy="641445"/>
          </a:xfrm>
          <a:prstGeom prst="roundRect">
            <a:avLst>
              <a:gd fmla="val 16667" name="adj"/>
            </a:avLst>
          </a:prstGeom>
          <a:solidFill>
            <a:schemeClr val="accent6"/>
          </a:solidFill>
          <a:ln cap="flat" cmpd="sng" w="19050">
            <a:solidFill>
              <a:schemeClr val="lt1"/>
            </a:solidFill>
            <a:prstDash val="solid"/>
            <a:miter lim="800000"/>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Customers</a:t>
            </a:r>
            <a:endParaRPr/>
          </a:p>
        </p:txBody>
      </p:sp>
      <p:sp>
        <p:nvSpPr>
          <p:cNvPr id="518" name="Google Shape;518;p56"/>
          <p:cNvSpPr/>
          <p:nvPr/>
        </p:nvSpPr>
        <p:spPr>
          <a:xfrm>
            <a:off x="1528548" y="4919928"/>
            <a:ext cx="1883391" cy="641445"/>
          </a:xfrm>
          <a:prstGeom prst="roundRect">
            <a:avLst>
              <a:gd fmla="val 16667" name="adj"/>
            </a:avLst>
          </a:prstGeom>
          <a:solidFill>
            <a:schemeClr val="accent6"/>
          </a:solidFill>
          <a:ln cap="flat" cmpd="sng" w="19050">
            <a:solidFill>
              <a:schemeClr val="lt1"/>
            </a:solidFill>
            <a:prstDash val="solid"/>
            <a:miter lim="800000"/>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Market Analysts </a:t>
            </a:r>
            <a:endParaRPr/>
          </a:p>
        </p:txBody>
      </p:sp>
      <p:sp>
        <p:nvSpPr>
          <p:cNvPr id="519" name="Google Shape;519;p56"/>
          <p:cNvSpPr/>
          <p:nvPr/>
        </p:nvSpPr>
        <p:spPr>
          <a:xfrm>
            <a:off x="7974330" y="2157622"/>
            <a:ext cx="1883391" cy="641445"/>
          </a:xfrm>
          <a:prstGeom prst="roundRect">
            <a:avLst>
              <a:gd fmla="val 16667" name="adj"/>
            </a:avLst>
          </a:prstGeom>
          <a:solidFill>
            <a:schemeClr val="accent6"/>
          </a:solidFill>
          <a:ln cap="flat" cmpd="sng" w="19050">
            <a:solidFill>
              <a:schemeClr val="lt1"/>
            </a:solidFill>
            <a:prstDash val="solid"/>
            <a:miter lim="800000"/>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Regulator </a:t>
            </a:r>
            <a:endParaRPr/>
          </a:p>
        </p:txBody>
      </p:sp>
      <p:sp>
        <p:nvSpPr>
          <p:cNvPr id="520" name="Google Shape;520;p56"/>
          <p:cNvSpPr/>
          <p:nvPr/>
        </p:nvSpPr>
        <p:spPr>
          <a:xfrm>
            <a:off x="7986213" y="3386919"/>
            <a:ext cx="1883391" cy="641445"/>
          </a:xfrm>
          <a:prstGeom prst="roundRect">
            <a:avLst>
              <a:gd fmla="val 16667" name="adj"/>
            </a:avLst>
          </a:prstGeom>
          <a:solidFill>
            <a:schemeClr val="accent6"/>
          </a:solidFill>
          <a:ln cap="flat" cmpd="sng" w="19050">
            <a:solidFill>
              <a:schemeClr val="lt1"/>
            </a:solidFill>
            <a:prstDash val="solid"/>
            <a:miter lim="800000"/>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Software Engineers </a:t>
            </a:r>
            <a:endParaRPr/>
          </a:p>
        </p:txBody>
      </p:sp>
      <p:sp>
        <p:nvSpPr>
          <p:cNvPr id="521" name="Google Shape;521;p56"/>
          <p:cNvSpPr/>
          <p:nvPr/>
        </p:nvSpPr>
        <p:spPr>
          <a:xfrm>
            <a:off x="7986213" y="4850974"/>
            <a:ext cx="1883391" cy="641445"/>
          </a:xfrm>
          <a:prstGeom prst="roundRect">
            <a:avLst>
              <a:gd fmla="val 16667" name="adj"/>
            </a:avLst>
          </a:prstGeom>
          <a:solidFill>
            <a:schemeClr val="accent6"/>
          </a:solidFill>
          <a:ln cap="flat" cmpd="sng" w="19050">
            <a:solidFill>
              <a:schemeClr val="lt1"/>
            </a:solidFill>
            <a:prstDash val="solid"/>
            <a:miter lim="800000"/>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Testing Team</a:t>
            </a:r>
            <a:endParaRPr/>
          </a:p>
        </p:txBody>
      </p:sp>
      <p:sp>
        <p:nvSpPr>
          <p:cNvPr id="522" name="Google Shape;522;p56"/>
          <p:cNvSpPr/>
          <p:nvPr/>
        </p:nvSpPr>
        <p:spPr>
          <a:xfrm rot="1246690">
            <a:off x="3672848" y="2542240"/>
            <a:ext cx="780667" cy="339851"/>
          </a:xfrm>
          <a:prstGeom prst="lef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3" name="Google Shape;523;p56"/>
          <p:cNvSpPr/>
          <p:nvPr/>
        </p:nvSpPr>
        <p:spPr>
          <a:xfrm rot="-1536367">
            <a:off x="3668817" y="4741156"/>
            <a:ext cx="780667" cy="357545"/>
          </a:xfrm>
          <a:prstGeom prst="lef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4" name="Google Shape;524;p56"/>
          <p:cNvSpPr/>
          <p:nvPr/>
        </p:nvSpPr>
        <p:spPr>
          <a:xfrm>
            <a:off x="3637953" y="3563717"/>
            <a:ext cx="780667" cy="339851"/>
          </a:xfrm>
          <a:prstGeom prst="lef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5" name="Google Shape;525;p56"/>
          <p:cNvSpPr/>
          <p:nvPr/>
        </p:nvSpPr>
        <p:spPr>
          <a:xfrm rot="8942340">
            <a:off x="6782732" y="2494479"/>
            <a:ext cx="780667" cy="339851"/>
          </a:xfrm>
          <a:prstGeom prst="lef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6" name="Google Shape;526;p56"/>
          <p:cNvSpPr/>
          <p:nvPr/>
        </p:nvSpPr>
        <p:spPr>
          <a:xfrm rot="10800000">
            <a:off x="6828101" y="3571534"/>
            <a:ext cx="780667" cy="339851"/>
          </a:xfrm>
          <a:prstGeom prst="lef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7" name="Google Shape;527;p56"/>
          <p:cNvSpPr/>
          <p:nvPr/>
        </p:nvSpPr>
        <p:spPr>
          <a:xfrm rot="-9643669">
            <a:off x="6856554" y="4709328"/>
            <a:ext cx="780667" cy="339851"/>
          </a:xfrm>
          <a:prstGeom prst="lef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8" name="Google Shape;528;p56"/>
          <p:cNvSpPr txBox="1"/>
          <p:nvPr/>
        </p:nvSpPr>
        <p:spPr>
          <a:xfrm>
            <a:off x="4639001" y="1591089"/>
            <a:ext cx="2154887"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Requirements </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engineer/software</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 engineer </a:t>
            </a:r>
            <a:endParaRPr/>
          </a:p>
        </p:txBody>
      </p:sp>
      <p:pic>
        <p:nvPicPr>
          <p:cNvPr id="529" name="Google Shape;529;p56"/>
          <p:cNvPicPr preferRelativeResize="0"/>
          <p:nvPr/>
        </p:nvPicPr>
        <p:blipFill rotWithShape="1">
          <a:blip r:embed="rId3">
            <a:alphaModFix/>
          </a:blip>
          <a:srcRect b="0" l="0" r="0" t="0"/>
          <a:stretch/>
        </p:blipFill>
        <p:spPr>
          <a:xfrm>
            <a:off x="4567460" y="2735542"/>
            <a:ext cx="2113678" cy="188562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Process Stakeholders</a:t>
            </a:r>
            <a:endParaRPr/>
          </a:p>
        </p:txBody>
      </p:sp>
      <p:sp>
        <p:nvSpPr>
          <p:cNvPr id="535" name="Google Shape;535;p5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Stakeholders are people who have an interest in the software engineering project/product</a:t>
            </a:r>
            <a:endParaRPr/>
          </a:p>
          <a:p>
            <a:pPr indent="-228600" lvl="0" marL="228600" rtl="0" algn="just">
              <a:lnSpc>
                <a:spcPct val="90000"/>
              </a:lnSpc>
              <a:spcBef>
                <a:spcPts val="1000"/>
              </a:spcBef>
              <a:spcAft>
                <a:spcPts val="0"/>
              </a:spcAft>
              <a:buClr>
                <a:schemeClr val="dk1"/>
              </a:buClr>
              <a:buSzPts val="2800"/>
              <a:buChar char="•"/>
            </a:pPr>
            <a:r>
              <a:rPr lang="en-US"/>
              <a:t>It is important to identify stakeholders early in the process</a:t>
            </a:r>
            <a:endParaRPr/>
          </a:p>
          <a:p>
            <a:pPr indent="-228600" lvl="1" marL="685800" rtl="0" algn="just">
              <a:lnSpc>
                <a:spcPct val="90000"/>
              </a:lnSpc>
              <a:spcBef>
                <a:spcPts val="500"/>
              </a:spcBef>
              <a:spcAft>
                <a:spcPts val="0"/>
              </a:spcAft>
              <a:buClr>
                <a:schemeClr val="dk1"/>
              </a:buClr>
              <a:buSzPts val="2400"/>
              <a:buFont typeface="Calibri"/>
              <a:buChar char="-"/>
            </a:pPr>
            <a:r>
              <a:rPr lang="en-US"/>
              <a:t>This will help us ensure that all sources of requirements are included</a:t>
            </a:r>
            <a:endParaRPr/>
          </a:p>
          <a:p>
            <a:pPr indent="-228600" lvl="0" marL="228600" rtl="0" algn="just">
              <a:lnSpc>
                <a:spcPct val="90000"/>
              </a:lnSpc>
              <a:spcBef>
                <a:spcPts val="1000"/>
              </a:spcBef>
              <a:spcAft>
                <a:spcPts val="0"/>
              </a:spcAft>
              <a:buClr>
                <a:schemeClr val="dk1"/>
              </a:buClr>
              <a:buSzPts val="2800"/>
              <a:buChar char="•"/>
            </a:pPr>
            <a:r>
              <a:rPr lang="en-US"/>
              <a:t>It will not be possible to perfectly satisfy the requirements of every stakeholder </a:t>
            </a:r>
            <a:endParaRPr/>
          </a:p>
          <a:p>
            <a:pPr indent="0" lvl="1" marL="457200" rtl="0" algn="just">
              <a:lnSpc>
                <a:spcPct val="90000"/>
              </a:lnSpc>
              <a:spcBef>
                <a:spcPts val="500"/>
              </a:spcBef>
              <a:spcAft>
                <a:spcPts val="0"/>
              </a:spcAft>
              <a:buClr>
                <a:schemeClr val="dk1"/>
              </a:buClr>
              <a:buSzPts val="2400"/>
              <a:buNone/>
            </a:pPr>
            <a:r>
              <a:rPr lang="en-US"/>
              <a:t>- It is the software engineer's job to negotiate tradeoffs that are both acceptable to the principal stakeholders and within budgetary, technical, regulatory, and other constraints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Typical Process Stakeholders</a:t>
            </a:r>
            <a:endParaRPr/>
          </a:p>
        </p:txBody>
      </p:sp>
      <p:graphicFrame>
        <p:nvGraphicFramePr>
          <p:cNvPr id="541" name="Google Shape;541;p58"/>
          <p:cNvGraphicFramePr/>
          <p:nvPr/>
        </p:nvGraphicFramePr>
        <p:xfrm>
          <a:off x="838198" y="1825623"/>
          <a:ext cx="3000000" cy="3000000"/>
        </p:xfrm>
        <a:graphic>
          <a:graphicData uri="http://schemas.openxmlformats.org/drawingml/2006/table">
            <a:tbl>
              <a:tblPr bandRow="1" firstRow="1">
                <a:noFill/>
                <a:tableStyleId>{2FE43984-580B-448D-BDD3-F7360B42D9B6}</a:tableStyleId>
              </a:tblPr>
              <a:tblGrid>
                <a:gridCol w="4296500"/>
                <a:gridCol w="6049100"/>
              </a:tblGrid>
              <a:tr h="529250">
                <a:tc>
                  <a:txBody>
                    <a:bodyPr/>
                    <a:lstStyle/>
                    <a:p>
                      <a:pPr indent="0" lvl="0" marL="0" marR="0" rtl="0" algn="l">
                        <a:spcBef>
                          <a:spcPts val="0"/>
                        </a:spcBef>
                        <a:spcAft>
                          <a:spcPts val="0"/>
                        </a:spcAft>
                        <a:buNone/>
                      </a:pPr>
                      <a:r>
                        <a:rPr b="1" lang="en-US" sz="2400"/>
                        <a:t>Role</a:t>
                      </a:r>
                      <a:endParaRPr/>
                    </a:p>
                  </a:txBody>
                  <a:tcPr marT="45725" marB="45725" marR="91450" marL="91450"/>
                </a:tc>
                <a:tc>
                  <a:txBody>
                    <a:bodyPr/>
                    <a:lstStyle/>
                    <a:p>
                      <a:pPr indent="0" lvl="0" marL="0" marR="0" rtl="0" algn="l">
                        <a:spcBef>
                          <a:spcPts val="0"/>
                        </a:spcBef>
                        <a:spcAft>
                          <a:spcPts val="0"/>
                        </a:spcAft>
                        <a:buNone/>
                      </a:pPr>
                      <a:r>
                        <a:rPr b="1" lang="en-US" sz="2400"/>
                        <a:t>Use of Requirements</a:t>
                      </a:r>
                      <a:endParaRPr/>
                    </a:p>
                  </a:txBody>
                  <a:tcPr marT="45725" marB="45725" marR="91450" marL="91450"/>
                </a:tc>
              </a:tr>
              <a:tr h="918300">
                <a:tc>
                  <a:txBody>
                    <a:bodyPr/>
                    <a:lstStyle/>
                    <a:p>
                      <a:pPr indent="0" lvl="0" marL="0" marR="0" rtl="0" algn="l">
                        <a:spcBef>
                          <a:spcPts val="0"/>
                        </a:spcBef>
                        <a:spcAft>
                          <a:spcPts val="0"/>
                        </a:spcAft>
                        <a:buNone/>
                      </a:pPr>
                      <a:r>
                        <a:rPr lang="en-US" sz="2000"/>
                        <a:t>Project leader</a:t>
                      </a:r>
                      <a:endParaRPr sz="2000"/>
                    </a:p>
                  </a:txBody>
                  <a:tcPr marT="45725" marB="45725" marR="91450" marL="91450"/>
                </a:tc>
                <a:tc>
                  <a:txBody>
                    <a:bodyPr/>
                    <a:lstStyle/>
                    <a:p>
                      <a:pPr indent="-285750" lvl="0" marL="285750" marR="0" rtl="0" algn="l">
                        <a:spcBef>
                          <a:spcPts val="0"/>
                        </a:spcBef>
                        <a:spcAft>
                          <a:spcPts val="0"/>
                        </a:spcAft>
                        <a:buClr>
                          <a:schemeClr val="dk1"/>
                        </a:buClr>
                        <a:buSzPts val="2000"/>
                        <a:buFont typeface="Arial"/>
                        <a:buChar char="•"/>
                      </a:pPr>
                      <a:r>
                        <a:rPr lang="en-US" sz="2000"/>
                        <a:t>Determine scope and create project plan  </a:t>
                      </a:r>
                      <a:endParaRPr/>
                    </a:p>
                    <a:p>
                      <a:pPr indent="-285750" lvl="0" marL="285750" marR="0" rtl="0" algn="l">
                        <a:spcBef>
                          <a:spcPts val="0"/>
                        </a:spcBef>
                        <a:spcAft>
                          <a:spcPts val="0"/>
                        </a:spcAft>
                        <a:buClr>
                          <a:schemeClr val="dk1"/>
                        </a:buClr>
                        <a:buSzPts val="2000"/>
                        <a:buFont typeface="Arial"/>
                        <a:buChar char="•"/>
                      </a:pPr>
                      <a:r>
                        <a:rPr lang="en-US" sz="2000"/>
                        <a:t>Get agreement from owners</a:t>
                      </a:r>
                      <a:endParaRPr/>
                    </a:p>
                    <a:p>
                      <a:pPr indent="-285750" lvl="0" marL="285750" marR="0" rtl="0" algn="l">
                        <a:spcBef>
                          <a:spcPts val="0"/>
                        </a:spcBef>
                        <a:spcAft>
                          <a:spcPts val="0"/>
                        </a:spcAft>
                        <a:buClr>
                          <a:schemeClr val="dk1"/>
                        </a:buClr>
                        <a:buSzPts val="2000"/>
                        <a:buFont typeface="Arial"/>
                        <a:buChar char="•"/>
                      </a:pPr>
                      <a:r>
                        <a:rPr lang="en-US" sz="2000"/>
                        <a:t>Track progress </a:t>
                      </a:r>
                      <a:endParaRPr sz="2000"/>
                    </a:p>
                  </a:txBody>
                  <a:tcPr marT="45725" marB="45725" marR="91450" marL="91450"/>
                </a:tc>
              </a:tr>
              <a:tr h="642825">
                <a:tc>
                  <a:txBody>
                    <a:bodyPr/>
                    <a:lstStyle/>
                    <a:p>
                      <a:pPr indent="0" lvl="0" marL="0" marR="0" rtl="0" algn="l">
                        <a:spcBef>
                          <a:spcPts val="0"/>
                        </a:spcBef>
                        <a:spcAft>
                          <a:spcPts val="0"/>
                        </a:spcAft>
                        <a:buNone/>
                      </a:pPr>
                      <a:r>
                        <a:rPr lang="en-US" sz="2000"/>
                        <a:t>Analyst</a:t>
                      </a:r>
                      <a:endParaRPr/>
                    </a:p>
                  </a:txBody>
                  <a:tcPr marT="45725" marB="45725" marR="91450" marL="91450"/>
                </a:tc>
                <a:tc>
                  <a:txBody>
                    <a:bodyPr/>
                    <a:lstStyle/>
                    <a:p>
                      <a:pPr indent="-285750" lvl="0" marL="285750" marR="0" rtl="0" algn="l">
                        <a:spcBef>
                          <a:spcPts val="0"/>
                        </a:spcBef>
                        <a:spcAft>
                          <a:spcPts val="0"/>
                        </a:spcAft>
                        <a:buClr>
                          <a:schemeClr val="dk1"/>
                        </a:buClr>
                        <a:buSzPts val="2000"/>
                        <a:buFont typeface="Arial"/>
                        <a:buChar char="•"/>
                      </a:pPr>
                      <a:r>
                        <a:rPr lang="en-US" sz="2000"/>
                        <a:t>Elicit requirements</a:t>
                      </a:r>
                      <a:endParaRPr/>
                    </a:p>
                    <a:p>
                      <a:pPr indent="-285750" lvl="0" marL="285750" marR="0" rtl="0" algn="l">
                        <a:spcBef>
                          <a:spcPts val="0"/>
                        </a:spcBef>
                        <a:spcAft>
                          <a:spcPts val="0"/>
                        </a:spcAft>
                        <a:buClr>
                          <a:schemeClr val="dk1"/>
                        </a:buClr>
                        <a:buSzPts val="2000"/>
                        <a:buFont typeface="Arial"/>
                        <a:buChar char="•"/>
                      </a:pPr>
                      <a:r>
                        <a:rPr lang="en-US" sz="2000"/>
                        <a:t>Decompose requirements</a:t>
                      </a:r>
                      <a:endParaRPr sz="2000"/>
                    </a:p>
                  </a:txBody>
                  <a:tcPr marT="45725" marB="45725" marR="91450" marL="91450"/>
                </a:tc>
              </a:tr>
              <a:tr h="642825">
                <a:tc>
                  <a:txBody>
                    <a:bodyPr/>
                    <a:lstStyle/>
                    <a:p>
                      <a:pPr indent="0" lvl="0" marL="0" marR="0" rtl="0" algn="l">
                        <a:spcBef>
                          <a:spcPts val="0"/>
                        </a:spcBef>
                        <a:spcAft>
                          <a:spcPts val="0"/>
                        </a:spcAft>
                        <a:buNone/>
                      </a:pPr>
                      <a:r>
                        <a:rPr lang="en-US" sz="2000"/>
                        <a:t>Development team</a:t>
                      </a:r>
                      <a:endParaRPr sz="2000"/>
                    </a:p>
                  </a:txBody>
                  <a:tcPr marT="45725" marB="45725" marR="91450" marL="91450"/>
                </a:tc>
                <a:tc>
                  <a:txBody>
                    <a:bodyPr/>
                    <a:lstStyle/>
                    <a:p>
                      <a:pPr indent="-285750" lvl="0" marL="285750" marR="0" rtl="0" algn="l">
                        <a:spcBef>
                          <a:spcPts val="0"/>
                        </a:spcBef>
                        <a:spcAft>
                          <a:spcPts val="0"/>
                        </a:spcAft>
                        <a:buClr>
                          <a:schemeClr val="dk1"/>
                        </a:buClr>
                        <a:buSzPts val="2000"/>
                        <a:buFont typeface="Arial"/>
                        <a:buChar char="•"/>
                      </a:pPr>
                      <a:r>
                        <a:rPr lang="en-US" sz="2000"/>
                        <a:t>Design and code to requirements</a:t>
                      </a:r>
                      <a:br>
                        <a:rPr lang="en-US" sz="2000"/>
                      </a:br>
                      <a:r>
                        <a:rPr lang="en-US" sz="2000"/>
                        <a:t>Engineer efficiency and reuse</a:t>
                      </a:r>
                      <a:endParaRPr sz="2000"/>
                    </a:p>
                  </a:txBody>
                  <a:tcPr marT="45725" marB="45725" marR="91450" marL="91450"/>
                </a:tc>
              </a:tr>
              <a:tr h="529250">
                <a:tc>
                  <a:txBody>
                    <a:bodyPr/>
                    <a:lstStyle/>
                    <a:p>
                      <a:pPr indent="0" lvl="0" marL="0" marR="0" rtl="0" algn="l">
                        <a:spcBef>
                          <a:spcPts val="0"/>
                        </a:spcBef>
                        <a:spcAft>
                          <a:spcPts val="0"/>
                        </a:spcAft>
                        <a:buNone/>
                      </a:pPr>
                      <a:r>
                        <a:rPr lang="en-US" sz="2000"/>
                        <a:t>Test team</a:t>
                      </a:r>
                      <a:endParaRPr sz="2000"/>
                    </a:p>
                  </a:txBody>
                  <a:tcPr marT="45725" marB="45725" marR="91450" marL="91450"/>
                </a:tc>
                <a:tc>
                  <a:txBody>
                    <a:bodyPr/>
                    <a:lstStyle/>
                    <a:p>
                      <a:pPr indent="-285750" lvl="0" marL="285750" marR="0" rtl="0" algn="l">
                        <a:spcBef>
                          <a:spcPts val="0"/>
                        </a:spcBef>
                        <a:spcAft>
                          <a:spcPts val="0"/>
                        </a:spcAft>
                        <a:buClr>
                          <a:schemeClr val="dk1"/>
                        </a:buClr>
                        <a:buSzPts val="2000"/>
                        <a:buFont typeface="Arial"/>
                        <a:buChar char="•"/>
                      </a:pPr>
                      <a:r>
                        <a:rPr lang="en-US" sz="2000"/>
                        <a:t>Verify conformance to requirements</a:t>
                      </a:r>
                      <a:endParaRPr sz="2000"/>
                    </a:p>
                  </a:txBody>
                  <a:tcPr marT="45725" marB="45725" marR="91450" marL="91450"/>
                </a:tc>
              </a:tr>
              <a:tr h="529250">
                <a:tc>
                  <a:txBody>
                    <a:bodyPr/>
                    <a:lstStyle/>
                    <a:p>
                      <a:pPr indent="0" lvl="0" marL="0" marR="0" rtl="0" algn="l">
                        <a:spcBef>
                          <a:spcPts val="0"/>
                        </a:spcBef>
                        <a:spcAft>
                          <a:spcPts val="0"/>
                        </a:spcAft>
                        <a:buNone/>
                      </a:pPr>
                      <a:r>
                        <a:rPr lang="en-US" sz="2000"/>
                        <a:t>Project Sponsor </a:t>
                      </a:r>
                      <a:endParaRPr sz="2000"/>
                    </a:p>
                  </a:txBody>
                  <a:tcPr marT="45725" marB="45725" marR="91450" marL="91450"/>
                </a:tc>
                <a:tc>
                  <a:txBody>
                    <a:bodyPr/>
                    <a:lstStyle/>
                    <a:p>
                      <a:pPr indent="-285750" lvl="0" marL="285750" marR="0" rtl="0" algn="l">
                        <a:spcBef>
                          <a:spcPts val="0"/>
                        </a:spcBef>
                        <a:spcAft>
                          <a:spcPts val="0"/>
                        </a:spcAft>
                        <a:buClr>
                          <a:schemeClr val="dk1"/>
                        </a:buClr>
                        <a:buSzPts val="2000"/>
                        <a:buFont typeface="Arial"/>
                        <a:buChar char="•"/>
                      </a:pPr>
                      <a:r>
                        <a:rPr lang="en-US" sz="2000"/>
                        <a:t>Provide motivation and sign off</a:t>
                      </a:r>
                      <a:endParaRPr sz="2000"/>
                    </a:p>
                  </a:txBody>
                  <a:tcPr marT="45725" marB="45725" marR="91450" marL="91450"/>
                </a:tc>
              </a:tr>
              <a:tr h="642825">
                <a:tc>
                  <a:txBody>
                    <a:bodyPr/>
                    <a:lstStyle/>
                    <a:p>
                      <a:pPr indent="0" lvl="0" marL="0" marR="0" rtl="0" algn="l">
                        <a:spcBef>
                          <a:spcPts val="0"/>
                        </a:spcBef>
                        <a:spcAft>
                          <a:spcPts val="0"/>
                        </a:spcAft>
                        <a:buNone/>
                      </a:pPr>
                      <a:r>
                        <a:rPr lang="en-US" sz="2000"/>
                        <a:t>Maintenance team</a:t>
                      </a:r>
                      <a:endParaRPr sz="2000"/>
                    </a:p>
                  </a:txBody>
                  <a:tcPr marT="45725" marB="45725" marR="91450" marL="91450"/>
                </a:tc>
                <a:tc>
                  <a:txBody>
                    <a:bodyPr/>
                    <a:lstStyle/>
                    <a:p>
                      <a:pPr indent="-285750" lvl="0" marL="285750" marR="0" rtl="0" algn="l">
                        <a:spcBef>
                          <a:spcPts val="0"/>
                        </a:spcBef>
                        <a:spcAft>
                          <a:spcPts val="0"/>
                        </a:spcAft>
                        <a:buClr>
                          <a:schemeClr val="dk1"/>
                        </a:buClr>
                        <a:buSzPts val="2000"/>
                        <a:buFont typeface="Arial"/>
                        <a:buChar char="•"/>
                      </a:pPr>
                      <a:r>
                        <a:rPr lang="en-US" sz="2000"/>
                        <a:t>Support users in production.</a:t>
                      </a:r>
                      <a:endParaRPr/>
                    </a:p>
                    <a:p>
                      <a:pPr indent="-285750" lvl="0" marL="285750" marR="0" rtl="0" algn="l">
                        <a:spcBef>
                          <a:spcPts val="0"/>
                        </a:spcBef>
                        <a:spcAft>
                          <a:spcPts val="0"/>
                        </a:spcAft>
                        <a:buClr>
                          <a:schemeClr val="dk1"/>
                        </a:buClr>
                        <a:buSzPts val="2000"/>
                        <a:buFont typeface="Arial"/>
                        <a:buChar char="•"/>
                      </a:pPr>
                      <a:r>
                        <a:rPr lang="en-US" sz="2000"/>
                        <a:t> Ensure changes fit requirements</a:t>
                      </a:r>
                      <a:endParaRPr sz="2000"/>
                    </a:p>
                  </a:txBody>
                  <a:tcPr marT="45725" marB="45725" marR="91450" marL="91450"/>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5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Review Question</a:t>
            </a:r>
            <a:endParaRPr/>
          </a:p>
        </p:txBody>
      </p:sp>
      <p:sp>
        <p:nvSpPr>
          <p:cNvPr id="547" name="Google Shape;547;p5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You are a requirements analyst working on gathering or discovering the requirements by interviewing various project stakeholders. Which requirements process activity are you performing?</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a) Requirements elicitation</a:t>
            </a:r>
            <a:endParaRPr/>
          </a:p>
          <a:p>
            <a:pPr indent="0" lvl="0" marL="0" rtl="0" algn="l">
              <a:lnSpc>
                <a:spcPct val="90000"/>
              </a:lnSpc>
              <a:spcBef>
                <a:spcPts val="1000"/>
              </a:spcBef>
              <a:spcAft>
                <a:spcPts val="0"/>
              </a:spcAft>
              <a:buClr>
                <a:schemeClr val="dk1"/>
              </a:buClr>
              <a:buSzPts val="2800"/>
              <a:buNone/>
            </a:pPr>
            <a:r>
              <a:rPr lang="en-US"/>
              <a:t>b) Requirements analysis</a:t>
            </a:r>
            <a:endParaRPr/>
          </a:p>
          <a:p>
            <a:pPr indent="0" lvl="0" marL="0" rtl="0" algn="l">
              <a:lnSpc>
                <a:spcPct val="90000"/>
              </a:lnSpc>
              <a:spcBef>
                <a:spcPts val="1000"/>
              </a:spcBef>
              <a:spcAft>
                <a:spcPts val="0"/>
              </a:spcAft>
              <a:buClr>
                <a:schemeClr val="dk1"/>
              </a:buClr>
              <a:buSzPts val="2800"/>
              <a:buNone/>
            </a:pPr>
            <a:r>
              <a:rPr lang="en-US"/>
              <a:t>c) Requirements specification</a:t>
            </a:r>
            <a:endParaRPr/>
          </a:p>
          <a:p>
            <a:pPr indent="0" lvl="0" marL="0" rtl="0" algn="l">
              <a:lnSpc>
                <a:spcPct val="90000"/>
              </a:lnSpc>
              <a:spcBef>
                <a:spcPts val="1000"/>
              </a:spcBef>
              <a:spcAft>
                <a:spcPts val="0"/>
              </a:spcAft>
              <a:buClr>
                <a:schemeClr val="dk1"/>
              </a:buClr>
              <a:buSzPts val="2800"/>
              <a:buNone/>
            </a:pPr>
            <a:r>
              <a:rPr lang="en-US"/>
              <a:t>d) Requirements validation</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6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Requirements Elicitation</a:t>
            </a:r>
            <a:endParaRPr/>
          </a:p>
        </p:txBody>
      </p:sp>
      <p:sp>
        <p:nvSpPr>
          <p:cNvPr id="553" name="Google Shape;553;p6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Requirements elicitation is the process of working proactively with all stakeholders gathering their needs, articulating their problem, identify and negotiate potential conflicts thereby establishing a clear scope and boundary for a project</a:t>
            </a:r>
            <a:endParaRPr/>
          </a:p>
          <a:p>
            <a:pPr indent="-228600" lvl="0" marL="228600" rtl="0" algn="just">
              <a:lnSpc>
                <a:spcPct val="90000"/>
              </a:lnSpc>
              <a:spcBef>
                <a:spcPts val="1000"/>
              </a:spcBef>
              <a:spcAft>
                <a:spcPts val="0"/>
              </a:spcAft>
              <a:buClr>
                <a:schemeClr val="dk1"/>
              </a:buClr>
              <a:buSzPts val="2800"/>
              <a:buChar char="•"/>
            </a:pPr>
            <a:r>
              <a:rPr lang="en-US"/>
              <a:t>It can also be described as a process of ensuring that the stakeholders have been identified and they have been given an opportunity to explain their problem and needs. And describe what they would like the new system to do</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6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Dimensions of Requirements Elicitation</a:t>
            </a:r>
            <a:endParaRPr/>
          </a:p>
        </p:txBody>
      </p:sp>
      <p:graphicFrame>
        <p:nvGraphicFramePr>
          <p:cNvPr id="559" name="Google Shape;559;p61"/>
          <p:cNvGraphicFramePr/>
          <p:nvPr/>
        </p:nvGraphicFramePr>
        <p:xfrm>
          <a:off x="838198" y="1825625"/>
          <a:ext cx="3000000" cy="3000000"/>
        </p:xfrm>
        <a:graphic>
          <a:graphicData uri="http://schemas.openxmlformats.org/drawingml/2006/table">
            <a:tbl>
              <a:tblPr bandRow="1" firstRow="1">
                <a:noFill/>
                <a:tableStyleId>{2FE43984-580B-448D-BDD3-F7360B42D9B6}</a:tableStyleId>
              </a:tblPr>
              <a:tblGrid>
                <a:gridCol w="4698800"/>
                <a:gridCol w="4698800"/>
              </a:tblGrid>
              <a:tr h="789250">
                <a:tc>
                  <a:txBody>
                    <a:bodyPr/>
                    <a:lstStyle/>
                    <a:p>
                      <a:pPr indent="0" lvl="0" marL="0" marR="0" rtl="0" algn="l">
                        <a:spcBef>
                          <a:spcPts val="0"/>
                        </a:spcBef>
                        <a:spcAft>
                          <a:spcPts val="0"/>
                        </a:spcAft>
                        <a:buNone/>
                      </a:pPr>
                      <a:r>
                        <a:rPr lang="en-US" sz="1800"/>
                        <a:t>Requirements</a:t>
                      </a:r>
                      <a:r>
                        <a:rPr lang="en-US" sz="1800"/>
                        <a:t> </a:t>
                      </a:r>
                      <a:r>
                        <a:rPr lang="en-US"/>
                        <a:t> </a:t>
                      </a:r>
                      <a:r>
                        <a:rPr lang="en-US" sz="1800"/>
                        <a:t>elicitation:</a:t>
                      </a:r>
                      <a:endParaRPr/>
                    </a:p>
                    <a:p>
                      <a:pPr indent="0" lvl="0" marL="0" marR="0" rtl="0" algn="l">
                        <a:spcBef>
                          <a:spcPts val="0"/>
                        </a:spcBef>
                        <a:spcAft>
                          <a:spcPts val="0"/>
                        </a:spcAft>
                        <a:buNone/>
                      </a:pPr>
                      <a:r>
                        <a:rPr lang="en-US" sz="1800"/>
                        <a:t>Dimension  </a:t>
                      </a:r>
                      <a:endParaRPr b="0" sz="1800"/>
                    </a:p>
                  </a:txBody>
                  <a:tcPr marT="45725" marB="45725" marR="91450" marL="91450"/>
                </a:tc>
                <a:tc>
                  <a:txBody>
                    <a:bodyPr/>
                    <a:lstStyle/>
                    <a:p>
                      <a:pPr indent="0" lvl="0" marL="0" marR="0" rtl="0" algn="l">
                        <a:spcBef>
                          <a:spcPts val="0"/>
                        </a:spcBef>
                        <a:spcAft>
                          <a:spcPts val="0"/>
                        </a:spcAft>
                        <a:buNone/>
                      </a:pPr>
                      <a:r>
                        <a:rPr lang="en-US" sz="1800"/>
                        <a:t>Understanding the problem</a:t>
                      </a:r>
                      <a:r>
                        <a:rPr lang="en-US" sz="1800"/>
                        <a:t> </a:t>
                      </a:r>
                      <a:r>
                        <a:rPr lang="en-US" sz="1800"/>
                        <a:t> </a:t>
                      </a:r>
                      <a:endParaRPr/>
                    </a:p>
                  </a:txBody>
                  <a:tcPr marT="45725" marB="45725" marR="91450" marL="91450"/>
                </a:tc>
              </a:tr>
              <a:tr h="552475">
                <a:tc>
                  <a:txBody>
                    <a:bodyPr/>
                    <a:lstStyle/>
                    <a:p>
                      <a:pPr indent="0" lvl="0" marL="0" marR="0" rtl="0" algn="l">
                        <a:spcBef>
                          <a:spcPts val="0"/>
                        </a:spcBef>
                        <a:spcAft>
                          <a:spcPts val="0"/>
                        </a:spcAft>
                        <a:buNone/>
                      </a:pPr>
                      <a:r>
                        <a:t/>
                      </a:r>
                      <a:endParaRPr sz="1800"/>
                    </a:p>
                  </a:txBody>
                  <a:tcPr marT="45725" marB="45725" marR="91450" marL="91450">
                    <a:solidFill>
                      <a:schemeClr val="lt1"/>
                    </a:solidFill>
                  </a:tcPr>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Understanding the domain </a:t>
                      </a:r>
                      <a:endParaRPr/>
                    </a:p>
                    <a:p>
                      <a:pPr indent="0" lvl="0" marL="0" marR="0" rtl="0" algn="l">
                        <a:spcBef>
                          <a:spcPts val="0"/>
                        </a:spcBef>
                        <a:spcAft>
                          <a:spcPts val="0"/>
                        </a:spcAft>
                        <a:buNone/>
                      </a:pPr>
                      <a:r>
                        <a:t/>
                      </a:r>
                      <a:endParaRPr sz="1800"/>
                    </a:p>
                  </a:txBody>
                  <a:tcPr marT="45725" marB="45725" marR="91450" marL="91450"/>
                </a:tc>
              </a:tr>
              <a:tr h="552475">
                <a:tc>
                  <a:txBody>
                    <a:bodyPr/>
                    <a:lstStyle/>
                    <a:p>
                      <a:pPr indent="0" lvl="0" marL="0" marR="0" rtl="0" algn="l">
                        <a:spcBef>
                          <a:spcPts val="0"/>
                        </a:spcBef>
                        <a:spcAft>
                          <a:spcPts val="0"/>
                        </a:spcAft>
                        <a:buNone/>
                      </a:pPr>
                      <a:r>
                        <a:t/>
                      </a:r>
                      <a:endParaRPr sz="1800"/>
                    </a:p>
                  </a:txBody>
                  <a:tcPr marT="45725" marB="45725" marR="91450" marL="91450">
                    <a:solidFill>
                      <a:schemeClr val="lt1"/>
                    </a:solidFill>
                  </a:tcPr>
                </a:tc>
                <a:tc>
                  <a:txBody>
                    <a:bodyPr/>
                    <a:lstStyle/>
                    <a:p>
                      <a:pPr indent="0" lvl="0" marL="0" marR="0" rtl="0" algn="l">
                        <a:spcBef>
                          <a:spcPts val="0"/>
                        </a:spcBef>
                        <a:spcAft>
                          <a:spcPts val="0"/>
                        </a:spcAft>
                        <a:buNone/>
                      </a:pPr>
                      <a:r>
                        <a:rPr lang="en-US" sz="1800"/>
                        <a:t>Identifying</a:t>
                      </a:r>
                      <a:r>
                        <a:rPr lang="en-US" sz="1800"/>
                        <a:t> clear business objectives </a:t>
                      </a:r>
                      <a:endParaRPr sz="1800"/>
                    </a:p>
                  </a:txBody>
                  <a:tcPr marT="45725" marB="45725" marR="91450" marL="91450"/>
                </a:tc>
              </a:tr>
              <a:tr h="552475">
                <a:tc>
                  <a:txBody>
                    <a:bodyPr/>
                    <a:lstStyle/>
                    <a:p>
                      <a:pPr indent="0" lvl="0" marL="0" marR="0" rtl="0" algn="l">
                        <a:spcBef>
                          <a:spcPts val="0"/>
                        </a:spcBef>
                        <a:spcAft>
                          <a:spcPts val="0"/>
                        </a:spcAft>
                        <a:buNone/>
                      </a:pPr>
                      <a:r>
                        <a:t/>
                      </a:r>
                      <a:endParaRPr sz="1800"/>
                    </a:p>
                  </a:txBody>
                  <a:tcPr marT="45725" marB="45725" marR="91450" marL="91450">
                    <a:solidFill>
                      <a:schemeClr val="lt1"/>
                    </a:solidFill>
                  </a:tcPr>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Understanding the needs</a:t>
                      </a:r>
                      <a:r>
                        <a:rPr lang="en-US" sz="1800"/>
                        <a:t> </a:t>
                      </a:r>
                      <a:r>
                        <a:rPr lang="en-US" sz="1800"/>
                        <a:t> </a:t>
                      </a:r>
                      <a:endParaRPr/>
                    </a:p>
                    <a:p>
                      <a:pPr indent="0" lvl="0" marL="0" marR="0" rtl="0" algn="l">
                        <a:spcBef>
                          <a:spcPts val="0"/>
                        </a:spcBef>
                        <a:spcAft>
                          <a:spcPts val="0"/>
                        </a:spcAft>
                        <a:buNone/>
                      </a:pPr>
                      <a:r>
                        <a:t/>
                      </a:r>
                      <a:endParaRPr sz="1800"/>
                    </a:p>
                  </a:txBody>
                  <a:tcPr marT="45725" marB="45725" marR="91450" marL="91450"/>
                </a:tc>
              </a:tr>
              <a:tr h="552475">
                <a:tc>
                  <a:txBody>
                    <a:bodyPr/>
                    <a:lstStyle/>
                    <a:p>
                      <a:pPr indent="0" lvl="0" marL="0" marR="0" rtl="0" algn="l">
                        <a:spcBef>
                          <a:spcPts val="0"/>
                        </a:spcBef>
                        <a:spcAft>
                          <a:spcPts val="0"/>
                        </a:spcAft>
                        <a:buNone/>
                      </a:pPr>
                      <a:r>
                        <a:t/>
                      </a:r>
                      <a:endParaRPr sz="1800"/>
                    </a:p>
                  </a:txBody>
                  <a:tcPr marT="45725" marB="45725" marR="91450" marL="91450">
                    <a:solidFill>
                      <a:schemeClr val="lt1"/>
                    </a:solidFill>
                  </a:tcPr>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Understanding constraints</a:t>
                      </a:r>
                      <a:r>
                        <a:rPr lang="en-US" sz="1800"/>
                        <a:t> of the system stakeholders</a:t>
                      </a:r>
                      <a:endParaRPr sz="1800"/>
                    </a:p>
                  </a:txBody>
                  <a:tcPr marT="45725" marB="45725" marR="91450" marL="91450"/>
                </a:tc>
              </a:tr>
              <a:tr h="552475">
                <a:tc>
                  <a:txBody>
                    <a:bodyPr/>
                    <a:lstStyle/>
                    <a:p>
                      <a:pPr indent="0" lvl="0" marL="0" marR="0" rtl="0" algn="l">
                        <a:spcBef>
                          <a:spcPts val="0"/>
                        </a:spcBef>
                        <a:spcAft>
                          <a:spcPts val="0"/>
                        </a:spcAft>
                        <a:buNone/>
                      </a:pPr>
                      <a:r>
                        <a:t/>
                      </a:r>
                      <a:endParaRPr sz="1800"/>
                    </a:p>
                  </a:txBody>
                  <a:tcPr marT="45725" marB="45725" marR="91450" marL="91450">
                    <a:solidFill>
                      <a:schemeClr val="lt1"/>
                    </a:solidFill>
                  </a:tcPr>
                </a:tc>
                <a:tc>
                  <a:txBody>
                    <a:bodyPr/>
                    <a:lstStyle/>
                    <a:p>
                      <a:pPr indent="0" lvl="0" marL="0" marR="0" rtl="0" algn="l">
                        <a:spcBef>
                          <a:spcPts val="0"/>
                        </a:spcBef>
                        <a:spcAft>
                          <a:spcPts val="0"/>
                        </a:spcAft>
                        <a:buNone/>
                      </a:pPr>
                      <a:r>
                        <a:rPr lang="en-US" sz="1800"/>
                        <a:t>Writing business objectives</a:t>
                      </a:r>
                      <a:r>
                        <a:rPr lang="en-US" sz="1800"/>
                        <a:t> for the project</a:t>
                      </a:r>
                      <a:endParaRPr sz="1800"/>
                    </a:p>
                  </a:txBody>
                  <a:tcPr marT="45725" marB="45725" marR="91450" marL="9145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What are Requirements?</a:t>
            </a:r>
            <a:endParaRPr/>
          </a:p>
        </p:txBody>
      </p:sp>
      <p:sp>
        <p:nvSpPr>
          <p:cNvPr id="132" name="Google Shape;132;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133" name="Google Shape;133;p17"/>
          <p:cNvSpPr/>
          <p:nvPr/>
        </p:nvSpPr>
        <p:spPr>
          <a:xfrm>
            <a:off x="838200" y="1825625"/>
            <a:ext cx="10515600" cy="4301100"/>
          </a:xfrm>
          <a:prstGeom prst="foldedCorner">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Specify the functionality of software</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Establish the interfaces external to the software item.</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Provide performance specifications</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Set forth the qualification criteria for software testing.</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Set forth the human factors engineering specifications for the user interface.</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6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Requirement Sources</a:t>
            </a:r>
            <a:endParaRPr/>
          </a:p>
        </p:txBody>
      </p:sp>
      <p:sp>
        <p:nvSpPr>
          <p:cNvPr id="565" name="Google Shape;565;p62"/>
          <p:cNvSpPr/>
          <p:nvPr/>
        </p:nvSpPr>
        <p:spPr>
          <a:xfrm>
            <a:off x="1201003" y="1965278"/>
            <a:ext cx="10152797" cy="4503761"/>
          </a:xfrm>
          <a:prstGeom prst="roundRect">
            <a:avLst>
              <a:gd fmla="val 16667" name="adj"/>
            </a:avLst>
          </a:prstGeom>
          <a:gradFill>
            <a:gsLst>
              <a:gs pos="0">
                <a:srgbClr val="5F82CA"/>
              </a:gs>
              <a:gs pos="50000">
                <a:srgbClr val="3C70CA"/>
              </a:gs>
              <a:gs pos="100000">
                <a:srgbClr val="2E60B9"/>
              </a:gs>
            </a:gsLst>
            <a:lin ang="5400000" scaled="0"/>
          </a:gradFill>
          <a:ln>
            <a:noFill/>
          </a:ln>
          <a:effectLst>
            <a:outerShdw blurRad="190500" algn="ctr" dir="2700000" dist="228600">
              <a:srgbClr val="000000">
                <a:alpha val="2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6" name="Google Shape;566;p62"/>
          <p:cNvSpPr txBox="1"/>
          <p:nvPr/>
        </p:nvSpPr>
        <p:spPr>
          <a:xfrm>
            <a:off x="1705969" y="2361063"/>
            <a:ext cx="553416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lt1"/>
                </a:solidFill>
                <a:latin typeface="Calibri"/>
                <a:ea typeface="Calibri"/>
                <a:cs typeface="Calibri"/>
                <a:sym typeface="Calibri"/>
              </a:rPr>
              <a:t>High Level Goals  </a:t>
            </a:r>
            <a:endParaRPr/>
          </a:p>
        </p:txBody>
      </p:sp>
      <p:sp>
        <p:nvSpPr>
          <p:cNvPr id="567" name="Google Shape;567;p62"/>
          <p:cNvSpPr/>
          <p:nvPr/>
        </p:nvSpPr>
        <p:spPr>
          <a:xfrm>
            <a:off x="1876566" y="3293320"/>
            <a:ext cx="1241947" cy="1357952"/>
          </a:xfrm>
          <a:prstGeom prst="roundRect">
            <a:avLst>
              <a:gd fmla="val 16667" name="adj"/>
            </a:avLst>
          </a:prstGeom>
          <a:gradFill>
            <a:gsLst>
              <a:gs pos="0">
                <a:srgbClr val="D1D1D1"/>
              </a:gs>
              <a:gs pos="50000">
                <a:srgbClr val="C7C7C7"/>
              </a:gs>
              <a:gs pos="100000">
                <a:srgbClr val="C0C0C0"/>
              </a:gs>
            </a:gsLst>
            <a:lin ang="5400000" scaled="0"/>
          </a:gradFill>
          <a:ln cap="flat" cmpd="sng" w="9525">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Feasibility</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study </a:t>
            </a:r>
            <a:endParaRPr/>
          </a:p>
        </p:txBody>
      </p:sp>
      <p:sp>
        <p:nvSpPr>
          <p:cNvPr id="568" name="Google Shape;568;p62"/>
          <p:cNvSpPr/>
          <p:nvPr/>
        </p:nvSpPr>
        <p:spPr>
          <a:xfrm>
            <a:off x="1845858" y="4788567"/>
            <a:ext cx="1241947" cy="1363259"/>
          </a:xfrm>
          <a:prstGeom prst="roundRect">
            <a:avLst>
              <a:gd fmla="val 16667" name="adj"/>
            </a:avLst>
          </a:prstGeom>
          <a:gradFill>
            <a:gsLst>
              <a:gs pos="0">
                <a:srgbClr val="D1D1D1"/>
              </a:gs>
              <a:gs pos="50000">
                <a:srgbClr val="C7C7C7"/>
              </a:gs>
              <a:gs pos="100000">
                <a:srgbClr val="C0C0C0"/>
              </a:gs>
            </a:gsLst>
            <a:lin ang="5400000" scaled="0"/>
          </a:gradFill>
          <a:ln cap="flat" cmpd="sng" w="9525">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Focus Groups </a:t>
            </a:r>
            <a:endParaRPr/>
          </a:p>
        </p:txBody>
      </p:sp>
      <p:sp>
        <p:nvSpPr>
          <p:cNvPr id="569" name="Google Shape;569;p62"/>
          <p:cNvSpPr/>
          <p:nvPr/>
        </p:nvSpPr>
        <p:spPr>
          <a:xfrm>
            <a:off x="3643952" y="3126180"/>
            <a:ext cx="7410735" cy="3042608"/>
          </a:xfrm>
          <a:prstGeom prst="roundRect">
            <a:avLst>
              <a:gd fmla="val 16667" name="adj"/>
            </a:avLst>
          </a:prstGeom>
          <a:gradFill>
            <a:gsLst>
              <a:gs pos="0">
                <a:srgbClr val="F08B54"/>
              </a:gs>
              <a:gs pos="50000">
                <a:srgbClr val="F67A26"/>
              </a:gs>
              <a:gs pos="100000">
                <a:srgbClr val="E36A18"/>
              </a:gs>
            </a:gsLst>
            <a:lin ang="5400000" scaled="0"/>
          </a:gra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0" name="Google Shape;570;p62"/>
          <p:cNvSpPr txBox="1"/>
          <p:nvPr/>
        </p:nvSpPr>
        <p:spPr>
          <a:xfrm>
            <a:off x="4346814" y="3181510"/>
            <a:ext cx="557510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lt1"/>
                </a:solidFill>
                <a:latin typeface="Calibri"/>
                <a:ea typeface="Calibri"/>
                <a:cs typeface="Calibri"/>
                <a:sym typeface="Calibri"/>
              </a:rPr>
              <a:t>Stakeholders and System Context </a:t>
            </a:r>
            <a:endParaRPr/>
          </a:p>
        </p:txBody>
      </p:sp>
      <p:sp>
        <p:nvSpPr>
          <p:cNvPr id="571" name="Google Shape;571;p62"/>
          <p:cNvSpPr/>
          <p:nvPr/>
        </p:nvSpPr>
        <p:spPr>
          <a:xfrm>
            <a:off x="3835021" y="4842457"/>
            <a:ext cx="1487607" cy="902411"/>
          </a:xfrm>
          <a:prstGeom prst="roundRect">
            <a:avLst>
              <a:gd fmla="val 16667" name="adj"/>
            </a:avLst>
          </a:prstGeom>
          <a:gradFill>
            <a:gsLst>
              <a:gs pos="0">
                <a:srgbClr val="D1D1D1"/>
              </a:gs>
              <a:gs pos="50000">
                <a:srgbClr val="C7C7C7"/>
              </a:gs>
              <a:gs pos="100000">
                <a:srgbClr val="C0C0C0"/>
              </a:gs>
            </a:gsLst>
            <a:lin ang="5400000" scaled="0"/>
          </a:gradFill>
          <a:ln cap="flat" cmpd="sng" w="9525">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lang="en-US" sz="1600">
                <a:solidFill>
                  <a:schemeClr val="dk1"/>
                </a:solidFill>
                <a:latin typeface="Calibri"/>
                <a:ea typeface="Calibri"/>
                <a:cs typeface="Calibri"/>
                <a:sym typeface="Calibri"/>
              </a:rPr>
              <a:t>Organizational</a:t>
            </a:r>
            <a:endParaRPr/>
          </a:p>
          <a:p>
            <a:pPr indent="0" lvl="0" marL="0" marR="0" rtl="0" algn="ctr">
              <a:spcBef>
                <a:spcPts val="0"/>
              </a:spcBef>
              <a:spcAft>
                <a:spcPts val="0"/>
              </a:spcAft>
              <a:buNone/>
            </a:pPr>
            <a:r>
              <a:rPr lang="en-US" sz="1600">
                <a:solidFill>
                  <a:schemeClr val="dk1"/>
                </a:solidFill>
                <a:latin typeface="Calibri"/>
                <a:ea typeface="Calibri"/>
                <a:cs typeface="Calibri"/>
                <a:sym typeface="Calibri"/>
              </a:rPr>
              <a:t>Environment </a:t>
            </a:r>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72" name="Google Shape;572;p62"/>
          <p:cNvSpPr/>
          <p:nvPr/>
        </p:nvSpPr>
        <p:spPr>
          <a:xfrm>
            <a:off x="3835021" y="3884450"/>
            <a:ext cx="1487607" cy="820713"/>
          </a:xfrm>
          <a:prstGeom prst="roundRect">
            <a:avLst>
              <a:gd fmla="val 16667" name="adj"/>
            </a:avLst>
          </a:prstGeom>
          <a:gradFill>
            <a:gsLst>
              <a:gs pos="0">
                <a:srgbClr val="D1D1D1"/>
              </a:gs>
              <a:gs pos="50000">
                <a:srgbClr val="C7C7C7"/>
              </a:gs>
              <a:gs pos="100000">
                <a:srgbClr val="C0C0C0"/>
              </a:gs>
            </a:gsLst>
            <a:lin ang="5400000" scaled="0"/>
          </a:gradFill>
          <a:ln cap="flat" cmpd="sng" w="9525">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Operational Environment  </a:t>
            </a:r>
            <a:endParaRPr/>
          </a:p>
        </p:txBody>
      </p:sp>
      <p:sp>
        <p:nvSpPr>
          <p:cNvPr id="573" name="Google Shape;573;p62"/>
          <p:cNvSpPr/>
          <p:nvPr/>
        </p:nvSpPr>
        <p:spPr>
          <a:xfrm>
            <a:off x="5513697" y="3803571"/>
            <a:ext cx="5240738" cy="2070134"/>
          </a:xfrm>
          <a:prstGeom prst="roundRect">
            <a:avLst>
              <a:gd fmla="val 16667" name="adj"/>
            </a:avLst>
          </a:prstGeom>
          <a:solidFill>
            <a:srgbClr val="FF0000"/>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4" name="Google Shape;574;p62"/>
          <p:cNvSpPr txBox="1"/>
          <p:nvPr/>
        </p:nvSpPr>
        <p:spPr>
          <a:xfrm>
            <a:off x="6096000" y="3901272"/>
            <a:ext cx="425810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lt1"/>
                </a:solidFill>
                <a:latin typeface="Calibri"/>
                <a:ea typeface="Calibri"/>
                <a:cs typeface="Calibri"/>
                <a:sym typeface="Calibri"/>
              </a:rPr>
              <a:t>Requirements  Elicitation </a:t>
            </a:r>
            <a:endParaRPr/>
          </a:p>
        </p:txBody>
      </p:sp>
      <p:sp>
        <p:nvSpPr>
          <p:cNvPr id="575" name="Google Shape;575;p62"/>
          <p:cNvSpPr/>
          <p:nvPr/>
        </p:nvSpPr>
        <p:spPr>
          <a:xfrm>
            <a:off x="5766183" y="4705163"/>
            <a:ext cx="1473956" cy="956383"/>
          </a:xfrm>
          <a:prstGeom prst="roundRect">
            <a:avLst>
              <a:gd fmla="val 16667" name="adj"/>
            </a:avLst>
          </a:prstGeom>
          <a:gradFill>
            <a:gsLst>
              <a:gs pos="0">
                <a:srgbClr val="D1D1D1"/>
              </a:gs>
              <a:gs pos="50000">
                <a:srgbClr val="C7C7C7"/>
              </a:gs>
              <a:gs pos="100000">
                <a:srgbClr val="C0C0C0"/>
              </a:gs>
            </a:gsLst>
            <a:lin ang="5400000" scaled="0"/>
          </a:gradFill>
          <a:ln cap="flat" cmpd="sng" w="9525">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Understanding problem</a:t>
            </a:r>
            <a:endParaRPr/>
          </a:p>
        </p:txBody>
      </p:sp>
      <p:sp>
        <p:nvSpPr>
          <p:cNvPr id="576" name="Google Shape;576;p62"/>
          <p:cNvSpPr/>
          <p:nvPr/>
        </p:nvSpPr>
        <p:spPr>
          <a:xfrm>
            <a:off x="7383440" y="4705163"/>
            <a:ext cx="1473956" cy="932401"/>
          </a:xfrm>
          <a:prstGeom prst="roundRect">
            <a:avLst>
              <a:gd fmla="val 16667" name="adj"/>
            </a:avLst>
          </a:prstGeom>
          <a:gradFill>
            <a:gsLst>
              <a:gs pos="0">
                <a:srgbClr val="D1D1D1"/>
              </a:gs>
              <a:gs pos="50000">
                <a:srgbClr val="C7C7C7"/>
              </a:gs>
              <a:gs pos="100000">
                <a:srgbClr val="C0C0C0"/>
              </a:gs>
            </a:gsLst>
            <a:lin ang="5400000" scaled="0"/>
          </a:gradFill>
          <a:ln cap="flat" cmpd="sng" w="9525">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Write Business Objectives </a:t>
            </a:r>
            <a:endParaRPr/>
          </a:p>
        </p:txBody>
      </p:sp>
      <p:sp>
        <p:nvSpPr>
          <p:cNvPr id="577" name="Google Shape;577;p62"/>
          <p:cNvSpPr/>
          <p:nvPr/>
        </p:nvSpPr>
        <p:spPr>
          <a:xfrm>
            <a:off x="9014344" y="4705163"/>
            <a:ext cx="1521727" cy="938860"/>
          </a:xfrm>
          <a:prstGeom prst="roundRect">
            <a:avLst>
              <a:gd fmla="val 16667" name="adj"/>
            </a:avLst>
          </a:prstGeom>
          <a:gradFill>
            <a:gsLst>
              <a:gs pos="0">
                <a:srgbClr val="D1D1D1"/>
              </a:gs>
              <a:gs pos="50000">
                <a:srgbClr val="C7C7C7"/>
              </a:gs>
              <a:gs pos="100000">
                <a:srgbClr val="C0C0C0"/>
              </a:gs>
            </a:gsLst>
            <a:lin ang="5400000" scaled="0"/>
          </a:gradFill>
          <a:ln cap="flat" cmpd="sng" w="9525">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Gather Information  from Stakeholders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6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Goals</a:t>
            </a:r>
            <a:endParaRPr/>
          </a:p>
        </p:txBody>
      </p:sp>
      <p:sp>
        <p:nvSpPr>
          <p:cNvPr id="583" name="Google Shape;583;p6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"goal" (sometimes called "business concern" or "critical success factor") refers to the overall, high-level objectives of the software</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 Goals provide the motivation for the software but are often vaguely formulated.</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A "feasibility study" is a relatively low-cost way to assess the viability or practicality of realizing the goals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6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Interviews</a:t>
            </a:r>
            <a:endParaRPr/>
          </a:p>
        </p:txBody>
      </p:sp>
      <p:sp>
        <p:nvSpPr>
          <p:cNvPr id="589" name="Google Shape;589;p64"/>
          <p:cNvSpPr txBox="1"/>
          <p:nvPr>
            <p:ph idx="1" type="body"/>
          </p:nvPr>
        </p:nvSpPr>
        <p:spPr>
          <a:xfrm>
            <a:off x="838200" y="1455200"/>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Interviewing stakeholders is a "traditional" means of eliciting requirements</a:t>
            </a:r>
            <a:endParaRPr/>
          </a:p>
          <a:p>
            <a:pPr indent="0" lvl="0" marL="0" rtl="0" algn="l">
              <a:lnSpc>
                <a:spcPct val="90000"/>
              </a:lnSpc>
              <a:spcBef>
                <a:spcPts val="1000"/>
              </a:spcBef>
              <a:spcAft>
                <a:spcPts val="0"/>
              </a:spcAft>
              <a:buClr>
                <a:schemeClr val="dk1"/>
              </a:buClr>
              <a:buSzPts val="2800"/>
              <a:buNone/>
            </a:pPr>
            <a:r>
              <a:t/>
            </a:r>
            <a:endParaRPr/>
          </a:p>
        </p:txBody>
      </p:sp>
      <p:graphicFrame>
        <p:nvGraphicFramePr>
          <p:cNvPr id="590" name="Google Shape;590;p64"/>
          <p:cNvGraphicFramePr/>
          <p:nvPr/>
        </p:nvGraphicFramePr>
        <p:xfrm>
          <a:off x="918022" y="2240806"/>
          <a:ext cx="3000000" cy="3000000"/>
        </p:xfrm>
        <a:graphic>
          <a:graphicData uri="http://schemas.openxmlformats.org/drawingml/2006/table">
            <a:tbl>
              <a:tblPr bandRow="1" firstRow="1">
                <a:noFill/>
                <a:tableStyleId>{2FE43984-580B-448D-BDD3-F7360B42D9B6}</a:tableStyleId>
              </a:tblPr>
              <a:tblGrid>
                <a:gridCol w="4762025"/>
                <a:gridCol w="4762025"/>
              </a:tblGrid>
              <a:tr h="766475">
                <a:tc>
                  <a:txBody>
                    <a:bodyPr/>
                    <a:lstStyle/>
                    <a:p>
                      <a:pPr indent="0" lvl="0" marL="0" marR="0" rtl="0" algn="l">
                        <a:spcBef>
                          <a:spcPts val="0"/>
                        </a:spcBef>
                        <a:spcAft>
                          <a:spcPts val="0"/>
                        </a:spcAft>
                        <a:buNone/>
                      </a:pPr>
                      <a:r>
                        <a:rPr lang="en-US" sz="2800"/>
                        <a:t>Advantages</a:t>
                      </a:r>
                      <a:endParaRPr/>
                    </a:p>
                  </a:txBody>
                  <a:tcPr marT="45725" marB="45725" marR="91450" marL="91450"/>
                </a:tc>
                <a:tc>
                  <a:txBody>
                    <a:bodyPr/>
                    <a:lstStyle/>
                    <a:p>
                      <a:pPr indent="0" lvl="0" marL="0" marR="0" rtl="0" algn="l">
                        <a:spcBef>
                          <a:spcPts val="0"/>
                        </a:spcBef>
                        <a:spcAft>
                          <a:spcPts val="0"/>
                        </a:spcAft>
                        <a:buNone/>
                      </a:pPr>
                      <a:r>
                        <a:rPr lang="en-US" sz="2800"/>
                        <a:t>Disadvantages</a:t>
                      </a:r>
                      <a:endParaRPr sz="2800"/>
                    </a:p>
                  </a:txBody>
                  <a:tcPr marT="45725" marB="45725" marR="91450" marL="91450"/>
                </a:tc>
              </a:tr>
              <a:tr h="2907900">
                <a:tc>
                  <a:txBody>
                    <a:bodyPr/>
                    <a:lstStyle/>
                    <a:p>
                      <a:pPr indent="-285750" lvl="0" marL="285750" marR="0" rtl="0" algn="just">
                        <a:spcBef>
                          <a:spcPts val="0"/>
                        </a:spcBef>
                        <a:spcAft>
                          <a:spcPts val="0"/>
                        </a:spcAft>
                        <a:buClr>
                          <a:schemeClr val="dk1"/>
                        </a:buClr>
                        <a:buSzPts val="2800"/>
                        <a:buFont typeface="Arial"/>
                        <a:buChar char="•"/>
                      </a:pPr>
                      <a:r>
                        <a:rPr lang="en-US" sz="2800"/>
                        <a:t>Effective to get an overall understanding of what stakeholders do and how they are likely to interact with the system</a:t>
                      </a:r>
                      <a:endParaRPr sz="2800"/>
                    </a:p>
                  </a:txBody>
                  <a:tcPr marT="45725" marB="45725" marR="91450" marL="91450"/>
                </a:tc>
                <a:tc>
                  <a:txBody>
                    <a:bodyPr/>
                    <a:lstStyle/>
                    <a:p>
                      <a:pPr indent="-285750" lvl="0" marL="285750" marR="0" rtl="0" algn="just">
                        <a:spcBef>
                          <a:spcPts val="0"/>
                        </a:spcBef>
                        <a:spcAft>
                          <a:spcPts val="0"/>
                        </a:spcAft>
                        <a:buClr>
                          <a:schemeClr val="dk1"/>
                        </a:buClr>
                        <a:buSzPts val="2800"/>
                        <a:buFont typeface="Arial"/>
                        <a:buChar char="•"/>
                      </a:pPr>
                      <a:r>
                        <a:rPr lang="en-US" sz="2800"/>
                        <a:t>Stakeholders language is so filled with business-related jargon hard for engineers to understand. Stakeholders find some key activities so familiar that they miss mentioning them</a:t>
                      </a:r>
                      <a:endParaRPr sz="2800"/>
                    </a:p>
                  </a:txBody>
                  <a:tcPr marT="45725" marB="45725" marR="91450" marL="91450"/>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6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Prototypes</a:t>
            </a:r>
            <a:endParaRPr/>
          </a:p>
        </p:txBody>
      </p:sp>
      <p:sp>
        <p:nvSpPr>
          <p:cNvPr id="596" name="Google Shape;596;p65"/>
          <p:cNvSpPr txBox="1"/>
          <p:nvPr>
            <p:ph idx="1" type="body"/>
          </p:nvPr>
        </p:nvSpPr>
        <p:spPr>
          <a:xfrm>
            <a:off x="838200" y="1825625"/>
            <a:ext cx="5824206"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Prototyping technique is a valuable tool for clarifying ambiguous requirements.</a:t>
            </a:r>
            <a:endParaRPr/>
          </a:p>
          <a:p>
            <a:pPr indent="-228600" lvl="0" marL="228600" rtl="0" algn="just">
              <a:lnSpc>
                <a:spcPct val="90000"/>
              </a:lnSpc>
              <a:spcBef>
                <a:spcPts val="1000"/>
              </a:spcBef>
              <a:spcAft>
                <a:spcPts val="0"/>
              </a:spcAft>
              <a:buClr>
                <a:schemeClr val="dk1"/>
              </a:buClr>
              <a:buSzPts val="2800"/>
              <a:buChar char="•"/>
            </a:pPr>
            <a:r>
              <a:rPr lang="en-US"/>
              <a:t>Wide range of prototyping techniques available ranging from paper mockups of screen designs to beta-test versions of software products</a:t>
            </a:r>
            <a:endParaRPr/>
          </a:p>
        </p:txBody>
      </p:sp>
      <p:sp>
        <p:nvSpPr>
          <p:cNvPr id="597" name="Google Shape;597;p65"/>
          <p:cNvSpPr/>
          <p:nvPr/>
        </p:nvSpPr>
        <p:spPr>
          <a:xfrm>
            <a:off x="7301552" y="1825625"/>
            <a:ext cx="3534769" cy="849336"/>
          </a:xfrm>
          <a:prstGeom prst="rect">
            <a:avLst/>
          </a:prstGeom>
          <a:gradFill>
            <a:gsLst>
              <a:gs pos="0">
                <a:srgbClr val="5F82CA"/>
              </a:gs>
              <a:gs pos="50000">
                <a:srgbClr val="3C70CA"/>
              </a:gs>
              <a:gs pos="100000">
                <a:srgbClr val="2E60B9"/>
              </a:gs>
            </a:gsLst>
            <a:lin ang="5400000" scaled="0"/>
          </a:gra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GUI Builder </a:t>
            </a:r>
            <a:endParaRPr/>
          </a:p>
        </p:txBody>
      </p:sp>
      <p:sp>
        <p:nvSpPr>
          <p:cNvPr id="598" name="Google Shape;598;p65"/>
          <p:cNvSpPr/>
          <p:nvPr/>
        </p:nvSpPr>
        <p:spPr>
          <a:xfrm>
            <a:off x="7301552" y="3016155"/>
            <a:ext cx="3480179" cy="2906973"/>
          </a:xfrm>
          <a:prstGeom prst="rect">
            <a:avLst/>
          </a:prstGeom>
          <a:gradFill>
            <a:gsLst>
              <a:gs pos="0">
                <a:srgbClr val="5F82CA"/>
              </a:gs>
              <a:gs pos="50000">
                <a:srgbClr val="3C70CA"/>
              </a:gs>
              <a:gs pos="100000">
                <a:srgbClr val="2E60B9"/>
              </a:gs>
            </a:gsLst>
            <a:lin ang="5400000" scaled="0"/>
          </a:gradFill>
          <a:ln cap="flat" cmpd="sng" w="9525">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9" name="Google Shape;599;p65"/>
          <p:cNvSpPr/>
          <p:nvPr/>
        </p:nvSpPr>
        <p:spPr>
          <a:xfrm>
            <a:off x="7301552" y="5281684"/>
            <a:ext cx="3480179" cy="600501"/>
          </a:xfrm>
          <a:prstGeom prst="rect">
            <a:avLst/>
          </a:prstGeom>
          <a:solidFill>
            <a:schemeClr val="accent5"/>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0" name="Google Shape;600;p65"/>
          <p:cNvSpPr/>
          <p:nvPr/>
        </p:nvSpPr>
        <p:spPr>
          <a:xfrm>
            <a:off x="9880980" y="3016155"/>
            <a:ext cx="900752" cy="2265529"/>
          </a:xfrm>
          <a:prstGeom prst="rect">
            <a:avLst/>
          </a:prstGeom>
          <a:gradFill>
            <a:gsLst>
              <a:gs pos="0">
                <a:srgbClr val="5F82CA"/>
              </a:gs>
              <a:gs pos="50000">
                <a:srgbClr val="3C70CA"/>
              </a:gs>
              <a:gs pos="100000">
                <a:srgbClr val="2E60B9"/>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1" name="Google Shape;601;p65"/>
          <p:cNvSpPr/>
          <p:nvPr/>
        </p:nvSpPr>
        <p:spPr>
          <a:xfrm>
            <a:off x="10044752" y="3166281"/>
            <a:ext cx="423081" cy="191068"/>
          </a:xfrm>
          <a:prstGeom prst="rect">
            <a:avLst/>
          </a:prstGeom>
          <a:solidFill>
            <a:schemeClr val="accent2"/>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2" name="Google Shape;602;p65"/>
          <p:cNvSpPr/>
          <p:nvPr/>
        </p:nvSpPr>
        <p:spPr>
          <a:xfrm>
            <a:off x="10044751" y="3562065"/>
            <a:ext cx="423081" cy="191068"/>
          </a:xfrm>
          <a:prstGeom prst="rect">
            <a:avLst/>
          </a:prstGeom>
          <a:solidFill>
            <a:schemeClr val="accent2"/>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3" name="Google Shape;603;p65"/>
          <p:cNvSpPr/>
          <p:nvPr/>
        </p:nvSpPr>
        <p:spPr>
          <a:xfrm>
            <a:off x="10044751" y="3985147"/>
            <a:ext cx="423081" cy="191068"/>
          </a:xfrm>
          <a:prstGeom prst="rect">
            <a:avLst/>
          </a:prstGeom>
          <a:solidFill>
            <a:schemeClr val="accent2"/>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4" name="Google Shape;604;p65"/>
          <p:cNvSpPr/>
          <p:nvPr/>
        </p:nvSpPr>
        <p:spPr>
          <a:xfrm>
            <a:off x="10044751" y="4367284"/>
            <a:ext cx="423081" cy="191068"/>
          </a:xfrm>
          <a:prstGeom prst="rect">
            <a:avLst/>
          </a:prstGeom>
          <a:solidFill>
            <a:schemeClr val="accent2"/>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5" name="Google Shape;605;p65"/>
          <p:cNvSpPr/>
          <p:nvPr/>
        </p:nvSpPr>
        <p:spPr>
          <a:xfrm>
            <a:off x="8695924" y="3219240"/>
            <a:ext cx="1034927" cy="1830432"/>
          </a:xfrm>
          <a:prstGeom prst="rect">
            <a:avLst/>
          </a:prstGeom>
          <a:solidFill>
            <a:schemeClr val="accent2"/>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6" name="Google Shape;606;p65"/>
          <p:cNvSpPr/>
          <p:nvPr/>
        </p:nvSpPr>
        <p:spPr>
          <a:xfrm>
            <a:off x="7612650" y="4435523"/>
            <a:ext cx="888256" cy="614149"/>
          </a:xfrm>
          <a:prstGeom prst="rect">
            <a:avLst/>
          </a:prstGeom>
          <a:solidFill>
            <a:schemeClr val="accent2"/>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7" name="Google Shape;607;p65"/>
          <p:cNvSpPr txBox="1"/>
          <p:nvPr/>
        </p:nvSpPr>
        <p:spPr>
          <a:xfrm>
            <a:off x="6528227" y="3562065"/>
            <a:ext cx="6231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GUI</a:t>
            </a:r>
            <a:endParaRPr/>
          </a:p>
        </p:txBody>
      </p:sp>
      <p:pic>
        <p:nvPicPr>
          <p:cNvPr id="608" name="Google Shape;608;p65"/>
          <p:cNvPicPr preferRelativeResize="0"/>
          <p:nvPr/>
        </p:nvPicPr>
        <p:blipFill rotWithShape="1">
          <a:blip r:embed="rId3">
            <a:alphaModFix/>
          </a:blip>
          <a:srcRect b="0" l="0" r="0" t="0"/>
          <a:stretch/>
        </p:blipFill>
        <p:spPr>
          <a:xfrm>
            <a:off x="9403308" y="2031882"/>
            <a:ext cx="852984" cy="489756"/>
          </a:xfrm>
          <a:prstGeom prst="rect">
            <a:avLst/>
          </a:prstGeom>
          <a:noFill/>
          <a:ln>
            <a:noFill/>
          </a:ln>
        </p:spPr>
      </p:pic>
      <p:pic>
        <p:nvPicPr>
          <p:cNvPr id="609" name="Google Shape;609;p65"/>
          <p:cNvPicPr preferRelativeResize="0"/>
          <p:nvPr/>
        </p:nvPicPr>
        <p:blipFill rotWithShape="1">
          <a:blip r:embed="rId3">
            <a:alphaModFix/>
          </a:blip>
          <a:srcRect b="0" l="0" r="0" t="0"/>
          <a:stretch/>
        </p:blipFill>
        <p:spPr>
          <a:xfrm>
            <a:off x="7607804" y="3339223"/>
            <a:ext cx="796167" cy="645924"/>
          </a:xfrm>
          <a:prstGeom prst="rect">
            <a:avLst/>
          </a:prstGeom>
          <a:noFill/>
          <a:ln>
            <a:noFill/>
          </a:ln>
        </p:spPr>
      </p:pic>
      <p:cxnSp>
        <p:nvCxnSpPr>
          <p:cNvPr id="610" name="Google Shape;610;p65"/>
          <p:cNvCxnSpPr/>
          <p:nvPr/>
        </p:nvCxnSpPr>
        <p:spPr>
          <a:xfrm flipH="1">
            <a:off x="8042480" y="2347415"/>
            <a:ext cx="1688372" cy="1214650"/>
          </a:xfrm>
          <a:prstGeom prst="straightConnector1">
            <a:avLst/>
          </a:prstGeom>
          <a:noFill/>
          <a:ln cap="flat" cmpd="sng" w="9525">
            <a:solidFill>
              <a:schemeClr val="dk1"/>
            </a:solidFill>
            <a:prstDash val="lgDashDot"/>
            <a:miter lim="800000"/>
            <a:headEnd len="sm" w="sm" type="none"/>
            <a:tailEnd len="med" w="med" type="triangle"/>
          </a:ln>
        </p:spPr>
      </p:cxnSp>
      <p:sp>
        <p:nvSpPr>
          <p:cNvPr id="611" name="Google Shape;611;p65"/>
          <p:cNvSpPr/>
          <p:nvPr/>
        </p:nvSpPr>
        <p:spPr>
          <a:xfrm rot="3087953">
            <a:off x="8042479" y="3615023"/>
            <a:ext cx="361491" cy="288236"/>
          </a:xfrm>
          <a:prstGeom prst="leftArrow">
            <a:avLst>
              <a:gd fmla="val 50000" name="adj1"/>
              <a:gd fmla="val 50000" name="adj2"/>
            </a:avLst>
          </a:prstGeom>
          <a:solidFill>
            <a:schemeClr val="accent3"/>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2" name="Google Shape;612;p65"/>
          <p:cNvSpPr/>
          <p:nvPr/>
        </p:nvSpPr>
        <p:spPr>
          <a:xfrm rot="3087953">
            <a:off x="9812827" y="2203296"/>
            <a:ext cx="361491" cy="288236"/>
          </a:xfrm>
          <a:prstGeom prst="leftArrow">
            <a:avLst>
              <a:gd fmla="val 50000" name="adj1"/>
              <a:gd fmla="val 50000" name="adj2"/>
            </a:avLst>
          </a:prstGeom>
          <a:solidFill>
            <a:schemeClr val="accent3"/>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3" name="Google Shape;613;p65"/>
          <p:cNvSpPr/>
          <p:nvPr/>
        </p:nvSpPr>
        <p:spPr>
          <a:xfrm>
            <a:off x="7607804" y="5431810"/>
            <a:ext cx="2985168" cy="361691"/>
          </a:xfrm>
          <a:prstGeom prst="rect">
            <a:avLst/>
          </a:prstGeom>
          <a:solidFill>
            <a:schemeClr val="accent2"/>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6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Facilitated</a:t>
            </a:r>
            <a:r>
              <a:rPr lang="en-US"/>
              <a:t> </a:t>
            </a:r>
            <a:r>
              <a:rPr b="1" lang="en-US"/>
              <a:t>Meetings</a:t>
            </a:r>
            <a:endParaRPr b="1"/>
          </a:p>
        </p:txBody>
      </p:sp>
      <p:sp>
        <p:nvSpPr>
          <p:cNvPr id="619" name="Google Shape;619;p66"/>
          <p:cNvSpPr txBox="1"/>
          <p:nvPr>
            <p:ph idx="1" type="body"/>
          </p:nvPr>
        </p:nvSpPr>
        <p:spPr>
          <a:xfrm>
            <a:off x="838200" y="1360200"/>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Stakeholders brainstorm and refine ideas in a meeting facilitated by a moderator</a:t>
            </a:r>
            <a:endParaRPr/>
          </a:p>
          <a:p>
            <a:pPr indent="0" lvl="0" marL="0" rtl="0" algn="l">
              <a:lnSpc>
                <a:spcPct val="90000"/>
              </a:lnSpc>
              <a:spcBef>
                <a:spcPts val="1000"/>
              </a:spcBef>
              <a:spcAft>
                <a:spcPts val="0"/>
              </a:spcAft>
              <a:buClr>
                <a:schemeClr val="dk1"/>
              </a:buClr>
              <a:buSzPts val="2800"/>
              <a:buNone/>
            </a:pPr>
            <a:r>
              <a:t/>
            </a:r>
            <a:endParaRPr/>
          </a:p>
        </p:txBody>
      </p:sp>
      <p:graphicFrame>
        <p:nvGraphicFramePr>
          <p:cNvPr id="620" name="Google Shape;620;p66"/>
          <p:cNvGraphicFramePr/>
          <p:nvPr/>
        </p:nvGraphicFramePr>
        <p:xfrm>
          <a:off x="1184511" y="2131877"/>
          <a:ext cx="3000000" cy="3000000"/>
        </p:xfrm>
        <a:graphic>
          <a:graphicData uri="http://schemas.openxmlformats.org/drawingml/2006/table">
            <a:tbl>
              <a:tblPr bandRow="1" firstRow="1">
                <a:noFill/>
                <a:tableStyleId>{2FE43984-580B-448D-BDD3-F7360B42D9B6}</a:tableStyleId>
              </a:tblPr>
              <a:tblGrid>
                <a:gridCol w="4911500"/>
                <a:gridCol w="4911500"/>
              </a:tblGrid>
              <a:tr h="323925">
                <a:tc>
                  <a:txBody>
                    <a:bodyPr/>
                    <a:lstStyle/>
                    <a:p>
                      <a:pPr indent="0" lvl="0" marL="0" marR="0" rtl="0" algn="l">
                        <a:spcBef>
                          <a:spcPts val="0"/>
                        </a:spcBef>
                        <a:spcAft>
                          <a:spcPts val="0"/>
                        </a:spcAft>
                        <a:buNone/>
                      </a:pPr>
                      <a:r>
                        <a:rPr lang="en-US" sz="2800"/>
                        <a:t>Advantages</a:t>
                      </a:r>
                      <a:endParaRPr/>
                    </a:p>
                  </a:txBody>
                  <a:tcPr marT="45725" marB="45725" marR="91450" marL="91450"/>
                </a:tc>
                <a:tc>
                  <a:txBody>
                    <a:bodyPr/>
                    <a:lstStyle/>
                    <a:p>
                      <a:pPr indent="0" lvl="0" marL="0" marR="0" rtl="0" algn="l">
                        <a:spcBef>
                          <a:spcPts val="0"/>
                        </a:spcBef>
                        <a:spcAft>
                          <a:spcPts val="0"/>
                        </a:spcAft>
                        <a:buNone/>
                      </a:pPr>
                      <a:r>
                        <a:rPr lang="en-US" sz="2800"/>
                        <a:t>Disadvantages</a:t>
                      </a:r>
                      <a:endParaRPr/>
                    </a:p>
                  </a:txBody>
                  <a:tcPr marT="45725" marB="45725" marR="91450" marL="91450"/>
                </a:tc>
              </a:tr>
              <a:tr h="2191225">
                <a:tc>
                  <a:txBody>
                    <a:bodyPr/>
                    <a:lstStyle/>
                    <a:p>
                      <a:pPr indent="-285750" lvl="0" marL="285750" marR="0" rtl="0" algn="just">
                        <a:spcBef>
                          <a:spcPts val="0"/>
                        </a:spcBef>
                        <a:spcAft>
                          <a:spcPts val="0"/>
                        </a:spcAft>
                        <a:buClr>
                          <a:schemeClr val="dk1"/>
                        </a:buClr>
                        <a:buSzPts val="2800"/>
                        <a:buFont typeface="Arial"/>
                        <a:buChar char="•"/>
                      </a:pPr>
                      <a:r>
                        <a:rPr lang="en-US" sz="2800"/>
                        <a:t>Bring more insight into their software requirements than by working individually. </a:t>
                      </a:r>
                      <a:endParaRPr/>
                    </a:p>
                    <a:p>
                      <a:pPr indent="-285750" lvl="0" marL="285750" marR="0" rtl="0" algn="just">
                        <a:spcBef>
                          <a:spcPts val="0"/>
                        </a:spcBef>
                        <a:spcAft>
                          <a:spcPts val="0"/>
                        </a:spcAft>
                        <a:buClr>
                          <a:schemeClr val="dk1"/>
                        </a:buClr>
                        <a:buSzPts val="2800"/>
                        <a:buFont typeface="Arial"/>
                        <a:buChar char="•"/>
                      </a:pPr>
                      <a:r>
                        <a:rPr lang="en-US" sz="2800"/>
                        <a:t>Conflicting requirements surface early </a:t>
                      </a:r>
                      <a:endParaRPr/>
                    </a:p>
                    <a:p>
                      <a:pPr indent="-285750" lvl="0" marL="285750" marR="0" rtl="0" algn="just">
                        <a:spcBef>
                          <a:spcPts val="0"/>
                        </a:spcBef>
                        <a:spcAft>
                          <a:spcPts val="0"/>
                        </a:spcAft>
                        <a:buClr>
                          <a:schemeClr val="dk1"/>
                        </a:buClr>
                        <a:buSzPts val="2800"/>
                        <a:buFont typeface="Arial"/>
                        <a:buChar char="•"/>
                      </a:pPr>
                      <a:r>
                        <a:rPr lang="en-US" sz="2800"/>
                        <a:t>Result in a richer and more consistent set of requirements</a:t>
                      </a:r>
                      <a:endParaRPr sz="2800"/>
                    </a:p>
                  </a:txBody>
                  <a:tcPr marT="45725" marB="45725" marR="91450" marL="91450"/>
                </a:tc>
                <a:tc>
                  <a:txBody>
                    <a:bodyPr/>
                    <a:lstStyle/>
                    <a:p>
                      <a:pPr indent="-285750" lvl="0" marL="285750" marR="0" rtl="0" algn="just">
                        <a:spcBef>
                          <a:spcPts val="0"/>
                        </a:spcBef>
                        <a:spcAft>
                          <a:spcPts val="0"/>
                        </a:spcAft>
                        <a:buClr>
                          <a:schemeClr val="dk1"/>
                        </a:buClr>
                        <a:buSzPts val="2800"/>
                        <a:buFont typeface="Arial"/>
                        <a:buChar char="•"/>
                      </a:pPr>
                      <a:r>
                        <a:rPr lang="en-US" sz="2800"/>
                        <a:t>Critical abilities of the team may get eroded by group loyalty</a:t>
                      </a:r>
                      <a:endParaRPr/>
                    </a:p>
                    <a:p>
                      <a:pPr indent="-285750" lvl="0" marL="285750" marR="0" rtl="0" algn="just">
                        <a:spcBef>
                          <a:spcPts val="0"/>
                        </a:spcBef>
                        <a:spcAft>
                          <a:spcPts val="0"/>
                        </a:spcAft>
                        <a:buClr>
                          <a:schemeClr val="dk1"/>
                        </a:buClr>
                        <a:buSzPts val="2800"/>
                        <a:buFont typeface="Arial"/>
                        <a:buChar char="•"/>
                      </a:pPr>
                      <a:r>
                        <a:rPr lang="en-US" sz="2800"/>
                        <a:t>Concerns of a few outspoken (and perhaps senior) people may get favoured to the detriment of others</a:t>
                      </a:r>
                      <a:endParaRPr sz="2800"/>
                    </a:p>
                  </a:txBody>
                  <a:tcPr marT="45725" marB="45725" marR="91450" marL="91450"/>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6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Observation</a:t>
            </a:r>
            <a:endParaRPr/>
          </a:p>
        </p:txBody>
      </p:sp>
      <p:sp>
        <p:nvSpPr>
          <p:cNvPr id="626" name="Google Shape;626;p67"/>
          <p:cNvSpPr txBox="1"/>
          <p:nvPr>
            <p:ph idx="1" type="body"/>
          </p:nvPr>
        </p:nvSpPr>
        <p:spPr>
          <a:xfrm>
            <a:off x="838200" y="1825625"/>
            <a:ext cx="10294200" cy="43512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When using observation technique, software engineers learn about user tasks by immersing themselves in the environment and observing how users perform their tasks by interacting with each other and with software tools and other resources.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6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User Stories</a:t>
            </a:r>
            <a:endParaRPr b="1"/>
          </a:p>
        </p:txBody>
      </p:sp>
      <p:sp>
        <p:nvSpPr>
          <p:cNvPr id="632" name="Google Shape;632;p6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Refers to short, high-level descriptions of required functionality expressed in customer terms</a:t>
            </a:r>
            <a:endParaRPr/>
          </a:p>
          <a:p>
            <a:pPr indent="-228600" lvl="0" marL="228600" rtl="0" algn="just">
              <a:lnSpc>
                <a:spcPct val="90000"/>
              </a:lnSpc>
              <a:spcBef>
                <a:spcPts val="0"/>
              </a:spcBef>
              <a:spcAft>
                <a:spcPts val="0"/>
              </a:spcAft>
              <a:buClr>
                <a:schemeClr val="dk1"/>
              </a:buClr>
              <a:buSzPts val="2800"/>
              <a:buChar char="•"/>
            </a:pPr>
            <a:r>
              <a:rPr lang="en-US"/>
              <a:t>A user story is intended to contain just enough inform so that the developers can produce a reasonable esti of the effort to implement it</a:t>
            </a:r>
            <a:endParaRPr/>
          </a:p>
          <a:p>
            <a:pPr indent="-228600" lvl="0" marL="228600" rtl="0" algn="just">
              <a:lnSpc>
                <a:spcPct val="90000"/>
              </a:lnSpc>
              <a:spcBef>
                <a:spcPts val="0"/>
              </a:spcBef>
              <a:spcAft>
                <a:spcPts val="0"/>
              </a:spcAft>
              <a:buClr>
                <a:schemeClr val="dk1"/>
              </a:buClr>
              <a:buSzPts val="2800"/>
              <a:buChar char="•"/>
            </a:pPr>
            <a:r>
              <a:rPr lang="en-US"/>
              <a:t>User stories is a commonly used technique in Agile Methods computer society</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6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User</a:t>
            </a:r>
            <a:r>
              <a:rPr lang="en-US"/>
              <a:t> </a:t>
            </a:r>
            <a:r>
              <a:rPr b="1" lang="en-US"/>
              <a:t>Stories</a:t>
            </a:r>
            <a:r>
              <a:rPr lang="en-US"/>
              <a:t>: </a:t>
            </a:r>
            <a:r>
              <a:rPr b="1" lang="en-US"/>
              <a:t>Template</a:t>
            </a:r>
            <a:endParaRPr b="1"/>
          </a:p>
        </p:txBody>
      </p:sp>
      <p:sp>
        <p:nvSpPr>
          <p:cNvPr id="638" name="Google Shape;638;p69"/>
          <p:cNvSpPr txBox="1"/>
          <p:nvPr>
            <p:ph idx="1" type="body"/>
          </p:nvPr>
        </p:nvSpPr>
        <p:spPr>
          <a:xfrm>
            <a:off x="838200" y="1825625"/>
            <a:ext cx="10515600" cy="4351338"/>
          </a:xfrm>
          <a:prstGeom prst="rect">
            <a:avLst/>
          </a:prstGeom>
          <a:noFill/>
          <a:ln cap="flat" cmpd="sng" w="9525">
            <a:solidFill>
              <a:schemeClr val="accent6"/>
            </a:solidFill>
            <a:prstDash val="solid"/>
            <a:round/>
            <a:headEnd len="sm" w="sm" type="none"/>
            <a:tailEnd len="sm" w="sm" type="none"/>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rPr lang="en-US"/>
              <a:t>Template</a:t>
            </a:r>
            <a:br>
              <a:rPr lang="en-US"/>
            </a:br>
            <a:r>
              <a:rPr lang="en-US"/>
              <a:t>“As a &lt;role&gt;, I want &lt;goal/desire&gt; so that &lt;benefit&gt;”</a:t>
            </a:r>
            <a:br>
              <a:rPr lang="en-US"/>
            </a:br>
            <a:r>
              <a:rPr lang="en-US"/>
              <a:t>Example</a:t>
            </a:r>
            <a:br>
              <a:rPr lang="en-US"/>
            </a:br>
            <a:br>
              <a:rPr lang="en-US"/>
            </a:br>
            <a:r>
              <a:rPr lang="en-US"/>
              <a:t>“As a buyer,</a:t>
            </a:r>
            <a:br>
              <a:rPr lang="en-US"/>
            </a:br>
            <a:r>
              <a:rPr lang="en-US"/>
              <a:t>I want the check out page to have “confirm” button so</a:t>
            </a:r>
            <a:br>
              <a:rPr lang="en-US"/>
            </a:br>
            <a:br>
              <a:rPr lang="en-US"/>
            </a:br>
            <a:r>
              <a:rPr lang="en-US"/>
              <a:t>that I can review the order before paying the money”</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7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Choosing</a:t>
            </a:r>
            <a:r>
              <a:rPr lang="en-US"/>
              <a:t> </a:t>
            </a:r>
            <a:r>
              <a:rPr b="1" lang="en-US"/>
              <a:t>Elicitation</a:t>
            </a:r>
            <a:r>
              <a:rPr lang="en-US"/>
              <a:t> </a:t>
            </a:r>
            <a:r>
              <a:rPr b="1" lang="en-US"/>
              <a:t>Technique(s)</a:t>
            </a:r>
            <a:endParaRPr b="1"/>
          </a:p>
        </p:txBody>
      </p:sp>
      <p:sp>
        <p:nvSpPr>
          <p:cNvPr id="644" name="Google Shape;644;p7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Elicitation technique to choose depends on nature of the system being developed</a:t>
            </a:r>
            <a:endParaRPr/>
          </a:p>
          <a:p>
            <a:pPr indent="0" lvl="1" marL="457200" rtl="0" algn="l">
              <a:lnSpc>
                <a:spcPct val="90000"/>
              </a:lnSpc>
              <a:spcBef>
                <a:spcPts val="500"/>
              </a:spcBef>
              <a:spcAft>
                <a:spcPts val="0"/>
              </a:spcAft>
              <a:buClr>
                <a:schemeClr val="dk1"/>
              </a:buClr>
              <a:buSzPts val="2400"/>
              <a:buNone/>
            </a:pPr>
            <a:r>
              <a:rPr lang="en-US"/>
              <a:t>– For example a UI intensive system needs a different approach compared to an       embedded system</a:t>
            </a:r>
            <a:endParaRPr/>
          </a:p>
          <a:p>
            <a:pPr indent="-228600" lvl="1" marL="685800" rtl="0" algn="l">
              <a:lnSpc>
                <a:spcPct val="90000"/>
              </a:lnSpc>
              <a:spcBef>
                <a:spcPts val="500"/>
              </a:spcBef>
              <a:spcAft>
                <a:spcPts val="0"/>
              </a:spcAft>
              <a:buClr>
                <a:schemeClr val="dk1"/>
              </a:buClr>
              <a:buSzPts val="2400"/>
              <a:buChar char="•"/>
            </a:pPr>
            <a:r>
              <a:rPr lang="en-US"/>
              <a:t>In the Ul system the navigation and behavior is visible to all, hence easy to comprehend</a:t>
            </a:r>
            <a:endParaRPr/>
          </a:p>
          <a:p>
            <a:pPr indent="-228600" lvl="0" marL="228600" rtl="0" algn="l">
              <a:lnSpc>
                <a:spcPct val="90000"/>
              </a:lnSpc>
              <a:spcBef>
                <a:spcPts val="1000"/>
              </a:spcBef>
              <a:spcAft>
                <a:spcPts val="0"/>
              </a:spcAft>
              <a:buClr>
                <a:schemeClr val="dk1"/>
              </a:buClr>
              <a:buSzPts val="2800"/>
              <a:buChar char="•"/>
            </a:pPr>
            <a:r>
              <a:rPr lang="en-US"/>
              <a:t>Also depends on preferences of stakeholders </a:t>
            </a:r>
            <a:endParaRPr/>
          </a:p>
          <a:p>
            <a:pPr indent="0" lvl="1" marL="457200" rtl="0" algn="l">
              <a:lnSpc>
                <a:spcPct val="90000"/>
              </a:lnSpc>
              <a:spcBef>
                <a:spcPts val="500"/>
              </a:spcBef>
              <a:spcAft>
                <a:spcPts val="0"/>
              </a:spcAft>
              <a:buClr>
                <a:schemeClr val="dk1"/>
              </a:buClr>
              <a:buSzPts val="2400"/>
              <a:buNone/>
            </a:pPr>
            <a:r>
              <a:rPr lang="en-US"/>
              <a:t>–If the stakeholder is very hands-on, prototyping and simulation would work</a:t>
            </a:r>
            <a:br>
              <a:rPr lang="en-US"/>
            </a:br>
            <a:r>
              <a:rPr lang="en-US"/>
              <a:t>–For non-computer savvy stakeholders, documents or discussion would be more suitable</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7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b="1" lang="en-US">
                <a:latin typeface="Arial"/>
                <a:ea typeface="Arial"/>
                <a:cs typeface="Arial"/>
                <a:sym typeface="Arial"/>
              </a:rPr>
              <a:t>Case Study 1 - GGSIPU’s Centralized Authentication System (CAS)</a:t>
            </a:r>
            <a:endParaRPr b="1">
              <a:latin typeface="Arial"/>
              <a:ea typeface="Arial"/>
              <a:cs typeface="Arial"/>
              <a:sym typeface="Arial"/>
            </a:endParaRPr>
          </a:p>
        </p:txBody>
      </p:sp>
      <p:sp>
        <p:nvSpPr>
          <p:cNvPr id="650" name="Google Shape;650;p7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15000"/>
              </a:lnSpc>
              <a:spcBef>
                <a:spcPts val="0"/>
              </a:spcBef>
              <a:spcAft>
                <a:spcPts val="0"/>
              </a:spcAft>
              <a:buClr>
                <a:schemeClr val="dk1"/>
              </a:buClr>
              <a:buSzPts val="1800"/>
              <a:buChar char="•"/>
            </a:pPr>
            <a:r>
              <a:rPr b="1" lang="en-US" sz="1800">
                <a:latin typeface="Arial"/>
                <a:ea typeface="Arial"/>
                <a:cs typeface="Arial"/>
                <a:sym typeface="Arial"/>
              </a:rPr>
              <a:t>Problem Statement</a:t>
            </a:r>
            <a:endParaRPr/>
          </a:p>
          <a:p>
            <a:pPr indent="-228600" lvl="0" marL="228600" rtl="0" algn="just">
              <a:lnSpc>
                <a:spcPct val="90000"/>
              </a:lnSpc>
              <a:spcBef>
                <a:spcPts val="0"/>
              </a:spcBef>
              <a:spcAft>
                <a:spcPts val="0"/>
              </a:spcAft>
              <a:buClr>
                <a:srgbClr val="000000"/>
              </a:buClr>
              <a:buSzPts val="1800"/>
              <a:buChar char="•"/>
            </a:pPr>
            <a:r>
              <a:rPr b="0" i="0" lang="en-US" sz="1800" u="none" strike="noStrike">
                <a:solidFill>
                  <a:srgbClr val="000000"/>
                </a:solidFill>
                <a:latin typeface="Arial"/>
                <a:ea typeface="Arial"/>
                <a:cs typeface="Arial"/>
                <a:sym typeface="Arial"/>
              </a:rPr>
              <a:t>As an organization GGSIPU is expanding which leads to the increase in the number of systems, applications, and services that require authentication and authorization. This often leads to a proliferation of disparate authentication systems that may not integrate well with each other. This creates several issues, such as difficulties in managing user credentials, increased risk of security breaches, and inconsistent user experiences.</a:t>
            </a:r>
            <a:endParaRPr b="0" sz="1200"/>
          </a:p>
          <a:p>
            <a:pPr indent="-228600" lvl="0" marL="228600" rtl="0" algn="just">
              <a:lnSpc>
                <a:spcPct val="90000"/>
              </a:lnSpc>
              <a:spcBef>
                <a:spcPts val="1200"/>
              </a:spcBef>
              <a:spcAft>
                <a:spcPts val="0"/>
              </a:spcAft>
              <a:buClr>
                <a:srgbClr val="000000"/>
              </a:buClr>
              <a:buSzPts val="1800"/>
              <a:buChar char="•"/>
            </a:pPr>
            <a:r>
              <a:rPr b="0" i="0" lang="en-US" sz="1800" u="none" strike="noStrike">
                <a:solidFill>
                  <a:srgbClr val="000000"/>
                </a:solidFill>
                <a:latin typeface="Arial"/>
                <a:ea typeface="Arial"/>
                <a:cs typeface="Arial"/>
                <a:sym typeface="Arial"/>
              </a:rPr>
              <a:t>Furthermore, maintaining multiple authentication systems can be costly in terms of time, money, and resources. Additionally, different authentication systems may have different security policies, which can make it challenging to ensure compliance with regulations and standards.</a:t>
            </a:r>
            <a:endParaRPr b="0" sz="1200"/>
          </a:p>
          <a:p>
            <a:pPr indent="-228600" lvl="0" marL="228600" rtl="0" algn="just">
              <a:lnSpc>
                <a:spcPct val="90000"/>
              </a:lnSpc>
              <a:spcBef>
                <a:spcPts val="2400"/>
              </a:spcBef>
              <a:spcAft>
                <a:spcPts val="0"/>
              </a:spcAft>
              <a:buClr>
                <a:srgbClr val="000000"/>
              </a:buClr>
              <a:buSzPts val="1800"/>
              <a:buChar char="•"/>
            </a:pPr>
            <a:r>
              <a:rPr b="0" i="0" lang="en-US" sz="1800" u="none" strike="noStrike">
                <a:solidFill>
                  <a:srgbClr val="000000"/>
                </a:solidFill>
                <a:latin typeface="Arial"/>
                <a:ea typeface="Arial"/>
                <a:cs typeface="Arial"/>
                <a:sym typeface="Arial"/>
              </a:rPr>
              <a:t>Therefore, there is a need for a GGSIPU’s Centralized Authentication System (CAS) that can provide a unified and secure method for authenticating users across all systems, applications, and services within an organization. This system should be able to integrate with existing authentication systems and provide a consistent user experience while also ensuring compliance with security policies and regulations. The purpose of this SRS is to define the requirements for such a CAS.</a:t>
            </a:r>
            <a:endParaRPr b="0" sz="1200"/>
          </a:p>
          <a:p>
            <a:pPr indent="-114300" lvl="0" marL="228600" rtl="0" algn="l">
              <a:lnSpc>
                <a:spcPct val="90000"/>
              </a:lnSpc>
              <a:spcBef>
                <a:spcPts val="2200"/>
              </a:spcBef>
              <a:spcAft>
                <a:spcPts val="0"/>
              </a:spcAft>
              <a:buClr>
                <a:schemeClr val="dk1"/>
              </a:buClr>
              <a:buSzPts val="1800"/>
              <a:buNone/>
            </a:pPr>
            <a:r>
              <a:t/>
            </a:r>
            <a:endParaRPr sz="18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Requirements Specify “What” not “How” ! </a:t>
            </a:r>
            <a:endParaRPr/>
          </a:p>
        </p:txBody>
      </p:sp>
      <p:sp>
        <p:nvSpPr>
          <p:cNvPr id="139" name="Google Shape;139;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What and How- </a:t>
            </a:r>
            <a:r>
              <a:rPr lang="en-US"/>
              <a:t>Sometimes the requirements analyst may get lost into realising the functionality and specify the design approach for a requirement instead of really documenting what the software shall do</a:t>
            </a:r>
            <a:endParaRPr/>
          </a:p>
          <a:p>
            <a:pPr indent="-228600" lvl="1" marL="685800" rtl="0" algn="l">
              <a:lnSpc>
                <a:spcPct val="90000"/>
              </a:lnSpc>
              <a:spcBef>
                <a:spcPts val="500"/>
              </a:spcBef>
              <a:spcAft>
                <a:spcPts val="0"/>
              </a:spcAft>
              <a:buClr>
                <a:schemeClr val="dk1"/>
              </a:buClr>
              <a:buSzPts val="2400"/>
              <a:buChar char="•"/>
            </a:pPr>
            <a:r>
              <a:rPr b="1" lang="en-US"/>
              <a:t>What</a:t>
            </a:r>
            <a:r>
              <a:rPr lang="en-US"/>
              <a:t> the software shall do should be documented in detail during the requirement phase.</a:t>
            </a:r>
            <a:endParaRPr/>
          </a:p>
          <a:p>
            <a:pPr indent="-228600" lvl="1" marL="685800" rtl="0" algn="l">
              <a:lnSpc>
                <a:spcPct val="90000"/>
              </a:lnSpc>
              <a:spcBef>
                <a:spcPts val="500"/>
              </a:spcBef>
              <a:spcAft>
                <a:spcPts val="0"/>
              </a:spcAft>
              <a:buClr>
                <a:schemeClr val="dk1"/>
              </a:buClr>
              <a:buSzPts val="2400"/>
              <a:buChar char="•"/>
            </a:pPr>
            <a:r>
              <a:rPr lang="en-US"/>
              <a:t>The </a:t>
            </a:r>
            <a:r>
              <a:rPr b="1" lang="en-US"/>
              <a:t>How</a:t>
            </a:r>
            <a:r>
              <a:rPr lang="en-US"/>
              <a:t> should be the topic of focus during the design phase.</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7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b="1" lang="en-US" sz="4400">
                <a:latin typeface="Arial"/>
                <a:ea typeface="Arial"/>
                <a:cs typeface="Arial"/>
                <a:sym typeface="Arial"/>
              </a:rPr>
              <a:t>Introduction</a:t>
            </a:r>
            <a:endParaRPr/>
          </a:p>
        </p:txBody>
      </p:sp>
      <p:sp>
        <p:nvSpPr>
          <p:cNvPr id="656" name="Google Shape;656;p7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0000"/>
              </a:buClr>
              <a:buSzPts val="1800"/>
              <a:buChar char="•"/>
            </a:pPr>
            <a:r>
              <a:rPr b="0" i="0" lang="en-US" sz="1800" u="none" strike="noStrike">
                <a:solidFill>
                  <a:srgbClr val="000000"/>
                </a:solidFill>
                <a:latin typeface="Arial"/>
                <a:ea typeface="Arial"/>
                <a:cs typeface="Arial"/>
                <a:sym typeface="Arial"/>
              </a:rPr>
              <a:t>The purpose of this document is to define the requirements for a CAS that provides a unified and secure method for authenticating users across all systems, applications, and services within an organization. This system will integrate with existing authentication systems and provide a consistent user experience while ensuring compliance with security policies and regulations.</a:t>
            </a:r>
            <a:endParaRPr b="0" sz="1200"/>
          </a:p>
          <a:p>
            <a:pPr indent="0" lvl="0" marL="0" rtl="0" algn="l">
              <a:lnSpc>
                <a:spcPct val="90000"/>
              </a:lnSpc>
              <a:spcBef>
                <a:spcPts val="2200"/>
              </a:spcBef>
              <a:spcAft>
                <a:spcPts val="0"/>
              </a:spcAft>
              <a:buClr>
                <a:schemeClr val="dk1"/>
              </a:buClr>
              <a:buSzPts val="1800"/>
              <a:buNone/>
            </a:pPr>
            <a:r>
              <a:t/>
            </a:r>
            <a:endParaRPr sz="1800">
              <a:latin typeface="Arial"/>
              <a:ea typeface="Arial"/>
              <a:cs typeface="Arial"/>
              <a:sym typeface="Arial"/>
            </a:endParaRPr>
          </a:p>
          <a:p>
            <a:pPr indent="-228600" lvl="0" marL="228600" rtl="0" algn="l">
              <a:lnSpc>
                <a:spcPct val="115000"/>
              </a:lnSpc>
              <a:spcBef>
                <a:spcPts val="1000"/>
              </a:spcBef>
              <a:spcAft>
                <a:spcPts val="0"/>
              </a:spcAft>
              <a:buClr>
                <a:schemeClr val="dk1"/>
              </a:buClr>
              <a:buSzPts val="1800"/>
              <a:buChar char="•"/>
            </a:pPr>
            <a:r>
              <a:rPr b="1" lang="en-US" sz="1800">
                <a:latin typeface="Arial"/>
                <a:ea typeface="Arial"/>
                <a:cs typeface="Arial"/>
                <a:sym typeface="Arial"/>
              </a:rPr>
              <a:t>Scope</a:t>
            </a:r>
            <a:endParaRPr sz="1800">
              <a:latin typeface="Arial"/>
              <a:ea typeface="Arial"/>
              <a:cs typeface="Arial"/>
              <a:sym typeface="Arial"/>
            </a:endParaRPr>
          </a:p>
          <a:p>
            <a:pPr indent="-228600" lvl="0" marL="228600" rtl="0" algn="l">
              <a:lnSpc>
                <a:spcPct val="90000"/>
              </a:lnSpc>
              <a:spcBef>
                <a:spcPts val="1000"/>
              </a:spcBef>
              <a:spcAft>
                <a:spcPts val="0"/>
              </a:spcAft>
              <a:buClr>
                <a:srgbClr val="000000"/>
              </a:buClr>
              <a:buSzPts val="1800"/>
              <a:buChar char="•"/>
            </a:pPr>
            <a:r>
              <a:rPr b="0" i="0" lang="en-US" sz="1800" u="none" strike="noStrike">
                <a:solidFill>
                  <a:srgbClr val="000000"/>
                </a:solidFill>
                <a:latin typeface="Arial"/>
                <a:ea typeface="Arial"/>
                <a:cs typeface="Arial"/>
                <a:sym typeface="Arial"/>
              </a:rPr>
              <a:t>The CAS will be a centralized system that will provide authentication and authorization services for all systems, applications, and services within GGSIPU. It will integrate with all future applications and provide a single sign-on (SSO) experience for users.</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7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b="1" lang="en-US" sz="4400">
                <a:latin typeface="Arial"/>
                <a:ea typeface="Arial"/>
                <a:cs typeface="Arial"/>
                <a:sym typeface="Arial"/>
              </a:rPr>
              <a:t>System Requirements</a:t>
            </a:r>
            <a:br>
              <a:rPr lang="en-US" sz="4400">
                <a:latin typeface="Arial"/>
                <a:ea typeface="Arial"/>
                <a:cs typeface="Arial"/>
                <a:sym typeface="Arial"/>
              </a:rPr>
            </a:br>
            <a:endParaRPr/>
          </a:p>
        </p:txBody>
      </p:sp>
      <p:sp>
        <p:nvSpPr>
          <p:cNvPr id="662" name="Google Shape;662;p7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25000" lnSpcReduction="20000"/>
          </a:bodyPr>
          <a:lstStyle/>
          <a:p>
            <a:pPr indent="-228600" lvl="0" marL="228600" rtl="0" algn="l">
              <a:lnSpc>
                <a:spcPct val="115000"/>
              </a:lnSpc>
              <a:spcBef>
                <a:spcPts val="0"/>
              </a:spcBef>
              <a:spcAft>
                <a:spcPts val="0"/>
              </a:spcAft>
              <a:buClr>
                <a:schemeClr val="dk1"/>
              </a:buClr>
              <a:buSzPct val="100000"/>
              <a:buChar char="•"/>
            </a:pPr>
            <a:r>
              <a:rPr b="1" lang="en-US" sz="6400">
                <a:latin typeface="Arial"/>
                <a:ea typeface="Arial"/>
                <a:cs typeface="Arial"/>
                <a:sym typeface="Arial"/>
              </a:rPr>
              <a:t>Following are the CAS requirements in detail:</a:t>
            </a:r>
            <a:endParaRPr/>
          </a:p>
          <a:p>
            <a:pPr indent="-342900" lvl="0" marL="342900" rtl="0" algn="l">
              <a:lnSpc>
                <a:spcPct val="115000"/>
              </a:lnSpc>
              <a:spcBef>
                <a:spcPts val="1000"/>
              </a:spcBef>
              <a:spcAft>
                <a:spcPts val="0"/>
              </a:spcAft>
              <a:buClr>
                <a:schemeClr val="dk1"/>
              </a:buClr>
              <a:buSzPct val="100000"/>
              <a:buFont typeface="Calibri"/>
              <a:buAutoNum type="arabicPeriod"/>
            </a:pPr>
            <a:r>
              <a:rPr lang="en-US" sz="6400">
                <a:latin typeface="Arial"/>
                <a:ea typeface="Arial"/>
                <a:cs typeface="Arial"/>
                <a:sym typeface="Arial"/>
              </a:rPr>
              <a:t>A web-based interface for anytime anywhere access by employees, deans and incharges of respective departments and personnel departments for log in to the CAS and its integrated applications.</a:t>
            </a:r>
            <a:endParaRPr/>
          </a:p>
          <a:p>
            <a:pPr indent="-228600" lvl="0" marL="228600" rtl="0" algn="just">
              <a:lnSpc>
                <a:spcPct val="100000"/>
              </a:lnSpc>
              <a:spcBef>
                <a:spcPts val="1000"/>
              </a:spcBef>
              <a:spcAft>
                <a:spcPts val="0"/>
              </a:spcAft>
              <a:buClr>
                <a:schemeClr val="dk1"/>
              </a:buClr>
              <a:buSzPct val="100000"/>
              <a:buFont typeface="Calibri"/>
              <a:buAutoNum type="arabicPeriod"/>
            </a:pPr>
            <a:r>
              <a:rPr lang="en-US" sz="6400">
                <a:latin typeface="Arial"/>
                <a:ea typeface="Arial"/>
                <a:cs typeface="Arial"/>
                <a:sym typeface="Arial"/>
              </a:rPr>
              <a:t>A single sign on based authentication and authorization system to ensure secure access to the system. It shall be able to provide a dashboard allowing a user to switch between all the integrated applications without providing their credentials.</a:t>
            </a:r>
            <a:endParaRPr/>
          </a:p>
          <a:p>
            <a:pPr indent="-228600" lvl="0" marL="228600" rtl="0" algn="just">
              <a:lnSpc>
                <a:spcPct val="100000"/>
              </a:lnSpc>
              <a:spcBef>
                <a:spcPts val="1000"/>
              </a:spcBef>
              <a:spcAft>
                <a:spcPts val="0"/>
              </a:spcAft>
              <a:buClr>
                <a:schemeClr val="dk1"/>
              </a:buClr>
              <a:buSzPct val="100000"/>
              <a:buFont typeface="Calibri"/>
              <a:buAutoNum type="arabicPeriod"/>
            </a:pPr>
            <a:r>
              <a:rPr lang="en-US" sz="6400">
                <a:latin typeface="Arial"/>
                <a:ea typeface="Arial"/>
                <a:cs typeface="Arial"/>
                <a:sym typeface="Arial"/>
              </a:rPr>
              <a:t>A database to store employees’ official information with their official information which is common and which shall be shared across the applications .</a:t>
            </a:r>
            <a:endParaRPr/>
          </a:p>
          <a:p>
            <a:pPr indent="-228600" lvl="0" marL="228600" rtl="0" algn="just">
              <a:lnSpc>
                <a:spcPct val="100000"/>
              </a:lnSpc>
              <a:spcBef>
                <a:spcPts val="1000"/>
              </a:spcBef>
              <a:spcAft>
                <a:spcPts val="0"/>
              </a:spcAft>
              <a:buClr>
                <a:schemeClr val="dk1"/>
              </a:buClr>
              <a:buSzPct val="100000"/>
              <a:buFont typeface="Calibri"/>
              <a:buAutoNum type="arabicPeriod"/>
            </a:pPr>
            <a:r>
              <a:rPr lang="en-US" sz="6400">
                <a:latin typeface="Arial"/>
                <a:ea typeface="Arial"/>
                <a:cs typeface="Arial"/>
                <a:sym typeface="Arial"/>
              </a:rPr>
              <a:t>The ability to provide authentication and authorization services to all the existing and future applications across the GGSIPU digital ecosystem.</a:t>
            </a:r>
            <a:endParaRPr b="1" sz="6400">
              <a:latin typeface="Arial"/>
              <a:ea typeface="Arial"/>
              <a:cs typeface="Arial"/>
              <a:sym typeface="Arial"/>
            </a:endParaRPr>
          </a:p>
          <a:p>
            <a:pPr indent="-228600" lvl="0" marL="228600" rtl="0" algn="l">
              <a:lnSpc>
                <a:spcPct val="115000"/>
              </a:lnSpc>
              <a:spcBef>
                <a:spcPts val="1000"/>
              </a:spcBef>
              <a:spcAft>
                <a:spcPts val="0"/>
              </a:spcAft>
              <a:buClr>
                <a:schemeClr val="dk1"/>
              </a:buClr>
              <a:buSzPct val="100000"/>
              <a:buChar char="•"/>
            </a:pPr>
            <a:r>
              <a:rPr b="1" lang="en-US" sz="6400">
                <a:latin typeface="Arial"/>
                <a:ea typeface="Arial"/>
                <a:cs typeface="Arial"/>
                <a:sym typeface="Arial"/>
              </a:rPr>
              <a:t>User Roles</a:t>
            </a:r>
            <a:endParaRPr/>
          </a:p>
          <a:p>
            <a:pPr indent="-228600" lvl="0" marL="228600" rtl="0" algn="l">
              <a:lnSpc>
                <a:spcPct val="115000"/>
              </a:lnSpc>
              <a:spcBef>
                <a:spcPts val="1000"/>
              </a:spcBef>
              <a:spcAft>
                <a:spcPts val="0"/>
              </a:spcAft>
              <a:buClr>
                <a:schemeClr val="dk1"/>
              </a:buClr>
              <a:buSzPct val="100000"/>
              <a:buChar char="•"/>
            </a:pPr>
            <a:r>
              <a:rPr lang="en-US" sz="6400">
                <a:latin typeface="Arial"/>
                <a:ea typeface="Arial"/>
                <a:cs typeface="Arial"/>
                <a:sym typeface="Arial"/>
              </a:rPr>
              <a:t>The CAS will have the following user roles:</a:t>
            </a:r>
            <a:endParaRPr/>
          </a:p>
          <a:p>
            <a:pPr indent="-228600" lvl="0" marL="228600" rtl="0" algn="just">
              <a:lnSpc>
                <a:spcPct val="90000"/>
              </a:lnSpc>
              <a:spcBef>
                <a:spcPts val="0"/>
              </a:spcBef>
              <a:spcAft>
                <a:spcPts val="0"/>
              </a:spcAft>
              <a:buClr>
                <a:schemeClr val="dk1"/>
              </a:buClr>
              <a:buSzPct val="100000"/>
              <a:buFont typeface="Calibri"/>
              <a:buAutoNum type="arabicPeriod"/>
            </a:pPr>
            <a:r>
              <a:rPr lang="en-US" sz="6400">
                <a:latin typeface="Arial"/>
                <a:ea typeface="Arial"/>
                <a:cs typeface="Arial"/>
                <a:sym typeface="Arial"/>
              </a:rPr>
              <a:t>Employee: An employee will be able to view their personal and official details and be able to visit the integrated applications through a dashboard as per his authorization.</a:t>
            </a:r>
            <a:endParaRPr/>
          </a:p>
          <a:p>
            <a:pPr indent="-127000" lvl="0" marL="228600" rtl="0" algn="just">
              <a:lnSpc>
                <a:spcPct val="90000"/>
              </a:lnSpc>
              <a:spcBef>
                <a:spcPts val="0"/>
              </a:spcBef>
              <a:spcAft>
                <a:spcPts val="0"/>
              </a:spcAft>
              <a:buClr>
                <a:schemeClr val="dk1"/>
              </a:buClr>
              <a:buSzPct val="100000"/>
              <a:buFont typeface="Calibri"/>
              <a:buNone/>
            </a:pPr>
            <a:r>
              <a:t/>
            </a:r>
            <a:endParaRPr sz="6400">
              <a:latin typeface="Arial"/>
              <a:ea typeface="Arial"/>
              <a:cs typeface="Arial"/>
              <a:sym typeface="Arial"/>
            </a:endParaRPr>
          </a:p>
          <a:p>
            <a:pPr indent="-228600" lvl="0" marL="228600" rtl="0" algn="just">
              <a:lnSpc>
                <a:spcPct val="90000"/>
              </a:lnSpc>
              <a:spcBef>
                <a:spcPts val="0"/>
              </a:spcBef>
              <a:spcAft>
                <a:spcPts val="0"/>
              </a:spcAft>
              <a:buClr>
                <a:schemeClr val="dk1"/>
              </a:buClr>
              <a:buSzPct val="100000"/>
              <a:buFont typeface="Calibri"/>
              <a:buAutoNum type="arabicPeriod"/>
            </a:pPr>
            <a:r>
              <a:rPr lang="en-US" sz="6400">
                <a:latin typeface="Arial"/>
                <a:ea typeface="Arial"/>
                <a:cs typeface="Arial"/>
                <a:sym typeface="Arial"/>
              </a:rPr>
              <a:t>Administrator: An administrator will have full access to the CAS and will be able to configure system settings, manage masters and generate audit reports. The Administrator will also be responsible for the registration, activation of applications and other tasks related to employee management. The Administrator shall also be able to create new roles with overlapping capabilities as per the future requirements.</a:t>
            </a:r>
            <a:endParaRPr/>
          </a:p>
          <a:p>
            <a:pPr indent="-127000" lvl="0" marL="228600" rtl="0" algn="just">
              <a:lnSpc>
                <a:spcPct val="90000"/>
              </a:lnSpc>
              <a:spcBef>
                <a:spcPts val="0"/>
              </a:spcBef>
              <a:spcAft>
                <a:spcPts val="0"/>
              </a:spcAft>
              <a:buClr>
                <a:schemeClr val="dk1"/>
              </a:buClr>
              <a:buSzPct val="100000"/>
              <a:buFont typeface="Calibri"/>
              <a:buNone/>
            </a:pPr>
            <a:r>
              <a:t/>
            </a:r>
            <a:endParaRPr sz="6400">
              <a:latin typeface="Arial"/>
              <a:ea typeface="Arial"/>
              <a:cs typeface="Arial"/>
              <a:sym typeface="Arial"/>
            </a:endParaRPr>
          </a:p>
          <a:p>
            <a:pPr indent="-228600" lvl="0" marL="228600" rtl="0" algn="just">
              <a:lnSpc>
                <a:spcPct val="90000"/>
              </a:lnSpc>
              <a:spcBef>
                <a:spcPts val="0"/>
              </a:spcBef>
              <a:spcAft>
                <a:spcPts val="0"/>
              </a:spcAft>
              <a:buClr>
                <a:schemeClr val="dk1"/>
              </a:buClr>
              <a:buSzPct val="100000"/>
              <a:buFont typeface="Calibri"/>
              <a:buAutoNum type="arabicPeriod"/>
            </a:pPr>
            <a:r>
              <a:rPr lang="en-US" sz="6400">
                <a:latin typeface="Arial"/>
                <a:ea typeface="Arial"/>
                <a:cs typeface="Arial"/>
                <a:sym typeface="Arial"/>
              </a:rPr>
              <a:t>Monitor: This role will have complete viewable access to the entire system without actions. The monitoring user will be able to view the information in rollup and drill down fashion of the entire institute.</a:t>
            </a:r>
            <a:endParaRPr/>
          </a:p>
          <a:p>
            <a:pPr indent="-18415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7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b="1" lang="en-US" sz="4400">
                <a:latin typeface="Arial"/>
                <a:ea typeface="Arial"/>
                <a:cs typeface="Arial"/>
                <a:sym typeface="Arial"/>
              </a:rPr>
              <a:t>Workflow</a:t>
            </a:r>
            <a:endParaRPr/>
          </a:p>
        </p:txBody>
      </p:sp>
      <p:sp>
        <p:nvSpPr>
          <p:cNvPr id="668" name="Google Shape;668;p7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0"/>
              </a:spcBef>
              <a:spcAft>
                <a:spcPts val="0"/>
              </a:spcAft>
              <a:buClr>
                <a:srgbClr val="000000"/>
              </a:buClr>
              <a:buSzPts val="1800"/>
              <a:buChar char="•"/>
            </a:pPr>
            <a:r>
              <a:rPr b="0" i="0" lang="en-US" sz="1800" u="none" strike="noStrike">
                <a:solidFill>
                  <a:srgbClr val="000000"/>
                </a:solidFill>
                <a:latin typeface="Arial"/>
                <a:ea typeface="Arial"/>
                <a:cs typeface="Arial"/>
                <a:sym typeface="Arial"/>
              </a:rPr>
              <a:t>The CAS workflow will consist of the following steps:</a:t>
            </a:r>
            <a:endParaRPr b="0" sz="1200"/>
          </a:p>
          <a:p>
            <a:pPr indent="-228600" lvl="0" marL="228600" rtl="0" algn="just">
              <a:lnSpc>
                <a:spcPct val="90000"/>
              </a:lnSpc>
              <a:spcBef>
                <a:spcPts val="0"/>
              </a:spcBef>
              <a:spcAft>
                <a:spcPts val="0"/>
              </a:spcAft>
              <a:buClr>
                <a:srgbClr val="000000"/>
              </a:buClr>
              <a:buSzPts val="1800"/>
              <a:buFont typeface="Calibri"/>
              <a:buAutoNum type="arabicPeriod"/>
            </a:pPr>
            <a:r>
              <a:rPr b="0" i="0" lang="en-US" sz="1800" u="none" strike="noStrike">
                <a:solidFill>
                  <a:srgbClr val="000000"/>
                </a:solidFill>
                <a:latin typeface="Arial"/>
                <a:ea typeface="Arial"/>
                <a:cs typeface="Arial"/>
                <a:sym typeface="Arial"/>
              </a:rPr>
              <a:t>An employee logs into the system and upon login he will be shown a list of integrated applications in the form of a dashboard.</a:t>
            </a:r>
            <a:endParaRPr/>
          </a:p>
          <a:p>
            <a:pPr indent="-228600" lvl="0" marL="228600" rtl="0" algn="just">
              <a:lnSpc>
                <a:spcPct val="90000"/>
              </a:lnSpc>
              <a:spcBef>
                <a:spcPts val="0"/>
              </a:spcBef>
              <a:spcAft>
                <a:spcPts val="0"/>
              </a:spcAft>
              <a:buClr>
                <a:srgbClr val="000000"/>
              </a:buClr>
              <a:buSzPts val="1800"/>
              <a:buFont typeface="Calibri"/>
              <a:buAutoNum type="arabicPeriod"/>
            </a:pPr>
            <a:r>
              <a:rPr b="0" i="0" lang="en-US" sz="1800" u="none" strike="noStrike">
                <a:solidFill>
                  <a:srgbClr val="000000"/>
                </a:solidFill>
                <a:latin typeface="Arial"/>
                <a:ea typeface="Arial"/>
                <a:cs typeface="Arial"/>
                <a:sym typeface="Arial"/>
              </a:rPr>
              <a:t>On clicking the selected application, he will be redirected to that application’s landing page. </a:t>
            </a:r>
            <a:endParaRPr/>
          </a:p>
          <a:p>
            <a:pPr indent="-228600" lvl="0" marL="228600" rtl="0" algn="l">
              <a:lnSpc>
                <a:spcPct val="115000"/>
              </a:lnSpc>
              <a:spcBef>
                <a:spcPts val="1000"/>
              </a:spcBef>
              <a:spcAft>
                <a:spcPts val="0"/>
              </a:spcAft>
              <a:buClr>
                <a:schemeClr val="dk1"/>
              </a:buClr>
              <a:buSzPts val="2300"/>
              <a:buChar char="•"/>
            </a:pPr>
            <a:r>
              <a:rPr b="1" lang="en-US" sz="2300">
                <a:latin typeface="Arial"/>
                <a:ea typeface="Arial"/>
                <a:cs typeface="Arial"/>
                <a:sym typeface="Arial"/>
              </a:rPr>
              <a:t>Security</a:t>
            </a:r>
            <a:endParaRPr sz="2300">
              <a:latin typeface="Arial"/>
              <a:ea typeface="Arial"/>
              <a:cs typeface="Arial"/>
              <a:sym typeface="Arial"/>
            </a:endParaRPr>
          </a:p>
          <a:p>
            <a:pPr indent="0" lvl="0" marL="0" rtl="0" algn="l">
              <a:lnSpc>
                <a:spcPct val="90000"/>
              </a:lnSpc>
              <a:spcBef>
                <a:spcPts val="0"/>
              </a:spcBef>
              <a:spcAft>
                <a:spcPts val="0"/>
              </a:spcAft>
              <a:buClr>
                <a:srgbClr val="000000"/>
              </a:buClr>
              <a:buSzPts val="1800"/>
              <a:buNone/>
            </a:pPr>
            <a:r>
              <a:rPr b="0" i="0" lang="en-US" sz="1800" u="none" strike="noStrike">
                <a:solidFill>
                  <a:srgbClr val="000000"/>
                </a:solidFill>
                <a:latin typeface="Arial"/>
                <a:ea typeface="Arial"/>
                <a:cs typeface="Arial"/>
                <a:sym typeface="Arial"/>
              </a:rPr>
              <a:t>The CAS will include the following security measures:</a:t>
            </a:r>
            <a:endParaRPr b="0" sz="1200"/>
          </a:p>
          <a:p>
            <a:pPr indent="0" lvl="0" marL="0" rtl="0" algn="just">
              <a:lnSpc>
                <a:spcPct val="90000"/>
              </a:lnSpc>
              <a:spcBef>
                <a:spcPts val="0"/>
              </a:spcBef>
              <a:spcAft>
                <a:spcPts val="0"/>
              </a:spcAft>
              <a:buClr>
                <a:srgbClr val="000000"/>
              </a:buClr>
              <a:buSzPts val="1800"/>
              <a:buNone/>
            </a:pPr>
            <a:r>
              <a:rPr lang="en-US" sz="1800">
                <a:solidFill>
                  <a:srgbClr val="000000"/>
                </a:solidFill>
                <a:latin typeface="Arial"/>
                <a:ea typeface="Arial"/>
                <a:cs typeface="Arial"/>
                <a:sym typeface="Arial"/>
              </a:rPr>
              <a:t>1.  Secure login and password management to ensure only authorized users can access the system.</a:t>
            </a:r>
            <a:endParaRPr/>
          </a:p>
          <a:p>
            <a:pPr indent="0" lvl="0" marL="0" rtl="0" algn="just">
              <a:lnSpc>
                <a:spcPct val="90000"/>
              </a:lnSpc>
              <a:spcBef>
                <a:spcPts val="0"/>
              </a:spcBef>
              <a:spcAft>
                <a:spcPts val="0"/>
              </a:spcAft>
              <a:buClr>
                <a:srgbClr val="000000"/>
              </a:buClr>
              <a:buSzPts val="1800"/>
              <a:buNone/>
            </a:pPr>
            <a:r>
              <a:rPr b="0" i="0" lang="en-US" sz="1800" u="none" strike="noStrike">
                <a:solidFill>
                  <a:srgbClr val="000000"/>
                </a:solidFill>
                <a:latin typeface="Arial"/>
                <a:ea typeface="Arial"/>
                <a:cs typeface="Arial"/>
                <a:sym typeface="Arial"/>
              </a:rPr>
              <a:t>2. Security hardening and session management as per the latest secure coding and session management practices.</a:t>
            </a:r>
            <a:endParaRPr/>
          </a:p>
          <a:p>
            <a:pPr indent="0" lvl="0" marL="0" rtl="0" algn="just">
              <a:lnSpc>
                <a:spcPct val="90000"/>
              </a:lnSpc>
              <a:spcBef>
                <a:spcPts val="0"/>
              </a:spcBef>
              <a:spcAft>
                <a:spcPts val="0"/>
              </a:spcAft>
              <a:buClr>
                <a:srgbClr val="000000"/>
              </a:buClr>
              <a:buSzPts val="1800"/>
              <a:buNone/>
            </a:pPr>
            <a:r>
              <a:rPr lang="en-US" sz="1800">
                <a:solidFill>
                  <a:srgbClr val="000000"/>
                </a:solidFill>
                <a:latin typeface="Arial"/>
                <a:ea typeface="Arial"/>
                <a:cs typeface="Arial"/>
                <a:sym typeface="Arial"/>
              </a:rPr>
              <a:t>3. </a:t>
            </a:r>
            <a:r>
              <a:rPr b="0" i="0" lang="en-US" sz="1800" u="none" strike="noStrike">
                <a:solidFill>
                  <a:srgbClr val="000000"/>
                </a:solidFill>
                <a:latin typeface="Arial"/>
                <a:ea typeface="Arial"/>
                <a:cs typeface="Arial"/>
                <a:sym typeface="Arial"/>
              </a:rPr>
              <a:t>Hardening of the web server as per the latest available security guidelines.</a:t>
            </a:r>
            <a:endParaRPr/>
          </a:p>
          <a:p>
            <a:pPr indent="0" lvl="0" marL="0" rtl="0" algn="just">
              <a:lnSpc>
                <a:spcPct val="90000"/>
              </a:lnSpc>
              <a:spcBef>
                <a:spcPts val="0"/>
              </a:spcBef>
              <a:spcAft>
                <a:spcPts val="0"/>
              </a:spcAft>
              <a:buClr>
                <a:srgbClr val="000000"/>
              </a:buClr>
              <a:buSzPts val="1800"/>
              <a:buNone/>
            </a:pPr>
            <a:r>
              <a:rPr lang="en-US" sz="1800">
                <a:solidFill>
                  <a:srgbClr val="000000"/>
                </a:solidFill>
                <a:latin typeface="Arial"/>
                <a:ea typeface="Arial"/>
                <a:cs typeface="Arial"/>
                <a:sym typeface="Arial"/>
              </a:rPr>
              <a:t>4. </a:t>
            </a:r>
            <a:r>
              <a:rPr b="0" i="0" lang="en-US" sz="1800" u="none" strike="noStrike">
                <a:solidFill>
                  <a:srgbClr val="000000"/>
                </a:solidFill>
                <a:latin typeface="Arial"/>
                <a:ea typeface="Arial"/>
                <a:cs typeface="Arial"/>
                <a:sym typeface="Arial"/>
              </a:rPr>
              <a:t>Regular backups of the database to ensure data is not lost in case of a system failure.</a:t>
            </a:r>
            <a:endParaRPr/>
          </a:p>
          <a:p>
            <a:pPr indent="0" lvl="0" marL="0" rtl="0" algn="just">
              <a:lnSpc>
                <a:spcPct val="90000"/>
              </a:lnSpc>
              <a:spcBef>
                <a:spcPts val="0"/>
              </a:spcBef>
              <a:spcAft>
                <a:spcPts val="0"/>
              </a:spcAft>
              <a:buClr>
                <a:schemeClr val="dk1"/>
              </a:buClr>
              <a:buSzPts val="2800"/>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7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b="1" lang="en-US">
                <a:latin typeface="Arial"/>
                <a:ea typeface="Arial"/>
                <a:cs typeface="Arial"/>
                <a:sym typeface="Arial"/>
              </a:rPr>
              <a:t>Use Case Diagram</a:t>
            </a:r>
            <a:endParaRPr/>
          </a:p>
        </p:txBody>
      </p:sp>
      <p:sp>
        <p:nvSpPr>
          <p:cNvPr id="674" name="Google Shape;674;p7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rgbClr val="000000"/>
              </a:buClr>
              <a:buSzPct val="100000"/>
              <a:buChar char="•"/>
            </a:pPr>
            <a:r>
              <a:rPr b="0" i="0" lang="en-US" sz="1800" u="none" strike="noStrike">
                <a:solidFill>
                  <a:srgbClr val="000000"/>
                </a:solidFill>
                <a:latin typeface="Arial"/>
                <a:ea typeface="Arial"/>
                <a:cs typeface="Arial"/>
                <a:sym typeface="Arial"/>
              </a:rPr>
              <a:t>The actors in the CAS are the various individuals or entities that interact with the system to accomplish different tasks. Here are some of the key actors in the CAS:</a:t>
            </a:r>
            <a:endParaRPr b="0" sz="1200"/>
          </a:p>
          <a:p>
            <a:pPr indent="-228600" lvl="0" marL="228600" rtl="0" algn="just">
              <a:lnSpc>
                <a:spcPct val="90000"/>
              </a:lnSpc>
              <a:spcBef>
                <a:spcPts val="2400"/>
              </a:spcBef>
              <a:spcAft>
                <a:spcPts val="0"/>
              </a:spcAft>
              <a:buClr>
                <a:srgbClr val="000000"/>
              </a:buClr>
              <a:buSzPct val="100000"/>
              <a:buFont typeface="Calibri"/>
              <a:buAutoNum type="arabicPeriod"/>
            </a:pPr>
            <a:r>
              <a:rPr b="0" i="0" lang="en-US" sz="1800" u="none" strike="noStrike">
                <a:solidFill>
                  <a:srgbClr val="000000"/>
                </a:solidFill>
                <a:latin typeface="Arial"/>
                <a:ea typeface="Arial"/>
                <a:cs typeface="Arial"/>
                <a:sym typeface="Arial"/>
              </a:rPr>
              <a:t>External Application User: This type of user is the primary actor in the CAS. They will log in to the system by providing user credentials such as Username and Password. Once successful login to the system, the user will be provided a list of applications mapped to his user id in the form of a dashboard, and it allows the user to redirect to the application using single sign on facility, i.e. without entering username and password.</a:t>
            </a:r>
            <a:endParaRPr/>
          </a:p>
          <a:p>
            <a:pPr indent="-228600" lvl="0" marL="228600" rtl="0" algn="just">
              <a:lnSpc>
                <a:spcPct val="90000"/>
              </a:lnSpc>
              <a:spcBef>
                <a:spcPts val="0"/>
              </a:spcBef>
              <a:spcAft>
                <a:spcPts val="0"/>
              </a:spcAft>
              <a:buClr>
                <a:srgbClr val="000000"/>
              </a:buClr>
              <a:buSzPct val="100000"/>
              <a:buFont typeface="Calibri"/>
              <a:buAutoNum type="arabicPeriod"/>
            </a:pPr>
            <a:r>
              <a:rPr b="0" i="0" lang="en-US" sz="1800" u="none" strike="noStrike">
                <a:solidFill>
                  <a:srgbClr val="000000"/>
                </a:solidFill>
                <a:latin typeface="Arial"/>
                <a:ea typeface="Arial"/>
                <a:cs typeface="Arial"/>
                <a:sym typeface="Arial"/>
              </a:rPr>
              <a:t>Login Administrator: The login administrator is responsible for registration and deregister a user login, assigning or modifying a role of a user. He/She will be also responsible for handling the request of unblocking of the user account, if any.</a:t>
            </a:r>
            <a:endParaRPr/>
          </a:p>
          <a:p>
            <a:pPr indent="-228600" lvl="0" marL="228600" rtl="0" algn="just">
              <a:lnSpc>
                <a:spcPct val="90000"/>
              </a:lnSpc>
              <a:spcBef>
                <a:spcPts val="0"/>
              </a:spcBef>
              <a:spcAft>
                <a:spcPts val="0"/>
              </a:spcAft>
              <a:buClr>
                <a:srgbClr val="000000"/>
              </a:buClr>
              <a:buSzPct val="100000"/>
              <a:buFont typeface="Calibri"/>
              <a:buAutoNum type="arabicPeriod"/>
            </a:pPr>
            <a:r>
              <a:rPr b="0" i="0" lang="en-US" sz="1800" u="none" strike="noStrike">
                <a:solidFill>
                  <a:srgbClr val="000000"/>
                </a:solidFill>
                <a:latin typeface="Arial"/>
                <a:ea typeface="Arial"/>
                <a:cs typeface="Arial"/>
                <a:sym typeface="Arial"/>
              </a:rPr>
              <a:t>Service Administrator: The service administrator is responsible for registration, activation, deactivation of integrated applications with the CAS, including setting up mode of integration, type of security and monitoring of the application logs.</a:t>
            </a:r>
            <a:endParaRPr/>
          </a:p>
          <a:p>
            <a:pPr indent="-228600" lvl="0" marL="228600" rtl="0" algn="just">
              <a:lnSpc>
                <a:spcPct val="90000"/>
              </a:lnSpc>
              <a:spcBef>
                <a:spcPts val="0"/>
              </a:spcBef>
              <a:spcAft>
                <a:spcPts val="0"/>
              </a:spcAft>
              <a:buClr>
                <a:srgbClr val="000000"/>
              </a:buClr>
              <a:buSzPct val="100000"/>
              <a:buFont typeface="Calibri"/>
              <a:buAutoNum type="arabicPeriod"/>
            </a:pPr>
            <a:r>
              <a:rPr b="0" i="0" lang="en-US" sz="1800" u="none" strike="noStrike">
                <a:solidFill>
                  <a:srgbClr val="000000"/>
                </a:solidFill>
                <a:latin typeface="Arial"/>
                <a:ea typeface="Arial"/>
                <a:cs typeface="Arial"/>
                <a:sym typeface="Arial"/>
              </a:rPr>
              <a:t>System Administrator: The system administrator is responsible for managing the CAS, including setting up the system, managing user access, and generating security compliance reports.</a:t>
            </a:r>
            <a:endParaRPr/>
          </a:p>
          <a:p>
            <a:pPr indent="-228600" lvl="0" marL="228600" rtl="0" algn="just">
              <a:lnSpc>
                <a:spcPct val="90000"/>
              </a:lnSpc>
              <a:spcBef>
                <a:spcPts val="0"/>
              </a:spcBef>
              <a:spcAft>
                <a:spcPts val="0"/>
              </a:spcAft>
              <a:buClr>
                <a:srgbClr val="000000"/>
              </a:buClr>
              <a:buSzPct val="100000"/>
              <a:buFont typeface="Calibri"/>
              <a:buAutoNum type="arabicPeriod"/>
            </a:pPr>
            <a:r>
              <a:rPr b="0" i="0" lang="en-US" sz="1800" u="none" strike="noStrike">
                <a:solidFill>
                  <a:srgbClr val="000000"/>
                </a:solidFill>
                <a:latin typeface="Arial"/>
                <a:ea typeface="Arial"/>
                <a:cs typeface="Arial"/>
                <a:sym typeface="Arial"/>
              </a:rPr>
              <a:t>Data Entry Operator: The DEO is responsible for entering/updating employee details, post creation/updation, allocation and relieving of employees to/from a post, generating employee and post based reports.</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7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15000"/>
              </a:lnSpc>
              <a:spcBef>
                <a:spcPts val="0"/>
              </a:spcBef>
              <a:spcAft>
                <a:spcPts val="0"/>
              </a:spcAft>
              <a:buClr>
                <a:schemeClr val="dk1"/>
              </a:buClr>
              <a:buSzPct val="100000"/>
              <a:buFont typeface="Arial"/>
              <a:buNone/>
            </a:pPr>
            <a:r>
              <a:rPr b="1" lang="en-US" sz="4400">
                <a:latin typeface="Arial"/>
                <a:ea typeface="Arial"/>
                <a:cs typeface="Arial"/>
                <a:sym typeface="Arial"/>
              </a:rPr>
              <a:t>Use Case Diagram of CAS</a:t>
            </a:r>
            <a:br>
              <a:rPr lang="en-US" sz="4400">
                <a:latin typeface="Arial"/>
                <a:ea typeface="Arial"/>
                <a:cs typeface="Arial"/>
                <a:sym typeface="Arial"/>
              </a:rPr>
            </a:br>
            <a:endParaRPr/>
          </a:p>
        </p:txBody>
      </p:sp>
      <p:pic>
        <p:nvPicPr>
          <p:cNvPr id="680" name="Google Shape;680;p76"/>
          <p:cNvPicPr preferRelativeResize="0"/>
          <p:nvPr>
            <p:ph idx="1" type="body"/>
          </p:nvPr>
        </p:nvPicPr>
        <p:blipFill rotWithShape="1">
          <a:blip r:embed="rId3">
            <a:alphaModFix/>
          </a:blip>
          <a:srcRect b="0" l="0" r="0" t="0"/>
          <a:stretch/>
        </p:blipFill>
        <p:spPr>
          <a:xfrm>
            <a:off x="3379694" y="1072978"/>
            <a:ext cx="5529383" cy="5765771"/>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7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b="1" lang="en-US">
                <a:latin typeface="Arial"/>
                <a:ea typeface="Arial"/>
                <a:cs typeface="Arial"/>
                <a:sym typeface="Arial"/>
              </a:rPr>
              <a:t>Functional Requirements</a:t>
            </a:r>
            <a:endParaRPr/>
          </a:p>
        </p:txBody>
      </p:sp>
      <p:sp>
        <p:nvSpPr>
          <p:cNvPr id="686" name="Google Shape;686;p7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90000"/>
              </a:lnSpc>
              <a:spcBef>
                <a:spcPts val="0"/>
              </a:spcBef>
              <a:spcAft>
                <a:spcPts val="0"/>
              </a:spcAft>
              <a:buClr>
                <a:srgbClr val="000000"/>
              </a:buClr>
              <a:buSzPct val="100000"/>
              <a:buFont typeface="Calibri"/>
              <a:buAutoNum type="arabicPeriod"/>
            </a:pPr>
            <a:r>
              <a:rPr b="1" i="0" lang="en-US" sz="1800" u="none" strike="noStrike">
                <a:solidFill>
                  <a:srgbClr val="000000"/>
                </a:solidFill>
                <a:latin typeface="Arial"/>
                <a:ea typeface="Arial"/>
                <a:cs typeface="Arial"/>
                <a:sym typeface="Arial"/>
              </a:rPr>
              <a:t>User Authentication: </a:t>
            </a:r>
            <a:r>
              <a:rPr b="0" i="0" lang="en-US" sz="1800" u="none" strike="noStrike">
                <a:solidFill>
                  <a:srgbClr val="000000"/>
                </a:solidFill>
                <a:latin typeface="Arial"/>
                <a:ea typeface="Arial"/>
                <a:cs typeface="Arial"/>
                <a:sym typeface="Arial"/>
              </a:rPr>
              <a:t>The CAS shall authenticate users based on their username and password credentials. The CAS shall support multi-factor authentication methods, including but not limited to SMS-based one-time passwords (OTP). The CAS shall enforce password policies, including complexity, length, and expiration. The CAS shall support password recovery mechanisms.</a:t>
            </a:r>
            <a:endParaRPr/>
          </a:p>
          <a:p>
            <a:pPr indent="-228600" lvl="0" marL="228600" rtl="0" algn="just">
              <a:lnSpc>
                <a:spcPct val="90000"/>
              </a:lnSpc>
              <a:spcBef>
                <a:spcPts val="0"/>
              </a:spcBef>
              <a:spcAft>
                <a:spcPts val="0"/>
              </a:spcAft>
              <a:buClr>
                <a:srgbClr val="000000"/>
              </a:buClr>
              <a:buSzPct val="100000"/>
              <a:buFont typeface="Calibri"/>
              <a:buAutoNum type="arabicPeriod"/>
            </a:pPr>
            <a:r>
              <a:rPr b="1" i="0" lang="en-US" sz="1800" u="none" strike="noStrike">
                <a:solidFill>
                  <a:srgbClr val="000000"/>
                </a:solidFill>
                <a:latin typeface="Arial"/>
                <a:ea typeface="Arial"/>
                <a:cs typeface="Arial"/>
                <a:sym typeface="Arial"/>
              </a:rPr>
              <a:t>User Authorization: </a:t>
            </a:r>
            <a:r>
              <a:rPr b="0" i="0" lang="en-US" sz="1800" u="none" strike="noStrike">
                <a:solidFill>
                  <a:srgbClr val="000000"/>
                </a:solidFill>
                <a:latin typeface="Arial"/>
                <a:ea typeface="Arial"/>
                <a:cs typeface="Arial"/>
                <a:sym typeface="Arial"/>
              </a:rPr>
              <a:t>The CAS shall authorize users based on their assigned roles and permissions. The CAS shall support the assignment and management of roles and permissions for users. The CAS shall enforce access control policies for users based on their roles and permissions.</a:t>
            </a:r>
            <a:endParaRPr/>
          </a:p>
          <a:p>
            <a:pPr indent="-228600" lvl="0" marL="228600" rtl="0" algn="just">
              <a:lnSpc>
                <a:spcPct val="90000"/>
              </a:lnSpc>
              <a:spcBef>
                <a:spcPts val="0"/>
              </a:spcBef>
              <a:spcAft>
                <a:spcPts val="0"/>
              </a:spcAft>
              <a:buClr>
                <a:srgbClr val="000000"/>
              </a:buClr>
              <a:buSzPct val="100000"/>
              <a:buFont typeface="Calibri"/>
              <a:buAutoNum type="arabicPeriod"/>
            </a:pPr>
            <a:r>
              <a:rPr b="1" i="0" lang="en-US" sz="1800" u="none" strike="noStrike">
                <a:solidFill>
                  <a:srgbClr val="000000"/>
                </a:solidFill>
                <a:latin typeface="Arial"/>
                <a:ea typeface="Arial"/>
                <a:cs typeface="Arial"/>
                <a:sym typeface="Arial"/>
              </a:rPr>
              <a:t>Single Sign-On (SSO): </a:t>
            </a:r>
            <a:r>
              <a:rPr b="0" i="0" lang="en-US" sz="1800" u="none" strike="noStrike">
                <a:solidFill>
                  <a:srgbClr val="000000"/>
                </a:solidFill>
                <a:latin typeface="Arial"/>
                <a:ea typeface="Arial"/>
                <a:cs typeface="Arial"/>
                <a:sym typeface="Arial"/>
              </a:rPr>
              <a:t>The CAS shall provide a single sign-on (SSO) experience for users across all future systems, applications, and services. The CAS may support SSO integration with existing authentication systems depending on the technical capability of the existing applications. The CAS shall support session management for SSO and also provide a provision to integrate the applications which requires only one time authentication without SSO features. </a:t>
            </a:r>
            <a:endParaRPr/>
          </a:p>
          <a:p>
            <a:pPr indent="-228600" lvl="0" marL="228600" rtl="0" algn="just">
              <a:lnSpc>
                <a:spcPct val="90000"/>
              </a:lnSpc>
              <a:spcBef>
                <a:spcPts val="0"/>
              </a:spcBef>
              <a:spcAft>
                <a:spcPts val="0"/>
              </a:spcAft>
              <a:buClr>
                <a:srgbClr val="000000"/>
              </a:buClr>
              <a:buSzPct val="100000"/>
              <a:buFont typeface="Calibri"/>
              <a:buAutoNum type="arabicPeriod"/>
            </a:pPr>
            <a:r>
              <a:rPr b="1" i="0" lang="en-US" sz="1800" u="none" strike="noStrike">
                <a:solidFill>
                  <a:srgbClr val="000000"/>
                </a:solidFill>
                <a:latin typeface="Arial"/>
                <a:ea typeface="Arial"/>
                <a:cs typeface="Arial"/>
                <a:sym typeface="Arial"/>
              </a:rPr>
              <a:t>Security: </a:t>
            </a:r>
            <a:r>
              <a:rPr b="0" i="0" lang="en-US" sz="1800" u="none" strike="noStrike">
                <a:solidFill>
                  <a:srgbClr val="000000"/>
                </a:solidFill>
                <a:latin typeface="Arial"/>
                <a:ea typeface="Arial"/>
                <a:cs typeface="Arial"/>
                <a:sym typeface="Arial"/>
              </a:rPr>
              <a:t>The CAS shall enforce security policies, including but not limited to authentication and authorization policies. The CAS shall use industry-standard encryption algorithms for secure communication. The CAS shall support auditing and logging of authentication and authorization events. The CAS shall comply with applicable security regulations and standards.</a:t>
            </a:r>
            <a:endParaRPr/>
          </a:p>
          <a:p>
            <a:pPr indent="-228600" lvl="0" marL="228600" rtl="0" algn="just">
              <a:lnSpc>
                <a:spcPct val="90000"/>
              </a:lnSpc>
              <a:spcBef>
                <a:spcPts val="0"/>
              </a:spcBef>
              <a:spcAft>
                <a:spcPts val="0"/>
              </a:spcAft>
              <a:buClr>
                <a:srgbClr val="000000"/>
              </a:buClr>
              <a:buSzPct val="100000"/>
              <a:buFont typeface="Calibri"/>
              <a:buAutoNum type="arabicPeriod"/>
            </a:pPr>
            <a:r>
              <a:rPr b="1" i="0" lang="en-US" sz="1800" u="none" strike="noStrike">
                <a:solidFill>
                  <a:srgbClr val="000000"/>
                </a:solidFill>
                <a:latin typeface="Arial"/>
                <a:ea typeface="Arial"/>
                <a:cs typeface="Arial"/>
                <a:sym typeface="Arial"/>
              </a:rPr>
              <a:t>Usability: </a:t>
            </a:r>
            <a:r>
              <a:rPr b="0" i="0" lang="en-US" sz="1800" u="none" strike="noStrike">
                <a:solidFill>
                  <a:srgbClr val="000000"/>
                </a:solidFill>
                <a:latin typeface="Arial"/>
                <a:ea typeface="Arial"/>
                <a:cs typeface="Arial"/>
                <a:sym typeface="Arial"/>
              </a:rPr>
              <a:t>The CAS shall provide a user-friendly and intuitive interface for authentication and authorization. The CAS shall provide clear and concise error messages for authentication and authorization failures.</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7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b="1" lang="en-US">
                <a:latin typeface="Arial"/>
                <a:ea typeface="Arial"/>
                <a:cs typeface="Arial"/>
                <a:sym typeface="Arial"/>
              </a:rPr>
              <a:t>Non Functional Requirements</a:t>
            </a:r>
            <a:endParaRPr/>
          </a:p>
        </p:txBody>
      </p:sp>
      <p:sp>
        <p:nvSpPr>
          <p:cNvPr id="692" name="Google Shape;692;p7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just">
              <a:lnSpc>
                <a:spcPct val="90000"/>
              </a:lnSpc>
              <a:spcBef>
                <a:spcPts val="0"/>
              </a:spcBef>
              <a:spcAft>
                <a:spcPts val="0"/>
              </a:spcAft>
              <a:buClr>
                <a:srgbClr val="000000"/>
              </a:buClr>
              <a:buSzPct val="100000"/>
              <a:buChar char="•"/>
            </a:pPr>
            <a:r>
              <a:rPr b="0" i="0" lang="en-US" sz="1800" u="none" strike="noStrike">
                <a:solidFill>
                  <a:srgbClr val="000000"/>
                </a:solidFill>
                <a:latin typeface="Arial"/>
                <a:ea typeface="Arial"/>
                <a:cs typeface="Arial"/>
                <a:sym typeface="Arial"/>
              </a:rPr>
              <a:t>Non-functional requirements for the CAS for 5000 employees include:</a:t>
            </a:r>
            <a:endParaRPr b="0" sz="1200"/>
          </a:p>
          <a:p>
            <a:pPr indent="-228600" lvl="0" marL="228600" rtl="0" algn="just">
              <a:lnSpc>
                <a:spcPct val="90000"/>
              </a:lnSpc>
              <a:spcBef>
                <a:spcPts val="1200"/>
              </a:spcBef>
              <a:spcAft>
                <a:spcPts val="0"/>
              </a:spcAft>
              <a:buClr>
                <a:srgbClr val="000000"/>
              </a:buClr>
              <a:buSzPct val="100000"/>
              <a:buFont typeface="Calibri"/>
              <a:buAutoNum type="arabicPeriod"/>
            </a:pPr>
            <a:r>
              <a:rPr b="1" i="0" lang="en-US" sz="1800" u="none" strike="noStrike">
                <a:solidFill>
                  <a:srgbClr val="000000"/>
                </a:solidFill>
                <a:latin typeface="Arial"/>
                <a:ea typeface="Arial"/>
                <a:cs typeface="Arial"/>
                <a:sym typeface="Arial"/>
              </a:rPr>
              <a:t>Scalability:</a:t>
            </a:r>
            <a:r>
              <a:rPr b="0" i="0" lang="en-US" sz="1800" u="none" strike="noStrike">
                <a:solidFill>
                  <a:srgbClr val="000000"/>
                </a:solidFill>
                <a:latin typeface="Arial"/>
                <a:ea typeface="Arial"/>
                <a:cs typeface="Arial"/>
                <a:sym typeface="Arial"/>
              </a:rPr>
              <a:t> The CAS shall support at least 5000 concurrent users. The CAS shall provide fast and responsive authentication and authorization services. It shall also have the ability to scale up to accommodate additional users as the number of employees grows. The CAS shall support horizontal and vertical scaling.</a:t>
            </a:r>
            <a:endParaRPr/>
          </a:p>
          <a:p>
            <a:pPr indent="-228600" lvl="0" marL="228600" rtl="0" algn="just">
              <a:lnSpc>
                <a:spcPct val="90000"/>
              </a:lnSpc>
              <a:spcBef>
                <a:spcPts val="0"/>
              </a:spcBef>
              <a:spcAft>
                <a:spcPts val="0"/>
              </a:spcAft>
              <a:buClr>
                <a:srgbClr val="000000"/>
              </a:buClr>
              <a:buSzPct val="100000"/>
              <a:buFont typeface="Calibri"/>
              <a:buAutoNum type="arabicPeriod"/>
            </a:pPr>
            <a:r>
              <a:rPr b="1" i="0" lang="en-US" sz="1800" u="none" strike="noStrike">
                <a:solidFill>
                  <a:srgbClr val="000000"/>
                </a:solidFill>
                <a:latin typeface="Arial"/>
                <a:ea typeface="Arial"/>
                <a:cs typeface="Arial"/>
                <a:sym typeface="Arial"/>
              </a:rPr>
              <a:t>Performance:</a:t>
            </a:r>
            <a:r>
              <a:rPr b="0" i="0" lang="en-US" sz="1800" u="none" strike="noStrike">
                <a:solidFill>
                  <a:srgbClr val="000000"/>
                </a:solidFill>
                <a:latin typeface="Arial"/>
                <a:ea typeface="Arial"/>
                <a:cs typeface="Arial"/>
                <a:sym typeface="Arial"/>
              </a:rPr>
              <a:t> The system should have a response time of no more than 3 seconds for the 99.9% of the time when an employee submits or views their leave application, even during peak usage periods. The CAS shall provide high availability and fault tolerance.</a:t>
            </a:r>
            <a:endParaRPr/>
          </a:p>
          <a:p>
            <a:pPr indent="-228600" lvl="0" marL="228600" rtl="0" algn="just">
              <a:lnSpc>
                <a:spcPct val="90000"/>
              </a:lnSpc>
              <a:spcBef>
                <a:spcPts val="0"/>
              </a:spcBef>
              <a:spcAft>
                <a:spcPts val="0"/>
              </a:spcAft>
              <a:buClr>
                <a:srgbClr val="000000"/>
              </a:buClr>
              <a:buSzPct val="100000"/>
              <a:buFont typeface="Calibri"/>
              <a:buAutoNum type="arabicPeriod"/>
            </a:pPr>
            <a:r>
              <a:rPr b="1" i="0" lang="en-US" sz="1800" u="none" strike="noStrike">
                <a:solidFill>
                  <a:srgbClr val="000000"/>
                </a:solidFill>
                <a:latin typeface="Arial"/>
                <a:ea typeface="Arial"/>
                <a:cs typeface="Arial"/>
                <a:sym typeface="Arial"/>
              </a:rPr>
              <a:t>Compatibility </a:t>
            </a:r>
            <a:r>
              <a:rPr b="0" i="0" lang="en-US" sz="1800" u="none" strike="noStrike">
                <a:solidFill>
                  <a:srgbClr val="000000"/>
                </a:solidFill>
                <a:latin typeface="Arial"/>
                <a:ea typeface="Arial"/>
                <a:cs typeface="Arial"/>
                <a:sym typeface="Arial"/>
              </a:rPr>
              <a:t>The CAS shall be compatible with existing authentication systems and applications.</a:t>
            </a:r>
            <a:endParaRPr/>
          </a:p>
          <a:p>
            <a:pPr indent="-228600" lvl="0" marL="228600" rtl="0" algn="just">
              <a:lnSpc>
                <a:spcPct val="90000"/>
              </a:lnSpc>
              <a:spcBef>
                <a:spcPts val="0"/>
              </a:spcBef>
              <a:spcAft>
                <a:spcPts val="0"/>
              </a:spcAft>
              <a:buClr>
                <a:srgbClr val="000000"/>
              </a:buClr>
              <a:buSzPct val="100000"/>
              <a:buFont typeface="Calibri"/>
              <a:buAutoNum type="arabicPeriod"/>
            </a:pPr>
            <a:r>
              <a:rPr b="1" i="0" lang="en-US" sz="1800" u="none" strike="noStrike">
                <a:solidFill>
                  <a:srgbClr val="000000"/>
                </a:solidFill>
                <a:latin typeface="Arial"/>
                <a:ea typeface="Arial"/>
                <a:cs typeface="Arial"/>
                <a:sym typeface="Arial"/>
              </a:rPr>
              <a:t>Security:</a:t>
            </a:r>
            <a:r>
              <a:rPr b="0" i="0" lang="en-US" sz="1800" u="none" strike="noStrike">
                <a:solidFill>
                  <a:srgbClr val="000000"/>
                </a:solidFill>
                <a:latin typeface="Arial"/>
                <a:ea typeface="Arial"/>
                <a:cs typeface="Arial"/>
                <a:sym typeface="Arial"/>
              </a:rPr>
              <a:t> The system should use secure protocols such as HTTPS and have role-based access control to ensure that only authorized personnel have access to employee leave records. The system should comply with the latest CERT security guidelines and pass through all the security audit processes.</a:t>
            </a:r>
            <a:endParaRPr/>
          </a:p>
          <a:p>
            <a:pPr indent="-228600" lvl="0" marL="228600" rtl="0" algn="just">
              <a:lnSpc>
                <a:spcPct val="90000"/>
              </a:lnSpc>
              <a:spcBef>
                <a:spcPts val="0"/>
              </a:spcBef>
              <a:spcAft>
                <a:spcPts val="0"/>
              </a:spcAft>
              <a:buClr>
                <a:srgbClr val="000000"/>
              </a:buClr>
              <a:buSzPct val="100000"/>
              <a:buFont typeface="Calibri"/>
              <a:buAutoNum type="arabicPeriod"/>
            </a:pPr>
            <a:r>
              <a:rPr b="1" i="0" lang="en-US" sz="1800" u="none" strike="noStrike">
                <a:solidFill>
                  <a:srgbClr val="000000"/>
                </a:solidFill>
                <a:latin typeface="Arial"/>
                <a:ea typeface="Arial"/>
                <a:cs typeface="Arial"/>
                <a:sym typeface="Arial"/>
              </a:rPr>
              <a:t>Reliability:</a:t>
            </a:r>
            <a:r>
              <a:rPr b="0" i="0" lang="en-US" sz="1800" u="none" strike="noStrike">
                <a:solidFill>
                  <a:srgbClr val="000000"/>
                </a:solidFill>
                <a:latin typeface="Arial"/>
                <a:ea typeface="Arial"/>
                <a:cs typeface="Arial"/>
                <a:sym typeface="Arial"/>
              </a:rPr>
              <a:t> The system should have an uptime of at least 99.9% and be able to recover from any failures or disruptions within 30 minutes.</a:t>
            </a:r>
            <a:endParaRPr/>
          </a:p>
          <a:p>
            <a:pPr indent="-228600" lvl="0" marL="228600" rtl="0" algn="just">
              <a:lnSpc>
                <a:spcPct val="90000"/>
              </a:lnSpc>
              <a:spcBef>
                <a:spcPts val="0"/>
              </a:spcBef>
              <a:spcAft>
                <a:spcPts val="0"/>
              </a:spcAft>
              <a:buClr>
                <a:srgbClr val="000000"/>
              </a:buClr>
              <a:buSzPct val="100000"/>
              <a:buFont typeface="Calibri"/>
              <a:buAutoNum type="arabicPeriod"/>
            </a:pPr>
            <a:r>
              <a:rPr b="1" i="0" lang="en-US" sz="1800" u="none" strike="noStrike">
                <a:solidFill>
                  <a:srgbClr val="000000"/>
                </a:solidFill>
                <a:latin typeface="Arial"/>
                <a:ea typeface="Arial"/>
                <a:cs typeface="Arial"/>
                <a:sym typeface="Arial"/>
              </a:rPr>
              <a:t>Maintainability:</a:t>
            </a:r>
            <a:r>
              <a:rPr b="0" i="0" lang="en-US" sz="1800" u="none" strike="noStrike">
                <a:solidFill>
                  <a:srgbClr val="000000"/>
                </a:solidFill>
                <a:latin typeface="Arial"/>
                <a:ea typeface="Arial"/>
                <a:cs typeface="Arial"/>
                <a:sym typeface="Arial"/>
              </a:rPr>
              <a:t> The system should be designed to be easily maintainable, with documentation provided to guide administrators in performing updates, backups, and maintenance tasks. The system is expected to run 24 X 7, although there would be a scheduled downtime of one hour every month for the regular maintenance activities.  </a:t>
            </a:r>
            <a:endParaRPr/>
          </a:p>
          <a:p>
            <a:pPr indent="-228600" lvl="0" marL="228600" rtl="0" algn="just">
              <a:lnSpc>
                <a:spcPct val="90000"/>
              </a:lnSpc>
              <a:spcBef>
                <a:spcPts val="0"/>
              </a:spcBef>
              <a:spcAft>
                <a:spcPts val="0"/>
              </a:spcAft>
              <a:buClr>
                <a:srgbClr val="000000"/>
              </a:buClr>
              <a:buSzPct val="100000"/>
              <a:buFont typeface="Calibri"/>
              <a:buAutoNum type="arabicPeriod"/>
            </a:pPr>
            <a:r>
              <a:rPr b="1" i="0" lang="en-US" sz="1800" u="none" strike="noStrike">
                <a:solidFill>
                  <a:srgbClr val="000000"/>
                </a:solidFill>
                <a:latin typeface="Arial"/>
                <a:ea typeface="Arial"/>
                <a:cs typeface="Arial"/>
                <a:sym typeface="Arial"/>
              </a:rPr>
              <a:t>User Experience:</a:t>
            </a:r>
            <a:r>
              <a:rPr b="0" i="0" lang="en-US" sz="1800" u="none" strike="noStrike">
                <a:solidFill>
                  <a:srgbClr val="000000"/>
                </a:solidFill>
                <a:latin typeface="Arial"/>
                <a:ea typeface="Arial"/>
                <a:cs typeface="Arial"/>
                <a:sym typeface="Arial"/>
              </a:rPr>
              <a:t> The system should be easy to use, with a simple and intuitive interface that requires no more than 30 minutes of training for new users.</a:t>
            </a:r>
            <a:endParaRPr/>
          </a:p>
          <a:p>
            <a:pPr indent="-228600" lvl="0" marL="228600" rtl="0" algn="just">
              <a:lnSpc>
                <a:spcPct val="90000"/>
              </a:lnSpc>
              <a:spcBef>
                <a:spcPts val="0"/>
              </a:spcBef>
              <a:spcAft>
                <a:spcPts val="0"/>
              </a:spcAft>
              <a:buClr>
                <a:srgbClr val="000000"/>
              </a:buClr>
              <a:buSzPct val="100000"/>
              <a:buFont typeface="Calibri"/>
              <a:buAutoNum type="arabicPeriod"/>
            </a:pPr>
            <a:r>
              <a:rPr b="1" i="0" lang="en-US" sz="1800" u="none" strike="noStrike">
                <a:solidFill>
                  <a:srgbClr val="000000"/>
                </a:solidFill>
                <a:latin typeface="Arial"/>
                <a:ea typeface="Arial"/>
                <a:cs typeface="Arial"/>
                <a:sym typeface="Arial"/>
              </a:rPr>
              <a:t>Compliance:</a:t>
            </a:r>
            <a:r>
              <a:rPr b="0" i="0" lang="en-US" sz="1800" u="none" strike="noStrike">
                <a:solidFill>
                  <a:srgbClr val="000000"/>
                </a:solidFill>
                <a:latin typeface="Arial"/>
                <a:ea typeface="Arial"/>
                <a:cs typeface="Arial"/>
                <a:sym typeface="Arial"/>
              </a:rPr>
              <a:t> The system should comply with relevant government laws and GGSIPU policies, including rules for managing employee leave entitlements and handling leave requests and approvals.</a:t>
            </a:r>
            <a:endParaRPr/>
          </a:p>
          <a:p>
            <a:pPr indent="-228600" lvl="0" marL="228600" rtl="0" algn="just">
              <a:lnSpc>
                <a:spcPct val="90000"/>
              </a:lnSpc>
              <a:spcBef>
                <a:spcPts val="0"/>
              </a:spcBef>
              <a:spcAft>
                <a:spcPts val="0"/>
              </a:spcAft>
              <a:buClr>
                <a:srgbClr val="000000"/>
              </a:buClr>
              <a:buSzPct val="100000"/>
              <a:buFont typeface="Calibri"/>
              <a:buAutoNum type="arabicPeriod"/>
            </a:pPr>
            <a:r>
              <a:rPr b="1" i="0" lang="en-US" sz="1800" u="none" strike="noStrike">
                <a:solidFill>
                  <a:srgbClr val="000000"/>
                </a:solidFill>
                <a:latin typeface="Arial"/>
                <a:ea typeface="Arial"/>
                <a:cs typeface="Arial"/>
                <a:sym typeface="Arial"/>
              </a:rPr>
              <a:t>Integration:</a:t>
            </a:r>
            <a:r>
              <a:rPr b="0" i="0" lang="en-US" sz="1800" u="none" strike="noStrike">
                <a:solidFill>
                  <a:srgbClr val="000000"/>
                </a:solidFill>
                <a:latin typeface="Arial"/>
                <a:ea typeface="Arial"/>
                <a:cs typeface="Arial"/>
                <a:sym typeface="Arial"/>
              </a:rPr>
              <a:t> The system should be able to integrate with all the existing division’s systems such as payroll and employee data management systems to provide them authentication and authorization services.</a:t>
            </a:r>
            <a:endParaRPr/>
          </a:p>
          <a:p>
            <a:pPr indent="-228600" lvl="0" marL="228600" rtl="0" algn="just">
              <a:lnSpc>
                <a:spcPct val="90000"/>
              </a:lnSpc>
              <a:spcBef>
                <a:spcPts val="0"/>
              </a:spcBef>
              <a:spcAft>
                <a:spcPts val="0"/>
              </a:spcAft>
              <a:buClr>
                <a:srgbClr val="000000"/>
              </a:buClr>
              <a:buSzPct val="100000"/>
              <a:buFont typeface="Calibri"/>
              <a:buAutoNum type="arabicPeriod"/>
            </a:pPr>
            <a:r>
              <a:rPr b="1" i="0" lang="en-US" sz="1800" u="none" strike="noStrike">
                <a:solidFill>
                  <a:srgbClr val="000000"/>
                </a:solidFill>
                <a:latin typeface="Arial"/>
                <a:ea typeface="Arial"/>
                <a:cs typeface="Arial"/>
                <a:sym typeface="Arial"/>
              </a:rPr>
              <a:t>Constraints: </a:t>
            </a:r>
            <a:r>
              <a:rPr b="0" i="0" lang="en-US" sz="1800" u="none" strike="noStrike">
                <a:solidFill>
                  <a:srgbClr val="000000"/>
                </a:solidFill>
                <a:latin typeface="Arial"/>
                <a:ea typeface="Arial"/>
                <a:cs typeface="Arial"/>
                <a:sym typeface="Arial"/>
              </a:rPr>
              <a:t>The CAS shall be developed using industry-standard software development methodologies and tools. The CAS shall be compatible with the organization's existing technology stack and infrastructure.</a:t>
            </a:r>
            <a:endParaRPr/>
          </a:p>
          <a:p>
            <a:pPr indent="-228600" lvl="0" marL="228600" rtl="0" algn="just">
              <a:lnSpc>
                <a:spcPct val="90000"/>
              </a:lnSpc>
              <a:spcBef>
                <a:spcPts val="0"/>
              </a:spcBef>
              <a:spcAft>
                <a:spcPts val="0"/>
              </a:spcAft>
              <a:buClr>
                <a:srgbClr val="000000"/>
              </a:buClr>
              <a:buSzPct val="100000"/>
              <a:buFont typeface="Calibri"/>
              <a:buAutoNum type="arabicPeriod"/>
            </a:pPr>
            <a:r>
              <a:rPr b="1" i="0" lang="en-US" sz="1800" u="none" strike="noStrike">
                <a:solidFill>
                  <a:srgbClr val="000000"/>
                </a:solidFill>
                <a:latin typeface="Arial"/>
                <a:ea typeface="Arial"/>
                <a:cs typeface="Arial"/>
                <a:sym typeface="Arial"/>
              </a:rPr>
              <a:t>Assumptions and Dependencies: </a:t>
            </a:r>
            <a:r>
              <a:rPr b="0" i="0" lang="en-US" sz="1800" u="none" strike="noStrike">
                <a:solidFill>
                  <a:srgbClr val="000000"/>
                </a:solidFill>
                <a:latin typeface="Arial"/>
                <a:ea typeface="Arial"/>
                <a:cs typeface="Arial"/>
                <a:sym typeface="Arial"/>
              </a:rPr>
              <a:t>The development and deployment of the CAS will depend on the availability of appropriate hardware and software resources. The CAS will assume that users have appropriate access to systems, applications, and services based on their roles and permissions.</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7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latin typeface="Arial"/>
                <a:ea typeface="Arial"/>
                <a:cs typeface="Arial"/>
                <a:sym typeface="Arial"/>
              </a:rPr>
              <a:t>Conclusion</a:t>
            </a:r>
            <a:endParaRPr/>
          </a:p>
        </p:txBody>
      </p:sp>
      <p:sp>
        <p:nvSpPr>
          <p:cNvPr id="698" name="Google Shape;698;p7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1800"/>
              <a:buChar char="•"/>
            </a:pPr>
            <a:r>
              <a:rPr b="0" i="0" lang="en-US" sz="1800" u="none" strike="noStrike">
                <a:solidFill>
                  <a:srgbClr val="000000"/>
                </a:solidFill>
                <a:latin typeface="Arial"/>
                <a:ea typeface="Arial"/>
                <a:cs typeface="Arial"/>
                <a:sym typeface="Arial"/>
              </a:rPr>
              <a:t>The Central Authentication System (CAS) will provide a centralized and secure method for authenticating users across all systems, applications, and services within an organization. It will integrate with existing authentication systems and provide a consistent user experience while ensuring compliance with security policies and regulations.</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8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ER Diagram of CAS</a:t>
            </a:r>
            <a:endParaRPr/>
          </a:p>
        </p:txBody>
      </p:sp>
      <p:sp>
        <p:nvSpPr>
          <p:cNvPr id="704" name="Google Shape;704;p8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grpSp>
        <p:nvGrpSpPr>
          <p:cNvPr id="705" name="Google Shape;705;p80"/>
          <p:cNvGrpSpPr/>
          <p:nvPr/>
        </p:nvGrpSpPr>
        <p:grpSpPr>
          <a:xfrm>
            <a:off x="1282513" y="1962896"/>
            <a:ext cx="5162548" cy="3721098"/>
            <a:chOff x="0" y="0"/>
            <a:chExt cx="5130800" cy="3727450"/>
          </a:xfrm>
        </p:grpSpPr>
        <p:sp>
          <p:nvSpPr>
            <p:cNvPr id="706" name="Google Shape;706;p80"/>
            <p:cNvSpPr/>
            <p:nvPr/>
          </p:nvSpPr>
          <p:spPr>
            <a:xfrm>
              <a:off x="2724150" y="2216150"/>
              <a:ext cx="819150" cy="3556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7000"/>
                </a:lnSpc>
                <a:spcBef>
                  <a:spcPts val="0"/>
                </a:spcBef>
                <a:spcAft>
                  <a:spcPts val="0"/>
                </a:spcAft>
                <a:buNone/>
              </a:pPr>
              <a:r>
                <a:rPr lang="en-US" sz="1100">
                  <a:solidFill>
                    <a:srgbClr val="000000"/>
                  </a:solidFill>
                  <a:latin typeface="Calibri"/>
                  <a:ea typeface="Calibri"/>
                  <a:cs typeface="Calibri"/>
                  <a:sym typeface="Calibri"/>
                </a:rPr>
                <a:t>Login</a:t>
              </a:r>
              <a:endParaRPr sz="1100">
                <a:solidFill>
                  <a:schemeClr val="lt1"/>
                </a:solidFill>
                <a:latin typeface="Calibri"/>
                <a:ea typeface="Calibri"/>
                <a:cs typeface="Calibri"/>
                <a:sym typeface="Calibri"/>
              </a:endParaRPr>
            </a:p>
          </p:txBody>
        </p:sp>
        <p:sp>
          <p:nvSpPr>
            <p:cNvPr id="707" name="Google Shape;707;p80"/>
            <p:cNvSpPr/>
            <p:nvPr/>
          </p:nvSpPr>
          <p:spPr>
            <a:xfrm>
              <a:off x="1054100" y="3308350"/>
              <a:ext cx="819150" cy="3556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7000"/>
                </a:lnSpc>
                <a:spcBef>
                  <a:spcPts val="0"/>
                </a:spcBef>
                <a:spcAft>
                  <a:spcPts val="0"/>
                </a:spcAft>
                <a:buNone/>
              </a:pPr>
              <a:r>
                <a:rPr lang="en-US" sz="1100">
                  <a:solidFill>
                    <a:srgbClr val="000000"/>
                  </a:solidFill>
                  <a:latin typeface="Calibri"/>
                  <a:ea typeface="Calibri"/>
                  <a:cs typeface="Calibri"/>
                  <a:sym typeface="Calibri"/>
                </a:rPr>
                <a:t>Role</a:t>
              </a:r>
              <a:endParaRPr sz="1100">
                <a:solidFill>
                  <a:schemeClr val="lt1"/>
                </a:solidFill>
                <a:latin typeface="Calibri"/>
                <a:ea typeface="Calibri"/>
                <a:cs typeface="Calibri"/>
                <a:sym typeface="Calibri"/>
              </a:endParaRPr>
            </a:p>
          </p:txBody>
        </p:sp>
        <p:sp>
          <p:nvSpPr>
            <p:cNvPr id="708" name="Google Shape;708;p80"/>
            <p:cNvSpPr/>
            <p:nvPr/>
          </p:nvSpPr>
          <p:spPr>
            <a:xfrm>
              <a:off x="4197350" y="3295650"/>
              <a:ext cx="933450" cy="3556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7000"/>
                </a:lnSpc>
                <a:spcBef>
                  <a:spcPts val="0"/>
                </a:spcBef>
                <a:spcAft>
                  <a:spcPts val="0"/>
                </a:spcAft>
                <a:buNone/>
              </a:pPr>
              <a:r>
                <a:rPr lang="en-US" sz="1100">
                  <a:solidFill>
                    <a:srgbClr val="000000"/>
                  </a:solidFill>
                  <a:latin typeface="Calibri"/>
                  <a:ea typeface="Calibri"/>
                  <a:cs typeface="Calibri"/>
                  <a:sym typeface="Calibri"/>
                </a:rPr>
                <a:t>App Master</a:t>
              </a:r>
              <a:endParaRPr sz="1100">
                <a:solidFill>
                  <a:schemeClr val="lt1"/>
                </a:solidFill>
                <a:latin typeface="Calibri"/>
                <a:ea typeface="Calibri"/>
                <a:cs typeface="Calibri"/>
                <a:sym typeface="Calibri"/>
              </a:endParaRPr>
            </a:p>
          </p:txBody>
        </p:sp>
        <p:sp>
          <p:nvSpPr>
            <p:cNvPr id="709" name="Google Shape;709;p80"/>
            <p:cNvSpPr/>
            <p:nvPr/>
          </p:nvSpPr>
          <p:spPr>
            <a:xfrm>
              <a:off x="2660650" y="3251200"/>
              <a:ext cx="723900" cy="476250"/>
            </a:xfrm>
            <a:prstGeom prst="flowChartDecision">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10" name="Google Shape;710;p80"/>
            <p:cNvSpPr/>
            <p:nvPr/>
          </p:nvSpPr>
          <p:spPr>
            <a:xfrm rot="-2607623">
              <a:off x="1974850" y="2686050"/>
              <a:ext cx="592952" cy="417266"/>
            </a:xfrm>
            <a:prstGeom prst="flowChartDecision">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cxnSp>
          <p:nvCxnSpPr>
            <p:cNvPr id="711" name="Google Shape;711;p80"/>
            <p:cNvCxnSpPr/>
            <p:nvPr/>
          </p:nvCxnSpPr>
          <p:spPr>
            <a:xfrm flipH="1">
              <a:off x="1676400" y="3105150"/>
              <a:ext cx="387350" cy="203200"/>
            </a:xfrm>
            <a:prstGeom prst="straightConnector1">
              <a:avLst/>
            </a:prstGeom>
            <a:noFill/>
            <a:ln cap="flat" cmpd="sng" w="9525">
              <a:solidFill>
                <a:schemeClr val="accent1"/>
              </a:solidFill>
              <a:prstDash val="solid"/>
              <a:miter lim="800000"/>
              <a:headEnd len="sm" w="sm" type="none"/>
              <a:tailEnd len="sm" w="sm" type="none"/>
            </a:ln>
          </p:spPr>
        </p:cxnSp>
        <p:cxnSp>
          <p:nvCxnSpPr>
            <p:cNvPr id="712" name="Google Shape;712;p80"/>
            <p:cNvCxnSpPr/>
            <p:nvPr/>
          </p:nvCxnSpPr>
          <p:spPr>
            <a:xfrm flipH="1">
              <a:off x="2476500" y="2495550"/>
              <a:ext cx="266700" cy="196850"/>
            </a:xfrm>
            <a:prstGeom prst="straightConnector1">
              <a:avLst/>
            </a:prstGeom>
            <a:noFill/>
            <a:ln cap="flat" cmpd="sng" w="9525">
              <a:solidFill>
                <a:schemeClr val="accent1"/>
              </a:solidFill>
              <a:prstDash val="solid"/>
              <a:miter lim="800000"/>
              <a:headEnd len="sm" w="sm" type="none"/>
              <a:tailEnd len="sm" w="sm" type="none"/>
            </a:ln>
          </p:spPr>
        </p:cxnSp>
        <p:cxnSp>
          <p:nvCxnSpPr>
            <p:cNvPr id="713" name="Google Shape;713;p80"/>
            <p:cNvCxnSpPr/>
            <p:nvPr/>
          </p:nvCxnSpPr>
          <p:spPr>
            <a:xfrm rot="10800000">
              <a:off x="1879600" y="3467100"/>
              <a:ext cx="812800" cy="19050"/>
            </a:xfrm>
            <a:prstGeom prst="straightConnector1">
              <a:avLst/>
            </a:prstGeom>
            <a:noFill/>
            <a:ln cap="flat" cmpd="sng" w="9525">
              <a:solidFill>
                <a:schemeClr val="accent1"/>
              </a:solidFill>
              <a:prstDash val="solid"/>
              <a:miter lim="800000"/>
              <a:headEnd len="sm" w="sm" type="none"/>
              <a:tailEnd len="sm" w="sm" type="none"/>
            </a:ln>
          </p:spPr>
        </p:cxnSp>
        <p:cxnSp>
          <p:nvCxnSpPr>
            <p:cNvPr id="714" name="Google Shape;714;p80"/>
            <p:cNvCxnSpPr/>
            <p:nvPr/>
          </p:nvCxnSpPr>
          <p:spPr>
            <a:xfrm rot="10800000">
              <a:off x="3352800" y="3473450"/>
              <a:ext cx="844550" cy="12700"/>
            </a:xfrm>
            <a:prstGeom prst="straightConnector1">
              <a:avLst/>
            </a:prstGeom>
            <a:noFill/>
            <a:ln cap="flat" cmpd="sng" w="9525">
              <a:solidFill>
                <a:schemeClr val="accent1"/>
              </a:solidFill>
              <a:prstDash val="solid"/>
              <a:miter lim="800000"/>
              <a:headEnd len="sm" w="sm" type="none"/>
              <a:tailEnd len="sm" w="sm" type="none"/>
            </a:ln>
          </p:spPr>
        </p:cxnSp>
        <p:sp>
          <p:nvSpPr>
            <p:cNvPr id="715" name="Google Shape;715;p80"/>
            <p:cNvSpPr txBox="1"/>
            <p:nvPr/>
          </p:nvSpPr>
          <p:spPr>
            <a:xfrm>
              <a:off x="3035300" y="1758950"/>
              <a:ext cx="234950" cy="24765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lang="en-US" sz="1100">
                  <a:solidFill>
                    <a:schemeClr val="dk1"/>
                  </a:solidFill>
                  <a:latin typeface="Calibri"/>
                  <a:ea typeface="Calibri"/>
                  <a:cs typeface="Calibri"/>
                  <a:sym typeface="Calibri"/>
                </a:rPr>
                <a:t>1</a:t>
              </a:r>
              <a:endParaRPr/>
            </a:p>
          </p:txBody>
        </p:sp>
        <p:sp>
          <p:nvSpPr>
            <p:cNvPr id="716" name="Google Shape;716;p80"/>
            <p:cNvSpPr txBox="1"/>
            <p:nvPr/>
          </p:nvSpPr>
          <p:spPr>
            <a:xfrm>
              <a:off x="2355850" y="2374900"/>
              <a:ext cx="234950" cy="240776"/>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lang="en-US" sz="1100">
                  <a:solidFill>
                    <a:schemeClr val="dk1"/>
                  </a:solidFill>
                  <a:latin typeface="Calibri"/>
                  <a:ea typeface="Calibri"/>
                  <a:cs typeface="Calibri"/>
                  <a:sym typeface="Calibri"/>
                </a:rPr>
                <a:t>1</a:t>
              </a:r>
              <a:endParaRPr/>
            </a:p>
          </p:txBody>
        </p:sp>
        <p:sp>
          <p:nvSpPr>
            <p:cNvPr id="717" name="Google Shape;717;p80"/>
            <p:cNvSpPr txBox="1"/>
            <p:nvPr/>
          </p:nvSpPr>
          <p:spPr>
            <a:xfrm>
              <a:off x="1701800" y="2895600"/>
              <a:ext cx="234950" cy="24765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lang="en-US" sz="1100">
                  <a:solidFill>
                    <a:schemeClr val="dk1"/>
                  </a:solidFill>
                  <a:latin typeface="Calibri"/>
                  <a:ea typeface="Calibri"/>
                  <a:cs typeface="Calibri"/>
                  <a:sym typeface="Calibri"/>
                </a:rPr>
                <a:t>n</a:t>
              </a:r>
              <a:endParaRPr/>
            </a:p>
          </p:txBody>
        </p:sp>
        <p:sp>
          <p:nvSpPr>
            <p:cNvPr id="718" name="Google Shape;718;p80"/>
            <p:cNvSpPr txBox="1"/>
            <p:nvPr/>
          </p:nvSpPr>
          <p:spPr>
            <a:xfrm>
              <a:off x="2235200" y="3175000"/>
              <a:ext cx="234950" cy="24765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lang="en-US" sz="1100">
                  <a:solidFill>
                    <a:schemeClr val="dk1"/>
                  </a:solidFill>
                  <a:latin typeface="Calibri"/>
                  <a:ea typeface="Calibri"/>
                  <a:cs typeface="Calibri"/>
                  <a:sym typeface="Calibri"/>
                </a:rPr>
                <a:t>1</a:t>
              </a:r>
              <a:endParaRPr/>
            </a:p>
          </p:txBody>
        </p:sp>
        <p:sp>
          <p:nvSpPr>
            <p:cNvPr id="719" name="Google Shape;719;p80"/>
            <p:cNvSpPr txBox="1"/>
            <p:nvPr/>
          </p:nvSpPr>
          <p:spPr>
            <a:xfrm>
              <a:off x="3632200" y="3187700"/>
              <a:ext cx="234950" cy="24765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lang="en-US" sz="1100">
                  <a:solidFill>
                    <a:schemeClr val="dk1"/>
                  </a:solidFill>
                  <a:latin typeface="Calibri"/>
                  <a:ea typeface="Calibri"/>
                  <a:cs typeface="Calibri"/>
                  <a:sym typeface="Calibri"/>
                </a:rPr>
                <a:t>n</a:t>
              </a:r>
              <a:endParaRPr/>
            </a:p>
          </p:txBody>
        </p:sp>
        <p:grpSp>
          <p:nvGrpSpPr>
            <p:cNvPr id="720" name="Google Shape;720;p80"/>
            <p:cNvGrpSpPr/>
            <p:nvPr/>
          </p:nvGrpSpPr>
          <p:grpSpPr>
            <a:xfrm>
              <a:off x="0" y="0"/>
              <a:ext cx="4940300" cy="2203450"/>
              <a:chOff x="0" y="0"/>
              <a:chExt cx="4940300" cy="2203450"/>
            </a:xfrm>
          </p:grpSpPr>
          <p:sp>
            <p:nvSpPr>
              <p:cNvPr id="721" name="Google Shape;721;p80"/>
              <p:cNvSpPr/>
              <p:nvPr/>
            </p:nvSpPr>
            <p:spPr>
              <a:xfrm>
                <a:off x="4121150" y="850900"/>
                <a:ext cx="819150" cy="3556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7000"/>
                  </a:lnSpc>
                  <a:spcBef>
                    <a:spcPts val="0"/>
                  </a:spcBef>
                  <a:spcAft>
                    <a:spcPts val="0"/>
                  </a:spcAft>
                  <a:buNone/>
                </a:pPr>
                <a:r>
                  <a:rPr lang="en-US" sz="1100">
                    <a:solidFill>
                      <a:srgbClr val="000000"/>
                    </a:solidFill>
                    <a:latin typeface="Calibri"/>
                    <a:ea typeface="Calibri"/>
                    <a:cs typeface="Calibri"/>
                    <a:sym typeface="Calibri"/>
                  </a:rPr>
                  <a:t>Employee</a:t>
                </a:r>
                <a:endParaRPr sz="1100">
                  <a:solidFill>
                    <a:schemeClr val="lt1"/>
                  </a:solidFill>
                  <a:latin typeface="Calibri"/>
                  <a:ea typeface="Calibri"/>
                  <a:cs typeface="Calibri"/>
                  <a:sym typeface="Calibri"/>
                </a:endParaRPr>
              </a:p>
            </p:txBody>
          </p:sp>
          <p:sp>
            <p:nvSpPr>
              <p:cNvPr id="722" name="Google Shape;722;p80"/>
              <p:cNvSpPr/>
              <p:nvPr/>
            </p:nvSpPr>
            <p:spPr>
              <a:xfrm>
                <a:off x="2527300" y="800100"/>
                <a:ext cx="723900" cy="476250"/>
              </a:xfrm>
              <a:prstGeom prst="flowChartDecision">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23" name="Google Shape;723;p80"/>
              <p:cNvSpPr/>
              <p:nvPr/>
            </p:nvSpPr>
            <p:spPr>
              <a:xfrm rot="-2607623">
                <a:off x="3403600" y="1441450"/>
                <a:ext cx="592952" cy="417266"/>
              </a:xfrm>
              <a:prstGeom prst="flowChartDecision">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cxnSp>
            <p:nvCxnSpPr>
              <p:cNvPr id="724" name="Google Shape;724;p80"/>
              <p:cNvCxnSpPr/>
              <p:nvPr/>
            </p:nvCxnSpPr>
            <p:spPr>
              <a:xfrm rot="10800000">
                <a:off x="3251200" y="1035050"/>
                <a:ext cx="889679" cy="12700"/>
              </a:xfrm>
              <a:prstGeom prst="straightConnector1">
                <a:avLst/>
              </a:prstGeom>
              <a:noFill/>
              <a:ln cap="flat" cmpd="sng" w="9525">
                <a:solidFill>
                  <a:schemeClr val="accent1"/>
                </a:solidFill>
                <a:prstDash val="solid"/>
                <a:miter lim="800000"/>
                <a:headEnd len="sm" w="sm" type="none"/>
                <a:tailEnd len="sm" w="sm" type="none"/>
              </a:ln>
            </p:spPr>
          </p:cxnSp>
          <p:cxnSp>
            <p:nvCxnSpPr>
              <p:cNvPr id="725" name="Google Shape;725;p80"/>
              <p:cNvCxnSpPr/>
              <p:nvPr/>
            </p:nvCxnSpPr>
            <p:spPr>
              <a:xfrm flipH="1">
                <a:off x="1790700" y="1041400"/>
                <a:ext cx="749300" cy="12700"/>
              </a:xfrm>
              <a:prstGeom prst="straightConnector1">
                <a:avLst/>
              </a:prstGeom>
              <a:noFill/>
              <a:ln cap="flat" cmpd="sng" w="9525">
                <a:solidFill>
                  <a:schemeClr val="accent1"/>
                </a:solidFill>
                <a:prstDash val="solid"/>
                <a:miter lim="800000"/>
                <a:headEnd len="sm" w="sm" type="none"/>
                <a:tailEnd len="sm" w="sm" type="none"/>
              </a:ln>
            </p:spPr>
          </p:cxnSp>
          <p:cxnSp>
            <p:nvCxnSpPr>
              <p:cNvPr id="726" name="Google Shape;726;p80"/>
              <p:cNvCxnSpPr/>
              <p:nvPr/>
            </p:nvCxnSpPr>
            <p:spPr>
              <a:xfrm flipH="1">
                <a:off x="3041650" y="1835150"/>
                <a:ext cx="463550" cy="368300"/>
              </a:xfrm>
              <a:prstGeom prst="straightConnector1">
                <a:avLst/>
              </a:prstGeom>
              <a:noFill/>
              <a:ln cap="flat" cmpd="sng" w="9525">
                <a:solidFill>
                  <a:schemeClr val="accent1"/>
                </a:solidFill>
                <a:prstDash val="solid"/>
                <a:miter lim="800000"/>
                <a:headEnd len="sm" w="sm" type="none"/>
                <a:tailEnd len="sm" w="sm" type="none"/>
              </a:ln>
            </p:spPr>
          </p:cxnSp>
          <p:cxnSp>
            <p:nvCxnSpPr>
              <p:cNvPr id="727" name="Google Shape;727;p80"/>
              <p:cNvCxnSpPr/>
              <p:nvPr/>
            </p:nvCxnSpPr>
            <p:spPr>
              <a:xfrm flipH="1">
                <a:off x="3905250" y="1212850"/>
                <a:ext cx="368300" cy="247650"/>
              </a:xfrm>
              <a:prstGeom prst="straightConnector1">
                <a:avLst/>
              </a:prstGeom>
              <a:noFill/>
              <a:ln cap="flat" cmpd="sng" w="9525">
                <a:solidFill>
                  <a:schemeClr val="accent1"/>
                </a:solidFill>
                <a:prstDash val="solid"/>
                <a:miter lim="800000"/>
                <a:headEnd len="sm" w="sm" type="none"/>
                <a:tailEnd len="sm" w="sm" type="none"/>
              </a:ln>
            </p:spPr>
          </p:cxnSp>
          <p:sp>
            <p:nvSpPr>
              <p:cNvPr id="728" name="Google Shape;728;p80"/>
              <p:cNvSpPr txBox="1"/>
              <p:nvPr/>
            </p:nvSpPr>
            <p:spPr>
              <a:xfrm>
                <a:off x="1924050" y="768350"/>
                <a:ext cx="234950" cy="24765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lang="en-US" sz="1100">
                    <a:solidFill>
                      <a:schemeClr val="dk1"/>
                    </a:solidFill>
                    <a:latin typeface="Calibri"/>
                    <a:ea typeface="Calibri"/>
                    <a:cs typeface="Calibri"/>
                    <a:sym typeface="Calibri"/>
                  </a:rPr>
                  <a:t>1</a:t>
                </a:r>
                <a:endParaRPr/>
              </a:p>
            </p:txBody>
          </p:sp>
          <p:sp>
            <p:nvSpPr>
              <p:cNvPr id="729" name="Google Shape;729;p80"/>
              <p:cNvSpPr txBox="1"/>
              <p:nvPr/>
            </p:nvSpPr>
            <p:spPr>
              <a:xfrm>
                <a:off x="3562350" y="755650"/>
                <a:ext cx="234950" cy="24765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lang="en-US" sz="1100">
                    <a:solidFill>
                      <a:schemeClr val="dk1"/>
                    </a:solidFill>
                    <a:latin typeface="Calibri"/>
                    <a:ea typeface="Calibri"/>
                    <a:cs typeface="Calibri"/>
                    <a:sym typeface="Calibri"/>
                  </a:rPr>
                  <a:t>n</a:t>
                </a:r>
                <a:endParaRPr/>
              </a:p>
            </p:txBody>
          </p:sp>
          <p:sp>
            <p:nvSpPr>
              <p:cNvPr id="730" name="Google Shape;730;p80"/>
              <p:cNvSpPr txBox="1"/>
              <p:nvPr/>
            </p:nvSpPr>
            <p:spPr>
              <a:xfrm>
                <a:off x="3803650" y="1130300"/>
                <a:ext cx="234950" cy="24765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lang="en-US" sz="1100">
                    <a:solidFill>
                      <a:schemeClr val="dk1"/>
                    </a:solidFill>
                    <a:latin typeface="Calibri"/>
                    <a:ea typeface="Calibri"/>
                    <a:cs typeface="Calibri"/>
                    <a:sym typeface="Calibri"/>
                  </a:rPr>
                  <a:t>1</a:t>
                </a:r>
                <a:endParaRPr/>
              </a:p>
            </p:txBody>
          </p:sp>
          <p:grpSp>
            <p:nvGrpSpPr>
              <p:cNvPr id="731" name="Google Shape;731;p80"/>
              <p:cNvGrpSpPr/>
              <p:nvPr/>
            </p:nvGrpSpPr>
            <p:grpSpPr>
              <a:xfrm>
                <a:off x="0" y="0"/>
                <a:ext cx="1797050" cy="1257300"/>
                <a:chOff x="0" y="0"/>
                <a:chExt cx="1797050" cy="1257300"/>
              </a:xfrm>
            </p:grpSpPr>
            <p:sp>
              <p:nvSpPr>
                <p:cNvPr id="732" name="Google Shape;732;p80"/>
                <p:cNvSpPr/>
                <p:nvPr/>
              </p:nvSpPr>
              <p:spPr>
                <a:xfrm>
                  <a:off x="819150" y="882650"/>
                  <a:ext cx="977900" cy="37465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7000"/>
                    </a:lnSpc>
                    <a:spcBef>
                      <a:spcPts val="0"/>
                    </a:spcBef>
                    <a:spcAft>
                      <a:spcPts val="0"/>
                    </a:spcAft>
                    <a:buNone/>
                  </a:pPr>
                  <a:r>
                    <a:rPr lang="en-US" sz="1100">
                      <a:solidFill>
                        <a:srgbClr val="000000"/>
                      </a:solidFill>
                      <a:latin typeface="Calibri"/>
                      <a:ea typeface="Calibri"/>
                      <a:cs typeface="Calibri"/>
                      <a:sym typeface="Calibri"/>
                    </a:rPr>
                    <a:t>Organisation</a:t>
                  </a:r>
                  <a:endParaRPr sz="1100">
                    <a:solidFill>
                      <a:schemeClr val="lt1"/>
                    </a:solidFill>
                    <a:latin typeface="Calibri"/>
                    <a:ea typeface="Calibri"/>
                    <a:cs typeface="Calibri"/>
                    <a:sym typeface="Calibri"/>
                  </a:endParaRPr>
                </a:p>
              </p:txBody>
            </p:sp>
            <p:sp>
              <p:nvSpPr>
                <p:cNvPr id="733" name="Google Shape;733;p80"/>
                <p:cNvSpPr/>
                <p:nvPr/>
              </p:nvSpPr>
              <p:spPr>
                <a:xfrm>
                  <a:off x="444500" y="0"/>
                  <a:ext cx="450850" cy="374650"/>
                </a:xfrm>
                <a:prstGeom prst="flowChartDecision">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cxnSp>
              <p:nvCxnSpPr>
                <p:cNvPr id="734" name="Google Shape;734;p80"/>
                <p:cNvCxnSpPr/>
                <p:nvPr/>
              </p:nvCxnSpPr>
              <p:spPr>
                <a:xfrm rot="10800000">
                  <a:off x="895350" y="171450"/>
                  <a:ext cx="323850" cy="698500"/>
                </a:xfrm>
                <a:prstGeom prst="curvedConnector3">
                  <a:avLst>
                    <a:gd fmla="val -50000" name="adj1"/>
                  </a:avLst>
                </a:prstGeom>
                <a:noFill/>
                <a:ln cap="flat" cmpd="sng" w="9525">
                  <a:solidFill>
                    <a:schemeClr val="accent1"/>
                  </a:solidFill>
                  <a:prstDash val="solid"/>
                  <a:miter lim="800000"/>
                  <a:headEnd len="sm" w="sm" type="none"/>
                  <a:tailEnd len="sm" w="sm" type="none"/>
                </a:ln>
              </p:spPr>
            </p:cxnSp>
            <p:cxnSp>
              <p:nvCxnSpPr>
                <p:cNvPr id="735" name="Google Shape;735;p80"/>
                <p:cNvCxnSpPr/>
                <p:nvPr/>
              </p:nvCxnSpPr>
              <p:spPr>
                <a:xfrm>
                  <a:off x="444500" y="184150"/>
                  <a:ext cx="393700" cy="825500"/>
                </a:xfrm>
                <a:prstGeom prst="curvedConnector3">
                  <a:avLst>
                    <a:gd fmla="val -45161" name="adj1"/>
                  </a:avLst>
                </a:prstGeom>
                <a:noFill/>
                <a:ln cap="flat" cmpd="sng" w="9525">
                  <a:solidFill>
                    <a:schemeClr val="accent1"/>
                  </a:solidFill>
                  <a:prstDash val="solid"/>
                  <a:miter lim="800000"/>
                  <a:headEnd len="sm" w="sm" type="none"/>
                  <a:tailEnd len="sm" w="sm" type="none"/>
                </a:ln>
              </p:spPr>
            </p:cxnSp>
            <p:sp>
              <p:nvSpPr>
                <p:cNvPr id="736" name="Google Shape;736;p80"/>
                <p:cNvSpPr txBox="1"/>
                <p:nvPr/>
              </p:nvSpPr>
              <p:spPr>
                <a:xfrm>
                  <a:off x="1320800" y="44450"/>
                  <a:ext cx="247650" cy="241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lang="en-US" sz="1100">
                      <a:solidFill>
                        <a:schemeClr val="dk1"/>
                      </a:solidFill>
                      <a:latin typeface="Calibri"/>
                      <a:ea typeface="Calibri"/>
                      <a:cs typeface="Calibri"/>
                      <a:sym typeface="Calibri"/>
                    </a:rPr>
                    <a:t>n</a:t>
                  </a:r>
                  <a:endParaRPr/>
                </a:p>
              </p:txBody>
            </p:sp>
            <p:sp>
              <p:nvSpPr>
                <p:cNvPr id="737" name="Google Shape;737;p80"/>
                <p:cNvSpPr txBox="1"/>
                <p:nvPr/>
              </p:nvSpPr>
              <p:spPr>
                <a:xfrm>
                  <a:off x="0" y="666750"/>
                  <a:ext cx="234950" cy="24765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lang="en-US" sz="1100">
                      <a:solidFill>
                        <a:schemeClr val="dk1"/>
                      </a:solidFill>
                      <a:latin typeface="Calibri"/>
                      <a:ea typeface="Calibri"/>
                      <a:cs typeface="Calibri"/>
                      <a:sym typeface="Calibri"/>
                    </a:rPr>
                    <a:t>1</a:t>
                  </a:r>
                  <a:endParaRPr/>
                </a:p>
              </p:txBody>
            </p:sp>
          </p:grpSp>
        </p:grpSp>
      </p:gr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8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ER 1NF</a:t>
            </a:r>
            <a:endParaRPr/>
          </a:p>
        </p:txBody>
      </p:sp>
      <p:pic>
        <p:nvPicPr>
          <p:cNvPr id="743" name="Google Shape;743;p81"/>
          <p:cNvPicPr preferRelativeResize="0"/>
          <p:nvPr>
            <p:ph idx="1" type="body"/>
          </p:nvPr>
        </p:nvPicPr>
        <p:blipFill rotWithShape="1">
          <a:blip r:embed="rId3">
            <a:alphaModFix/>
          </a:blip>
          <a:srcRect b="0" l="0" r="0" t="0"/>
          <a:stretch/>
        </p:blipFill>
        <p:spPr>
          <a:xfrm>
            <a:off x="1694329" y="1825625"/>
            <a:ext cx="6242821" cy="486204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Requirements specify “What” and not “How”!</a:t>
            </a:r>
            <a:endParaRPr/>
          </a:p>
        </p:txBody>
      </p:sp>
      <p:sp>
        <p:nvSpPr>
          <p:cNvPr id="145" name="Google Shape;145;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 a student record management system , consider the feature of entering enrollment number to display the result of a student</a:t>
            </a:r>
            <a:endParaRPr/>
          </a:p>
          <a:p>
            <a:pPr indent="-228600" lvl="0" marL="228600" rtl="0" algn="l">
              <a:lnSpc>
                <a:spcPct val="90000"/>
              </a:lnSpc>
              <a:spcBef>
                <a:spcPts val="1000"/>
              </a:spcBef>
              <a:spcAft>
                <a:spcPts val="0"/>
              </a:spcAft>
              <a:buClr>
                <a:schemeClr val="dk1"/>
              </a:buClr>
              <a:buSzPts val="2800"/>
              <a:buChar char="•"/>
            </a:pPr>
            <a:r>
              <a:rPr lang="en-US"/>
              <a:t>Requirement that specifies “how ” (not recommended) : “If the user inputs the enrollment number out of range of the system shall flash an error message in red for 10 seconds ”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8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ER 2NF</a:t>
            </a:r>
            <a:endParaRPr/>
          </a:p>
        </p:txBody>
      </p:sp>
      <p:pic>
        <p:nvPicPr>
          <p:cNvPr id="749" name="Google Shape;749;p82"/>
          <p:cNvPicPr preferRelativeResize="0"/>
          <p:nvPr>
            <p:ph idx="1" type="body"/>
          </p:nvPr>
        </p:nvPicPr>
        <p:blipFill rotWithShape="1">
          <a:blip r:embed="rId3">
            <a:alphaModFix/>
          </a:blip>
          <a:srcRect b="0" l="0" r="0" t="0"/>
          <a:stretch/>
        </p:blipFill>
        <p:spPr>
          <a:xfrm>
            <a:off x="2662518" y="1825625"/>
            <a:ext cx="6318608" cy="4764852"/>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8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ER 3NF</a:t>
            </a:r>
            <a:endParaRPr/>
          </a:p>
        </p:txBody>
      </p:sp>
      <p:sp>
        <p:nvSpPr>
          <p:cNvPr id="755" name="Google Shape;755;p8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grpSp>
        <p:nvGrpSpPr>
          <p:cNvPr id="756" name="Google Shape;756;p83"/>
          <p:cNvGrpSpPr/>
          <p:nvPr/>
        </p:nvGrpSpPr>
        <p:grpSpPr>
          <a:xfrm>
            <a:off x="1920688" y="2124869"/>
            <a:ext cx="6629400" cy="3752850"/>
            <a:chOff x="0" y="0"/>
            <a:chExt cx="6629400" cy="3752850"/>
          </a:xfrm>
        </p:grpSpPr>
        <p:cxnSp>
          <p:nvCxnSpPr>
            <p:cNvPr id="757" name="Google Shape;757;p83"/>
            <p:cNvCxnSpPr/>
            <p:nvPr/>
          </p:nvCxnSpPr>
          <p:spPr>
            <a:xfrm flipH="1">
              <a:off x="5035550" y="996950"/>
              <a:ext cx="551815" cy="5715"/>
            </a:xfrm>
            <a:prstGeom prst="straightConnector1">
              <a:avLst/>
            </a:prstGeom>
            <a:noFill/>
            <a:ln cap="flat" cmpd="sng" w="9525">
              <a:solidFill>
                <a:schemeClr val="accent1"/>
              </a:solidFill>
              <a:prstDash val="solid"/>
              <a:miter lim="800000"/>
              <a:headEnd len="sm" w="sm" type="none"/>
              <a:tailEnd len="sm" w="sm" type="none"/>
            </a:ln>
          </p:spPr>
        </p:cxnSp>
        <p:grpSp>
          <p:nvGrpSpPr>
            <p:cNvPr id="758" name="Google Shape;758;p83"/>
            <p:cNvGrpSpPr/>
            <p:nvPr/>
          </p:nvGrpSpPr>
          <p:grpSpPr>
            <a:xfrm>
              <a:off x="0" y="0"/>
              <a:ext cx="6629400" cy="3752850"/>
              <a:chOff x="0" y="0"/>
              <a:chExt cx="6629400" cy="3752850"/>
            </a:xfrm>
          </p:grpSpPr>
          <p:cxnSp>
            <p:nvCxnSpPr>
              <p:cNvPr id="759" name="Google Shape;759;p83"/>
              <p:cNvCxnSpPr/>
              <p:nvPr/>
            </p:nvCxnSpPr>
            <p:spPr>
              <a:xfrm flipH="1">
                <a:off x="5949950" y="1346200"/>
                <a:ext cx="6350" cy="209549"/>
              </a:xfrm>
              <a:prstGeom prst="straightConnector1">
                <a:avLst/>
              </a:prstGeom>
              <a:noFill/>
              <a:ln cap="flat" cmpd="sng" w="9525">
                <a:solidFill>
                  <a:schemeClr val="accent1"/>
                </a:solidFill>
                <a:prstDash val="solid"/>
                <a:miter lim="800000"/>
                <a:headEnd len="sm" w="sm" type="none"/>
                <a:tailEnd len="sm" w="sm" type="none"/>
              </a:ln>
            </p:spPr>
          </p:cxnSp>
          <p:grpSp>
            <p:nvGrpSpPr>
              <p:cNvPr id="760" name="Google Shape;760;p83"/>
              <p:cNvGrpSpPr/>
              <p:nvPr/>
            </p:nvGrpSpPr>
            <p:grpSpPr>
              <a:xfrm>
                <a:off x="0" y="0"/>
                <a:ext cx="6629400" cy="3752850"/>
                <a:chOff x="0" y="0"/>
                <a:chExt cx="6629400" cy="3752850"/>
              </a:xfrm>
            </p:grpSpPr>
            <p:sp>
              <p:nvSpPr>
                <p:cNvPr id="761" name="Google Shape;761;p83"/>
                <p:cNvSpPr txBox="1"/>
                <p:nvPr/>
              </p:nvSpPr>
              <p:spPr>
                <a:xfrm>
                  <a:off x="4997450" y="2057400"/>
                  <a:ext cx="236404" cy="247228"/>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lang="en-US" sz="1100">
                      <a:solidFill>
                        <a:schemeClr val="dk1"/>
                      </a:solidFill>
                      <a:latin typeface="Calibri"/>
                      <a:ea typeface="Calibri"/>
                      <a:cs typeface="Calibri"/>
                      <a:sym typeface="Calibri"/>
                    </a:rPr>
                    <a:t>1</a:t>
                  </a:r>
                  <a:endParaRPr/>
                </a:p>
              </p:txBody>
            </p:sp>
            <p:cxnSp>
              <p:nvCxnSpPr>
                <p:cNvPr id="762" name="Google Shape;762;p83"/>
                <p:cNvCxnSpPr>
                  <a:endCxn id="763" idx="3"/>
                </p:cNvCxnSpPr>
                <p:nvPr/>
              </p:nvCxnSpPr>
              <p:spPr>
                <a:xfrm flipH="1">
                  <a:off x="5417820" y="3403700"/>
                  <a:ext cx="316200" cy="12600"/>
                </a:xfrm>
                <a:prstGeom prst="straightConnector1">
                  <a:avLst/>
                </a:prstGeom>
                <a:noFill/>
                <a:ln cap="flat" cmpd="sng" w="9525">
                  <a:solidFill>
                    <a:schemeClr val="accent1"/>
                  </a:solidFill>
                  <a:prstDash val="solid"/>
                  <a:miter lim="800000"/>
                  <a:headEnd len="sm" w="sm" type="none"/>
                  <a:tailEnd len="sm" w="sm" type="none"/>
                </a:ln>
              </p:spPr>
            </p:cxnSp>
            <p:cxnSp>
              <p:nvCxnSpPr>
                <p:cNvPr id="764" name="Google Shape;764;p83"/>
                <p:cNvCxnSpPr/>
                <p:nvPr/>
              </p:nvCxnSpPr>
              <p:spPr>
                <a:xfrm rot="10800000">
                  <a:off x="4718050" y="3429000"/>
                  <a:ext cx="330200" cy="7504"/>
                </a:xfrm>
                <a:prstGeom prst="straightConnector1">
                  <a:avLst/>
                </a:prstGeom>
                <a:noFill/>
                <a:ln cap="flat" cmpd="sng" w="9525">
                  <a:solidFill>
                    <a:schemeClr val="accent1"/>
                  </a:solidFill>
                  <a:prstDash val="solid"/>
                  <a:miter lim="800000"/>
                  <a:headEnd len="sm" w="sm" type="none"/>
                  <a:tailEnd len="sm" w="sm" type="none"/>
                </a:ln>
              </p:spPr>
            </p:cxnSp>
            <p:grpSp>
              <p:nvGrpSpPr>
                <p:cNvPr id="765" name="Google Shape;765;p83"/>
                <p:cNvGrpSpPr/>
                <p:nvPr/>
              </p:nvGrpSpPr>
              <p:grpSpPr>
                <a:xfrm>
                  <a:off x="0" y="0"/>
                  <a:ext cx="6629400" cy="3752850"/>
                  <a:chOff x="0" y="0"/>
                  <a:chExt cx="6629400" cy="3752850"/>
                </a:xfrm>
              </p:grpSpPr>
              <p:grpSp>
                <p:nvGrpSpPr>
                  <p:cNvPr id="766" name="Google Shape;766;p83"/>
                  <p:cNvGrpSpPr/>
                  <p:nvPr/>
                </p:nvGrpSpPr>
                <p:grpSpPr>
                  <a:xfrm>
                    <a:off x="4737100" y="3092450"/>
                    <a:ext cx="1892300" cy="660400"/>
                    <a:chOff x="0" y="0"/>
                    <a:chExt cx="1892300" cy="660400"/>
                  </a:xfrm>
                </p:grpSpPr>
                <p:sp>
                  <p:nvSpPr>
                    <p:cNvPr id="767" name="Google Shape;767;p83"/>
                    <p:cNvSpPr/>
                    <p:nvPr/>
                  </p:nvSpPr>
                  <p:spPr>
                    <a:xfrm>
                      <a:off x="958850" y="152400"/>
                      <a:ext cx="933450" cy="5080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7000"/>
                        </a:lnSpc>
                        <a:spcBef>
                          <a:spcPts val="0"/>
                        </a:spcBef>
                        <a:spcAft>
                          <a:spcPts val="0"/>
                        </a:spcAft>
                        <a:buNone/>
                      </a:pPr>
                      <a:r>
                        <a:rPr lang="en-US" sz="1100">
                          <a:solidFill>
                            <a:srgbClr val="000000"/>
                          </a:solidFill>
                          <a:latin typeface="Calibri"/>
                          <a:ea typeface="Calibri"/>
                          <a:cs typeface="Calibri"/>
                          <a:sym typeface="Calibri"/>
                        </a:rPr>
                        <a:t>Rest Service Log</a:t>
                      </a:r>
                      <a:endParaRPr sz="1100">
                        <a:solidFill>
                          <a:schemeClr val="lt1"/>
                        </a:solidFill>
                        <a:latin typeface="Calibri"/>
                        <a:ea typeface="Calibri"/>
                        <a:cs typeface="Calibri"/>
                        <a:sym typeface="Calibri"/>
                      </a:endParaRPr>
                    </a:p>
                  </p:txBody>
                </p:sp>
                <p:sp>
                  <p:nvSpPr>
                    <p:cNvPr id="763" name="Google Shape;763;p83"/>
                    <p:cNvSpPr/>
                    <p:nvPr/>
                  </p:nvSpPr>
                  <p:spPr>
                    <a:xfrm>
                      <a:off x="254000" y="114300"/>
                      <a:ext cx="426720" cy="419100"/>
                    </a:xfrm>
                    <a:prstGeom prst="flowChartDecision">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68" name="Google Shape;768;p83"/>
                    <p:cNvSpPr txBox="1"/>
                    <p:nvPr/>
                  </p:nvSpPr>
                  <p:spPr>
                    <a:xfrm>
                      <a:off x="0" y="0"/>
                      <a:ext cx="236220" cy="240665"/>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lang="en-US" sz="1100">
                          <a:solidFill>
                            <a:schemeClr val="dk1"/>
                          </a:solidFill>
                          <a:latin typeface="Calibri"/>
                          <a:ea typeface="Calibri"/>
                          <a:cs typeface="Calibri"/>
                          <a:sym typeface="Calibri"/>
                        </a:rPr>
                        <a:t>1</a:t>
                      </a:r>
                      <a:endParaRPr/>
                    </a:p>
                  </p:txBody>
                </p:sp>
                <p:sp>
                  <p:nvSpPr>
                    <p:cNvPr id="769" name="Google Shape;769;p83"/>
                    <p:cNvSpPr txBox="1"/>
                    <p:nvPr/>
                  </p:nvSpPr>
                  <p:spPr>
                    <a:xfrm>
                      <a:off x="666750" y="0"/>
                      <a:ext cx="236220" cy="247015"/>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lang="en-US" sz="1100">
                          <a:solidFill>
                            <a:schemeClr val="dk1"/>
                          </a:solidFill>
                          <a:latin typeface="Calibri"/>
                          <a:ea typeface="Calibri"/>
                          <a:cs typeface="Calibri"/>
                          <a:sym typeface="Calibri"/>
                        </a:rPr>
                        <a:t>n</a:t>
                      </a:r>
                      <a:endParaRPr/>
                    </a:p>
                  </p:txBody>
                </p:sp>
              </p:grpSp>
              <p:grpSp>
                <p:nvGrpSpPr>
                  <p:cNvPr id="770" name="Google Shape;770;p83"/>
                  <p:cNvGrpSpPr/>
                  <p:nvPr/>
                </p:nvGrpSpPr>
                <p:grpSpPr>
                  <a:xfrm>
                    <a:off x="0" y="0"/>
                    <a:ext cx="6349996" cy="3708396"/>
                    <a:chOff x="0" y="0"/>
                    <a:chExt cx="6349996" cy="3708396"/>
                  </a:xfrm>
                </p:grpSpPr>
                <p:sp>
                  <p:nvSpPr>
                    <p:cNvPr id="771" name="Google Shape;771;p83"/>
                    <p:cNvSpPr/>
                    <p:nvPr/>
                  </p:nvSpPr>
                  <p:spPr>
                    <a:xfrm>
                      <a:off x="5448300" y="2171700"/>
                      <a:ext cx="793750" cy="319599"/>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7000"/>
                        </a:lnSpc>
                        <a:spcBef>
                          <a:spcPts val="0"/>
                        </a:spcBef>
                        <a:spcAft>
                          <a:spcPts val="0"/>
                        </a:spcAft>
                        <a:buNone/>
                      </a:pPr>
                      <a:r>
                        <a:rPr lang="en-US" sz="1100">
                          <a:solidFill>
                            <a:srgbClr val="000000"/>
                          </a:solidFill>
                          <a:latin typeface="Calibri"/>
                          <a:ea typeface="Calibri"/>
                          <a:cs typeface="Calibri"/>
                          <a:sym typeface="Calibri"/>
                        </a:rPr>
                        <a:t>Employee</a:t>
                      </a:r>
                      <a:endParaRPr sz="1100">
                        <a:solidFill>
                          <a:schemeClr val="lt1"/>
                        </a:solidFill>
                        <a:latin typeface="Calibri"/>
                        <a:ea typeface="Calibri"/>
                        <a:cs typeface="Calibri"/>
                        <a:sym typeface="Calibri"/>
                      </a:endParaRPr>
                    </a:p>
                  </p:txBody>
                </p:sp>
                <p:sp>
                  <p:nvSpPr>
                    <p:cNvPr id="772" name="Google Shape;772;p83"/>
                    <p:cNvSpPr/>
                    <p:nvPr/>
                  </p:nvSpPr>
                  <p:spPr>
                    <a:xfrm>
                      <a:off x="5670550" y="1549400"/>
                      <a:ext cx="543161" cy="475439"/>
                    </a:xfrm>
                    <a:prstGeom prst="flowChartDecision">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cxnSp>
                  <p:nvCxnSpPr>
                    <p:cNvPr id="773" name="Google Shape;773;p83"/>
                    <p:cNvCxnSpPr/>
                    <p:nvPr/>
                  </p:nvCxnSpPr>
                  <p:spPr>
                    <a:xfrm>
                      <a:off x="5956300" y="2025650"/>
                      <a:ext cx="0" cy="165100"/>
                    </a:xfrm>
                    <a:prstGeom prst="straightConnector1">
                      <a:avLst/>
                    </a:prstGeom>
                    <a:noFill/>
                    <a:ln cap="flat" cmpd="sng" w="9525">
                      <a:solidFill>
                        <a:schemeClr val="accent1"/>
                      </a:solidFill>
                      <a:prstDash val="solid"/>
                      <a:miter lim="800000"/>
                      <a:headEnd len="sm" w="sm" type="none"/>
                      <a:tailEnd len="sm" w="sm" type="none"/>
                    </a:ln>
                  </p:spPr>
                </p:cxnSp>
                <p:grpSp>
                  <p:nvGrpSpPr>
                    <p:cNvPr id="774" name="Google Shape;774;p83"/>
                    <p:cNvGrpSpPr/>
                    <p:nvPr/>
                  </p:nvGrpSpPr>
                  <p:grpSpPr>
                    <a:xfrm>
                      <a:off x="0" y="0"/>
                      <a:ext cx="6349996" cy="3708396"/>
                      <a:chOff x="0" y="0"/>
                      <a:chExt cx="6349996" cy="3708396"/>
                    </a:xfrm>
                  </p:grpSpPr>
                  <p:grpSp>
                    <p:nvGrpSpPr>
                      <p:cNvPr id="775" name="Google Shape;775;p83"/>
                      <p:cNvGrpSpPr/>
                      <p:nvPr/>
                    </p:nvGrpSpPr>
                    <p:grpSpPr>
                      <a:xfrm>
                        <a:off x="0" y="0"/>
                        <a:ext cx="6349996" cy="3708396"/>
                        <a:chOff x="0" y="0"/>
                        <a:chExt cx="6310947" cy="3714728"/>
                      </a:xfrm>
                    </p:grpSpPr>
                    <p:sp>
                      <p:nvSpPr>
                        <p:cNvPr id="776" name="Google Shape;776;p83"/>
                        <p:cNvSpPr/>
                        <p:nvPr/>
                      </p:nvSpPr>
                      <p:spPr>
                        <a:xfrm>
                          <a:off x="2724150" y="2216150"/>
                          <a:ext cx="819150" cy="3556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7000"/>
                            </a:lnSpc>
                            <a:spcBef>
                              <a:spcPts val="0"/>
                            </a:spcBef>
                            <a:spcAft>
                              <a:spcPts val="0"/>
                            </a:spcAft>
                            <a:buNone/>
                          </a:pPr>
                          <a:r>
                            <a:rPr lang="en-US" sz="1100">
                              <a:solidFill>
                                <a:srgbClr val="000000"/>
                              </a:solidFill>
                              <a:latin typeface="Calibri"/>
                              <a:ea typeface="Calibri"/>
                              <a:cs typeface="Calibri"/>
                              <a:sym typeface="Calibri"/>
                            </a:rPr>
                            <a:t>Login</a:t>
                          </a:r>
                          <a:endParaRPr sz="1100">
                            <a:solidFill>
                              <a:schemeClr val="lt1"/>
                            </a:solidFill>
                            <a:latin typeface="Calibri"/>
                            <a:ea typeface="Calibri"/>
                            <a:cs typeface="Calibri"/>
                            <a:sym typeface="Calibri"/>
                          </a:endParaRPr>
                        </a:p>
                      </p:txBody>
                    </p:sp>
                    <p:sp>
                      <p:nvSpPr>
                        <p:cNvPr id="777" name="Google Shape;777;p83"/>
                        <p:cNvSpPr/>
                        <p:nvPr/>
                      </p:nvSpPr>
                      <p:spPr>
                        <a:xfrm>
                          <a:off x="1054100" y="3308350"/>
                          <a:ext cx="819150" cy="3556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7000"/>
                            </a:lnSpc>
                            <a:spcBef>
                              <a:spcPts val="0"/>
                            </a:spcBef>
                            <a:spcAft>
                              <a:spcPts val="0"/>
                            </a:spcAft>
                            <a:buNone/>
                          </a:pPr>
                          <a:r>
                            <a:rPr lang="en-US" sz="1100">
                              <a:solidFill>
                                <a:srgbClr val="000000"/>
                              </a:solidFill>
                              <a:latin typeface="Calibri"/>
                              <a:ea typeface="Calibri"/>
                              <a:cs typeface="Calibri"/>
                              <a:sym typeface="Calibri"/>
                            </a:rPr>
                            <a:t>Role</a:t>
                          </a:r>
                          <a:endParaRPr sz="1100">
                            <a:solidFill>
                              <a:schemeClr val="lt1"/>
                            </a:solidFill>
                            <a:latin typeface="Calibri"/>
                            <a:ea typeface="Calibri"/>
                            <a:cs typeface="Calibri"/>
                            <a:sym typeface="Calibri"/>
                          </a:endParaRPr>
                        </a:p>
                      </p:txBody>
                    </p:sp>
                    <p:sp>
                      <p:nvSpPr>
                        <p:cNvPr id="778" name="Google Shape;778;p83"/>
                        <p:cNvSpPr/>
                        <p:nvPr/>
                      </p:nvSpPr>
                      <p:spPr>
                        <a:xfrm>
                          <a:off x="3723459" y="3295650"/>
                          <a:ext cx="927709" cy="342748"/>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7000"/>
                            </a:lnSpc>
                            <a:spcBef>
                              <a:spcPts val="0"/>
                            </a:spcBef>
                            <a:spcAft>
                              <a:spcPts val="0"/>
                            </a:spcAft>
                            <a:buNone/>
                          </a:pPr>
                          <a:r>
                            <a:rPr lang="en-US" sz="1100">
                              <a:solidFill>
                                <a:srgbClr val="000000"/>
                              </a:solidFill>
                              <a:latin typeface="Calibri"/>
                              <a:ea typeface="Calibri"/>
                              <a:cs typeface="Calibri"/>
                              <a:sym typeface="Calibri"/>
                            </a:rPr>
                            <a:t>App Master</a:t>
                          </a:r>
                          <a:endParaRPr sz="1100">
                            <a:solidFill>
                              <a:schemeClr val="lt1"/>
                            </a:solidFill>
                            <a:latin typeface="Calibri"/>
                            <a:ea typeface="Calibri"/>
                            <a:cs typeface="Calibri"/>
                            <a:sym typeface="Calibri"/>
                          </a:endParaRPr>
                        </a:p>
                      </p:txBody>
                    </p:sp>
                    <p:sp>
                      <p:nvSpPr>
                        <p:cNvPr id="779" name="Google Shape;779;p83"/>
                        <p:cNvSpPr/>
                        <p:nvPr/>
                      </p:nvSpPr>
                      <p:spPr>
                        <a:xfrm>
                          <a:off x="2452388" y="3238478"/>
                          <a:ext cx="723900" cy="476250"/>
                        </a:xfrm>
                        <a:prstGeom prst="flowChartDecision">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80" name="Google Shape;780;p83"/>
                        <p:cNvSpPr/>
                        <p:nvPr/>
                      </p:nvSpPr>
                      <p:spPr>
                        <a:xfrm rot="-2607623">
                          <a:off x="1974850" y="2686050"/>
                          <a:ext cx="592952" cy="417266"/>
                        </a:xfrm>
                        <a:prstGeom prst="flowChartDecision">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cxnSp>
                      <p:nvCxnSpPr>
                        <p:cNvPr id="781" name="Google Shape;781;p83"/>
                        <p:cNvCxnSpPr/>
                        <p:nvPr/>
                      </p:nvCxnSpPr>
                      <p:spPr>
                        <a:xfrm flipH="1">
                          <a:off x="1676400" y="3105150"/>
                          <a:ext cx="387350" cy="203200"/>
                        </a:xfrm>
                        <a:prstGeom prst="straightConnector1">
                          <a:avLst/>
                        </a:prstGeom>
                        <a:noFill/>
                        <a:ln cap="flat" cmpd="sng" w="9525">
                          <a:solidFill>
                            <a:schemeClr val="accent1"/>
                          </a:solidFill>
                          <a:prstDash val="solid"/>
                          <a:miter lim="800000"/>
                          <a:headEnd len="sm" w="sm" type="none"/>
                          <a:tailEnd len="sm" w="sm" type="none"/>
                        </a:ln>
                      </p:spPr>
                    </p:cxnSp>
                    <p:cxnSp>
                      <p:nvCxnSpPr>
                        <p:cNvPr id="782" name="Google Shape;782;p83"/>
                        <p:cNvCxnSpPr/>
                        <p:nvPr/>
                      </p:nvCxnSpPr>
                      <p:spPr>
                        <a:xfrm flipH="1">
                          <a:off x="2476500" y="2495550"/>
                          <a:ext cx="266700" cy="196850"/>
                        </a:xfrm>
                        <a:prstGeom prst="straightConnector1">
                          <a:avLst/>
                        </a:prstGeom>
                        <a:noFill/>
                        <a:ln cap="flat" cmpd="sng" w="9525">
                          <a:solidFill>
                            <a:schemeClr val="accent1"/>
                          </a:solidFill>
                          <a:prstDash val="solid"/>
                          <a:miter lim="800000"/>
                          <a:headEnd len="sm" w="sm" type="none"/>
                          <a:tailEnd len="sm" w="sm" type="none"/>
                        </a:ln>
                      </p:spPr>
                    </p:cxnSp>
                    <p:cxnSp>
                      <p:nvCxnSpPr>
                        <p:cNvPr id="783" name="Google Shape;783;p83"/>
                        <p:cNvCxnSpPr/>
                        <p:nvPr/>
                      </p:nvCxnSpPr>
                      <p:spPr>
                        <a:xfrm rot="10800000">
                          <a:off x="1879600" y="3467100"/>
                          <a:ext cx="556426" cy="6350"/>
                        </a:xfrm>
                        <a:prstGeom prst="straightConnector1">
                          <a:avLst/>
                        </a:prstGeom>
                        <a:noFill/>
                        <a:ln cap="flat" cmpd="sng" w="9525">
                          <a:solidFill>
                            <a:schemeClr val="accent1"/>
                          </a:solidFill>
                          <a:prstDash val="solid"/>
                          <a:miter lim="800000"/>
                          <a:headEnd len="sm" w="sm" type="none"/>
                          <a:tailEnd len="sm" w="sm" type="none"/>
                        </a:ln>
                      </p:spPr>
                    </p:cxnSp>
                    <p:cxnSp>
                      <p:nvCxnSpPr>
                        <p:cNvPr id="784" name="Google Shape;784;p83"/>
                        <p:cNvCxnSpPr/>
                        <p:nvPr/>
                      </p:nvCxnSpPr>
                      <p:spPr>
                        <a:xfrm rot="10800000">
                          <a:off x="3163472" y="3479811"/>
                          <a:ext cx="547365" cy="0"/>
                        </a:xfrm>
                        <a:prstGeom prst="straightConnector1">
                          <a:avLst/>
                        </a:prstGeom>
                        <a:noFill/>
                        <a:ln cap="flat" cmpd="sng" w="9525">
                          <a:solidFill>
                            <a:schemeClr val="accent1"/>
                          </a:solidFill>
                          <a:prstDash val="solid"/>
                          <a:miter lim="800000"/>
                          <a:headEnd len="sm" w="sm" type="none"/>
                          <a:tailEnd len="sm" w="sm" type="none"/>
                        </a:ln>
                      </p:spPr>
                    </p:cxnSp>
                    <p:sp>
                      <p:nvSpPr>
                        <p:cNvPr id="785" name="Google Shape;785;p83"/>
                        <p:cNvSpPr txBox="1"/>
                        <p:nvPr/>
                      </p:nvSpPr>
                      <p:spPr>
                        <a:xfrm>
                          <a:off x="3761059" y="2153321"/>
                          <a:ext cx="234950" cy="24765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lang="en-US" sz="1100">
                              <a:solidFill>
                                <a:schemeClr val="dk1"/>
                              </a:solidFill>
                              <a:latin typeface="Calibri"/>
                              <a:ea typeface="Calibri"/>
                              <a:cs typeface="Calibri"/>
                              <a:sym typeface="Calibri"/>
                            </a:rPr>
                            <a:t>1</a:t>
                          </a:r>
                          <a:endParaRPr/>
                        </a:p>
                      </p:txBody>
                    </p:sp>
                    <p:sp>
                      <p:nvSpPr>
                        <p:cNvPr id="786" name="Google Shape;786;p83"/>
                        <p:cNvSpPr txBox="1"/>
                        <p:nvPr/>
                      </p:nvSpPr>
                      <p:spPr>
                        <a:xfrm>
                          <a:off x="2355850" y="2374900"/>
                          <a:ext cx="234950" cy="240776"/>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lang="en-US" sz="1100">
                              <a:solidFill>
                                <a:schemeClr val="dk1"/>
                              </a:solidFill>
                              <a:latin typeface="Calibri"/>
                              <a:ea typeface="Calibri"/>
                              <a:cs typeface="Calibri"/>
                              <a:sym typeface="Calibri"/>
                            </a:rPr>
                            <a:t>1</a:t>
                          </a:r>
                          <a:endParaRPr/>
                        </a:p>
                      </p:txBody>
                    </p:sp>
                    <p:sp>
                      <p:nvSpPr>
                        <p:cNvPr id="787" name="Google Shape;787;p83"/>
                        <p:cNvSpPr txBox="1"/>
                        <p:nvPr/>
                      </p:nvSpPr>
                      <p:spPr>
                        <a:xfrm>
                          <a:off x="1701800" y="2895600"/>
                          <a:ext cx="234950" cy="24765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lang="en-US" sz="1100">
                              <a:solidFill>
                                <a:schemeClr val="dk1"/>
                              </a:solidFill>
                              <a:latin typeface="Calibri"/>
                              <a:ea typeface="Calibri"/>
                              <a:cs typeface="Calibri"/>
                              <a:sym typeface="Calibri"/>
                            </a:rPr>
                            <a:t>n</a:t>
                          </a:r>
                          <a:endParaRPr/>
                        </a:p>
                      </p:txBody>
                    </p:sp>
                    <p:sp>
                      <p:nvSpPr>
                        <p:cNvPr id="788" name="Google Shape;788;p83"/>
                        <p:cNvSpPr txBox="1"/>
                        <p:nvPr/>
                      </p:nvSpPr>
                      <p:spPr>
                        <a:xfrm>
                          <a:off x="2063750" y="3200443"/>
                          <a:ext cx="234950" cy="24765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lang="en-US" sz="1100">
                              <a:solidFill>
                                <a:schemeClr val="dk1"/>
                              </a:solidFill>
                              <a:latin typeface="Calibri"/>
                              <a:ea typeface="Calibri"/>
                              <a:cs typeface="Calibri"/>
                              <a:sym typeface="Calibri"/>
                            </a:rPr>
                            <a:t>1</a:t>
                          </a:r>
                          <a:endParaRPr/>
                        </a:p>
                      </p:txBody>
                    </p:sp>
                    <p:sp>
                      <p:nvSpPr>
                        <p:cNvPr id="789" name="Google Shape;789;p83"/>
                        <p:cNvSpPr txBox="1"/>
                        <p:nvPr/>
                      </p:nvSpPr>
                      <p:spPr>
                        <a:xfrm>
                          <a:off x="3308349" y="3219450"/>
                          <a:ext cx="234950" cy="24765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lang="en-US" sz="1100">
                              <a:solidFill>
                                <a:schemeClr val="dk1"/>
                              </a:solidFill>
                              <a:latin typeface="Calibri"/>
                              <a:ea typeface="Calibri"/>
                              <a:cs typeface="Calibri"/>
                              <a:sym typeface="Calibri"/>
                            </a:rPr>
                            <a:t>n</a:t>
                          </a:r>
                          <a:endParaRPr/>
                        </a:p>
                      </p:txBody>
                    </p:sp>
                    <p:grpSp>
                      <p:nvGrpSpPr>
                        <p:cNvPr id="790" name="Google Shape;790;p83"/>
                        <p:cNvGrpSpPr/>
                        <p:nvPr/>
                      </p:nvGrpSpPr>
                      <p:grpSpPr>
                        <a:xfrm>
                          <a:off x="0" y="0"/>
                          <a:ext cx="6310947" cy="2557018"/>
                          <a:chOff x="0" y="0"/>
                          <a:chExt cx="6310947" cy="2557018"/>
                        </a:xfrm>
                      </p:grpSpPr>
                      <p:sp>
                        <p:nvSpPr>
                          <p:cNvPr id="791" name="Google Shape;791;p83"/>
                          <p:cNvSpPr/>
                          <p:nvPr/>
                        </p:nvSpPr>
                        <p:spPr>
                          <a:xfrm>
                            <a:off x="5528309" y="844485"/>
                            <a:ext cx="782638" cy="51037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7000"/>
                              </a:lnSpc>
                              <a:spcBef>
                                <a:spcPts val="0"/>
                              </a:spcBef>
                              <a:spcAft>
                                <a:spcPts val="0"/>
                              </a:spcAft>
                              <a:buNone/>
                            </a:pPr>
                            <a:r>
                              <a:rPr lang="en-US" sz="1100">
                                <a:solidFill>
                                  <a:srgbClr val="000000"/>
                                </a:solidFill>
                                <a:latin typeface="Calibri"/>
                                <a:ea typeface="Calibri"/>
                                <a:cs typeface="Calibri"/>
                                <a:sym typeface="Calibri"/>
                              </a:rPr>
                              <a:t>User Post</a:t>
                            </a:r>
                            <a:endParaRPr sz="1100">
                              <a:solidFill>
                                <a:schemeClr val="lt1"/>
                              </a:solidFill>
                              <a:latin typeface="Calibri"/>
                              <a:ea typeface="Calibri"/>
                              <a:cs typeface="Calibri"/>
                              <a:sym typeface="Calibri"/>
                            </a:endParaRPr>
                          </a:p>
                          <a:p>
                            <a:pPr indent="0" lvl="0" marL="0" marR="0" rtl="0" algn="l">
                              <a:lnSpc>
                                <a:spcPct val="107000"/>
                              </a:lnSpc>
                              <a:spcBef>
                                <a:spcPts val="800"/>
                              </a:spcBef>
                              <a:spcAft>
                                <a:spcPts val="0"/>
                              </a:spcAft>
                              <a:buNone/>
                            </a:pPr>
                            <a:r>
                              <a:rPr lang="en-US" sz="1100">
                                <a:solidFill>
                                  <a:srgbClr val="000000"/>
                                </a:solidFill>
                                <a:latin typeface="Calibri"/>
                                <a:ea typeface="Calibri"/>
                                <a:cs typeface="Calibri"/>
                                <a:sym typeface="Calibri"/>
                              </a:rPr>
                              <a:t>Allocation</a:t>
                            </a:r>
                            <a:endParaRPr sz="1100">
                              <a:solidFill>
                                <a:schemeClr val="lt1"/>
                              </a:solidFill>
                              <a:latin typeface="Calibri"/>
                              <a:ea typeface="Calibri"/>
                              <a:cs typeface="Calibri"/>
                              <a:sym typeface="Calibri"/>
                            </a:endParaRPr>
                          </a:p>
                          <a:p>
                            <a:pPr indent="0" lvl="0" marL="0" marR="0" rtl="0" algn="l">
                              <a:lnSpc>
                                <a:spcPct val="107000"/>
                              </a:lnSpc>
                              <a:spcBef>
                                <a:spcPts val="800"/>
                              </a:spcBef>
                              <a:spcAft>
                                <a:spcPts val="0"/>
                              </a:spcAft>
                              <a:buNone/>
                            </a:pPr>
                            <a:r>
                              <a:rPr lang="en-US" sz="1100">
                                <a:solidFill>
                                  <a:srgbClr val="000000"/>
                                </a:solidFill>
                                <a:latin typeface="Calibri"/>
                                <a:ea typeface="Calibri"/>
                                <a:cs typeface="Calibri"/>
                                <a:sym typeface="Calibri"/>
                              </a:rPr>
                              <a:t> </a:t>
                            </a:r>
                            <a:endParaRPr sz="1100">
                              <a:solidFill>
                                <a:schemeClr val="lt1"/>
                              </a:solidFill>
                              <a:latin typeface="Calibri"/>
                              <a:ea typeface="Calibri"/>
                              <a:cs typeface="Calibri"/>
                              <a:sym typeface="Calibri"/>
                            </a:endParaRPr>
                          </a:p>
                        </p:txBody>
                      </p:sp>
                      <p:sp>
                        <p:nvSpPr>
                          <p:cNvPr id="792" name="Google Shape;792;p83"/>
                          <p:cNvSpPr/>
                          <p:nvPr/>
                        </p:nvSpPr>
                        <p:spPr>
                          <a:xfrm>
                            <a:off x="2331660" y="806461"/>
                            <a:ext cx="539821" cy="476250"/>
                          </a:xfrm>
                          <a:prstGeom prst="flowChartDecision">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93" name="Google Shape;793;p83"/>
                          <p:cNvSpPr/>
                          <p:nvPr/>
                        </p:nvSpPr>
                        <p:spPr>
                          <a:xfrm>
                            <a:off x="4100723" y="2139752"/>
                            <a:ext cx="652005" cy="417266"/>
                          </a:xfrm>
                          <a:prstGeom prst="flowChartDecision">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cxnSp>
                        <p:nvCxnSpPr>
                          <p:cNvPr id="794" name="Google Shape;794;p83"/>
                          <p:cNvCxnSpPr/>
                          <p:nvPr/>
                        </p:nvCxnSpPr>
                        <p:spPr>
                          <a:xfrm flipH="1">
                            <a:off x="2871481" y="1047750"/>
                            <a:ext cx="549052" cy="6350"/>
                          </a:xfrm>
                          <a:prstGeom prst="straightConnector1">
                            <a:avLst/>
                          </a:prstGeom>
                          <a:noFill/>
                          <a:ln cap="flat" cmpd="sng" w="9525">
                            <a:solidFill>
                              <a:schemeClr val="accent1"/>
                            </a:solidFill>
                            <a:prstDash val="solid"/>
                            <a:miter lim="800000"/>
                            <a:headEnd len="sm" w="sm" type="none"/>
                            <a:tailEnd len="sm" w="sm" type="none"/>
                          </a:ln>
                        </p:spPr>
                      </p:cxnSp>
                      <p:cxnSp>
                        <p:nvCxnSpPr>
                          <p:cNvPr id="795" name="Google Shape;795;p83"/>
                          <p:cNvCxnSpPr/>
                          <p:nvPr/>
                        </p:nvCxnSpPr>
                        <p:spPr>
                          <a:xfrm flipH="1">
                            <a:off x="1790700" y="1047750"/>
                            <a:ext cx="525418" cy="6350"/>
                          </a:xfrm>
                          <a:prstGeom prst="straightConnector1">
                            <a:avLst/>
                          </a:prstGeom>
                          <a:noFill/>
                          <a:ln cap="flat" cmpd="sng" w="9525">
                            <a:solidFill>
                              <a:schemeClr val="accent1"/>
                            </a:solidFill>
                            <a:prstDash val="solid"/>
                            <a:miter lim="800000"/>
                            <a:headEnd len="sm" w="sm" type="none"/>
                            <a:tailEnd len="sm" w="sm" type="none"/>
                          </a:ln>
                        </p:spPr>
                      </p:cxnSp>
                      <p:cxnSp>
                        <p:nvCxnSpPr>
                          <p:cNvPr id="796" name="Google Shape;796;p83"/>
                          <p:cNvCxnSpPr>
                            <a:stCxn id="793" idx="1"/>
                            <a:endCxn id="776" idx="3"/>
                          </p:cNvCxnSpPr>
                          <p:nvPr/>
                        </p:nvCxnSpPr>
                        <p:spPr>
                          <a:xfrm flipH="1">
                            <a:off x="3543323" y="2348385"/>
                            <a:ext cx="557400" cy="45600"/>
                          </a:xfrm>
                          <a:prstGeom prst="straightConnector1">
                            <a:avLst/>
                          </a:prstGeom>
                          <a:noFill/>
                          <a:ln cap="flat" cmpd="sng" w="9525">
                            <a:solidFill>
                              <a:schemeClr val="accent1"/>
                            </a:solidFill>
                            <a:prstDash val="solid"/>
                            <a:miter lim="800000"/>
                            <a:headEnd len="sm" w="sm" type="none"/>
                            <a:tailEnd len="sm" w="sm" type="none"/>
                          </a:ln>
                        </p:spPr>
                      </p:cxnSp>
                      <p:cxnSp>
                        <p:nvCxnSpPr>
                          <p:cNvPr id="797" name="Google Shape;797;p83"/>
                          <p:cNvCxnSpPr/>
                          <p:nvPr/>
                        </p:nvCxnSpPr>
                        <p:spPr>
                          <a:xfrm flipH="1">
                            <a:off x="4744606" y="2353509"/>
                            <a:ext cx="739607" cy="10229"/>
                          </a:xfrm>
                          <a:prstGeom prst="straightConnector1">
                            <a:avLst/>
                          </a:prstGeom>
                          <a:noFill/>
                          <a:ln cap="flat" cmpd="sng" w="9525">
                            <a:solidFill>
                              <a:schemeClr val="accent1"/>
                            </a:solidFill>
                            <a:prstDash val="solid"/>
                            <a:miter lim="800000"/>
                            <a:headEnd len="sm" w="sm" type="none"/>
                            <a:tailEnd len="sm" w="sm" type="none"/>
                          </a:ln>
                        </p:spPr>
                      </p:cxnSp>
                      <p:sp>
                        <p:nvSpPr>
                          <p:cNvPr id="798" name="Google Shape;798;p83"/>
                          <p:cNvSpPr txBox="1"/>
                          <p:nvPr/>
                        </p:nvSpPr>
                        <p:spPr>
                          <a:xfrm>
                            <a:off x="1924050" y="768350"/>
                            <a:ext cx="234950" cy="24765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lang="en-US" sz="1100">
                                <a:solidFill>
                                  <a:schemeClr val="dk1"/>
                                </a:solidFill>
                                <a:latin typeface="Calibri"/>
                                <a:ea typeface="Calibri"/>
                                <a:cs typeface="Calibri"/>
                                <a:sym typeface="Calibri"/>
                              </a:rPr>
                              <a:t>1</a:t>
                            </a:r>
                            <a:endParaRPr/>
                          </a:p>
                        </p:txBody>
                      </p:sp>
                      <p:sp>
                        <p:nvSpPr>
                          <p:cNvPr id="799" name="Google Shape;799;p83"/>
                          <p:cNvSpPr txBox="1"/>
                          <p:nvPr/>
                        </p:nvSpPr>
                        <p:spPr>
                          <a:xfrm>
                            <a:off x="2981743" y="762000"/>
                            <a:ext cx="234950" cy="24765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lang="en-US" sz="1100">
                                <a:solidFill>
                                  <a:schemeClr val="dk1"/>
                                </a:solidFill>
                                <a:latin typeface="Calibri"/>
                                <a:ea typeface="Calibri"/>
                                <a:cs typeface="Calibri"/>
                                <a:sym typeface="Calibri"/>
                              </a:rPr>
                              <a:t>n</a:t>
                            </a:r>
                            <a:endParaRPr/>
                          </a:p>
                        </p:txBody>
                      </p:sp>
                      <p:grpSp>
                        <p:nvGrpSpPr>
                          <p:cNvPr id="800" name="Google Shape;800;p83"/>
                          <p:cNvGrpSpPr/>
                          <p:nvPr/>
                        </p:nvGrpSpPr>
                        <p:grpSpPr>
                          <a:xfrm>
                            <a:off x="0" y="0"/>
                            <a:ext cx="1797050" cy="1257300"/>
                            <a:chOff x="0" y="0"/>
                            <a:chExt cx="1797050" cy="1257300"/>
                          </a:xfrm>
                        </p:grpSpPr>
                        <p:sp>
                          <p:nvSpPr>
                            <p:cNvPr id="801" name="Google Shape;801;p83"/>
                            <p:cNvSpPr/>
                            <p:nvPr/>
                          </p:nvSpPr>
                          <p:spPr>
                            <a:xfrm>
                              <a:off x="819150" y="882650"/>
                              <a:ext cx="977900" cy="37465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7000"/>
                                </a:lnSpc>
                                <a:spcBef>
                                  <a:spcPts val="0"/>
                                </a:spcBef>
                                <a:spcAft>
                                  <a:spcPts val="0"/>
                                </a:spcAft>
                                <a:buNone/>
                              </a:pPr>
                              <a:r>
                                <a:rPr lang="en-US" sz="1100">
                                  <a:solidFill>
                                    <a:srgbClr val="000000"/>
                                  </a:solidFill>
                                  <a:latin typeface="Calibri"/>
                                  <a:ea typeface="Calibri"/>
                                  <a:cs typeface="Calibri"/>
                                  <a:sym typeface="Calibri"/>
                                </a:rPr>
                                <a:t>Organisation</a:t>
                              </a:r>
                              <a:endParaRPr sz="1100">
                                <a:solidFill>
                                  <a:schemeClr val="lt1"/>
                                </a:solidFill>
                                <a:latin typeface="Calibri"/>
                                <a:ea typeface="Calibri"/>
                                <a:cs typeface="Calibri"/>
                                <a:sym typeface="Calibri"/>
                              </a:endParaRPr>
                            </a:p>
                          </p:txBody>
                        </p:sp>
                        <p:sp>
                          <p:nvSpPr>
                            <p:cNvPr id="802" name="Google Shape;802;p83"/>
                            <p:cNvSpPr/>
                            <p:nvPr/>
                          </p:nvSpPr>
                          <p:spPr>
                            <a:xfrm>
                              <a:off x="444500" y="0"/>
                              <a:ext cx="450850" cy="374650"/>
                            </a:xfrm>
                            <a:prstGeom prst="flowChartDecision">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cxnSp>
                          <p:nvCxnSpPr>
                            <p:cNvPr id="803" name="Google Shape;803;p83"/>
                            <p:cNvCxnSpPr/>
                            <p:nvPr/>
                          </p:nvCxnSpPr>
                          <p:spPr>
                            <a:xfrm rot="10800000">
                              <a:off x="895350" y="171450"/>
                              <a:ext cx="323850" cy="698500"/>
                            </a:xfrm>
                            <a:prstGeom prst="curvedConnector3">
                              <a:avLst>
                                <a:gd fmla="val -50000" name="adj1"/>
                              </a:avLst>
                            </a:prstGeom>
                            <a:noFill/>
                            <a:ln cap="flat" cmpd="sng" w="9525">
                              <a:solidFill>
                                <a:schemeClr val="accent1"/>
                              </a:solidFill>
                              <a:prstDash val="solid"/>
                              <a:miter lim="800000"/>
                              <a:headEnd len="sm" w="sm" type="none"/>
                              <a:tailEnd len="sm" w="sm" type="none"/>
                            </a:ln>
                          </p:spPr>
                        </p:cxnSp>
                        <p:cxnSp>
                          <p:nvCxnSpPr>
                            <p:cNvPr id="804" name="Google Shape;804;p83"/>
                            <p:cNvCxnSpPr/>
                            <p:nvPr/>
                          </p:nvCxnSpPr>
                          <p:spPr>
                            <a:xfrm>
                              <a:off x="444500" y="184150"/>
                              <a:ext cx="393700" cy="825500"/>
                            </a:xfrm>
                            <a:prstGeom prst="curvedConnector3">
                              <a:avLst>
                                <a:gd fmla="val -45161" name="adj1"/>
                              </a:avLst>
                            </a:prstGeom>
                            <a:noFill/>
                            <a:ln cap="flat" cmpd="sng" w="9525">
                              <a:solidFill>
                                <a:schemeClr val="accent1"/>
                              </a:solidFill>
                              <a:prstDash val="solid"/>
                              <a:miter lim="800000"/>
                              <a:headEnd len="sm" w="sm" type="none"/>
                              <a:tailEnd len="sm" w="sm" type="none"/>
                            </a:ln>
                          </p:spPr>
                        </p:cxnSp>
                        <p:sp>
                          <p:nvSpPr>
                            <p:cNvPr id="805" name="Google Shape;805;p83"/>
                            <p:cNvSpPr txBox="1"/>
                            <p:nvPr/>
                          </p:nvSpPr>
                          <p:spPr>
                            <a:xfrm>
                              <a:off x="1320800" y="44450"/>
                              <a:ext cx="247650" cy="241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lang="en-US" sz="1100">
                                  <a:solidFill>
                                    <a:schemeClr val="dk1"/>
                                  </a:solidFill>
                                  <a:latin typeface="Calibri"/>
                                  <a:ea typeface="Calibri"/>
                                  <a:cs typeface="Calibri"/>
                                  <a:sym typeface="Calibri"/>
                                </a:rPr>
                                <a:t>n</a:t>
                              </a:r>
                              <a:endParaRPr/>
                            </a:p>
                          </p:txBody>
                        </p:sp>
                        <p:sp>
                          <p:nvSpPr>
                            <p:cNvPr id="806" name="Google Shape;806;p83"/>
                            <p:cNvSpPr txBox="1"/>
                            <p:nvPr/>
                          </p:nvSpPr>
                          <p:spPr>
                            <a:xfrm>
                              <a:off x="0" y="666750"/>
                              <a:ext cx="234950" cy="24765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lang="en-US" sz="1100">
                                  <a:solidFill>
                                    <a:schemeClr val="dk1"/>
                                  </a:solidFill>
                                  <a:latin typeface="Calibri"/>
                                  <a:ea typeface="Calibri"/>
                                  <a:cs typeface="Calibri"/>
                                  <a:sym typeface="Calibri"/>
                                </a:rPr>
                                <a:t>1</a:t>
                              </a:r>
                              <a:endParaRPr/>
                            </a:p>
                          </p:txBody>
                        </p:sp>
                      </p:grpSp>
                    </p:grpSp>
                  </p:grpSp>
                  <p:grpSp>
                    <p:nvGrpSpPr>
                      <p:cNvPr id="807" name="Google Shape;807;p83"/>
                      <p:cNvGrpSpPr/>
                      <p:nvPr/>
                    </p:nvGrpSpPr>
                    <p:grpSpPr>
                      <a:xfrm>
                        <a:off x="3473450" y="692150"/>
                        <a:ext cx="2319204" cy="920328"/>
                        <a:chOff x="0" y="0"/>
                        <a:chExt cx="2319204" cy="920328"/>
                      </a:xfrm>
                    </p:grpSpPr>
                    <p:sp>
                      <p:nvSpPr>
                        <p:cNvPr id="808" name="Google Shape;808;p83"/>
                        <p:cNvSpPr/>
                        <p:nvPr/>
                      </p:nvSpPr>
                      <p:spPr>
                        <a:xfrm>
                          <a:off x="0" y="209550"/>
                          <a:ext cx="508000" cy="29845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7000"/>
                            </a:lnSpc>
                            <a:spcBef>
                              <a:spcPts val="0"/>
                            </a:spcBef>
                            <a:spcAft>
                              <a:spcPts val="0"/>
                            </a:spcAft>
                            <a:buNone/>
                          </a:pPr>
                          <a:r>
                            <a:rPr lang="en-US" sz="1100">
                              <a:solidFill>
                                <a:srgbClr val="000000"/>
                              </a:solidFill>
                              <a:latin typeface="Calibri"/>
                              <a:ea typeface="Calibri"/>
                              <a:cs typeface="Calibri"/>
                              <a:sym typeface="Calibri"/>
                            </a:rPr>
                            <a:t>Post</a:t>
                          </a:r>
                          <a:endParaRPr sz="1100">
                            <a:solidFill>
                              <a:schemeClr val="lt1"/>
                            </a:solidFill>
                            <a:latin typeface="Calibri"/>
                            <a:ea typeface="Calibri"/>
                            <a:cs typeface="Calibri"/>
                            <a:sym typeface="Calibri"/>
                          </a:endParaRPr>
                        </a:p>
                      </p:txBody>
                    </p:sp>
                    <p:sp>
                      <p:nvSpPr>
                        <p:cNvPr id="809" name="Google Shape;809;p83"/>
                        <p:cNvSpPr/>
                        <p:nvPr/>
                      </p:nvSpPr>
                      <p:spPr>
                        <a:xfrm>
                          <a:off x="1060450" y="69850"/>
                          <a:ext cx="543153" cy="475439"/>
                        </a:xfrm>
                        <a:prstGeom prst="flowChartDecision">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cxnSp>
                      <p:nvCxnSpPr>
                        <p:cNvPr id="810" name="Google Shape;810;p83"/>
                        <p:cNvCxnSpPr/>
                        <p:nvPr/>
                      </p:nvCxnSpPr>
                      <p:spPr>
                        <a:xfrm flipH="1">
                          <a:off x="514350" y="311150"/>
                          <a:ext cx="528320" cy="5715"/>
                        </a:xfrm>
                        <a:prstGeom prst="straightConnector1">
                          <a:avLst/>
                        </a:prstGeom>
                        <a:noFill/>
                        <a:ln cap="flat" cmpd="sng" w="9525">
                          <a:solidFill>
                            <a:schemeClr val="accent1"/>
                          </a:solidFill>
                          <a:prstDash val="solid"/>
                          <a:miter lim="800000"/>
                          <a:headEnd len="sm" w="sm" type="none"/>
                          <a:tailEnd len="sm" w="sm" type="none"/>
                        </a:ln>
                      </p:spPr>
                    </p:cxnSp>
                    <p:sp>
                      <p:nvSpPr>
                        <p:cNvPr id="811" name="Google Shape;811;p83"/>
                        <p:cNvSpPr txBox="1"/>
                        <p:nvPr/>
                      </p:nvSpPr>
                      <p:spPr>
                        <a:xfrm>
                          <a:off x="698500" y="0"/>
                          <a:ext cx="236404" cy="247228"/>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lang="en-US" sz="1100">
                              <a:solidFill>
                                <a:schemeClr val="dk1"/>
                              </a:solidFill>
                              <a:latin typeface="Calibri"/>
                              <a:ea typeface="Calibri"/>
                              <a:cs typeface="Calibri"/>
                              <a:sym typeface="Calibri"/>
                            </a:rPr>
                            <a:t>1</a:t>
                          </a:r>
                          <a:endParaRPr/>
                        </a:p>
                      </p:txBody>
                    </p:sp>
                    <p:sp>
                      <p:nvSpPr>
                        <p:cNvPr id="812" name="Google Shape;812;p83"/>
                        <p:cNvSpPr txBox="1"/>
                        <p:nvPr/>
                      </p:nvSpPr>
                      <p:spPr>
                        <a:xfrm>
                          <a:off x="1727200" y="0"/>
                          <a:ext cx="217354" cy="2667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lang="en-US" sz="1100">
                              <a:solidFill>
                                <a:schemeClr val="dk1"/>
                              </a:solidFill>
                              <a:latin typeface="Calibri"/>
                              <a:ea typeface="Calibri"/>
                              <a:cs typeface="Calibri"/>
                              <a:sym typeface="Calibri"/>
                            </a:rPr>
                            <a:t>n</a:t>
                          </a:r>
                          <a:endParaRPr/>
                        </a:p>
                      </p:txBody>
                    </p:sp>
                    <p:sp>
                      <p:nvSpPr>
                        <p:cNvPr id="813" name="Google Shape;813;p83"/>
                        <p:cNvSpPr txBox="1"/>
                        <p:nvPr/>
                      </p:nvSpPr>
                      <p:spPr>
                        <a:xfrm>
                          <a:off x="2082800" y="673100"/>
                          <a:ext cx="236404" cy="247228"/>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lang="en-US" sz="1100">
                              <a:solidFill>
                                <a:schemeClr val="dk1"/>
                              </a:solidFill>
                              <a:latin typeface="Calibri"/>
                              <a:ea typeface="Calibri"/>
                              <a:cs typeface="Calibri"/>
                              <a:sym typeface="Calibri"/>
                            </a:rPr>
                            <a:t>n</a:t>
                          </a:r>
                          <a:endParaRPr/>
                        </a:p>
                      </p:txBody>
                    </p:sp>
                  </p:grpSp>
                </p:grpSp>
              </p:grpSp>
            </p:grpSp>
            <p:sp>
              <p:nvSpPr>
                <p:cNvPr id="814" name="Google Shape;814;p83"/>
                <p:cNvSpPr txBox="1"/>
                <p:nvPr/>
              </p:nvSpPr>
              <p:spPr>
                <a:xfrm>
                  <a:off x="5499100" y="1873250"/>
                  <a:ext cx="236404" cy="247228"/>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lang="en-US" sz="1100">
                      <a:solidFill>
                        <a:schemeClr val="dk1"/>
                      </a:solidFill>
                      <a:latin typeface="Calibri"/>
                      <a:ea typeface="Calibri"/>
                      <a:cs typeface="Calibri"/>
                      <a:sym typeface="Calibri"/>
                    </a:rPr>
                    <a:t>1</a:t>
                  </a:r>
                  <a:endParaRPr/>
                </a:p>
              </p:txBody>
            </p:sp>
          </p:grpSp>
        </p:grpSp>
      </p:gr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8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ER-3NF</a:t>
            </a:r>
            <a:endParaRPr/>
          </a:p>
        </p:txBody>
      </p:sp>
      <p:pic>
        <p:nvPicPr>
          <p:cNvPr id="820" name="Google Shape;820;p84"/>
          <p:cNvPicPr preferRelativeResize="0"/>
          <p:nvPr>
            <p:ph idx="1" type="body"/>
          </p:nvPr>
        </p:nvPicPr>
        <p:blipFill rotWithShape="1">
          <a:blip r:embed="rId3">
            <a:alphaModFix/>
          </a:blip>
          <a:srcRect b="0" l="0" r="0" t="0"/>
          <a:stretch/>
        </p:blipFill>
        <p:spPr>
          <a:xfrm>
            <a:off x="2985248" y="1825625"/>
            <a:ext cx="5005690" cy="5119412"/>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8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DFD(Data Flow Diagram) level 0- CAS</a:t>
            </a:r>
            <a:endParaRPr/>
          </a:p>
        </p:txBody>
      </p:sp>
      <p:sp>
        <p:nvSpPr>
          <p:cNvPr id="826" name="Google Shape;826;p8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grpSp>
        <p:nvGrpSpPr>
          <p:cNvPr id="827" name="Google Shape;827;p85"/>
          <p:cNvGrpSpPr/>
          <p:nvPr/>
        </p:nvGrpSpPr>
        <p:grpSpPr>
          <a:xfrm>
            <a:off x="342706" y="2291493"/>
            <a:ext cx="11132040" cy="3334362"/>
            <a:chOff x="342706" y="2291493"/>
            <a:chExt cx="11132040" cy="3334362"/>
          </a:xfrm>
        </p:grpSpPr>
        <p:cxnSp>
          <p:nvCxnSpPr>
            <p:cNvPr id="828" name="Google Shape;828;p85"/>
            <p:cNvCxnSpPr/>
            <p:nvPr/>
          </p:nvCxnSpPr>
          <p:spPr>
            <a:xfrm flipH="1">
              <a:off x="6485926" y="2770094"/>
              <a:ext cx="2882192" cy="555518"/>
            </a:xfrm>
            <a:prstGeom prst="straightConnector1">
              <a:avLst/>
            </a:prstGeom>
            <a:noFill/>
            <a:ln cap="flat" cmpd="sng" w="9525">
              <a:solidFill>
                <a:schemeClr val="accent1"/>
              </a:solidFill>
              <a:prstDash val="solid"/>
              <a:miter lim="800000"/>
              <a:headEnd len="med" w="med" type="triangle"/>
              <a:tailEnd len="med" w="med" type="triangle"/>
            </a:ln>
          </p:spPr>
        </p:cxnSp>
        <p:cxnSp>
          <p:nvCxnSpPr>
            <p:cNvPr id="829" name="Google Shape;829;p85"/>
            <p:cNvCxnSpPr/>
            <p:nvPr/>
          </p:nvCxnSpPr>
          <p:spPr>
            <a:xfrm flipH="1">
              <a:off x="6714488" y="3245224"/>
              <a:ext cx="2913606" cy="362463"/>
            </a:xfrm>
            <a:prstGeom prst="straightConnector1">
              <a:avLst/>
            </a:prstGeom>
            <a:noFill/>
            <a:ln cap="flat" cmpd="sng" w="9525">
              <a:solidFill>
                <a:schemeClr val="accent1"/>
              </a:solidFill>
              <a:prstDash val="solid"/>
              <a:miter lim="800000"/>
              <a:headEnd len="med" w="med" type="triangle"/>
              <a:tailEnd len="med" w="med" type="triangle"/>
            </a:ln>
          </p:spPr>
        </p:cxnSp>
        <p:cxnSp>
          <p:nvCxnSpPr>
            <p:cNvPr id="830" name="Google Shape;830;p85"/>
            <p:cNvCxnSpPr/>
            <p:nvPr/>
          </p:nvCxnSpPr>
          <p:spPr>
            <a:xfrm flipH="1">
              <a:off x="6714488" y="3798585"/>
              <a:ext cx="2913606" cy="106340"/>
            </a:xfrm>
            <a:prstGeom prst="straightConnector1">
              <a:avLst/>
            </a:prstGeom>
            <a:noFill/>
            <a:ln cap="flat" cmpd="sng" w="9525">
              <a:solidFill>
                <a:schemeClr val="accent1"/>
              </a:solidFill>
              <a:prstDash val="solid"/>
              <a:miter lim="800000"/>
              <a:headEnd len="med" w="med" type="triangle"/>
              <a:tailEnd len="med" w="med" type="triangle"/>
            </a:ln>
          </p:spPr>
        </p:cxnSp>
        <p:cxnSp>
          <p:nvCxnSpPr>
            <p:cNvPr id="831" name="Google Shape;831;p85"/>
            <p:cNvCxnSpPr/>
            <p:nvPr/>
          </p:nvCxnSpPr>
          <p:spPr>
            <a:xfrm rot="10800000">
              <a:off x="6575573" y="4257018"/>
              <a:ext cx="2918206" cy="323200"/>
            </a:xfrm>
            <a:prstGeom prst="straightConnector1">
              <a:avLst/>
            </a:prstGeom>
            <a:noFill/>
            <a:ln cap="flat" cmpd="sng" w="9525">
              <a:solidFill>
                <a:schemeClr val="accent1"/>
              </a:solidFill>
              <a:prstDash val="solid"/>
              <a:miter lim="800000"/>
              <a:headEnd len="med" w="med" type="triangle"/>
              <a:tailEnd len="med" w="med" type="triangle"/>
            </a:ln>
          </p:spPr>
        </p:cxnSp>
        <p:grpSp>
          <p:nvGrpSpPr>
            <p:cNvPr id="832" name="Google Shape;832;p85"/>
            <p:cNvGrpSpPr/>
            <p:nvPr/>
          </p:nvGrpSpPr>
          <p:grpSpPr>
            <a:xfrm>
              <a:off x="342706" y="2291493"/>
              <a:ext cx="6398753" cy="3334362"/>
              <a:chOff x="342706" y="2291493"/>
              <a:chExt cx="6398753" cy="3334362"/>
            </a:xfrm>
          </p:grpSpPr>
          <p:cxnSp>
            <p:nvCxnSpPr>
              <p:cNvPr id="833" name="Google Shape;833;p85"/>
              <p:cNvCxnSpPr/>
              <p:nvPr/>
            </p:nvCxnSpPr>
            <p:spPr>
              <a:xfrm rot="10800000">
                <a:off x="2734235" y="3119718"/>
                <a:ext cx="2537012" cy="632929"/>
              </a:xfrm>
              <a:prstGeom prst="straightConnector1">
                <a:avLst/>
              </a:prstGeom>
              <a:noFill/>
              <a:ln cap="flat" cmpd="sng" w="9525">
                <a:solidFill>
                  <a:schemeClr val="accent1"/>
                </a:solidFill>
                <a:prstDash val="solid"/>
                <a:miter lim="800000"/>
                <a:headEnd len="med" w="med" type="triangle"/>
                <a:tailEnd len="med" w="med" type="triangle"/>
              </a:ln>
            </p:spPr>
          </p:cxnSp>
          <p:cxnSp>
            <p:nvCxnSpPr>
              <p:cNvPr id="834" name="Google Shape;834;p85"/>
              <p:cNvCxnSpPr/>
              <p:nvPr/>
            </p:nvCxnSpPr>
            <p:spPr>
              <a:xfrm rot="10800000">
                <a:off x="2518927" y="3701500"/>
                <a:ext cx="2859974" cy="427035"/>
              </a:xfrm>
              <a:prstGeom prst="straightConnector1">
                <a:avLst/>
              </a:prstGeom>
              <a:noFill/>
              <a:ln cap="flat" cmpd="sng" w="9525">
                <a:solidFill>
                  <a:schemeClr val="accent1"/>
                </a:solidFill>
                <a:prstDash val="solid"/>
                <a:miter lim="800000"/>
                <a:headEnd len="med" w="med" type="triangle"/>
                <a:tailEnd len="med" w="med" type="triangle"/>
              </a:ln>
            </p:spPr>
          </p:cxnSp>
          <p:cxnSp>
            <p:nvCxnSpPr>
              <p:cNvPr id="835" name="Google Shape;835;p85"/>
              <p:cNvCxnSpPr>
                <a:stCxn id="836" idx="3"/>
              </p:cNvCxnSpPr>
              <p:nvPr/>
            </p:nvCxnSpPr>
            <p:spPr>
              <a:xfrm flipH="1">
                <a:off x="2196155" y="4251157"/>
                <a:ext cx="3290400" cy="201300"/>
              </a:xfrm>
              <a:prstGeom prst="straightConnector1">
                <a:avLst/>
              </a:prstGeom>
              <a:noFill/>
              <a:ln cap="flat" cmpd="sng" w="9525">
                <a:solidFill>
                  <a:schemeClr val="accent1"/>
                </a:solidFill>
                <a:prstDash val="solid"/>
                <a:miter lim="800000"/>
                <a:headEnd len="med" w="med" type="triangle"/>
                <a:tailEnd len="med" w="med" type="triangle"/>
              </a:ln>
            </p:spPr>
          </p:cxnSp>
          <p:cxnSp>
            <p:nvCxnSpPr>
              <p:cNvPr id="837" name="Google Shape;837;p85"/>
              <p:cNvCxnSpPr/>
              <p:nvPr/>
            </p:nvCxnSpPr>
            <p:spPr>
              <a:xfrm flipH="1">
                <a:off x="2518927" y="4403521"/>
                <a:ext cx="3227449" cy="979075"/>
              </a:xfrm>
              <a:prstGeom prst="straightConnector1">
                <a:avLst/>
              </a:prstGeom>
              <a:noFill/>
              <a:ln cap="flat" cmpd="sng" w="9525">
                <a:solidFill>
                  <a:schemeClr val="accent1"/>
                </a:solidFill>
                <a:prstDash val="solid"/>
                <a:miter lim="800000"/>
                <a:headEnd len="med" w="med" type="triangle"/>
                <a:tailEnd len="med" w="med" type="triangle"/>
              </a:ln>
            </p:spPr>
          </p:cxnSp>
          <p:grpSp>
            <p:nvGrpSpPr>
              <p:cNvPr id="838" name="Google Shape;838;p85"/>
              <p:cNvGrpSpPr/>
              <p:nvPr/>
            </p:nvGrpSpPr>
            <p:grpSpPr>
              <a:xfrm>
                <a:off x="1057835" y="2291493"/>
                <a:ext cx="5683624" cy="2153788"/>
                <a:chOff x="1057835" y="2291493"/>
                <a:chExt cx="5683624" cy="2153788"/>
              </a:xfrm>
            </p:grpSpPr>
            <p:sp>
              <p:nvSpPr>
                <p:cNvPr id="836" name="Google Shape;836;p85"/>
                <p:cNvSpPr/>
                <p:nvPr/>
              </p:nvSpPr>
              <p:spPr>
                <a:xfrm>
                  <a:off x="5271247" y="3119718"/>
                  <a:ext cx="1470212" cy="1325563"/>
                </a:xfrm>
                <a:prstGeom prst="ellipse">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Calibri"/>
                      <a:ea typeface="Calibri"/>
                      <a:cs typeface="Calibri"/>
                      <a:sym typeface="Calibri"/>
                    </a:rPr>
                    <a:t>Authentication System</a:t>
                  </a:r>
                  <a:endParaRPr/>
                </a:p>
              </p:txBody>
            </p:sp>
            <p:cxnSp>
              <p:nvCxnSpPr>
                <p:cNvPr id="839" name="Google Shape;839;p85"/>
                <p:cNvCxnSpPr>
                  <a:stCxn id="836" idx="1"/>
                </p:cNvCxnSpPr>
                <p:nvPr/>
              </p:nvCxnSpPr>
              <p:spPr>
                <a:xfrm rot="10800000">
                  <a:off x="2904455" y="2518842"/>
                  <a:ext cx="2582100" cy="795000"/>
                </a:xfrm>
                <a:prstGeom prst="straightConnector1">
                  <a:avLst/>
                </a:prstGeom>
                <a:noFill/>
                <a:ln cap="flat" cmpd="sng" w="9525">
                  <a:solidFill>
                    <a:schemeClr val="accent1"/>
                  </a:solidFill>
                  <a:prstDash val="solid"/>
                  <a:miter lim="800000"/>
                  <a:headEnd len="med" w="med" type="triangle"/>
                  <a:tailEnd len="med" w="med" type="triangle"/>
                </a:ln>
              </p:spPr>
            </p:cxnSp>
            <p:sp>
              <p:nvSpPr>
                <p:cNvPr id="840" name="Google Shape;840;p85"/>
                <p:cNvSpPr/>
                <p:nvPr/>
              </p:nvSpPr>
              <p:spPr>
                <a:xfrm>
                  <a:off x="1057835" y="2291493"/>
                  <a:ext cx="1846652" cy="42703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ORGANIZATION MANAGEMENT</a:t>
                  </a:r>
                  <a:endParaRPr/>
                </a:p>
              </p:txBody>
            </p:sp>
          </p:grpSp>
          <p:sp>
            <p:nvSpPr>
              <p:cNvPr id="841" name="Google Shape;841;p85"/>
              <p:cNvSpPr/>
              <p:nvPr/>
            </p:nvSpPr>
            <p:spPr>
              <a:xfrm>
                <a:off x="918805" y="2936553"/>
                <a:ext cx="1846652" cy="42703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EMPLOYEE MANAGEMENT</a:t>
                </a:r>
                <a:endParaRPr/>
              </a:p>
            </p:txBody>
          </p:sp>
          <p:sp>
            <p:nvSpPr>
              <p:cNvPr id="842" name="Google Shape;842;p85"/>
              <p:cNvSpPr/>
              <p:nvPr/>
            </p:nvSpPr>
            <p:spPr>
              <a:xfrm>
                <a:off x="672275" y="3548108"/>
                <a:ext cx="1846652" cy="42703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ROLE MANAGEMENT</a:t>
                </a:r>
                <a:endParaRPr/>
              </a:p>
            </p:txBody>
          </p:sp>
          <p:sp>
            <p:nvSpPr>
              <p:cNvPr id="843" name="Google Shape;843;p85"/>
              <p:cNvSpPr/>
              <p:nvPr/>
            </p:nvSpPr>
            <p:spPr>
              <a:xfrm>
                <a:off x="342706" y="4336534"/>
                <a:ext cx="1846652" cy="42703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APPLICATION MANAGEMENT</a:t>
                </a:r>
                <a:endParaRPr/>
              </a:p>
            </p:txBody>
          </p:sp>
          <p:sp>
            <p:nvSpPr>
              <p:cNvPr id="844" name="Google Shape;844;p85"/>
              <p:cNvSpPr/>
              <p:nvPr/>
            </p:nvSpPr>
            <p:spPr>
              <a:xfrm>
                <a:off x="672275" y="5198820"/>
                <a:ext cx="1846652" cy="42703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POST MANAGEMENT</a:t>
                </a:r>
                <a:endParaRPr/>
              </a:p>
            </p:txBody>
          </p:sp>
        </p:grpSp>
        <p:sp>
          <p:nvSpPr>
            <p:cNvPr id="845" name="Google Shape;845;p85"/>
            <p:cNvSpPr/>
            <p:nvPr/>
          </p:nvSpPr>
          <p:spPr>
            <a:xfrm>
              <a:off x="9368041" y="2518913"/>
              <a:ext cx="1846652" cy="42703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USER MANAGEMENT</a:t>
              </a:r>
              <a:endParaRPr/>
            </a:p>
          </p:txBody>
        </p:sp>
        <p:sp>
          <p:nvSpPr>
            <p:cNvPr id="846" name="Google Shape;846;p85"/>
            <p:cNvSpPr/>
            <p:nvPr/>
          </p:nvSpPr>
          <p:spPr>
            <a:xfrm>
              <a:off x="9601045" y="3090564"/>
              <a:ext cx="1846652" cy="42703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PASSWORD</a:t>
              </a:r>
              <a:r>
                <a:rPr lang="en-US" sz="1800">
                  <a:solidFill>
                    <a:schemeClr val="lt1"/>
                  </a:solidFill>
                  <a:latin typeface="Calibri"/>
                  <a:ea typeface="Calibri"/>
                  <a:cs typeface="Calibri"/>
                  <a:sym typeface="Calibri"/>
                </a:rPr>
                <a:t> </a:t>
              </a:r>
              <a:r>
                <a:rPr lang="en-US" sz="1400">
                  <a:solidFill>
                    <a:schemeClr val="lt1"/>
                  </a:solidFill>
                  <a:latin typeface="Calibri"/>
                  <a:ea typeface="Calibri"/>
                  <a:cs typeface="Calibri"/>
                  <a:sym typeface="Calibri"/>
                </a:rPr>
                <a:t>MANAGEMENT</a:t>
              </a:r>
              <a:endParaRPr/>
            </a:p>
          </p:txBody>
        </p:sp>
        <p:sp>
          <p:nvSpPr>
            <p:cNvPr id="847" name="Google Shape;847;p85"/>
            <p:cNvSpPr/>
            <p:nvPr/>
          </p:nvSpPr>
          <p:spPr>
            <a:xfrm>
              <a:off x="9628094" y="3663410"/>
              <a:ext cx="1846652" cy="42703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LOGIN MANAGEMENT</a:t>
              </a:r>
              <a:endParaRPr/>
            </a:p>
          </p:txBody>
        </p:sp>
        <p:sp>
          <p:nvSpPr>
            <p:cNvPr id="848" name="Google Shape;848;p85"/>
            <p:cNvSpPr/>
            <p:nvPr/>
          </p:nvSpPr>
          <p:spPr>
            <a:xfrm>
              <a:off x="9491615" y="4418618"/>
              <a:ext cx="1846652" cy="42703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REGISTER MANAGEMENT</a:t>
              </a:r>
              <a:endParaRPr/>
            </a:p>
          </p:txBody>
        </p:sp>
      </p:gr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8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854" name="Google Shape;854;p8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cxnSp>
        <p:nvCxnSpPr>
          <p:cNvPr id="855" name="Google Shape;855;p86"/>
          <p:cNvCxnSpPr>
            <a:stCxn id="856" idx="3"/>
          </p:cNvCxnSpPr>
          <p:nvPr/>
        </p:nvCxnSpPr>
        <p:spPr>
          <a:xfrm>
            <a:off x="2172601" y="2279606"/>
            <a:ext cx="3573900" cy="1151400"/>
          </a:xfrm>
          <a:prstGeom prst="straightConnector1">
            <a:avLst/>
          </a:prstGeom>
          <a:noFill/>
          <a:ln cap="flat" cmpd="sng" w="9525">
            <a:solidFill>
              <a:schemeClr val="accent1"/>
            </a:solidFill>
            <a:prstDash val="solid"/>
            <a:miter lim="800000"/>
            <a:headEnd len="sm" w="sm" type="none"/>
            <a:tailEnd len="med" w="med" type="triangle"/>
          </a:ln>
        </p:spPr>
      </p:cxnSp>
      <p:cxnSp>
        <p:nvCxnSpPr>
          <p:cNvPr id="857" name="Google Shape;857;p86"/>
          <p:cNvCxnSpPr/>
          <p:nvPr/>
        </p:nvCxnSpPr>
        <p:spPr>
          <a:xfrm>
            <a:off x="2024573" y="2709177"/>
            <a:ext cx="3721803" cy="797822"/>
          </a:xfrm>
          <a:prstGeom prst="straightConnector1">
            <a:avLst/>
          </a:prstGeom>
          <a:noFill/>
          <a:ln cap="flat" cmpd="sng" w="9525">
            <a:solidFill>
              <a:schemeClr val="accent1"/>
            </a:solidFill>
            <a:prstDash val="solid"/>
            <a:miter lim="800000"/>
            <a:headEnd len="sm" w="sm" type="none"/>
            <a:tailEnd len="med" w="med" type="triangle"/>
          </a:ln>
        </p:spPr>
      </p:cxnSp>
      <p:cxnSp>
        <p:nvCxnSpPr>
          <p:cNvPr id="858" name="Google Shape;858;p86"/>
          <p:cNvCxnSpPr/>
          <p:nvPr/>
        </p:nvCxnSpPr>
        <p:spPr>
          <a:xfrm>
            <a:off x="2024573" y="3283208"/>
            <a:ext cx="3721803" cy="307344"/>
          </a:xfrm>
          <a:prstGeom prst="straightConnector1">
            <a:avLst/>
          </a:prstGeom>
          <a:noFill/>
          <a:ln cap="flat" cmpd="sng" w="9525">
            <a:solidFill>
              <a:schemeClr val="accent1"/>
            </a:solidFill>
            <a:prstDash val="solid"/>
            <a:miter lim="800000"/>
            <a:headEnd len="sm" w="sm" type="none"/>
            <a:tailEnd len="med" w="med" type="triangle"/>
          </a:ln>
        </p:spPr>
      </p:cxnSp>
      <p:cxnSp>
        <p:nvCxnSpPr>
          <p:cNvPr id="859" name="Google Shape;859;p86"/>
          <p:cNvCxnSpPr/>
          <p:nvPr/>
        </p:nvCxnSpPr>
        <p:spPr>
          <a:xfrm flipH="1" rot="10800000">
            <a:off x="2024573" y="3628888"/>
            <a:ext cx="3615678" cy="216697"/>
          </a:xfrm>
          <a:prstGeom prst="straightConnector1">
            <a:avLst/>
          </a:prstGeom>
          <a:noFill/>
          <a:ln cap="flat" cmpd="sng" w="9525">
            <a:solidFill>
              <a:schemeClr val="accent1"/>
            </a:solidFill>
            <a:prstDash val="solid"/>
            <a:miter lim="800000"/>
            <a:headEnd len="sm" w="sm" type="none"/>
            <a:tailEnd len="med" w="med" type="triangle"/>
          </a:ln>
        </p:spPr>
      </p:cxnSp>
      <p:cxnSp>
        <p:nvCxnSpPr>
          <p:cNvPr id="860" name="Google Shape;860;p86"/>
          <p:cNvCxnSpPr>
            <a:endCxn id="861" idx="2"/>
          </p:cNvCxnSpPr>
          <p:nvPr/>
        </p:nvCxnSpPr>
        <p:spPr>
          <a:xfrm flipH="1" rot="10800000">
            <a:off x="2314271" y="3747247"/>
            <a:ext cx="3306600" cy="626700"/>
          </a:xfrm>
          <a:prstGeom prst="straightConnector1">
            <a:avLst/>
          </a:prstGeom>
          <a:noFill/>
          <a:ln cap="flat" cmpd="sng" w="9525">
            <a:solidFill>
              <a:schemeClr val="accent1"/>
            </a:solidFill>
            <a:prstDash val="solid"/>
            <a:miter lim="800000"/>
            <a:headEnd len="sm" w="sm" type="none"/>
            <a:tailEnd len="med" w="med" type="triangle"/>
          </a:ln>
        </p:spPr>
      </p:cxnSp>
      <p:cxnSp>
        <p:nvCxnSpPr>
          <p:cNvPr id="862" name="Google Shape;862;p86"/>
          <p:cNvCxnSpPr/>
          <p:nvPr/>
        </p:nvCxnSpPr>
        <p:spPr>
          <a:xfrm flipH="1" rot="10800000">
            <a:off x="2314346" y="3946481"/>
            <a:ext cx="3325905" cy="1072784"/>
          </a:xfrm>
          <a:prstGeom prst="straightConnector1">
            <a:avLst/>
          </a:prstGeom>
          <a:noFill/>
          <a:ln cap="flat" cmpd="sng" w="9525">
            <a:solidFill>
              <a:schemeClr val="accent1"/>
            </a:solidFill>
            <a:prstDash val="solid"/>
            <a:miter lim="800000"/>
            <a:headEnd len="sm" w="sm" type="none"/>
            <a:tailEnd len="med" w="med" type="triangle"/>
          </a:ln>
        </p:spPr>
      </p:cxnSp>
      <p:cxnSp>
        <p:nvCxnSpPr>
          <p:cNvPr id="863" name="Google Shape;863;p86"/>
          <p:cNvCxnSpPr/>
          <p:nvPr/>
        </p:nvCxnSpPr>
        <p:spPr>
          <a:xfrm flipH="1" rot="10800000">
            <a:off x="2886635" y="4043082"/>
            <a:ext cx="2859741" cy="1471103"/>
          </a:xfrm>
          <a:prstGeom prst="straightConnector1">
            <a:avLst/>
          </a:prstGeom>
          <a:noFill/>
          <a:ln cap="flat" cmpd="sng" w="9525">
            <a:solidFill>
              <a:schemeClr val="accent1"/>
            </a:solidFill>
            <a:prstDash val="solid"/>
            <a:miter lim="800000"/>
            <a:headEnd len="sm" w="sm" type="none"/>
            <a:tailEnd len="med" w="med" type="triangle"/>
          </a:ln>
        </p:spPr>
      </p:cxnSp>
      <p:cxnSp>
        <p:nvCxnSpPr>
          <p:cNvPr id="864" name="Google Shape;864;p86"/>
          <p:cNvCxnSpPr>
            <a:endCxn id="861" idx="3"/>
          </p:cNvCxnSpPr>
          <p:nvPr/>
        </p:nvCxnSpPr>
        <p:spPr>
          <a:xfrm flipH="1" rot="10800000">
            <a:off x="3818833" y="4152943"/>
            <a:ext cx="2033100" cy="1763700"/>
          </a:xfrm>
          <a:prstGeom prst="straightConnector1">
            <a:avLst/>
          </a:prstGeom>
          <a:noFill/>
          <a:ln cap="flat" cmpd="sng" w="9525">
            <a:solidFill>
              <a:schemeClr val="accent1"/>
            </a:solidFill>
            <a:prstDash val="solid"/>
            <a:miter lim="800000"/>
            <a:headEnd len="sm" w="sm" type="none"/>
            <a:tailEnd len="med" w="med" type="triangle"/>
          </a:ln>
        </p:spPr>
      </p:cxnSp>
      <p:sp>
        <p:nvSpPr>
          <p:cNvPr id="865" name="Google Shape;865;p86"/>
          <p:cNvSpPr/>
          <p:nvPr/>
        </p:nvSpPr>
        <p:spPr>
          <a:xfrm>
            <a:off x="439271" y="2589311"/>
            <a:ext cx="1585302" cy="417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LOGIN MANAGEMENT</a:t>
            </a:r>
            <a:endParaRPr/>
          </a:p>
        </p:txBody>
      </p:sp>
      <p:sp>
        <p:nvSpPr>
          <p:cNvPr id="856" name="Google Shape;856;p86"/>
          <p:cNvSpPr/>
          <p:nvPr/>
        </p:nvSpPr>
        <p:spPr>
          <a:xfrm>
            <a:off x="587299" y="2070796"/>
            <a:ext cx="1585302" cy="417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PASSWORD MANAGEMENT</a:t>
            </a:r>
            <a:endParaRPr/>
          </a:p>
        </p:txBody>
      </p:sp>
      <p:sp>
        <p:nvSpPr>
          <p:cNvPr id="866" name="Google Shape;866;p86"/>
          <p:cNvSpPr/>
          <p:nvPr/>
        </p:nvSpPr>
        <p:spPr>
          <a:xfrm>
            <a:off x="2251152" y="1785326"/>
            <a:ext cx="1585302" cy="417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USER MANAGEMENT</a:t>
            </a:r>
            <a:endParaRPr/>
          </a:p>
        </p:txBody>
      </p:sp>
      <p:sp>
        <p:nvSpPr>
          <p:cNvPr id="867" name="Google Shape;867;p86"/>
          <p:cNvSpPr/>
          <p:nvPr/>
        </p:nvSpPr>
        <p:spPr>
          <a:xfrm>
            <a:off x="439271" y="3139828"/>
            <a:ext cx="1585302" cy="417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REGISTER MANAGEMENT</a:t>
            </a:r>
            <a:endParaRPr/>
          </a:p>
        </p:txBody>
      </p:sp>
      <p:sp>
        <p:nvSpPr>
          <p:cNvPr id="868" name="Google Shape;868;p86"/>
          <p:cNvSpPr/>
          <p:nvPr/>
        </p:nvSpPr>
        <p:spPr>
          <a:xfrm>
            <a:off x="461004" y="3737671"/>
            <a:ext cx="1585302" cy="417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ORGANIZATION MANAGEMENT</a:t>
            </a:r>
            <a:endParaRPr/>
          </a:p>
        </p:txBody>
      </p:sp>
      <p:sp>
        <p:nvSpPr>
          <p:cNvPr id="869" name="Google Shape;869;p86"/>
          <p:cNvSpPr/>
          <p:nvPr/>
        </p:nvSpPr>
        <p:spPr>
          <a:xfrm>
            <a:off x="726866" y="4266056"/>
            <a:ext cx="1585302" cy="417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EMPLOYEE MANAGEMENT</a:t>
            </a:r>
            <a:endParaRPr/>
          </a:p>
        </p:txBody>
      </p:sp>
      <p:sp>
        <p:nvSpPr>
          <p:cNvPr id="870" name="Google Shape;870;p86"/>
          <p:cNvSpPr/>
          <p:nvPr/>
        </p:nvSpPr>
        <p:spPr>
          <a:xfrm>
            <a:off x="732920" y="4857847"/>
            <a:ext cx="1585302" cy="417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ROLE MANAGEMENT</a:t>
            </a:r>
            <a:endParaRPr/>
          </a:p>
        </p:txBody>
      </p:sp>
      <p:sp>
        <p:nvSpPr>
          <p:cNvPr id="871" name="Google Shape;871;p86"/>
          <p:cNvSpPr/>
          <p:nvPr/>
        </p:nvSpPr>
        <p:spPr>
          <a:xfrm>
            <a:off x="1298840" y="5386232"/>
            <a:ext cx="1585302" cy="417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APPLICATION MANAGEMENT</a:t>
            </a:r>
            <a:endParaRPr/>
          </a:p>
        </p:txBody>
      </p:sp>
      <p:sp>
        <p:nvSpPr>
          <p:cNvPr id="872" name="Google Shape;872;p86"/>
          <p:cNvSpPr/>
          <p:nvPr/>
        </p:nvSpPr>
        <p:spPr>
          <a:xfrm>
            <a:off x="2263698" y="5836005"/>
            <a:ext cx="1585302" cy="417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POST MANAGEMENT</a:t>
            </a:r>
            <a:endParaRPr/>
          </a:p>
        </p:txBody>
      </p:sp>
      <p:grpSp>
        <p:nvGrpSpPr>
          <p:cNvPr id="873" name="Google Shape;873;p86"/>
          <p:cNvGrpSpPr/>
          <p:nvPr/>
        </p:nvGrpSpPr>
        <p:grpSpPr>
          <a:xfrm>
            <a:off x="439271" y="1783191"/>
            <a:ext cx="11056399" cy="4468298"/>
            <a:chOff x="439271" y="1783191"/>
            <a:chExt cx="11056399" cy="4468298"/>
          </a:xfrm>
        </p:grpSpPr>
        <p:sp>
          <p:nvSpPr>
            <p:cNvPr id="861" name="Google Shape;861;p86"/>
            <p:cNvSpPr/>
            <p:nvPr/>
          </p:nvSpPr>
          <p:spPr>
            <a:xfrm>
              <a:off x="5620871" y="3173506"/>
              <a:ext cx="1577788" cy="1147482"/>
            </a:xfrm>
            <a:prstGeom prst="ellipse">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Authentication System</a:t>
              </a:r>
              <a:endParaRPr/>
            </a:p>
          </p:txBody>
        </p:sp>
        <p:cxnSp>
          <p:nvCxnSpPr>
            <p:cNvPr id="874" name="Google Shape;874;p86"/>
            <p:cNvCxnSpPr/>
            <p:nvPr/>
          </p:nvCxnSpPr>
          <p:spPr>
            <a:xfrm flipH="1" rot="10800000">
              <a:off x="6969109" y="2066824"/>
              <a:ext cx="2641056" cy="1274727"/>
            </a:xfrm>
            <a:prstGeom prst="straightConnector1">
              <a:avLst/>
            </a:prstGeom>
            <a:noFill/>
            <a:ln cap="flat" cmpd="sng" w="9525">
              <a:solidFill>
                <a:schemeClr val="accent1"/>
              </a:solidFill>
              <a:prstDash val="solid"/>
              <a:miter lim="800000"/>
              <a:headEnd len="sm" w="sm" type="none"/>
              <a:tailEnd len="med" w="med" type="triangle"/>
            </a:ln>
          </p:spPr>
        </p:cxnSp>
        <p:cxnSp>
          <p:nvCxnSpPr>
            <p:cNvPr id="875" name="Google Shape;875;p86"/>
            <p:cNvCxnSpPr/>
            <p:nvPr/>
          </p:nvCxnSpPr>
          <p:spPr>
            <a:xfrm flipH="1" rot="10800000">
              <a:off x="7113667" y="2626182"/>
              <a:ext cx="2648898" cy="866422"/>
            </a:xfrm>
            <a:prstGeom prst="straightConnector1">
              <a:avLst/>
            </a:prstGeom>
            <a:noFill/>
            <a:ln cap="flat" cmpd="sng" w="9525">
              <a:solidFill>
                <a:schemeClr val="accent1"/>
              </a:solidFill>
              <a:prstDash val="solid"/>
              <a:miter lim="800000"/>
              <a:headEnd len="sm" w="sm" type="none"/>
              <a:tailEnd len="med" w="med" type="triangle"/>
            </a:ln>
          </p:spPr>
        </p:cxnSp>
        <p:cxnSp>
          <p:nvCxnSpPr>
            <p:cNvPr id="876" name="Google Shape;876;p86"/>
            <p:cNvCxnSpPr/>
            <p:nvPr/>
          </p:nvCxnSpPr>
          <p:spPr>
            <a:xfrm flipH="1" rot="10800000">
              <a:off x="7139046" y="3104334"/>
              <a:ext cx="2738608" cy="542017"/>
            </a:xfrm>
            <a:prstGeom prst="straightConnector1">
              <a:avLst/>
            </a:prstGeom>
            <a:noFill/>
            <a:ln cap="flat" cmpd="sng" w="9525">
              <a:solidFill>
                <a:schemeClr val="accent1"/>
              </a:solidFill>
              <a:prstDash val="solid"/>
              <a:miter lim="800000"/>
              <a:headEnd len="sm" w="sm" type="none"/>
              <a:tailEnd len="med" w="med" type="triangle"/>
            </a:ln>
          </p:spPr>
        </p:cxnSp>
        <p:cxnSp>
          <p:nvCxnSpPr>
            <p:cNvPr id="877" name="Google Shape;877;p86"/>
            <p:cNvCxnSpPr/>
            <p:nvPr/>
          </p:nvCxnSpPr>
          <p:spPr>
            <a:xfrm flipH="1" rot="10800000">
              <a:off x="7139046" y="3588532"/>
              <a:ext cx="2717648" cy="172956"/>
            </a:xfrm>
            <a:prstGeom prst="straightConnector1">
              <a:avLst/>
            </a:prstGeom>
            <a:noFill/>
            <a:ln cap="flat" cmpd="sng" w="9525">
              <a:solidFill>
                <a:schemeClr val="accent1"/>
              </a:solidFill>
              <a:prstDash val="solid"/>
              <a:miter lim="800000"/>
              <a:headEnd len="sm" w="sm" type="none"/>
              <a:tailEnd len="med" w="med" type="triangle"/>
            </a:ln>
          </p:spPr>
        </p:cxnSp>
        <p:cxnSp>
          <p:nvCxnSpPr>
            <p:cNvPr id="878" name="Google Shape;878;p86"/>
            <p:cNvCxnSpPr/>
            <p:nvPr/>
          </p:nvCxnSpPr>
          <p:spPr>
            <a:xfrm>
              <a:off x="7145439" y="3881888"/>
              <a:ext cx="2732215" cy="280373"/>
            </a:xfrm>
            <a:prstGeom prst="straightConnector1">
              <a:avLst/>
            </a:prstGeom>
            <a:noFill/>
            <a:ln cap="flat" cmpd="sng" w="9525">
              <a:solidFill>
                <a:schemeClr val="accent1"/>
              </a:solidFill>
              <a:prstDash val="solid"/>
              <a:miter lim="800000"/>
              <a:headEnd len="sm" w="sm" type="none"/>
              <a:tailEnd len="med" w="med" type="triangle"/>
            </a:ln>
          </p:spPr>
        </p:cxnSp>
        <p:cxnSp>
          <p:nvCxnSpPr>
            <p:cNvPr id="879" name="Google Shape;879;p86"/>
            <p:cNvCxnSpPr/>
            <p:nvPr/>
          </p:nvCxnSpPr>
          <p:spPr>
            <a:xfrm>
              <a:off x="7055792" y="4022487"/>
              <a:ext cx="2706773" cy="721793"/>
            </a:xfrm>
            <a:prstGeom prst="straightConnector1">
              <a:avLst/>
            </a:prstGeom>
            <a:noFill/>
            <a:ln cap="flat" cmpd="sng" w="9525">
              <a:solidFill>
                <a:schemeClr val="accent1"/>
              </a:solidFill>
              <a:prstDash val="solid"/>
              <a:miter lim="800000"/>
              <a:headEnd len="sm" w="sm" type="none"/>
              <a:tailEnd len="med" w="med" type="triangle"/>
            </a:ln>
          </p:spPr>
        </p:cxnSp>
        <p:cxnSp>
          <p:nvCxnSpPr>
            <p:cNvPr id="880" name="Google Shape;880;p86"/>
            <p:cNvCxnSpPr/>
            <p:nvPr/>
          </p:nvCxnSpPr>
          <p:spPr>
            <a:xfrm>
              <a:off x="7024857" y="4120662"/>
              <a:ext cx="2585308" cy="1145855"/>
            </a:xfrm>
            <a:prstGeom prst="straightConnector1">
              <a:avLst/>
            </a:prstGeom>
            <a:noFill/>
            <a:ln cap="flat" cmpd="sng" w="9525">
              <a:solidFill>
                <a:schemeClr val="accent1"/>
              </a:solidFill>
              <a:prstDash val="solid"/>
              <a:miter lim="800000"/>
              <a:headEnd len="sm" w="sm" type="none"/>
              <a:tailEnd len="med" w="med" type="triangle"/>
            </a:ln>
          </p:spPr>
        </p:cxnSp>
        <p:cxnSp>
          <p:nvCxnSpPr>
            <p:cNvPr id="881" name="Google Shape;881;p86"/>
            <p:cNvCxnSpPr/>
            <p:nvPr/>
          </p:nvCxnSpPr>
          <p:spPr>
            <a:xfrm>
              <a:off x="6736535" y="4215243"/>
              <a:ext cx="2458111" cy="1588608"/>
            </a:xfrm>
            <a:prstGeom prst="straightConnector1">
              <a:avLst/>
            </a:prstGeom>
            <a:noFill/>
            <a:ln cap="flat" cmpd="sng" w="9525">
              <a:solidFill>
                <a:schemeClr val="accent1"/>
              </a:solidFill>
              <a:prstDash val="solid"/>
              <a:miter lim="800000"/>
              <a:headEnd len="sm" w="sm" type="none"/>
              <a:tailEnd len="med" w="med" type="triangle"/>
            </a:ln>
          </p:spPr>
        </p:cxnSp>
        <p:sp>
          <p:nvSpPr>
            <p:cNvPr id="882" name="Google Shape;882;p86"/>
            <p:cNvSpPr/>
            <p:nvPr/>
          </p:nvSpPr>
          <p:spPr>
            <a:xfrm>
              <a:off x="9593749" y="1856143"/>
              <a:ext cx="1585302" cy="417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USER REPORT</a:t>
              </a:r>
              <a:endParaRPr/>
            </a:p>
          </p:txBody>
        </p:sp>
        <p:sp>
          <p:nvSpPr>
            <p:cNvPr id="883" name="Google Shape;883;p86"/>
            <p:cNvSpPr/>
            <p:nvPr/>
          </p:nvSpPr>
          <p:spPr>
            <a:xfrm>
              <a:off x="9754723" y="2340711"/>
              <a:ext cx="1585302" cy="417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PASSWORD UPDATE REPORT</a:t>
              </a:r>
              <a:endParaRPr/>
            </a:p>
          </p:txBody>
        </p:sp>
        <p:sp>
          <p:nvSpPr>
            <p:cNvPr id="884" name="Google Shape;884;p86"/>
            <p:cNvSpPr/>
            <p:nvPr/>
          </p:nvSpPr>
          <p:spPr>
            <a:xfrm>
              <a:off x="9873778" y="2895524"/>
              <a:ext cx="1585302" cy="417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SIGNED IN AUDIT REPORT</a:t>
              </a:r>
              <a:endParaRPr/>
            </a:p>
          </p:txBody>
        </p:sp>
        <p:sp>
          <p:nvSpPr>
            <p:cNvPr id="885" name="Google Shape;885;p86"/>
            <p:cNvSpPr/>
            <p:nvPr/>
          </p:nvSpPr>
          <p:spPr>
            <a:xfrm>
              <a:off x="9910368" y="3464033"/>
              <a:ext cx="1585302" cy="417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REGISTRATION REPORT</a:t>
              </a:r>
              <a:endParaRPr/>
            </a:p>
          </p:txBody>
        </p:sp>
        <p:sp>
          <p:nvSpPr>
            <p:cNvPr id="886" name="Google Shape;886;p86"/>
            <p:cNvSpPr/>
            <p:nvPr/>
          </p:nvSpPr>
          <p:spPr>
            <a:xfrm>
              <a:off x="9881903" y="4026428"/>
              <a:ext cx="1585302" cy="417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ORGANIZATION MAPPING CHART</a:t>
              </a:r>
              <a:endParaRPr/>
            </a:p>
          </p:txBody>
        </p:sp>
        <p:sp>
          <p:nvSpPr>
            <p:cNvPr id="887" name="Google Shape;887;p86"/>
            <p:cNvSpPr/>
            <p:nvPr/>
          </p:nvSpPr>
          <p:spPr>
            <a:xfrm>
              <a:off x="9754723" y="4561452"/>
              <a:ext cx="1585302" cy="417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EMPLOYEE REPORTING CHART</a:t>
              </a:r>
              <a:endParaRPr/>
            </a:p>
          </p:txBody>
        </p:sp>
        <p:sp>
          <p:nvSpPr>
            <p:cNvPr id="888" name="Google Shape;888;p86"/>
            <p:cNvSpPr/>
            <p:nvPr/>
          </p:nvSpPr>
          <p:spPr>
            <a:xfrm>
              <a:off x="9630555" y="5077362"/>
              <a:ext cx="1585302" cy="417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APPLICATION REPORT</a:t>
              </a:r>
              <a:endParaRPr/>
            </a:p>
          </p:txBody>
        </p:sp>
        <p:sp>
          <p:nvSpPr>
            <p:cNvPr id="889" name="Google Shape;889;p86"/>
            <p:cNvSpPr/>
            <p:nvPr/>
          </p:nvSpPr>
          <p:spPr>
            <a:xfrm>
              <a:off x="9194645" y="5627195"/>
              <a:ext cx="1984405" cy="417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ORGANIZATION POST MAPPING CHART</a:t>
              </a:r>
              <a:endParaRPr/>
            </a:p>
          </p:txBody>
        </p:sp>
        <p:grpSp>
          <p:nvGrpSpPr>
            <p:cNvPr id="890" name="Google Shape;890;p86"/>
            <p:cNvGrpSpPr/>
            <p:nvPr/>
          </p:nvGrpSpPr>
          <p:grpSpPr>
            <a:xfrm>
              <a:off x="439271" y="1783191"/>
              <a:ext cx="5412662" cy="4468298"/>
              <a:chOff x="439271" y="1783191"/>
              <a:chExt cx="5412662" cy="4468298"/>
            </a:xfrm>
          </p:grpSpPr>
          <p:cxnSp>
            <p:nvCxnSpPr>
              <p:cNvPr id="891" name="Google Shape;891;p86"/>
              <p:cNvCxnSpPr>
                <a:endCxn id="861" idx="1"/>
              </p:cNvCxnSpPr>
              <p:nvPr/>
            </p:nvCxnSpPr>
            <p:spPr>
              <a:xfrm>
                <a:off x="3507133" y="2227951"/>
                <a:ext cx="2344800" cy="1113600"/>
              </a:xfrm>
              <a:prstGeom prst="straightConnector1">
                <a:avLst/>
              </a:prstGeom>
              <a:noFill/>
              <a:ln cap="flat" cmpd="sng" w="9525">
                <a:solidFill>
                  <a:schemeClr val="accent1"/>
                </a:solidFill>
                <a:prstDash val="solid"/>
                <a:miter lim="800000"/>
                <a:headEnd len="sm" w="sm" type="none"/>
                <a:tailEnd len="med" w="med" type="triangle"/>
              </a:ln>
            </p:spPr>
          </p:cxnSp>
          <p:cxnSp>
            <p:nvCxnSpPr>
              <p:cNvPr id="892" name="Google Shape;892;p86"/>
              <p:cNvCxnSpPr>
                <a:stCxn id="893" idx="3"/>
              </p:cNvCxnSpPr>
              <p:nvPr/>
            </p:nvCxnSpPr>
            <p:spPr>
              <a:xfrm>
                <a:off x="2172601" y="2277471"/>
                <a:ext cx="3573900" cy="1151400"/>
              </a:xfrm>
              <a:prstGeom prst="straightConnector1">
                <a:avLst/>
              </a:prstGeom>
              <a:noFill/>
              <a:ln cap="flat" cmpd="sng" w="9525">
                <a:solidFill>
                  <a:schemeClr val="accent1"/>
                </a:solidFill>
                <a:prstDash val="solid"/>
                <a:miter lim="800000"/>
                <a:headEnd len="sm" w="sm" type="none"/>
                <a:tailEnd len="med" w="med" type="triangle"/>
              </a:ln>
            </p:spPr>
          </p:cxnSp>
          <p:cxnSp>
            <p:nvCxnSpPr>
              <p:cNvPr id="894" name="Google Shape;894;p86"/>
              <p:cNvCxnSpPr/>
              <p:nvPr/>
            </p:nvCxnSpPr>
            <p:spPr>
              <a:xfrm>
                <a:off x="2024573" y="2707042"/>
                <a:ext cx="3721803" cy="797822"/>
              </a:xfrm>
              <a:prstGeom prst="straightConnector1">
                <a:avLst/>
              </a:prstGeom>
              <a:noFill/>
              <a:ln cap="flat" cmpd="sng" w="9525">
                <a:solidFill>
                  <a:schemeClr val="accent1"/>
                </a:solidFill>
                <a:prstDash val="solid"/>
                <a:miter lim="800000"/>
                <a:headEnd len="sm" w="sm" type="none"/>
                <a:tailEnd len="med" w="med" type="triangle"/>
              </a:ln>
            </p:spPr>
          </p:cxnSp>
          <p:cxnSp>
            <p:nvCxnSpPr>
              <p:cNvPr id="895" name="Google Shape;895;p86"/>
              <p:cNvCxnSpPr/>
              <p:nvPr/>
            </p:nvCxnSpPr>
            <p:spPr>
              <a:xfrm>
                <a:off x="2024573" y="3281073"/>
                <a:ext cx="3721803" cy="307344"/>
              </a:xfrm>
              <a:prstGeom prst="straightConnector1">
                <a:avLst/>
              </a:prstGeom>
              <a:noFill/>
              <a:ln cap="flat" cmpd="sng" w="9525">
                <a:solidFill>
                  <a:schemeClr val="accent1"/>
                </a:solidFill>
                <a:prstDash val="solid"/>
                <a:miter lim="800000"/>
                <a:headEnd len="sm" w="sm" type="none"/>
                <a:tailEnd len="med" w="med" type="triangle"/>
              </a:ln>
            </p:spPr>
          </p:cxnSp>
          <p:cxnSp>
            <p:nvCxnSpPr>
              <p:cNvPr id="896" name="Google Shape;896;p86"/>
              <p:cNvCxnSpPr/>
              <p:nvPr/>
            </p:nvCxnSpPr>
            <p:spPr>
              <a:xfrm flipH="1" rot="10800000">
                <a:off x="2024573" y="3626753"/>
                <a:ext cx="3615678" cy="216697"/>
              </a:xfrm>
              <a:prstGeom prst="straightConnector1">
                <a:avLst/>
              </a:prstGeom>
              <a:noFill/>
              <a:ln cap="flat" cmpd="sng" w="9525">
                <a:solidFill>
                  <a:schemeClr val="accent1"/>
                </a:solidFill>
                <a:prstDash val="solid"/>
                <a:miter lim="800000"/>
                <a:headEnd len="sm" w="sm" type="none"/>
                <a:tailEnd len="med" w="med" type="triangle"/>
              </a:ln>
            </p:spPr>
          </p:cxnSp>
          <p:cxnSp>
            <p:nvCxnSpPr>
              <p:cNvPr id="897" name="Google Shape;897;p86"/>
              <p:cNvCxnSpPr/>
              <p:nvPr/>
            </p:nvCxnSpPr>
            <p:spPr>
              <a:xfrm flipH="1" rot="10800000">
                <a:off x="2314346" y="3745112"/>
                <a:ext cx="3306525" cy="626723"/>
              </a:xfrm>
              <a:prstGeom prst="straightConnector1">
                <a:avLst/>
              </a:prstGeom>
              <a:noFill/>
              <a:ln cap="flat" cmpd="sng" w="9525">
                <a:solidFill>
                  <a:schemeClr val="accent1"/>
                </a:solidFill>
                <a:prstDash val="solid"/>
                <a:miter lim="800000"/>
                <a:headEnd len="sm" w="sm" type="none"/>
                <a:tailEnd len="med" w="med" type="triangle"/>
              </a:ln>
            </p:spPr>
          </p:cxnSp>
          <p:cxnSp>
            <p:nvCxnSpPr>
              <p:cNvPr id="898" name="Google Shape;898;p86"/>
              <p:cNvCxnSpPr/>
              <p:nvPr/>
            </p:nvCxnSpPr>
            <p:spPr>
              <a:xfrm flipH="1" rot="10800000">
                <a:off x="2314346" y="3944346"/>
                <a:ext cx="3325905" cy="1072784"/>
              </a:xfrm>
              <a:prstGeom prst="straightConnector1">
                <a:avLst/>
              </a:prstGeom>
              <a:noFill/>
              <a:ln cap="flat" cmpd="sng" w="9525">
                <a:solidFill>
                  <a:schemeClr val="accent1"/>
                </a:solidFill>
                <a:prstDash val="solid"/>
                <a:miter lim="800000"/>
                <a:headEnd len="sm" w="sm" type="none"/>
                <a:tailEnd len="med" w="med" type="triangle"/>
              </a:ln>
            </p:spPr>
          </p:cxnSp>
          <p:cxnSp>
            <p:nvCxnSpPr>
              <p:cNvPr id="899" name="Google Shape;899;p86"/>
              <p:cNvCxnSpPr/>
              <p:nvPr/>
            </p:nvCxnSpPr>
            <p:spPr>
              <a:xfrm flipH="1" rot="10800000">
                <a:off x="2886635" y="4040947"/>
                <a:ext cx="2859741" cy="1471103"/>
              </a:xfrm>
              <a:prstGeom prst="straightConnector1">
                <a:avLst/>
              </a:prstGeom>
              <a:noFill/>
              <a:ln cap="flat" cmpd="sng" w="9525">
                <a:solidFill>
                  <a:schemeClr val="accent1"/>
                </a:solidFill>
                <a:prstDash val="solid"/>
                <a:miter lim="800000"/>
                <a:headEnd len="sm" w="sm" type="none"/>
                <a:tailEnd len="med" w="med" type="triangle"/>
              </a:ln>
            </p:spPr>
          </p:cxnSp>
          <p:cxnSp>
            <p:nvCxnSpPr>
              <p:cNvPr id="900" name="Google Shape;900;p86"/>
              <p:cNvCxnSpPr/>
              <p:nvPr/>
            </p:nvCxnSpPr>
            <p:spPr>
              <a:xfrm flipH="1" rot="10800000">
                <a:off x="3818965" y="4150808"/>
                <a:ext cx="2032968" cy="1763763"/>
              </a:xfrm>
              <a:prstGeom prst="straightConnector1">
                <a:avLst/>
              </a:prstGeom>
              <a:noFill/>
              <a:ln cap="flat" cmpd="sng" w="9525">
                <a:solidFill>
                  <a:schemeClr val="accent1"/>
                </a:solidFill>
                <a:prstDash val="solid"/>
                <a:miter lim="800000"/>
                <a:headEnd len="sm" w="sm" type="none"/>
                <a:tailEnd len="med" w="med" type="triangle"/>
              </a:ln>
            </p:spPr>
          </p:cxnSp>
          <p:sp>
            <p:nvSpPr>
              <p:cNvPr id="901" name="Google Shape;901;p86"/>
              <p:cNvSpPr/>
              <p:nvPr/>
            </p:nvSpPr>
            <p:spPr>
              <a:xfrm>
                <a:off x="439271" y="2587176"/>
                <a:ext cx="1585302" cy="417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LOGIN MANAGEMENT</a:t>
                </a:r>
                <a:endParaRPr/>
              </a:p>
            </p:txBody>
          </p:sp>
          <p:sp>
            <p:nvSpPr>
              <p:cNvPr id="893" name="Google Shape;893;p86"/>
              <p:cNvSpPr/>
              <p:nvPr/>
            </p:nvSpPr>
            <p:spPr>
              <a:xfrm>
                <a:off x="587299" y="2068661"/>
                <a:ext cx="1585302" cy="417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PASSWORD MANAGEMENT</a:t>
                </a:r>
                <a:endParaRPr/>
              </a:p>
            </p:txBody>
          </p:sp>
          <p:sp>
            <p:nvSpPr>
              <p:cNvPr id="902" name="Google Shape;902;p86"/>
              <p:cNvSpPr/>
              <p:nvPr/>
            </p:nvSpPr>
            <p:spPr>
              <a:xfrm>
                <a:off x="2251152" y="1783191"/>
                <a:ext cx="1585302" cy="417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USER MANAGEMENT</a:t>
                </a:r>
                <a:endParaRPr/>
              </a:p>
            </p:txBody>
          </p:sp>
          <p:sp>
            <p:nvSpPr>
              <p:cNvPr id="903" name="Google Shape;903;p86"/>
              <p:cNvSpPr/>
              <p:nvPr/>
            </p:nvSpPr>
            <p:spPr>
              <a:xfrm>
                <a:off x="439271" y="3137693"/>
                <a:ext cx="1585302" cy="417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REGISTER MANAGEMENT</a:t>
                </a:r>
                <a:endParaRPr/>
              </a:p>
            </p:txBody>
          </p:sp>
          <p:sp>
            <p:nvSpPr>
              <p:cNvPr id="904" name="Google Shape;904;p86"/>
              <p:cNvSpPr/>
              <p:nvPr/>
            </p:nvSpPr>
            <p:spPr>
              <a:xfrm>
                <a:off x="461004" y="3735536"/>
                <a:ext cx="1585302" cy="417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ORGANIZATION MANAGEMENT</a:t>
                </a:r>
                <a:endParaRPr/>
              </a:p>
            </p:txBody>
          </p:sp>
          <p:sp>
            <p:nvSpPr>
              <p:cNvPr id="905" name="Google Shape;905;p86"/>
              <p:cNvSpPr/>
              <p:nvPr/>
            </p:nvSpPr>
            <p:spPr>
              <a:xfrm>
                <a:off x="726866" y="4263921"/>
                <a:ext cx="1585302" cy="417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EMPLOYEE MANAGEMENT</a:t>
                </a:r>
                <a:endParaRPr/>
              </a:p>
            </p:txBody>
          </p:sp>
          <p:sp>
            <p:nvSpPr>
              <p:cNvPr id="906" name="Google Shape;906;p86"/>
              <p:cNvSpPr/>
              <p:nvPr/>
            </p:nvSpPr>
            <p:spPr>
              <a:xfrm>
                <a:off x="732920" y="4855712"/>
                <a:ext cx="1585302" cy="417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ROLE MANAGEMENT</a:t>
                </a:r>
                <a:endParaRPr/>
              </a:p>
            </p:txBody>
          </p:sp>
          <p:sp>
            <p:nvSpPr>
              <p:cNvPr id="907" name="Google Shape;907;p86"/>
              <p:cNvSpPr/>
              <p:nvPr/>
            </p:nvSpPr>
            <p:spPr>
              <a:xfrm>
                <a:off x="1298840" y="5384097"/>
                <a:ext cx="1585302" cy="417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APPLICATION MANAGEMENT</a:t>
                </a:r>
                <a:endParaRPr/>
              </a:p>
            </p:txBody>
          </p:sp>
          <p:sp>
            <p:nvSpPr>
              <p:cNvPr id="908" name="Google Shape;908;p86"/>
              <p:cNvSpPr/>
              <p:nvPr/>
            </p:nvSpPr>
            <p:spPr>
              <a:xfrm>
                <a:off x="2263698" y="5833870"/>
                <a:ext cx="1585302" cy="417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POST MANAGEMENT</a:t>
                </a:r>
                <a:endParaRPr/>
              </a:p>
            </p:txBody>
          </p:sp>
        </p:grpSp>
      </p:gr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8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b="1" lang="en-US">
                <a:latin typeface="Arial"/>
                <a:ea typeface="Arial"/>
                <a:cs typeface="Arial"/>
                <a:sym typeface="Arial"/>
              </a:rPr>
              <a:t>Case Study 2- The GGSIPU Leave Management System (GGSIPU-LMS)</a:t>
            </a:r>
            <a:endParaRPr b="1">
              <a:latin typeface="Arial"/>
              <a:ea typeface="Arial"/>
              <a:cs typeface="Arial"/>
              <a:sym typeface="Arial"/>
            </a:endParaRPr>
          </a:p>
        </p:txBody>
      </p:sp>
      <p:sp>
        <p:nvSpPr>
          <p:cNvPr id="914" name="Google Shape;914;p8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15000"/>
              </a:lnSpc>
              <a:spcBef>
                <a:spcPts val="0"/>
              </a:spcBef>
              <a:spcAft>
                <a:spcPts val="0"/>
              </a:spcAft>
              <a:buClr>
                <a:schemeClr val="dk1"/>
              </a:buClr>
              <a:buSzPts val="1800"/>
              <a:buChar char="•"/>
            </a:pPr>
            <a:r>
              <a:rPr b="1" lang="en-US" sz="1800">
                <a:latin typeface="Arial"/>
                <a:ea typeface="Arial"/>
                <a:cs typeface="Arial"/>
                <a:sym typeface="Arial"/>
              </a:rPr>
              <a:t>Problem Statement</a:t>
            </a:r>
            <a:endParaRPr sz="1800">
              <a:latin typeface="Arial"/>
              <a:ea typeface="Arial"/>
              <a:cs typeface="Arial"/>
              <a:sym typeface="Arial"/>
            </a:endParaRPr>
          </a:p>
          <a:p>
            <a:pPr indent="-228600" lvl="0" marL="228600" rtl="0" algn="just">
              <a:lnSpc>
                <a:spcPct val="115000"/>
              </a:lnSpc>
              <a:spcBef>
                <a:spcPts val="1000"/>
              </a:spcBef>
              <a:spcAft>
                <a:spcPts val="0"/>
              </a:spcAft>
              <a:buClr>
                <a:schemeClr val="dk1"/>
              </a:buClr>
              <a:buSzPts val="1800"/>
              <a:buChar char="•"/>
            </a:pPr>
            <a:r>
              <a:rPr lang="en-US" sz="1800">
                <a:latin typeface="Arial"/>
                <a:ea typeface="Arial"/>
                <a:cs typeface="Arial"/>
                <a:sym typeface="Arial"/>
              </a:rPr>
              <a:t>A web based Leave Management System is required for Guru Gobind Singh Indraprastha University (GGSIPU) where employees should be able to apply for leave online which is processed by the competent authority online along with maintenance of the leave record by the authorized personnel. The leave must be sanctioned as per policy formulated by GGSIPU for different leave types.</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8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b="1" lang="en-US" sz="4400">
                <a:latin typeface="Arial"/>
                <a:ea typeface="Arial"/>
                <a:cs typeface="Arial"/>
                <a:sym typeface="Arial"/>
              </a:rPr>
              <a:t>Introduction</a:t>
            </a:r>
            <a:endParaRPr/>
          </a:p>
        </p:txBody>
      </p:sp>
      <p:sp>
        <p:nvSpPr>
          <p:cNvPr id="920" name="Google Shape;920;p8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115000"/>
              </a:lnSpc>
              <a:spcBef>
                <a:spcPts val="0"/>
              </a:spcBef>
              <a:spcAft>
                <a:spcPts val="0"/>
              </a:spcAft>
              <a:buClr>
                <a:schemeClr val="dk1"/>
              </a:buClr>
              <a:buSzPts val="1800"/>
              <a:buChar char="•"/>
            </a:pPr>
            <a:r>
              <a:rPr lang="en-US" sz="1800">
                <a:latin typeface="Arial"/>
                <a:ea typeface="Arial"/>
                <a:cs typeface="Arial"/>
                <a:sym typeface="Arial"/>
              </a:rPr>
              <a:t>The GGSIPU Leave Management System (GGSIPU-LMS) is a software application designed to automate the process of managing leaves of employees of GGSIPU. This system will allow employees to apply for leave, view their leave history, and approve or reject leave requests, if authorized. The personnel department will also have the ability to approve or reject leave requests,  if authorized, although they will be able to view the leave status of all employees.</a:t>
            </a:r>
            <a:endParaRPr/>
          </a:p>
          <a:p>
            <a:pPr indent="0" lvl="0" marL="0" rtl="0" algn="just">
              <a:lnSpc>
                <a:spcPct val="115000"/>
              </a:lnSpc>
              <a:spcBef>
                <a:spcPts val="1000"/>
              </a:spcBef>
              <a:spcAft>
                <a:spcPts val="0"/>
              </a:spcAft>
              <a:buClr>
                <a:schemeClr val="dk1"/>
              </a:buClr>
              <a:buSzPts val="1800"/>
              <a:buNone/>
            </a:pPr>
            <a:r>
              <a:t/>
            </a:r>
            <a:endParaRPr sz="1800">
              <a:latin typeface="Arial"/>
              <a:ea typeface="Arial"/>
              <a:cs typeface="Arial"/>
              <a:sym typeface="Arial"/>
            </a:endParaRPr>
          </a:p>
          <a:p>
            <a:pPr indent="-228600" lvl="0" marL="228600" rtl="0" algn="l">
              <a:lnSpc>
                <a:spcPct val="115000"/>
              </a:lnSpc>
              <a:spcBef>
                <a:spcPts val="1000"/>
              </a:spcBef>
              <a:spcAft>
                <a:spcPts val="0"/>
              </a:spcAft>
              <a:buClr>
                <a:schemeClr val="dk1"/>
              </a:buClr>
              <a:buSzPts val="1800"/>
              <a:buChar char="•"/>
            </a:pPr>
            <a:r>
              <a:rPr b="1" lang="en-US" sz="1800">
                <a:latin typeface="Arial"/>
                <a:ea typeface="Arial"/>
                <a:cs typeface="Arial"/>
                <a:sym typeface="Arial"/>
              </a:rPr>
              <a:t>Purpose</a:t>
            </a:r>
            <a:endParaRPr sz="1800">
              <a:latin typeface="Arial"/>
              <a:ea typeface="Arial"/>
              <a:cs typeface="Arial"/>
              <a:sym typeface="Arial"/>
            </a:endParaRPr>
          </a:p>
          <a:p>
            <a:pPr indent="-228600" lvl="0" marL="228600" rtl="0" algn="just">
              <a:lnSpc>
                <a:spcPct val="115000"/>
              </a:lnSpc>
              <a:spcBef>
                <a:spcPts val="1000"/>
              </a:spcBef>
              <a:spcAft>
                <a:spcPts val="0"/>
              </a:spcAft>
              <a:buClr>
                <a:schemeClr val="dk1"/>
              </a:buClr>
              <a:buSzPts val="1800"/>
              <a:buChar char="•"/>
            </a:pPr>
            <a:r>
              <a:rPr lang="en-US" sz="1800">
                <a:latin typeface="Arial"/>
                <a:ea typeface="Arial"/>
                <a:cs typeface="Arial"/>
                <a:sym typeface="Arial"/>
              </a:rPr>
              <a:t>The purpose of the GGSIPU-LMS is to streamline the leave management process and improve communication between employees and personnel departments. The system will  provide a common dashboard for managing leave requests of all types, and it will enable automation of the complete leave management process.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p8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b="1" lang="en-US" sz="4400">
                <a:latin typeface="Arial"/>
                <a:ea typeface="Arial"/>
                <a:cs typeface="Arial"/>
                <a:sym typeface="Arial"/>
              </a:rPr>
              <a:t>System Requirements</a:t>
            </a:r>
            <a:br>
              <a:rPr lang="en-US" sz="4400">
                <a:latin typeface="Arial"/>
                <a:ea typeface="Arial"/>
                <a:cs typeface="Arial"/>
                <a:sym typeface="Arial"/>
              </a:rPr>
            </a:br>
            <a:endParaRPr/>
          </a:p>
        </p:txBody>
      </p:sp>
      <p:sp>
        <p:nvSpPr>
          <p:cNvPr id="926" name="Google Shape;926;p8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115000"/>
              </a:lnSpc>
              <a:spcBef>
                <a:spcPts val="0"/>
              </a:spcBef>
              <a:spcAft>
                <a:spcPts val="0"/>
              </a:spcAft>
              <a:buClr>
                <a:schemeClr val="dk1"/>
              </a:buClr>
              <a:buSzPct val="100000"/>
              <a:buNone/>
            </a:pPr>
            <a:r>
              <a:rPr lang="en-US" sz="1800">
                <a:latin typeface="Arial"/>
                <a:ea typeface="Arial"/>
                <a:cs typeface="Arial"/>
                <a:sym typeface="Arial"/>
              </a:rPr>
              <a:t>Following are the GGSIPU-LMS requirements in detail: </a:t>
            </a:r>
            <a:endParaRPr/>
          </a:p>
          <a:p>
            <a:pPr indent="-342900" lvl="0" marL="342900" rtl="0" algn="just">
              <a:lnSpc>
                <a:spcPct val="115000"/>
              </a:lnSpc>
              <a:spcBef>
                <a:spcPts val="1000"/>
              </a:spcBef>
              <a:spcAft>
                <a:spcPts val="0"/>
              </a:spcAft>
              <a:buClr>
                <a:schemeClr val="dk1"/>
              </a:buClr>
              <a:buSzPct val="100000"/>
              <a:buFont typeface="Calibri"/>
              <a:buAutoNum type="arabicPeriod"/>
            </a:pPr>
            <a:r>
              <a:rPr lang="en-US" sz="1800" u="none" strike="noStrike">
                <a:latin typeface="Arial"/>
                <a:ea typeface="Arial"/>
                <a:cs typeface="Arial"/>
                <a:sym typeface="Arial"/>
              </a:rPr>
              <a:t>A web-based interface for anytime anywhere access by employees, deans and incharges of respective departments and personnel departments.</a:t>
            </a:r>
            <a:endParaRPr/>
          </a:p>
          <a:p>
            <a:pPr indent="-342900" lvl="0" marL="342900" rtl="0" algn="just">
              <a:lnSpc>
                <a:spcPct val="115000"/>
              </a:lnSpc>
              <a:spcBef>
                <a:spcPts val="1000"/>
              </a:spcBef>
              <a:spcAft>
                <a:spcPts val="0"/>
              </a:spcAft>
              <a:buClr>
                <a:schemeClr val="dk1"/>
              </a:buClr>
              <a:buSzPct val="100000"/>
              <a:buFont typeface="Calibri"/>
              <a:buAutoNum type="arabicPeriod"/>
            </a:pPr>
            <a:r>
              <a:rPr lang="en-US" sz="1800" u="none" strike="noStrike">
                <a:latin typeface="Arial"/>
                <a:ea typeface="Arial"/>
                <a:cs typeface="Arial"/>
                <a:sym typeface="Arial"/>
              </a:rPr>
              <a:t>A single sign on based authentication and authorization system to ensure secure access to the system.</a:t>
            </a:r>
            <a:endParaRPr/>
          </a:p>
          <a:p>
            <a:pPr indent="-342900" lvl="0" marL="342900" rtl="0" algn="just">
              <a:lnSpc>
                <a:spcPct val="115000"/>
              </a:lnSpc>
              <a:spcBef>
                <a:spcPts val="1000"/>
              </a:spcBef>
              <a:spcAft>
                <a:spcPts val="0"/>
              </a:spcAft>
              <a:buClr>
                <a:schemeClr val="dk1"/>
              </a:buClr>
              <a:buSzPct val="100000"/>
              <a:buFont typeface="Calibri"/>
              <a:buAutoNum type="arabicPeriod"/>
            </a:pPr>
            <a:r>
              <a:rPr lang="en-US" sz="1800" u="none" strike="noStrike">
                <a:latin typeface="Arial"/>
                <a:ea typeface="Arial"/>
                <a:cs typeface="Arial"/>
                <a:sym typeface="Arial"/>
              </a:rPr>
              <a:t>A database to store employees’ official information with their leave information.</a:t>
            </a:r>
            <a:endParaRPr/>
          </a:p>
          <a:p>
            <a:pPr indent="-342900" lvl="0" marL="342900" rtl="0" algn="just">
              <a:lnSpc>
                <a:spcPct val="115000"/>
              </a:lnSpc>
              <a:spcBef>
                <a:spcPts val="1000"/>
              </a:spcBef>
              <a:spcAft>
                <a:spcPts val="0"/>
              </a:spcAft>
              <a:buClr>
                <a:schemeClr val="dk1"/>
              </a:buClr>
              <a:buSzPct val="100000"/>
              <a:buFont typeface="Calibri"/>
              <a:buAutoNum type="arabicPeriod"/>
            </a:pPr>
            <a:r>
              <a:rPr lang="en-US" sz="1800" u="none" strike="noStrike">
                <a:latin typeface="Arial"/>
                <a:ea typeface="Arial"/>
                <a:cs typeface="Arial"/>
                <a:sym typeface="Arial"/>
              </a:rPr>
              <a:t>The ability to send notifications to employees and their deans or respective in-charges at every event of  leave requests, rejection, approvals, etc.</a:t>
            </a:r>
            <a:endParaRPr/>
          </a:p>
          <a:p>
            <a:pPr indent="-342900" lvl="0" marL="342900" rtl="0" algn="just">
              <a:lnSpc>
                <a:spcPct val="115000"/>
              </a:lnSpc>
              <a:spcBef>
                <a:spcPts val="1000"/>
              </a:spcBef>
              <a:spcAft>
                <a:spcPts val="0"/>
              </a:spcAft>
              <a:buClr>
                <a:schemeClr val="dk1"/>
              </a:buClr>
              <a:buSzPct val="100000"/>
              <a:buFont typeface="Calibri"/>
              <a:buAutoNum type="arabicPeriod"/>
            </a:pPr>
            <a:r>
              <a:rPr lang="en-US" sz="1800" u="none" strike="noStrike">
                <a:latin typeface="Arial"/>
                <a:ea typeface="Arial"/>
                <a:cs typeface="Arial"/>
                <a:sym typeface="Arial"/>
              </a:rPr>
              <a:t>The ability to generate numerous reports on leave usage and employee attendance in drill down and roll up fashion.</a:t>
            </a:r>
            <a:endParaRPr/>
          </a:p>
          <a:p>
            <a:pPr indent="0" lvl="0" marL="0" rtl="0" algn="l">
              <a:lnSpc>
                <a:spcPct val="115000"/>
              </a:lnSpc>
              <a:spcBef>
                <a:spcPts val="1000"/>
              </a:spcBef>
              <a:spcAft>
                <a:spcPts val="0"/>
              </a:spcAft>
              <a:buClr>
                <a:schemeClr val="dk1"/>
              </a:buClr>
              <a:buSzPct val="100000"/>
              <a:buNone/>
            </a:pPr>
            <a:r>
              <a:t/>
            </a:r>
            <a:endParaRPr sz="1800">
              <a:latin typeface="Arial"/>
              <a:ea typeface="Arial"/>
              <a:cs typeface="Arial"/>
              <a:sym typeface="Arial"/>
            </a:endParaRPr>
          </a:p>
          <a:p>
            <a:pPr indent="-228600" lvl="0" marL="228600" rtl="0" algn="l">
              <a:lnSpc>
                <a:spcPct val="115000"/>
              </a:lnSpc>
              <a:spcBef>
                <a:spcPts val="1000"/>
              </a:spcBef>
              <a:spcAft>
                <a:spcPts val="0"/>
              </a:spcAft>
              <a:buClr>
                <a:schemeClr val="dk1"/>
              </a:buClr>
              <a:buSzPct val="100000"/>
              <a:buChar char="•"/>
            </a:pPr>
            <a:r>
              <a:rPr b="1" lang="en-US" sz="1800">
                <a:latin typeface="Arial"/>
                <a:ea typeface="Arial"/>
                <a:cs typeface="Arial"/>
                <a:sym typeface="Arial"/>
              </a:rPr>
              <a:t>User Roles</a:t>
            </a:r>
            <a:endParaRPr sz="1800">
              <a:latin typeface="Arial"/>
              <a:ea typeface="Arial"/>
              <a:cs typeface="Arial"/>
              <a:sym typeface="Arial"/>
            </a:endParaRPr>
          </a:p>
          <a:p>
            <a:pPr indent="-228600" lvl="0" marL="457200" rtl="0" algn="l">
              <a:lnSpc>
                <a:spcPct val="115000"/>
              </a:lnSpc>
              <a:spcBef>
                <a:spcPts val="1000"/>
              </a:spcBef>
              <a:spcAft>
                <a:spcPts val="0"/>
              </a:spcAft>
              <a:buClr>
                <a:schemeClr val="dk1"/>
              </a:buClr>
              <a:buSzPct val="100000"/>
              <a:buChar char="•"/>
            </a:pPr>
            <a:r>
              <a:rPr lang="en-US" sz="1800">
                <a:latin typeface="Arial"/>
                <a:ea typeface="Arial"/>
                <a:cs typeface="Arial"/>
                <a:sym typeface="Arial"/>
              </a:rPr>
              <a:t>The GGSIPU-LMS will have the following user roles:</a:t>
            </a:r>
            <a:endParaRPr/>
          </a:p>
          <a:p>
            <a:pPr indent="-342900" lvl="0" marL="342900" rtl="0" algn="just">
              <a:lnSpc>
                <a:spcPct val="115000"/>
              </a:lnSpc>
              <a:spcBef>
                <a:spcPts val="1000"/>
              </a:spcBef>
              <a:spcAft>
                <a:spcPts val="0"/>
              </a:spcAft>
              <a:buClr>
                <a:schemeClr val="dk1"/>
              </a:buClr>
              <a:buSzPct val="100000"/>
              <a:buFont typeface="Calibri"/>
              <a:buAutoNum type="arabicPeriod"/>
            </a:pPr>
            <a:r>
              <a:rPr lang="en-US" sz="1800" u="none" strike="noStrike">
                <a:latin typeface="Arial"/>
                <a:ea typeface="Arial"/>
                <a:cs typeface="Arial"/>
                <a:sym typeface="Arial"/>
              </a:rPr>
              <a:t>Employee: An employee will be able to view their leave history, apply for leave, and view the status of their leave requests.</a:t>
            </a:r>
            <a:endParaRPr/>
          </a:p>
          <a:p>
            <a:pPr indent="-342900" lvl="0" marL="342900" rtl="0" algn="just">
              <a:lnSpc>
                <a:spcPct val="115000"/>
              </a:lnSpc>
              <a:spcBef>
                <a:spcPts val="1000"/>
              </a:spcBef>
              <a:spcAft>
                <a:spcPts val="0"/>
              </a:spcAft>
              <a:buClr>
                <a:schemeClr val="dk1"/>
              </a:buClr>
              <a:buSzPct val="100000"/>
              <a:buFont typeface="Calibri"/>
              <a:buAutoNum type="arabicPeriod"/>
            </a:pPr>
            <a:r>
              <a:rPr lang="en-US" sz="1800" u="none" strike="noStrike">
                <a:latin typeface="Arial"/>
                <a:ea typeface="Arial"/>
                <a:cs typeface="Arial"/>
                <a:sym typeface="Arial"/>
              </a:rPr>
              <a:t>Forwarder: A forwarder will be able to forward or reject leave requests, view the leave status of their employees, and generate reports on leave usage. </a:t>
            </a:r>
            <a:endParaRPr/>
          </a:p>
          <a:p>
            <a:pPr indent="-342900" lvl="0" marL="342900" rtl="0" algn="just">
              <a:lnSpc>
                <a:spcPct val="115000"/>
              </a:lnSpc>
              <a:spcBef>
                <a:spcPts val="1000"/>
              </a:spcBef>
              <a:spcAft>
                <a:spcPts val="0"/>
              </a:spcAft>
              <a:buClr>
                <a:schemeClr val="dk1"/>
              </a:buClr>
              <a:buSzPct val="100000"/>
              <a:buFont typeface="Calibri"/>
              <a:buAutoNum type="arabicPeriod"/>
            </a:pPr>
            <a:r>
              <a:rPr lang="en-US" sz="1800" u="none" strike="noStrike">
                <a:latin typeface="Arial"/>
                <a:ea typeface="Arial"/>
                <a:cs typeface="Arial"/>
                <a:sym typeface="Arial"/>
              </a:rPr>
              <a:t>Approver: An approver will be able to approve or reject leave requests, view the leave status of their employees, and generate reports on leave usage.</a:t>
            </a:r>
            <a:endParaRPr/>
          </a:p>
          <a:p>
            <a:pPr indent="-342900" lvl="0" marL="342900" rtl="0" algn="just">
              <a:lnSpc>
                <a:spcPct val="115000"/>
              </a:lnSpc>
              <a:spcBef>
                <a:spcPts val="1000"/>
              </a:spcBef>
              <a:spcAft>
                <a:spcPts val="0"/>
              </a:spcAft>
              <a:buClr>
                <a:schemeClr val="dk1"/>
              </a:buClr>
              <a:buSzPct val="100000"/>
              <a:buFont typeface="Calibri"/>
              <a:buAutoNum type="arabicPeriod"/>
            </a:pPr>
            <a:r>
              <a:rPr lang="en-US" sz="1800" u="none" strike="noStrike">
                <a:latin typeface="Arial"/>
                <a:ea typeface="Arial"/>
                <a:cs typeface="Arial"/>
                <a:sym typeface="Arial"/>
              </a:rPr>
              <a:t>Administrator: An administrator will have full access to the GGSIPU-LMS and will be able to configure system settings, manage masters and generate reports.</a:t>
            </a:r>
            <a:endParaRPr/>
          </a:p>
          <a:p>
            <a:pPr indent="-342900" lvl="0" marL="342900" rtl="0" algn="just">
              <a:lnSpc>
                <a:spcPct val="115000"/>
              </a:lnSpc>
              <a:spcBef>
                <a:spcPts val="1000"/>
              </a:spcBef>
              <a:spcAft>
                <a:spcPts val="0"/>
              </a:spcAft>
              <a:buClr>
                <a:schemeClr val="dk1"/>
              </a:buClr>
              <a:buSzPct val="100000"/>
              <a:buFont typeface="Calibri"/>
              <a:buAutoNum type="arabicPeriod"/>
            </a:pPr>
            <a:r>
              <a:rPr lang="en-US" sz="1800" u="none" strike="noStrike">
                <a:latin typeface="Arial"/>
                <a:ea typeface="Arial"/>
                <a:cs typeface="Arial"/>
                <a:sym typeface="Arial"/>
              </a:rPr>
              <a:t>Monitor: This role will have complete viewable access to the entire system without actions. The monitoring user will be able to view the information in rollup and drill down fashion of the entire institute.</a:t>
            </a:r>
            <a:endParaRPr/>
          </a:p>
          <a:p>
            <a:pPr indent="-11747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0" name="Shape 930"/>
        <p:cNvGrpSpPr/>
        <p:nvPr/>
      </p:nvGrpSpPr>
      <p:grpSpPr>
        <a:xfrm>
          <a:off x="0" y="0"/>
          <a:ext cx="0" cy="0"/>
          <a:chOff x="0" y="0"/>
          <a:chExt cx="0" cy="0"/>
        </a:xfrm>
      </p:grpSpPr>
      <p:sp>
        <p:nvSpPr>
          <p:cNvPr id="931" name="Google Shape;931;p9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b="1" lang="en-US" sz="4400">
                <a:latin typeface="Arial"/>
                <a:ea typeface="Arial"/>
                <a:cs typeface="Arial"/>
                <a:sym typeface="Arial"/>
              </a:rPr>
              <a:t>Workflow</a:t>
            </a:r>
            <a:endParaRPr/>
          </a:p>
        </p:txBody>
      </p:sp>
      <p:sp>
        <p:nvSpPr>
          <p:cNvPr id="932" name="Google Shape;932;p9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0000" lnSpcReduction="20000"/>
          </a:bodyPr>
          <a:lstStyle/>
          <a:p>
            <a:pPr indent="-228600" lvl="0" marL="457200" rtl="0" algn="l">
              <a:lnSpc>
                <a:spcPct val="115000"/>
              </a:lnSpc>
              <a:spcBef>
                <a:spcPts val="0"/>
              </a:spcBef>
              <a:spcAft>
                <a:spcPts val="0"/>
              </a:spcAft>
              <a:buClr>
                <a:schemeClr val="dk1"/>
              </a:buClr>
              <a:buSzPct val="100000"/>
              <a:buChar char="•"/>
            </a:pPr>
            <a:r>
              <a:rPr lang="en-US" sz="1800">
                <a:latin typeface="Arial"/>
                <a:ea typeface="Arial"/>
                <a:cs typeface="Arial"/>
                <a:sym typeface="Arial"/>
              </a:rPr>
              <a:t>The GGSIPU-LMS workflow will consist of the following steps: </a:t>
            </a:r>
            <a:endParaRPr/>
          </a:p>
          <a:p>
            <a:pPr indent="-342900" lvl="0" marL="342900" rtl="0" algn="just">
              <a:lnSpc>
                <a:spcPct val="115000"/>
              </a:lnSpc>
              <a:spcBef>
                <a:spcPts val="1000"/>
              </a:spcBef>
              <a:spcAft>
                <a:spcPts val="0"/>
              </a:spcAft>
              <a:buClr>
                <a:schemeClr val="dk1"/>
              </a:buClr>
              <a:buSzPct val="100000"/>
              <a:buFont typeface="Calibri"/>
              <a:buAutoNum type="arabicPeriod"/>
            </a:pPr>
            <a:r>
              <a:rPr lang="en-US" sz="1800" u="none" strike="noStrike">
                <a:latin typeface="Arial"/>
                <a:ea typeface="Arial"/>
                <a:cs typeface="Arial"/>
                <a:sym typeface="Arial"/>
              </a:rPr>
              <a:t>An employee logs into the system and applies for leave for a specific leave type or combination of leave types.</a:t>
            </a:r>
            <a:endParaRPr/>
          </a:p>
          <a:p>
            <a:pPr indent="-342900" lvl="0" marL="342900" rtl="0" algn="just">
              <a:lnSpc>
                <a:spcPct val="115000"/>
              </a:lnSpc>
              <a:spcBef>
                <a:spcPts val="1000"/>
              </a:spcBef>
              <a:spcAft>
                <a:spcPts val="0"/>
              </a:spcAft>
              <a:buClr>
                <a:schemeClr val="dk1"/>
              </a:buClr>
              <a:buSzPct val="100000"/>
              <a:buFont typeface="Calibri"/>
              <a:buAutoNum type="arabicPeriod"/>
            </a:pPr>
            <a:r>
              <a:rPr lang="en-US" sz="1800" u="none" strike="noStrike">
                <a:latin typeface="Arial"/>
                <a:ea typeface="Arial"/>
                <a:cs typeface="Arial"/>
                <a:sym typeface="Arial"/>
              </a:rPr>
              <a:t>The leave request is sent to the employee's approver/forwarder as per approval chain.</a:t>
            </a:r>
            <a:endParaRPr/>
          </a:p>
          <a:p>
            <a:pPr indent="-342900" lvl="0" marL="342900" rtl="0" algn="just">
              <a:lnSpc>
                <a:spcPct val="115000"/>
              </a:lnSpc>
              <a:spcBef>
                <a:spcPts val="1000"/>
              </a:spcBef>
              <a:spcAft>
                <a:spcPts val="0"/>
              </a:spcAft>
              <a:buClr>
                <a:schemeClr val="dk1"/>
              </a:buClr>
              <a:buSzPct val="100000"/>
              <a:buFont typeface="Calibri"/>
              <a:buAutoNum type="arabicPeriod"/>
            </a:pPr>
            <a:r>
              <a:rPr lang="en-US" sz="1800" u="none" strike="noStrike">
                <a:latin typeface="Arial"/>
                <a:ea typeface="Arial"/>
                <a:cs typeface="Arial"/>
                <a:sym typeface="Arial"/>
              </a:rPr>
              <a:t>The approver/forwarder approves/forwards/rejects the leave request.</a:t>
            </a:r>
            <a:endParaRPr/>
          </a:p>
          <a:p>
            <a:pPr indent="-342900" lvl="0" marL="342900" rtl="0" algn="just">
              <a:lnSpc>
                <a:spcPct val="115000"/>
              </a:lnSpc>
              <a:spcBef>
                <a:spcPts val="1000"/>
              </a:spcBef>
              <a:spcAft>
                <a:spcPts val="0"/>
              </a:spcAft>
              <a:buClr>
                <a:schemeClr val="dk1"/>
              </a:buClr>
              <a:buSzPct val="100000"/>
              <a:buFont typeface="Calibri"/>
              <a:buAutoNum type="arabicPeriod"/>
            </a:pPr>
            <a:r>
              <a:rPr lang="en-US" sz="1800" u="none" strike="noStrike">
                <a:latin typeface="Arial"/>
                <a:ea typeface="Arial"/>
                <a:cs typeface="Arial"/>
                <a:sym typeface="Arial"/>
              </a:rPr>
              <a:t>If the leave request is approved, the employee's leave balance is updated, and the employee is notified.</a:t>
            </a:r>
            <a:endParaRPr/>
          </a:p>
          <a:p>
            <a:pPr indent="-342900" lvl="0" marL="342900" rtl="0" algn="just">
              <a:lnSpc>
                <a:spcPct val="115000"/>
              </a:lnSpc>
              <a:spcBef>
                <a:spcPts val="1000"/>
              </a:spcBef>
              <a:spcAft>
                <a:spcPts val="0"/>
              </a:spcAft>
              <a:buClr>
                <a:schemeClr val="dk1"/>
              </a:buClr>
              <a:buSzPct val="100000"/>
              <a:buFont typeface="Calibri"/>
              <a:buAutoNum type="arabicPeriod"/>
            </a:pPr>
            <a:r>
              <a:rPr lang="en-US" sz="1800" u="none" strike="noStrike">
                <a:latin typeface="Arial"/>
                <a:ea typeface="Arial"/>
                <a:cs typeface="Arial"/>
                <a:sym typeface="Arial"/>
              </a:rPr>
              <a:t>If the leave request is rejected, the employee is notified and can apply for leave again.</a:t>
            </a:r>
            <a:endParaRPr/>
          </a:p>
          <a:p>
            <a:pPr indent="-342900" lvl="0" marL="342900" rtl="0" algn="just">
              <a:lnSpc>
                <a:spcPct val="115000"/>
              </a:lnSpc>
              <a:spcBef>
                <a:spcPts val="1000"/>
              </a:spcBef>
              <a:spcAft>
                <a:spcPts val="0"/>
              </a:spcAft>
              <a:buClr>
                <a:schemeClr val="dk1"/>
              </a:buClr>
              <a:buSzPct val="100000"/>
              <a:buFont typeface="Calibri"/>
              <a:buAutoNum type="arabicPeriod"/>
            </a:pPr>
            <a:r>
              <a:rPr lang="en-US" sz="1800" u="none" strike="noStrike">
                <a:latin typeface="Arial"/>
                <a:ea typeface="Arial"/>
                <a:cs typeface="Arial"/>
                <a:sym typeface="Arial"/>
              </a:rPr>
              <a:t>If the leave request is forwarded, the leave gets into the account of the approver for final approval and the employee is notified accordingly.</a:t>
            </a:r>
            <a:endParaRPr sz="1800">
              <a:latin typeface="Arial"/>
              <a:ea typeface="Arial"/>
              <a:cs typeface="Arial"/>
              <a:sym typeface="Arial"/>
            </a:endParaRPr>
          </a:p>
          <a:p>
            <a:pPr indent="-228600" lvl="0" marL="228600" rtl="0" algn="l">
              <a:lnSpc>
                <a:spcPct val="115000"/>
              </a:lnSpc>
              <a:spcBef>
                <a:spcPts val="1000"/>
              </a:spcBef>
              <a:spcAft>
                <a:spcPts val="0"/>
              </a:spcAft>
              <a:buClr>
                <a:schemeClr val="dk1"/>
              </a:buClr>
              <a:buSzPct val="100000"/>
              <a:buChar char="•"/>
            </a:pPr>
            <a:r>
              <a:rPr b="1" lang="en-US" sz="2300">
                <a:latin typeface="Arial"/>
                <a:ea typeface="Arial"/>
                <a:cs typeface="Arial"/>
                <a:sym typeface="Arial"/>
              </a:rPr>
              <a:t>Security</a:t>
            </a:r>
            <a:endParaRPr sz="2300">
              <a:latin typeface="Arial"/>
              <a:ea typeface="Arial"/>
              <a:cs typeface="Arial"/>
              <a:sym typeface="Arial"/>
            </a:endParaRPr>
          </a:p>
          <a:p>
            <a:pPr indent="0" lvl="0" marL="0" rtl="0" algn="l">
              <a:lnSpc>
                <a:spcPct val="115000"/>
              </a:lnSpc>
              <a:spcBef>
                <a:spcPts val="1000"/>
              </a:spcBef>
              <a:spcAft>
                <a:spcPts val="0"/>
              </a:spcAft>
              <a:buClr>
                <a:schemeClr val="dk1"/>
              </a:buClr>
              <a:buSzPct val="100000"/>
              <a:buNone/>
            </a:pPr>
            <a:r>
              <a:rPr lang="en-US" sz="1800">
                <a:latin typeface="Arial"/>
                <a:ea typeface="Arial"/>
                <a:cs typeface="Arial"/>
                <a:sym typeface="Arial"/>
              </a:rPr>
              <a:t>     The GGSIPU-LMS will include the following security measures:</a:t>
            </a:r>
            <a:endParaRPr/>
          </a:p>
          <a:p>
            <a:pPr indent="-342900" lvl="0" marL="342900" rtl="0" algn="just">
              <a:lnSpc>
                <a:spcPct val="115000"/>
              </a:lnSpc>
              <a:spcBef>
                <a:spcPts val="1000"/>
              </a:spcBef>
              <a:spcAft>
                <a:spcPts val="0"/>
              </a:spcAft>
              <a:buClr>
                <a:schemeClr val="dk1"/>
              </a:buClr>
              <a:buSzPct val="100000"/>
              <a:buFont typeface="Calibri"/>
              <a:buAutoNum type="arabicPeriod"/>
            </a:pPr>
            <a:r>
              <a:rPr lang="en-US" sz="1800" u="none" strike="noStrike">
                <a:latin typeface="Arial"/>
                <a:ea typeface="Arial"/>
                <a:cs typeface="Arial"/>
                <a:sym typeface="Arial"/>
              </a:rPr>
              <a:t>Secure login and password management to ensure only authorized users can access the system.</a:t>
            </a:r>
            <a:endParaRPr/>
          </a:p>
          <a:p>
            <a:pPr indent="-342900" lvl="0" marL="342900" rtl="0" algn="just">
              <a:lnSpc>
                <a:spcPct val="115000"/>
              </a:lnSpc>
              <a:spcBef>
                <a:spcPts val="1000"/>
              </a:spcBef>
              <a:spcAft>
                <a:spcPts val="0"/>
              </a:spcAft>
              <a:buClr>
                <a:schemeClr val="dk1"/>
              </a:buClr>
              <a:buSzPct val="100000"/>
              <a:buFont typeface="Calibri"/>
              <a:buAutoNum type="arabicPeriod"/>
            </a:pPr>
            <a:r>
              <a:rPr lang="en-US" sz="1800" u="none" strike="noStrike">
                <a:latin typeface="Arial"/>
                <a:ea typeface="Arial"/>
                <a:cs typeface="Arial"/>
                <a:sym typeface="Arial"/>
              </a:rPr>
              <a:t>Security hardening and session management as per the latest secure coding and session management practices.</a:t>
            </a:r>
            <a:endParaRPr/>
          </a:p>
          <a:p>
            <a:pPr indent="-342900" lvl="0" marL="342900" rtl="0" algn="just">
              <a:lnSpc>
                <a:spcPct val="115000"/>
              </a:lnSpc>
              <a:spcBef>
                <a:spcPts val="1000"/>
              </a:spcBef>
              <a:spcAft>
                <a:spcPts val="0"/>
              </a:spcAft>
              <a:buClr>
                <a:schemeClr val="dk1"/>
              </a:buClr>
              <a:buSzPct val="100000"/>
              <a:buFont typeface="Calibri"/>
              <a:buAutoNum type="arabicPeriod"/>
            </a:pPr>
            <a:r>
              <a:rPr lang="en-US" sz="1800" u="none" strike="noStrike">
                <a:latin typeface="Arial"/>
                <a:ea typeface="Arial"/>
                <a:cs typeface="Arial"/>
                <a:sym typeface="Arial"/>
              </a:rPr>
              <a:t>Hardening of the web server as per the latest available security guidelines.</a:t>
            </a:r>
            <a:endParaRPr/>
          </a:p>
          <a:p>
            <a:pPr indent="-342900" lvl="0" marL="342900" rtl="0" algn="just">
              <a:lnSpc>
                <a:spcPct val="115000"/>
              </a:lnSpc>
              <a:spcBef>
                <a:spcPts val="1000"/>
              </a:spcBef>
              <a:spcAft>
                <a:spcPts val="0"/>
              </a:spcAft>
              <a:buClr>
                <a:schemeClr val="dk1"/>
              </a:buClr>
              <a:buSzPct val="100000"/>
              <a:buFont typeface="Calibri"/>
              <a:buAutoNum type="arabicPeriod"/>
            </a:pPr>
            <a:r>
              <a:rPr lang="en-US" sz="1800" u="none" strike="noStrike">
                <a:latin typeface="Arial"/>
                <a:ea typeface="Arial"/>
                <a:cs typeface="Arial"/>
                <a:sym typeface="Arial"/>
              </a:rPr>
              <a:t>Regular backups of the database to ensure data is not lost in case of a system failure.</a:t>
            </a:r>
            <a:endParaRPr/>
          </a:p>
          <a:p>
            <a:pPr indent="-10414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p9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b="1" lang="en-US">
                <a:latin typeface="Arial"/>
                <a:ea typeface="Arial"/>
                <a:cs typeface="Arial"/>
                <a:sym typeface="Arial"/>
              </a:rPr>
              <a:t>Use Case Diagram</a:t>
            </a:r>
            <a:endParaRPr/>
          </a:p>
        </p:txBody>
      </p:sp>
      <p:sp>
        <p:nvSpPr>
          <p:cNvPr id="938" name="Google Shape;938;p9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115000"/>
              </a:lnSpc>
              <a:spcBef>
                <a:spcPts val="0"/>
              </a:spcBef>
              <a:spcAft>
                <a:spcPts val="0"/>
              </a:spcAft>
              <a:buClr>
                <a:schemeClr val="dk1"/>
              </a:buClr>
              <a:buSzPct val="100000"/>
              <a:buChar char="•"/>
            </a:pPr>
            <a:r>
              <a:rPr lang="en-US" sz="1800">
                <a:latin typeface="Arial"/>
                <a:ea typeface="Arial"/>
                <a:cs typeface="Arial"/>
                <a:sym typeface="Arial"/>
              </a:rPr>
              <a:t>The actors in the GGSIPU-LMS are the various individuals or entities that interact with the system to accomplish different tasks. Here are some of the key actors in the GGSIPU-LMS:</a:t>
            </a:r>
            <a:endParaRPr/>
          </a:p>
          <a:p>
            <a:pPr indent="-342900" lvl="0" marL="342900" rtl="0" algn="just">
              <a:lnSpc>
                <a:spcPct val="115000"/>
              </a:lnSpc>
              <a:spcBef>
                <a:spcPts val="2400"/>
              </a:spcBef>
              <a:spcAft>
                <a:spcPts val="0"/>
              </a:spcAft>
              <a:buClr>
                <a:schemeClr val="dk1"/>
              </a:buClr>
              <a:buSzPct val="100000"/>
              <a:buFont typeface="Calibri"/>
              <a:buAutoNum type="arabicPeriod"/>
            </a:pPr>
            <a:r>
              <a:rPr lang="en-US" sz="1800" u="none" strike="noStrike">
                <a:latin typeface="Arial"/>
                <a:ea typeface="Arial"/>
                <a:cs typeface="Arial"/>
                <a:sym typeface="Arial"/>
              </a:rPr>
              <a:t>Employee: The employee is the primary actor in the GGSIPU-LMS. They can be teaching or non-teaching staff members having their individual leave entitlements and leave rules. They can submit leave requests, view their leave balances, check the status of their leave requests, and submit cancellation for their existing leave requests.</a:t>
            </a:r>
            <a:endParaRPr/>
          </a:p>
          <a:p>
            <a:pPr indent="-342900" lvl="0" marL="342900" rtl="0" algn="just">
              <a:lnSpc>
                <a:spcPct val="115000"/>
              </a:lnSpc>
              <a:spcBef>
                <a:spcPts val="1000"/>
              </a:spcBef>
              <a:spcAft>
                <a:spcPts val="0"/>
              </a:spcAft>
              <a:buClr>
                <a:schemeClr val="dk1"/>
              </a:buClr>
              <a:buSzPct val="100000"/>
              <a:buFont typeface="Calibri"/>
              <a:buAutoNum type="arabicPeriod"/>
            </a:pPr>
            <a:r>
              <a:rPr lang="en-US" sz="1800" u="none" strike="noStrike">
                <a:latin typeface="Arial"/>
                <a:ea typeface="Arial"/>
                <a:cs typeface="Arial"/>
                <a:sym typeface="Arial"/>
              </a:rPr>
              <a:t>Forwarder/Reporting Personnel: The Reporting personnel is responsible for approving or rejecting employee leave requests. They can also view the leave requests of their team members, schedule leave.</a:t>
            </a:r>
            <a:endParaRPr/>
          </a:p>
          <a:p>
            <a:pPr indent="-342900" lvl="0" marL="342900" rtl="0" algn="just">
              <a:lnSpc>
                <a:spcPct val="115000"/>
              </a:lnSpc>
              <a:spcBef>
                <a:spcPts val="1000"/>
              </a:spcBef>
              <a:spcAft>
                <a:spcPts val="0"/>
              </a:spcAft>
              <a:buClr>
                <a:schemeClr val="dk1"/>
              </a:buClr>
              <a:buSzPct val="100000"/>
              <a:buFont typeface="Calibri"/>
              <a:buAutoNum type="arabicPeriod"/>
            </a:pPr>
            <a:r>
              <a:rPr lang="en-US" sz="1800" u="none" strike="noStrike">
                <a:latin typeface="Arial"/>
                <a:ea typeface="Arial"/>
                <a:cs typeface="Arial"/>
                <a:sym typeface="Arial"/>
              </a:rPr>
              <a:t>Approver/Personnel Department Member: The personnel department is responsible for managing the overall leave policy of the organization, ensuring compliance with institute’s policies, and generating reports on employee leave. They will be able to approve or cancel the leave request, and manage the leave balances of all the employees.</a:t>
            </a:r>
            <a:endParaRPr/>
          </a:p>
          <a:p>
            <a:pPr indent="-342900" lvl="0" marL="342900" rtl="0" algn="just">
              <a:lnSpc>
                <a:spcPct val="115000"/>
              </a:lnSpc>
              <a:spcBef>
                <a:spcPts val="1000"/>
              </a:spcBef>
              <a:spcAft>
                <a:spcPts val="0"/>
              </a:spcAft>
              <a:buClr>
                <a:schemeClr val="dk1"/>
              </a:buClr>
              <a:buSzPct val="100000"/>
              <a:buFont typeface="Calibri"/>
              <a:buAutoNum type="arabicPeriod"/>
            </a:pPr>
            <a:r>
              <a:rPr lang="en-US" sz="1800" u="none" strike="noStrike">
                <a:latin typeface="Arial"/>
                <a:ea typeface="Arial"/>
                <a:cs typeface="Arial"/>
                <a:sym typeface="Arial"/>
              </a:rPr>
              <a:t>System Administrator: The system administrator is responsible for managing the leave management system, including setting up the system, managing user access, and generating security compliance reports.</a:t>
            </a:r>
            <a:endParaRPr/>
          </a:p>
          <a:p>
            <a:pPr indent="-342900" lvl="0" marL="342900" rtl="0" algn="just">
              <a:lnSpc>
                <a:spcPct val="115000"/>
              </a:lnSpc>
              <a:spcBef>
                <a:spcPts val="1000"/>
              </a:spcBef>
              <a:spcAft>
                <a:spcPts val="0"/>
              </a:spcAft>
              <a:buClr>
                <a:schemeClr val="dk1"/>
              </a:buClr>
              <a:buSzPct val="100000"/>
              <a:buFont typeface="Calibri"/>
              <a:buAutoNum type="arabicPeriod"/>
            </a:pPr>
            <a:r>
              <a:rPr lang="en-US" sz="1800" u="none" strike="noStrike">
                <a:latin typeface="Arial"/>
                <a:ea typeface="Arial"/>
                <a:cs typeface="Arial"/>
                <a:sym typeface="Arial"/>
              </a:rPr>
              <a:t>Accounts department member: The accounts department member is responsible for ensuring that employee leave is accurately reflected in their service book, including deductions for unpaid leave, if any.</a:t>
            </a:r>
            <a:endParaRPr/>
          </a:p>
          <a:p>
            <a:pPr indent="-342900" lvl="0" marL="342900" rtl="0" algn="just">
              <a:lnSpc>
                <a:spcPct val="115000"/>
              </a:lnSpc>
              <a:spcBef>
                <a:spcPts val="1000"/>
              </a:spcBef>
              <a:spcAft>
                <a:spcPts val="0"/>
              </a:spcAft>
              <a:buClr>
                <a:schemeClr val="dk1"/>
              </a:buClr>
              <a:buSzPct val="100000"/>
              <a:buFont typeface="Calibri"/>
              <a:buAutoNum type="arabicPeriod"/>
            </a:pPr>
            <a:r>
              <a:rPr lang="en-US" sz="1800" u="none" strike="noStrike">
                <a:latin typeface="Arial"/>
                <a:ea typeface="Arial"/>
                <a:cs typeface="Arial"/>
                <a:sym typeface="Arial"/>
              </a:rPr>
              <a:t>Monitoring user/Vice Chancellor (VC) office: The VC office will be provided with monitoring access to the GGSIPU-LMS ensuring read only access to the entire information in rollup and drill down fashion. The VC office can view the real time leave records at the institute/school/department level ensuring compliance with institute’s leave policies.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Software Requirements: Why Care?</a:t>
            </a:r>
            <a:endParaRPr/>
          </a:p>
        </p:txBody>
      </p:sp>
      <p:sp>
        <p:nvSpPr>
          <p:cNvPr id="151" name="Google Shape;151;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Rework is the major consequence of requirements problems</a:t>
            </a:r>
            <a:endParaRPr/>
          </a:p>
          <a:p>
            <a:pPr indent="0" lvl="0" marL="0" rtl="0" algn="just">
              <a:lnSpc>
                <a:spcPct val="90000"/>
              </a:lnSpc>
              <a:spcBef>
                <a:spcPts val="1000"/>
              </a:spcBef>
              <a:spcAft>
                <a:spcPts val="0"/>
              </a:spcAft>
              <a:buClr>
                <a:schemeClr val="dk1"/>
              </a:buClr>
              <a:buSzPts val="2800"/>
              <a:buNone/>
            </a:pPr>
            <a:r>
              <a:rPr lang="en-US"/>
              <a:t>     -Rework can consume 30% to 50% of total development costs </a:t>
            </a:r>
            <a:endParaRPr/>
          </a:p>
          <a:p>
            <a:pPr indent="0" lvl="0" marL="0" rtl="0" algn="just">
              <a:lnSpc>
                <a:spcPct val="90000"/>
              </a:lnSpc>
              <a:spcBef>
                <a:spcPts val="1000"/>
              </a:spcBef>
              <a:spcAft>
                <a:spcPts val="0"/>
              </a:spcAft>
              <a:buClr>
                <a:schemeClr val="dk1"/>
              </a:buClr>
              <a:buSzPts val="2800"/>
              <a:buNone/>
            </a:pPr>
            <a:r>
              <a:rPr lang="en-US"/>
              <a:t>     -Requirements errors can account for 70% to 85% of the rework cost</a:t>
            </a:r>
            <a:endParaRPr/>
          </a:p>
          <a:p>
            <a:pPr indent="-228600" lvl="0" marL="228600" rtl="0" algn="just">
              <a:lnSpc>
                <a:spcPct val="90000"/>
              </a:lnSpc>
              <a:spcBef>
                <a:spcPts val="1000"/>
              </a:spcBef>
              <a:spcAft>
                <a:spcPts val="0"/>
              </a:spcAft>
              <a:buClr>
                <a:schemeClr val="dk1"/>
              </a:buClr>
              <a:buSzPts val="2800"/>
              <a:buChar char="•"/>
            </a:pPr>
            <a:r>
              <a:rPr lang="en-US"/>
              <a:t>Cost of fixing requirements problems at later stages can be high </a:t>
            </a:r>
            <a:endParaRPr/>
          </a:p>
          <a:p>
            <a:pPr indent="0" lvl="0" marL="0" rtl="0" algn="just">
              <a:lnSpc>
                <a:spcPct val="90000"/>
              </a:lnSpc>
              <a:spcBef>
                <a:spcPts val="1000"/>
              </a:spcBef>
              <a:spcAft>
                <a:spcPts val="0"/>
              </a:spcAft>
              <a:buClr>
                <a:schemeClr val="dk1"/>
              </a:buClr>
              <a:buSzPts val="2800"/>
              <a:buNone/>
            </a:pPr>
            <a:r>
              <a:rPr lang="en-US"/>
              <a:t>     -Assume that it costs $1 to fix a requirements defect when still</a:t>
            </a:r>
            <a:endParaRPr/>
          </a:p>
          <a:p>
            <a:pPr indent="0" lvl="0" marL="0" rtl="0" algn="just">
              <a:lnSpc>
                <a:spcPct val="90000"/>
              </a:lnSpc>
              <a:spcBef>
                <a:spcPts val="1000"/>
              </a:spcBef>
              <a:spcAft>
                <a:spcPts val="0"/>
              </a:spcAft>
              <a:buClr>
                <a:schemeClr val="dk1"/>
              </a:buClr>
              <a:buSzPts val="2800"/>
              <a:buNone/>
            </a:pPr>
            <a:r>
              <a:rPr lang="en-US"/>
              <a:t>      working on requirements; the cost to fix that defect during</a:t>
            </a:r>
            <a:endParaRPr/>
          </a:p>
          <a:p>
            <a:pPr indent="0" lvl="0" marL="0" rtl="0" algn="just">
              <a:lnSpc>
                <a:spcPct val="90000"/>
              </a:lnSpc>
              <a:spcBef>
                <a:spcPts val="1000"/>
              </a:spcBef>
              <a:spcAft>
                <a:spcPts val="0"/>
              </a:spcAft>
              <a:buClr>
                <a:schemeClr val="dk1"/>
              </a:buClr>
              <a:buSzPts val="2800"/>
              <a:buNone/>
            </a:pPr>
            <a:r>
              <a:rPr lang="en-US"/>
              <a:t>      operation can be $100 or more on a relative scale</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2" name="Shape 942"/>
        <p:cNvGrpSpPr/>
        <p:nvPr/>
      </p:nvGrpSpPr>
      <p:grpSpPr>
        <a:xfrm>
          <a:off x="0" y="0"/>
          <a:ext cx="0" cy="0"/>
          <a:chOff x="0" y="0"/>
          <a:chExt cx="0" cy="0"/>
        </a:xfrm>
      </p:grpSpPr>
      <p:sp>
        <p:nvSpPr>
          <p:cNvPr id="943" name="Google Shape;943;p9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15000"/>
              </a:lnSpc>
              <a:spcBef>
                <a:spcPts val="0"/>
              </a:spcBef>
              <a:spcAft>
                <a:spcPts val="0"/>
              </a:spcAft>
              <a:buClr>
                <a:schemeClr val="dk1"/>
              </a:buClr>
              <a:buSzPct val="100000"/>
              <a:buFont typeface="Arial"/>
              <a:buNone/>
            </a:pPr>
            <a:r>
              <a:rPr b="1" lang="en-US" sz="4400">
                <a:latin typeface="Arial"/>
                <a:ea typeface="Arial"/>
                <a:cs typeface="Arial"/>
                <a:sym typeface="Arial"/>
              </a:rPr>
              <a:t>Use Case Diagram of GGSIPU-LMS</a:t>
            </a:r>
            <a:br>
              <a:rPr lang="en-US" sz="4400">
                <a:latin typeface="Arial"/>
                <a:ea typeface="Arial"/>
                <a:cs typeface="Arial"/>
                <a:sym typeface="Arial"/>
              </a:rPr>
            </a:br>
            <a:endParaRPr/>
          </a:p>
        </p:txBody>
      </p:sp>
      <p:pic>
        <p:nvPicPr>
          <p:cNvPr id="944" name="Google Shape;944;p92"/>
          <p:cNvPicPr preferRelativeResize="0"/>
          <p:nvPr>
            <p:ph idx="1" type="body"/>
          </p:nvPr>
        </p:nvPicPr>
        <p:blipFill rotWithShape="1">
          <a:blip r:embed="rId3">
            <a:alphaModFix/>
          </a:blip>
          <a:srcRect b="0" l="0" r="0" t="0"/>
          <a:stretch/>
        </p:blipFill>
        <p:spPr>
          <a:xfrm>
            <a:off x="2241176" y="1825624"/>
            <a:ext cx="6889225" cy="5032375"/>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 name="Shape 948"/>
        <p:cNvGrpSpPr/>
        <p:nvPr/>
      </p:nvGrpSpPr>
      <p:grpSpPr>
        <a:xfrm>
          <a:off x="0" y="0"/>
          <a:ext cx="0" cy="0"/>
          <a:chOff x="0" y="0"/>
          <a:chExt cx="0" cy="0"/>
        </a:xfrm>
      </p:grpSpPr>
      <p:sp>
        <p:nvSpPr>
          <p:cNvPr id="949" name="Google Shape;949;p9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b="1" lang="en-US">
                <a:latin typeface="Arial"/>
                <a:ea typeface="Arial"/>
                <a:cs typeface="Arial"/>
                <a:sym typeface="Arial"/>
              </a:rPr>
              <a:t>Non Functional Requirements</a:t>
            </a:r>
            <a:endParaRPr/>
          </a:p>
        </p:txBody>
      </p:sp>
      <p:sp>
        <p:nvSpPr>
          <p:cNvPr id="950" name="Google Shape;950;p9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just">
              <a:lnSpc>
                <a:spcPct val="115000"/>
              </a:lnSpc>
              <a:spcBef>
                <a:spcPts val="0"/>
              </a:spcBef>
              <a:spcAft>
                <a:spcPts val="0"/>
              </a:spcAft>
              <a:buClr>
                <a:schemeClr val="dk1"/>
              </a:buClr>
              <a:buSzPct val="100000"/>
              <a:buChar char="•"/>
            </a:pPr>
            <a:r>
              <a:rPr lang="en-US" sz="1800">
                <a:latin typeface="Arial"/>
                <a:ea typeface="Arial"/>
                <a:cs typeface="Arial"/>
                <a:sym typeface="Arial"/>
              </a:rPr>
              <a:t>Non-functional requirements for the GGSlPU-LMS for 5000 employees include:</a:t>
            </a:r>
            <a:endParaRPr/>
          </a:p>
          <a:p>
            <a:pPr indent="-342900" lvl="0" marL="342900" rtl="0" algn="just">
              <a:lnSpc>
                <a:spcPct val="115000"/>
              </a:lnSpc>
              <a:spcBef>
                <a:spcPts val="2200"/>
              </a:spcBef>
              <a:spcAft>
                <a:spcPts val="0"/>
              </a:spcAft>
              <a:buClr>
                <a:schemeClr val="dk1"/>
              </a:buClr>
              <a:buSzPct val="100000"/>
              <a:buFont typeface="Calibri"/>
              <a:buAutoNum type="arabicPeriod"/>
            </a:pPr>
            <a:r>
              <a:rPr b="1" lang="en-US" sz="1800" u="none" strike="noStrike">
                <a:latin typeface="Arial"/>
                <a:ea typeface="Arial"/>
                <a:cs typeface="Arial"/>
                <a:sym typeface="Arial"/>
              </a:rPr>
              <a:t>Scalability:</a:t>
            </a:r>
            <a:r>
              <a:rPr lang="en-US" sz="1800" u="none" strike="noStrike">
                <a:latin typeface="Arial"/>
                <a:ea typeface="Arial"/>
                <a:cs typeface="Arial"/>
                <a:sym typeface="Arial"/>
              </a:rPr>
              <a:t> The system should be able to handle at least 5000 active users simultaneously and have the ability to scale up to accommodate additional users as the number of employees grows.</a:t>
            </a:r>
            <a:endParaRPr/>
          </a:p>
          <a:p>
            <a:pPr indent="-342900" lvl="0" marL="342900" rtl="0" algn="just">
              <a:lnSpc>
                <a:spcPct val="115000"/>
              </a:lnSpc>
              <a:spcBef>
                <a:spcPts val="1000"/>
              </a:spcBef>
              <a:spcAft>
                <a:spcPts val="0"/>
              </a:spcAft>
              <a:buClr>
                <a:schemeClr val="dk1"/>
              </a:buClr>
              <a:buSzPct val="100000"/>
              <a:buFont typeface="Calibri"/>
              <a:buAutoNum type="arabicPeriod"/>
            </a:pPr>
            <a:r>
              <a:rPr b="1" lang="en-US" sz="1800" u="none" strike="noStrike">
                <a:latin typeface="Arial"/>
                <a:ea typeface="Arial"/>
                <a:cs typeface="Arial"/>
                <a:sym typeface="Arial"/>
              </a:rPr>
              <a:t>Performance:</a:t>
            </a:r>
            <a:r>
              <a:rPr lang="en-US" sz="1800" u="none" strike="noStrike">
                <a:latin typeface="Arial"/>
                <a:ea typeface="Arial"/>
                <a:cs typeface="Arial"/>
                <a:sym typeface="Arial"/>
              </a:rPr>
              <a:t> The system should have a response time of no more than 3 seconds for the 99.9% of the time when an employee submits or views their leave application, even during peak usage periods.</a:t>
            </a:r>
            <a:endParaRPr/>
          </a:p>
          <a:p>
            <a:pPr indent="-342900" lvl="0" marL="342900" rtl="0" algn="just">
              <a:lnSpc>
                <a:spcPct val="115000"/>
              </a:lnSpc>
              <a:spcBef>
                <a:spcPts val="1000"/>
              </a:spcBef>
              <a:spcAft>
                <a:spcPts val="0"/>
              </a:spcAft>
              <a:buClr>
                <a:schemeClr val="dk1"/>
              </a:buClr>
              <a:buSzPct val="100000"/>
              <a:buFont typeface="Calibri"/>
              <a:buAutoNum type="arabicPeriod"/>
            </a:pPr>
            <a:r>
              <a:rPr b="1" lang="en-US" sz="1800" u="none" strike="noStrike">
                <a:latin typeface="Arial"/>
                <a:ea typeface="Arial"/>
                <a:cs typeface="Arial"/>
                <a:sym typeface="Arial"/>
              </a:rPr>
              <a:t>Security:</a:t>
            </a:r>
            <a:r>
              <a:rPr lang="en-US" sz="1800" u="none" strike="noStrike">
                <a:latin typeface="Arial"/>
                <a:ea typeface="Arial"/>
                <a:cs typeface="Arial"/>
                <a:sym typeface="Arial"/>
              </a:rPr>
              <a:t> The system should use secure protocols such as HTTPS and have role-based access control to ensure that only authorized personnel have access to employee leave records. The system should comply with the latest CERT security guidelines and pass through all the security audit processes.</a:t>
            </a:r>
            <a:endParaRPr/>
          </a:p>
          <a:p>
            <a:pPr indent="-342900" lvl="0" marL="342900" rtl="0" algn="just">
              <a:lnSpc>
                <a:spcPct val="115000"/>
              </a:lnSpc>
              <a:spcBef>
                <a:spcPts val="1000"/>
              </a:spcBef>
              <a:spcAft>
                <a:spcPts val="0"/>
              </a:spcAft>
              <a:buClr>
                <a:schemeClr val="dk1"/>
              </a:buClr>
              <a:buSzPct val="100000"/>
              <a:buFont typeface="Calibri"/>
              <a:buAutoNum type="arabicPeriod"/>
            </a:pPr>
            <a:r>
              <a:rPr b="1" lang="en-US" sz="1800" u="none" strike="noStrike">
                <a:latin typeface="Arial"/>
                <a:ea typeface="Arial"/>
                <a:cs typeface="Arial"/>
                <a:sym typeface="Arial"/>
              </a:rPr>
              <a:t>Reliability</a:t>
            </a:r>
            <a:r>
              <a:rPr lang="en-US" sz="1800" u="none" strike="noStrike">
                <a:latin typeface="Arial"/>
                <a:ea typeface="Arial"/>
                <a:cs typeface="Arial"/>
                <a:sym typeface="Arial"/>
              </a:rPr>
              <a:t>: The system should have an uptime of at least 99.9% and be able to recover from any failures or disruptions within 30 minutes.</a:t>
            </a:r>
            <a:endParaRPr/>
          </a:p>
          <a:p>
            <a:pPr indent="-342900" lvl="0" marL="342900" rtl="0" algn="just">
              <a:lnSpc>
                <a:spcPct val="115000"/>
              </a:lnSpc>
              <a:spcBef>
                <a:spcPts val="1000"/>
              </a:spcBef>
              <a:spcAft>
                <a:spcPts val="0"/>
              </a:spcAft>
              <a:buClr>
                <a:schemeClr val="dk1"/>
              </a:buClr>
              <a:buSzPct val="100000"/>
              <a:buFont typeface="Calibri"/>
              <a:buAutoNum type="arabicPeriod"/>
            </a:pPr>
            <a:r>
              <a:rPr b="1" lang="en-US" sz="1800" u="none" strike="noStrike">
                <a:latin typeface="Arial"/>
                <a:ea typeface="Arial"/>
                <a:cs typeface="Arial"/>
                <a:sym typeface="Arial"/>
              </a:rPr>
              <a:t>Maintainability</a:t>
            </a:r>
            <a:r>
              <a:rPr lang="en-US" sz="1800" u="none" strike="noStrike">
                <a:latin typeface="Arial"/>
                <a:ea typeface="Arial"/>
                <a:cs typeface="Arial"/>
                <a:sym typeface="Arial"/>
              </a:rPr>
              <a:t>: The system should be designed to be easily maintainable, with documentation provided to guide administrators in performing updates, backups, and maintenance tasks. The system is expected to run 24 X 7, although there would be a scheduled downtime of one hour every month for the regular maintenance activities.  </a:t>
            </a:r>
            <a:endParaRPr/>
          </a:p>
          <a:p>
            <a:pPr indent="-342900" lvl="0" marL="342900" rtl="0" algn="just">
              <a:lnSpc>
                <a:spcPct val="115000"/>
              </a:lnSpc>
              <a:spcBef>
                <a:spcPts val="1000"/>
              </a:spcBef>
              <a:spcAft>
                <a:spcPts val="0"/>
              </a:spcAft>
              <a:buClr>
                <a:schemeClr val="dk1"/>
              </a:buClr>
              <a:buSzPct val="100000"/>
              <a:buFont typeface="Calibri"/>
              <a:buAutoNum type="arabicPeriod"/>
            </a:pPr>
            <a:r>
              <a:rPr b="1" lang="en-US" sz="1800" u="none" strike="noStrike">
                <a:latin typeface="Arial"/>
                <a:ea typeface="Arial"/>
                <a:cs typeface="Arial"/>
                <a:sym typeface="Arial"/>
              </a:rPr>
              <a:t>User Experience</a:t>
            </a:r>
            <a:r>
              <a:rPr lang="en-US" sz="1800" u="none" strike="noStrike">
                <a:latin typeface="Arial"/>
                <a:ea typeface="Arial"/>
                <a:cs typeface="Arial"/>
                <a:sym typeface="Arial"/>
              </a:rPr>
              <a:t>: The system should be easy to use, with a simple and intuitive interface that requires no more than 30 minutes of training for new users</a:t>
            </a:r>
            <a:r>
              <a:rPr b="1" lang="en-US" sz="1800" u="none" strike="noStrike">
                <a:latin typeface="Arial"/>
                <a:ea typeface="Arial"/>
                <a:cs typeface="Arial"/>
                <a:sym typeface="Arial"/>
              </a:rPr>
              <a:t>.</a:t>
            </a:r>
            <a:endParaRPr/>
          </a:p>
          <a:p>
            <a:pPr indent="-342900" lvl="0" marL="342900" rtl="0" algn="just">
              <a:lnSpc>
                <a:spcPct val="115000"/>
              </a:lnSpc>
              <a:spcBef>
                <a:spcPts val="1000"/>
              </a:spcBef>
              <a:spcAft>
                <a:spcPts val="0"/>
              </a:spcAft>
              <a:buClr>
                <a:schemeClr val="dk1"/>
              </a:buClr>
              <a:buSzPct val="100000"/>
              <a:buFont typeface="Calibri"/>
              <a:buAutoNum type="arabicPeriod"/>
            </a:pPr>
            <a:r>
              <a:rPr b="1" lang="en-US" sz="1800" u="none" strike="noStrike">
                <a:latin typeface="Arial"/>
                <a:ea typeface="Arial"/>
                <a:cs typeface="Arial"/>
                <a:sym typeface="Arial"/>
              </a:rPr>
              <a:t>Compliance</a:t>
            </a:r>
            <a:r>
              <a:rPr lang="en-US" sz="1800" u="none" strike="noStrike">
                <a:latin typeface="Arial"/>
                <a:ea typeface="Arial"/>
                <a:cs typeface="Arial"/>
                <a:sym typeface="Arial"/>
              </a:rPr>
              <a:t>: The system should comply with relevant government laws and GGSIPU policies, including rules for managing employee leave entitlements and handling leave requests and approvals.</a:t>
            </a:r>
            <a:endParaRPr/>
          </a:p>
          <a:p>
            <a:pPr indent="-342900" lvl="0" marL="342900" rtl="0" algn="just">
              <a:lnSpc>
                <a:spcPct val="115000"/>
              </a:lnSpc>
              <a:spcBef>
                <a:spcPts val="1000"/>
              </a:spcBef>
              <a:spcAft>
                <a:spcPts val="0"/>
              </a:spcAft>
              <a:buClr>
                <a:schemeClr val="dk1"/>
              </a:buClr>
              <a:buSzPct val="100000"/>
              <a:buFont typeface="Calibri"/>
              <a:buAutoNum type="arabicPeriod"/>
            </a:pPr>
            <a:r>
              <a:rPr b="1" lang="en-US" sz="1800" u="none" strike="noStrike">
                <a:latin typeface="Arial"/>
                <a:ea typeface="Arial"/>
                <a:cs typeface="Arial"/>
                <a:sym typeface="Arial"/>
              </a:rPr>
              <a:t>Integration</a:t>
            </a:r>
            <a:r>
              <a:rPr lang="en-US" sz="1800" u="none" strike="noStrike">
                <a:latin typeface="Arial"/>
                <a:ea typeface="Arial"/>
                <a:cs typeface="Arial"/>
                <a:sym typeface="Arial"/>
              </a:rPr>
              <a:t>: The system should be able to integrate with other personnel division’s systems such as payroll and employee data management systems to ensure that all employee data is consistent and up-to-date.</a:t>
            </a:r>
            <a:endParaRPr/>
          </a:p>
          <a:p>
            <a:pPr indent="-117475" lvl="0" marL="228600" rtl="0" algn="l">
              <a:lnSpc>
                <a:spcPct val="90000"/>
              </a:lnSpc>
              <a:spcBef>
                <a:spcPts val="2200"/>
              </a:spcBef>
              <a:spcAft>
                <a:spcPts val="0"/>
              </a:spcAft>
              <a:buClr>
                <a:schemeClr val="dk1"/>
              </a:buClr>
              <a:buSzPct val="100000"/>
              <a:buNone/>
            </a:pPr>
            <a:r>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sp>
        <p:nvSpPr>
          <p:cNvPr id="955" name="Google Shape;955;p9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latin typeface="Arial"/>
                <a:ea typeface="Arial"/>
                <a:cs typeface="Arial"/>
                <a:sym typeface="Arial"/>
              </a:rPr>
              <a:t>Case Study 3: Human Resource Management System</a:t>
            </a:r>
            <a:endParaRPr/>
          </a:p>
        </p:txBody>
      </p:sp>
      <p:sp>
        <p:nvSpPr>
          <p:cNvPr id="956" name="Google Shape;956;p9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ctr">
              <a:lnSpc>
                <a:spcPct val="90000"/>
              </a:lnSpc>
              <a:spcBef>
                <a:spcPts val="0"/>
              </a:spcBef>
              <a:spcAft>
                <a:spcPts val="0"/>
              </a:spcAft>
              <a:buClr>
                <a:schemeClr val="dk1"/>
              </a:buClr>
              <a:buSzPct val="100000"/>
              <a:buNone/>
            </a:pPr>
            <a:r>
              <a:rPr b="1" lang="en-US" u="sng"/>
              <a:t>(User Requirements)</a:t>
            </a:r>
            <a:endParaRPr/>
          </a:p>
          <a:p>
            <a:pPr indent="-228600" lvl="0" marL="228600" rtl="0" algn="l">
              <a:lnSpc>
                <a:spcPct val="90000"/>
              </a:lnSpc>
              <a:spcBef>
                <a:spcPts val="1000"/>
              </a:spcBef>
              <a:spcAft>
                <a:spcPts val="0"/>
              </a:spcAft>
              <a:buClr>
                <a:schemeClr val="dk1"/>
              </a:buClr>
              <a:buSzPct val="100000"/>
              <a:buNone/>
            </a:pPr>
            <a:r>
              <a:rPr lang="en-US"/>
              <a:t>The user requires that the human resources system provide the following business processes.</a:t>
            </a:r>
            <a:endParaRPr/>
          </a:p>
          <a:p>
            <a:pPr indent="-228600" lvl="0" marL="228600" rtl="0" algn="l">
              <a:lnSpc>
                <a:spcPct val="90000"/>
              </a:lnSpc>
              <a:spcBef>
                <a:spcPts val="1000"/>
              </a:spcBef>
              <a:spcAft>
                <a:spcPts val="0"/>
              </a:spcAft>
              <a:buClr>
                <a:schemeClr val="dk1"/>
              </a:buClr>
              <a:buSzPct val="100000"/>
              <a:buNone/>
            </a:pPr>
            <a:r>
              <a:rPr b="1" lang="en-US"/>
              <a:t>1.0 Employee Maintenance</a:t>
            </a:r>
            <a:endParaRPr/>
          </a:p>
          <a:p>
            <a:pPr indent="-228600" lvl="0" marL="228600" rtl="0" algn="l">
              <a:lnSpc>
                <a:spcPct val="90000"/>
              </a:lnSpc>
              <a:spcBef>
                <a:spcPts val="1000"/>
              </a:spcBef>
              <a:spcAft>
                <a:spcPts val="0"/>
              </a:spcAft>
              <a:buClr>
                <a:schemeClr val="dk1"/>
              </a:buClr>
              <a:buSzPct val="100000"/>
              <a:buNone/>
            </a:pPr>
            <a:r>
              <a:rPr b="1" lang="en-US"/>
              <a:t>	</a:t>
            </a:r>
            <a:r>
              <a:rPr lang="en-US"/>
              <a:t>   1.1 Add an employee by entering</a:t>
            </a:r>
            <a:endParaRPr/>
          </a:p>
          <a:p>
            <a:pPr indent="100012" lvl="0" marL="365125" rtl="0" algn="l">
              <a:lnSpc>
                <a:spcPct val="90000"/>
              </a:lnSpc>
              <a:spcBef>
                <a:spcPts val="1000"/>
              </a:spcBef>
              <a:spcAft>
                <a:spcPts val="0"/>
              </a:spcAft>
              <a:buClr>
                <a:schemeClr val="dk1"/>
              </a:buClr>
              <a:buSzPct val="100000"/>
              <a:buNone/>
            </a:pPr>
            <a:r>
              <a:rPr lang="en-US"/>
              <a:t>        Employee information</a:t>
            </a:r>
            <a:endParaRPr/>
          </a:p>
          <a:p>
            <a:pPr indent="100012" lvl="0" marL="365125" rtl="0" algn="l">
              <a:lnSpc>
                <a:spcPct val="90000"/>
              </a:lnSpc>
              <a:spcBef>
                <a:spcPts val="1000"/>
              </a:spcBef>
              <a:spcAft>
                <a:spcPts val="0"/>
              </a:spcAft>
              <a:buClr>
                <a:schemeClr val="dk1"/>
              </a:buClr>
              <a:buSzPct val="100000"/>
              <a:buNone/>
            </a:pPr>
            <a:r>
              <a:rPr lang="en-US"/>
              <a:t>        Salary or hourly rate information</a:t>
            </a:r>
            <a:endParaRPr/>
          </a:p>
          <a:p>
            <a:pPr indent="100012" lvl="0" marL="365125" rtl="0" algn="l">
              <a:lnSpc>
                <a:spcPct val="90000"/>
              </a:lnSpc>
              <a:spcBef>
                <a:spcPts val="1000"/>
              </a:spcBef>
              <a:spcAft>
                <a:spcPts val="0"/>
              </a:spcAft>
              <a:buClr>
                <a:schemeClr val="dk1"/>
              </a:buClr>
              <a:buSzPct val="100000"/>
              <a:buNone/>
            </a:pPr>
            <a:r>
              <a:rPr lang="en-US"/>
              <a:t>        Dependent's information</a:t>
            </a:r>
            <a:endParaRPr/>
          </a:p>
          <a:p>
            <a:pPr indent="-228600" lvl="0" marL="228600" rtl="0" algn="l">
              <a:lnSpc>
                <a:spcPct val="90000"/>
              </a:lnSpc>
              <a:spcBef>
                <a:spcPts val="1000"/>
              </a:spcBef>
              <a:spcAft>
                <a:spcPts val="0"/>
              </a:spcAft>
              <a:buClr>
                <a:schemeClr val="dk1"/>
              </a:buClr>
              <a:buSzPct val="100000"/>
              <a:buNone/>
            </a:pPr>
            <a:r>
              <a:rPr lang="en-US"/>
              <a:t>  		The location must be a valid location in the Fixed Asset System (FAS).</a:t>
            </a:r>
            <a:endParaRPr/>
          </a:p>
          <a:p>
            <a:pPr indent="-228600" lvl="0" marL="228600" rtl="0" algn="l">
              <a:lnSpc>
                <a:spcPct val="90000"/>
              </a:lnSpc>
              <a:spcBef>
                <a:spcPts val="1000"/>
              </a:spcBef>
              <a:spcAft>
                <a:spcPts val="0"/>
              </a:spcAft>
              <a:buClr>
                <a:schemeClr val="dk1"/>
              </a:buClr>
              <a:buSzPct val="100000"/>
              <a:buNone/>
            </a:pPr>
            <a:r>
              <a:t/>
            </a:r>
            <a:endParaRPr/>
          </a:p>
          <a:p>
            <a:pPr indent="-508000" lvl="0" marL="973138" rtl="0" algn="just">
              <a:lnSpc>
                <a:spcPct val="90000"/>
              </a:lnSpc>
              <a:spcBef>
                <a:spcPts val="1000"/>
              </a:spcBef>
              <a:spcAft>
                <a:spcPts val="0"/>
              </a:spcAft>
              <a:buClr>
                <a:schemeClr val="dk1"/>
              </a:buClr>
              <a:buSzPct val="100000"/>
              <a:buNone/>
            </a:pPr>
            <a:r>
              <a:rPr lang="en-US"/>
              <a:t>        The hourly rate is converted to U.S. dollars. The currency data is accessed from the Currency Application System (CAS) in order to convert a standard hourly rate in U.S. dollars based upon the currency location of the employee.</a:t>
            </a:r>
            <a:endParaRPr/>
          </a:p>
          <a:p>
            <a:pPr indent="-228600" lvl="0" marL="228600" rtl="0" algn="l">
              <a:lnSpc>
                <a:spcPct val="90000"/>
              </a:lnSpc>
              <a:spcBef>
                <a:spcPts val="1000"/>
              </a:spcBef>
              <a:spcAft>
                <a:spcPts val="0"/>
              </a:spcAft>
              <a:buClr>
                <a:schemeClr val="dk1"/>
              </a:buClr>
              <a:buSzPct val="100000"/>
              <a:buNone/>
            </a:pPr>
            <a:r>
              <a:rPr lang="en-US"/>
              <a:t>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sp>
        <p:nvSpPr>
          <p:cNvPr id="961" name="Google Shape;961;p9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t> Example User Requirements Contd...</a:t>
            </a:r>
            <a:endParaRPr/>
          </a:p>
        </p:txBody>
      </p:sp>
      <p:sp>
        <p:nvSpPr>
          <p:cNvPr id="962" name="Google Shape;962;p95"/>
          <p:cNvSpPr txBox="1"/>
          <p:nvPr>
            <p:ph idx="1" type="body"/>
          </p:nvPr>
        </p:nvSpPr>
        <p:spPr>
          <a:xfrm>
            <a:off x="986118" y="1371600"/>
            <a:ext cx="9471570" cy="5257800"/>
          </a:xfrm>
          <a:prstGeom prst="rect">
            <a:avLst/>
          </a:prstGeom>
          <a:noFill/>
          <a:ln>
            <a:noFill/>
          </a:ln>
        </p:spPr>
        <p:txBody>
          <a:bodyPr anchorCtr="0" anchor="t" bIns="45700" lIns="91425" spcFirstLastPara="1" rIns="91425" wrap="square" tIns="45700">
            <a:normAutofit fontScale="47500" lnSpcReduction="20000"/>
          </a:bodyPr>
          <a:lstStyle/>
          <a:p>
            <a:pPr indent="100012" lvl="0" marL="365125" rtl="0" algn="just">
              <a:lnSpc>
                <a:spcPct val="90000"/>
              </a:lnSpc>
              <a:spcBef>
                <a:spcPts val="0"/>
              </a:spcBef>
              <a:spcAft>
                <a:spcPts val="0"/>
              </a:spcAft>
              <a:buClr>
                <a:schemeClr val="dk1"/>
              </a:buClr>
              <a:buSzPct val="100000"/>
              <a:buNone/>
            </a:pPr>
            <a:r>
              <a:rPr lang="en-US"/>
              <a:t>   </a:t>
            </a:r>
            <a:r>
              <a:rPr lang="en-US" sz="4000"/>
              <a:t>1.2 Update employee information</a:t>
            </a:r>
            <a:endParaRPr/>
          </a:p>
          <a:p>
            <a:pPr indent="41275" lvl="0" marL="365125" rtl="0" algn="just">
              <a:lnSpc>
                <a:spcPct val="90000"/>
              </a:lnSpc>
              <a:spcBef>
                <a:spcPts val="1000"/>
              </a:spcBef>
              <a:spcAft>
                <a:spcPts val="0"/>
              </a:spcAft>
              <a:buClr>
                <a:schemeClr val="dk1"/>
              </a:buClr>
              <a:buSzPct val="100000"/>
              <a:buNone/>
            </a:pPr>
            <a:r>
              <a:rPr lang="en-US" sz="4000"/>
              <a:t>         Update any employee information except the social security number (SSN).</a:t>
            </a:r>
            <a:endParaRPr/>
          </a:p>
          <a:p>
            <a:pPr indent="-449263" lvl="0" marL="914400" rtl="0" algn="just">
              <a:lnSpc>
                <a:spcPct val="90000"/>
              </a:lnSpc>
              <a:spcBef>
                <a:spcPts val="1000"/>
              </a:spcBef>
              <a:spcAft>
                <a:spcPts val="0"/>
              </a:spcAft>
              <a:buClr>
                <a:schemeClr val="dk1"/>
              </a:buClr>
              <a:buSzPct val="100000"/>
              <a:buNone/>
            </a:pPr>
            <a:r>
              <a:rPr lang="en-US" sz="4000"/>
              <a:t>         The location must be a valid location in the Fixed Asset System. The hourly    rate is  converted to U.S. dollars. The currency data is accessed from the Currency Application System (CAS) in order to convert a standard hourly rate in U.S. dollars based upon the currency location of the employee.</a:t>
            </a:r>
            <a:endParaRPr/>
          </a:p>
          <a:p>
            <a:pPr indent="-228600" lvl="0" marL="228600" rtl="0" algn="just">
              <a:lnSpc>
                <a:spcPct val="90000"/>
              </a:lnSpc>
              <a:spcBef>
                <a:spcPts val="1000"/>
              </a:spcBef>
              <a:spcAft>
                <a:spcPts val="0"/>
              </a:spcAft>
              <a:buClr>
                <a:schemeClr val="dk1"/>
              </a:buClr>
              <a:buSzPct val="100000"/>
              <a:buNone/>
            </a:pPr>
            <a:r>
              <a:rPr lang="en-US" sz="4000"/>
              <a:t> </a:t>
            </a:r>
            <a:endParaRPr/>
          </a:p>
          <a:p>
            <a:pPr indent="100012" lvl="0" marL="365125" rtl="0" algn="just">
              <a:lnSpc>
                <a:spcPct val="90000"/>
              </a:lnSpc>
              <a:spcBef>
                <a:spcPts val="1000"/>
              </a:spcBef>
              <a:spcAft>
                <a:spcPts val="0"/>
              </a:spcAft>
              <a:buClr>
                <a:schemeClr val="dk1"/>
              </a:buClr>
              <a:buSzPct val="100000"/>
              <a:buNone/>
            </a:pPr>
            <a:r>
              <a:rPr lang="en-US" sz="4000"/>
              <a:t>   1.3 Delete employee information</a:t>
            </a:r>
            <a:endParaRPr/>
          </a:p>
          <a:p>
            <a:pPr indent="-449263" lvl="0" marL="914400" rtl="0" algn="just">
              <a:lnSpc>
                <a:spcPct val="90000"/>
              </a:lnSpc>
              <a:spcBef>
                <a:spcPts val="1000"/>
              </a:spcBef>
              <a:spcAft>
                <a:spcPts val="0"/>
              </a:spcAft>
              <a:buClr>
                <a:schemeClr val="dk1"/>
              </a:buClr>
              <a:buSzPct val="100000"/>
              <a:buNone/>
            </a:pPr>
            <a:r>
              <a:rPr lang="en-US" sz="4000"/>
              <a:t>         Delete all information about an individual employee. When deleting an employee  currently assigned to a job, update the job assignment to set the status to inactive.</a:t>
            </a:r>
            <a:endParaRPr/>
          </a:p>
          <a:p>
            <a:pPr indent="-228600" lvl="0" marL="228600" rtl="0" algn="just">
              <a:lnSpc>
                <a:spcPct val="90000"/>
              </a:lnSpc>
              <a:spcBef>
                <a:spcPts val="1000"/>
              </a:spcBef>
              <a:spcAft>
                <a:spcPts val="0"/>
              </a:spcAft>
              <a:buClr>
                <a:schemeClr val="dk1"/>
              </a:buClr>
              <a:buSzPct val="100000"/>
              <a:buNone/>
            </a:pPr>
            <a:r>
              <a:rPr lang="en-US" sz="4000"/>
              <a:t> </a:t>
            </a:r>
            <a:endParaRPr/>
          </a:p>
          <a:p>
            <a:pPr indent="100012" lvl="0" marL="365125" rtl="0" algn="just">
              <a:lnSpc>
                <a:spcPct val="90000"/>
              </a:lnSpc>
              <a:spcBef>
                <a:spcPts val="1000"/>
              </a:spcBef>
              <a:spcAft>
                <a:spcPts val="0"/>
              </a:spcAft>
              <a:buClr>
                <a:schemeClr val="dk1"/>
              </a:buClr>
              <a:buSzPct val="100000"/>
              <a:buNone/>
            </a:pPr>
            <a:r>
              <a:rPr lang="en-US" sz="4000"/>
              <a:t>   1.4 Inquire on an individual employee</a:t>
            </a:r>
            <a:endParaRPr/>
          </a:p>
          <a:p>
            <a:pPr indent="100012" lvl="0" marL="365125" rtl="0" algn="just">
              <a:lnSpc>
                <a:spcPct val="90000"/>
              </a:lnSpc>
              <a:spcBef>
                <a:spcPts val="1000"/>
              </a:spcBef>
              <a:spcAft>
                <a:spcPts val="0"/>
              </a:spcAft>
              <a:buClr>
                <a:schemeClr val="dk1"/>
              </a:buClr>
              <a:buSzPct val="100000"/>
              <a:buNone/>
            </a:pPr>
            <a:r>
              <a:rPr lang="en-US" sz="4000"/>
              <a:t>         Using an employee SSN, view all information about that specific employee.</a:t>
            </a:r>
            <a:endParaRPr/>
          </a:p>
          <a:p>
            <a:pPr indent="-228600" lvl="0" marL="228600" rtl="0" algn="just">
              <a:lnSpc>
                <a:spcPct val="90000"/>
              </a:lnSpc>
              <a:spcBef>
                <a:spcPts val="1000"/>
              </a:spcBef>
              <a:spcAft>
                <a:spcPts val="0"/>
              </a:spcAft>
              <a:buClr>
                <a:schemeClr val="dk1"/>
              </a:buClr>
              <a:buSzPct val="100000"/>
              <a:buNone/>
            </a:pPr>
            <a:r>
              <a:rPr lang="en-US" sz="4000"/>
              <a:t> </a:t>
            </a:r>
            <a:endParaRPr/>
          </a:p>
          <a:p>
            <a:pPr indent="100012" lvl="0" marL="365125" rtl="0" algn="just">
              <a:lnSpc>
                <a:spcPct val="90000"/>
              </a:lnSpc>
              <a:spcBef>
                <a:spcPts val="1000"/>
              </a:spcBef>
              <a:spcAft>
                <a:spcPts val="0"/>
              </a:spcAft>
              <a:buClr>
                <a:schemeClr val="dk1"/>
              </a:buClr>
              <a:buSzPct val="100000"/>
              <a:buNone/>
            </a:pPr>
            <a:r>
              <a:rPr lang="en-US" sz="4000"/>
              <a:t>   1.5 View a list of employees</a:t>
            </a:r>
            <a:endParaRPr/>
          </a:p>
          <a:p>
            <a:pPr indent="100012" lvl="0" marL="365125" rtl="0" algn="just">
              <a:lnSpc>
                <a:spcPct val="90000"/>
              </a:lnSpc>
              <a:spcBef>
                <a:spcPts val="1000"/>
              </a:spcBef>
              <a:spcAft>
                <a:spcPts val="0"/>
              </a:spcAft>
              <a:buClr>
                <a:schemeClr val="dk1"/>
              </a:buClr>
              <a:buSzPct val="100000"/>
              <a:buNone/>
            </a:pPr>
            <a:r>
              <a:rPr lang="en-US" sz="4000"/>
              <a:t>        Retrieve a list of employees to view. This view totals the number of employees.</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6" name="Shape 966"/>
        <p:cNvGrpSpPr/>
        <p:nvPr/>
      </p:nvGrpSpPr>
      <p:grpSpPr>
        <a:xfrm>
          <a:off x="0" y="0"/>
          <a:ext cx="0" cy="0"/>
          <a:chOff x="0" y="0"/>
          <a:chExt cx="0" cy="0"/>
        </a:xfrm>
      </p:grpSpPr>
      <p:sp>
        <p:nvSpPr>
          <p:cNvPr id="967" name="Google Shape;967;p96"/>
          <p:cNvSpPr txBox="1"/>
          <p:nvPr>
            <p:ph type="title"/>
          </p:nvPr>
        </p:nvSpPr>
        <p:spPr>
          <a:xfrm>
            <a:off x="2959608" y="274638"/>
            <a:ext cx="7498080" cy="10207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t>Example User Requirements Contd...</a:t>
            </a:r>
            <a:endParaRPr/>
          </a:p>
        </p:txBody>
      </p:sp>
      <p:sp>
        <p:nvSpPr>
          <p:cNvPr id="968" name="Google Shape;968;p96"/>
          <p:cNvSpPr txBox="1"/>
          <p:nvPr>
            <p:ph idx="1" type="body"/>
          </p:nvPr>
        </p:nvSpPr>
        <p:spPr>
          <a:xfrm>
            <a:off x="1057835" y="1295400"/>
            <a:ext cx="9399853" cy="5334000"/>
          </a:xfrm>
          <a:prstGeom prst="rect">
            <a:avLst/>
          </a:prstGeom>
          <a:noFill/>
          <a:ln>
            <a:noFill/>
          </a:ln>
        </p:spPr>
        <p:txBody>
          <a:bodyPr anchorCtr="0" anchor="t" bIns="45700" lIns="91425" spcFirstLastPara="1" rIns="91425" wrap="square" tIns="45700">
            <a:normAutofit fontScale="32500" lnSpcReduction="20000"/>
          </a:bodyPr>
          <a:lstStyle/>
          <a:p>
            <a:pPr indent="-228600" lvl="0" marL="228600" rtl="0" algn="l">
              <a:lnSpc>
                <a:spcPct val="90000"/>
              </a:lnSpc>
              <a:spcBef>
                <a:spcPts val="0"/>
              </a:spcBef>
              <a:spcAft>
                <a:spcPts val="0"/>
              </a:spcAft>
              <a:buClr>
                <a:schemeClr val="dk1"/>
              </a:buClr>
              <a:buSzPct val="100000"/>
              <a:buNone/>
            </a:pPr>
            <a:r>
              <a:rPr b="1" lang="en-US" sz="4000"/>
              <a:t>2.0 Job Maintenance</a:t>
            </a:r>
            <a:endParaRPr/>
          </a:p>
          <a:p>
            <a:pPr indent="41275" lvl="0" marL="365125" rtl="0" algn="l">
              <a:lnSpc>
                <a:spcPct val="90000"/>
              </a:lnSpc>
              <a:spcBef>
                <a:spcPts val="1000"/>
              </a:spcBef>
              <a:spcAft>
                <a:spcPts val="0"/>
              </a:spcAft>
              <a:buClr>
                <a:schemeClr val="dk1"/>
              </a:buClr>
              <a:buSzPct val="100000"/>
              <a:buNone/>
            </a:pPr>
            <a:r>
              <a:rPr lang="en-US" sz="4000"/>
              <a:t>   2.1 Add job information  by entering</a:t>
            </a:r>
            <a:endParaRPr/>
          </a:p>
          <a:p>
            <a:pPr indent="117474" lvl="0" marL="347663" rtl="0" algn="l">
              <a:lnSpc>
                <a:spcPct val="90000"/>
              </a:lnSpc>
              <a:spcBef>
                <a:spcPts val="1000"/>
              </a:spcBef>
              <a:spcAft>
                <a:spcPts val="0"/>
              </a:spcAft>
              <a:buClr>
                <a:schemeClr val="dk1"/>
              </a:buClr>
              <a:buSzPct val="100000"/>
              <a:buNone/>
            </a:pPr>
            <a:r>
              <a:rPr lang="en-US" sz="4000"/>
              <a:t>        Name Number Pay grade</a:t>
            </a:r>
            <a:endParaRPr/>
          </a:p>
          <a:p>
            <a:pPr indent="100012" lvl="0" marL="365125" rtl="0" algn="l">
              <a:lnSpc>
                <a:spcPct val="90000"/>
              </a:lnSpc>
              <a:spcBef>
                <a:spcPts val="1000"/>
              </a:spcBef>
              <a:spcAft>
                <a:spcPts val="0"/>
              </a:spcAft>
              <a:buClr>
                <a:schemeClr val="dk1"/>
              </a:buClr>
              <a:buSzPct val="100000"/>
              <a:buNone/>
            </a:pPr>
            <a:r>
              <a:rPr lang="en-US" sz="4000"/>
              <a:t>        Description information</a:t>
            </a:r>
            <a:endParaRPr/>
          </a:p>
          <a:p>
            <a:pPr indent="-449263" lvl="0" marL="914400" rtl="0" algn="l">
              <a:lnSpc>
                <a:spcPct val="90000"/>
              </a:lnSpc>
              <a:spcBef>
                <a:spcPts val="1000"/>
              </a:spcBef>
              <a:spcAft>
                <a:spcPts val="0"/>
              </a:spcAft>
              <a:buClr>
                <a:schemeClr val="dk1"/>
              </a:buClr>
              <a:buSzPct val="100000"/>
              <a:buNone/>
            </a:pPr>
            <a:r>
              <a:rPr lang="en-US" sz="4000"/>
              <a:t>        The user considers job description to be free form text that is not maintained independently from the job.</a:t>
            </a:r>
            <a:endParaRPr/>
          </a:p>
          <a:p>
            <a:pPr indent="-228600" lvl="0" marL="228600" rtl="0" algn="l">
              <a:lnSpc>
                <a:spcPct val="90000"/>
              </a:lnSpc>
              <a:spcBef>
                <a:spcPts val="1000"/>
              </a:spcBef>
              <a:spcAft>
                <a:spcPts val="0"/>
              </a:spcAft>
              <a:buClr>
                <a:schemeClr val="dk1"/>
              </a:buClr>
              <a:buSzPct val="100000"/>
              <a:buNone/>
            </a:pPr>
            <a:r>
              <a:rPr lang="en-US" sz="4000"/>
              <a:t> </a:t>
            </a:r>
            <a:endParaRPr/>
          </a:p>
          <a:p>
            <a:pPr indent="100012" lvl="0" marL="365125" rtl="0" algn="l">
              <a:lnSpc>
                <a:spcPct val="90000"/>
              </a:lnSpc>
              <a:spcBef>
                <a:spcPts val="1000"/>
              </a:spcBef>
              <a:spcAft>
                <a:spcPts val="0"/>
              </a:spcAft>
              <a:buClr>
                <a:schemeClr val="dk1"/>
              </a:buClr>
              <a:buSzPct val="100000"/>
              <a:buNone/>
            </a:pPr>
            <a:r>
              <a:rPr lang="en-US" sz="4000"/>
              <a:t>   2.2 Update job information</a:t>
            </a:r>
            <a:endParaRPr/>
          </a:p>
          <a:p>
            <a:pPr indent="100012" lvl="0" marL="365125" rtl="0" algn="l">
              <a:lnSpc>
                <a:spcPct val="90000"/>
              </a:lnSpc>
              <a:spcBef>
                <a:spcPts val="1000"/>
              </a:spcBef>
              <a:spcAft>
                <a:spcPts val="0"/>
              </a:spcAft>
              <a:buClr>
                <a:schemeClr val="dk1"/>
              </a:buClr>
              <a:buSzPct val="100000"/>
              <a:buNone/>
            </a:pPr>
            <a:r>
              <a:rPr lang="en-US" sz="4000"/>
              <a:t>         Update any job information except the job number.</a:t>
            </a:r>
            <a:endParaRPr/>
          </a:p>
          <a:p>
            <a:pPr indent="-228600" lvl="0" marL="228600" rtl="0" algn="l">
              <a:lnSpc>
                <a:spcPct val="90000"/>
              </a:lnSpc>
              <a:spcBef>
                <a:spcPts val="1000"/>
              </a:spcBef>
              <a:spcAft>
                <a:spcPts val="0"/>
              </a:spcAft>
              <a:buClr>
                <a:schemeClr val="dk1"/>
              </a:buClr>
              <a:buSzPct val="100000"/>
              <a:buNone/>
            </a:pPr>
            <a:r>
              <a:rPr lang="en-US" sz="4000"/>
              <a:t> </a:t>
            </a:r>
            <a:endParaRPr/>
          </a:p>
          <a:p>
            <a:pPr indent="100012" lvl="0" marL="365125" rtl="0" algn="l">
              <a:lnSpc>
                <a:spcPct val="90000"/>
              </a:lnSpc>
              <a:spcBef>
                <a:spcPts val="1000"/>
              </a:spcBef>
              <a:spcAft>
                <a:spcPts val="0"/>
              </a:spcAft>
              <a:buClr>
                <a:schemeClr val="dk1"/>
              </a:buClr>
              <a:buSzPct val="100000"/>
              <a:buNone/>
            </a:pPr>
            <a:r>
              <a:rPr lang="en-US" sz="4000"/>
              <a:t>   2.3 Delete job information</a:t>
            </a:r>
            <a:endParaRPr/>
          </a:p>
          <a:p>
            <a:pPr indent="-333375" lvl="0" marL="798513" rtl="0" algn="l">
              <a:lnSpc>
                <a:spcPct val="90000"/>
              </a:lnSpc>
              <a:spcBef>
                <a:spcPts val="1000"/>
              </a:spcBef>
              <a:spcAft>
                <a:spcPts val="0"/>
              </a:spcAft>
              <a:buClr>
                <a:schemeClr val="dk1"/>
              </a:buClr>
              <a:buSzPct val="100000"/>
              <a:buNone/>
            </a:pPr>
            <a:r>
              <a:rPr lang="en-US" sz="4000"/>
              <a:t>        Delete all information about a job. When deleting a job currently assigned to an employee, update the job assignment to set the status to inactive.</a:t>
            </a:r>
            <a:endParaRPr/>
          </a:p>
          <a:p>
            <a:pPr indent="-228600" lvl="0" marL="228600" rtl="0" algn="l">
              <a:lnSpc>
                <a:spcPct val="90000"/>
              </a:lnSpc>
              <a:spcBef>
                <a:spcPts val="1000"/>
              </a:spcBef>
              <a:spcAft>
                <a:spcPts val="0"/>
              </a:spcAft>
              <a:buClr>
                <a:schemeClr val="dk1"/>
              </a:buClr>
              <a:buSzPct val="100000"/>
              <a:buNone/>
            </a:pPr>
            <a:r>
              <a:rPr lang="en-US" sz="4000"/>
              <a:t> </a:t>
            </a:r>
            <a:endParaRPr/>
          </a:p>
          <a:p>
            <a:pPr indent="100012" lvl="0" marL="365125" rtl="0" algn="l">
              <a:lnSpc>
                <a:spcPct val="90000"/>
              </a:lnSpc>
              <a:spcBef>
                <a:spcPts val="1000"/>
              </a:spcBef>
              <a:spcAft>
                <a:spcPts val="0"/>
              </a:spcAft>
              <a:buClr>
                <a:schemeClr val="dk1"/>
              </a:buClr>
              <a:buSzPct val="100000"/>
              <a:buNone/>
            </a:pPr>
            <a:r>
              <a:rPr lang="en-US" sz="4000"/>
              <a:t>   2.4 Inquire on an individual job</a:t>
            </a:r>
            <a:endParaRPr/>
          </a:p>
          <a:p>
            <a:pPr indent="41275" lvl="0" marL="365125" rtl="0" algn="l">
              <a:lnSpc>
                <a:spcPct val="90000"/>
              </a:lnSpc>
              <a:spcBef>
                <a:spcPts val="1000"/>
              </a:spcBef>
              <a:spcAft>
                <a:spcPts val="0"/>
              </a:spcAft>
              <a:buClr>
                <a:schemeClr val="dk1"/>
              </a:buClr>
              <a:buSzPct val="100000"/>
              <a:buNone/>
            </a:pPr>
            <a:r>
              <a:rPr lang="en-US" sz="4000"/>
              <a:t>         Using the job number, view all information about a specific job.</a:t>
            </a:r>
            <a:endParaRPr/>
          </a:p>
          <a:p>
            <a:pPr indent="-228600" lvl="0" marL="228600" rtl="0" algn="l">
              <a:lnSpc>
                <a:spcPct val="90000"/>
              </a:lnSpc>
              <a:spcBef>
                <a:spcPts val="1000"/>
              </a:spcBef>
              <a:spcAft>
                <a:spcPts val="0"/>
              </a:spcAft>
              <a:buClr>
                <a:schemeClr val="dk1"/>
              </a:buClr>
              <a:buSzPct val="100000"/>
              <a:buNone/>
            </a:pPr>
            <a:r>
              <a:rPr lang="en-US" sz="4000"/>
              <a:t> </a:t>
            </a:r>
            <a:endParaRPr/>
          </a:p>
          <a:p>
            <a:pPr indent="100012" lvl="0" marL="365125" rtl="0" algn="l">
              <a:lnSpc>
                <a:spcPct val="90000"/>
              </a:lnSpc>
              <a:spcBef>
                <a:spcPts val="1000"/>
              </a:spcBef>
              <a:spcAft>
                <a:spcPts val="0"/>
              </a:spcAft>
              <a:buClr>
                <a:schemeClr val="dk1"/>
              </a:buClr>
              <a:buSzPct val="100000"/>
              <a:buNone/>
            </a:pPr>
            <a:r>
              <a:rPr lang="en-US" sz="4000"/>
              <a:t>    2.5 View a list of jobs</a:t>
            </a:r>
            <a:endParaRPr/>
          </a:p>
          <a:p>
            <a:pPr indent="41275" lvl="0" marL="365125" rtl="0" algn="l">
              <a:lnSpc>
                <a:spcPct val="90000"/>
              </a:lnSpc>
              <a:spcBef>
                <a:spcPts val="1000"/>
              </a:spcBef>
              <a:spcAft>
                <a:spcPts val="0"/>
              </a:spcAft>
              <a:buClr>
                <a:schemeClr val="dk1"/>
              </a:buClr>
              <a:buSzPct val="100000"/>
              <a:buNone/>
            </a:pPr>
            <a:r>
              <a:rPr lang="en-US" sz="4000"/>
              <a:t>          Retrieve a list of jobs to view. This view totals the number of jobs.</a:t>
            </a:r>
            <a:endParaRPr/>
          </a:p>
          <a:p>
            <a:pPr indent="-22860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p97"/>
          <p:cNvSpPr txBox="1"/>
          <p:nvPr>
            <p:ph type="title"/>
          </p:nvPr>
        </p:nvSpPr>
        <p:spPr>
          <a:xfrm>
            <a:off x="2959608" y="274638"/>
            <a:ext cx="7498080" cy="7921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lang="en-US" sz="2800"/>
              <a:t>Example User Requirements Contd...</a:t>
            </a:r>
            <a:endParaRPr/>
          </a:p>
        </p:txBody>
      </p:sp>
      <p:sp>
        <p:nvSpPr>
          <p:cNvPr id="974" name="Google Shape;974;p97"/>
          <p:cNvSpPr txBox="1"/>
          <p:nvPr>
            <p:ph idx="1" type="body"/>
          </p:nvPr>
        </p:nvSpPr>
        <p:spPr>
          <a:xfrm>
            <a:off x="905435" y="1066800"/>
            <a:ext cx="9564445" cy="5562600"/>
          </a:xfrm>
          <a:prstGeom prst="rect">
            <a:avLst/>
          </a:prstGeom>
          <a:noFill/>
          <a:ln>
            <a:noFill/>
          </a:ln>
        </p:spPr>
        <p:txBody>
          <a:bodyPr anchorCtr="0" anchor="t" bIns="45700" lIns="91425" spcFirstLastPara="1" rIns="91425" wrap="square" tIns="45700">
            <a:normAutofit fontScale="25000" lnSpcReduction="20000"/>
          </a:bodyPr>
          <a:lstStyle/>
          <a:p>
            <a:pPr indent="-228600" lvl="0" marL="228600" rtl="0" algn="l">
              <a:lnSpc>
                <a:spcPct val="90000"/>
              </a:lnSpc>
              <a:spcBef>
                <a:spcPts val="0"/>
              </a:spcBef>
              <a:spcAft>
                <a:spcPts val="0"/>
              </a:spcAft>
              <a:buClr>
                <a:schemeClr val="dk1"/>
              </a:buClr>
              <a:buSzPct val="100000"/>
              <a:buNone/>
            </a:pPr>
            <a:r>
              <a:rPr b="1" lang="en-US" sz="6400"/>
              <a:t>3.0 Job Assignment Maintenance</a:t>
            </a:r>
            <a:endParaRPr/>
          </a:p>
          <a:p>
            <a:pPr indent="41275" lvl="0" marL="365125" rtl="0" algn="l">
              <a:lnSpc>
                <a:spcPct val="90000"/>
              </a:lnSpc>
              <a:spcBef>
                <a:spcPts val="1000"/>
              </a:spcBef>
              <a:spcAft>
                <a:spcPts val="0"/>
              </a:spcAft>
              <a:buClr>
                <a:schemeClr val="dk1"/>
              </a:buClr>
              <a:buSzPct val="100000"/>
              <a:buNone/>
            </a:pPr>
            <a:r>
              <a:rPr lang="en-US" sz="6400"/>
              <a:t>   3.1 Assign an employee to a job</a:t>
            </a:r>
            <a:endParaRPr/>
          </a:p>
          <a:p>
            <a:pPr indent="-450850" lvl="0" marL="798513" rtl="0" algn="l">
              <a:lnSpc>
                <a:spcPct val="90000"/>
              </a:lnSpc>
              <a:spcBef>
                <a:spcPts val="1000"/>
              </a:spcBef>
              <a:spcAft>
                <a:spcPts val="0"/>
              </a:spcAft>
              <a:buClr>
                <a:schemeClr val="dk1"/>
              </a:buClr>
              <a:buSzPct val="100000"/>
              <a:buNone/>
            </a:pPr>
            <a:r>
              <a:rPr lang="en-US" sz="6400"/>
              <a:t>         Add job assignment information by entering the following information for each job and employee.</a:t>
            </a:r>
            <a:endParaRPr/>
          </a:p>
          <a:p>
            <a:pPr indent="100012" lvl="0" marL="365125" rtl="0" algn="l">
              <a:lnSpc>
                <a:spcPct val="90000"/>
              </a:lnSpc>
              <a:spcBef>
                <a:spcPts val="1000"/>
              </a:spcBef>
              <a:spcAft>
                <a:spcPts val="0"/>
              </a:spcAft>
              <a:buClr>
                <a:schemeClr val="dk1"/>
              </a:buClr>
              <a:buSzPct val="100000"/>
              <a:buNone/>
            </a:pPr>
            <a:r>
              <a:rPr lang="en-US" sz="6400"/>
              <a:t>        Effective date</a:t>
            </a:r>
            <a:endParaRPr/>
          </a:p>
          <a:p>
            <a:pPr indent="100012" lvl="0" marL="365125" rtl="0" algn="l">
              <a:lnSpc>
                <a:spcPct val="90000"/>
              </a:lnSpc>
              <a:spcBef>
                <a:spcPts val="1000"/>
              </a:spcBef>
              <a:spcAft>
                <a:spcPts val="0"/>
              </a:spcAft>
              <a:buClr>
                <a:schemeClr val="dk1"/>
              </a:buClr>
              <a:buSzPct val="100000"/>
              <a:buNone/>
            </a:pPr>
            <a:r>
              <a:rPr lang="en-US" sz="6400"/>
              <a:t>        Salary</a:t>
            </a:r>
            <a:endParaRPr/>
          </a:p>
          <a:p>
            <a:pPr indent="100012" lvl="0" marL="365125" rtl="0" algn="l">
              <a:lnSpc>
                <a:spcPct val="90000"/>
              </a:lnSpc>
              <a:spcBef>
                <a:spcPts val="1000"/>
              </a:spcBef>
              <a:spcAft>
                <a:spcPts val="0"/>
              </a:spcAft>
              <a:buClr>
                <a:schemeClr val="dk1"/>
              </a:buClr>
              <a:buSzPct val="100000"/>
              <a:buNone/>
            </a:pPr>
            <a:r>
              <a:rPr lang="en-US" sz="6400"/>
              <a:t>        Performance rating</a:t>
            </a:r>
            <a:endParaRPr/>
          </a:p>
          <a:p>
            <a:pPr indent="-228600" lvl="0" marL="228600" rtl="0" algn="l">
              <a:lnSpc>
                <a:spcPct val="90000"/>
              </a:lnSpc>
              <a:spcBef>
                <a:spcPts val="1000"/>
              </a:spcBef>
              <a:spcAft>
                <a:spcPts val="0"/>
              </a:spcAft>
              <a:buClr>
                <a:schemeClr val="dk1"/>
              </a:buClr>
              <a:buSzPct val="100000"/>
              <a:buNone/>
            </a:pPr>
            <a:r>
              <a:rPr lang="en-US" sz="6400"/>
              <a:t> </a:t>
            </a:r>
            <a:endParaRPr/>
          </a:p>
          <a:p>
            <a:pPr indent="41275" lvl="0" marL="365125" rtl="0" algn="l">
              <a:lnSpc>
                <a:spcPct val="90000"/>
              </a:lnSpc>
              <a:spcBef>
                <a:spcPts val="1000"/>
              </a:spcBef>
              <a:spcAft>
                <a:spcPts val="0"/>
              </a:spcAft>
              <a:buClr>
                <a:schemeClr val="dk1"/>
              </a:buClr>
              <a:buSzPct val="100000"/>
              <a:buNone/>
            </a:pPr>
            <a:r>
              <a:rPr lang="en-US" sz="6400"/>
              <a:t>   3.2 Transfer employee</a:t>
            </a:r>
            <a:endParaRPr/>
          </a:p>
          <a:p>
            <a:pPr indent="41275" lvl="0" marL="365125" rtl="0" algn="l">
              <a:lnSpc>
                <a:spcPct val="90000"/>
              </a:lnSpc>
              <a:spcBef>
                <a:spcPts val="1000"/>
              </a:spcBef>
              <a:spcAft>
                <a:spcPts val="0"/>
              </a:spcAft>
              <a:buClr>
                <a:schemeClr val="dk1"/>
              </a:buClr>
              <a:buSzPct val="100000"/>
              <a:buNone/>
            </a:pPr>
            <a:r>
              <a:rPr lang="en-US" sz="6400"/>
              <a:t>         An employee can be transferred to different job assignments.</a:t>
            </a:r>
            <a:endParaRPr/>
          </a:p>
          <a:p>
            <a:pPr indent="-228600" lvl="0" marL="228600" rtl="0" algn="l">
              <a:lnSpc>
                <a:spcPct val="90000"/>
              </a:lnSpc>
              <a:spcBef>
                <a:spcPts val="1000"/>
              </a:spcBef>
              <a:spcAft>
                <a:spcPts val="0"/>
              </a:spcAft>
              <a:buClr>
                <a:schemeClr val="dk1"/>
              </a:buClr>
              <a:buSzPct val="100000"/>
              <a:buNone/>
            </a:pPr>
            <a:r>
              <a:t/>
            </a:r>
            <a:endParaRPr sz="6400"/>
          </a:p>
          <a:p>
            <a:pPr indent="-17463" lvl="0" marL="365125" rtl="0" algn="l">
              <a:lnSpc>
                <a:spcPct val="90000"/>
              </a:lnSpc>
              <a:spcBef>
                <a:spcPts val="1000"/>
              </a:spcBef>
              <a:spcAft>
                <a:spcPts val="0"/>
              </a:spcAft>
              <a:buClr>
                <a:schemeClr val="dk1"/>
              </a:buClr>
              <a:buSzPct val="100000"/>
              <a:buNone/>
            </a:pPr>
            <a:r>
              <a:rPr lang="en-US" sz="6400"/>
              <a:t>   3.3 Delete job assignment information</a:t>
            </a:r>
            <a:endParaRPr/>
          </a:p>
          <a:p>
            <a:pPr indent="0" lvl="0" marL="347663" rtl="0" algn="l">
              <a:lnSpc>
                <a:spcPct val="90000"/>
              </a:lnSpc>
              <a:spcBef>
                <a:spcPts val="1000"/>
              </a:spcBef>
              <a:spcAft>
                <a:spcPts val="0"/>
              </a:spcAft>
              <a:buClr>
                <a:schemeClr val="dk1"/>
              </a:buClr>
              <a:buSzPct val="100000"/>
              <a:buNone/>
            </a:pPr>
            <a:r>
              <a:rPr lang="en-US" sz="6400"/>
              <a:t>         Delete a job assignment for an employee.</a:t>
            </a:r>
            <a:endParaRPr/>
          </a:p>
          <a:p>
            <a:pPr indent="-228600" lvl="0" marL="228600" rtl="0" algn="l">
              <a:lnSpc>
                <a:spcPct val="90000"/>
              </a:lnSpc>
              <a:spcBef>
                <a:spcPts val="1000"/>
              </a:spcBef>
              <a:spcAft>
                <a:spcPts val="0"/>
              </a:spcAft>
              <a:buClr>
                <a:schemeClr val="dk1"/>
              </a:buClr>
              <a:buSzPct val="100000"/>
              <a:buNone/>
            </a:pPr>
            <a:r>
              <a:rPr lang="en-US" sz="6400"/>
              <a:t> </a:t>
            </a:r>
            <a:endParaRPr/>
          </a:p>
          <a:p>
            <a:pPr indent="-17463" lvl="0" marL="365125" rtl="0" algn="l">
              <a:lnSpc>
                <a:spcPct val="90000"/>
              </a:lnSpc>
              <a:spcBef>
                <a:spcPts val="1000"/>
              </a:spcBef>
              <a:spcAft>
                <a:spcPts val="0"/>
              </a:spcAft>
              <a:buClr>
                <a:schemeClr val="dk1"/>
              </a:buClr>
              <a:buSzPct val="100000"/>
              <a:buNone/>
            </a:pPr>
            <a:r>
              <a:rPr lang="en-US" sz="6400"/>
              <a:t>   3.4 Inquire on an individual job assignment</a:t>
            </a:r>
            <a:endParaRPr/>
          </a:p>
          <a:p>
            <a:pPr indent="-450850" lvl="0" marL="798513" rtl="0" algn="l">
              <a:lnSpc>
                <a:spcPct val="90000"/>
              </a:lnSpc>
              <a:spcBef>
                <a:spcPts val="1000"/>
              </a:spcBef>
              <a:spcAft>
                <a:spcPts val="0"/>
              </a:spcAft>
              <a:buClr>
                <a:schemeClr val="dk1"/>
              </a:buClr>
              <a:buSzPct val="100000"/>
              <a:buNone/>
            </a:pPr>
            <a:r>
              <a:rPr lang="en-US" sz="6400"/>
              <a:t>        Using the job number and employee social security number, view all information about a specific job assignment.</a:t>
            </a:r>
            <a:endParaRPr/>
          </a:p>
          <a:p>
            <a:pPr indent="-228600" lvl="0" marL="228600" rtl="0" algn="l">
              <a:lnSpc>
                <a:spcPct val="90000"/>
              </a:lnSpc>
              <a:spcBef>
                <a:spcPts val="1000"/>
              </a:spcBef>
              <a:spcAft>
                <a:spcPts val="0"/>
              </a:spcAft>
              <a:buClr>
                <a:schemeClr val="dk1"/>
              </a:buClr>
              <a:buSzPct val="100000"/>
              <a:buNone/>
            </a:pPr>
            <a:r>
              <a:rPr lang="en-US" sz="6400"/>
              <a:t> </a:t>
            </a:r>
            <a:endParaRPr/>
          </a:p>
          <a:p>
            <a:pPr indent="-17463" lvl="0" marL="365125" rtl="0" algn="l">
              <a:lnSpc>
                <a:spcPct val="90000"/>
              </a:lnSpc>
              <a:spcBef>
                <a:spcPts val="1000"/>
              </a:spcBef>
              <a:spcAft>
                <a:spcPts val="0"/>
              </a:spcAft>
              <a:buClr>
                <a:schemeClr val="dk1"/>
              </a:buClr>
              <a:buSzPct val="100000"/>
              <a:buNone/>
            </a:pPr>
            <a:r>
              <a:rPr lang="en-US" sz="6400"/>
              <a:t>   3.5 View a list of job assignments.</a:t>
            </a:r>
            <a:endParaRPr/>
          </a:p>
          <a:p>
            <a:pPr indent="-392113" lvl="0" marL="739775" rtl="0" algn="l">
              <a:lnSpc>
                <a:spcPct val="90000"/>
              </a:lnSpc>
              <a:spcBef>
                <a:spcPts val="1000"/>
              </a:spcBef>
              <a:spcAft>
                <a:spcPts val="0"/>
              </a:spcAft>
              <a:buClr>
                <a:schemeClr val="dk1"/>
              </a:buClr>
              <a:buSzPct val="100000"/>
              <a:buNone/>
            </a:pPr>
            <a:r>
              <a:rPr lang="en-US" sz="6400"/>
              <a:t>	   Retrieve a list of active job assignments. This view totals the number of  employees  assigned to each job.</a:t>
            </a:r>
            <a:endParaRPr/>
          </a:p>
          <a:p>
            <a:pPr indent="-22860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9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t>Example User Requirements Contd…</a:t>
            </a:r>
            <a:endParaRPr/>
          </a:p>
        </p:txBody>
      </p:sp>
      <p:sp>
        <p:nvSpPr>
          <p:cNvPr id="980" name="Google Shape;980;p98"/>
          <p:cNvSpPr txBox="1"/>
          <p:nvPr>
            <p:ph idx="1" type="body"/>
          </p:nvPr>
        </p:nvSpPr>
        <p:spPr>
          <a:xfrm>
            <a:off x="923365" y="1295400"/>
            <a:ext cx="9534323" cy="53340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700"/>
              <a:buNone/>
            </a:pPr>
            <a:r>
              <a:rPr b="1" lang="en-US" sz="1700"/>
              <a:t>4.0 Inquire on location information</a:t>
            </a:r>
            <a:endParaRPr/>
          </a:p>
          <a:p>
            <a:pPr indent="-449263" lvl="0" marL="855663" rtl="0" algn="just">
              <a:lnSpc>
                <a:spcPct val="90000"/>
              </a:lnSpc>
              <a:spcBef>
                <a:spcPts val="1000"/>
              </a:spcBef>
              <a:spcAft>
                <a:spcPts val="0"/>
              </a:spcAft>
              <a:buClr>
                <a:schemeClr val="dk1"/>
              </a:buClr>
              <a:buSzPts val="1700"/>
              <a:buNone/>
            </a:pPr>
            <a:r>
              <a:rPr lang="en-US" sz="1700"/>
              <a:t>   4.1 The user requires the ability to inquire on employees and their location.  The location data is for reference only .  It is maintained by the Fixed Asset System.	</a:t>
            </a:r>
            <a:endParaRPr/>
          </a:p>
          <a:p>
            <a:pPr indent="-2286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4" name="Shape 984"/>
        <p:cNvGrpSpPr/>
        <p:nvPr/>
      </p:nvGrpSpPr>
      <p:grpSpPr>
        <a:xfrm>
          <a:off x="0" y="0"/>
          <a:ext cx="0" cy="0"/>
          <a:chOff x="0" y="0"/>
          <a:chExt cx="0" cy="0"/>
        </a:xfrm>
      </p:grpSpPr>
      <p:sp>
        <p:nvSpPr>
          <p:cNvPr id="985" name="Google Shape;985;p9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ER Diagram</a:t>
            </a:r>
            <a:endParaRPr/>
          </a:p>
        </p:txBody>
      </p:sp>
      <p:pic>
        <p:nvPicPr>
          <p:cNvPr descr="New Bitmap Image (2).bmp" id="986" name="Google Shape;986;p99"/>
          <p:cNvPicPr preferRelativeResize="0"/>
          <p:nvPr>
            <p:ph idx="1" type="body"/>
          </p:nvPr>
        </p:nvPicPr>
        <p:blipFill rotWithShape="1">
          <a:blip r:embed="rId3">
            <a:alphaModFix/>
          </a:blip>
          <a:srcRect b="0" l="0" r="0" t="0"/>
          <a:stretch/>
        </p:blipFill>
        <p:spPr>
          <a:xfrm>
            <a:off x="1694330" y="1516779"/>
            <a:ext cx="7413812" cy="5188020"/>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0" name="Shape 990"/>
        <p:cNvGrpSpPr/>
        <p:nvPr/>
      </p:nvGrpSpPr>
      <p:grpSpPr>
        <a:xfrm>
          <a:off x="0" y="0"/>
          <a:ext cx="0" cy="0"/>
          <a:chOff x="0" y="0"/>
          <a:chExt cx="0" cy="0"/>
        </a:xfrm>
      </p:grpSpPr>
      <p:sp>
        <p:nvSpPr>
          <p:cNvPr id="991" name="Google Shape;991;p10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ER Diagram Contd…</a:t>
            </a:r>
            <a:endParaRPr/>
          </a:p>
        </p:txBody>
      </p:sp>
      <p:sp>
        <p:nvSpPr>
          <p:cNvPr id="992" name="Google Shape;992;p100"/>
          <p:cNvSpPr txBox="1"/>
          <p:nvPr>
            <p:ph idx="1" type="body"/>
          </p:nvPr>
        </p:nvSpPr>
        <p:spPr>
          <a:xfrm>
            <a:off x="2514600" y="1371600"/>
            <a:ext cx="7498080" cy="609600"/>
          </a:xfrm>
          <a:prstGeom prst="rect">
            <a:avLst/>
          </a:prstGeom>
          <a:noFill/>
          <a:ln>
            <a:noFill/>
          </a:ln>
        </p:spPr>
        <p:txBody>
          <a:bodyPr anchorCtr="0" anchor="t" bIns="45700" lIns="91425" spcFirstLastPara="1" rIns="91425" wrap="square" tIns="45700">
            <a:normAutofit/>
          </a:bodyPr>
          <a:lstStyle/>
          <a:p>
            <a:pPr indent="-228600" lvl="0" marL="228600" rtl="0" algn="ctr">
              <a:lnSpc>
                <a:spcPct val="90000"/>
              </a:lnSpc>
              <a:spcBef>
                <a:spcPts val="0"/>
              </a:spcBef>
              <a:spcAft>
                <a:spcPts val="0"/>
              </a:spcAft>
              <a:buClr>
                <a:schemeClr val="dk1"/>
              </a:buClr>
              <a:buSzPts val="2800"/>
              <a:buNone/>
            </a:pPr>
            <a:r>
              <a:rPr lang="en-US" u="sng"/>
              <a:t>Entity Attributes </a:t>
            </a:r>
            <a:endParaRPr/>
          </a:p>
        </p:txBody>
      </p:sp>
      <p:sp>
        <p:nvSpPr>
          <p:cNvPr id="993" name="Google Shape;993;p100"/>
          <p:cNvSpPr txBox="1"/>
          <p:nvPr/>
        </p:nvSpPr>
        <p:spPr>
          <a:xfrm>
            <a:off x="1905000" y="2133600"/>
            <a:ext cx="388620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CURRENCY</a:t>
            </a:r>
            <a:r>
              <a:rPr lang="en-US" sz="1800">
                <a:solidFill>
                  <a:schemeClr val="dk1"/>
                </a:solidFill>
                <a:latin typeface="Calibri"/>
                <a:ea typeface="Calibri"/>
                <a:cs typeface="Calibri"/>
                <a:sym typeface="Calibri"/>
              </a:rPr>
              <a:t> entity type </a:t>
            </a:r>
            <a:endParaRPr/>
          </a:p>
          <a:p>
            <a:pPr indent="174625" lvl="0" marL="0" marR="0" rtl="0" algn="l">
              <a:spcBef>
                <a:spcPts val="0"/>
              </a:spcBef>
              <a:spcAft>
                <a:spcPts val="0"/>
              </a:spcAft>
              <a:buNone/>
            </a:pPr>
            <a:r>
              <a:rPr lang="en-US" sz="1800">
                <a:solidFill>
                  <a:schemeClr val="dk1"/>
                </a:solidFill>
                <a:latin typeface="Calibri"/>
                <a:ea typeface="Calibri"/>
                <a:cs typeface="Calibri"/>
                <a:sym typeface="Calibri"/>
              </a:rPr>
              <a:t>Currency_Location </a:t>
            </a:r>
            <a:endParaRPr/>
          </a:p>
          <a:p>
            <a:pPr indent="174625" lvl="0" marL="0" marR="0" rtl="0" algn="l">
              <a:spcBef>
                <a:spcPts val="0"/>
              </a:spcBef>
              <a:spcAft>
                <a:spcPts val="0"/>
              </a:spcAft>
              <a:buNone/>
            </a:pPr>
            <a:r>
              <a:rPr lang="en-US" sz="1800">
                <a:solidFill>
                  <a:schemeClr val="dk1"/>
                </a:solidFill>
                <a:latin typeface="Calibri"/>
                <a:ea typeface="Calibri"/>
                <a:cs typeface="Calibri"/>
                <a:sym typeface="Calibri"/>
              </a:rPr>
              <a:t>Base_Currency</a:t>
            </a:r>
            <a:endParaRPr sz="1800">
              <a:solidFill>
                <a:schemeClr val="dk1"/>
              </a:solidFill>
              <a:latin typeface="Calibri"/>
              <a:ea typeface="Calibri"/>
              <a:cs typeface="Calibri"/>
              <a:sym typeface="Calibri"/>
            </a:endParaRPr>
          </a:p>
          <a:p>
            <a:pPr indent="174625" lvl="0" marL="0" marR="0" rtl="0" algn="l">
              <a:spcBef>
                <a:spcPts val="0"/>
              </a:spcBef>
              <a:spcAft>
                <a:spcPts val="0"/>
              </a:spcAft>
              <a:buNone/>
            </a:pPr>
            <a:r>
              <a:rPr lang="en-US" sz="1800">
                <a:solidFill>
                  <a:schemeClr val="dk1"/>
                </a:solidFill>
                <a:latin typeface="Calibri"/>
                <a:ea typeface="Calibri"/>
                <a:cs typeface="Calibri"/>
                <a:sym typeface="Calibri"/>
              </a:rPr>
              <a:t>Conversion_Rate_To_Base_Currency</a:t>
            </a:r>
            <a:endParaRPr sz="1800">
              <a:solidFill>
                <a:schemeClr val="dk1"/>
              </a:solidFill>
              <a:latin typeface="Calibri"/>
              <a:ea typeface="Calibri"/>
              <a:cs typeface="Calibri"/>
              <a:sym typeface="Calibri"/>
            </a:endParaRPr>
          </a:p>
          <a:p>
            <a:pPr indent="174625" lvl="0" marL="0" marR="0" rtl="0" algn="l">
              <a:spcBef>
                <a:spcPts val="0"/>
              </a:spcBef>
              <a:spcAft>
                <a:spcPts val="0"/>
              </a:spcAft>
              <a:buNone/>
            </a:pPr>
            <a:r>
              <a:rPr lang="en-US" sz="1800">
                <a:solidFill>
                  <a:schemeClr val="dk1"/>
                </a:solidFill>
                <a:latin typeface="Calibri"/>
                <a:ea typeface="Calibri"/>
                <a:cs typeface="Calibri"/>
                <a:sym typeface="Calibri"/>
              </a:rPr>
              <a:t>Date Of Rate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4" name="Google Shape;994;p100"/>
          <p:cNvSpPr txBox="1"/>
          <p:nvPr/>
        </p:nvSpPr>
        <p:spPr>
          <a:xfrm>
            <a:off x="1981200" y="3962400"/>
            <a:ext cx="388620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DEPENDENT </a:t>
            </a:r>
            <a:r>
              <a:rPr lang="en-US" sz="1800">
                <a:solidFill>
                  <a:schemeClr val="dk1"/>
                </a:solidFill>
                <a:latin typeface="Calibri"/>
                <a:ea typeface="Calibri"/>
                <a:cs typeface="Calibri"/>
                <a:sym typeface="Calibri"/>
              </a:rPr>
              <a:t>entity type</a:t>
            </a:r>
            <a:endParaRPr/>
          </a:p>
          <a:p>
            <a:pPr indent="115888" lvl="0" marL="0" marR="0" rtl="0" algn="l">
              <a:spcBef>
                <a:spcPts val="0"/>
              </a:spcBef>
              <a:spcAft>
                <a:spcPts val="0"/>
              </a:spcAft>
              <a:buNone/>
            </a:pPr>
            <a:r>
              <a:rPr lang="en-US" sz="1800">
                <a:solidFill>
                  <a:schemeClr val="dk1"/>
                </a:solidFill>
                <a:latin typeface="Calibri"/>
                <a:ea typeface="Calibri"/>
                <a:cs typeface="Calibri"/>
                <a:sym typeface="Calibri"/>
              </a:rPr>
              <a:t>Dependent_Social_Security_ Number</a:t>
            </a:r>
            <a:endParaRPr/>
          </a:p>
          <a:p>
            <a:pPr indent="174625" lvl="0" marL="0" marR="0" rtl="0" algn="l">
              <a:spcBef>
                <a:spcPts val="0"/>
              </a:spcBef>
              <a:spcAft>
                <a:spcPts val="0"/>
              </a:spcAft>
              <a:buNone/>
            </a:pPr>
            <a:r>
              <a:rPr lang="en-US" sz="1800">
                <a:solidFill>
                  <a:schemeClr val="dk1"/>
                </a:solidFill>
                <a:latin typeface="Calibri"/>
                <a:ea typeface="Calibri"/>
                <a:cs typeface="Calibri"/>
                <a:sym typeface="Calibri"/>
              </a:rPr>
              <a:t>Dependent_Name</a:t>
            </a:r>
            <a:endParaRPr sz="1800">
              <a:solidFill>
                <a:schemeClr val="dk1"/>
              </a:solidFill>
              <a:latin typeface="Calibri"/>
              <a:ea typeface="Calibri"/>
              <a:cs typeface="Calibri"/>
              <a:sym typeface="Calibri"/>
            </a:endParaRPr>
          </a:p>
          <a:p>
            <a:pPr indent="115888" lvl="0" marL="0" marR="0" rtl="0" algn="l">
              <a:spcBef>
                <a:spcPts val="0"/>
              </a:spcBef>
              <a:spcAft>
                <a:spcPts val="0"/>
              </a:spcAft>
              <a:buNone/>
            </a:pPr>
            <a:r>
              <a:rPr lang="en-US" sz="1800">
                <a:solidFill>
                  <a:schemeClr val="dk1"/>
                </a:solidFill>
                <a:latin typeface="Calibri"/>
                <a:ea typeface="Calibri"/>
                <a:cs typeface="Calibri"/>
                <a:sym typeface="Calibri"/>
              </a:rPr>
              <a:t>Dependent_Birth_Date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5" name="Google Shape;995;p100"/>
          <p:cNvSpPr txBox="1"/>
          <p:nvPr/>
        </p:nvSpPr>
        <p:spPr>
          <a:xfrm>
            <a:off x="5867400" y="2057400"/>
            <a:ext cx="4495800"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EMPLOYEE</a:t>
            </a:r>
            <a:r>
              <a:rPr lang="en-US" sz="1800">
                <a:solidFill>
                  <a:schemeClr val="dk1"/>
                </a:solidFill>
                <a:latin typeface="Calibri"/>
                <a:ea typeface="Calibri"/>
                <a:cs typeface="Calibri"/>
                <a:sym typeface="Calibri"/>
              </a:rPr>
              <a:t> entity type </a:t>
            </a:r>
            <a:endParaRPr/>
          </a:p>
          <a:p>
            <a:pPr indent="174625" lvl="0" marL="0" marR="0" rtl="0" algn="l">
              <a:spcBef>
                <a:spcPts val="0"/>
              </a:spcBef>
              <a:spcAft>
                <a:spcPts val="0"/>
              </a:spcAft>
              <a:buNone/>
            </a:pPr>
            <a:r>
              <a:rPr lang="en-US" sz="1800">
                <a:solidFill>
                  <a:schemeClr val="dk1"/>
                </a:solidFill>
                <a:latin typeface="Calibri"/>
                <a:ea typeface="Calibri"/>
                <a:cs typeface="Calibri"/>
                <a:sym typeface="Calibri"/>
              </a:rPr>
              <a:t>Employee_Name </a:t>
            </a:r>
            <a:endParaRPr/>
          </a:p>
          <a:p>
            <a:pPr indent="174625" lvl="0" marL="0" marR="0" rtl="0" algn="l">
              <a:spcBef>
                <a:spcPts val="0"/>
              </a:spcBef>
              <a:spcAft>
                <a:spcPts val="0"/>
              </a:spcAft>
              <a:buNone/>
            </a:pPr>
            <a:r>
              <a:rPr lang="en-US" sz="1800">
                <a:solidFill>
                  <a:schemeClr val="dk1"/>
                </a:solidFill>
                <a:latin typeface="Calibri"/>
                <a:ea typeface="Calibri"/>
                <a:cs typeface="Calibri"/>
                <a:sym typeface="Calibri"/>
              </a:rPr>
              <a:t>Social_Security_Number </a:t>
            </a:r>
            <a:endParaRPr/>
          </a:p>
          <a:p>
            <a:pPr indent="174625" lvl="0" marL="0" marR="0" rtl="0" algn="l">
              <a:spcBef>
                <a:spcPts val="0"/>
              </a:spcBef>
              <a:spcAft>
                <a:spcPts val="0"/>
              </a:spcAft>
              <a:buNone/>
            </a:pPr>
            <a:r>
              <a:rPr lang="en-US" sz="1800">
                <a:solidFill>
                  <a:schemeClr val="dk1"/>
                </a:solidFill>
                <a:latin typeface="Calibri"/>
                <a:ea typeface="Calibri"/>
                <a:cs typeface="Calibri"/>
                <a:sym typeface="Calibri"/>
              </a:rPr>
              <a:t>Nbr_Dependents </a:t>
            </a:r>
            <a:endParaRPr/>
          </a:p>
          <a:p>
            <a:pPr indent="174625" lvl="0" marL="0" marR="0" rtl="0" algn="l">
              <a:spcBef>
                <a:spcPts val="0"/>
              </a:spcBef>
              <a:spcAft>
                <a:spcPts val="0"/>
              </a:spcAft>
              <a:buNone/>
            </a:pPr>
            <a:r>
              <a:rPr lang="en-US" sz="1800">
                <a:solidFill>
                  <a:schemeClr val="dk1"/>
                </a:solidFill>
                <a:latin typeface="Calibri"/>
                <a:ea typeface="Calibri"/>
                <a:cs typeface="Calibri"/>
                <a:sym typeface="Calibri"/>
              </a:rPr>
              <a:t>Type_Code</a:t>
            </a:r>
            <a:endParaRPr sz="1800">
              <a:solidFill>
                <a:schemeClr val="dk1"/>
              </a:solidFill>
              <a:latin typeface="Calibri"/>
              <a:ea typeface="Calibri"/>
              <a:cs typeface="Calibri"/>
              <a:sym typeface="Calibri"/>
            </a:endParaRPr>
          </a:p>
          <a:p>
            <a:pPr indent="174625"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174625" lvl="0" marL="0" marR="0" rtl="0" algn="l">
              <a:spcBef>
                <a:spcPts val="0"/>
              </a:spcBef>
              <a:spcAft>
                <a:spcPts val="0"/>
              </a:spcAft>
              <a:buNone/>
            </a:pPr>
            <a:r>
              <a:rPr b="1" lang="en-US" sz="1800">
                <a:solidFill>
                  <a:schemeClr val="dk1"/>
                </a:solidFill>
                <a:latin typeface="Calibri"/>
                <a:ea typeface="Calibri"/>
                <a:cs typeface="Calibri"/>
                <a:sym typeface="Calibri"/>
              </a:rPr>
              <a:t>SALARJED_EMPLOYEE</a:t>
            </a:r>
            <a:r>
              <a:rPr lang="en-US" sz="1800">
                <a:solidFill>
                  <a:schemeClr val="dk1"/>
                </a:solidFill>
                <a:latin typeface="Calibri"/>
                <a:ea typeface="Calibri"/>
                <a:cs typeface="Calibri"/>
                <a:sym typeface="Calibri"/>
              </a:rPr>
              <a:t> entity subtype</a:t>
            </a:r>
            <a:endParaRPr/>
          </a:p>
          <a:p>
            <a:pPr indent="290513" lvl="0" marL="0" marR="0" rtl="0" algn="l">
              <a:spcBef>
                <a:spcPts val="0"/>
              </a:spcBef>
              <a:spcAft>
                <a:spcPts val="0"/>
              </a:spcAft>
              <a:buNone/>
            </a:pPr>
            <a:r>
              <a:rPr lang="en-US" sz="1800">
                <a:solidFill>
                  <a:schemeClr val="dk1"/>
                </a:solidFill>
                <a:latin typeface="Calibri"/>
                <a:ea typeface="Calibri"/>
                <a:cs typeface="Calibri"/>
                <a:sym typeface="Calibri"/>
              </a:rPr>
              <a:t>Supervisory_Level</a:t>
            </a:r>
            <a:endParaRPr sz="1800">
              <a:solidFill>
                <a:schemeClr val="dk1"/>
              </a:solidFill>
              <a:latin typeface="Calibri"/>
              <a:ea typeface="Calibri"/>
              <a:cs typeface="Calibri"/>
              <a:sym typeface="Calibri"/>
            </a:endParaRPr>
          </a:p>
          <a:p>
            <a:pPr indent="290513"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174625" lvl="0" marL="290513" marR="0" rtl="0" algn="l">
              <a:spcBef>
                <a:spcPts val="0"/>
              </a:spcBef>
              <a:spcAft>
                <a:spcPts val="0"/>
              </a:spcAft>
              <a:buNone/>
            </a:pPr>
            <a:r>
              <a:rPr b="1" lang="en-US" sz="1800">
                <a:solidFill>
                  <a:schemeClr val="dk1"/>
                </a:solidFill>
                <a:latin typeface="Calibri"/>
                <a:ea typeface="Calibri"/>
                <a:cs typeface="Calibri"/>
                <a:sym typeface="Calibri"/>
              </a:rPr>
              <a:t>HOURLY_EMPLOYEE</a:t>
            </a:r>
            <a:r>
              <a:rPr lang="en-US" sz="1800">
                <a:solidFill>
                  <a:schemeClr val="dk1"/>
                </a:solidFill>
                <a:latin typeface="Calibri"/>
                <a:ea typeface="Calibri"/>
                <a:cs typeface="Calibri"/>
                <a:sym typeface="Calibri"/>
              </a:rPr>
              <a:t> entity subtype Standard_Hourly_Rate </a:t>
            </a:r>
            <a:endParaRPr/>
          </a:p>
          <a:p>
            <a:pPr indent="0" lvl="0" marL="290513" marR="0" rtl="0" algn="l">
              <a:spcBef>
                <a:spcPts val="0"/>
              </a:spcBef>
              <a:spcAft>
                <a:spcPts val="0"/>
              </a:spcAft>
              <a:buNone/>
            </a:pPr>
            <a:r>
              <a:rPr lang="en-US" sz="1800">
                <a:solidFill>
                  <a:schemeClr val="dk1"/>
                </a:solidFill>
                <a:latin typeface="Calibri"/>
                <a:ea typeface="Calibri"/>
                <a:cs typeface="Calibri"/>
                <a:sym typeface="Calibri"/>
              </a:rPr>
              <a:t>US_Hourly_Rate Collective_Bargaining_Unit_Number</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sp>
        <p:nvSpPr>
          <p:cNvPr id="1000" name="Google Shape;1000;p10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ER Diagram Contd…</a:t>
            </a:r>
            <a:endParaRPr/>
          </a:p>
        </p:txBody>
      </p:sp>
      <p:sp>
        <p:nvSpPr>
          <p:cNvPr id="1001" name="Google Shape;1001;p101"/>
          <p:cNvSpPr txBox="1"/>
          <p:nvPr>
            <p:ph idx="1" type="body"/>
          </p:nvPr>
        </p:nvSpPr>
        <p:spPr>
          <a:xfrm>
            <a:off x="2514600" y="1371600"/>
            <a:ext cx="7498080" cy="609600"/>
          </a:xfrm>
          <a:prstGeom prst="rect">
            <a:avLst/>
          </a:prstGeom>
          <a:noFill/>
          <a:ln>
            <a:noFill/>
          </a:ln>
        </p:spPr>
        <p:txBody>
          <a:bodyPr anchorCtr="0" anchor="t" bIns="45700" lIns="91425" spcFirstLastPara="1" rIns="91425" wrap="square" tIns="45700">
            <a:normAutofit/>
          </a:bodyPr>
          <a:lstStyle/>
          <a:p>
            <a:pPr indent="-228600" lvl="0" marL="228600" rtl="0" algn="ctr">
              <a:lnSpc>
                <a:spcPct val="90000"/>
              </a:lnSpc>
              <a:spcBef>
                <a:spcPts val="0"/>
              </a:spcBef>
              <a:spcAft>
                <a:spcPts val="0"/>
              </a:spcAft>
              <a:buClr>
                <a:schemeClr val="dk1"/>
              </a:buClr>
              <a:buSzPts val="2800"/>
              <a:buNone/>
            </a:pPr>
            <a:r>
              <a:rPr lang="en-US" u="sng"/>
              <a:t>Entity Attributes </a:t>
            </a:r>
            <a:endParaRPr/>
          </a:p>
        </p:txBody>
      </p:sp>
      <p:sp>
        <p:nvSpPr>
          <p:cNvPr id="1002" name="Google Shape;1002;p101"/>
          <p:cNvSpPr txBox="1"/>
          <p:nvPr/>
        </p:nvSpPr>
        <p:spPr>
          <a:xfrm>
            <a:off x="1905000" y="2133602"/>
            <a:ext cx="3886200"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JOB</a:t>
            </a:r>
            <a:r>
              <a:rPr lang="en-US" sz="1800">
                <a:solidFill>
                  <a:schemeClr val="dk1"/>
                </a:solidFill>
                <a:latin typeface="Calibri"/>
                <a:ea typeface="Calibri"/>
                <a:cs typeface="Calibri"/>
                <a:sym typeface="Calibri"/>
              </a:rPr>
              <a:t> entity type</a:t>
            </a:r>
            <a:endParaRPr/>
          </a:p>
          <a:p>
            <a:pPr indent="115888" lvl="0" marL="0" marR="0" rtl="0" algn="l">
              <a:spcBef>
                <a:spcPts val="0"/>
              </a:spcBef>
              <a:spcAft>
                <a:spcPts val="0"/>
              </a:spcAft>
              <a:buNone/>
            </a:pPr>
            <a:r>
              <a:rPr lang="en-US" sz="1800">
                <a:solidFill>
                  <a:schemeClr val="dk1"/>
                </a:solidFill>
                <a:latin typeface="Calibri"/>
                <a:ea typeface="Calibri"/>
                <a:cs typeface="Calibri"/>
                <a:sym typeface="Calibri"/>
              </a:rPr>
              <a:t>Name </a:t>
            </a:r>
            <a:endParaRPr/>
          </a:p>
          <a:p>
            <a:pPr indent="115888" lvl="0" marL="0" marR="0" rtl="0" algn="l">
              <a:spcBef>
                <a:spcPts val="0"/>
              </a:spcBef>
              <a:spcAft>
                <a:spcPts val="0"/>
              </a:spcAft>
              <a:buNone/>
            </a:pPr>
            <a:r>
              <a:rPr lang="en-US" sz="1800">
                <a:solidFill>
                  <a:schemeClr val="dk1"/>
                </a:solidFill>
                <a:latin typeface="Calibri"/>
                <a:ea typeface="Calibri"/>
                <a:cs typeface="Calibri"/>
                <a:sym typeface="Calibri"/>
              </a:rPr>
              <a:t>Number </a:t>
            </a:r>
            <a:endParaRPr/>
          </a:p>
          <a:p>
            <a:pPr indent="115888" lvl="0" marL="0" marR="0" rtl="0" algn="l">
              <a:spcBef>
                <a:spcPts val="0"/>
              </a:spcBef>
              <a:spcAft>
                <a:spcPts val="0"/>
              </a:spcAft>
              <a:buNone/>
            </a:pPr>
            <a:r>
              <a:rPr lang="en-US" sz="1800">
                <a:solidFill>
                  <a:schemeClr val="dk1"/>
                </a:solidFill>
                <a:latin typeface="Calibri"/>
                <a:ea typeface="Calibri"/>
                <a:cs typeface="Calibri"/>
                <a:sym typeface="Calibri"/>
              </a:rPr>
              <a:t>Pay_Grade </a:t>
            </a:r>
            <a:endParaRPr/>
          </a:p>
          <a:p>
            <a:pPr indent="115888" lvl="0" marL="0" marR="0" rtl="0" algn="l">
              <a:spcBef>
                <a:spcPts val="0"/>
              </a:spcBef>
              <a:spcAft>
                <a:spcPts val="0"/>
              </a:spcAft>
              <a:buNone/>
            </a:pPr>
            <a:r>
              <a:rPr lang="en-US" sz="1800">
                <a:solidFill>
                  <a:schemeClr val="dk1"/>
                </a:solidFill>
                <a:latin typeface="Calibri"/>
                <a:ea typeface="Calibri"/>
                <a:cs typeface="Calibri"/>
                <a:sym typeface="Calibri"/>
              </a:rPr>
              <a:t>Description</a:t>
            </a:r>
            <a:endParaRPr/>
          </a:p>
          <a:p>
            <a:pPr indent="174625"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3" name="Google Shape;1003;p101"/>
          <p:cNvSpPr txBox="1"/>
          <p:nvPr/>
        </p:nvSpPr>
        <p:spPr>
          <a:xfrm>
            <a:off x="1981200" y="3962401"/>
            <a:ext cx="3886200"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JOB_ASSIGNMENT</a:t>
            </a:r>
            <a:r>
              <a:rPr lang="en-US" sz="1800">
                <a:solidFill>
                  <a:schemeClr val="dk1"/>
                </a:solidFill>
                <a:latin typeface="Calibri"/>
                <a:ea typeface="Calibri"/>
                <a:cs typeface="Calibri"/>
                <a:sym typeface="Calibri"/>
              </a:rPr>
              <a:t> entity type</a:t>
            </a:r>
            <a:endParaRPr/>
          </a:p>
          <a:p>
            <a:pPr indent="0" lvl="0" marL="115888" marR="0" rtl="0" algn="l">
              <a:spcBef>
                <a:spcPts val="0"/>
              </a:spcBef>
              <a:spcAft>
                <a:spcPts val="0"/>
              </a:spcAft>
              <a:buNone/>
            </a:pPr>
            <a:r>
              <a:rPr lang="en-US" sz="1800">
                <a:solidFill>
                  <a:schemeClr val="dk1"/>
                </a:solidFill>
                <a:latin typeface="Calibri"/>
                <a:ea typeface="Calibri"/>
                <a:cs typeface="Calibri"/>
                <a:sym typeface="Calibri"/>
              </a:rPr>
              <a:t>Effective Date </a:t>
            </a:r>
            <a:endParaRPr/>
          </a:p>
          <a:p>
            <a:pPr indent="0" lvl="0" marL="115888" marR="0" rtl="0" algn="l">
              <a:spcBef>
                <a:spcPts val="0"/>
              </a:spcBef>
              <a:spcAft>
                <a:spcPts val="0"/>
              </a:spcAft>
              <a:buNone/>
            </a:pPr>
            <a:r>
              <a:rPr lang="en-US" sz="1800">
                <a:solidFill>
                  <a:schemeClr val="dk1"/>
                </a:solidFill>
                <a:latin typeface="Calibri"/>
                <a:ea typeface="Calibri"/>
                <a:cs typeface="Calibri"/>
                <a:sym typeface="Calibri"/>
              </a:rPr>
              <a:t>Salary </a:t>
            </a:r>
            <a:endParaRPr/>
          </a:p>
          <a:p>
            <a:pPr indent="0" lvl="0" marL="115888" marR="0" rtl="0" algn="l">
              <a:spcBef>
                <a:spcPts val="0"/>
              </a:spcBef>
              <a:spcAft>
                <a:spcPts val="0"/>
              </a:spcAft>
              <a:buNone/>
            </a:pPr>
            <a:r>
              <a:rPr lang="en-US" sz="1800">
                <a:solidFill>
                  <a:schemeClr val="dk1"/>
                </a:solidFill>
                <a:latin typeface="Calibri"/>
                <a:ea typeface="Calibri"/>
                <a:cs typeface="Calibri"/>
                <a:sym typeface="Calibri"/>
              </a:rPr>
              <a:t>Performance_Rating </a:t>
            </a:r>
            <a:endParaRPr/>
          </a:p>
          <a:p>
            <a:pPr indent="0" lvl="0" marL="115888" marR="0" rtl="0" algn="l">
              <a:spcBef>
                <a:spcPts val="0"/>
              </a:spcBef>
              <a:spcAft>
                <a:spcPts val="0"/>
              </a:spcAft>
              <a:buNone/>
            </a:pPr>
            <a:r>
              <a:rPr lang="en-US" sz="1800">
                <a:solidFill>
                  <a:schemeClr val="dk1"/>
                </a:solidFill>
                <a:latin typeface="Calibri"/>
                <a:ea typeface="Calibri"/>
                <a:cs typeface="Calibri"/>
                <a:sym typeface="Calibri"/>
              </a:rPr>
              <a:t>Status Inactive </a:t>
            </a:r>
            <a:endParaRPr/>
          </a:p>
          <a:p>
            <a:pPr indent="0" lvl="0" marL="115888" marR="0" rtl="0" algn="l">
              <a:spcBef>
                <a:spcPts val="0"/>
              </a:spcBef>
              <a:spcAft>
                <a:spcPts val="0"/>
              </a:spcAft>
              <a:buNone/>
            </a:pPr>
            <a:r>
              <a:rPr lang="en-US" sz="1800">
                <a:solidFill>
                  <a:schemeClr val="dk1"/>
                </a:solidFill>
                <a:latin typeface="Calibri"/>
                <a:ea typeface="Calibri"/>
                <a:cs typeface="Calibri"/>
                <a:sym typeface="Calibri"/>
              </a:rPr>
              <a:t>System_Date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4" name="Google Shape;1004;p101"/>
          <p:cNvSpPr txBox="1"/>
          <p:nvPr/>
        </p:nvSpPr>
        <p:spPr>
          <a:xfrm>
            <a:off x="5867400" y="2057401"/>
            <a:ext cx="4495800"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LOCATION </a:t>
            </a:r>
            <a:r>
              <a:rPr lang="en-US" sz="1800">
                <a:solidFill>
                  <a:schemeClr val="dk1"/>
                </a:solidFill>
                <a:latin typeface="Calibri"/>
                <a:ea typeface="Calibri"/>
                <a:cs typeface="Calibri"/>
                <a:sym typeface="Calibri"/>
              </a:rPr>
              <a:t>entity type</a:t>
            </a:r>
            <a:endParaRPr/>
          </a:p>
          <a:p>
            <a:pPr indent="-58737" lvl="0" marL="174625" marR="0" rtl="0" algn="l">
              <a:spcBef>
                <a:spcPts val="0"/>
              </a:spcBef>
              <a:spcAft>
                <a:spcPts val="0"/>
              </a:spcAft>
              <a:buNone/>
            </a:pPr>
            <a:r>
              <a:rPr lang="en-US" sz="1800">
                <a:solidFill>
                  <a:schemeClr val="dk1"/>
                </a:solidFill>
                <a:latin typeface="Calibri"/>
                <a:ea typeface="Calibri"/>
                <a:cs typeface="Calibri"/>
                <a:sym typeface="Calibri"/>
              </a:rPr>
              <a:t>Location Name</a:t>
            </a:r>
            <a:endParaRPr/>
          </a:p>
          <a:p>
            <a:pPr indent="-58737" lvl="0" marL="174625" marR="0" rtl="0" algn="l">
              <a:spcBef>
                <a:spcPts val="0"/>
              </a:spcBef>
              <a:spcAft>
                <a:spcPts val="0"/>
              </a:spcAft>
              <a:buNone/>
            </a:pPr>
            <a:r>
              <a:rPr lang="en-US" sz="1800">
                <a:solidFill>
                  <a:schemeClr val="dk1"/>
                </a:solidFill>
                <a:latin typeface="Calibri"/>
                <a:ea typeface="Calibri"/>
                <a:cs typeface="Calibri"/>
                <a:sym typeface="Calibri"/>
              </a:rPr>
              <a:t>Address</a:t>
            </a:r>
            <a:endParaRPr/>
          </a:p>
          <a:p>
            <a:pPr indent="-58737" lvl="0" marL="174625" marR="0" rtl="0" algn="l">
              <a:spcBef>
                <a:spcPts val="0"/>
              </a:spcBef>
              <a:spcAft>
                <a:spcPts val="0"/>
              </a:spcAft>
              <a:buNone/>
            </a:pPr>
            <a:r>
              <a:rPr lang="en-US" sz="1800">
                <a:solidFill>
                  <a:schemeClr val="dk1"/>
                </a:solidFill>
                <a:latin typeface="Calibri"/>
                <a:ea typeface="Calibri"/>
                <a:cs typeface="Calibri"/>
                <a:sym typeface="Calibri"/>
              </a:rPr>
              <a:t>City</a:t>
            </a:r>
            <a:endParaRPr/>
          </a:p>
          <a:p>
            <a:pPr indent="-58737" lvl="0" marL="174625" marR="0" rtl="0" algn="l">
              <a:spcBef>
                <a:spcPts val="0"/>
              </a:spcBef>
              <a:spcAft>
                <a:spcPts val="0"/>
              </a:spcAft>
              <a:buNone/>
            </a:pPr>
            <a:r>
              <a:rPr lang="en-US" sz="1800">
                <a:solidFill>
                  <a:schemeClr val="dk1"/>
                </a:solidFill>
                <a:latin typeface="Calibri"/>
                <a:ea typeface="Calibri"/>
                <a:cs typeface="Calibri"/>
                <a:sym typeface="Calibri"/>
              </a:rPr>
              <a:t>State</a:t>
            </a:r>
            <a:endParaRPr/>
          </a:p>
          <a:p>
            <a:pPr indent="-58737" lvl="0" marL="174625" marR="0" rtl="0" algn="l">
              <a:spcBef>
                <a:spcPts val="0"/>
              </a:spcBef>
              <a:spcAft>
                <a:spcPts val="0"/>
              </a:spcAft>
              <a:buNone/>
            </a:pPr>
            <a:r>
              <a:rPr lang="en-US" sz="1800">
                <a:solidFill>
                  <a:schemeClr val="dk1"/>
                </a:solidFill>
                <a:latin typeface="Calibri"/>
                <a:ea typeface="Calibri"/>
                <a:cs typeface="Calibri"/>
                <a:sym typeface="Calibri"/>
              </a:rPr>
              <a:t>Zip</a:t>
            </a:r>
            <a:endParaRPr/>
          </a:p>
          <a:p>
            <a:pPr indent="-58737" lvl="0" marL="174625" marR="0" rtl="0" algn="l">
              <a:spcBef>
                <a:spcPts val="0"/>
              </a:spcBef>
              <a:spcAft>
                <a:spcPts val="0"/>
              </a:spcAft>
              <a:buNone/>
            </a:pPr>
            <a:r>
              <a:rPr lang="en-US" sz="1800">
                <a:solidFill>
                  <a:schemeClr val="dk1"/>
                </a:solidFill>
                <a:latin typeface="Calibri"/>
                <a:ea typeface="Calibri"/>
                <a:cs typeface="Calibri"/>
                <a:sym typeface="Calibri"/>
              </a:rPr>
              <a:t>Country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Software Requirements: Why Care?</a:t>
            </a:r>
            <a:endParaRPr b="1"/>
          </a:p>
        </p:txBody>
      </p:sp>
      <p:sp>
        <p:nvSpPr>
          <p:cNvPr id="157" name="Google Shape;157;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Shortcoming in requirements practices can pose many risks to project success</a:t>
            </a:r>
            <a:endParaRPr/>
          </a:p>
          <a:p>
            <a:pPr indent="0" lvl="0" marL="0" rtl="0" algn="l">
              <a:lnSpc>
                <a:spcPct val="90000"/>
              </a:lnSpc>
              <a:spcBef>
                <a:spcPts val="1000"/>
              </a:spcBef>
              <a:spcAft>
                <a:spcPts val="0"/>
              </a:spcAft>
              <a:buClr>
                <a:schemeClr val="dk1"/>
              </a:buClr>
              <a:buSzPts val="2800"/>
              <a:buNone/>
            </a:pPr>
            <a:r>
              <a:rPr lang="en-US"/>
              <a:t>   -Where success means delivering a product that satisfies the user's</a:t>
            </a:r>
            <a:endParaRPr/>
          </a:p>
          <a:p>
            <a:pPr indent="0" lvl="0" marL="0" rtl="0" algn="l">
              <a:lnSpc>
                <a:spcPct val="90000"/>
              </a:lnSpc>
              <a:spcBef>
                <a:spcPts val="1000"/>
              </a:spcBef>
              <a:spcAft>
                <a:spcPts val="0"/>
              </a:spcAft>
              <a:buClr>
                <a:schemeClr val="dk1"/>
              </a:buClr>
              <a:buSzPts val="2800"/>
              <a:buNone/>
            </a:pPr>
            <a:r>
              <a:rPr lang="en-US"/>
              <a:t>        functional and quality expectations at the agreed upon cost and </a:t>
            </a:r>
            <a:endParaRPr/>
          </a:p>
          <a:p>
            <a:pPr indent="0" lvl="0" marL="0" rtl="0" algn="l">
              <a:lnSpc>
                <a:spcPct val="90000"/>
              </a:lnSpc>
              <a:spcBef>
                <a:spcPts val="1000"/>
              </a:spcBef>
              <a:spcAft>
                <a:spcPts val="0"/>
              </a:spcAft>
              <a:buClr>
                <a:schemeClr val="dk1"/>
              </a:buClr>
              <a:buSzPts val="2800"/>
              <a:buNone/>
            </a:pPr>
            <a:r>
              <a:rPr lang="en-US"/>
              <a:t>        schedule</a:t>
            </a:r>
            <a:endParaRPr/>
          </a:p>
          <a:p>
            <a:pPr indent="-228600" lvl="0" marL="228600" rtl="0" algn="l">
              <a:lnSpc>
                <a:spcPct val="90000"/>
              </a:lnSpc>
              <a:spcBef>
                <a:spcPts val="1000"/>
              </a:spcBef>
              <a:spcAft>
                <a:spcPts val="0"/>
              </a:spcAft>
              <a:buClr>
                <a:schemeClr val="dk1"/>
              </a:buClr>
              <a:buSzPts val="2800"/>
              <a:buChar char="•"/>
            </a:pPr>
            <a:r>
              <a:rPr lang="en-US"/>
              <a:t>Following sound requirements practices help create high quality products with faster development and delivery times with less effort spent in rework</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10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ER Diagram Contd…</a:t>
            </a:r>
            <a:endParaRPr/>
          </a:p>
        </p:txBody>
      </p:sp>
      <p:sp>
        <p:nvSpPr>
          <p:cNvPr id="1010" name="Google Shape;1010;p102"/>
          <p:cNvSpPr txBox="1"/>
          <p:nvPr>
            <p:ph idx="1" type="body"/>
          </p:nvPr>
        </p:nvSpPr>
        <p:spPr>
          <a:xfrm>
            <a:off x="2514600" y="1371600"/>
            <a:ext cx="7498080" cy="609600"/>
          </a:xfrm>
          <a:prstGeom prst="rect">
            <a:avLst/>
          </a:prstGeom>
          <a:noFill/>
          <a:ln>
            <a:noFill/>
          </a:ln>
        </p:spPr>
        <p:txBody>
          <a:bodyPr anchorCtr="0" anchor="t" bIns="45700" lIns="91425" spcFirstLastPara="1" rIns="91425" wrap="square" tIns="45700">
            <a:normAutofit/>
          </a:bodyPr>
          <a:lstStyle/>
          <a:p>
            <a:pPr indent="-228600" lvl="0" marL="228600" rtl="0" algn="ctr">
              <a:lnSpc>
                <a:spcPct val="90000"/>
              </a:lnSpc>
              <a:spcBef>
                <a:spcPts val="0"/>
              </a:spcBef>
              <a:spcAft>
                <a:spcPts val="0"/>
              </a:spcAft>
              <a:buClr>
                <a:schemeClr val="dk1"/>
              </a:buClr>
              <a:buSzPts val="2800"/>
              <a:buNone/>
            </a:pPr>
            <a:r>
              <a:rPr lang="en-US" u="sng"/>
              <a:t>Attributes Relationships </a:t>
            </a:r>
            <a:endParaRPr/>
          </a:p>
        </p:txBody>
      </p:sp>
      <p:graphicFrame>
        <p:nvGraphicFramePr>
          <p:cNvPr id="1011" name="Google Shape;1011;p102"/>
          <p:cNvGraphicFramePr/>
          <p:nvPr/>
        </p:nvGraphicFramePr>
        <p:xfrm>
          <a:off x="2743200" y="2362200"/>
          <a:ext cx="3000000" cy="3000000"/>
        </p:xfrm>
        <a:graphic>
          <a:graphicData uri="http://schemas.openxmlformats.org/drawingml/2006/table">
            <a:tbl>
              <a:tblPr bandRow="1" firstRow="1">
                <a:noFill/>
                <a:tableStyleId>{2FE43984-580B-448D-BDD3-F7360B42D9B6}</a:tableStyleId>
              </a:tblPr>
              <a:tblGrid>
                <a:gridCol w="2743200"/>
                <a:gridCol w="4267200"/>
              </a:tblGrid>
              <a:tr h="370850">
                <a:tc>
                  <a:txBody>
                    <a:bodyPr/>
                    <a:lstStyle/>
                    <a:p>
                      <a:pPr indent="0" lvl="0" marL="0" marR="0" rtl="0" algn="ctr">
                        <a:spcBef>
                          <a:spcPts val="0"/>
                        </a:spcBef>
                        <a:spcAft>
                          <a:spcPts val="0"/>
                        </a:spcAft>
                        <a:buNone/>
                      </a:pPr>
                      <a:r>
                        <a:rPr lang="en-US" sz="1800"/>
                        <a:t>Attribute</a:t>
                      </a:r>
                      <a:endParaRPr/>
                    </a:p>
                  </a:txBody>
                  <a:tcPr marT="45725" marB="45725" marR="91450" marL="91450"/>
                </a:tc>
                <a:tc>
                  <a:txBody>
                    <a:bodyPr/>
                    <a:lstStyle/>
                    <a:p>
                      <a:pPr indent="0" lvl="0" marL="0" marR="0" rtl="0" algn="ctr">
                        <a:spcBef>
                          <a:spcPts val="0"/>
                        </a:spcBef>
                        <a:spcAft>
                          <a:spcPts val="0"/>
                        </a:spcAft>
                        <a:buNone/>
                      </a:pPr>
                      <a:r>
                        <a:rPr lang="en-US" sz="1800"/>
                        <a:t>Established Relationship For</a:t>
                      </a:r>
                      <a:endParaRPr/>
                    </a:p>
                  </a:txBody>
                  <a:tcPr marT="45725" marB="45725" marR="91450" marL="91450"/>
                </a:tc>
              </a:tr>
              <a:tr h="370850">
                <a:tc>
                  <a:txBody>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Currency_Location </a:t>
                      </a:r>
                      <a:endParaRPr sz="1800"/>
                    </a:p>
                  </a:txBody>
                  <a:tcPr marT="45725" marB="45725" marR="91450" marL="91450"/>
                </a:tc>
                <a:tc>
                  <a:txBody>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CURRENCY and EMPLOYEE</a:t>
                      </a:r>
                      <a:endParaRPr sz="1800"/>
                    </a:p>
                  </a:txBody>
                  <a:tcPr marT="45725" marB="45725" marR="91450" marL="91450"/>
                </a:tc>
              </a:tr>
              <a:tr h="370850">
                <a:tc>
                  <a:txBody>
                    <a:bodyPr/>
                    <a:lstStyle/>
                    <a:p>
                      <a:pPr indent="0" lvl="0" marL="0" marR="0" rtl="0" algn="l">
                        <a:spcBef>
                          <a:spcPts val="0"/>
                        </a:spcBef>
                        <a:spcAft>
                          <a:spcPts val="0"/>
                        </a:spcAft>
                        <a:buNone/>
                      </a:pPr>
                      <a:r>
                        <a:rPr lang="en-US" sz="1800"/>
                        <a:t>Location_Name</a:t>
                      </a:r>
                      <a:endParaRPr sz="1800"/>
                    </a:p>
                  </a:txBody>
                  <a:tcPr marT="45725" marB="45725" marR="91450" marL="91450"/>
                </a:tc>
                <a:tc>
                  <a:txBody>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EMPLOYEE and LOCATION</a:t>
                      </a:r>
                      <a:endParaRPr sz="1800"/>
                    </a:p>
                  </a:txBody>
                  <a:tcPr marT="45725" marB="45725" marR="91450" marL="91450"/>
                </a:tc>
              </a:tr>
              <a:tr h="370850">
                <a:tc>
                  <a:txBody>
                    <a:bodyPr/>
                    <a:lstStyle/>
                    <a:p>
                      <a:pPr indent="0" lvl="0" marL="0" marR="0" rtl="0" algn="l">
                        <a:spcBef>
                          <a:spcPts val="0"/>
                        </a:spcBef>
                        <a:spcAft>
                          <a:spcPts val="0"/>
                        </a:spcAft>
                        <a:buNone/>
                      </a:pPr>
                      <a:r>
                        <a:rPr lang="en-US" sz="1800"/>
                        <a:t>Social_Security_Number</a:t>
                      </a:r>
                      <a:endParaRPr sz="1800"/>
                    </a:p>
                  </a:txBody>
                  <a:tcPr marT="45725" marB="45725" marR="91450" marL="91450"/>
                </a:tc>
                <a:tc>
                  <a:txBody>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EMPLOYEE and DEPENDENT</a:t>
                      </a:r>
                      <a:endParaRPr sz="1800"/>
                    </a:p>
                  </a:txBody>
                  <a:tcPr marT="45725" marB="45725" marR="91450" marL="91450"/>
                </a:tc>
              </a:tr>
              <a:tr h="370850">
                <a:tc>
                  <a:txBody>
                    <a:bodyPr/>
                    <a:lstStyle/>
                    <a:p>
                      <a:pPr indent="0" lvl="0" marL="0" marR="0" rtl="0" algn="l">
                        <a:spcBef>
                          <a:spcPts val="0"/>
                        </a:spcBef>
                        <a:spcAft>
                          <a:spcPts val="0"/>
                        </a:spcAft>
                        <a:buNone/>
                      </a:pPr>
                      <a:r>
                        <a:rPr lang="en-US" sz="1800"/>
                        <a:t>Social_Security_Number</a:t>
                      </a:r>
                      <a:endParaRPr sz="1800"/>
                    </a:p>
                  </a:txBody>
                  <a:tcPr marT="45725" marB="45725" marR="91450" marL="91450"/>
                </a:tc>
                <a:tc>
                  <a:txBody>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EMPLOYEE and JOB_ASSIGNMENT</a:t>
                      </a:r>
                      <a:endParaRPr sz="1800"/>
                    </a:p>
                  </a:txBody>
                  <a:tcPr marT="45725" marB="45725" marR="91450" marL="91450"/>
                </a:tc>
              </a:tr>
              <a:tr h="370850">
                <a:tc>
                  <a:txBody>
                    <a:bodyPr/>
                    <a:lstStyle/>
                    <a:p>
                      <a:pPr indent="0" lvl="0" marL="0" marR="0" rtl="0" algn="l">
                        <a:spcBef>
                          <a:spcPts val="0"/>
                        </a:spcBef>
                        <a:spcAft>
                          <a:spcPts val="0"/>
                        </a:spcAft>
                        <a:buNone/>
                      </a:pPr>
                      <a:r>
                        <a:rPr lang="en-US" sz="1800"/>
                        <a:t>Job_Number</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JOB and JOB_ASSIGNMENT</a:t>
                      </a:r>
                      <a:endParaRPr/>
                    </a:p>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5" name="Shape 1015"/>
        <p:cNvGrpSpPr/>
        <p:nvPr/>
      </p:nvGrpSpPr>
      <p:grpSpPr>
        <a:xfrm>
          <a:off x="0" y="0"/>
          <a:ext cx="0" cy="0"/>
          <a:chOff x="0" y="0"/>
          <a:chExt cx="0" cy="0"/>
        </a:xfrm>
      </p:grpSpPr>
      <p:sp>
        <p:nvSpPr>
          <p:cNvPr id="1016" name="Google Shape;1016;p103"/>
          <p:cNvSpPr txBox="1"/>
          <p:nvPr>
            <p:ph type="title"/>
          </p:nvPr>
        </p:nvSpPr>
        <p:spPr>
          <a:xfrm>
            <a:off x="2895600" y="0"/>
            <a:ext cx="749808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Data Flow Diagram</a:t>
            </a:r>
            <a:endParaRPr/>
          </a:p>
        </p:txBody>
      </p:sp>
      <p:sp>
        <p:nvSpPr>
          <p:cNvPr id="1017" name="Google Shape;1017;p103"/>
          <p:cNvSpPr txBox="1"/>
          <p:nvPr>
            <p:ph idx="1" type="body"/>
          </p:nvPr>
        </p:nvSpPr>
        <p:spPr>
          <a:xfrm>
            <a:off x="2819400" y="685800"/>
            <a:ext cx="7498080" cy="15240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b="1" lang="en-US"/>
              <a:t>Employee Maintenance</a:t>
            </a:r>
            <a:endParaRPr/>
          </a:p>
          <a:p>
            <a:pPr indent="41275" lvl="0" marL="365125" rtl="0" algn="l">
              <a:lnSpc>
                <a:spcPct val="90000"/>
              </a:lnSpc>
              <a:spcBef>
                <a:spcPts val="1000"/>
              </a:spcBef>
              <a:spcAft>
                <a:spcPts val="0"/>
              </a:spcAft>
              <a:buClr>
                <a:schemeClr val="dk1"/>
              </a:buClr>
              <a:buSzPts val="2000"/>
              <a:buNone/>
            </a:pPr>
            <a:r>
              <a:rPr lang="en-US" sz="2000"/>
              <a:t>for the process to maintain employee information.</a:t>
            </a:r>
            <a:endParaRPr/>
          </a:p>
          <a:p>
            <a:pPr indent="-228600" lvl="0" marL="228600" rtl="0" algn="l">
              <a:lnSpc>
                <a:spcPct val="90000"/>
              </a:lnSpc>
              <a:spcBef>
                <a:spcPts val="1000"/>
              </a:spcBef>
              <a:spcAft>
                <a:spcPts val="0"/>
              </a:spcAft>
              <a:buClr>
                <a:schemeClr val="dk1"/>
              </a:buClr>
              <a:buSzPts val="2800"/>
              <a:buNone/>
            </a:pPr>
            <a:r>
              <a:t/>
            </a:r>
            <a:endParaRPr/>
          </a:p>
        </p:txBody>
      </p:sp>
      <p:pic>
        <p:nvPicPr>
          <p:cNvPr descr="Employee_Maintanance (DFD).jpg" id="1018" name="Google Shape;1018;p103"/>
          <p:cNvPicPr preferRelativeResize="0"/>
          <p:nvPr/>
        </p:nvPicPr>
        <p:blipFill rotWithShape="1">
          <a:blip r:embed="rId3">
            <a:alphaModFix/>
          </a:blip>
          <a:srcRect b="0" l="0" r="0" t="0"/>
          <a:stretch/>
        </p:blipFill>
        <p:spPr>
          <a:xfrm>
            <a:off x="2743200" y="1600200"/>
            <a:ext cx="6858000" cy="5257800"/>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2" name="Shape 1022"/>
        <p:cNvGrpSpPr/>
        <p:nvPr/>
      </p:nvGrpSpPr>
      <p:grpSpPr>
        <a:xfrm>
          <a:off x="0" y="0"/>
          <a:ext cx="0" cy="0"/>
          <a:chOff x="0" y="0"/>
          <a:chExt cx="0" cy="0"/>
        </a:xfrm>
      </p:grpSpPr>
      <p:sp>
        <p:nvSpPr>
          <p:cNvPr id="1023" name="Google Shape;1023;p104"/>
          <p:cNvSpPr txBox="1"/>
          <p:nvPr>
            <p:ph type="title"/>
          </p:nvPr>
        </p:nvSpPr>
        <p:spPr>
          <a:xfrm>
            <a:off x="2590800" y="0"/>
            <a:ext cx="7498080" cy="9445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Data Flow Diagram</a:t>
            </a:r>
            <a:endParaRPr/>
          </a:p>
        </p:txBody>
      </p:sp>
      <p:sp>
        <p:nvSpPr>
          <p:cNvPr id="1024" name="Google Shape;1024;p104"/>
          <p:cNvSpPr txBox="1"/>
          <p:nvPr>
            <p:ph idx="1" type="body"/>
          </p:nvPr>
        </p:nvSpPr>
        <p:spPr>
          <a:xfrm>
            <a:off x="2667000" y="762000"/>
            <a:ext cx="7498080" cy="12954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b="1" lang="en-US"/>
              <a:t>Job Maintenance</a:t>
            </a:r>
            <a:endParaRPr/>
          </a:p>
          <a:p>
            <a:pPr indent="41275" lvl="0" marL="365125" rtl="0" algn="l">
              <a:lnSpc>
                <a:spcPct val="90000"/>
              </a:lnSpc>
              <a:spcBef>
                <a:spcPts val="1000"/>
              </a:spcBef>
              <a:spcAft>
                <a:spcPts val="0"/>
              </a:spcAft>
              <a:buClr>
                <a:schemeClr val="dk1"/>
              </a:buClr>
              <a:buSzPts val="2000"/>
              <a:buNone/>
            </a:pPr>
            <a:r>
              <a:rPr lang="en-US" sz="2000"/>
              <a:t>for the process to maintain job information.</a:t>
            </a:r>
            <a:endParaRPr/>
          </a:p>
          <a:p>
            <a:pPr indent="-228600" lvl="0" marL="228600" rtl="0" algn="l">
              <a:lnSpc>
                <a:spcPct val="90000"/>
              </a:lnSpc>
              <a:spcBef>
                <a:spcPts val="1000"/>
              </a:spcBef>
              <a:spcAft>
                <a:spcPts val="0"/>
              </a:spcAft>
              <a:buClr>
                <a:schemeClr val="dk1"/>
              </a:buClr>
              <a:buSzPts val="2800"/>
              <a:buNone/>
            </a:pPr>
            <a:r>
              <a:t/>
            </a:r>
            <a:endParaRPr/>
          </a:p>
        </p:txBody>
      </p:sp>
      <p:pic>
        <p:nvPicPr>
          <p:cNvPr descr="job_maintance(DFD).jpg" id="1025" name="Google Shape;1025;p104"/>
          <p:cNvPicPr preferRelativeResize="0"/>
          <p:nvPr/>
        </p:nvPicPr>
        <p:blipFill rotWithShape="1">
          <a:blip r:embed="rId3">
            <a:alphaModFix/>
          </a:blip>
          <a:srcRect b="0" l="0" r="0" t="0"/>
          <a:stretch/>
        </p:blipFill>
        <p:spPr>
          <a:xfrm>
            <a:off x="2895600" y="1676400"/>
            <a:ext cx="6324600" cy="5181600"/>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105"/>
          <p:cNvSpPr txBox="1"/>
          <p:nvPr>
            <p:ph type="title"/>
          </p:nvPr>
        </p:nvSpPr>
        <p:spPr>
          <a:xfrm>
            <a:off x="2667000" y="0"/>
            <a:ext cx="749808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Data Flow Diagram</a:t>
            </a:r>
            <a:endParaRPr/>
          </a:p>
        </p:txBody>
      </p:sp>
      <p:sp>
        <p:nvSpPr>
          <p:cNvPr id="1031" name="Google Shape;1031;p105"/>
          <p:cNvSpPr txBox="1"/>
          <p:nvPr>
            <p:ph idx="1" type="body"/>
          </p:nvPr>
        </p:nvSpPr>
        <p:spPr>
          <a:xfrm>
            <a:off x="2743200" y="762000"/>
            <a:ext cx="7498080" cy="9144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b="1" lang="en-US"/>
              <a:t>Job Assignment Maintenance</a:t>
            </a:r>
            <a:endParaRPr/>
          </a:p>
          <a:p>
            <a:pPr indent="41275" lvl="0" marL="365125" rtl="0" algn="l">
              <a:lnSpc>
                <a:spcPct val="90000"/>
              </a:lnSpc>
              <a:spcBef>
                <a:spcPts val="1000"/>
              </a:spcBef>
              <a:spcAft>
                <a:spcPts val="0"/>
              </a:spcAft>
              <a:buClr>
                <a:schemeClr val="dk1"/>
              </a:buClr>
              <a:buSzPts val="2000"/>
              <a:buNone/>
            </a:pPr>
            <a:r>
              <a:rPr lang="en-US" sz="2000"/>
              <a:t>for the process to maintain job assignment information.</a:t>
            </a:r>
            <a:endParaRPr/>
          </a:p>
          <a:p>
            <a:pPr indent="-228600" lvl="0" marL="228600" rtl="0" algn="l">
              <a:lnSpc>
                <a:spcPct val="90000"/>
              </a:lnSpc>
              <a:spcBef>
                <a:spcPts val="1000"/>
              </a:spcBef>
              <a:spcAft>
                <a:spcPts val="0"/>
              </a:spcAft>
              <a:buClr>
                <a:schemeClr val="dk1"/>
              </a:buClr>
              <a:buSzPts val="2800"/>
              <a:buNone/>
            </a:pPr>
            <a:r>
              <a:t/>
            </a:r>
            <a:endParaRPr/>
          </a:p>
        </p:txBody>
      </p:sp>
      <p:pic>
        <p:nvPicPr>
          <p:cNvPr descr="job_assignment_maintanance(DFD).jpg" id="1032" name="Google Shape;1032;p105"/>
          <p:cNvPicPr preferRelativeResize="0"/>
          <p:nvPr/>
        </p:nvPicPr>
        <p:blipFill rotWithShape="1">
          <a:blip r:embed="rId3">
            <a:alphaModFix/>
          </a:blip>
          <a:srcRect b="0" l="0" r="0" t="0"/>
          <a:stretch/>
        </p:blipFill>
        <p:spPr>
          <a:xfrm>
            <a:off x="3124200" y="1524000"/>
            <a:ext cx="5867400" cy="5334000"/>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6" name="Shape 1036"/>
        <p:cNvGrpSpPr/>
        <p:nvPr/>
      </p:nvGrpSpPr>
      <p:grpSpPr>
        <a:xfrm>
          <a:off x="0" y="0"/>
          <a:ext cx="0" cy="0"/>
          <a:chOff x="0" y="0"/>
          <a:chExt cx="0" cy="0"/>
        </a:xfrm>
      </p:grpSpPr>
      <p:sp>
        <p:nvSpPr>
          <p:cNvPr id="1037" name="Google Shape;1037;p106"/>
          <p:cNvSpPr txBox="1"/>
          <p:nvPr>
            <p:ph type="title"/>
          </p:nvPr>
        </p:nvSpPr>
        <p:spPr>
          <a:xfrm>
            <a:off x="2667000" y="228600"/>
            <a:ext cx="7498080" cy="914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Data Flow Diagram</a:t>
            </a:r>
            <a:endParaRPr/>
          </a:p>
        </p:txBody>
      </p:sp>
      <p:sp>
        <p:nvSpPr>
          <p:cNvPr id="1038" name="Google Shape;1038;p106"/>
          <p:cNvSpPr txBox="1"/>
          <p:nvPr>
            <p:ph idx="1" type="body"/>
          </p:nvPr>
        </p:nvSpPr>
        <p:spPr>
          <a:xfrm>
            <a:off x="2743200" y="1219200"/>
            <a:ext cx="7498080" cy="9144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b="1" lang="en-US"/>
              <a:t>Location Reporting</a:t>
            </a:r>
            <a:endParaRPr/>
          </a:p>
          <a:p>
            <a:pPr indent="41275" lvl="0" marL="365125" rtl="0" algn="l">
              <a:lnSpc>
                <a:spcPct val="90000"/>
              </a:lnSpc>
              <a:spcBef>
                <a:spcPts val="1000"/>
              </a:spcBef>
              <a:spcAft>
                <a:spcPts val="0"/>
              </a:spcAft>
              <a:buClr>
                <a:schemeClr val="dk1"/>
              </a:buClr>
              <a:buSzPts val="2000"/>
              <a:buNone/>
            </a:pPr>
            <a:r>
              <a:rPr lang="en-US" sz="2000"/>
              <a:t>for the process to report location information.</a:t>
            </a:r>
            <a:endParaRPr/>
          </a:p>
          <a:p>
            <a:pPr indent="-228600" lvl="0" marL="228600" rtl="0" algn="l">
              <a:lnSpc>
                <a:spcPct val="90000"/>
              </a:lnSpc>
              <a:spcBef>
                <a:spcPts val="1000"/>
              </a:spcBef>
              <a:spcAft>
                <a:spcPts val="0"/>
              </a:spcAft>
              <a:buClr>
                <a:schemeClr val="dk1"/>
              </a:buClr>
              <a:buSzPts val="2800"/>
              <a:buNone/>
            </a:pPr>
            <a:r>
              <a:t/>
            </a:r>
            <a:endParaRPr/>
          </a:p>
        </p:txBody>
      </p:sp>
      <p:pic>
        <p:nvPicPr>
          <p:cNvPr descr="Location_Reporting(DFD).jpg" id="1039" name="Google Shape;1039;p106"/>
          <p:cNvPicPr preferRelativeResize="0"/>
          <p:nvPr/>
        </p:nvPicPr>
        <p:blipFill rotWithShape="1">
          <a:blip r:embed="rId3">
            <a:alphaModFix/>
          </a:blip>
          <a:srcRect b="0" l="0" r="0" t="0"/>
          <a:stretch/>
        </p:blipFill>
        <p:spPr>
          <a:xfrm>
            <a:off x="3733800" y="2353056"/>
            <a:ext cx="4876800" cy="450494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