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60"/>
    <p:restoredTop sz="95000"/>
  </p:normalViewPr>
  <p:slideViewPr>
    <p:cSldViewPr snapToGrid="0" snapToObjects="1">
      <p:cViewPr varScale="1">
        <p:scale>
          <a:sx n="49" d="100"/>
          <a:sy n="49" d="100"/>
        </p:scale>
        <p:origin x="192" y="1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76A42-C8F6-8C42-AEF4-D7C943133E59}"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CEEA6A2D-CED3-A947-B6FE-13176941E293}">
      <dgm:prSet phldrT="[Text]"/>
      <dgm:spPr/>
      <dgm:t>
        <a:bodyPr/>
        <a:lstStyle/>
        <a:p>
          <a:r>
            <a:rPr lang="en-GB" dirty="0"/>
            <a:t>EXTRPERSONAL</a:t>
          </a:r>
        </a:p>
      </dgm:t>
    </dgm:pt>
    <dgm:pt modelId="{6101044E-9BB2-FF4A-9421-5628CE9AFB3C}" type="parTrans" cxnId="{1350FB53-380A-CE41-9B57-3BBA1068E5D4}">
      <dgm:prSet/>
      <dgm:spPr/>
      <dgm:t>
        <a:bodyPr/>
        <a:lstStyle/>
        <a:p>
          <a:endParaRPr lang="en-GB"/>
        </a:p>
      </dgm:t>
    </dgm:pt>
    <dgm:pt modelId="{EC0E054F-C36F-9148-BC7E-FEABAD2F9E99}" type="sibTrans" cxnId="{1350FB53-380A-CE41-9B57-3BBA1068E5D4}">
      <dgm:prSet/>
      <dgm:spPr/>
      <dgm:t>
        <a:bodyPr/>
        <a:lstStyle/>
        <a:p>
          <a:endParaRPr lang="en-GB"/>
        </a:p>
      </dgm:t>
    </dgm:pt>
    <dgm:pt modelId="{FCDC610E-AAF3-844B-BAC9-40978EAC13D7}">
      <dgm:prSet phldrT="[Text]"/>
      <dgm:spPr/>
      <dgm:t>
        <a:bodyPr/>
        <a:lstStyle/>
        <a:p>
          <a:r>
            <a:rPr lang="en-GB" dirty="0"/>
            <a:t>INTERPERSONAL</a:t>
          </a:r>
        </a:p>
      </dgm:t>
    </dgm:pt>
    <dgm:pt modelId="{A4169B4A-0BBE-DB47-936F-16A077A35ACF}" type="parTrans" cxnId="{99476753-69E5-1E46-9177-239532C6D7C5}">
      <dgm:prSet/>
      <dgm:spPr/>
      <dgm:t>
        <a:bodyPr/>
        <a:lstStyle/>
        <a:p>
          <a:endParaRPr lang="en-GB"/>
        </a:p>
      </dgm:t>
    </dgm:pt>
    <dgm:pt modelId="{B2995BBE-2DCE-F64A-9C7A-5C89D47BD92A}" type="sibTrans" cxnId="{99476753-69E5-1E46-9177-239532C6D7C5}">
      <dgm:prSet/>
      <dgm:spPr/>
      <dgm:t>
        <a:bodyPr/>
        <a:lstStyle/>
        <a:p>
          <a:endParaRPr lang="en-GB"/>
        </a:p>
      </dgm:t>
    </dgm:pt>
    <dgm:pt modelId="{59F46156-45F5-FC4A-A059-577CA0EE6906}">
      <dgm:prSet phldrT="[Text]"/>
      <dgm:spPr/>
      <dgm:t>
        <a:bodyPr/>
        <a:lstStyle/>
        <a:p>
          <a:r>
            <a:rPr lang="en-GB" dirty="0"/>
            <a:t>INTRAPERSONAL</a:t>
          </a:r>
        </a:p>
      </dgm:t>
    </dgm:pt>
    <dgm:pt modelId="{CB856C7B-AD81-504B-8F59-00E02BD1A5DD}" type="parTrans" cxnId="{229C3419-35D4-A343-AB30-3502852E3D58}">
      <dgm:prSet/>
      <dgm:spPr/>
      <dgm:t>
        <a:bodyPr/>
        <a:lstStyle/>
        <a:p>
          <a:endParaRPr lang="en-GB"/>
        </a:p>
      </dgm:t>
    </dgm:pt>
    <dgm:pt modelId="{242185FB-373B-E54E-BF51-8122EE503EDD}" type="sibTrans" cxnId="{229C3419-35D4-A343-AB30-3502852E3D58}">
      <dgm:prSet/>
      <dgm:spPr/>
      <dgm:t>
        <a:bodyPr/>
        <a:lstStyle/>
        <a:p>
          <a:endParaRPr lang="en-GB"/>
        </a:p>
      </dgm:t>
    </dgm:pt>
    <dgm:pt modelId="{F27A4D79-D1DA-7F42-9CC8-F9A017B905C8}">
      <dgm:prSet phldrT="[Text]"/>
      <dgm:spPr/>
      <dgm:t>
        <a:bodyPr/>
        <a:lstStyle/>
        <a:p>
          <a:r>
            <a:rPr lang="en-GB" dirty="0"/>
            <a:t>ORGANISATIONAL </a:t>
          </a:r>
        </a:p>
      </dgm:t>
    </dgm:pt>
    <dgm:pt modelId="{F942082B-DBD4-CE4A-A19A-F37838E9362B}" type="parTrans" cxnId="{4B9AA7CA-02C0-4448-810C-0EAF1B4703D2}">
      <dgm:prSet/>
      <dgm:spPr/>
      <dgm:t>
        <a:bodyPr/>
        <a:lstStyle/>
        <a:p>
          <a:endParaRPr lang="en-GB"/>
        </a:p>
      </dgm:t>
    </dgm:pt>
    <dgm:pt modelId="{56EB83F5-B446-6843-B777-20F32F5CB68B}" type="sibTrans" cxnId="{4B9AA7CA-02C0-4448-810C-0EAF1B4703D2}">
      <dgm:prSet/>
      <dgm:spPr/>
      <dgm:t>
        <a:bodyPr/>
        <a:lstStyle/>
        <a:p>
          <a:endParaRPr lang="en-GB"/>
        </a:p>
      </dgm:t>
    </dgm:pt>
    <dgm:pt modelId="{2B3FE259-DCD2-0346-9FE7-31AF6800D8F0}">
      <dgm:prSet phldrT="[Text]"/>
      <dgm:spPr/>
      <dgm:t>
        <a:bodyPr/>
        <a:lstStyle/>
        <a:p>
          <a:r>
            <a:rPr lang="en-GB" dirty="0"/>
            <a:t>MASS </a:t>
          </a:r>
        </a:p>
      </dgm:t>
    </dgm:pt>
    <dgm:pt modelId="{0DCEDC90-0DB9-624B-AE83-21E6143B15EB}" type="parTrans" cxnId="{BA564577-3515-FC4C-9D5E-7C461B2BC06E}">
      <dgm:prSet/>
      <dgm:spPr/>
      <dgm:t>
        <a:bodyPr/>
        <a:lstStyle/>
        <a:p>
          <a:endParaRPr lang="en-GB"/>
        </a:p>
      </dgm:t>
    </dgm:pt>
    <dgm:pt modelId="{92B6F1FE-B227-3846-B44C-9000505A64C2}" type="sibTrans" cxnId="{BA564577-3515-FC4C-9D5E-7C461B2BC06E}">
      <dgm:prSet/>
      <dgm:spPr/>
      <dgm:t>
        <a:bodyPr/>
        <a:lstStyle/>
        <a:p>
          <a:endParaRPr lang="en-GB"/>
        </a:p>
      </dgm:t>
    </dgm:pt>
    <dgm:pt modelId="{2EEF5BF3-D684-E946-A603-6A015071800B}" type="pres">
      <dgm:prSet presAssocID="{51C76A42-C8F6-8C42-AEF4-D7C943133E59}" presName="diagram" presStyleCnt="0">
        <dgm:presLayoutVars>
          <dgm:dir/>
          <dgm:resizeHandles val="exact"/>
        </dgm:presLayoutVars>
      </dgm:prSet>
      <dgm:spPr/>
    </dgm:pt>
    <dgm:pt modelId="{A56C95BC-8BA7-254C-9672-959F4B02D7E4}" type="pres">
      <dgm:prSet presAssocID="{CEEA6A2D-CED3-A947-B6FE-13176941E293}" presName="node" presStyleLbl="node1" presStyleIdx="0" presStyleCnt="5">
        <dgm:presLayoutVars>
          <dgm:bulletEnabled val="1"/>
        </dgm:presLayoutVars>
      </dgm:prSet>
      <dgm:spPr/>
    </dgm:pt>
    <dgm:pt modelId="{04571239-B1BD-AC45-A6C8-595B0A992564}" type="pres">
      <dgm:prSet presAssocID="{EC0E054F-C36F-9148-BC7E-FEABAD2F9E99}" presName="sibTrans" presStyleCnt="0"/>
      <dgm:spPr/>
    </dgm:pt>
    <dgm:pt modelId="{552E3DD9-53FC-AA48-A7B3-9DEDC9BD140C}" type="pres">
      <dgm:prSet presAssocID="{FCDC610E-AAF3-844B-BAC9-40978EAC13D7}" presName="node" presStyleLbl="node1" presStyleIdx="1" presStyleCnt="5">
        <dgm:presLayoutVars>
          <dgm:bulletEnabled val="1"/>
        </dgm:presLayoutVars>
      </dgm:prSet>
      <dgm:spPr/>
    </dgm:pt>
    <dgm:pt modelId="{122316A4-C036-634B-B47F-4534B97E4F25}" type="pres">
      <dgm:prSet presAssocID="{B2995BBE-2DCE-F64A-9C7A-5C89D47BD92A}" presName="sibTrans" presStyleCnt="0"/>
      <dgm:spPr/>
    </dgm:pt>
    <dgm:pt modelId="{3B938D77-210D-4F45-B265-2C1E195CDC90}" type="pres">
      <dgm:prSet presAssocID="{59F46156-45F5-FC4A-A059-577CA0EE6906}" presName="node" presStyleLbl="node1" presStyleIdx="2" presStyleCnt="5">
        <dgm:presLayoutVars>
          <dgm:bulletEnabled val="1"/>
        </dgm:presLayoutVars>
      </dgm:prSet>
      <dgm:spPr/>
    </dgm:pt>
    <dgm:pt modelId="{D5609AF3-16B7-124D-8771-392F23498806}" type="pres">
      <dgm:prSet presAssocID="{242185FB-373B-E54E-BF51-8122EE503EDD}" presName="sibTrans" presStyleCnt="0"/>
      <dgm:spPr/>
    </dgm:pt>
    <dgm:pt modelId="{346E06F8-2B93-B84F-8665-6B2E27F32956}" type="pres">
      <dgm:prSet presAssocID="{F27A4D79-D1DA-7F42-9CC8-F9A017B905C8}" presName="node" presStyleLbl="node1" presStyleIdx="3" presStyleCnt="5">
        <dgm:presLayoutVars>
          <dgm:bulletEnabled val="1"/>
        </dgm:presLayoutVars>
      </dgm:prSet>
      <dgm:spPr/>
    </dgm:pt>
    <dgm:pt modelId="{1DA4F487-14DF-B048-8E97-F0973332E1D5}" type="pres">
      <dgm:prSet presAssocID="{56EB83F5-B446-6843-B777-20F32F5CB68B}" presName="sibTrans" presStyleCnt="0"/>
      <dgm:spPr/>
    </dgm:pt>
    <dgm:pt modelId="{03ADEA9E-5406-1048-9A4A-98C94313E0AB}" type="pres">
      <dgm:prSet presAssocID="{2B3FE259-DCD2-0346-9FE7-31AF6800D8F0}" presName="node" presStyleLbl="node1" presStyleIdx="4" presStyleCnt="5">
        <dgm:presLayoutVars>
          <dgm:bulletEnabled val="1"/>
        </dgm:presLayoutVars>
      </dgm:prSet>
      <dgm:spPr/>
    </dgm:pt>
  </dgm:ptLst>
  <dgm:cxnLst>
    <dgm:cxn modelId="{0D26EC07-6613-BE45-A895-C8353979E4F9}" type="presOf" srcId="{F27A4D79-D1DA-7F42-9CC8-F9A017B905C8}" destId="{346E06F8-2B93-B84F-8665-6B2E27F32956}" srcOrd="0" destOrd="0" presId="urn:microsoft.com/office/officeart/2005/8/layout/default"/>
    <dgm:cxn modelId="{229C3419-35D4-A343-AB30-3502852E3D58}" srcId="{51C76A42-C8F6-8C42-AEF4-D7C943133E59}" destId="{59F46156-45F5-FC4A-A059-577CA0EE6906}" srcOrd="2" destOrd="0" parTransId="{CB856C7B-AD81-504B-8F59-00E02BD1A5DD}" sibTransId="{242185FB-373B-E54E-BF51-8122EE503EDD}"/>
    <dgm:cxn modelId="{F3C5D639-B2C4-714E-9230-D145565A1415}" type="presOf" srcId="{FCDC610E-AAF3-844B-BAC9-40978EAC13D7}" destId="{552E3DD9-53FC-AA48-A7B3-9DEDC9BD140C}" srcOrd="0" destOrd="0" presId="urn:microsoft.com/office/officeart/2005/8/layout/default"/>
    <dgm:cxn modelId="{7CD0CD6F-89BF-2C42-9406-64831B9143A4}" type="presOf" srcId="{CEEA6A2D-CED3-A947-B6FE-13176941E293}" destId="{A56C95BC-8BA7-254C-9672-959F4B02D7E4}" srcOrd="0" destOrd="0" presId="urn:microsoft.com/office/officeart/2005/8/layout/default"/>
    <dgm:cxn modelId="{99476753-69E5-1E46-9177-239532C6D7C5}" srcId="{51C76A42-C8F6-8C42-AEF4-D7C943133E59}" destId="{FCDC610E-AAF3-844B-BAC9-40978EAC13D7}" srcOrd="1" destOrd="0" parTransId="{A4169B4A-0BBE-DB47-936F-16A077A35ACF}" sibTransId="{B2995BBE-2DCE-F64A-9C7A-5C89D47BD92A}"/>
    <dgm:cxn modelId="{1350FB53-380A-CE41-9B57-3BBA1068E5D4}" srcId="{51C76A42-C8F6-8C42-AEF4-D7C943133E59}" destId="{CEEA6A2D-CED3-A947-B6FE-13176941E293}" srcOrd="0" destOrd="0" parTransId="{6101044E-9BB2-FF4A-9421-5628CE9AFB3C}" sibTransId="{EC0E054F-C36F-9148-BC7E-FEABAD2F9E99}"/>
    <dgm:cxn modelId="{BA564577-3515-FC4C-9D5E-7C461B2BC06E}" srcId="{51C76A42-C8F6-8C42-AEF4-D7C943133E59}" destId="{2B3FE259-DCD2-0346-9FE7-31AF6800D8F0}" srcOrd="4" destOrd="0" parTransId="{0DCEDC90-0DB9-624B-AE83-21E6143B15EB}" sibTransId="{92B6F1FE-B227-3846-B44C-9000505A64C2}"/>
    <dgm:cxn modelId="{4B9AA7CA-02C0-4448-810C-0EAF1B4703D2}" srcId="{51C76A42-C8F6-8C42-AEF4-D7C943133E59}" destId="{F27A4D79-D1DA-7F42-9CC8-F9A017B905C8}" srcOrd="3" destOrd="0" parTransId="{F942082B-DBD4-CE4A-A19A-F37838E9362B}" sibTransId="{56EB83F5-B446-6843-B777-20F32F5CB68B}"/>
    <dgm:cxn modelId="{5CD1BDD0-4E60-CE4F-A5CB-E1D29CC71677}" type="presOf" srcId="{51C76A42-C8F6-8C42-AEF4-D7C943133E59}" destId="{2EEF5BF3-D684-E946-A603-6A015071800B}" srcOrd="0" destOrd="0" presId="urn:microsoft.com/office/officeart/2005/8/layout/default"/>
    <dgm:cxn modelId="{3303A5D2-627D-A74A-82A0-52234D51A270}" type="presOf" srcId="{2B3FE259-DCD2-0346-9FE7-31AF6800D8F0}" destId="{03ADEA9E-5406-1048-9A4A-98C94313E0AB}" srcOrd="0" destOrd="0" presId="urn:microsoft.com/office/officeart/2005/8/layout/default"/>
    <dgm:cxn modelId="{049379FE-094B-2948-B981-FFE1B10610CD}" type="presOf" srcId="{59F46156-45F5-FC4A-A059-577CA0EE6906}" destId="{3B938D77-210D-4F45-B265-2C1E195CDC90}" srcOrd="0" destOrd="0" presId="urn:microsoft.com/office/officeart/2005/8/layout/default"/>
    <dgm:cxn modelId="{C9E39540-D8AB-2541-8BC3-87C746B63685}" type="presParOf" srcId="{2EEF5BF3-D684-E946-A603-6A015071800B}" destId="{A56C95BC-8BA7-254C-9672-959F4B02D7E4}" srcOrd="0" destOrd="0" presId="urn:microsoft.com/office/officeart/2005/8/layout/default"/>
    <dgm:cxn modelId="{918B6EE7-F3EC-E748-953D-BC31E6714DC7}" type="presParOf" srcId="{2EEF5BF3-D684-E946-A603-6A015071800B}" destId="{04571239-B1BD-AC45-A6C8-595B0A992564}" srcOrd="1" destOrd="0" presId="urn:microsoft.com/office/officeart/2005/8/layout/default"/>
    <dgm:cxn modelId="{CC2453AA-CFE4-6D46-B29C-A6B192248B7F}" type="presParOf" srcId="{2EEF5BF3-D684-E946-A603-6A015071800B}" destId="{552E3DD9-53FC-AA48-A7B3-9DEDC9BD140C}" srcOrd="2" destOrd="0" presId="urn:microsoft.com/office/officeart/2005/8/layout/default"/>
    <dgm:cxn modelId="{3821EF45-0C72-264B-9465-DE2948B6F997}" type="presParOf" srcId="{2EEF5BF3-D684-E946-A603-6A015071800B}" destId="{122316A4-C036-634B-B47F-4534B97E4F25}" srcOrd="3" destOrd="0" presId="urn:microsoft.com/office/officeart/2005/8/layout/default"/>
    <dgm:cxn modelId="{CA0F1FAF-C09A-CD45-AF26-27A2473DA4CB}" type="presParOf" srcId="{2EEF5BF3-D684-E946-A603-6A015071800B}" destId="{3B938D77-210D-4F45-B265-2C1E195CDC90}" srcOrd="4" destOrd="0" presId="urn:microsoft.com/office/officeart/2005/8/layout/default"/>
    <dgm:cxn modelId="{F95CCBAE-2D7C-344B-A0EE-134496B171CE}" type="presParOf" srcId="{2EEF5BF3-D684-E946-A603-6A015071800B}" destId="{D5609AF3-16B7-124D-8771-392F23498806}" srcOrd="5" destOrd="0" presId="urn:microsoft.com/office/officeart/2005/8/layout/default"/>
    <dgm:cxn modelId="{EBE9877A-CD6C-F84E-98F6-18D371F9C709}" type="presParOf" srcId="{2EEF5BF3-D684-E946-A603-6A015071800B}" destId="{346E06F8-2B93-B84F-8665-6B2E27F32956}" srcOrd="6" destOrd="0" presId="urn:microsoft.com/office/officeart/2005/8/layout/default"/>
    <dgm:cxn modelId="{AD431182-F4C7-1342-B3AB-1C36EEC55D74}" type="presParOf" srcId="{2EEF5BF3-D684-E946-A603-6A015071800B}" destId="{1DA4F487-14DF-B048-8E97-F0973332E1D5}" srcOrd="7" destOrd="0" presId="urn:microsoft.com/office/officeart/2005/8/layout/default"/>
    <dgm:cxn modelId="{816FF7D5-925C-F744-97FA-D5079239EB18}" type="presParOf" srcId="{2EEF5BF3-D684-E946-A603-6A015071800B}" destId="{03ADEA9E-5406-1048-9A4A-98C94313E0A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C95BC-8BA7-254C-9672-959F4B02D7E4}">
      <dsp:nvSpPr>
        <dsp:cNvPr id="0" name=""/>
        <dsp:cNvSpPr/>
      </dsp:nvSpPr>
      <dsp:spPr>
        <a:xfrm>
          <a:off x="972264" y="3174"/>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EXTRPERSONAL</a:t>
          </a:r>
        </a:p>
      </dsp:txBody>
      <dsp:txXfrm>
        <a:off x="972264" y="3174"/>
        <a:ext cx="2557462" cy="1534477"/>
      </dsp:txXfrm>
    </dsp:sp>
    <dsp:sp modelId="{552E3DD9-53FC-AA48-A7B3-9DEDC9BD140C}">
      <dsp:nvSpPr>
        <dsp:cNvPr id="0" name=""/>
        <dsp:cNvSpPr/>
      </dsp:nvSpPr>
      <dsp:spPr>
        <a:xfrm>
          <a:off x="3785473" y="3174"/>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INTERPERSONAL</a:t>
          </a:r>
        </a:p>
      </dsp:txBody>
      <dsp:txXfrm>
        <a:off x="3785473" y="3174"/>
        <a:ext cx="2557462" cy="1534477"/>
      </dsp:txXfrm>
    </dsp:sp>
    <dsp:sp modelId="{3B938D77-210D-4F45-B265-2C1E195CDC90}">
      <dsp:nvSpPr>
        <dsp:cNvPr id="0" name=""/>
        <dsp:cNvSpPr/>
      </dsp:nvSpPr>
      <dsp:spPr>
        <a:xfrm>
          <a:off x="972264" y="1793398"/>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INTRAPERSONAL</a:t>
          </a:r>
        </a:p>
      </dsp:txBody>
      <dsp:txXfrm>
        <a:off x="972264" y="1793398"/>
        <a:ext cx="2557462" cy="1534477"/>
      </dsp:txXfrm>
    </dsp:sp>
    <dsp:sp modelId="{346E06F8-2B93-B84F-8665-6B2E27F32956}">
      <dsp:nvSpPr>
        <dsp:cNvPr id="0" name=""/>
        <dsp:cNvSpPr/>
      </dsp:nvSpPr>
      <dsp:spPr>
        <a:xfrm>
          <a:off x="3785473" y="1793398"/>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ORGANISATIONAL </a:t>
          </a:r>
        </a:p>
      </dsp:txBody>
      <dsp:txXfrm>
        <a:off x="3785473" y="1793398"/>
        <a:ext cx="2557462" cy="1534477"/>
      </dsp:txXfrm>
    </dsp:sp>
    <dsp:sp modelId="{03ADEA9E-5406-1048-9A4A-98C94313E0AB}">
      <dsp:nvSpPr>
        <dsp:cNvPr id="0" name=""/>
        <dsp:cNvSpPr/>
      </dsp:nvSpPr>
      <dsp:spPr>
        <a:xfrm>
          <a:off x="2378868" y="3583622"/>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MASS </a:t>
          </a:r>
        </a:p>
      </dsp:txBody>
      <dsp:txXfrm>
        <a:off x="2378868" y="3583622"/>
        <a:ext cx="2557462" cy="15344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40822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93191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54062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55866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0328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9334D819-9F07-4261-B09B-9E467E5D9002}" type="datetimeFigureOut">
              <a:rPr lang="en-US" smtClean="0"/>
              <a:t>3/24/2023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0823860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9334D819-9F07-4261-B09B-9E467E5D9002}" type="datetimeFigureOut">
              <a:rPr lang="en-US" smtClean="0"/>
              <a:t>3/24/2023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97105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9334D819-9F07-4261-B09B-9E467E5D9002}" type="datetimeFigureOut">
              <a:rPr lang="en-US" smtClean="0"/>
              <a:t>3/24/2023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95043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34D819-9F07-4261-B09B-9E467E5D9002}" type="datetimeFigureOut">
              <a:rPr lang="en-US" smtClean="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7157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9334D819-9F07-4261-B09B-9E467E5D9002}" type="datetimeFigureOut">
              <a:rPr lang="en-US" smtClean="0"/>
              <a:t>3/24/2023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5257638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9334D819-9F07-4261-B09B-9E467E5D9002}" type="datetimeFigureOut">
              <a:rPr lang="en-US" smtClean="0"/>
              <a:t>3/24/2023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8356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334D819-9F07-4261-B09B-9E467E5D9002}" type="datetimeFigureOut">
              <a:rPr lang="en-US" smtClean="0"/>
              <a:pPr/>
              <a:t>3/24/2023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8952759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7C450B-C6EA-D25D-9483-C8F11477069A}"/>
              </a:ext>
            </a:extLst>
          </p:cNvPr>
          <p:cNvSpPr>
            <a:spLocks noGrp="1"/>
          </p:cNvSpPr>
          <p:nvPr>
            <p:ph type="title"/>
          </p:nvPr>
        </p:nvSpPr>
        <p:spPr/>
        <p:txBody>
          <a:bodyPr/>
          <a:lstStyle/>
          <a:p>
            <a:r>
              <a:rPr lang="en-GB" dirty="0"/>
              <a:t>LEVELS OF COMMUNICATION </a:t>
            </a:r>
          </a:p>
        </p:txBody>
      </p:sp>
      <p:graphicFrame>
        <p:nvGraphicFramePr>
          <p:cNvPr id="6" name="Content Placeholder 5">
            <a:extLst>
              <a:ext uri="{FF2B5EF4-FFF2-40B4-BE49-F238E27FC236}">
                <a16:creationId xmlns:a16="http://schemas.microsoft.com/office/drawing/2014/main" id="{713CE176-209B-88E5-3218-EBCABB102C9C}"/>
              </a:ext>
            </a:extLst>
          </p:cNvPr>
          <p:cNvGraphicFramePr>
            <a:graphicFrameLocks noGrp="1"/>
          </p:cNvGraphicFramePr>
          <p:nvPr>
            <p:ph idx="1"/>
            <p:extLst>
              <p:ext uri="{D42A27DB-BD31-4B8C-83A1-F6EECF244321}">
                <p14:modId xmlns:p14="http://schemas.microsoft.com/office/powerpoint/2010/main" val="2123555818"/>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23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D11E-78C4-E453-E9D9-631477C4741F}"/>
              </a:ext>
            </a:extLst>
          </p:cNvPr>
          <p:cNvSpPr>
            <a:spLocks noGrp="1"/>
          </p:cNvSpPr>
          <p:nvPr>
            <p:ph type="title"/>
          </p:nvPr>
        </p:nvSpPr>
        <p:spPr/>
        <p:txBody>
          <a:bodyPr/>
          <a:lstStyle/>
          <a:p>
            <a:r>
              <a:rPr lang="en-GB" dirty="0"/>
              <a:t>Conti.</a:t>
            </a:r>
          </a:p>
        </p:txBody>
      </p:sp>
      <p:sp>
        <p:nvSpPr>
          <p:cNvPr id="3" name="Content Placeholder 2">
            <a:extLst>
              <a:ext uri="{FF2B5EF4-FFF2-40B4-BE49-F238E27FC236}">
                <a16:creationId xmlns:a16="http://schemas.microsoft.com/office/drawing/2014/main" id="{12B0B43D-A184-4F51-6D3A-6750D14F13B8}"/>
              </a:ext>
            </a:extLst>
          </p:cNvPr>
          <p:cNvSpPr>
            <a:spLocks noGrp="1"/>
          </p:cNvSpPr>
          <p:nvPr>
            <p:ph idx="1"/>
          </p:nvPr>
        </p:nvSpPr>
        <p:spPr/>
        <p:txBody>
          <a:bodyPr/>
          <a:lstStyle/>
          <a:p>
            <a:pPr algn="just">
              <a:lnSpc>
                <a:spcPct val="150000"/>
              </a:lnSpc>
            </a:pPr>
            <a:r>
              <a:rPr lang="en-GB" dirty="0"/>
              <a:t>Persona/Grapevine  communication/ informal communication</a:t>
            </a:r>
          </a:p>
          <a:p>
            <a:pPr marL="0" indent="0" algn="just">
              <a:lnSpc>
                <a:spcPct val="150000"/>
              </a:lnSpc>
              <a:buNone/>
            </a:pPr>
            <a:r>
              <a:rPr lang="en-GB" dirty="0"/>
              <a:t>All communication in an organisation other than that for business or official purposes called Personal communication. Informal communication is also a part of organisational communication. Many-a -time, they contain useful information, other time mainly rumours. Every organisation has this network which supplements the official channel. The information follows no set lines of definite rules, but spreads very fast and in any direction. </a:t>
            </a:r>
          </a:p>
        </p:txBody>
      </p:sp>
    </p:spTree>
    <p:extLst>
      <p:ext uri="{BB962C8B-B14F-4D97-AF65-F5344CB8AC3E}">
        <p14:creationId xmlns:p14="http://schemas.microsoft.com/office/powerpoint/2010/main" val="222902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5C12-1754-8979-41E3-0D3495688245}"/>
              </a:ext>
            </a:extLst>
          </p:cNvPr>
          <p:cNvSpPr>
            <a:spLocks noGrp="1"/>
          </p:cNvSpPr>
          <p:nvPr>
            <p:ph type="title"/>
          </p:nvPr>
        </p:nvSpPr>
        <p:spPr/>
        <p:txBody>
          <a:bodyPr/>
          <a:lstStyle/>
          <a:p>
            <a:r>
              <a:rPr lang="en-GB" dirty="0"/>
              <a:t>Features of grapevine </a:t>
            </a:r>
          </a:p>
        </p:txBody>
      </p:sp>
      <p:sp>
        <p:nvSpPr>
          <p:cNvPr id="3" name="Content Placeholder 2">
            <a:extLst>
              <a:ext uri="{FF2B5EF4-FFF2-40B4-BE49-F238E27FC236}">
                <a16:creationId xmlns:a16="http://schemas.microsoft.com/office/drawing/2014/main" id="{C37B7429-6C1E-AE11-6BB5-A8EB79373E05}"/>
              </a:ext>
            </a:extLst>
          </p:cNvPr>
          <p:cNvSpPr>
            <a:spLocks noGrp="1"/>
          </p:cNvSpPr>
          <p:nvPr>
            <p:ph idx="1"/>
          </p:nvPr>
        </p:nvSpPr>
        <p:spPr/>
        <p:txBody>
          <a:bodyPr/>
          <a:lstStyle/>
          <a:p>
            <a:r>
              <a:rPr lang="en-GB" dirty="0"/>
              <a:t>1. Carries the information at a rapid speed.</a:t>
            </a:r>
          </a:p>
          <a:p>
            <a:r>
              <a:rPr lang="en-GB" dirty="0"/>
              <a:t>2. does not follow any fixed path. The information can flow throughout the organisation in every possible direction. </a:t>
            </a:r>
          </a:p>
          <a:p>
            <a:r>
              <a:rPr lang="en-GB" dirty="0"/>
              <a:t>3. extends beyond the formal hierarchy system of the organisation</a:t>
            </a:r>
          </a:p>
          <a:p>
            <a:r>
              <a:rPr lang="en-GB" dirty="0"/>
              <a:t>4. it is controlled by people rather than the authority. </a:t>
            </a:r>
          </a:p>
          <a:p>
            <a:r>
              <a:rPr lang="en-GB" dirty="0"/>
              <a:t>It generally occurs orally. . </a:t>
            </a:r>
          </a:p>
        </p:txBody>
      </p:sp>
    </p:spTree>
    <p:extLst>
      <p:ext uri="{BB962C8B-B14F-4D97-AF65-F5344CB8AC3E}">
        <p14:creationId xmlns:p14="http://schemas.microsoft.com/office/powerpoint/2010/main" val="202818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7ED9-0788-D758-AFE3-A1BA4C17E13B}"/>
              </a:ext>
            </a:extLst>
          </p:cNvPr>
          <p:cNvSpPr>
            <a:spLocks noGrp="1"/>
          </p:cNvSpPr>
          <p:nvPr>
            <p:ph type="title"/>
          </p:nvPr>
        </p:nvSpPr>
        <p:spPr/>
        <p:txBody>
          <a:bodyPr/>
          <a:lstStyle/>
          <a:p>
            <a:r>
              <a:rPr lang="en-GB" dirty="0"/>
              <a:t>Advantages of grapevine communication</a:t>
            </a:r>
          </a:p>
        </p:txBody>
      </p:sp>
      <p:sp>
        <p:nvSpPr>
          <p:cNvPr id="3" name="Content Placeholder 2">
            <a:extLst>
              <a:ext uri="{FF2B5EF4-FFF2-40B4-BE49-F238E27FC236}">
                <a16:creationId xmlns:a16="http://schemas.microsoft.com/office/drawing/2014/main" id="{42248A52-19AD-E662-C787-F4AB92C5A6AD}"/>
              </a:ext>
            </a:extLst>
          </p:cNvPr>
          <p:cNvSpPr>
            <a:spLocks noGrp="1"/>
          </p:cNvSpPr>
          <p:nvPr>
            <p:ph idx="1"/>
          </p:nvPr>
        </p:nvSpPr>
        <p:spPr/>
        <p:txBody>
          <a:bodyPr/>
          <a:lstStyle/>
          <a:p>
            <a:r>
              <a:rPr lang="en-GB" dirty="0"/>
              <a:t>Fast means of communication.</a:t>
            </a:r>
          </a:p>
          <a:p>
            <a:r>
              <a:rPr lang="en-GB" dirty="0"/>
              <a:t>A passive employee can receive information about the activities that are going on within the organisation through it. </a:t>
            </a:r>
          </a:p>
          <a:p>
            <a:r>
              <a:rPr lang="en-GB" dirty="0"/>
              <a:t>Supplements to the formal channel of communication. The authority can also use grapevine to know employees’ reactions towards some decision before its final/ official announcement. </a:t>
            </a:r>
          </a:p>
          <a:p>
            <a:r>
              <a:rPr lang="en-GB" dirty="0"/>
              <a:t>Provides the employees a channel to express their anxieties and opinions without any fear.</a:t>
            </a:r>
          </a:p>
          <a:p>
            <a:r>
              <a:rPr lang="en-GB" dirty="0"/>
              <a:t>It is inexpensive</a:t>
            </a:r>
          </a:p>
          <a:p>
            <a:r>
              <a:rPr lang="en-GB" dirty="0"/>
              <a:t>Builds teamwork and motivate people </a:t>
            </a:r>
          </a:p>
          <a:p>
            <a:r>
              <a:rPr lang="en-GB" dirty="0"/>
              <a:t>Helps in building social relations. </a:t>
            </a:r>
          </a:p>
        </p:txBody>
      </p:sp>
    </p:spTree>
    <p:extLst>
      <p:ext uri="{BB962C8B-B14F-4D97-AF65-F5344CB8AC3E}">
        <p14:creationId xmlns:p14="http://schemas.microsoft.com/office/powerpoint/2010/main" val="266354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682F-450F-2612-E6C3-623B58F368A0}"/>
              </a:ext>
            </a:extLst>
          </p:cNvPr>
          <p:cNvSpPr>
            <a:spLocks noGrp="1"/>
          </p:cNvSpPr>
          <p:nvPr>
            <p:ph type="title"/>
          </p:nvPr>
        </p:nvSpPr>
        <p:spPr/>
        <p:txBody>
          <a:bodyPr/>
          <a:lstStyle/>
          <a:p>
            <a:r>
              <a:rPr lang="en-GB" dirty="0"/>
              <a:t>Disadvantages of grapevine communication </a:t>
            </a:r>
          </a:p>
        </p:txBody>
      </p:sp>
      <p:sp>
        <p:nvSpPr>
          <p:cNvPr id="3" name="Content Placeholder 2">
            <a:extLst>
              <a:ext uri="{FF2B5EF4-FFF2-40B4-BE49-F238E27FC236}">
                <a16:creationId xmlns:a16="http://schemas.microsoft.com/office/drawing/2014/main" id="{705D06CD-3D75-64E9-3BF0-986A0DABFA41}"/>
              </a:ext>
            </a:extLst>
          </p:cNvPr>
          <p:cNvSpPr>
            <a:spLocks noGrp="1"/>
          </p:cNvSpPr>
          <p:nvPr>
            <p:ph idx="1"/>
          </p:nvPr>
        </p:nvSpPr>
        <p:spPr/>
        <p:txBody>
          <a:bodyPr/>
          <a:lstStyle/>
          <a:p>
            <a:r>
              <a:rPr lang="en-GB" dirty="0"/>
              <a:t>Message has no authenticity. Information can or cannot be true. </a:t>
            </a:r>
          </a:p>
          <a:p>
            <a:r>
              <a:rPr lang="en-GB" dirty="0"/>
              <a:t>It can harm the reputation of an individual or organisation </a:t>
            </a:r>
          </a:p>
          <a:p>
            <a:r>
              <a:rPr lang="en-GB" dirty="0"/>
              <a:t>It can create misunderstanding and lead to conflict</a:t>
            </a:r>
          </a:p>
          <a:p>
            <a:r>
              <a:rPr lang="en-GB" dirty="0"/>
              <a:t>It can affect employees’ morale adversely. </a:t>
            </a:r>
          </a:p>
        </p:txBody>
      </p:sp>
    </p:spTree>
    <p:extLst>
      <p:ext uri="{BB962C8B-B14F-4D97-AF65-F5344CB8AC3E}">
        <p14:creationId xmlns:p14="http://schemas.microsoft.com/office/powerpoint/2010/main" val="297882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5DD7-148D-1C66-E9BD-665120C90C4F}"/>
              </a:ext>
            </a:extLst>
          </p:cNvPr>
          <p:cNvSpPr>
            <a:spLocks noGrp="1"/>
          </p:cNvSpPr>
          <p:nvPr>
            <p:ph type="title"/>
          </p:nvPr>
        </p:nvSpPr>
        <p:spPr/>
        <p:txBody>
          <a:bodyPr/>
          <a:lstStyle/>
          <a:p>
            <a:r>
              <a:rPr lang="en-GB" dirty="0"/>
              <a:t>Mass communication</a:t>
            </a:r>
          </a:p>
        </p:txBody>
      </p:sp>
      <p:sp>
        <p:nvSpPr>
          <p:cNvPr id="3" name="Content Placeholder 2">
            <a:extLst>
              <a:ext uri="{FF2B5EF4-FFF2-40B4-BE49-F238E27FC236}">
                <a16:creationId xmlns:a16="http://schemas.microsoft.com/office/drawing/2014/main" id="{10614FC9-F494-2386-4AC2-AACF9F49DA2A}"/>
              </a:ext>
            </a:extLst>
          </p:cNvPr>
          <p:cNvSpPr>
            <a:spLocks noGrp="1"/>
          </p:cNvSpPr>
          <p:nvPr>
            <p:ph idx="1"/>
          </p:nvPr>
        </p:nvSpPr>
        <p:spPr/>
        <p:txBody>
          <a:bodyPr/>
          <a:lstStyle/>
          <a:p>
            <a:pPr marL="0" indent="0" algn="just">
              <a:lnSpc>
                <a:spcPct val="150000"/>
              </a:lnSpc>
              <a:buNone/>
            </a:pPr>
            <a:r>
              <a:rPr lang="en-IN" dirty="0"/>
              <a:t>Mass communication is meant for large audiences and requires a medium to transmit information. There are several mass media such as journals, books, television, and newspapers. The audience is heterogeneous and anonymous, and thus the approach is impersonal.</a:t>
            </a:r>
          </a:p>
          <a:p>
            <a:pPr marL="0" indent="0" algn="just">
              <a:lnSpc>
                <a:spcPct val="150000"/>
              </a:lnSpc>
              <a:buNone/>
            </a:pPr>
            <a:r>
              <a:rPr lang="en-IN" dirty="0"/>
              <a:t>Ex: Press interviews given by the chairman of a large firm</a:t>
            </a:r>
          </a:p>
          <a:p>
            <a:pPr marL="0" indent="0" algn="just">
              <a:lnSpc>
                <a:spcPct val="150000"/>
              </a:lnSpc>
              <a:buNone/>
            </a:pPr>
            <a:r>
              <a:rPr lang="en-IN" dirty="0"/>
              <a:t>Advertisements for a particular product or service. </a:t>
            </a:r>
          </a:p>
          <a:p>
            <a:endParaRPr lang="en-GB" dirty="0"/>
          </a:p>
        </p:txBody>
      </p:sp>
    </p:spTree>
    <p:extLst>
      <p:ext uri="{BB962C8B-B14F-4D97-AF65-F5344CB8AC3E}">
        <p14:creationId xmlns:p14="http://schemas.microsoft.com/office/powerpoint/2010/main" val="343285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F3D5-7373-8610-CD6D-6592C7FE2C1F}"/>
              </a:ext>
            </a:extLst>
          </p:cNvPr>
          <p:cNvSpPr>
            <a:spLocks noGrp="1"/>
          </p:cNvSpPr>
          <p:nvPr>
            <p:ph type="title"/>
          </p:nvPr>
        </p:nvSpPr>
        <p:spPr/>
        <p:txBody>
          <a:bodyPr/>
          <a:lstStyle/>
          <a:p>
            <a:r>
              <a:rPr lang="en-GB" dirty="0"/>
              <a:t>Conti. </a:t>
            </a:r>
          </a:p>
        </p:txBody>
      </p:sp>
      <p:sp>
        <p:nvSpPr>
          <p:cNvPr id="3" name="Content Placeholder 2">
            <a:extLst>
              <a:ext uri="{FF2B5EF4-FFF2-40B4-BE49-F238E27FC236}">
                <a16:creationId xmlns:a16="http://schemas.microsoft.com/office/drawing/2014/main" id="{70899DD2-1FF5-8E6B-29D7-9B842DF3E645}"/>
              </a:ext>
            </a:extLst>
          </p:cNvPr>
          <p:cNvSpPr>
            <a:spLocks noGrp="1"/>
          </p:cNvSpPr>
          <p:nvPr>
            <p:ph idx="1"/>
          </p:nvPr>
        </p:nvSpPr>
        <p:spPr>
          <a:xfrm>
            <a:off x="3869268" y="864107"/>
            <a:ext cx="7469292" cy="5458315"/>
          </a:xfrm>
        </p:spPr>
        <p:txBody>
          <a:bodyPr>
            <a:normAutofit fontScale="85000" lnSpcReduction="20000"/>
          </a:bodyPr>
          <a:lstStyle/>
          <a:p>
            <a:pPr marL="0" indent="0" algn="just">
              <a:lnSpc>
                <a:spcPct val="170000"/>
              </a:lnSpc>
              <a:buNone/>
            </a:pPr>
            <a:r>
              <a:rPr lang="en-IN" dirty="0"/>
              <a:t>Oral communication through mass media requires equipment such as microphones, amplifiers, etc., and the written form needs print or visual media. The characteristics of mass communication are as follows:</a:t>
            </a:r>
          </a:p>
          <a:p>
            <a:pPr marL="0" indent="0" algn="just">
              <a:lnSpc>
                <a:spcPct val="170000"/>
              </a:lnSpc>
              <a:buNone/>
            </a:pPr>
            <a:r>
              <a:rPr lang="en-IN" dirty="0"/>
              <a:t>1. Large reach- Mass communication has the capacity to reach audience scattered over a wide geographical area. 2. Impersonality-Mass communication is largely impersonal, as the participants are unknown to each other. 3. Presence of a gatekeeper- Mass communication needs additional persons, institutions, or organizations to convey the message from a sender to a receiver. This ‘gatekeeper’ or mediator could be a person or an organized group of persons active in transferring or sending information from the source to the target audience through a mass medium. For example, in a newspaper, the editor decides which news makes it to the hands of the reader. The editor is therefore the gatekeeper in this mass communication process.</a:t>
            </a:r>
          </a:p>
          <a:p>
            <a:pPr marL="0" indent="0">
              <a:buNone/>
            </a:pPr>
            <a:endParaRPr lang="en-GB" dirty="0"/>
          </a:p>
        </p:txBody>
      </p:sp>
    </p:spTree>
    <p:extLst>
      <p:ext uri="{BB962C8B-B14F-4D97-AF65-F5344CB8AC3E}">
        <p14:creationId xmlns:p14="http://schemas.microsoft.com/office/powerpoint/2010/main" val="187104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F36A-E3A8-78AC-21E4-3A452970E98A}"/>
              </a:ext>
            </a:extLst>
          </p:cNvPr>
          <p:cNvSpPr>
            <a:spLocks noGrp="1"/>
          </p:cNvSpPr>
          <p:nvPr>
            <p:ph type="title"/>
          </p:nvPr>
        </p:nvSpPr>
        <p:spPr>
          <a:xfrm>
            <a:off x="0" y="1123837"/>
            <a:ext cx="3869267" cy="4601183"/>
          </a:xfrm>
        </p:spPr>
        <p:txBody>
          <a:bodyPr/>
          <a:lstStyle/>
          <a:p>
            <a:r>
              <a:rPr lang="en-GB" dirty="0"/>
              <a:t>EXTRAPERSONAL COMMUNICATION </a:t>
            </a:r>
          </a:p>
        </p:txBody>
      </p:sp>
      <p:sp>
        <p:nvSpPr>
          <p:cNvPr id="3" name="Content Placeholder 2">
            <a:extLst>
              <a:ext uri="{FF2B5EF4-FFF2-40B4-BE49-F238E27FC236}">
                <a16:creationId xmlns:a16="http://schemas.microsoft.com/office/drawing/2014/main" id="{900F476F-65E4-96A1-B76F-4C5B559ABC64}"/>
              </a:ext>
            </a:extLst>
          </p:cNvPr>
          <p:cNvSpPr>
            <a:spLocks noGrp="1"/>
          </p:cNvSpPr>
          <p:nvPr>
            <p:ph idx="1"/>
          </p:nvPr>
        </p:nvSpPr>
        <p:spPr>
          <a:xfrm>
            <a:off x="3869267" y="748145"/>
            <a:ext cx="7578545" cy="5236603"/>
          </a:xfrm>
        </p:spPr>
        <p:txBody>
          <a:bodyPr>
            <a:normAutofit/>
          </a:bodyPr>
          <a:lstStyle/>
          <a:p>
            <a:pPr marL="0" indent="0" algn="just">
              <a:lnSpc>
                <a:spcPct val="150000"/>
              </a:lnSpc>
              <a:buNone/>
            </a:pPr>
            <a:r>
              <a:rPr lang="en-IN" dirty="0"/>
              <a:t>Communication between human beings and nonhuman entities is extra personal. For example, when your pet dog comes to you wagging its tail as soon as you return home from work, it is an example of extra personal communication. A parrot responding to your greeting is another example. More than any other form, this form of communication requires perfect coordination and understanding between the sender and the receiver because at least one of them transmits information or responds in sign language only. </a:t>
            </a:r>
          </a:p>
          <a:p>
            <a:pPr marL="0" indent="0" algn="just">
              <a:lnSpc>
                <a:spcPct val="150000"/>
              </a:lnSpc>
              <a:buNone/>
            </a:pPr>
            <a:endParaRPr lang="en-GB" dirty="0"/>
          </a:p>
        </p:txBody>
      </p:sp>
    </p:spTree>
    <p:extLst>
      <p:ext uri="{BB962C8B-B14F-4D97-AF65-F5344CB8AC3E}">
        <p14:creationId xmlns:p14="http://schemas.microsoft.com/office/powerpoint/2010/main" val="382840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75DB-D6F6-E814-A7B3-58DBAEEE4673}"/>
              </a:ext>
            </a:extLst>
          </p:cNvPr>
          <p:cNvSpPr>
            <a:spLocks noGrp="1"/>
          </p:cNvSpPr>
          <p:nvPr>
            <p:ph type="title"/>
          </p:nvPr>
        </p:nvSpPr>
        <p:spPr>
          <a:xfrm>
            <a:off x="252919" y="1123837"/>
            <a:ext cx="3274052" cy="4601183"/>
          </a:xfrm>
        </p:spPr>
        <p:txBody>
          <a:bodyPr/>
          <a:lstStyle/>
          <a:p>
            <a:r>
              <a:rPr lang="en-GB" dirty="0"/>
              <a:t>INTRAPERSONAL COMMUNICATION</a:t>
            </a:r>
          </a:p>
        </p:txBody>
      </p:sp>
      <p:sp>
        <p:nvSpPr>
          <p:cNvPr id="3" name="Content Placeholder 2">
            <a:extLst>
              <a:ext uri="{FF2B5EF4-FFF2-40B4-BE49-F238E27FC236}">
                <a16:creationId xmlns:a16="http://schemas.microsoft.com/office/drawing/2014/main" id="{A2EFA951-2B22-CE84-EC45-72F59424E630}"/>
              </a:ext>
            </a:extLst>
          </p:cNvPr>
          <p:cNvSpPr>
            <a:spLocks noGrp="1"/>
          </p:cNvSpPr>
          <p:nvPr>
            <p:ph idx="1"/>
          </p:nvPr>
        </p:nvSpPr>
        <p:spPr>
          <a:xfrm>
            <a:off x="3869268" y="593766"/>
            <a:ext cx="7315200" cy="5390982"/>
          </a:xfrm>
        </p:spPr>
        <p:txBody>
          <a:bodyPr/>
          <a:lstStyle/>
          <a:p>
            <a:pPr marL="0" indent="0" algn="just">
              <a:lnSpc>
                <a:spcPct val="150000"/>
              </a:lnSpc>
              <a:buNone/>
            </a:pPr>
            <a:r>
              <a:rPr lang="en-IN" dirty="0"/>
              <a:t>Intrapersonal communication takes place within an individual. We know that the brain is linked to all parts of the body by an electrochemical system. For example, when you begin to ‘feel hot’, this information is sent to the brain and you may decide to ‘turn on the cooler/AC’, responding to instructions sent from the brain to the hand. In this case, the relevant organ is the sender, the electrochemical impulse is the message, and the brain is the receiver. Next, the brain assumes the role of sender and sends the feedback that you should switch on the cooler. This completes the communication process. This kind of communication pertains to thinking which is the basis of information processing. </a:t>
            </a:r>
          </a:p>
          <a:p>
            <a:pPr algn="just">
              <a:lnSpc>
                <a:spcPct val="150000"/>
              </a:lnSpc>
            </a:pPr>
            <a:endParaRPr lang="en-GB" dirty="0"/>
          </a:p>
        </p:txBody>
      </p:sp>
    </p:spTree>
    <p:extLst>
      <p:ext uri="{BB962C8B-B14F-4D97-AF65-F5344CB8AC3E}">
        <p14:creationId xmlns:p14="http://schemas.microsoft.com/office/powerpoint/2010/main" val="106286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E7E3-2FE8-BE81-16F5-CE047257505B}"/>
              </a:ext>
            </a:extLst>
          </p:cNvPr>
          <p:cNvSpPr>
            <a:spLocks noGrp="1"/>
          </p:cNvSpPr>
          <p:nvPr>
            <p:ph type="title"/>
          </p:nvPr>
        </p:nvSpPr>
        <p:spPr/>
        <p:txBody>
          <a:bodyPr/>
          <a:lstStyle/>
          <a:p>
            <a:r>
              <a:rPr lang="en-GB" dirty="0"/>
              <a:t>CONTI. </a:t>
            </a:r>
          </a:p>
        </p:txBody>
      </p:sp>
      <p:sp>
        <p:nvSpPr>
          <p:cNvPr id="3" name="Content Placeholder 2">
            <a:extLst>
              <a:ext uri="{FF2B5EF4-FFF2-40B4-BE49-F238E27FC236}">
                <a16:creationId xmlns:a16="http://schemas.microsoft.com/office/drawing/2014/main" id="{808E0D99-D941-3FB5-5769-B59F8396CC16}"/>
              </a:ext>
            </a:extLst>
          </p:cNvPr>
          <p:cNvSpPr>
            <a:spLocks noGrp="1"/>
          </p:cNvSpPr>
          <p:nvPr>
            <p:ph idx="1"/>
          </p:nvPr>
        </p:nvSpPr>
        <p:spPr/>
        <p:txBody>
          <a:bodyPr>
            <a:normAutofit/>
          </a:bodyPr>
          <a:lstStyle/>
          <a:p>
            <a:pPr marL="0" indent="0" algn="just">
              <a:lnSpc>
                <a:spcPct val="150000"/>
              </a:lnSpc>
              <a:buNone/>
            </a:pPr>
            <a:r>
              <a:rPr lang="en-IN" dirty="0"/>
              <a:t>Without such internal dialogue, one cannot proceed to the further levels of communication—interpersonal and organizational. In fact,</a:t>
            </a:r>
          </a:p>
          <a:p>
            <a:pPr marL="0" indent="0" algn="just">
              <a:lnSpc>
                <a:spcPct val="150000"/>
              </a:lnSpc>
              <a:buNone/>
            </a:pPr>
            <a:r>
              <a:rPr lang="en-IN" dirty="0"/>
              <a:t>while we are communicating with another party, our internal dialogue with ourselves continues concurrently—planning, weighing, considering, and processing information. You might have</a:t>
            </a:r>
          </a:p>
          <a:p>
            <a:pPr marL="0" indent="0" algn="just">
              <a:lnSpc>
                <a:spcPct val="150000"/>
              </a:lnSpc>
              <a:buNone/>
            </a:pPr>
            <a:r>
              <a:rPr lang="en-IN" dirty="0"/>
              <a:t>noticed that at times you motivate yourself or consciously resolve to complete a certain task. Self-motivation, self-determination, and the like take place at the intrapersonal level.</a:t>
            </a:r>
          </a:p>
          <a:p>
            <a:endParaRPr lang="en-GB" dirty="0"/>
          </a:p>
        </p:txBody>
      </p:sp>
    </p:spTree>
    <p:extLst>
      <p:ext uri="{BB962C8B-B14F-4D97-AF65-F5344CB8AC3E}">
        <p14:creationId xmlns:p14="http://schemas.microsoft.com/office/powerpoint/2010/main" val="417825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6217-8791-FCBA-1662-E3F936001280}"/>
              </a:ext>
            </a:extLst>
          </p:cNvPr>
          <p:cNvSpPr>
            <a:spLocks noGrp="1"/>
          </p:cNvSpPr>
          <p:nvPr>
            <p:ph type="title"/>
          </p:nvPr>
        </p:nvSpPr>
        <p:spPr>
          <a:xfrm>
            <a:off x="0" y="1123837"/>
            <a:ext cx="3592285" cy="4601183"/>
          </a:xfrm>
        </p:spPr>
        <p:txBody>
          <a:bodyPr/>
          <a:lstStyle/>
          <a:p>
            <a:r>
              <a:rPr lang="en-GB" dirty="0"/>
              <a:t>INTERPERSONAL COMMUNICATION</a:t>
            </a:r>
          </a:p>
        </p:txBody>
      </p:sp>
      <p:sp>
        <p:nvSpPr>
          <p:cNvPr id="3" name="Content Placeholder 2">
            <a:extLst>
              <a:ext uri="{FF2B5EF4-FFF2-40B4-BE49-F238E27FC236}">
                <a16:creationId xmlns:a16="http://schemas.microsoft.com/office/drawing/2014/main" id="{9FFE1094-294D-FFB3-8F6B-CD8F59DB3E69}"/>
              </a:ext>
            </a:extLst>
          </p:cNvPr>
          <p:cNvSpPr>
            <a:spLocks noGrp="1"/>
          </p:cNvSpPr>
          <p:nvPr>
            <p:ph idx="1"/>
          </p:nvPr>
        </p:nvSpPr>
        <p:spPr/>
        <p:txBody>
          <a:bodyPr>
            <a:normAutofit fontScale="77500" lnSpcReduction="20000"/>
          </a:bodyPr>
          <a:lstStyle/>
          <a:p>
            <a:pPr marL="0" indent="0" algn="just">
              <a:lnSpc>
                <a:spcPct val="170000"/>
              </a:lnSpc>
              <a:buNone/>
            </a:pPr>
            <a:r>
              <a:rPr lang="en-IN" dirty="0"/>
              <a:t>Communication at this level refers to the sharing of information among people. To compare it with other forms of communication, such as intrapersonal, organizational, etc., we need to examine how many people are involved, how close they are to one another physically, how many sensory channels are used, and the feedback provided.</a:t>
            </a:r>
          </a:p>
          <a:p>
            <a:pPr marL="0" indent="0" algn="just">
              <a:lnSpc>
                <a:spcPct val="170000"/>
              </a:lnSpc>
              <a:buNone/>
            </a:pPr>
            <a:r>
              <a:rPr lang="en-IN" dirty="0"/>
              <a:t>Interpersonal communication differs from other forms of communication in that there are few participants involved, they are in close physical proximity to each other, many sensory channels are used, and feedback is immediate. Also, the roles of the sender and receiver keep alternating. This form of communication is advantageous because direct and immediate feedback is possible. If a doubt occurs, it can be instantly clarified. Non-verbal communication plays a major role in the interpretation of a message in this form of communication due to the proximity of the people involved.</a:t>
            </a:r>
          </a:p>
          <a:p>
            <a:pPr marL="0" indent="0" algn="just">
              <a:buNone/>
            </a:pPr>
            <a:endParaRPr lang="en-GB" dirty="0"/>
          </a:p>
        </p:txBody>
      </p:sp>
    </p:spTree>
    <p:extLst>
      <p:ext uri="{BB962C8B-B14F-4D97-AF65-F5344CB8AC3E}">
        <p14:creationId xmlns:p14="http://schemas.microsoft.com/office/powerpoint/2010/main" val="158525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8F0F-6764-A697-FB4D-38254468A0BF}"/>
              </a:ext>
            </a:extLst>
          </p:cNvPr>
          <p:cNvSpPr>
            <a:spLocks noGrp="1"/>
          </p:cNvSpPr>
          <p:nvPr>
            <p:ph type="title"/>
          </p:nvPr>
        </p:nvSpPr>
        <p:spPr/>
        <p:txBody>
          <a:bodyPr/>
          <a:lstStyle/>
          <a:p>
            <a:r>
              <a:rPr lang="en-GB" dirty="0"/>
              <a:t>CONTI. </a:t>
            </a:r>
          </a:p>
        </p:txBody>
      </p:sp>
      <p:sp>
        <p:nvSpPr>
          <p:cNvPr id="3" name="Content Placeholder 2">
            <a:extLst>
              <a:ext uri="{FF2B5EF4-FFF2-40B4-BE49-F238E27FC236}">
                <a16:creationId xmlns:a16="http://schemas.microsoft.com/office/drawing/2014/main" id="{8DE24D4F-27D3-6381-88B2-76DE7EB2C174}"/>
              </a:ext>
            </a:extLst>
          </p:cNvPr>
          <p:cNvSpPr>
            <a:spLocks noGrp="1"/>
          </p:cNvSpPr>
          <p:nvPr>
            <p:ph idx="1"/>
          </p:nvPr>
        </p:nvSpPr>
        <p:spPr>
          <a:xfrm>
            <a:off x="3788229" y="600891"/>
            <a:ext cx="7396239" cy="5383857"/>
          </a:xfrm>
        </p:spPr>
        <p:txBody>
          <a:bodyPr>
            <a:normAutofit fontScale="92500" lnSpcReduction="10000"/>
          </a:bodyPr>
          <a:lstStyle/>
          <a:p>
            <a:pPr marL="0" indent="0" algn="just">
              <a:lnSpc>
                <a:spcPct val="150000"/>
              </a:lnSpc>
              <a:buNone/>
            </a:pPr>
            <a:r>
              <a:rPr lang="en-IN" dirty="0"/>
              <a:t>Interpersonal communication can be formal or informal. For example, your interaction with a sales clerk in a store is different from that with your friends and family members; the interaction between the panel members and the candidate appearing at an interview is different from the conversation between two candidates waiting outside. Hence, depending upon the formality of the situation, interpersonal communication takes on different styles.</a:t>
            </a:r>
          </a:p>
          <a:p>
            <a:pPr marL="0" indent="0" algn="just">
              <a:lnSpc>
                <a:spcPct val="150000"/>
              </a:lnSpc>
              <a:buNone/>
            </a:pPr>
            <a:r>
              <a:rPr lang="en-IN" dirty="0"/>
              <a:t>Moreover, most interpersonal communication situations depend on a variety of factors, such as the psychology of the two parties involved, the relationship between them, the circumstance in which the communication takes place, the surrounding environment, and finally the cultural context.</a:t>
            </a:r>
          </a:p>
          <a:p>
            <a:endParaRPr lang="en-GB" dirty="0"/>
          </a:p>
        </p:txBody>
      </p:sp>
    </p:spTree>
    <p:extLst>
      <p:ext uri="{BB962C8B-B14F-4D97-AF65-F5344CB8AC3E}">
        <p14:creationId xmlns:p14="http://schemas.microsoft.com/office/powerpoint/2010/main" val="370746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4F0E-4FE4-83BE-C0E5-A71E1836C000}"/>
              </a:ext>
            </a:extLst>
          </p:cNvPr>
          <p:cNvSpPr>
            <a:spLocks noGrp="1"/>
          </p:cNvSpPr>
          <p:nvPr>
            <p:ph type="title"/>
          </p:nvPr>
        </p:nvSpPr>
        <p:spPr>
          <a:xfrm>
            <a:off x="252919" y="1123837"/>
            <a:ext cx="3117298" cy="4601183"/>
          </a:xfrm>
        </p:spPr>
        <p:txBody>
          <a:bodyPr/>
          <a:lstStyle/>
          <a:p>
            <a:r>
              <a:rPr lang="en-GB" dirty="0"/>
              <a:t>ORGANISATIONAL COMMUNICATION</a:t>
            </a:r>
          </a:p>
        </p:txBody>
      </p:sp>
      <p:sp>
        <p:nvSpPr>
          <p:cNvPr id="3" name="Content Placeholder 2">
            <a:extLst>
              <a:ext uri="{FF2B5EF4-FFF2-40B4-BE49-F238E27FC236}">
                <a16:creationId xmlns:a16="http://schemas.microsoft.com/office/drawing/2014/main" id="{D6525A1C-0A61-4DFD-2E4D-43F9106AD37F}"/>
              </a:ext>
            </a:extLst>
          </p:cNvPr>
          <p:cNvSpPr>
            <a:spLocks noGrp="1"/>
          </p:cNvSpPr>
          <p:nvPr>
            <p:ph idx="1"/>
          </p:nvPr>
        </p:nvSpPr>
        <p:spPr/>
        <p:txBody>
          <a:bodyPr/>
          <a:lstStyle/>
          <a:p>
            <a:pPr marL="0" indent="0" algn="just">
              <a:lnSpc>
                <a:spcPct val="150000"/>
              </a:lnSpc>
              <a:buNone/>
            </a:pPr>
            <a:r>
              <a:rPr lang="en-IN" dirty="0"/>
              <a:t>Communication in an organization takes place at different hierarchical levels. Since a large number of employees are involved in several different activities, the need to communicate effectively becomes greater in an organization. With a proper networking system, communication in an organization is possible even without direct contact between employees. Organizational communication can be further divided into the following.</a:t>
            </a:r>
          </a:p>
          <a:p>
            <a:pPr marL="0" indent="0" algn="just">
              <a:lnSpc>
                <a:spcPct val="150000"/>
              </a:lnSpc>
              <a:buNone/>
            </a:pPr>
            <a:endParaRPr lang="en-IN" dirty="0"/>
          </a:p>
          <a:p>
            <a:pPr marL="0" indent="0">
              <a:buNone/>
            </a:pPr>
            <a:endParaRPr lang="en-GB" dirty="0"/>
          </a:p>
        </p:txBody>
      </p:sp>
    </p:spTree>
    <p:extLst>
      <p:ext uri="{BB962C8B-B14F-4D97-AF65-F5344CB8AC3E}">
        <p14:creationId xmlns:p14="http://schemas.microsoft.com/office/powerpoint/2010/main" val="24197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C62F-C8FD-63A2-9F11-36C669B8AD6B}"/>
              </a:ext>
            </a:extLst>
          </p:cNvPr>
          <p:cNvSpPr>
            <a:spLocks noGrp="1"/>
          </p:cNvSpPr>
          <p:nvPr>
            <p:ph type="title"/>
          </p:nvPr>
        </p:nvSpPr>
        <p:spPr/>
        <p:txBody>
          <a:bodyPr/>
          <a:lstStyle/>
          <a:p>
            <a:r>
              <a:rPr lang="en-GB" dirty="0"/>
              <a:t>CONTI. </a:t>
            </a:r>
          </a:p>
        </p:txBody>
      </p:sp>
      <p:sp>
        <p:nvSpPr>
          <p:cNvPr id="3" name="Content Placeholder 2">
            <a:extLst>
              <a:ext uri="{FF2B5EF4-FFF2-40B4-BE49-F238E27FC236}">
                <a16:creationId xmlns:a16="http://schemas.microsoft.com/office/drawing/2014/main" id="{D7729380-09BC-F9F3-72D2-1B71D6C46A7E}"/>
              </a:ext>
            </a:extLst>
          </p:cNvPr>
          <p:cNvSpPr>
            <a:spLocks noGrp="1"/>
          </p:cNvSpPr>
          <p:nvPr>
            <p:ph idx="1"/>
          </p:nvPr>
        </p:nvSpPr>
        <p:spPr/>
        <p:txBody>
          <a:bodyPr/>
          <a:lstStyle/>
          <a:p>
            <a:pPr algn="just">
              <a:lnSpc>
                <a:spcPct val="150000"/>
              </a:lnSpc>
            </a:pPr>
            <a:r>
              <a:rPr lang="en-GB" dirty="0"/>
              <a:t>INTERNAL-OPERATIONAL</a:t>
            </a:r>
          </a:p>
          <a:p>
            <a:pPr marL="0" indent="0" algn="just">
              <a:lnSpc>
                <a:spcPct val="150000"/>
              </a:lnSpc>
              <a:buNone/>
            </a:pPr>
            <a:r>
              <a:rPr lang="en-GB" dirty="0"/>
              <a:t>All communication that occurs in the process of operations within an organisation is classified as internal-operational</a:t>
            </a:r>
          </a:p>
          <a:p>
            <a:pPr marL="0" indent="0">
              <a:buNone/>
            </a:pPr>
            <a:endParaRPr lang="en-GB" dirty="0"/>
          </a:p>
        </p:txBody>
      </p:sp>
    </p:spTree>
    <p:extLst>
      <p:ext uri="{BB962C8B-B14F-4D97-AF65-F5344CB8AC3E}">
        <p14:creationId xmlns:p14="http://schemas.microsoft.com/office/powerpoint/2010/main" val="402889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0A2F-FC4A-6A08-B491-995CA9FD9299}"/>
              </a:ext>
            </a:extLst>
          </p:cNvPr>
          <p:cNvSpPr>
            <a:spLocks noGrp="1"/>
          </p:cNvSpPr>
          <p:nvPr>
            <p:ph type="title"/>
          </p:nvPr>
        </p:nvSpPr>
        <p:spPr/>
        <p:txBody>
          <a:bodyPr/>
          <a:lstStyle/>
          <a:p>
            <a:r>
              <a:rPr lang="en-GB" dirty="0"/>
              <a:t>Conti. </a:t>
            </a:r>
          </a:p>
        </p:txBody>
      </p:sp>
      <p:sp>
        <p:nvSpPr>
          <p:cNvPr id="3" name="Content Placeholder 2">
            <a:extLst>
              <a:ext uri="{FF2B5EF4-FFF2-40B4-BE49-F238E27FC236}">
                <a16:creationId xmlns:a16="http://schemas.microsoft.com/office/drawing/2014/main" id="{C990E584-650D-BE3F-78F0-BDE4D41441CA}"/>
              </a:ext>
            </a:extLst>
          </p:cNvPr>
          <p:cNvSpPr>
            <a:spLocks noGrp="1"/>
          </p:cNvSpPr>
          <p:nvPr>
            <p:ph idx="1"/>
          </p:nvPr>
        </p:nvSpPr>
        <p:spPr/>
        <p:txBody>
          <a:bodyPr/>
          <a:lstStyle/>
          <a:p>
            <a:pPr algn="just">
              <a:lnSpc>
                <a:spcPct val="150000"/>
              </a:lnSpc>
            </a:pPr>
            <a:r>
              <a:rPr lang="en-GB" dirty="0"/>
              <a:t>External-Operational</a:t>
            </a:r>
          </a:p>
          <a:p>
            <a:pPr marL="0" indent="0" algn="just">
              <a:lnSpc>
                <a:spcPct val="150000"/>
              </a:lnSpc>
              <a:buNone/>
            </a:pPr>
            <a:r>
              <a:rPr lang="en-GB" dirty="0"/>
              <a:t>The work related communication that an organisation has with people outside the organisation is called external-operational communication</a:t>
            </a:r>
          </a:p>
          <a:p>
            <a:pPr marL="0" indent="0">
              <a:buNone/>
            </a:pPr>
            <a:endParaRPr lang="en-GB" dirty="0"/>
          </a:p>
        </p:txBody>
      </p:sp>
    </p:spTree>
    <p:extLst>
      <p:ext uri="{BB962C8B-B14F-4D97-AF65-F5344CB8AC3E}">
        <p14:creationId xmlns:p14="http://schemas.microsoft.com/office/powerpoint/2010/main" val="721585150"/>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{ABE4CD2B-2EE4-FE4C-8497-F73CBE8CE4A8}tf10001124</Template>
  <TotalTime>200</TotalTime>
  <Words>1211</Words>
  <Application>Microsoft Office PowerPoint</Application>
  <PresentationFormat>Widescreen</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Frame</vt:lpstr>
      <vt:lpstr>LEVELS OF COMMUNICATION </vt:lpstr>
      <vt:lpstr>EXTRAPERSONAL COMMUNICATION </vt:lpstr>
      <vt:lpstr>INTRAPERSONAL COMMUNICATION</vt:lpstr>
      <vt:lpstr>CONTI. </vt:lpstr>
      <vt:lpstr>INTERPERSONAL COMMUNICATION</vt:lpstr>
      <vt:lpstr>CONTI. </vt:lpstr>
      <vt:lpstr>ORGANISATIONAL COMMUNICATION</vt:lpstr>
      <vt:lpstr>CONTI. </vt:lpstr>
      <vt:lpstr>Conti. </vt:lpstr>
      <vt:lpstr>Conti.</vt:lpstr>
      <vt:lpstr>Features of grapevine </vt:lpstr>
      <vt:lpstr>Advantages of grapevine communication</vt:lpstr>
      <vt:lpstr>Disadvantages of grapevine communication </vt:lpstr>
      <vt:lpstr>Mass communication</vt:lpstr>
      <vt:lpstr>Conti.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COMMUNICATION </dc:title>
  <dc:creator>Microsoft Office User</dc:creator>
  <cp:lastModifiedBy>anirudhgupta123654@gmail.com</cp:lastModifiedBy>
  <cp:revision>9</cp:revision>
  <dcterms:created xsi:type="dcterms:W3CDTF">2022-04-29T17:24:57Z</dcterms:created>
  <dcterms:modified xsi:type="dcterms:W3CDTF">2023-03-24T16:39:13Z</dcterms:modified>
</cp:coreProperties>
</file>