
<file path=[Content_Types].xml><?xml version="1.0" encoding="utf-8"?>
<Types xmlns="http://schemas.openxmlformats.org/package/2006/content-types">
  <Default ContentType="image/x-wmf" Extension="wmf"/>
  <Default ContentType="image/gif" Extension="gif"/>
  <Default ContentType="application/vnd.openxmlformats-officedocument.oleObject" Extension="bin"/>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tableStyles+xml" PartName="/ppt/tableStyles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Lst>
  <p:sldSz cy="6858000" cx="9144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1.xml><?xml version="1.0" encoding="utf-8"?>
<a:tblStyleLst xmlns:a="http://schemas.openxmlformats.org/drawingml/2006/main" xmlns:r="http://schemas.openxmlformats.org/officeDocument/2006/relationships" def="{90651C3A-4460-11DB-9652-00E08161165F}">
  <a:tblStyle styleId="{5C22544A-7EE6-4342-B048-85BDC9FD1C3A}" styleName="Medium Style 2 - Accent 1">
    <a:wholeTbl>
      <a:tcTxStyle>
        <a:fontRef idx="minor">
          <a:prstClr val="black"/>
        </a:fontRef>
        <a:schemeClr val="dk1"/>
      </a:tcTxStyle>
      <a:tcStyle>
        <a:tcBdr>
          <a:left>
            <a:ln cmpd="sng" w="12700">
              <a:solidFill>
                <a:schemeClr val="lt1"/>
              </a:solidFill>
            </a:ln>
          </a:left>
          <a:right>
            <a:ln cmpd="sng" w="12700">
              <a:solidFill>
                <a:schemeClr val="lt1"/>
              </a:solidFill>
            </a:ln>
          </a:right>
          <a:top>
            <a:ln cmpd="sng" w="12700">
              <a:solidFill>
                <a:schemeClr val="lt1"/>
              </a:solidFill>
            </a:ln>
          </a:top>
          <a:bottom>
            <a:ln cmpd="sng" w="12700">
              <a:solidFill>
                <a:schemeClr val="lt1"/>
              </a:solidFill>
            </a:ln>
          </a:bottom>
          <a:insideH>
            <a:ln cmpd="sng" w="12700">
              <a:solidFill>
                <a:schemeClr val="lt1"/>
              </a:solidFill>
            </a:ln>
          </a:insideH>
          <a:insideV>
            <a:ln cmpd="sng"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cmpd="sng" w="38100">
              <a:solidFill>
                <a:schemeClr val="lt1"/>
              </a:solidFill>
            </a:ln>
          </a:top>
        </a:tcBdr>
        <a:fill>
          <a:solidFill>
            <a:schemeClr val="accent1"/>
          </a:solidFill>
        </a:fill>
      </a:tcStyle>
    </a:lastRow>
    <a:firstRow>
      <a:tcTxStyle b="on">
        <a:fontRef idx="minor">
          <a:prstClr val="black"/>
        </a:fontRef>
        <a:schemeClr val="lt1"/>
      </a:tcTxStyle>
      <a:tcStyle>
        <a:tcBdr>
          <a:bottom>
            <a:ln cmpd="sng" w="38100">
              <a:solidFill>
                <a:schemeClr val="lt1"/>
              </a:solidFill>
            </a:ln>
          </a:bottom>
        </a:tcBdr>
        <a:fill>
          <a:solidFill>
            <a:schemeClr val="accent1"/>
          </a:solidFill>
        </a:fill>
      </a:tcStyle>
    </a:firstRow>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tableStyles" Target="tableStyles1.xml"/><Relationship Id="rId4" Type="http://schemas.openxmlformats.org/officeDocument/2006/relationships/slideMaster" Target="slideMasters/slide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slide" Target="slides/slide73.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34" Type="http://schemas.openxmlformats.org/officeDocument/2006/relationships/slide" Target="slides/slide30.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20DE3-D2AE-4FA4-31CF-5A93A249E0A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FE479E36-F91A-5DFF-D9B8-70779DA00B0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EB8EAA52-A4F3-CD06-BA0B-CBDE7D174F65}"/>
              </a:ext>
            </a:extLst>
          </p:cNvPr>
          <p:cNvSpPr>
            <a:spLocks noGrp="1"/>
          </p:cNvSpPr>
          <p:nvPr>
            <p:ph type="dt" sz="half" idx="10"/>
          </p:nvPr>
        </p:nvSpPr>
        <p:spPr/>
        <p:txBody>
          <a:bodyPr/>
          <a:lstStyle/>
          <a:p>
            <a:fld id="{02B99DD7-14BE-48AA-82E9-639637362127}" type="datetimeFigureOut">
              <a:rPr lang="en-US" smtClean="0"/>
              <a:t>21-Feb-24</a:t>
            </a:fld>
            <a:endParaRPr lang="en-US"/>
          </a:p>
        </p:txBody>
      </p:sp>
      <p:sp>
        <p:nvSpPr>
          <p:cNvPr id="5" name="Footer Placeholder 4">
            <a:extLst>
              <a:ext uri="{FF2B5EF4-FFF2-40B4-BE49-F238E27FC236}">
                <a16:creationId xmlns:a16="http://schemas.microsoft.com/office/drawing/2014/main" id="{35C8BE60-9C29-F352-BD28-39497F12E3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FA43E9-8C66-3398-8DF7-7EF3F598107B}"/>
              </a:ext>
            </a:extLst>
          </p:cNvPr>
          <p:cNvSpPr>
            <a:spLocks noGrp="1"/>
          </p:cNvSpPr>
          <p:nvPr>
            <p:ph type="sldNum" sz="quarter" idx="12"/>
          </p:nvPr>
        </p:nvSpPr>
        <p:spPr/>
        <p:txBody>
          <a:bodyPr/>
          <a:lstStyle/>
          <a:p>
            <a:fld id="{0A8B1031-DD85-4F54-B920-03C0DA7D09C0}" type="slidenum">
              <a:rPr lang="en-US" smtClean="0"/>
              <a:t>‹#›</a:t>
            </a:fld>
            <a:endParaRPr lang="en-US"/>
          </a:p>
        </p:txBody>
      </p:sp>
    </p:spTree>
    <p:extLst>
      <p:ext uri="{BB962C8B-B14F-4D97-AF65-F5344CB8AC3E}">
        <p14:creationId xmlns:p14="http://schemas.microsoft.com/office/powerpoint/2010/main" val="4117228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0569C-9E2F-E93B-75E2-5BC104F9B2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0135B1-7661-DF4D-CB49-FD3D1CFBBD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CF967A-491B-60C8-5D04-A6BA1D6BFCB3}"/>
              </a:ext>
            </a:extLst>
          </p:cNvPr>
          <p:cNvSpPr>
            <a:spLocks noGrp="1"/>
          </p:cNvSpPr>
          <p:nvPr>
            <p:ph type="dt" sz="half" idx="10"/>
          </p:nvPr>
        </p:nvSpPr>
        <p:spPr/>
        <p:txBody>
          <a:bodyPr/>
          <a:lstStyle/>
          <a:p>
            <a:fld id="{02B99DD7-14BE-48AA-82E9-639637362127}" type="datetimeFigureOut">
              <a:rPr lang="en-US" smtClean="0"/>
              <a:t>21-Feb-24</a:t>
            </a:fld>
            <a:endParaRPr lang="en-US"/>
          </a:p>
        </p:txBody>
      </p:sp>
      <p:sp>
        <p:nvSpPr>
          <p:cNvPr id="5" name="Footer Placeholder 4">
            <a:extLst>
              <a:ext uri="{FF2B5EF4-FFF2-40B4-BE49-F238E27FC236}">
                <a16:creationId xmlns:a16="http://schemas.microsoft.com/office/drawing/2014/main" id="{1F60BE55-7B3F-9068-7A24-DD0EA893A8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2043DF-92D3-4C2C-6A24-534A62BCCE93}"/>
              </a:ext>
            </a:extLst>
          </p:cNvPr>
          <p:cNvSpPr>
            <a:spLocks noGrp="1"/>
          </p:cNvSpPr>
          <p:nvPr>
            <p:ph type="sldNum" sz="quarter" idx="12"/>
          </p:nvPr>
        </p:nvSpPr>
        <p:spPr/>
        <p:txBody>
          <a:bodyPr/>
          <a:lstStyle/>
          <a:p>
            <a:fld id="{0A8B1031-DD85-4F54-B920-03C0DA7D09C0}" type="slidenum">
              <a:rPr lang="en-US" smtClean="0"/>
              <a:t>‹#›</a:t>
            </a:fld>
            <a:endParaRPr lang="en-US"/>
          </a:p>
        </p:txBody>
      </p:sp>
    </p:spTree>
    <p:extLst>
      <p:ext uri="{BB962C8B-B14F-4D97-AF65-F5344CB8AC3E}">
        <p14:creationId xmlns:p14="http://schemas.microsoft.com/office/powerpoint/2010/main" val="3257892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4E7AA4-3EE4-3C87-CCA7-552406C6655B}"/>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AEE4B6-891A-A4AA-893D-027F730F5BAF}"/>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64A2CD-EA45-F235-8E01-2673C345944E}"/>
              </a:ext>
            </a:extLst>
          </p:cNvPr>
          <p:cNvSpPr>
            <a:spLocks noGrp="1"/>
          </p:cNvSpPr>
          <p:nvPr>
            <p:ph type="dt" sz="half" idx="10"/>
          </p:nvPr>
        </p:nvSpPr>
        <p:spPr/>
        <p:txBody>
          <a:bodyPr/>
          <a:lstStyle/>
          <a:p>
            <a:fld id="{02B99DD7-14BE-48AA-82E9-639637362127}" type="datetimeFigureOut">
              <a:rPr lang="en-US" smtClean="0"/>
              <a:t>21-Feb-24</a:t>
            </a:fld>
            <a:endParaRPr lang="en-US"/>
          </a:p>
        </p:txBody>
      </p:sp>
      <p:sp>
        <p:nvSpPr>
          <p:cNvPr id="5" name="Footer Placeholder 4">
            <a:extLst>
              <a:ext uri="{FF2B5EF4-FFF2-40B4-BE49-F238E27FC236}">
                <a16:creationId xmlns:a16="http://schemas.microsoft.com/office/drawing/2014/main" id="{C9258A0E-AB5F-844F-6318-96DCB1FF12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A0C31-5C39-87E3-87E2-F57A178E914C}"/>
              </a:ext>
            </a:extLst>
          </p:cNvPr>
          <p:cNvSpPr>
            <a:spLocks noGrp="1"/>
          </p:cNvSpPr>
          <p:nvPr>
            <p:ph type="sldNum" sz="quarter" idx="12"/>
          </p:nvPr>
        </p:nvSpPr>
        <p:spPr/>
        <p:txBody>
          <a:bodyPr/>
          <a:lstStyle/>
          <a:p>
            <a:fld id="{0A8B1031-DD85-4F54-B920-03C0DA7D09C0}" type="slidenum">
              <a:rPr lang="en-US" smtClean="0"/>
              <a:t>‹#›</a:t>
            </a:fld>
            <a:endParaRPr lang="en-US"/>
          </a:p>
        </p:txBody>
      </p:sp>
    </p:spTree>
    <p:extLst>
      <p:ext uri="{BB962C8B-B14F-4D97-AF65-F5344CB8AC3E}">
        <p14:creationId xmlns:p14="http://schemas.microsoft.com/office/powerpoint/2010/main" val="3767812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8EE65-3139-AC30-4F1A-991D74564B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1AA573-E114-64B2-6A4C-95FE68325E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8B5327-836B-6E0B-A1C5-92892BAA6044}"/>
              </a:ext>
            </a:extLst>
          </p:cNvPr>
          <p:cNvSpPr>
            <a:spLocks noGrp="1"/>
          </p:cNvSpPr>
          <p:nvPr>
            <p:ph type="dt" sz="half" idx="10"/>
          </p:nvPr>
        </p:nvSpPr>
        <p:spPr/>
        <p:txBody>
          <a:bodyPr/>
          <a:lstStyle/>
          <a:p>
            <a:fld id="{02B99DD7-14BE-48AA-82E9-639637362127}" type="datetimeFigureOut">
              <a:rPr lang="en-US" smtClean="0"/>
              <a:t>21-Feb-24</a:t>
            </a:fld>
            <a:endParaRPr lang="en-US"/>
          </a:p>
        </p:txBody>
      </p:sp>
      <p:sp>
        <p:nvSpPr>
          <p:cNvPr id="5" name="Footer Placeholder 4">
            <a:extLst>
              <a:ext uri="{FF2B5EF4-FFF2-40B4-BE49-F238E27FC236}">
                <a16:creationId xmlns:a16="http://schemas.microsoft.com/office/drawing/2014/main" id="{F0D25A4B-327A-6705-DC60-00D15D88FC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EC2950-3BAF-6005-E434-B6A598ECF302}"/>
              </a:ext>
            </a:extLst>
          </p:cNvPr>
          <p:cNvSpPr>
            <a:spLocks noGrp="1"/>
          </p:cNvSpPr>
          <p:nvPr>
            <p:ph type="sldNum" sz="quarter" idx="12"/>
          </p:nvPr>
        </p:nvSpPr>
        <p:spPr/>
        <p:txBody>
          <a:bodyPr/>
          <a:lstStyle/>
          <a:p>
            <a:fld id="{0A8B1031-DD85-4F54-B920-03C0DA7D09C0}" type="slidenum">
              <a:rPr lang="en-US" smtClean="0"/>
              <a:t>‹#›</a:t>
            </a:fld>
            <a:endParaRPr lang="en-US"/>
          </a:p>
        </p:txBody>
      </p:sp>
    </p:spTree>
    <p:extLst>
      <p:ext uri="{BB962C8B-B14F-4D97-AF65-F5344CB8AC3E}">
        <p14:creationId xmlns:p14="http://schemas.microsoft.com/office/powerpoint/2010/main" val="2275863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23D3C-9827-22DB-045B-C9F7C44CCDC3}"/>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4601705D-D833-F245-8D9E-45DE7CE5AE56}"/>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E61537-50A9-34BD-D5CC-F279718707A4}"/>
              </a:ext>
            </a:extLst>
          </p:cNvPr>
          <p:cNvSpPr>
            <a:spLocks noGrp="1"/>
          </p:cNvSpPr>
          <p:nvPr>
            <p:ph type="dt" sz="half" idx="10"/>
          </p:nvPr>
        </p:nvSpPr>
        <p:spPr/>
        <p:txBody>
          <a:bodyPr/>
          <a:lstStyle/>
          <a:p>
            <a:fld id="{02B99DD7-14BE-48AA-82E9-639637362127}" type="datetimeFigureOut">
              <a:rPr lang="en-US" smtClean="0"/>
              <a:t>21-Feb-24</a:t>
            </a:fld>
            <a:endParaRPr lang="en-US"/>
          </a:p>
        </p:txBody>
      </p:sp>
      <p:sp>
        <p:nvSpPr>
          <p:cNvPr id="5" name="Footer Placeholder 4">
            <a:extLst>
              <a:ext uri="{FF2B5EF4-FFF2-40B4-BE49-F238E27FC236}">
                <a16:creationId xmlns:a16="http://schemas.microsoft.com/office/drawing/2014/main" id="{69FB8080-7CFA-2254-766F-B2E8337BD5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C3918-3CEF-854B-FADE-D15ABC02F3E4}"/>
              </a:ext>
            </a:extLst>
          </p:cNvPr>
          <p:cNvSpPr>
            <a:spLocks noGrp="1"/>
          </p:cNvSpPr>
          <p:nvPr>
            <p:ph type="sldNum" sz="quarter" idx="12"/>
          </p:nvPr>
        </p:nvSpPr>
        <p:spPr/>
        <p:txBody>
          <a:bodyPr/>
          <a:lstStyle/>
          <a:p>
            <a:fld id="{0A8B1031-DD85-4F54-B920-03C0DA7D09C0}" type="slidenum">
              <a:rPr lang="en-US" smtClean="0"/>
              <a:t>‹#›</a:t>
            </a:fld>
            <a:endParaRPr lang="en-US"/>
          </a:p>
        </p:txBody>
      </p:sp>
    </p:spTree>
    <p:extLst>
      <p:ext uri="{BB962C8B-B14F-4D97-AF65-F5344CB8AC3E}">
        <p14:creationId xmlns:p14="http://schemas.microsoft.com/office/powerpoint/2010/main" val="247559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0A82-3BCF-9602-709E-2D61F8F419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918C12-274D-13A5-5FD6-7A5EF8337FF3}"/>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9A6677-217F-8ED9-0793-DBAF5EB6D1BF}"/>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F8ECB5-88C6-134A-F4B4-0EC2DBCFA9CE}"/>
              </a:ext>
            </a:extLst>
          </p:cNvPr>
          <p:cNvSpPr>
            <a:spLocks noGrp="1"/>
          </p:cNvSpPr>
          <p:nvPr>
            <p:ph type="dt" sz="half" idx="10"/>
          </p:nvPr>
        </p:nvSpPr>
        <p:spPr/>
        <p:txBody>
          <a:bodyPr/>
          <a:lstStyle/>
          <a:p>
            <a:fld id="{02B99DD7-14BE-48AA-82E9-639637362127}" type="datetimeFigureOut">
              <a:rPr lang="en-US" smtClean="0"/>
              <a:t>21-Feb-24</a:t>
            </a:fld>
            <a:endParaRPr lang="en-US"/>
          </a:p>
        </p:txBody>
      </p:sp>
      <p:sp>
        <p:nvSpPr>
          <p:cNvPr id="6" name="Footer Placeholder 5">
            <a:extLst>
              <a:ext uri="{FF2B5EF4-FFF2-40B4-BE49-F238E27FC236}">
                <a16:creationId xmlns:a16="http://schemas.microsoft.com/office/drawing/2014/main" id="{44EEB8DB-4E8C-F6A1-C56F-6478A4AF14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EBAB55-2BA6-0E21-6D78-F80248986B78}"/>
              </a:ext>
            </a:extLst>
          </p:cNvPr>
          <p:cNvSpPr>
            <a:spLocks noGrp="1"/>
          </p:cNvSpPr>
          <p:nvPr>
            <p:ph type="sldNum" sz="quarter" idx="12"/>
          </p:nvPr>
        </p:nvSpPr>
        <p:spPr/>
        <p:txBody>
          <a:bodyPr/>
          <a:lstStyle/>
          <a:p>
            <a:fld id="{0A8B1031-DD85-4F54-B920-03C0DA7D09C0}" type="slidenum">
              <a:rPr lang="en-US" smtClean="0"/>
              <a:t>‹#›</a:t>
            </a:fld>
            <a:endParaRPr lang="en-US"/>
          </a:p>
        </p:txBody>
      </p:sp>
    </p:spTree>
    <p:extLst>
      <p:ext uri="{BB962C8B-B14F-4D97-AF65-F5344CB8AC3E}">
        <p14:creationId xmlns:p14="http://schemas.microsoft.com/office/powerpoint/2010/main" val="3236850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FF1C3-FDCF-15AA-B04C-FEC0195251BA}"/>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5E3364-27F1-CBE3-1022-38A62404CFFE}"/>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0272406-59F4-5D9F-5494-8CB7F78032B9}"/>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7ADC55-0A5D-9894-A0F0-38CF2BD686B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8EC5DC7D-FCED-38E6-8CFE-8CE2088004B8}"/>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19DBFF-53F3-41C8-8CF8-2D6062613879}"/>
              </a:ext>
            </a:extLst>
          </p:cNvPr>
          <p:cNvSpPr>
            <a:spLocks noGrp="1"/>
          </p:cNvSpPr>
          <p:nvPr>
            <p:ph type="dt" sz="half" idx="10"/>
          </p:nvPr>
        </p:nvSpPr>
        <p:spPr/>
        <p:txBody>
          <a:bodyPr/>
          <a:lstStyle/>
          <a:p>
            <a:fld id="{02B99DD7-14BE-48AA-82E9-639637362127}" type="datetimeFigureOut">
              <a:rPr lang="en-US" smtClean="0"/>
              <a:t>21-Feb-24</a:t>
            </a:fld>
            <a:endParaRPr lang="en-US"/>
          </a:p>
        </p:txBody>
      </p:sp>
      <p:sp>
        <p:nvSpPr>
          <p:cNvPr id="8" name="Footer Placeholder 7">
            <a:extLst>
              <a:ext uri="{FF2B5EF4-FFF2-40B4-BE49-F238E27FC236}">
                <a16:creationId xmlns:a16="http://schemas.microsoft.com/office/drawing/2014/main" id="{2EAE6D49-184C-A665-B8C8-35BA022897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8DD58C-5D4A-6311-598E-50611025BC7B}"/>
              </a:ext>
            </a:extLst>
          </p:cNvPr>
          <p:cNvSpPr>
            <a:spLocks noGrp="1"/>
          </p:cNvSpPr>
          <p:nvPr>
            <p:ph type="sldNum" sz="quarter" idx="12"/>
          </p:nvPr>
        </p:nvSpPr>
        <p:spPr/>
        <p:txBody>
          <a:bodyPr/>
          <a:lstStyle/>
          <a:p>
            <a:fld id="{0A8B1031-DD85-4F54-B920-03C0DA7D09C0}" type="slidenum">
              <a:rPr lang="en-US" smtClean="0"/>
              <a:t>‹#›</a:t>
            </a:fld>
            <a:endParaRPr lang="en-US"/>
          </a:p>
        </p:txBody>
      </p:sp>
    </p:spTree>
    <p:extLst>
      <p:ext uri="{BB962C8B-B14F-4D97-AF65-F5344CB8AC3E}">
        <p14:creationId xmlns:p14="http://schemas.microsoft.com/office/powerpoint/2010/main" val="3527250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4FAFE-B984-C4BB-B328-0823A4D09D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F6B082-6F95-2F17-13CE-856CE515CC04}"/>
              </a:ext>
            </a:extLst>
          </p:cNvPr>
          <p:cNvSpPr>
            <a:spLocks noGrp="1"/>
          </p:cNvSpPr>
          <p:nvPr>
            <p:ph type="dt" sz="half" idx="10"/>
          </p:nvPr>
        </p:nvSpPr>
        <p:spPr/>
        <p:txBody>
          <a:bodyPr/>
          <a:lstStyle/>
          <a:p>
            <a:fld id="{02B99DD7-14BE-48AA-82E9-639637362127}" type="datetimeFigureOut">
              <a:rPr lang="en-US" smtClean="0"/>
              <a:t>21-Feb-24</a:t>
            </a:fld>
            <a:endParaRPr lang="en-US"/>
          </a:p>
        </p:txBody>
      </p:sp>
      <p:sp>
        <p:nvSpPr>
          <p:cNvPr id="4" name="Footer Placeholder 3">
            <a:extLst>
              <a:ext uri="{FF2B5EF4-FFF2-40B4-BE49-F238E27FC236}">
                <a16:creationId xmlns:a16="http://schemas.microsoft.com/office/drawing/2014/main" id="{5787BCB0-47C6-46CA-EBB8-16AF96314E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06F6AC-4CFE-64CE-73BB-3A23CA92A83F}"/>
              </a:ext>
            </a:extLst>
          </p:cNvPr>
          <p:cNvSpPr>
            <a:spLocks noGrp="1"/>
          </p:cNvSpPr>
          <p:nvPr>
            <p:ph type="sldNum" sz="quarter" idx="12"/>
          </p:nvPr>
        </p:nvSpPr>
        <p:spPr/>
        <p:txBody>
          <a:bodyPr/>
          <a:lstStyle/>
          <a:p>
            <a:fld id="{0A8B1031-DD85-4F54-B920-03C0DA7D09C0}" type="slidenum">
              <a:rPr lang="en-US" smtClean="0"/>
              <a:t>‹#›</a:t>
            </a:fld>
            <a:endParaRPr lang="en-US"/>
          </a:p>
        </p:txBody>
      </p:sp>
    </p:spTree>
    <p:extLst>
      <p:ext uri="{BB962C8B-B14F-4D97-AF65-F5344CB8AC3E}">
        <p14:creationId xmlns:p14="http://schemas.microsoft.com/office/powerpoint/2010/main" val="1075020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0B7798-1806-DC24-FD45-321C30F7DEF1}"/>
              </a:ext>
            </a:extLst>
          </p:cNvPr>
          <p:cNvSpPr>
            <a:spLocks noGrp="1"/>
          </p:cNvSpPr>
          <p:nvPr>
            <p:ph type="dt" sz="half" idx="10"/>
          </p:nvPr>
        </p:nvSpPr>
        <p:spPr/>
        <p:txBody>
          <a:bodyPr/>
          <a:lstStyle/>
          <a:p>
            <a:fld id="{02B99DD7-14BE-48AA-82E9-639637362127}" type="datetimeFigureOut">
              <a:rPr lang="en-US" smtClean="0"/>
              <a:t>21-Feb-24</a:t>
            </a:fld>
            <a:endParaRPr lang="en-US"/>
          </a:p>
        </p:txBody>
      </p:sp>
      <p:sp>
        <p:nvSpPr>
          <p:cNvPr id="3" name="Footer Placeholder 2">
            <a:extLst>
              <a:ext uri="{FF2B5EF4-FFF2-40B4-BE49-F238E27FC236}">
                <a16:creationId xmlns:a16="http://schemas.microsoft.com/office/drawing/2014/main" id="{27039A02-9B55-A56C-2028-D3E31280C9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20E610-B55E-090E-B441-7CC56627B25F}"/>
              </a:ext>
            </a:extLst>
          </p:cNvPr>
          <p:cNvSpPr>
            <a:spLocks noGrp="1"/>
          </p:cNvSpPr>
          <p:nvPr>
            <p:ph type="sldNum" sz="quarter" idx="12"/>
          </p:nvPr>
        </p:nvSpPr>
        <p:spPr/>
        <p:txBody>
          <a:bodyPr/>
          <a:lstStyle/>
          <a:p>
            <a:fld id="{0A8B1031-DD85-4F54-B920-03C0DA7D09C0}" type="slidenum">
              <a:rPr lang="en-US" smtClean="0"/>
              <a:t>‹#›</a:t>
            </a:fld>
            <a:endParaRPr lang="en-US"/>
          </a:p>
        </p:txBody>
      </p:sp>
    </p:spTree>
    <p:extLst>
      <p:ext uri="{BB962C8B-B14F-4D97-AF65-F5344CB8AC3E}">
        <p14:creationId xmlns:p14="http://schemas.microsoft.com/office/powerpoint/2010/main" val="3359608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849D-2EC9-7402-6232-339545E912E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11826ABC-724D-E99B-208C-8AF887BB008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5207C9-CF45-4603-3018-14EAEE09547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35A95FA-3985-A661-59F9-14DA0D46C0C8}"/>
              </a:ext>
            </a:extLst>
          </p:cNvPr>
          <p:cNvSpPr>
            <a:spLocks noGrp="1"/>
          </p:cNvSpPr>
          <p:nvPr>
            <p:ph type="dt" sz="half" idx="10"/>
          </p:nvPr>
        </p:nvSpPr>
        <p:spPr/>
        <p:txBody>
          <a:bodyPr/>
          <a:lstStyle/>
          <a:p>
            <a:fld id="{02B99DD7-14BE-48AA-82E9-639637362127}" type="datetimeFigureOut">
              <a:rPr lang="en-US" smtClean="0"/>
              <a:t>21-Feb-24</a:t>
            </a:fld>
            <a:endParaRPr lang="en-US"/>
          </a:p>
        </p:txBody>
      </p:sp>
      <p:sp>
        <p:nvSpPr>
          <p:cNvPr id="6" name="Footer Placeholder 5">
            <a:extLst>
              <a:ext uri="{FF2B5EF4-FFF2-40B4-BE49-F238E27FC236}">
                <a16:creationId xmlns:a16="http://schemas.microsoft.com/office/drawing/2014/main" id="{9DC7F232-C3AB-51B5-62A2-3A616699BB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ECF06B-1152-17A8-98AD-98ABE151260B}"/>
              </a:ext>
            </a:extLst>
          </p:cNvPr>
          <p:cNvSpPr>
            <a:spLocks noGrp="1"/>
          </p:cNvSpPr>
          <p:nvPr>
            <p:ph type="sldNum" sz="quarter" idx="12"/>
          </p:nvPr>
        </p:nvSpPr>
        <p:spPr/>
        <p:txBody>
          <a:bodyPr/>
          <a:lstStyle/>
          <a:p>
            <a:fld id="{0A8B1031-DD85-4F54-B920-03C0DA7D09C0}" type="slidenum">
              <a:rPr lang="en-US" smtClean="0"/>
              <a:t>‹#›</a:t>
            </a:fld>
            <a:endParaRPr lang="en-US"/>
          </a:p>
        </p:txBody>
      </p:sp>
    </p:spTree>
    <p:extLst>
      <p:ext uri="{BB962C8B-B14F-4D97-AF65-F5344CB8AC3E}">
        <p14:creationId xmlns:p14="http://schemas.microsoft.com/office/powerpoint/2010/main" val="3327720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6FF06-9059-B424-039C-5FC699ECAC6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F6E385E7-4120-1484-66A2-7F968A4DB188}"/>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5A31B0B5-C899-937E-60EE-D2D5A596C65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E8A1841-DABE-0141-ED1C-F2A2A8AA18C4}"/>
              </a:ext>
            </a:extLst>
          </p:cNvPr>
          <p:cNvSpPr>
            <a:spLocks noGrp="1"/>
          </p:cNvSpPr>
          <p:nvPr>
            <p:ph type="dt" sz="half" idx="10"/>
          </p:nvPr>
        </p:nvSpPr>
        <p:spPr/>
        <p:txBody>
          <a:bodyPr/>
          <a:lstStyle/>
          <a:p>
            <a:fld id="{02B99DD7-14BE-48AA-82E9-639637362127}" type="datetimeFigureOut">
              <a:rPr lang="en-US" smtClean="0"/>
              <a:t>21-Feb-24</a:t>
            </a:fld>
            <a:endParaRPr lang="en-US"/>
          </a:p>
        </p:txBody>
      </p:sp>
      <p:sp>
        <p:nvSpPr>
          <p:cNvPr id="6" name="Footer Placeholder 5">
            <a:extLst>
              <a:ext uri="{FF2B5EF4-FFF2-40B4-BE49-F238E27FC236}">
                <a16:creationId xmlns:a16="http://schemas.microsoft.com/office/drawing/2014/main" id="{F9D6AED2-2576-E3C8-253E-57B9B897BA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9A2361-080A-AD36-5E5F-6DEA4111971A}"/>
              </a:ext>
            </a:extLst>
          </p:cNvPr>
          <p:cNvSpPr>
            <a:spLocks noGrp="1"/>
          </p:cNvSpPr>
          <p:nvPr>
            <p:ph type="sldNum" sz="quarter" idx="12"/>
          </p:nvPr>
        </p:nvSpPr>
        <p:spPr/>
        <p:txBody>
          <a:bodyPr/>
          <a:lstStyle/>
          <a:p>
            <a:fld id="{0A8B1031-DD85-4F54-B920-03C0DA7D09C0}" type="slidenum">
              <a:rPr lang="en-US" smtClean="0"/>
              <a:t>‹#›</a:t>
            </a:fld>
            <a:endParaRPr lang="en-US"/>
          </a:p>
        </p:txBody>
      </p:sp>
    </p:spTree>
    <p:extLst>
      <p:ext uri="{BB962C8B-B14F-4D97-AF65-F5344CB8AC3E}">
        <p14:creationId xmlns:p14="http://schemas.microsoft.com/office/powerpoint/2010/main" val="396089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00">
            <a:alpha val="20000"/>
          </a:srgb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CF3E04-04A5-111D-E3A7-058B28F3389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2871D0-4087-D258-D4F8-7DD4A113BC6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07382E-6133-7C6E-5F3E-4E4A417E272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2B99DD7-14BE-48AA-82E9-639637362127}" type="datetimeFigureOut">
              <a:rPr lang="en-US" smtClean="0"/>
              <a:t>21-Feb-24</a:t>
            </a:fld>
            <a:endParaRPr lang="en-US"/>
          </a:p>
        </p:txBody>
      </p:sp>
      <p:sp>
        <p:nvSpPr>
          <p:cNvPr id="5" name="Footer Placeholder 4">
            <a:extLst>
              <a:ext uri="{FF2B5EF4-FFF2-40B4-BE49-F238E27FC236}">
                <a16:creationId xmlns:a16="http://schemas.microsoft.com/office/drawing/2014/main" id="{007DD05E-BA49-8B30-D264-9054D19FE12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B34928-FBFF-68C9-3655-3E756BA3871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A8B1031-DD85-4F54-B920-03C0DA7D09C0}" type="slidenum">
              <a:rPr lang="en-US" smtClean="0"/>
              <a:t>‹#›</a:t>
            </a:fld>
            <a:endParaRPr lang="en-US"/>
          </a:p>
        </p:txBody>
      </p:sp>
    </p:spTree>
    <p:extLst>
      <p:ext uri="{BB962C8B-B14F-4D97-AF65-F5344CB8AC3E}">
        <p14:creationId xmlns:p14="http://schemas.microsoft.com/office/powerpoint/2010/main" val="27519374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k21academy.com/microsoft-azure/data-engineer/azure-sql-database-azure-data-engineer-associate-dp-200-dp-20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mygreatlearning.com/academy/learn-for-free/courses/data-visualization-with-power-bi" TargetMode="External"/><Relationship Id="rId2" Type="http://schemas.openxmlformats.org/officeDocument/2006/relationships/hyperlink" Target="https://www.mygreatlearning.com/academy/learn-for-free/courses/statistical-analysis"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k21academy.com/microsoft-azure/data-engineer/azure-data-lake/"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image" Target="../media/image7.jpeg"/><Relationship Id="rId7" Type="http://schemas.openxmlformats.org/officeDocument/2006/relationships/image" Target="../media/image10.wmf"/><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oleObject" Target="../embeddings/oleObject1.bin"/><Relationship Id="rId11" Type="http://schemas.openxmlformats.org/officeDocument/2006/relationships/image" Target="../media/image13.gif"/><Relationship Id="rId5" Type="http://schemas.openxmlformats.org/officeDocument/2006/relationships/image" Target="../media/image9.jpeg"/><Relationship Id="rId10" Type="http://schemas.openxmlformats.org/officeDocument/2006/relationships/image" Target="../media/image12.gif"/><Relationship Id="rId4" Type="http://schemas.openxmlformats.org/officeDocument/2006/relationships/image" Target="../media/image8.png"/><Relationship Id="rId9" Type="http://schemas.openxmlformats.org/officeDocument/2006/relationships/image" Target="../media/image11.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2FAA6-0AF8-2F4A-C84C-F89163A088C6}"/>
              </a:ext>
            </a:extLst>
          </p:cNvPr>
          <p:cNvSpPr>
            <a:spLocks noGrp="1"/>
          </p:cNvSpPr>
          <p:nvPr>
            <p:ph type="ctrTitle"/>
          </p:nvPr>
        </p:nvSpPr>
        <p:spPr>
          <a:xfrm>
            <a:off x="1049693" y="310599"/>
            <a:ext cx="7646437" cy="3393653"/>
          </a:xfrm>
        </p:spPr>
        <p:txBody>
          <a:bodyPr>
            <a:normAutofit/>
          </a:bodyPr>
          <a:lstStyle/>
          <a:p>
            <a:r>
              <a:rPr lang="en-US" sz="3600" b="1" i="0" u="none" strike="noStrike" baseline="0" dirty="0">
                <a:latin typeface="Arial" panose="020B0604020202020204" pitchFamily="34" charset="0"/>
              </a:rPr>
              <a:t>Introduction to Machine Learning</a:t>
            </a:r>
            <a:br>
              <a:rPr lang="en-US" sz="3600" b="1" i="0" u="none" strike="noStrike" baseline="0" dirty="0">
                <a:latin typeface="Arial" panose="020B0604020202020204" pitchFamily="34" charset="0"/>
              </a:rPr>
            </a:br>
            <a:br>
              <a:rPr lang="en-US" sz="3600" b="1" i="0" u="none" strike="noStrike" baseline="0" dirty="0">
                <a:latin typeface="Arial" panose="020B0604020202020204" pitchFamily="34" charset="0"/>
              </a:rPr>
            </a:br>
            <a:r>
              <a:rPr lang="en-US" sz="3600" b="1" i="0" u="none" strike="noStrike" baseline="0" dirty="0">
                <a:latin typeface="Arial" panose="020B0604020202020204" pitchFamily="34" charset="0"/>
              </a:rPr>
              <a:t>ARM-206</a:t>
            </a:r>
            <a:endParaRPr lang="en-US" sz="3600" b="1" dirty="0"/>
          </a:p>
        </p:txBody>
      </p:sp>
    </p:spTree>
    <p:extLst>
      <p:ext uri="{BB962C8B-B14F-4D97-AF65-F5344CB8AC3E}">
        <p14:creationId xmlns:p14="http://schemas.microsoft.com/office/powerpoint/2010/main" val="711249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339401" y="0"/>
            <a:ext cx="7815554" cy="326570"/>
          </a:xfrm>
        </p:spPr>
        <p:txBody>
          <a:bodyPr>
            <a:normAutofit fontScale="90000"/>
          </a:bodyPr>
          <a:lstStyle/>
          <a:p>
            <a:pPr marL="0" marR="0" lvl="0" indent="0" algn="ctr" rtl="0">
              <a:spcBef>
                <a:spcPts val="0"/>
              </a:spcBef>
              <a:spcAft>
                <a:spcPts val="0"/>
              </a:spcAft>
              <a:buNone/>
            </a:pPr>
            <a:r>
              <a:rPr lang="en-IN" sz="3600" b="1" i="0" u="none" strike="noStrike" cap="none" dirty="0">
                <a:solidFill>
                  <a:srgbClr val="C00000"/>
                </a:solidFill>
                <a:latin typeface="Calibri"/>
                <a:ea typeface="Calibri"/>
                <a:cs typeface="Calibri"/>
                <a:sym typeface="Calibri"/>
              </a:rPr>
              <a:t>Data Science Terminologies           </a:t>
            </a:r>
            <a:r>
              <a:rPr lang="en-IN" sz="3600" b="1" i="0" u="none" strike="noStrike" cap="none" dirty="0" err="1">
                <a:solidFill>
                  <a:srgbClr val="C00000"/>
                </a:solidFill>
                <a:latin typeface="Calibri"/>
                <a:ea typeface="Calibri"/>
                <a:cs typeface="Calibri"/>
                <a:sym typeface="Calibri"/>
              </a:rPr>
              <a:t>contd</a:t>
            </a:r>
            <a:r>
              <a:rPr lang="en-IN" sz="3600" b="1" i="0" u="none" strike="noStrike" cap="none" dirty="0">
                <a:solidFill>
                  <a:srgbClr val="C00000"/>
                </a:solidFill>
                <a:latin typeface="Calibri"/>
                <a:ea typeface="Calibri"/>
                <a:cs typeface="Calibri"/>
                <a:sym typeface="Calibri"/>
              </a:rPr>
              <a:t>…</a:t>
            </a:r>
            <a:endParaRPr lang="en-US"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Content Placeholder 3">
            <a:extLst>
              <a:ext uri="{FF2B5EF4-FFF2-40B4-BE49-F238E27FC236}">
                <a16:creationId xmlns:a16="http://schemas.microsoft.com/office/drawing/2014/main" id="{3893E4E7-4EA1-63B5-BD2A-70DA99A5F292}"/>
              </a:ext>
            </a:extLst>
          </p:cNvPr>
          <p:cNvSpPr>
            <a:spLocks noGrp="1"/>
          </p:cNvSpPr>
          <p:nvPr>
            <p:ph idx="1"/>
          </p:nvPr>
        </p:nvSpPr>
        <p:spPr>
          <a:xfrm>
            <a:off x="274086" y="469609"/>
            <a:ext cx="8683301" cy="6248432"/>
          </a:xfrm>
        </p:spPr>
        <p:txBody>
          <a:bodyPr>
            <a:normAutofit/>
          </a:bodyPr>
          <a:lstStyle/>
          <a:p>
            <a:pPr>
              <a:spcBef>
                <a:spcPts val="0"/>
              </a:spcBef>
              <a:tabLst>
                <a:tab pos="457200" algn="l"/>
              </a:tabLst>
            </a:pPr>
            <a:r>
              <a:rPr lang="en-US" sz="1800" b="1" dirty="0">
                <a:solidFill>
                  <a:srgbClr val="FF0000"/>
                </a:solidFill>
                <a:latin typeface="Calibri" panose="020F0502020204030204" pitchFamily="34" charset="0"/>
                <a:cs typeface="Calibri" panose="020F0502020204030204" pitchFamily="34" charset="0"/>
              </a:rPr>
              <a:t>Data Cleaning</a:t>
            </a:r>
            <a:r>
              <a:rPr lang="en-US" sz="1800" b="1" dirty="0">
                <a:latin typeface="Calibri" panose="020F0502020204030204" pitchFamily="34" charset="0"/>
                <a:cs typeface="Calibri" panose="020F0502020204030204" pitchFamily="34" charset="0"/>
              </a:rPr>
              <a:t>: The process of identifying and correcting errors, inconsistencies, and missing values in a dataset to improve its quality and accuracy.</a:t>
            </a:r>
          </a:p>
          <a:p>
            <a:pPr>
              <a:spcBef>
                <a:spcPts val="0"/>
              </a:spcBef>
              <a:tabLst>
                <a:tab pos="457200" algn="l"/>
              </a:tabLst>
            </a:pPr>
            <a:endParaRPr lang="en-US" sz="1800" b="1" dirty="0">
              <a:latin typeface="Calibri" panose="020F0502020204030204" pitchFamily="34" charset="0"/>
              <a:cs typeface="Calibri" panose="020F0502020204030204" pitchFamily="34" charset="0"/>
            </a:endParaRPr>
          </a:p>
          <a:p>
            <a:pPr>
              <a:spcBef>
                <a:spcPts val="0"/>
              </a:spcBef>
              <a:tabLst>
                <a:tab pos="457200" algn="l"/>
              </a:tabLst>
            </a:pPr>
            <a:r>
              <a:rPr lang="en-US" sz="1800" b="1" dirty="0">
                <a:solidFill>
                  <a:srgbClr val="FF0000"/>
                </a:solidFill>
                <a:latin typeface="Calibri" panose="020F0502020204030204" pitchFamily="34" charset="0"/>
                <a:cs typeface="Calibri" panose="020F0502020204030204" pitchFamily="34" charset="0"/>
              </a:rPr>
              <a:t>Data Wrangling: </a:t>
            </a:r>
            <a:r>
              <a:rPr lang="en-US" sz="1800" b="1" dirty="0">
                <a:latin typeface="Calibri" panose="020F0502020204030204" pitchFamily="34" charset="0"/>
                <a:cs typeface="Calibri" panose="020F0502020204030204" pitchFamily="34" charset="0"/>
              </a:rPr>
              <a:t>The process of transforming and reshaping data to make it more suitable for analysis.</a:t>
            </a:r>
          </a:p>
          <a:p>
            <a:pPr>
              <a:spcBef>
                <a:spcPts val="0"/>
              </a:spcBef>
              <a:tabLst>
                <a:tab pos="457200" algn="l"/>
              </a:tabLst>
            </a:pPr>
            <a:endParaRPr lang="en-US" sz="1800" b="1" dirty="0">
              <a:latin typeface="Calibri" panose="020F0502020204030204" pitchFamily="34" charset="0"/>
              <a:cs typeface="Calibri" panose="020F0502020204030204" pitchFamily="34" charset="0"/>
            </a:endParaRPr>
          </a:p>
          <a:p>
            <a:pPr>
              <a:spcBef>
                <a:spcPts val="0"/>
              </a:spcBef>
              <a:tabLst>
                <a:tab pos="457200" algn="l"/>
              </a:tabLst>
            </a:pPr>
            <a:r>
              <a:rPr lang="en-US" sz="1800" b="1" dirty="0">
                <a:solidFill>
                  <a:srgbClr val="FF0000"/>
                </a:solidFill>
                <a:latin typeface="Calibri" panose="020F0502020204030204" pitchFamily="34" charset="0"/>
                <a:cs typeface="Calibri" panose="020F0502020204030204" pitchFamily="34" charset="0"/>
              </a:rPr>
              <a:t>Exploratory Data Analysis (EDA): </a:t>
            </a:r>
            <a:r>
              <a:rPr lang="en-US" sz="1800" b="1" dirty="0">
                <a:latin typeface="Calibri" panose="020F0502020204030204" pitchFamily="34" charset="0"/>
                <a:cs typeface="Calibri" panose="020F0502020204030204" pitchFamily="34" charset="0"/>
              </a:rPr>
              <a:t>The process of analyzing and summarizing a dataset to gain insights into its underlying patterns, relationships, and distributions.</a:t>
            </a:r>
          </a:p>
          <a:p>
            <a:pPr>
              <a:spcBef>
                <a:spcPts val="0"/>
              </a:spcBef>
              <a:tabLst>
                <a:tab pos="457200" algn="l"/>
              </a:tabLst>
            </a:pPr>
            <a:endParaRPr lang="en-US" sz="1800" b="1" dirty="0">
              <a:latin typeface="Calibri" panose="020F0502020204030204" pitchFamily="34" charset="0"/>
              <a:cs typeface="Calibri" panose="020F0502020204030204" pitchFamily="34" charset="0"/>
            </a:endParaRPr>
          </a:p>
          <a:p>
            <a:pPr>
              <a:spcBef>
                <a:spcPts val="0"/>
              </a:spcBef>
              <a:tabLst>
                <a:tab pos="457200" algn="l"/>
              </a:tabLst>
            </a:pPr>
            <a:r>
              <a:rPr lang="en-US" sz="1800" b="1" dirty="0">
                <a:solidFill>
                  <a:srgbClr val="FF0000"/>
                </a:solidFill>
                <a:latin typeface="Calibri" panose="020F0502020204030204" pitchFamily="34" charset="0"/>
                <a:cs typeface="Calibri" panose="020F0502020204030204" pitchFamily="34" charset="0"/>
              </a:rPr>
              <a:t>Hypothesis Testing</a:t>
            </a:r>
            <a:r>
              <a:rPr lang="en-US" sz="1800" b="1" dirty="0">
                <a:latin typeface="Calibri" panose="020F0502020204030204" pitchFamily="34" charset="0"/>
                <a:cs typeface="Calibri" panose="020F0502020204030204" pitchFamily="34" charset="0"/>
              </a:rPr>
              <a:t>: The process of using statistical methods to test whether an observed effect or relationship in a dataset is statistically significant or due to chance.</a:t>
            </a:r>
          </a:p>
          <a:p>
            <a:pPr>
              <a:spcBef>
                <a:spcPts val="0"/>
              </a:spcBef>
              <a:tabLst>
                <a:tab pos="457200" algn="l"/>
              </a:tabLst>
            </a:pPr>
            <a:endParaRPr lang="en-US" sz="1800" b="1" dirty="0">
              <a:latin typeface="Calibri" panose="020F0502020204030204" pitchFamily="34" charset="0"/>
              <a:cs typeface="Calibri" panose="020F0502020204030204" pitchFamily="34" charset="0"/>
            </a:endParaRPr>
          </a:p>
          <a:p>
            <a:pPr>
              <a:spcBef>
                <a:spcPts val="0"/>
              </a:spcBef>
              <a:tabLst>
                <a:tab pos="457200" algn="l"/>
              </a:tabLst>
            </a:pPr>
            <a:r>
              <a:rPr lang="en-US" sz="1800" b="1" dirty="0">
                <a:solidFill>
                  <a:srgbClr val="FF0000"/>
                </a:solidFill>
                <a:latin typeface="Calibri" panose="020F0502020204030204" pitchFamily="34" charset="0"/>
                <a:cs typeface="Calibri" panose="020F0502020204030204" pitchFamily="34" charset="0"/>
              </a:rPr>
              <a:t>Cross-validation: </a:t>
            </a:r>
            <a:r>
              <a:rPr lang="en-US" sz="1800" b="1" dirty="0">
                <a:latin typeface="Calibri" panose="020F0502020204030204" pitchFamily="34" charset="0"/>
                <a:cs typeface="Calibri" panose="020F0502020204030204" pitchFamily="34" charset="0"/>
              </a:rPr>
              <a:t>A method used to evaluate the performance of a machine learning model by splitting the data into training and testing sets and repeating the process multiple times to ensure the model is not overfitting.</a:t>
            </a:r>
          </a:p>
          <a:p>
            <a:pPr>
              <a:spcBef>
                <a:spcPts val="0"/>
              </a:spcBef>
              <a:tabLst>
                <a:tab pos="457200" algn="l"/>
              </a:tabLst>
            </a:pPr>
            <a:endParaRPr lang="en-US" sz="1800" b="1" dirty="0">
              <a:latin typeface="Calibri" panose="020F0502020204030204" pitchFamily="34" charset="0"/>
              <a:cs typeface="Calibri" panose="020F0502020204030204" pitchFamily="34" charset="0"/>
            </a:endParaRPr>
          </a:p>
          <a:p>
            <a:pPr>
              <a:spcBef>
                <a:spcPts val="0"/>
              </a:spcBef>
              <a:tabLst>
                <a:tab pos="457200" algn="l"/>
              </a:tabLst>
            </a:pPr>
            <a:r>
              <a:rPr lang="en-US" sz="1800" b="1" dirty="0">
                <a:solidFill>
                  <a:srgbClr val="FF0000"/>
                </a:solidFill>
                <a:latin typeface="Calibri" panose="020F0502020204030204" pitchFamily="34" charset="0"/>
                <a:cs typeface="Calibri" panose="020F0502020204030204" pitchFamily="34" charset="0"/>
              </a:rPr>
              <a:t>Feature Engineering</a:t>
            </a:r>
            <a:r>
              <a:rPr lang="en-US" sz="1800" b="1" dirty="0">
                <a:latin typeface="Calibri" panose="020F0502020204030204" pitchFamily="34" charset="0"/>
                <a:cs typeface="Calibri" panose="020F0502020204030204" pitchFamily="34" charset="0"/>
              </a:rPr>
              <a:t>: The process of creating new features or modifying existing ones in a dataset to improve the performance of a machine learning model.</a:t>
            </a:r>
          </a:p>
          <a:p>
            <a:pPr>
              <a:spcBef>
                <a:spcPts val="0"/>
              </a:spcBef>
              <a:tabLst>
                <a:tab pos="457200" algn="l"/>
              </a:tabLst>
            </a:pPr>
            <a:endParaRPr lang="en-US" sz="1800" b="1" dirty="0">
              <a:latin typeface="Calibri" panose="020F0502020204030204" pitchFamily="34" charset="0"/>
              <a:cs typeface="Calibri" panose="020F0502020204030204" pitchFamily="34" charset="0"/>
            </a:endParaRPr>
          </a:p>
          <a:p>
            <a:pPr>
              <a:spcBef>
                <a:spcPts val="0"/>
              </a:spcBef>
              <a:tabLst>
                <a:tab pos="457200" algn="l"/>
              </a:tabLst>
            </a:pPr>
            <a:r>
              <a:rPr lang="en-US" sz="1800" b="1" dirty="0">
                <a:solidFill>
                  <a:srgbClr val="FF0000"/>
                </a:solidFill>
                <a:latin typeface="Calibri" panose="020F0502020204030204" pitchFamily="34" charset="0"/>
                <a:cs typeface="Calibri" panose="020F0502020204030204" pitchFamily="34" charset="0"/>
              </a:rPr>
              <a:t>Model Selection</a:t>
            </a:r>
            <a:r>
              <a:rPr lang="en-US" sz="1800" b="1" dirty="0">
                <a:latin typeface="Calibri" panose="020F0502020204030204" pitchFamily="34" charset="0"/>
                <a:cs typeface="Calibri" panose="020F0502020204030204" pitchFamily="34" charset="0"/>
              </a:rPr>
              <a:t>: The process of choosing the best machine learning model for a given task based on its performance on a validation set.</a:t>
            </a:r>
          </a:p>
        </p:txBody>
      </p:sp>
    </p:spTree>
    <p:extLst>
      <p:ext uri="{BB962C8B-B14F-4D97-AF65-F5344CB8AC3E}">
        <p14:creationId xmlns:p14="http://schemas.microsoft.com/office/powerpoint/2010/main" val="2444737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339401" y="0"/>
            <a:ext cx="7815554" cy="326570"/>
          </a:xfrm>
        </p:spPr>
        <p:txBody>
          <a:bodyPr>
            <a:normAutofit fontScale="90000"/>
          </a:bodyPr>
          <a:lstStyle/>
          <a:p>
            <a:pPr marL="0" marR="0" lvl="0" indent="0" algn="ctr" rtl="0">
              <a:spcBef>
                <a:spcPts val="0"/>
              </a:spcBef>
              <a:spcAft>
                <a:spcPts val="0"/>
              </a:spcAft>
              <a:buNone/>
            </a:pPr>
            <a:r>
              <a:rPr lang="en-IN" sz="3600" b="1" i="0" u="none" strike="noStrike" cap="none" dirty="0">
                <a:solidFill>
                  <a:srgbClr val="C00000"/>
                </a:solidFill>
                <a:latin typeface="Calibri"/>
                <a:ea typeface="Calibri"/>
                <a:cs typeface="Calibri"/>
                <a:sym typeface="Calibri"/>
              </a:rPr>
              <a:t>Data Science Terminologies           </a:t>
            </a:r>
            <a:r>
              <a:rPr lang="en-IN" sz="3600" b="1" i="0" u="none" strike="noStrike" cap="none" dirty="0" err="1">
                <a:solidFill>
                  <a:srgbClr val="C00000"/>
                </a:solidFill>
                <a:latin typeface="Calibri"/>
                <a:ea typeface="Calibri"/>
                <a:cs typeface="Calibri"/>
                <a:sym typeface="Calibri"/>
              </a:rPr>
              <a:t>contd</a:t>
            </a:r>
            <a:r>
              <a:rPr lang="en-IN" sz="3600" b="1" i="0" u="none" strike="noStrike" cap="none" dirty="0">
                <a:solidFill>
                  <a:srgbClr val="C00000"/>
                </a:solidFill>
                <a:latin typeface="Calibri"/>
                <a:ea typeface="Calibri"/>
                <a:cs typeface="Calibri"/>
                <a:sym typeface="Calibri"/>
              </a:rPr>
              <a:t>…</a:t>
            </a:r>
            <a:endParaRPr lang="en-US"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Content Placeholder 3">
            <a:extLst>
              <a:ext uri="{FF2B5EF4-FFF2-40B4-BE49-F238E27FC236}">
                <a16:creationId xmlns:a16="http://schemas.microsoft.com/office/drawing/2014/main" id="{3893E4E7-4EA1-63B5-BD2A-70DA99A5F292}"/>
              </a:ext>
            </a:extLst>
          </p:cNvPr>
          <p:cNvSpPr>
            <a:spLocks noGrp="1"/>
          </p:cNvSpPr>
          <p:nvPr>
            <p:ph idx="1"/>
          </p:nvPr>
        </p:nvSpPr>
        <p:spPr>
          <a:xfrm>
            <a:off x="274086" y="469609"/>
            <a:ext cx="8683301" cy="6248432"/>
          </a:xfrm>
        </p:spPr>
        <p:txBody>
          <a:bodyPr>
            <a:normAutofit lnSpcReduction="10000"/>
          </a:bodyPr>
          <a:lstStyle/>
          <a:p>
            <a:pPr marR="0" lvl="0">
              <a:spcBef>
                <a:spcPts val="0"/>
              </a:spcBef>
              <a:spcAft>
                <a:spcPts val="0"/>
              </a:spcAft>
              <a:tabLst>
                <a:tab pos="457200" algn="l"/>
              </a:tabLst>
            </a:pPr>
            <a:r>
              <a:rPr lang="en-US" sz="1800" b="1" dirty="0">
                <a:solidFill>
                  <a:srgbClr val="FF0000"/>
                </a:solidFill>
                <a:latin typeface="Calibri" panose="020F0502020204030204" pitchFamily="34" charset="0"/>
                <a:cs typeface="Calibri" panose="020F0502020204030204" pitchFamily="34" charset="0"/>
              </a:rPr>
              <a:t>Ensemble Learning: </a:t>
            </a:r>
            <a:r>
              <a:rPr lang="en-US" sz="1800" b="1" dirty="0">
                <a:latin typeface="Calibri" panose="020F0502020204030204" pitchFamily="34" charset="0"/>
                <a:cs typeface="Calibri" panose="020F0502020204030204" pitchFamily="34" charset="0"/>
              </a:rPr>
              <a:t>A technique where multiple machine learning models are combined to improve their performance and reduce the risk of overfitting.</a:t>
            </a:r>
          </a:p>
          <a:p>
            <a:pPr marR="0" lvl="0">
              <a:spcBef>
                <a:spcPts val="0"/>
              </a:spcBef>
              <a:spcAft>
                <a:spcPts val="0"/>
              </a:spcAft>
              <a:tabLst>
                <a:tab pos="457200" algn="l"/>
              </a:tabLst>
            </a:pPr>
            <a:endParaRPr lang="en-US" sz="1800" b="1" dirty="0">
              <a:latin typeface="Calibri" panose="020F0502020204030204" pitchFamily="34" charset="0"/>
              <a:cs typeface="Calibri" panose="020F0502020204030204" pitchFamily="34" charset="0"/>
            </a:endParaRPr>
          </a:p>
          <a:p>
            <a:pPr marR="0" lvl="0">
              <a:spcBef>
                <a:spcPts val="0"/>
              </a:spcBef>
              <a:spcAft>
                <a:spcPts val="0"/>
              </a:spcAft>
              <a:tabLst>
                <a:tab pos="457200" algn="l"/>
              </a:tabLst>
            </a:pPr>
            <a:r>
              <a:rPr lang="en-US" sz="1800" b="1" dirty="0">
                <a:solidFill>
                  <a:srgbClr val="FF0000"/>
                </a:solidFill>
                <a:latin typeface="Calibri" panose="020F0502020204030204" pitchFamily="34" charset="0"/>
                <a:cs typeface="Calibri" panose="020F0502020204030204" pitchFamily="34" charset="0"/>
              </a:rPr>
              <a:t>Regularization</a:t>
            </a:r>
            <a:r>
              <a:rPr lang="en-US" sz="1800" b="1" dirty="0">
                <a:latin typeface="Calibri" panose="020F0502020204030204" pitchFamily="34" charset="0"/>
                <a:cs typeface="Calibri" panose="020F0502020204030204" pitchFamily="34" charset="0"/>
              </a:rPr>
              <a:t>: A technique used to prevent overfitting by adding a penalty term to the cost function that penalizes complex models.</a:t>
            </a:r>
          </a:p>
          <a:p>
            <a:pPr marR="0" lvl="0">
              <a:spcBef>
                <a:spcPts val="0"/>
              </a:spcBef>
              <a:spcAft>
                <a:spcPts val="0"/>
              </a:spcAft>
              <a:tabLst>
                <a:tab pos="457200" algn="l"/>
              </a:tabLst>
            </a:pPr>
            <a:endParaRPr lang="en-US" sz="1800" b="1" dirty="0">
              <a:latin typeface="Calibri" panose="020F0502020204030204" pitchFamily="34" charset="0"/>
              <a:cs typeface="Calibri" panose="020F0502020204030204" pitchFamily="34" charset="0"/>
            </a:endParaRPr>
          </a:p>
          <a:p>
            <a:pPr marR="0" lvl="0">
              <a:spcBef>
                <a:spcPts val="0"/>
              </a:spcBef>
              <a:spcAft>
                <a:spcPts val="0"/>
              </a:spcAft>
              <a:tabLst>
                <a:tab pos="457200" algn="l"/>
              </a:tabLst>
            </a:pPr>
            <a:r>
              <a:rPr lang="en-US" sz="1800" b="1" dirty="0">
                <a:solidFill>
                  <a:srgbClr val="FF0000"/>
                </a:solidFill>
                <a:latin typeface="Calibri" panose="020F0502020204030204" pitchFamily="34" charset="0"/>
                <a:cs typeface="Calibri" panose="020F0502020204030204" pitchFamily="34" charset="0"/>
              </a:rPr>
              <a:t>Gradient Descent</a:t>
            </a:r>
            <a:r>
              <a:rPr lang="en-US" sz="1800" b="1" dirty="0">
                <a:latin typeface="Calibri" panose="020F0502020204030204" pitchFamily="34" charset="0"/>
                <a:cs typeface="Calibri" panose="020F0502020204030204" pitchFamily="34" charset="0"/>
              </a:rPr>
              <a:t>: A numerical optimization algorithm used to find the optimal parameters of a machine learning model by iteratively adjusting the weights based on the gradient of the cost function.</a:t>
            </a:r>
          </a:p>
          <a:p>
            <a:pPr marR="0" lvl="0">
              <a:spcBef>
                <a:spcPts val="0"/>
              </a:spcBef>
              <a:spcAft>
                <a:spcPts val="0"/>
              </a:spcAft>
              <a:tabLst>
                <a:tab pos="457200" algn="l"/>
              </a:tabLst>
            </a:pPr>
            <a:endParaRPr lang="en-US" sz="1800" b="1" dirty="0">
              <a:latin typeface="Calibri" panose="020F0502020204030204" pitchFamily="34" charset="0"/>
              <a:cs typeface="Calibri" panose="020F0502020204030204" pitchFamily="34" charset="0"/>
            </a:endParaRPr>
          </a:p>
          <a:p>
            <a:pPr marR="0" lvl="0">
              <a:spcBef>
                <a:spcPts val="0"/>
              </a:spcBef>
              <a:spcAft>
                <a:spcPts val="0"/>
              </a:spcAft>
              <a:tabLst>
                <a:tab pos="457200" algn="l"/>
              </a:tabLst>
            </a:pPr>
            <a:r>
              <a:rPr lang="en-US" sz="1800" b="1" dirty="0">
                <a:solidFill>
                  <a:srgbClr val="FF0000"/>
                </a:solidFill>
                <a:latin typeface="Calibri" panose="020F0502020204030204" pitchFamily="34" charset="0"/>
                <a:cs typeface="Calibri" panose="020F0502020204030204" pitchFamily="34" charset="0"/>
              </a:rPr>
              <a:t>Principal Component Analysis (PCA): </a:t>
            </a:r>
            <a:r>
              <a:rPr lang="en-US" sz="1800" b="1" dirty="0">
                <a:latin typeface="Calibri" panose="020F0502020204030204" pitchFamily="34" charset="0"/>
                <a:cs typeface="Calibri" panose="020F0502020204030204" pitchFamily="34" charset="0"/>
              </a:rPr>
              <a:t>A technique used to reduce the dimensionality of a dataset by identifying the most important features and projecting the data onto a lower-dimensional space.</a:t>
            </a:r>
          </a:p>
          <a:p>
            <a:pPr marR="0" lvl="0">
              <a:spcBef>
                <a:spcPts val="0"/>
              </a:spcBef>
              <a:spcAft>
                <a:spcPts val="0"/>
              </a:spcAft>
              <a:tabLst>
                <a:tab pos="457200" algn="l"/>
              </a:tabLst>
            </a:pPr>
            <a:endParaRPr lang="en-US" sz="1800" b="1" dirty="0">
              <a:latin typeface="Calibri" panose="020F0502020204030204" pitchFamily="34" charset="0"/>
              <a:cs typeface="Calibri" panose="020F0502020204030204" pitchFamily="34" charset="0"/>
            </a:endParaRPr>
          </a:p>
          <a:p>
            <a:pPr marR="0" lvl="0">
              <a:spcBef>
                <a:spcPts val="0"/>
              </a:spcBef>
              <a:spcAft>
                <a:spcPts val="0"/>
              </a:spcAft>
              <a:tabLst>
                <a:tab pos="457200" algn="l"/>
              </a:tabLst>
            </a:pPr>
            <a:r>
              <a:rPr lang="en-US" sz="1800" b="1" dirty="0">
                <a:solidFill>
                  <a:srgbClr val="FF0000"/>
                </a:solidFill>
                <a:latin typeface="Calibri" panose="020F0502020204030204" pitchFamily="34" charset="0"/>
                <a:cs typeface="Calibri" panose="020F0502020204030204" pitchFamily="34" charset="0"/>
              </a:rPr>
              <a:t>Natural Language Processing (NLP): </a:t>
            </a:r>
            <a:r>
              <a:rPr lang="en-US" sz="1800" b="1" dirty="0">
                <a:latin typeface="Calibri" panose="020F0502020204030204" pitchFamily="34" charset="0"/>
                <a:cs typeface="Calibri" panose="020F0502020204030204" pitchFamily="34" charset="0"/>
              </a:rPr>
              <a:t>A field of study that deals with the interaction between computers and human language, including tasks such as text classification, sentiment analysis, and machine translation.</a:t>
            </a:r>
          </a:p>
          <a:p>
            <a:pPr marR="0" lvl="0">
              <a:spcBef>
                <a:spcPts val="0"/>
              </a:spcBef>
              <a:spcAft>
                <a:spcPts val="0"/>
              </a:spcAft>
              <a:tabLst>
                <a:tab pos="457200" algn="l"/>
              </a:tabLst>
            </a:pPr>
            <a:endParaRPr lang="en-US" sz="1800" b="1" dirty="0">
              <a:latin typeface="Calibri" panose="020F0502020204030204" pitchFamily="34" charset="0"/>
              <a:cs typeface="Calibri" panose="020F0502020204030204" pitchFamily="34" charset="0"/>
            </a:endParaRPr>
          </a:p>
          <a:p>
            <a:pPr marR="0" lvl="0">
              <a:spcBef>
                <a:spcPts val="0"/>
              </a:spcBef>
              <a:spcAft>
                <a:spcPts val="0"/>
              </a:spcAft>
              <a:tabLst>
                <a:tab pos="457200" algn="l"/>
              </a:tabLst>
            </a:pPr>
            <a:r>
              <a:rPr lang="en-US" sz="1800" b="1" dirty="0">
                <a:solidFill>
                  <a:srgbClr val="FF0000"/>
                </a:solidFill>
                <a:latin typeface="Calibri" panose="020F0502020204030204" pitchFamily="34" charset="0"/>
                <a:cs typeface="Calibri" panose="020F0502020204030204" pitchFamily="34" charset="0"/>
              </a:rPr>
              <a:t>Deep Reinforcement Learning: </a:t>
            </a:r>
            <a:r>
              <a:rPr lang="en-US" sz="1800" b="1" dirty="0">
                <a:latin typeface="Calibri" panose="020F0502020204030204" pitchFamily="34" charset="0"/>
                <a:cs typeface="Calibri" panose="020F0502020204030204" pitchFamily="34" charset="0"/>
              </a:rPr>
              <a:t>A subfield of machine learning that combines deep learning with reinforcement learning to enable computers to learn from experience and make decisions in complex environments.</a:t>
            </a:r>
          </a:p>
          <a:p>
            <a:pPr marR="0" lvl="0">
              <a:spcBef>
                <a:spcPts val="0"/>
              </a:spcBef>
              <a:spcAft>
                <a:spcPts val="0"/>
              </a:spcAft>
              <a:tabLst>
                <a:tab pos="457200" algn="l"/>
              </a:tabLst>
            </a:pPr>
            <a:endParaRPr lang="en-US" sz="1800" b="1" dirty="0">
              <a:latin typeface="Calibri" panose="020F0502020204030204" pitchFamily="34" charset="0"/>
              <a:cs typeface="Calibri" panose="020F0502020204030204" pitchFamily="34" charset="0"/>
            </a:endParaRPr>
          </a:p>
          <a:p>
            <a:pPr marR="0" lvl="0">
              <a:spcBef>
                <a:spcPts val="0"/>
              </a:spcBef>
              <a:spcAft>
                <a:spcPts val="0"/>
              </a:spcAft>
              <a:tabLst>
                <a:tab pos="457200" algn="l"/>
              </a:tabLst>
            </a:pPr>
            <a:r>
              <a:rPr lang="en-US" sz="1800" b="1" dirty="0">
                <a:solidFill>
                  <a:srgbClr val="FF0000"/>
                </a:solidFill>
                <a:latin typeface="Calibri" panose="020F0502020204030204" pitchFamily="34" charset="0"/>
                <a:cs typeface="Calibri" panose="020F0502020204030204" pitchFamily="34" charset="0"/>
              </a:rPr>
              <a:t>Unsupervised Learning: </a:t>
            </a:r>
            <a:r>
              <a:rPr lang="en-US" sz="1800" b="1" dirty="0">
                <a:latin typeface="Calibri" panose="020F0502020204030204" pitchFamily="34" charset="0"/>
                <a:cs typeface="Calibri" panose="020F0502020204030204" pitchFamily="34" charset="0"/>
              </a:rPr>
              <a:t>A type of machine learning where the goal is to identify patterns and structures in a dataset without using labeled data.</a:t>
            </a:r>
          </a:p>
          <a:p>
            <a:pPr marR="0" lvl="0">
              <a:spcBef>
                <a:spcPts val="0"/>
              </a:spcBef>
              <a:spcAft>
                <a:spcPts val="0"/>
              </a:spcAft>
              <a:tabLst>
                <a:tab pos="457200" algn="l"/>
              </a:tabLst>
            </a:pPr>
            <a:endParaRPr lang="en-US" sz="1800" b="1" dirty="0">
              <a:latin typeface="Calibri" panose="020F0502020204030204" pitchFamily="34" charset="0"/>
              <a:cs typeface="Calibri" panose="020F0502020204030204" pitchFamily="34" charset="0"/>
            </a:endParaRPr>
          </a:p>
          <a:p>
            <a:pPr marR="0" lvl="0">
              <a:spcBef>
                <a:spcPts val="0"/>
              </a:spcBef>
              <a:spcAft>
                <a:spcPts val="0"/>
              </a:spcAft>
              <a:tabLst>
                <a:tab pos="457200" algn="l"/>
              </a:tabLst>
            </a:pPr>
            <a:r>
              <a:rPr lang="en-US" sz="1800" b="1" dirty="0">
                <a:solidFill>
                  <a:srgbClr val="FF0000"/>
                </a:solidFill>
                <a:latin typeface="Calibri" panose="020F0502020204030204" pitchFamily="34" charset="0"/>
                <a:cs typeface="Calibri" panose="020F0502020204030204" pitchFamily="34" charset="0"/>
              </a:rPr>
              <a:t>Semi-supervised Learning</a:t>
            </a:r>
            <a:r>
              <a:rPr lang="en-US" sz="1800" b="1" dirty="0">
                <a:latin typeface="Calibri" panose="020F0502020204030204" pitchFamily="34" charset="0"/>
                <a:cs typeface="Calibri" panose="020F0502020204030204" pitchFamily="34" charset="0"/>
              </a:rPr>
              <a:t>: A type of machine learning where some of the data is labeled and used to train a model, while the rest of the data is unlabeled and used to improve the model's performance.</a:t>
            </a:r>
          </a:p>
        </p:txBody>
      </p:sp>
    </p:spTree>
    <p:extLst>
      <p:ext uri="{BB962C8B-B14F-4D97-AF65-F5344CB8AC3E}">
        <p14:creationId xmlns:p14="http://schemas.microsoft.com/office/powerpoint/2010/main" val="2927133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339401" y="0"/>
            <a:ext cx="7815554" cy="326570"/>
          </a:xfrm>
        </p:spPr>
        <p:txBody>
          <a:bodyPr>
            <a:normAutofit fontScale="90000"/>
          </a:bodyPr>
          <a:lstStyle/>
          <a:p>
            <a:pPr marL="0" marR="0" lvl="0" indent="0" algn="ctr" rtl="0">
              <a:spcBef>
                <a:spcPts val="0"/>
              </a:spcBef>
              <a:spcAft>
                <a:spcPts val="0"/>
              </a:spcAft>
              <a:buNone/>
            </a:pPr>
            <a:r>
              <a:rPr lang="en-IN" sz="3600" b="1" i="0" u="none" strike="noStrike" cap="none" dirty="0">
                <a:solidFill>
                  <a:srgbClr val="C00000"/>
                </a:solidFill>
                <a:latin typeface="Calibri"/>
                <a:ea typeface="Calibri"/>
                <a:cs typeface="Calibri"/>
                <a:sym typeface="Calibri"/>
              </a:rPr>
              <a:t>Data Science Process</a:t>
            </a:r>
            <a:endParaRPr lang="en-US"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Content Placeholder 3">
            <a:extLst>
              <a:ext uri="{FF2B5EF4-FFF2-40B4-BE49-F238E27FC236}">
                <a16:creationId xmlns:a16="http://schemas.microsoft.com/office/drawing/2014/main" id="{3893E4E7-4EA1-63B5-BD2A-70DA99A5F292}"/>
              </a:ext>
            </a:extLst>
          </p:cNvPr>
          <p:cNvSpPr>
            <a:spLocks noGrp="1"/>
          </p:cNvSpPr>
          <p:nvPr>
            <p:ph idx="1"/>
          </p:nvPr>
        </p:nvSpPr>
        <p:spPr>
          <a:xfrm>
            <a:off x="274086" y="469609"/>
            <a:ext cx="8683301" cy="6248432"/>
          </a:xfrm>
        </p:spPr>
        <p:txBody>
          <a:bodyPr>
            <a:normAutofit/>
          </a:bodyPr>
          <a:lstStyle/>
          <a:p>
            <a:pPr marL="0" indent="0">
              <a:spcBef>
                <a:spcPts val="0"/>
              </a:spcBef>
              <a:buNone/>
              <a:tabLst>
                <a:tab pos="457200" algn="l"/>
              </a:tabLst>
            </a:pPr>
            <a:r>
              <a:rPr lang="en-US" sz="1800" b="1" dirty="0">
                <a:solidFill>
                  <a:srgbClr val="374151"/>
                </a:solidFill>
                <a:effectLst/>
                <a:ea typeface="Times New Roman" panose="02020603050405020304" pitchFamily="18" charset="0"/>
              </a:rPr>
              <a:t>The data science process is a structured approach that data scientists follow to extract insights and knowledge from data. It typically involves the following steps:</a:t>
            </a:r>
          </a:p>
          <a:p>
            <a:pPr marL="0" indent="0">
              <a:spcBef>
                <a:spcPts val="0"/>
              </a:spcBef>
              <a:buNone/>
              <a:tabLst>
                <a:tab pos="457200" algn="l"/>
              </a:tabLst>
            </a:pPr>
            <a:endParaRPr lang="en-US" sz="1800" b="1" dirty="0">
              <a:solidFill>
                <a:srgbClr val="374151"/>
              </a:solidFill>
              <a:effectLst/>
              <a:ea typeface="Times New Roman" panose="02020603050405020304" pitchFamily="18" charset="0"/>
            </a:endParaRPr>
          </a:p>
          <a:p>
            <a:pPr marL="0" indent="0">
              <a:spcBef>
                <a:spcPts val="0"/>
              </a:spcBef>
              <a:buNone/>
              <a:tabLst>
                <a:tab pos="457200" algn="l"/>
              </a:tabLst>
            </a:pPr>
            <a:endParaRPr lang="en-US" sz="1800" dirty="0">
              <a:solidFill>
                <a:srgbClr val="374151"/>
              </a:solidFill>
              <a:latin typeface="Segoe UI" panose="020B0502040204020203" pitchFamily="34" charset="0"/>
              <a:ea typeface="Times New Roman" panose="02020603050405020304" pitchFamily="18" charset="0"/>
            </a:endParaRPr>
          </a:p>
          <a:p>
            <a:pPr marL="0" indent="0">
              <a:spcBef>
                <a:spcPts val="0"/>
              </a:spcBef>
              <a:buNone/>
              <a:tabLst>
                <a:tab pos="457200" algn="l"/>
              </a:tabLst>
            </a:pPr>
            <a:endParaRPr lang="en-US" sz="1800" dirty="0">
              <a:solidFill>
                <a:srgbClr val="374151"/>
              </a:solidFill>
              <a:effectLst/>
              <a:latin typeface="Segoe UI" panose="020B0502040204020203" pitchFamily="34" charset="0"/>
              <a:ea typeface="Times New Roman" panose="02020603050405020304" pitchFamily="18" charset="0"/>
            </a:endParaRPr>
          </a:p>
          <a:p>
            <a:pPr marL="0" indent="0">
              <a:spcBef>
                <a:spcPts val="0"/>
              </a:spcBef>
              <a:buNone/>
              <a:tabLst>
                <a:tab pos="457200" algn="l"/>
              </a:tabLst>
            </a:pPr>
            <a:endParaRPr lang="en-US" sz="1800" dirty="0">
              <a:solidFill>
                <a:srgbClr val="374151"/>
              </a:solidFill>
              <a:latin typeface="Segoe UI" panose="020B0502040204020203" pitchFamily="34" charset="0"/>
              <a:ea typeface="Times New Roman" panose="02020603050405020304" pitchFamily="18" charset="0"/>
            </a:endParaRPr>
          </a:p>
          <a:p>
            <a:pPr marL="0" indent="0">
              <a:spcBef>
                <a:spcPts val="0"/>
              </a:spcBef>
              <a:buNone/>
              <a:tabLst>
                <a:tab pos="457200" algn="l"/>
              </a:tabLst>
            </a:pPr>
            <a:endParaRPr lang="en-US" sz="1800" dirty="0">
              <a:solidFill>
                <a:srgbClr val="374151"/>
              </a:solidFill>
              <a:effectLst/>
              <a:latin typeface="Segoe UI" panose="020B0502040204020203" pitchFamily="34" charset="0"/>
              <a:ea typeface="Times New Roman" panose="02020603050405020304" pitchFamily="18" charset="0"/>
            </a:endParaRPr>
          </a:p>
          <a:p>
            <a:pPr marL="0" indent="0">
              <a:spcBef>
                <a:spcPts val="0"/>
              </a:spcBef>
              <a:buNone/>
              <a:tabLst>
                <a:tab pos="457200" algn="l"/>
              </a:tabLst>
            </a:pPr>
            <a:endParaRPr lang="en-US" sz="1800" dirty="0">
              <a:solidFill>
                <a:srgbClr val="374151"/>
              </a:solidFill>
              <a:latin typeface="Segoe UI" panose="020B0502040204020203" pitchFamily="34" charset="0"/>
              <a:ea typeface="Times New Roman" panose="02020603050405020304" pitchFamily="18" charset="0"/>
            </a:endParaRPr>
          </a:p>
          <a:p>
            <a:pPr marL="0" indent="0" algn="ctr">
              <a:spcBef>
                <a:spcPts val="0"/>
              </a:spcBef>
              <a:buNone/>
              <a:tabLst>
                <a:tab pos="457200" algn="l"/>
              </a:tabLst>
            </a:pPr>
            <a:r>
              <a:rPr lang="en-US" sz="1800" b="1" i="0" dirty="0">
                <a:solidFill>
                  <a:srgbClr val="C00000"/>
                </a:solidFill>
                <a:effectLst/>
                <a:latin typeface="Athelas"/>
              </a:rPr>
              <a:t>Data Science Life Cycle</a:t>
            </a:r>
          </a:p>
          <a:p>
            <a:pPr marL="0" indent="0">
              <a:spcBef>
                <a:spcPts val="0"/>
              </a:spcBef>
              <a:buNone/>
              <a:tabLst>
                <a:tab pos="457200" algn="l"/>
              </a:tabLst>
            </a:pPr>
            <a:endParaRPr lang="en-US" sz="1800" dirty="0">
              <a:solidFill>
                <a:srgbClr val="374151"/>
              </a:solidFill>
              <a:effectLst/>
              <a:latin typeface="Segoe UI" panose="020B0502040204020203" pitchFamily="34" charset="0"/>
              <a:ea typeface="Times New Roman" panose="02020603050405020304" pitchFamily="18" charset="0"/>
            </a:endParaRPr>
          </a:p>
          <a:p>
            <a:pPr marL="0" indent="0">
              <a:spcBef>
                <a:spcPts val="0"/>
              </a:spcBef>
              <a:buNone/>
              <a:tabLst>
                <a:tab pos="457200" algn="l"/>
              </a:tabLst>
            </a:pPr>
            <a:endParaRPr lang="en-US" sz="1800" dirty="0">
              <a:solidFill>
                <a:srgbClr val="374151"/>
              </a:solidFill>
              <a:latin typeface="Segoe UI" panose="020B0502040204020203" pitchFamily="34" charset="0"/>
              <a:ea typeface="Times New Roman" panose="02020603050405020304" pitchFamily="18" charset="0"/>
            </a:endParaRPr>
          </a:p>
          <a:p>
            <a:pPr marL="0" indent="0">
              <a:spcBef>
                <a:spcPts val="0"/>
              </a:spcBef>
              <a:buNone/>
              <a:tabLst>
                <a:tab pos="457200" algn="l"/>
              </a:tabLst>
            </a:pPr>
            <a:endParaRPr lang="en-US" sz="1800" dirty="0">
              <a:solidFill>
                <a:srgbClr val="374151"/>
              </a:solidFill>
              <a:effectLst/>
              <a:latin typeface="Segoe UI" panose="020B0502040204020203" pitchFamily="34" charset="0"/>
              <a:ea typeface="Times New Roman" panose="02020603050405020304" pitchFamily="18" charset="0"/>
            </a:endParaRPr>
          </a:p>
          <a:p>
            <a:pPr marL="0" indent="0">
              <a:spcBef>
                <a:spcPts val="0"/>
              </a:spcBef>
              <a:buNone/>
              <a:tabLst>
                <a:tab pos="457200" algn="l"/>
              </a:tabLst>
            </a:pPr>
            <a:endParaRPr lang="en-US" sz="1800" dirty="0">
              <a:solidFill>
                <a:srgbClr val="374151"/>
              </a:solidFill>
              <a:latin typeface="Segoe UI" panose="020B0502040204020203" pitchFamily="34" charset="0"/>
              <a:ea typeface="Times New Roman" panose="02020603050405020304" pitchFamily="18" charset="0"/>
            </a:endParaRPr>
          </a:p>
          <a:p>
            <a:pPr marL="0" indent="0">
              <a:spcBef>
                <a:spcPts val="0"/>
              </a:spcBef>
              <a:buNone/>
              <a:tabLst>
                <a:tab pos="457200" algn="l"/>
              </a:tabLst>
            </a:pPr>
            <a:endParaRPr lang="en-US" sz="1800" dirty="0">
              <a:solidFill>
                <a:srgbClr val="374151"/>
              </a:solidFill>
              <a:effectLst/>
              <a:latin typeface="Segoe UI" panose="020B0502040204020203" pitchFamily="34" charset="0"/>
              <a:ea typeface="Times New Roman" panose="02020603050405020304" pitchFamily="18" charset="0"/>
            </a:endParaRPr>
          </a:p>
          <a:p>
            <a:pPr marL="0" indent="0">
              <a:spcBef>
                <a:spcPts val="0"/>
              </a:spcBef>
              <a:buNone/>
              <a:tabLst>
                <a:tab pos="457200" algn="l"/>
              </a:tabLst>
            </a:pPr>
            <a:endParaRPr lang="en-US" sz="1800" dirty="0">
              <a:solidFill>
                <a:srgbClr val="374151"/>
              </a:solidFill>
              <a:latin typeface="Segoe UI" panose="020B0502040204020203" pitchFamily="34" charset="0"/>
              <a:ea typeface="Times New Roman" panose="02020603050405020304" pitchFamily="18" charset="0"/>
            </a:endParaRPr>
          </a:p>
          <a:p>
            <a:pPr marL="0" indent="0">
              <a:spcBef>
                <a:spcPts val="0"/>
              </a:spcBef>
              <a:buNone/>
              <a:tabLst>
                <a:tab pos="457200" algn="l"/>
              </a:tabLst>
            </a:pPr>
            <a:endParaRPr lang="en-US" sz="1800" dirty="0">
              <a:solidFill>
                <a:srgbClr val="374151"/>
              </a:solidFill>
              <a:effectLst/>
              <a:latin typeface="Segoe UI" panose="020B0502040204020203" pitchFamily="34" charset="0"/>
              <a:ea typeface="Times New Roman" panose="02020603050405020304" pitchFamily="18" charset="0"/>
            </a:endParaRPr>
          </a:p>
          <a:p>
            <a:pPr marL="0" indent="0">
              <a:spcBef>
                <a:spcPts val="0"/>
              </a:spcBef>
              <a:buNone/>
              <a:tabLst>
                <a:tab pos="457200" algn="l"/>
              </a:tabLst>
            </a:pPr>
            <a:endParaRPr lang="en-US" sz="1800" dirty="0">
              <a:solidFill>
                <a:srgbClr val="374151"/>
              </a:solidFill>
              <a:latin typeface="Segoe UI" panose="020B0502040204020203" pitchFamily="34" charset="0"/>
              <a:ea typeface="Times New Roman" panose="02020603050405020304" pitchFamily="18" charset="0"/>
            </a:endParaRPr>
          </a:p>
          <a:p>
            <a:pPr marL="0" indent="0">
              <a:spcBef>
                <a:spcPts val="0"/>
              </a:spcBef>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R="0" lvl="0">
              <a:spcBef>
                <a:spcPts val="0"/>
              </a:spcBef>
              <a:spcAft>
                <a:spcPts val="0"/>
              </a:spcAft>
              <a:tabLst>
                <a:tab pos="457200" algn="l"/>
              </a:tabLst>
            </a:pPr>
            <a:endParaRPr lang="en-US" sz="1800" b="1"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140C22F3-2666-CF67-D881-04404108843F}"/>
              </a:ext>
            </a:extLst>
          </p:cNvPr>
          <p:cNvPicPr>
            <a:picLocks noChangeAspect="1"/>
          </p:cNvPicPr>
          <p:nvPr/>
        </p:nvPicPr>
        <p:blipFill>
          <a:blip r:embed="rId2"/>
          <a:stretch>
            <a:fillRect/>
          </a:stretch>
        </p:blipFill>
        <p:spPr>
          <a:xfrm>
            <a:off x="541797" y="1593839"/>
            <a:ext cx="7735078" cy="4319281"/>
          </a:xfrm>
          <a:prstGeom prst="rect">
            <a:avLst/>
          </a:prstGeom>
        </p:spPr>
      </p:pic>
    </p:spTree>
    <p:extLst>
      <p:ext uri="{BB962C8B-B14F-4D97-AF65-F5344CB8AC3E}">
        <p14:creationId xmlns:p14="http://schemas.microsoft.com/office/powerpoint/2010/main" val="812769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339401" y="0"/>
            <a:ext cx="7815554" cy="326570"/>
          </a:xfrm>
        </p:spPr>
        <p:txBody>
          <a:bodyPr>
            <a:normAutofit fontScale="90000"/>
          </a:bodyPr>
          <a:lstStyle/>
          <a:p>
            <a:pPr marL="0" marR="0" lvl="0" indent="0" algn="ctr" rtl="0">
              <a:spcBef>
                <a:spcPts val="0"/>
              </a:spcBef>
              <a:spcAft>
                <a:spcPts val="0"/>
              </a:spcAft>
              <a:buNone/>
            </a:pPr>
            <a:r>
              <a:rPr lang="en-IN" sz="3600" b="1" i="0" u="none" strike="noStrike" cap="none" dirty="0">
                <a:solidFill>
                  <a:srgbClr val="C00000"/>
                </a:solidFill>
                <a:latin typeface="Calibri"/>
                <a:ea typeface="Calibri"/>
                <a:cs typeface="Calibri"/>
                <a:sym typeface="Calibri"/>
              </a:rPr>
              <a:t>Data Science Process</a:t>
            </a:r>
            <a:endParaRPr lang="en-US"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Content Placeholder 3">
            <a:extLst>
              <a:ext uri="{FF2B5EF4-FFF2-40B4-BE49-F238E27FC236}">
                <a16:creationId xmlns:a16="http://schemas.microsoft.com/office/drawing/2014/main" id="{3893E4E7-4EA1-63B5-BD2A-70DA99A5F292}"/>
              </a:ext>
            </a:extLst>
          </p:cNvPr>
          <p:cNvSpPr>
            <a:spLocks noGrp="1"/>
          </p:cNvSpPr>
          <p:nvPr>
            <p:ph idx="1"/>
          </p:nvPr>
        </p:nvSpPr>
        <p:spPr>
          <a:xfrm>
            <a:off x="274086" y="469609"/>
            <a:ext cx="8683301" cy="6248432"/>
          </a:xfrm>
        </p:spPr>
        <p:txBody>
          <a:bodyPr>
            <a:normAutofit fontScale="92500" lnSpcReduction="20000"/>
          </a:bodyPr>
          <a:lstStyle/>
          <a:p>
            <a:pPr marL="0" indent="0">
              <a:lnSpc>
                <a:spcPct val="110000"/>
              </a:lnSpc>
              <a:spcBef>
                <a:spcPts val="0"/>
              </a:spcBef>
              <a:buNone/>
              <a:tabLst>
                <a:tab pos="457200" algn="l"/>
              </a:tabLst>
            </a:pPr>
            <a:r>
              <a:rPr lang="en-US" b="1" dirty="0">
                <a:solidFill>
                  <a:srgbClr val="C00000"/>
                </a:solidFill>
              </a:rPr>
              <a:t>1 Problem Definition: </a:t>
            </a:r>
            <a:r>
              <a:rPr lang="en-US" sz="2400" b="1" dirty="0">
                <a:solidFill>
                  <a:srgbClr val="374151"/>
                </a:solidFill>
              </a:rPr>
              <a:t>Problem Definition: In this step, the problem to be solved is defined. This includes defining the business problem, the data needed, and the goals of the analysis.</a:t>
            </a:r>
          </a:p>
          <a:p>
            <a:pPr marL="0" indent="0">
              <a:lnSpc>
                <a:spcPct val="110000"/>
              </a:lnSpc>
              <a:spcBef>
                <a:spcPts val="0"/>
              </a:spcBef>
              <a:buNone/>
              <a:tabLst>
                <a:tab pos="457200" algn="l"/>
              </a:tabLst>
            </a:pPr>
            <a:r>
              <a:rPr lang="en-US" b="1" dirty="0">
                <a:solidFill>
                  <a:srgbClr val="C00000"/>
                </a:solidFill>
              </a:rPr>
              <a:t>2. Data Collection: </a:t>
            </a:r>
            <a:r>
              <a:rPr lang="en-US" b="1" dirty="0">
                <a:solidFill>
                  <a:srgbClr val="374151"/>
                </a:solidFill>
              </a:rPr>
              <a:t>In this step, data is collected from various sources, including internal and external sources, to obtain the data necessary to solve the problem.</a:t>
            </a:r>
          </a:p>
          <a:p>
            <a:pPr marL="0" marR="0" lvl="0" indent="0">
              <a:lnSpc>
                <a:spcPct val="110000"/>
              </a:lnSpc>
              <a:spcBef>
                <a:spcPts val="0"/>
              </a:spcBef>
              <a:spcAft>
                <a:spcPts val="0"/>
              </a:spcAft>
              <a:buNone/>
              <a:tabLst>
                <a:tab pos="457200" algn="l"/>
              </a:tabLst>
            </a:pPr>
            <a:r>
              <a:rPr lang="en-US" b="1" dirty="0">
                <a:solidFill>
                  <a:srgbClr val="C00000"/>
                </a:solidFill>
              </a:rPr>
              <a:t>3. Data Preparation</a:t>
            </a:r>
            <a:r>
              <a:rPr lang="en-US" b="1" dirty="0">
                <a:solidFill>
                  <a:srgbClr val="374151"/>
                </a:solidFill>
              </a:rPr>
              <a:t>: In this step, the collected data is </a:t>
            </a:r>
            <a:r>
              <a:rPr lang="en-US" b="1" dirty="0">
                <a:solidFill>
                  <a:srgbClr val="C00000"/>
                </a:solidFill>
              </a:rPr>
              <a:t>cleaned</a:t>
            </a:r>
            <a:r>
              <a:rPr lang="en-US" b="1" dirty="0">
                <a:solidFill>
                  <a:srgbClr val="374151"/>
                </a:solidFill>
              </a:rPr>
              <a:t>, transformed, and preprocessed to remove errors, inconsistencies, and missing data. This ensures that the data is ready for analysis.</a:t>
            </a:r>
          </a:p>
          <a:p>
            <a:pPr marL="0" marR="0" lvl="0" indent="0">
              <a:lnSpc>
                <a:spcPct val="110000"/>
              </a:lnSpc>
              <a:spcBef>
                <a:spcPts val="0"/>
              </a:spcBef>
              <a:spcAft>
                <a:spcPts val="0"/>
              </a:spcAft>
              <a:buNone/>
              <a:tabLst>
                <a:tab pos="457200" algn="l"/>
              </a:tabLst>
            </a:pPr>
            <a:r>
              <a:rPr lang="en-US" b="1" dirty="0">
                <a:solidFill>
                  <a:srgbClr val="C00000"/>
                </a:solidFill>
              </a:rPr>
              <a:t>4. Data Exploration: </a:t>
            </a:r>
            <a:r>
              <a:rPr lang="en-US" b="1" dirty="0">
                <a:solidFill>
                  <a:srgbClr val="374151"/>
                </a:solidFill>
              </a:rPr>
              <a:t>In this step, exploratory data analysis (EDA) is performed to gain a better understanding of the data. This involves creating visualizations, summarizing the data, and identifying patterns and relationships in the data.</a:t>
            </a:r>
          </a:p>
          <a:p>
            <a:pPr marL="0" marR="0" lvl="0" indent="0">
              <a:lnSpc>
                <a:spcPct val="110000"/>
              </a:lnSpc>
              <a:spcBef>
                <a:spcPts val="0"/>
              </a:spcBef>
              <a:spcAft>
                <a:spcPts val="0"/>
              </a:spcAft>
              <a:buNone/>
              <a:tabLst>
                <a:tab pos="457200" algn="l"/>
              </a:tabLst>
            </a:pPr>
            <a:r>
              <a:rPr lang="en-US" b="1" dirty="0">
                <a:solidFill>
                  <a:srgbClr val="C00000"/>
                </a:solidFill>
              </a:rPr>
              <a:t>5. Data Modeling: </a:t>
            </a:r>
            <a:r>
              <a:rPr lang="en-US" b="1" dirty="0">
                <a:solidFill>
                  <a:srgbClr val="374151"/>
                </a:solidFill>
              </a:rPr>
              <a:t>In this step, statistical and machine learning models are developed to analyze the data and make predictions. This step involves selecting appropriate algorithms, building and testing models, and selecting the best model for the problem.</a:t>
            </a:r>
          </a:p>
          <a:p>
            <a:pPr marL="0" marR="0" lvl="0" indent="0">
              <a:lnSpc>
                <a:spcPct val="110000"/>
              </a:lnSpc>
              <a:spcBef>
                <a:spcPts val="0"/>
              </a:spcBef>
              <a:spcAft>
                <a:spcPts val="0"/>
              </a:spcAft>
              <a:buNone/>
              <a:tabLst>
                <a:tab pos="457200" algn="l"/>
              </a:tabLst>
            </a:pPr>
            <a:r>
              <a:rPr lang="en-US" b="1" dirty="0">
                <a:solidFill>
                  <a:srgbClr val="C00000"/>
                </a:solidFill>
              </a:rPr>
              <a:t>6. Model Evaluation: </a:t>
            </a:r>
            <a:r>
              <a:rPr lang="en-US" b="1" dirty="0">
                <a:solidFill>
                  <a:srgbClr val="374151"/>
                </a:solidFill>
              </a:rPr>
              <a:t>In this step, the performance of the model is evaluated. This involves validating the model using testing and validation datasets, assessing the model's accuracy, and identifying areas for improvement.</a:t>
            </a:r>
          </a:p>
          <a:p>
            <a:pPr marL="0" marR="0" lvl="0" indent="0">
              <a:lnSpc>
                <a:spcPct val="110000"/>
              </a:lnSpc>
              <a:spcBef>
                <a:spcPts val="0"/>
              </a:spcBef>
              <a:spcAft>
                <a:spcPts val="0"/>
              </a:spcAft>
              <a:buNone/>
              <a:tabLst>
                <a:tab pos="457200" algn="l"/>
              </a:tabLst>
            </a:pPr>
            <a:r>
              <a:rPr lang="en-US" b="1" dirty="0">
                <a:solidFill>
                  <a:srgbClr val="C00000"/>
                </a:solidFill>
              </a:rPr>
              <a:t>7. Model Deployment: </a:t>
            </a:r>
            <a:r>
              <a:rPr lang="en-US" b="1" dirty="0">
                <a:solidFill>
                  <a:srgbClr val="374151"/>
                </a:solidFill>
              </a:rPr>
              <a:t>In this step, the model is put into production, allowing users to interact with the model and make predictions on new data.</a:t>
            </a:r>
          </a:p>
          <a:p>
            <a:pPr marL="0" marR="0" lvl="0" indent="0">
              <a:lnSpc>
                <a:spcPct val="110000"/>
              </a:lnSpc>
              <a:spcBef>
                <a:spcPts val="0"/>
              </a:spcBef>
              <a:spcAft>
                <a:spcPts val="0"/>
              </a:spcAft>
              <a:buNone/>
              <a:tabLst>
                <a:tab pos="457200" algn="l"/>
              </a:tabLst>
            </a:pPr>
            <a:r>
              <a:rPr lang="en-US" b="1" dirty="0">
                <a:solidFill>
                  <a:srgbClr val="C00000"/>
                </a:solidFill>
              </a:rPr>
              <a:t>8. Model Monitoring: </a:t>
            </a:r>
            <a:r>
              <a:rPr lang="en-US" b="1" dirty="0">
                <a:solidFill>
                  <a:srgbClr val="374151"/>
                </a:solidFill>
              </a:rPr>
              <a:t>In this step, the model is monitored to ensure that it continues to perform well over time. This involves monitoring the model's accuracy, detecting any changes in the data or the environment, and updating the model if necessary.</a:t>
            </a:r>
          </a:p>
          <a:p>
            <a:pPr marL="342900" indent="-342900">
              <a:spcBef>
                <a:spcPts val="0"/>
              </a:spcBef>
              <a:buAutoNum type="arabicPeriod"/>
              <a:tabLst>
                <a:tab pos="457200" algn="l"/>
              </a:tabLst>
            </a:pPr>
            <a:endParaRPr lang="en-US" sz="1800" b="1" dirty="0">
              <a:solidFill>
                <a:srgbClr val="374151"/>
              </a:solidFill>
              <a:latin typeface="Segoe UI" panose="020B0502040204020203" pitchFamily="34" charset="0"/>
            </a:endParaRPr>
          </a:p>
          <a:p>
            <a:pPr marL="342900" indent="-342900">
              <a:spcBef>
                <a:spcPts val="0"/>
              </a:spcBef>
              <a:buAutoNum type="arabicPeriod"/>
              <a:tabLst>
                <a:tab pos="457200" algn="l"/>
              </a:tabLst>
            </a:pPr>
            <a:endParaRPr lang="en-US" sz="1800" dirty="0">
              <a:solidFill>
                <a:srgbClr val="374151"/>
              </a:solidFill>
              <a:latin typeface="Segoe UI" panose="020B0502040204020203" pitchFamily="34" charset="0"/>
              <a:ea typeface="Times New Roman" panose="02020603050405020304" pitchFamily="18" charset="0"/>
            </a:endParaRPr>
          </a:p>
          <a:p>
            <a:pPr marL="0" indent="0">
              <a:spcBef>
                <a:spcPts val="0"/>
              </a:spcBef>
              <a:buNone/>
              <a:tabLst>
                <a:tab pos="457200" algn="l"/>
              </a:tabLst>
            </a:pPr>
            <a:endParaRPr lang="en-US" sz="1800" dirty="0">
              <a:solidFill>
                <a:srgbClr val="374151"/>
              </a:solidFill>
              <a:effectLst/>
              <a:latin typeface="Segoe UI" panose="020B0502040204020203" pitchFamily="34" charset="0"/>
              <a:ea typeface="Times New Roman" panose="02020603050405020304" pitchFamily="18" charset="0"/>
            </a:endParaRPr>
          </a:p>
          <a:p>
            <a:pPr marL="0" indent="0">
              <a:spcBef>
                <a:spcPts val="0"/>
              </a:spcBef>
              <a:buNone/>
              <a:tabLst>
                <a:tab pos="457200" algn="l"/>
              </a:tabLst>
            </a:pPr>
            <a:endParaRPr lang="en-US" sz="1800" dirty="0">
              <a:solidFill>
                <a:srgbClr val="374151"/>
              </a:solidFill>
              <a:latin typeface="Segoe UI" panose="020B0502040204020203" pitchFamily="34" charset="0"/>
              <a:ea typeface="Times New Roman" panose="02020603050405020304" pitchFamily="18" charset="0"/>
            </a:endParaRPr>
          </a:p>
          <a:p>
            <a:pPr marL="0" indent="0">
              <a:spcBef>
                <a:spcPts val="0"/>
              </a:spcBef>
              <a:buNone/>
              <a:tabLst>
                <a:tab pos="457200" algn="l"/>
              </a:tabLst>
            </a:pPr>
            <a:endParaRPr lang="en-US" sz="1800" dirty="0">
              <a:solidFill>
                <a:srgbClr val="374151"/>
              </a:solidFill>
              <a:effectLst/>
              <a:latin typeface="Segoe UI" panose="020B0502040204020203" pitchFamily="34" charset="0"/>
              <a:ea typeface="Times New Roman" panose="02020603050405020304" pitchFamily="18" charset="0"/>
            </a:endParaRPr>
          </a:p>
          <a:p>
            <a:pPr marL="0" indent="0">
              <a:spcBef>
                <a:spcPts val="0"/>
              </a:spcBef>
              <a:buNone/>
              <a:tabLst>
                <a:tab pos="457200" algn="l"/>
              </a:tabLst>
            </a:pPr>
            <a:endParaRPr lang="en-US" sz="1800" dirty="0">
              <a:solidFill>
                <a:srgbClr val="374151"/>
              </a:solidFill>
              <a:latin typeface="Segoe UI" panose="020B0502040204020203" pitchFamily="34" charset="0"/>
              <a:ea typeface="Times New Roman" panose="02020603050405020304" pitchFamily="18" charset="0"/>
            </a:endParaRPr>
          </a:p>
          <a:p>
            <a:pPr marL="0" indent="0">
              <a:spcBef>
                <a:spcPts val="0"/>
              </a:spcBef>
              <a:buNone/>
              <a:tabLst>
                <a:tab pos="457200" algn="l"/>
              </a:tabLst>
            </a:pPr>
            <a:endParaRPr lang="en-US" sz="1800" dirty="0">
              <a:solidFill>
                <a:srgbClr val="374151"/>
              </a:solidFill>
              <a:effectLst/>
              <a:latin typeface="Segoe UI" panose="020B0502040204020203" pitchFamily="34" charset="0"/>
              <a:ea typeface="Times New Roman" panose="02020603050405020304" pitchFamily="18" charset="0"/>
            </a:endParaRPr>
          </a:p>
          <a:p>
            <a:pPr marL="0" indent="0">
              <a:spcBef>
                <a:spcPts val="0"/>
              </a:spcBef>
              <a:buNone/>
              <a:tabLst>
                <a:tab pos="457200" algn="l"/>
              </a:tabLst>
            </a:pPr>
            <a:endParaRPr lang="en-US" sz="1800" dirty="0">
              <a:solidFill>
                <a:srgbClr val="374151"/>
              </a:solidFill>
              <a:latin typeface="Segoe UI" panose="020B0502040204020203" pitchFamily="34" charset="0"/>
              <a:ea typeface="Times New Roman" panose="02020603050405020304" pitchFamily="18" charset="0"/>
            </a:endParaRPr>
          </a:p>
          <a:p>
            <a:pPr marL="0" indent="0">
              <a:spcBef>
                <a:spcPts val="0"/>
              </a:spcBef>
              <a:buNone/>
              <a:tabLst>
                <a:tab pos="457200" algn="l"/>
              </a:tabLst>
            </a:pPr>
            <a:endParaRPr lang="en-US" sz="1800" dirty="0">
              <a:solidFill>
                <a:srgbClr val="374151"/>
              </a:solidFill>
              <a:effectLst/>
              <a:latin typeface="Segoe UI" panose="020B0502040204020203" pitchFamily="34" charset="0"/>
              <a:ea typeface="Times New Roman" panose="02020603050405020304" pitchFamily="18" charset="0"/>
            </a:endParaRPr>
          </a:p>
          <a:p>
            <a:pPr marL="0" indent="0">
              <a:spcBef>
                <a:spcPts val="0"/>
              </a:spcBef>
              <a:buNone/>
              <a:tabLst>
                <a:tab pos="457200" algn="l"/>
              </a:tabLst>
            </a:pPr>
            <a:endParaRPr lang="en-US" sz="1800" dirty="0">
              <a:solidFill>
                <a:srgbClr val="374151"/>
              </a:solidFill>
              <a:latin typeface="Segoe UI" panose="020B0502040204020203" pitchFamily="34" charset="0"/>
              <a:ea typeface="Times New Roman" panose="02020603050405020304" pitchFamily="18" charset="0"/>
            </a:endParaRPr>
          </a:p>
          <a:p>
            <a:pPr marL="0" indent="0">
              <a:spcBef>
                <a:spcPts val="0"/>
              </a:spcBef>
              <a:buNone/>
              <a:tabLst>
                <a:tab pos="457200" algn="l"/>
              </a:tabLst>
            </a:pPr>
            <a:endParaRPr lang="en-US" sz="1800" dirty="0">
              <a:solidFill>
                <a:srgbClr val="374151"/>
              </a:solidFill>
              <a:effectLst/>
              <a:latin typeface="Segoe UI" panose="020B0502040204020203" pitchFamily="34" charset="0"/>
              <a:ea typeface="Times New Roman" panose="02020603050405020304" pitchFamily="18" charset="0"/>
            </a:endParaRPr>
          </a:p>
          <a:p>
            <a:pPr marL="0" indent="0">
              <a:spcBef>
                <a:spcPts val="0"/>
              </a:spcBef>
              <a:buNone/>
              <a:tabLst>
                <a:tab pos="457200" algn="l"/>
              </a:tabLst>
            </a:pPr>
            <a:endParaRPr lang="en-US" sz="1800" dirty="0">
              <a:solidFill>
                <a:srgbClr val="374151"/>
              </a:solidFill>
              <a:latin typeface="Segoe UI" panose="020B0502040204020203" pitchFamily="34" charset="0"/>
              <a:ea typeface="Times New Roman" panose="02020603050405020304" pitchFamily="18" charset="0"/>
            </a:endParaRPr>
          </a:p>
          <a:p>
            <a:pPr marL="0" indent="0">
              <a:spcBef>
                <a:spcPts val="0"/>
              </a:spcBef>
              <a:buNone/>
              <a:tabLst>
                <a:tab pos="457200" algn="l"/>
              </a:tabLst>
            </a:pPr>
            <a:endParaRPr lang="en-US" sz="1800" dirty="0">
              <a:solidFill>
                <a:srgbClr val="374151"/>
              </a:solidFill>
              <a:effectLst/>
              <a:latin typeface="Segoe UI" panose="020B0502040204020203" pitchFamily="34" charset="0"/>
              <a:ea typeface="Times New Roman" panose="02020603050405020304" pitchFamily="18" charset="0"/>
            </a:endParaRPr>
          </a:p>
          <a:p>
            <a:pPr marL="0" indent="0">
              <a:spcBef>
                <a:spcPts val="0"/>
              </a:spcBef>
              <a:buNone/>
              <a:tabLst>
                <a:tab pos="457200" algn="l"/>
              </a:tabLst>
            </a:pPr>
            <a:endParaRPr lang="en-US" sz="1800" dirty="0">
              <a:solidFill>
                <a:srgbClr val="374151"/>
              </a:solidFill>
              <a:latin typeface="Segoe UI" panose="020B0502040204020203" pitchFamily="34" charset="0"/>
              <a:ea typeface="Times New Roman" panose="02020603050405020304" pitchFamily="18" charset="0"/>
            </a:endParaRPr>
          </a:p>
          <a:p>
            <a:pPr marL="0" indent="0">
              <a:spcBef>
                <a:spcPts val="0"/>
              </a:spcBef>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R="0" lvl="0">
              <a:spcBef>
                <a:spcPts val="0"/>
              </a:spcBef>
              <a:spcAft>
                <a:spcPts val="0"/>
              </a:spcAft>
              <a:tabLst>
                <a:tab pos="457200" algn="l"/>
              </a:tabLst>
            </a:pPr>
            <a:endParaRPr lang="en-US" sz="1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3047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339401" y="0"/>
            <a:ext cx="7815554" cy="326570"/>
          </a:xfrm>
        </p:spPr>
        <p:txBody>
          <a:bodyPr>
            <a:normAutofit fontScale="90000"/>
          </a:bodyPr>
          <a:lstStyle/>
          <a:p>
            <a:pPr marL="0" marR="0" lvl="0" indent="0" algn="ctr" rtl="0">
              <a:spcBef>
                <a:spcPts val="0"/>
              </a:spcBef>
              <a:spcAft>
                <a:spcPts val="0"/>
              </a:spcAft>
              <a:buNone/>
            </a:pPr>
            <a:r>
              <a:rPr lang="en-IN" sz="3600" b="1" i="0" u="none" strike="noStrike" cap="none" dirty="0">
                <a:solidFill>
                  <a:srgbClr val="C00000"/>
                </a:solidFill>
                <a:latin typeface="Calibri"/>
                <a:ea typeface="Calibri"/>
                <a:cs typeface="Calibri"/>
                <a:sym typeface="Calibri"/>
              </a:rPr>
              <a:t>Data Science Process</a:t>
            </a:r>
            <a:endParaRPr lang="en-US"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Content Placeholder 3">
            <a:extLst>
              <a:ext uri="{FF2B5EF4-FFF2-40B4-BE49-F238E27FC236}">
                <a16:creationId xmlns:a16="http://schemas.microsoft.com/office/drawing/2014/main" id="{3893E4E7-4EA1-63B5-BD2A-70DA99A5F292}"/>
              </a:ext>
            </a:extLst>
          </p:cNvPr>
          <p:cNvSpPr>
            <a:spLocks noGrp="1"/>
          </p:cNvSpPr>
          <p:nvPr>
            <p:ph idx="1"/>
          </p:nvPr>
        </p:nvSpPr>
        <p:spPr>
          <a:xfrm>
            <a:off x="274086" y="469609"/>
            <a:ext cx="8683301" cy="6248432"/>
          </a:xfrm>
        </p:spPr>
        <p:txBody>
          <a:bodyPr>
            <a:normAutofit/>
          </a:bodyPr>
          <a:lstStyle/>
          <a:p>
            <a:pPr marR="0" lvl="0">
              <a:spcBef>
                <a:spcPts val="0"/>
              </a:spcBef>
              <a:spcAft>
                <a:spcPts val="0"/>
              </a:spcAft>
              <a:tabLst>
                <a:tab pos="457200" algn="l"/>
              </a:tabLst>
            </a:pPr>
            <a:endParaRPr lang="en-US" sz="1800" b="1" dirty="0">
              <a:latin typeface="Calibri" panose="020F0502020204030204" pitchFamily="34" charset="0"/>
              <a:cs typeface="Calibri" panose="020F0502020204030204" pitchFamily="34" charset="0"/>
            </a:endParaRPr>
          </a:p>
          <a:p>
            <a:pPr marL="0" indent="0" algn="just">
              <a:buNone/>
            </a:pPr>
            <a:r>
              <a:rPr lang="en-US" sz="1800" b="1" i="0" dirty="0">
                <a:solidFill>
                  <a:srgbClr val="C00000"/>
                </a:solidFill>
                <a:effectLst/>
                <a:latin typeface="Times New Roman" panose="02020603050405020304" pitchFamily="18" charset="0"/>
                <a:cs typeface="Times New Roman" panose="02020603050405020304" pitchFamily="18" charset="0"/>
              </a:rPr>
              <a:t>Data Engineer:-</a:t>
            </a:r>
            <a:endParaRPr lang="en-US" sz="1800" b="0" i="0" dirty="0">
              <a:solidFill>
                <a:srgbClr val="C00000"/>
              </a:solidFill>
              <a:effectLst/>
              <a:latin typeface="Times New Roman" panose="02020603050405020304" pitchFamily="18" charset="0"/>
              <a:cs typeface="Times New Roman" panose="02020603050405020304" pitchFamily="18" charset="0"/>
            </a:endParaRPr>
          </a:p>
          <a:p>
            <a:pPr algn="just"/>
            <a:r>
              <a:rPr lang="en-US" sz="1800" b="0" i="0" dirty="0">
                <a:solidFill>
                  <a:srgbClr val="333333"/>
                </a:solidFill>
                <a:effectLst/>
                <a:latin typeface="Times New Roman" panose="02020603050405020304" pitchFamily="18" charset="0"/>
                <a:cs typeface="Times New Roman" panose="02020603050405020304" pitchFamily="18" charset="0"/>
              </a:rPr>
              <a:t>A data engineer works with massive amount of data and responsible for building and maintaining the data architecture of a data science project. Data engineer also works for the creation of data set processes used in modeling, mining, acquisition, and verification.</a:t>
            </a:r>
          </a:p>
          <a:p>
            <a:pPr algn="just"/>
            <a:r>
              <a:rPr lang="en-US" sz="1800" b="1" i="0" dirty="0">
                <a:solidFill>
                  <a:srgbClr val="333333"/>
                </a:solidFill>
                <a:effectLst/>
                <a:latin typeface="Times New Roman" panose="02020603050405020304" pitchFamily="18" charset="0"/>
                <a:cs typeface="Times New Roman" panose="02020603050405020304" pitchFamily="18" charset="0"/>
              </a:rPr>
              <a:t>Skill required:</a:t>
            </a:r>
            <a:r>
              <a:rPr lang="en-US" sz="1800" b="0" i="0" dirty="0">
                <a:solidFill>
                  <a:srgbClr val="333333"/>
                </a:solidFill>
                <a:effectLst/>
                <a:latin typeface="Times New Roman" panose="02020603050405020304" pitchFamily="18" charset="0"/>
                <a:cs typeface="Times New Roman" panose="02020603050405020304" pitchFamily="18" charset="0"/>
              </a:rPr>
              <a:t> Data engineer must have depth knowledge of </a:t>
            </a:r>
            <a:r>
              <a:rPr lang="en-US" sz="1800" b="1" i="0" dirty="0">
                <a:solidFill>
                  <a:srgbClr val="333333"/>
                </a:solidFill>
                <a:effectLst/>
                <a:latin typeface="Times New Roman" panose="02020603050405020304" pitchFamily="18" charset="0"/>
                <a:cs typeface="Times New Roman" panose="02020603050405020304" pitchFamily="18" charset="0"/>
              </a:rPr>
              <a:t>SQL, MongoDB, Cassandra, HBase, Apache Spark, Hive, MapReduce</a:t>
            </a:r>
            <a:r>
              <a:rPr lang="en-US" sz="1800" b="0" i="0" dirty="0">
                <a:solidFill>
                  <a:srgbClr val="333333"/>
                </a:solidFill>
                <a:effectLst/>
                <a:latin typeface="Times New Roman" panose="02020603050405020304" pitchFamily="18" charset="0"/>
                <a:cs typeface="Times New Roman" panose="02020603050405020304" pitchFamily="18" charset="0"/>
              </a:rPr>
              <a:t>, with language knowledge of </a:t>
            </a:r>
            <a:r>
              <a:rPr lang="en-US" sz="1800" b="1" i="0" dirty="0">
                <a:solidFill>
                  <a:srgbClr val="333333"/>
                </a:solidFill>
                <a:effectLst/>
                <a:latin typeface="Times New Roman" panose="02020603050405020304" pitchFamily="18" charset="0"/>
                <a:cs typeface="Times New Roman" panose="02020603050405020304" pitchFamily="18" charset="0"/>
              </a:rPr>
              <a:t>Python, C/C++, Java, Perl</a:t>
            </a:r>
            <a:r>
              <a:rPr lang="en-US" sz="1800" b="0" i="0" dirty="0">
                <a:solidFill>
                  <a:srgbClr val="333333"/>
                </a:solidFill>
                <a:effectLst/>
                <a:latin typeface="Times New Roman" panose="02020603050405020304" pitchFamily="18" charset="0"/>
                <a:cs typeface="Times New Roman" panose="02020603050405020304" pitchFamily="18" charset="0"/>
              </a:rPr>
              <a:t>, etc.</a:t>
            </a:r>
          </a:p>
          <a:p>
            <a:pPr marR="0" lvl="0">
              <a:spcBef>
                <a:spcPts val="0"/>
              </a:spcBef>
              <a:spcAft>
                <a:spcPts val="0"/>
              </a:spcAft>
              <a:tabLst>
                <a:tab pos="457200" algn="l"/>
              </a:tabLst>
            </a:pPr>
            <a:endParaRPr lang="en-US" sz="1800" b="1" dirty="0">
              <a:latin typeface="Calibri" panose="020F0502020204030204" pitchFamily="34" charset="0"/>
              <a:cs typeface="Calibri" panose="020F0502020204030204" pitchFamily="34" charset="0"/>
            </a:endParaRPr>
          </a:p>
          <a:p>
            <a:pPr marR="0" lvl="0">
              <a:spcBef>
                <a:spcPts val="0"/>
              </a:spcBef>
              <a:spcAft>
                <a:spcPts val="0"/>
              </a:spcAft>
              <a:tabLst>
                <a:tab pos="457200" algn="l"/>
              </a:tabLst>
            </a:pPr>
            <a:endParaRPr lang="en-US" sz="1800" b="1" dirty="0">
              <a:latin typeface="Calibri" panose="020F0502020204030204" pitchFamily="34" charset="0"/>
              <a:cs typeface="Calibri" panose="020F0502020204030204" pitchFamily="34" charset="0"/>
            </a:endParaRPr>
          </a:p>
          <a:p>
            <a:pPr marL="0" indent="0" algn="just">
              <a:buNone/>
            </a:pPr>
            <a:r>
              <a:rPr lang="en-US" sz="1800" b="1" i="0" dirty="0">
                <a:solidFill>
                  <a:srgbClr val="C00000"/>
                </a:solidFill>
                <a:effectLst/>
                <a:latin typeface="Times New Roman" panose="02020603050405020304" pitchFamily="18" charset="0"/>
                <a:cs typeface="Times New Roman" panose="02020603050405020304" pitchFamily="18" charset="0"/>
              </a:rPr>
              <a:t>Data Analyst:-</a:t>
            </a:r>
            <a:endParaRPr lang="en-US" sz="1800" b="0" i="0" dirty="0">
              <a:solidFill>
                <a:srgbClr val="C00000"/>
              </a:solidFill>
              <a:effectLst/>
              <a:latin typeface="Times New Roman" panose="02020603050405020304" pitchFamily="18" charset="0"/>
              <a:cs typeface="Times New Roman" panose="02020603050405020304" pitchFamily="18" charset="0"/>
            </a:endParaRPr>
          </a:p>
          <a:p>
            <a:pPr algn="just"/>
            <a:r>
              <a:rPr lang="en-US" sz="1800" b="0" i="0" dirty="0">
                <a:solidFill>
                  <a:srgbClr val="333333"/>
                </a:solidFill>
                <a:effectLst/>
                <a:latin typeface="Times New Roman" panose="02020603050405020304" pitchFamily="18" charset="0"/>
                <a:cs typeface="Times New Roman" panose="02020603050405020304" pitchFamily="18" charset="0"/>
              </a:rPr>
              <a:t>Data analyst is an individual, who performs mining of huge amount of data, models the data, looks for patterns, relationship, trends, and so on. At the end of the day, he comes up with visualization and reporting for analyzing the data for decision making and problem-solving process.</a:t>
            </a:r>
          </a:p>
          <a:p>
            <a:pPr algn="just"/>
            <a:r>
              <a:rPr lang="en-US" sz="1800" b="1" i="0" dirty="0">
                <a:solidFill>
                  <a:srgbClr val="333333"/>
                </a:solidFill>
                <a:effectLst/>
                <a:latin typeface="Times New Roman" panose="02020603050405020304" pitchFamily="18" charset="0"/>
                <a:cs typeface="Times New Roman" panose="02020603050405020304" pitchFamily="18" charset="0"/>
              </a:rPr>
              <a:t>Skill required:</a:t>
            </a:r>
            <a:r>
              <a:rPr lang="en-US" sz="1800" b="0" i="0" dirty="0">
                <a:solidFill>
                  <a:srgbClr val="333333"/>
                </a:solidFill>
                <a:effectLst/>
                <a:latin typeface="Times New Roman" panose="02020603050405020304" pitchFamily="18" charset="0"/>
                <a:cs typeface="Times New Roman" panose="02020603050405020304" pitchFamily="18" charset="0"/>
              </a:rPr>
              <a:t> For becoming a data analyst, you must get a good background in </a:t>
            </a:r>
            <a:r>
              <a:rPr lang="en-US" sz="1800" b="1" i="0" dirty="0">
                <a:solidFill>
                  <a:srgbClr val="333333"/>
                </a:solidFill>
                <a:effectLst/>
                <a:latin typeface="Times New Roman" panose="02020603050405020304" pitchFamily="18" charset="0"/>
                <a:cs typeface="Times New Roman" panose="02020603050405020304" pitchFamily="18" charset="0"/>
              </a:rPr>
              <a:t>mathematics, business intelligence, data mining</a:t>
            </a:r>
            <a:r>
              <a:rPr lang="en-US" sz="1800" b="0" i="0" dirty="0">
                <a:solidFill>
                  <a:srgbClr val="333333"/>
                </a:solidFill>
                <a:effectLst/>
                <a:latin typeface="Times New Roman" panose="02020603050405020304" pitchFamily="18" charset="0"/>
                <a:cs typeface="Times New Roman" panose="02020603050405020304" pitchFamily="18" charset="0"/>
              </a:rPr>
              <a:t>, and basic knowledge of </a:t>
            </a:r>
            <a:r>
              <a:rPr lang="en-US" sz="1800" b="1" i="0" dirty="0">
                <a:solidFill>
                  <a:srgbClr val="333333"/>
                </a:solidFill>
                <a:effectLst/>
                <a:latin typeface="Times New Roman" panose="02020603050405020304" pitchFamily="18" charset="0"/>
                <a:cs typeface="Times New Roman" panose="02020603050405020304" pitchFamily="18" charset="0"/>
              </a:rPr>
              <a:t>statistics</a:t>
            </a:r>
            <a:r>
              <a:rPr lang="en-US" sz="1800" b="0" i="0" dirty="0">
                <a:solidFill>
                  <a:srgbClr val="333333"/>
                </a:solidFill>
                <a:effectLst/>
                <a:latin typeface="Times New Roman" panose="02020603050405020304" pitchFamily="18" charset="0"/>
                <a:cs typeface="Times New Roman" panose="02020603050405020304" pitchFamily="18" charset="0"/>
              </a:rPr>
              <a:t>. You should also be familiar with some computer languages and tools such as </a:t>
            </a:r>
            <a:r>
              <a:rPr lang="en-US" sz="1800" b="1" i="0" dirty="0">
                <a:solidFill>
                  <a:srgbClr val="333333"/>
                </a:solidFill>
                <a:effectLst/>
                <a:latin typeface="Times New Roman" panose="02020603050405020304" pitchFamily="18" charset="0"/>
                <a:cs typeface="Times New Roman" panose="02020603050405020304" pitchFamily="18" charset="0"/>
              </a:rPr>
              <a:t>MATLAB, Python, SQL, Hive, Apache Pig, Excel, SAS, R, JS, Spark</a:t>
            </a:r>
            <a:r>
              <a:rPr lang="en-US" sz="1800" b="0" i="0" dirty="0">
                <a:solidFill>
                  <a:srgbClr val="333333"/>
                </a:solidFill>
                <a:effectLst/>
                <a:latin typeface="Times New Roman" panose="02020603050405020304" pitchFamily="18" charset="0"/>
                <a:cs typeface="Times New Roman" panose="02020603050405020304" pitchFamily="18" charset="0"/>
              </a:rPr>
              <a:t>, etc.</a:t>
            </a:r>
          </a:p>
          <a:p>
            <a:pPr marR="0" lvl="0">
              <a:spcBef>
                <a:spcPts val="0"/>
              </a:spcBef>
              <a:spcAft>
                <a:spcPts val="0"/>
              </a:spcAft>
              <a:tabLst>
                <a:tab pos="457200" algn="l"/>
              </a:tabLst>
            </a:pPr>
            <a:endParaRPr lang="en-US" sz="1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18157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339401" y="0"/>
            <a:ext cx="7815554" cy="326570"/>
          </a:xfrm>
        </p:spPr>
        <p:txBody>
          <a:bodyPr>
            <a:normAutofit fontScale="90000"/>
          </a:bodyPr>
          <a:lstStyle/>
          <a:p>
            <a:pPr marL="0" marR="0" lvl="0" indent="0" algn="ctr" rtl="0">
              <a:spcBef>
                <a:spcPts val="0"/>
              </a:spcBef>
              <a:spcAft>
                <a:spcPts val="0"/>
              </a:spcAft>
              <a:buNone/>
            </a:pPr>
            <a:r>
              <a:rPr lang="en-IN" sz="3600" b="1" i="0" u="none" strike="noStrike" cap="none" dirty="0">
                <a:solidFill>
                  <a:srgbClr val="C00000"/>
                </a:solidFill>
                <a:latin typeface="Calibri"/>
                <a:ea typeface="Calibri"/>
                <a:cs typeface="Calibri"/>
                <a:sym typeface="Calibri"/>
              </a:rPr>
              <a:t>Data Science Process</a:t>
            </a:r>
            <a:endParaRPr lang="en-US"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Content Placeholder 3">
            <a:extLst>
              <a:ext uri="{FF2B5EF4-FFF2-40B4-BE49-F238E27FC236}">
                <a16:creationId xmlns:a16="http://schemas.microsoft.com/office/drawing/2014/main" id="{3893E4E7-4EA1-63B5-BD2A-70DA99A5F292}"/>
              </a:ext>
            </a:extLst>
          </p:cNvPr>
          <p:cNvSpPr>
            <a:spLocks noGrp="1"/>
          </p:cNvSpPr>
          <p:nvPr>
            <p:ph idx="1"/>
          </p:nvPr>
        </p:nvSpPr>
        <p:spPr>
          <a:xfrm>
            <a:off x="274086" y="469609"/>
            <a:ext cx="8683301" cy="6248432"/>
          </a:xfrm>
        </p:spPr>
        <p:txBody>
          <a:bodyPr>
            <a:normAutofit/>
          </a:bodyPr>
          <a:lstStyle/>
          <a:p>
            <a:pPr marR="0" lvl="0">
              <a:spcBef>
                <a:spcPts val="0"/>
              </a:spcBef>
              <a:spcAft>
                <a:spcPts val="0"/>
              </a:spcAft>
              <a:tabLst>
                <a:tab pos="457200" algn="l"/>
              </a:tabLst>
            </a:pPr>
            <a:endParaRPr lang="en-US" sz="1800" b="1" dirty="0">
              <a:latin typeface="Calibri" panose="020F0502020204030204" pitchFamily="34" charset="0"/>
              <a:cs typeface="Calibri" panose="020F0502020204030204" pitchFamily="34" charset="0"/>
            </a:endParaRPr>
          </a:p>
          <a:p>
            <a:pPr marL="0" indent="0" algn="just">
              <a:buNone/>
            </a:pPr>
            <a:r>
              <a:rPr lang="en-US" sz="1800" b="1" dirty="0">
                <a:solidFill>
                  <a:srgbClr val="C00000"/>
                </a:solidFill>
                <a:latin typeface="Times New Roman" panose="02020603050405020304" pitchFamily="18" charset="0"/>
                <a:cs typeface="Times New Roman" panose="02020603050405020304" pitchFamily="18" charset="0"/>
              </a:rPr>
              <a:t>Machine Learning Expert:-</a:t>
            </a:r>
            <a:endParaRPr lang="en-US" sz="1800" dirty="0">
              <a:solidFill>
                <a:srgbClr val="C00000"/>
              </a:solidFill>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 machine learning expert is the one who works with various machine learning algorithms used in data science such as </a:t>
            </a:r>
            <a:r>
              <a:rPr lang="en-US" sz="1800" b="1" dirty="0">
                <a:latin typeface="Times New Roman" panose="02020603050405020304" pitchFamily="18" charset="0"/>
                <a:cs typeface="Times New Roman" panose="02020603050405020304" pitchFamily="18" charset="0"/>
              </a:rPr>
              <a:t>regression, clustering, classification, decision tree, random forest</a:t>
            </a:r>
            <a:r>
              <a:rPr lang="en-US" sz="1800" dirty="0">
                <a:latin typeface="Times New Roman" panose="02020603050405020304" pitchFamily="18" charset="0"/>
                <a:cs typeface="Times New Roman" panose="02020603050405020304" pitchFamily="18" charset="0"/>
              </a:rPr>
              <a:t>, etc.</a:t>
            </a:r>
          </a:p>
          <a:p>
            <a:pPr algn="just"/>
            <a:r>
              <a:rPr lang="en-US" sz="1800" b="1" dirty="0">
                <a:latin typeface="Times New Roman" panose="02020603050405020304" pitchFamily="18" charset="0"/>
                <a:cs typeface="Times New Roman" panose="02020603050405020304" pitchFamily="18" charset="0"/>
              </a:rPr>
              <a:t>Skill Required:</a:t>
            </a:r>
            <a:r>
              <a:rPr lang="en-US" sz="1800" dirty="0">
                <a:latin typeface="Times New Roman" panose="02020603050405020304" pitchFamily="18" charset="0"/>
                <a:cs typeface="Times New Roman" panose="02020603050405020304" pitchFamily="18" charset="0"/>
              </a:rPr>
              <a:t> Computer programming languages such as Python, C++, R, Java, and Hadoop. You should also have an understanding of various algorithms, problem-solving analytical skill, probability, and statistics.</a:t>
            </a:r>
          </a:p>
          <a:p>
            <a:pPr marR="0" lvl="0">
              <a:spcBef>
                <a:spcPts val="0"/>
              </a:spcBef>
              <a:spcAft>
                <a:spcPts val="0"/>
              </a:spcAft>
              <a:tabLst>
                <a:tab pos="457200" algn="l"/>
              </a:tabLst>
            </a:pPr>
            <a:endParaRPr lang="en-US" sz="1800" b="1" dirty="0">
              <a:latin typeface="Calibri" panose="020F0502020204030204" pitchFamily="34" charset="0"/>
              <a:cs typeface="Calibri" panose="020F0502020204030204" pitchFamily="34" charset="0"/>
            </a:endParaRPr>
          </a:p>
          <a:p>
            <a:pPr marR="0" lvl="0">
              <a:spcBef>
                <a:spcPts val="0"/>
              </a:spcBef>
              <a:spcAft>
                <a:spcPts val="0"/>
              </a:spcAft>
              <a:tabLst>
                <a:tab pos="457200" algn="l"/>
              </a:tabLst>
            </a:pPr>
            <a:endParaRPr lang="en-US" sz="1800" b="1" dirty="0">
              <a:latin typeface="Calibri" panose="020F0502020204030204" pitchFamily="34" charset="0"/>
              <a:cs typeface="Calibri" panose="020F0502020204030204" pitchFamily="34" charset="0"/>
            </a:endParaRPr>
          </a:p>
          <a:p>
            <a:pPr marL="0" indent="0" algn="just">
              <a:buNone/>
            </a:pPr>
            <a:r>
              <a:rPr lang="en-US" sz="1800" b="1" i="0" dirty="0">
                <a:solidFill>
                  <a:srgbClr val="C00000"/>
                </a:solidFill>
                <a:effectLst/>
                <a:latin typeface="Times New Roman" panose="02020603050405020304" pitchFamily="18" charset="0"/>
                <a:cs typeface="Times New Roman" panose="02020603050405020304" pitchFamily="18" charset="0"/>
              </a:rPr>
              <a:t>Data Scientist:-</a:t>
            </a:r>
            <a:endParaRPr lang="en-US" sz="1800" b="0" i="0" dirty="0">
              <a:solidFill>
                <a:srgbClr val="C00000"/>
              </a:solidFill>
              <a:effectLst/>
              <a:latin typeface="Times New Roman" panose="02020603050405020304" pitchFamily="18" charset="0"/>
              <a:cs typeface="Times New Roman" panose="02020603050405020304" pitchFamily="18" charset="0"/>
            </a:endParaRPr>
          </a:p>
          <a:p>
            <a:pPr algn="just"/>
            <a:r>
              <a:rPr lang="en-US" sz="1800" b="0" i="0" dirty="0">
                <a:solidFill>
                  <a:srgbClr val="333333"/>
                </a:solidFill>
                <a:effectLst/>
                <a:latin typeface="Times New Roman" panose="02020603050405020304" pitchFamily="18" charset="0"/>
                <a:cs typeface="Times New Roman" panose="02020603050405020304" pitchFamily="18" charset="0"/>
              </a:rPr>
              <a:t>A data scientist is a professional who works with an enormous amount of data to come up with compelling business insights through the deployment of various tools, techniques, methodologies, algorithms, etc.</a:t>
            </a:r>
          </a:p>
          <a:p>
            <a:pPr algn="just"/>
            <a:r>
              <a:rPr lang="en-US" sz="1800" b="1" i="0" dirty="0">
                <a:solidFill>
                  <a:srgbClr val="333333"/>
                </a:solidFill>
                <a:effectLst/>
                <a:latin typeface="Times New Roman" panose="02020603050405020304" pitchFamily="18" charset="0"/>
                <a:cs typeface="Times New Roman" panose="02020603050405020304" pitchFamily="18" charset="0"/>
              </a:rPr>
              <a:t>Skill required:</a:t>
            </a:r>
            <a:r>
              <a:rPr lang="en-US" sz="1800" b="0" i="0" dirty="0">
                <a:solidFill>
                  <a:srgbClr val="333333"/>
                </a:solidFill>
                <a:effectLst/>
                <a:latin typeface="Times New Roman" panose="02020603050405020304" pitchFamily="18" charset="0"/>
                <a:cs typeface="Times New Roman" panose="02020603050405020304" pitchFamily="18" charset="0"/>
              </a:rPr>
              <a:t> To become a data scientist, one should have technical language skills such as </a:t>
            </a:r>
            <a:r>
              <a:rPr lang="en-US" sz="1800" b="1" i="0" dirty="0">
                <a:solidFill>
                  <a:srgbClr val="333333"/>
                </a:solidFill>
                <a:effectLst/>
                <a:latin typeface="Times New Roman" panose="02020603050405020304" pitchFamily="18" charset="0"/>
                <a:cs typeface="Times New Roman" panose="02020603050405020304" pitchFamily="18" charset="0"/>
              </a:rPr>
              <a:t>R, SAS, SQL, Python, Hive, Pig, Apache spark, MATLAB</a:t>
            </a:r>
            <a:r>
              <a:rPr lang="en-US" sz="1800" b="0" i="0" dirty="0">
                <a:solidFill>
                  <a:srgbClr val="333333"/>
                </a:solidFill>
                <a:effectLst/>
                <a:latin typeface="Times New Roman" panose="02020603050405020304" pitchFamily="18" charset="0"/>
                <a:cs typeface="Times New Roman" panose="02020603050405020304" pitchFamily="18" charset="0"/>
              </a:rPr>
              <a:t>. Data scientists must have an understanding of Statistics, Mathematics, visualization, and communication skills.</a:t>
            </a:r>
          </a:p>
          <a:p>
            <a:pPr marR="0" lvl="0">
              <a:spcBef>
                <a:spcPts val="0"/>
              </a:spcBef>
              <a:spcAft>
                <a:spcPts val="0"/>
              </a:spcAft>
              <a:tabLst>
                <a:tab pos="457200" algn="l"/>
              </a:tabLst>
            </a:pPr>
            <a:endParaRPr lang="en-US" sz="1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8398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490322" y="0"/>
            <a:ext cx="7815554" cy="230819"/>
          </a:xfrm>
        </p:spPr>
        <p:txBody>
          <a:bodyPr>
            <a:noAutofit/>
          </a:bodyPr>
          <a:lstStyle/>
          <a:p>
            <a:pPr marL="0" marR="0" lvl="0" indent="0" algn="ctr" rtl="0">
              <a:spcBef>
                <a:spcPts val="0"/>
              </a:spcBef>
              <a:spcAft>
                <a:spcPts val="0"/>
              </a:spcAft>
              <a:buNone/>
            </a:pPr>
            <a:r>
              <a:rPr lang="en-IN" sz="2800" b="1" i="0" u="none" strike="noStrike" cap="none" dirty="0">
                <a:solidFill>
                  <a:srgbClr val="C00000"/>
                </a:solidFill>
                <a:latin typeface="Calibri"/>
                <a:ea typeface="Calibri"/>
                <a:cs typeface="Calibri"/>
                <a:sym typeface="Calibri"/>
              </a:rPr>
              <a:t>Data Science Toolkit</a:t>
            </a:r>
            <a:endParaRPr lang="en-US" sz="2800"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Content Placeholder 3">
            <a:extLst>
              <a:ext uri="{FF2B5EF4-FFF2-40B4-BE49-F238E27FC236}">
                <a16:creationId xmlns:a16="http://schemas.microsoft.com/office/drawing/2014/main" id="{3893E4E7-4EA1-63B5-BD2A-70DA99A5F292}"/>
              </a:ext>
            </a:extLst>
          </p:cNvPr>
          <p:cNvSpPr>
            <a:spLocks noGrp="1"/>
          </p:cNvSpPr>
          <p:nvPr>
            <p:ph idx="1"/>
          </p:nvPr>
        </p:nvSpPr>
        <p:spPr>
          <a:xfrm>
            <a:off x="230349" y="304783"/>
            <a:ext cx="8913651" cy="6451123"/>
          </a:xfrm>
        </p:spPr>
        <p:txBody>
          <a:bodyPr>
            <a:normAutofit fontScale="85000" lnSpcReduction="20000"/>
          </a:bodyPr>
          <a:lstStyle/>
          <a:p>
            <a:pPr marL="0" indent="0">
              <a:spcBef>
                <a:spcPts val="0"/>
              </a:spcBef>
              <a:buNone/>
              <a:tabLst>
                <a:tab pos="457200" algn="l"/>
              </a:tabLst>
            </a:pPr>
            <a:r>
              <a:rPr lang="en-US" sz="2200" b="1" dirty="0">
                <a:solidFill>
                  <a:srgbClr val="0070C0"/>
                </a:solidFill>
              </a:rPr>
              <a:t>Data Science Toolkit refers to a collection of tools and techniques used to extract insights and knowledge from data. It is used by data scientists to perform data analysis, modeling, and visualization tasks. These tools can include:-</a:t>
            </a:r>
          </a:p>
          <a:p>
            <a:pPr>
              <a:spcBef>
                <a:spcPts val="0"/>
              </a:spcBef>
              <a:tabLst>
                <a:tab pos="457200" algn="l"/>
              </a:tabLst>
            </a:pPr>
            <a:endParaRPr lang="en-US" sz="2200" b="1" dirty="0">
              <a:solidFill>
                <a:srgbClr val="374151"/>
              </a:solidFill>
            </a:endParaRPr>
          </a:p>
          <a:p>
            <a:pPr marL="0" marR="0">
              <a:lnSpc>
                <a:spcPct val="107000"/>
              </a:lnSpc>
              <a:spcBef>
                <a:spcPts val="0"/>
              </a:spcBef>
              <a:spcAft>
                <a:spcPts val="800"/>
              </a:spcAft>
            </a:pPr>
            <a:r>
              <a:rPr lang="en-US" sz="2200" b="1" dirty="0">
                <a:solidFill>
                  <a:srgbClr val="C00000"/>
                </a:solidFill>
              </a:rPr>
              <a:t>1 Programming languages</a:t>
            </a:r>
            <a:r>
              <a:rPr lang="en-US" sz="2200" b="1" dirty="0">
                <a:solidFill>
                  <a:srgbClr val="374151"/>
                </a:solidFill>
              </a:rPr>
              <a:t>: Python and R are the two most popular programming languages used in data science, due to their robust libraries and packages for data manipulation, analysis, and visualization.</a:t>
            </a:r>
          </a:p>
          <a:p>
            <a:pPr marL="0" marR="0">
              <a:lnSpc>
                <a:spcPct val="107000"/>
              </a:lnSpc>
              <a:spcBef>
                <a:spcPts val="0"/>
              </a:spcBef>
              <a:spcAft>
                <a:spcPts val="800"/>
              </a:spcAft>
            </a:pPr>
            <a:r>
              <a:rPr lang="en-US" sz="2200" b="1" dirty="0">
                <a:solidFill>
                  <a:srgbClr val="C00000"/>
                </a:solidFill>
              </a:rPr>
              <a:t>2 Data manipulation libraries: </a:t>
            </a:r>
            <a:r>
              <a:rPr lang="en-US" sz="2200" b="1" dirty="0">
                <a:solidFill>
                  <a:srgbClr val="374151"/>
                </a:solidFill>
              </a:rPr>
              <a:t>Pandas, NumPy are examples of libraries that allow data scientists to manipulate data frames, arrays, and tables.</a:t>
            </a:r>
          </a:p>
          <a:p>
            <a:pPr marL="0" marR="0">
              <a:lnSpc>
                <a:spcPct val="107000"/>
              </a:lnSpc>
              <a:spcBef>
                <a:spcPts val="0"/>
              </a:spcBef>
              <a:spcAft>
                <a:spcPts val="800"/>
              </a:spcAft>
            </a:pPr>
            <a:r>
              <a:rPr lang="en-US" sz="2200" b="1" dirty="0">
                <a:solidFill>
                  <a:srgbClr val="C00000"/>
                </a:solidFill>
              </a:rPr>
              <a:t>3 Machine learning libraries</a:t>
            </a:r>
            <a:r>
              <a:rPr lang="en-US" sz="2200" b="1" dirty="0">
                <a:solidFill>
                  <a:srgbClr val="374151"/>
                </a:solidFill>
              </a:rPr>
              <a:t>: Scikit-learn, TensorFlow, </a:t>
            </a:r>
            <a:r>
              <a:rPr lang="en-US" sz="2200" b="1" dirty="0" err="1">
                <a:solidFill>
                  <a:srgbClr val="374151"/>
                </a:solidFill>
              </a:rPr>
              <a:t>Keras</a:t>
            </a:r>
            <a:r>
              <a:rPr lang="en-US" sz="2200" b="1" dirty="0">
                <a:solidFill>
                  <a:srgbClr val="374151"/>
                </a:solidFill>
              </a:rPr>
              <a:t>, and </a:t>
            </a:r>
            <a:r>
              <a:rPr lang="en-US" sz="2200" b="1" dirty="0" err="1">
                <a:solidFill>
                  <a:srgbClr val="374151"/>
                </a:solidFill>
              </a:rPr>
              <a:t>PyTorch</a:t>
            </a:r>
            <a:r>
              <a:rPr lang="en-US" sz="2200" b="1" dirty="0">
                <a:solidFill>
                  <a:srgbClr val="374151"/>
                </a:solidFill>
              </a:rPr>
              <a:t> are examples of popular machine learning libraries used for developing predictive models and deep learning algorithms.</a:t>
            </a:r>
          </a:p>
          <a:p>
            <a:pPr marL="0" marR="0">
              <a:lnSpc>
                <a:spcPct val="107000"/>
              </a:lnSpc>
              <a:spcBef>
                <a:spcPts val="0"/>
              </a:spcBef>
              <a:spcAft>
                <a:spcPts val="800"/>
              </a:spcAft>
            </a:pPr>
            <a:r>
              <a:rPr lang="en-US" sz="2200" b="1" dirty="0">
                <a:solidFill>
                  <a:srgbClr val="C00000"/>
                </a:solidFill>
              </a:rPr>
              <a:t>4 Data visualization libraries</a:t>
            </a:r>
            <a:r>
              <a:rPr lang="en-US" sz="2200" b="1" dirty="0">
                <a:solidFill>
                  <a:srgbClr val="374151"/>
                </a:solidFill>
              </a:rPr>
              <a:t>: Matplotlib, Seaborn, and ggplot2 are examples of libraries that allow data scientists to create visualizations that aid in the exploration and communication of data insights.</a:t>
            </a:r>
          </a:p>
          <a:p>
            <a:pPr marL="0" marR="0">
              <a:lnSpc>
                <a:spcPct val="107000"/>
              </a:lnSpc>
              <a:spcBef>
                <a:spcPts val="0"/>
              </a:spcBef>
              <a:spcAft>
                <a:spcPts val="800"/>
              </a:spcAft>
            </a:pPr>
            <a:r>
              <a:rPr lang="en-US" sz="2200" b="1" dirty="0">
                <a:solidFill>
                  <a:srgbClr val="C00000"/>
                </a:solidFill>
              </a:rPr>
              <a:t>5 Data storage and processing tools</a:t>
            </a:r>
            <a:r>
              <a:rPr lang="en-US" sz="2200" b="1" dirty="0">
                <a:solidFill>
                  <a:srgbClr val="374151"/>
                </a:solidFill>
              </a:rPr>
              <a:t>: SQL databases, Hadoop, Spark, and Apache Kafka are examples of tools that allow data scientists to store, process, and analyze large amounts of data.</a:t>
            </a:r>
          </a:p>
          <a:p>
            <a:pPr marL="0" marR="0">
              <a:lnSpc>
                <a:spcPct val="107000"/>
              </a:lnSpc>
              <a:spcBef>
                <a:spcPts val="0"/>
              </a:spcBef>
              <a:spcAft>
                <a:spcPts val="800"/>
              </a:spcAft>
            </a:pPr>
            <a:r>
              <a:rPr lang="en-US" sz="2200" b="1" dirty="0">
                <a:solidFill>
                  <a:srgbClr val="C00000"/>
                </a:solidFill>
              </a:rPr>
              <a:t>6 Cloud computing platforms</a:t>
            </a:r>
            <a:r>
              <a:rPr lang="en-US" sz="2200" b="1" dirty="0">
                <a:solidFill>
                  <a:srgbClr val="374151"/>
                </a:solidFill>
              </a:rPr>
              <a:t>: Amazon Web Services, Google Cloud Platform, and Microsoft Azure are examples of cloud computing platforms that offer scalable and cost-effective solutions for storing and processing large amounts of data.</a:t>
            </a:r>
          </a:p>
          <a:p>
            <a:pPr marL="0">
              <a:lnSpc>
                <a:spcPct val="107000"/>
              </a:lnSpc>
              <a:spcBef>
                <a:spcPts val="0"/>
              </a:spcBef>
              <a:spcAft>
                <a:spcPts val="800"/>
              </a:spcAft>
            </a:pPr>
            <a:r>
              <a:rPr lang="en-US" sz="2200" b="1" dirty="0">
                <a:solidFill>
                  <a:srgbClr val="C00000"/>
                </a:solidFill>
              </a:rPr>
              <a:t>7 Big Data Technologies: </a:t>
            </a:r>
            <a:r>
              <a:rPr lang="en-US" sz="2200" b="1" dirty="0">
                <a:solidFill>
                  <a:srgbClr val="374151"/>
                </a:solidFill>
              </a:rPr>
              <a:t>Technologies like Hadoop and Spark are used to process large volumes of data in a distributed computing environment.</a:t>
            </a:r>
          </a:p>
          <a:p>
            <a:pPr marL="0" marR="0">
              <a:lnSpc>
                <a:spcPct val="107000"/>
              </a:lnSpc>
              <a:spcBef>
                <a:spcPts val="0"/>
              </a:spcBef>
              <a:spcAft>
                <a:spcPts val="800"/>
              </a:spcAft>
            </a:pPr>
            <a:endParaRPr lang="en-US" sz="2200" b="1" dirty="0">
              <a:solidFill>
                <a:srgbClr val="374151"/>
              </a:solidFill>
            </a:endParaRPr>
          </a:p>
          <a:p>
            <a:pPr marL="0" marR="0" lvl="0" indent="0">
              <a:spcBef>
                <a:spcPts val="0"/>
              </a:spcBef>
              <a:spcAft>
                <a:spcPts val="0"/>
              </a:spcAft>
              <a:buNone/>
              <a:tabLst>
                <a:tab pos="457200" algn="l"/>
              </a:tabLst>
            </a:pPr>
            <a:endParaRPr lang="en-US" sz="1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26833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530962" y="189373"/>
            <a:ext cx="7815554" cy="230819"/>
          </a:xfrm>
        </p:spPr>
        <p:txBody>
          <a:bodyPr>
            <a:noAutofit/>
          </a:bodyPr>
          <a:lstStyle/>
          <a:p>
            <a:pPr marL="0" marR="0" lvl="0" indent="0" algn="ctr" rtl="0">
              <a:spcBef>
                <a:spcPts val="0"/>
              </a:spcBef>
              <a:spcAft>
                <a:spcPts val="0"/>
              </a:spcAft>
              <a:buNone/>
            </a:pPr>
            <a:r>
              <a:rPr lang="en-IN" sz="2800" b="1" i="0" u="none" strike="noStrike" cap="none" dirty="0">
                <a:solidFill>
                  <a:srgbClr val="C00000"/>
                </a:solidFill>
                <a:latin typeface="Calibri"/>
                <a:ea typeface="Calibri"/>
                <a:cs typeface="Calibri"/>
                <a:sym typeface="Calibri"/>
              </a:rPr>
              <a:t>Challenges </a:t>
            </a:r>
            <a:r>
              <a:rPr lang="en-IN" sz="2800" b="1" dirty="0">
                <a:solidFill>
                  <a:srgbClr val="C00000"/>
                </a:solidFill>
                <a:latin typeface="Calibri"/>
                <a:ea typeface="Calibri"/>
                <a:cs typeface="Calibri"/>
                <a:sym typeface="Calibri"/>
              </a:rPr>
              <a:t>in </a:t>
            </a:r>
            <a:r>
              <a:rPr lang="en-IN" sz="2800" b="1" i="0" u="none" strike="noStrike" cap="none" dirty="0">
                <a:solidFill>
                  <a:srgbClr val="C00000"/>
                </a:solidFill>
                <a:latin typeface="Calibri"/>
                <a:ea typeface="Calibri"/>
                <a:cs typeface="Calibri"/>
                <a:sym typeface="Calibri"/>
              </a:rPr>
              <a:t>Data Science </a:t>
            </a:r>
            <a:endParaRPr lang="en-US" sz="2800"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Content Placeholder 3">
            <a:extLst>
              <a:ext uri="{FF2B5EF4-FFF2-40B4-BE49-F238E27FC236}">
                <a16:creationId xmlns:a16="http://schemas.microsoft.com/office/drawing/2014/main" id="{3893E4E7-4EA1-63B5-BD2A-70DA99A5F292}"/>
              </a:ext>
            </a:extLst>
          </p:cNvPr>
          <p:cNvSpPr>
            <a:spLocks noGrp="1"/>
          </p:cNvSpPr>
          <p:nvPr>
            <p:ph idx="1"/>
          </p:nvPr>
        </p:nvSpPr>
        <p:spPr>
          <a:xfrm>
            <a:off x="230349" y="304783"/>
            <a:ext cx="8913651" cy="6451123"/>
          </a:xfrm>
        </p:spPr>
        <p:txBody>
          <a:bodyPr>
            <a:normAutofit lnSpcReduction="10000"/>
          </a:bodyPr>
          <a:lstStyle/>
          <a:p>
            <a:pPr marL="0" marR="0" lvl="0" indent="0">
              <a:spcBef>
                <a:spcPts val="0"/>
              </a:spcBef>
              <a:spcAft>
                <a:spcPts val="0"/>
              </a:spcAft>
              <a:buNone/>
              <a:tabLst>
                <a:tab pos="457200" algn="l"/>
              </a:tabLst>
            </a:pPr>
            <a:endParaRPr lang="en-US" sz="1800" b="1" dirty="0">
              <a:latin typeface="Calibri" panose="020F0502020204030204" pitchFamily="34" charset="0"/>
              <a:cs typeface="Calibri" panose="020F0502020204030204" pitchFamily="34" charset="0"/>
            </a:endParaRPr>
          </a:p>
          <a:p>
            <a:pPr algn="l" fontAlgn="base">
              <a:buFont typeface="+mj-lt"/>
              <a:buAutoNum type="arabicPeriod"/>
            </a:pPr>
            <a:r>
              <a:rPr lang="en-US" sz="1900" b="1" dirty="0">
                <a:solidFill>
                  <a:srgbClr val="FF0000"/>
                </a:solidFill>
              </a:rPr>
              <a:t>Data Quality and Availability: </a:t>
            </a:r>
            <a:r>
              <a:rPr lang="en-US" sz="1900" b="1" dirty="0"/>
              <a:t>Data quality can affect the accuracy of the models developed and therefore, it is important to ensure that the data is accurate, complete, and consistent. Data availability can also be an issue, as the data required for analysis may not be readily available or accessible.</a:t>
            </a:r>
          </a:p>
          <a:p>
            <a:pPr algn="l" fontAlgn="base">
              <a:buFont typeface="+mj-lt"/>
              <a:buAutoNum type="arabicPeriod"/>
            </a:pPr>
            <a:r>
              <a:rPr lang="en-US" sz="1900" b="1" dirty="0">
                <a:solidFill>
                  <a:srgbClr val="FF0000"/>
                </a:solidFill>
              </a:rPr>
              <a:t>Bias in Data and Algorithms: </a:t>
            </a:r>
            <a:r>
              <a:rPr lang="en-US" sz="1900" b="1" dirty="0"/>
              <a:t>Bias can exist in data due to sampling techniques, measurement errors, or imbalanced datasets, which can affect the accuracy of models. Algorithms can also preserve existing biases in society, leading to unfair or discriminatory outcomes.</a:t>
            </a:r>
          </a:p>
          <a:p>
            <a:pPr algn="l" fontAlgn="base">
              <a:buFont typeface="+mj-lt"/>
              <a:buAutoNum type="arabicPeriod"/>
            </a:pPr>
            <a:r>
              <a:rPr lang="en-US" sz="1900" b="1" dirty="0">
                <a:solidFill>
                  <a:srgbClr val="FF0000"/>
                </a:solidFill>
              </a:rPr>
              <a:t>Model Overfitting and Underfitting: </a:t>
            </a:r>
            <a:r>
              <a:rPr lang="en-US" sz="1900" b="1" dirty="0"/>
              <a:t>Overfitting occurs when a model is too complex and fits the training data too well, but fails to generalize to new data. On the other hand, underfitting occurs when a model is too simple and is not able to capture the underlying relationships in the data.</a:t>
            </a:r>
          </a:p>
          <a:p>
            <a:pPr algn="l" fontAlgn="base">
              <a:buFont typeface="+mj-lt"/>
              <a:buAutoNum type="arabicPeriod"/>
            </a:pPr>
            <a:r>
              <a:rPr lang="en-US" sz="1900" b="1" dirty="0">
                <a:solidFill>
                  <a:srgbClr val="FF0000"/>
                </a:solidFill>
              </a:rPr>
              <a:t>Model Interpretability: </a:t>
            </a:r>
            <a:r>
              <a:rPr lang="en-US" sz="1900" b="1" dirty="0"/>
              <a:t>Complex models can be difficult to interpret and understand, making it challenging to explain the model’s decisions and decisions. This can be an issue when it comes to making business decisions.</a:t>
            </a:r>
          </a:p>
          <a:p>
            <a:pPr algn="l" fontAlgn="base">
              <a:buFont typeface="+mj-lt"/>
              <a:buAutoNum type="arabicPeriod"/>
            </a:pPr>
            <a:r>
              <a:rPr lang="en-US" sz="1900" b="1" dirty="0">
                <a:solidFill>
                  <a:srgbClr val="FF0000"/>
                </a:solidFill>
              </a:rPr>
              <a:t>Privacy and Ethical Considerations</a:t>
            </a:r>
            <a:r>
              <a:rPr lang="en-US" sz="1900" b="1" dirty="0"/>
              <a:t>: Data science often involves the collection and analysis of sensitive personal information, leading to privacy and ethical concerns. It is important to consider privacy implications and ensure that data is used in a responsible and ethical manner.</a:t>
            </a:r>
          </a:p>
          <a:p>
            <a:pPr algn="l" fontAlgn="base">
              <a:buFont typeface="+mj-lt"/>
              <a:buAutoNum type="arabicPeriod"/>
            </a:pPr>
            <a:r>
              <a:rPr lang="en-US" sz="1900" b="1" dirty="0">
                <a:solidFill>
                  <a:srgbClr val="FF0000"/>
                </a:solidFill>
              </a:rPr>
              <a:t>Technical Challenges: </a:t>
            </a:r>
            <a:r>
              <a:rPr lang="en-US" sz="1900" b="1" dirty="0"/>
              <a:t>Technical challenges can arise during the data science process such as data storage and processing, algorithm selection, and computational scalability.</a:t>
            </a:r>
          </a:p>
          <a:p>
            <a:pPr marL="0" marR="0" lvl="0" indent="0">
              <a:spcBef>
                <a:spcPts val="0"/>
              </a:spcBef>
              <a:spcAft>
                <a:spcPts val="0"/>
              </a:spcAft>
              <a:buNone/>
              <a:tabLst>
                <a:tab pos="457200" algn="l"/>
              </a:tabLst>
            </a:pPr>
            <a:endParaRPr lang="en-US" sz="1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89194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490322" y="0"/>
            <a:ext cx="7815554" cy="443883"/>
          </a:xfrm>
        </p:spPr>
        <p:txBody>
          <a:bodyPr>
            <a:noAutofit/>
          </a:bodyPr>
          <a:lstStyle/>
          <a:p>
            <a:pPr marL="0" marR="0" lvl="0" indent="0" algn="ctr" rtl="0">
              <a:spcBef>
                <a:spcPts val="0"/>
              </a:spcBef>
              <a:spcAft>
                <a:spcPts val="0"/>
              </a:spcAft>
              <a:buNone/>
            </a:pPr>
            <a:r>
              <a:rPr lang="en-IN" sz="2800" b="1" i="0" u="none" strike="noStrike" cap="none" dirty="0">
                <a:solidFill>
                  <a:srgbClr val="C00000"/>
                </a:solidFill>
                <a:latin typeface="Calibri"/>
                <a:ea typeface="Calibri"/>
                <a:cs typeface="Calibri"/>
                <a:sym typeface="Calibri"/>
              </a:rPr>
              <a:t>Types of Data</a:t>
            </a:r>
            <a:endParaRPr lang="en-US" sz="2800"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Content Placeholder 3">
            <a:extLst>
              <a:ext uri="{FF2B5EF4-FFF2-40B4-BE49-F238E27FC236}">
                <a16:creationId xmlns:a16="http://schemas.microsoft.com/office/drawing/2014/main" id="{3893E4E7-4EA1-63B5-BD2A-70DA99A5F292}"/>
              </a:ext>
            </a:extLst>
          </p:cNvPr>
          <p:cNvSpPr>
            <a:spLocks noGrp="1"/>
          </p:cNvSpPr>
          <p:nvPr>
            <p:ph idx="1"/>
          </p:nvPr>
        </p:nvSpPr>
        <p:spPr>
          <a:xfrm>
            <a:off x="230349" y="532660"/>
            <a:ext cx="8913651" cy="6223246"/>
          </a:xfrm>
        </p:spPr>
        <p:txBody>
          <a:bodyPr>
            <a:normAutofit/>
          </a:bodyPr>
          <a:lstStyle/>
          <a:p>
            <a:pPr marL="0" marR="0" indent="0">
              <a:lnSpc>
                <a:spcPct val="107000"/>
              </a:lnSpc>
              <a:spcBef>
                <a:spcPts val="0"/>
              </a:spcBef>
              <a:spcAft>
                <a:spcPts val="800"/>
              </a:spcAft>
              <a:buNone/>
            </a:pPr>
            <a:r>
              <a:rPr lang="en-US"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We can classify data as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Structured,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Unstructured,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Semi-structured data</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&amp;</a:t>
            </a:r>
          </a:p>
          <a:p>
            <a:pPr marL="0" marR="0">
              <a:lnSpc>
                <a:spcPct val="107000"/>
              </a:lnSpc>
              <a:spcBef>
                <a:spcPts val="0"/>
              </a:spcBef>
              <a:spcAft>
                <a:spcPts val="800"/>
              </a:spcAft>
            </a:pPr>
            <a:r>
              <a:rPr lang="en-US"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Quasi-structured data</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b="1" dirty="0">
                <a:solidFill>
                  <a:srgbClr val="C00000"/>
                </a:solidFill>
                <a:effectLst/>
                <a:latin typeface="Arial" panose="020B0604020202020204" pitchFamily="34" charset="0"/>
                <a:ea typeface="Times New Roman" panose="02020603050405020304" pitchFamily="18" charset="0"/>
                <a:cs typeface="Times New Roman" panose="02020603050405020304" pitchFamily="18" charset="0"/>
              </a:rPr>
              <a:t>1) </a:t>
            </a:r>
            <a:r>
              <a:rPr lang="en-US" sz="1800" b="1" dirty="0">
                <a:solidFill>
                  <a:srgbClr val="C00000"/>
                </a:solidFill>
                <a:effectLst/>
                <a:latin typeface="Poppins" panose="00000500000000000000" pitchFamily="2" charset="0"/>
                <a:ea typeface="Times New Roman" panose="02020603050405020304" pitchFamily="18" charset="0"/>
                <a:cs typeface="Times New Roman" panose="02020603050405020304" pitchFamily="18" charset="0"/>
              </a:rPr>
              <a:t>What is structured data?</a:t>
            </a:r>
          </a:p>
          <a:p>
            <a:pPr marL="0" marR="0" indent="0">
              <a:lnSpc>
                <a:spcPct val="107000"/>
              </a:lnSpc>
              <a:spcBef>
                <a:spcPts val="0"/>
              </a:spcBef>
              <a:spcAft>
                <a:spcPts val="0"/>
              </a:spcAft>
              <a:buNone/>
            </a:pPr>
            <a:endParaRPr lang="en-US" sz="18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000" b="1" dirty="0">
                <a:solidFill>
                  <a:srgbClr val="FF0000"/>
                </a:solidFill>
                <a:effectLst/>
                <a:ea typeface="Times New Roman" panose="02020603050405020304" pitchFamily="18" charset="0"/>
                <a:cs typeface="Times New Roman" panose="02020603050405020304" pitchFamily="18" charset="0"/>
              </a:rPr>
              <a:t>Structured data </a:t>
            </a:r>
            <a:r>
              <a:rPr lang="en-US" sz="2000" b="1" dirty="0">
                <a:solidFill>
                  <a:srgbClr val="000000"/>
                </a:solidFill>
                <a:effectLst/>
                <a:ea typeface="Times New Roman" panose="02020603050405020304" pitchFamily="18" charset="0"/>
                <a:cs typeface="Times New Roman" panose="02020603050405020304" pitchFamily="18" charset="0"/>
              </a:rPr>
              <a:t>is generally tabular data that is represented by columns and rows in a database.</a:t>
            </a:r>
            <a:endParaRPr lang="en-US" sz="2000" b="1"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000" b="1" dirty="0">
                <a:solidFill>
                  <a:srgbClr val="000000"/>
                </a:solidFill>
                <a:effectLst/>
                <a:ea typeface="Times New Roman" panose="02020603050405020304" pitchFamily="18" charset="0"/>
                <a:cs typeface="Times New Roman" panose="02020603050405020304" pitchFamily="18" charset="0"/>
              </a:rPr>
              <a:t>Databases that hold tables in this form are called </a:t>
            </a:r>
            <a:r>
              <a:rPr lang="en-US" sz="2000" b="1" i="1" dirty="0">
                <a:solidFill>
                  <a:srgbClr val="FF0000"/>
                </a:solidFill>
                <a:effectLst/>
                <a:ea typeface="Times New Roman" panose="02020603050405020304" pitchFamily="18" charset="0"/>
                <a:cs typeface="Times New Roman" panose="02020603050405020304" pitchFamily="18" charset="0"/>
              </a:rPr>
              <a:t>relational databases</a:t>
            </a:r>
            <a:r>
              <a:rPr lang="en-US" sz="2000" b="1" i="1" dirty="0">
                <a:solidFill>
                  <a:srgbClr val="000000"/>
                </a:solidFill>
                <a:effectLst/>
                <a:ea typeface="Times New Roman" panose="02020603050405020304" pitchFamily="18" charset="0"/>
                <a:cs typeface="Times New Roman" panose="02020603050405020304" pitchFamily="18" charset="0"/>
              </a:rPr>
              <a:t>.</a:t>
            </a:r>
            <a:endParaRPr lang="en-US" sz="2000" b="1"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000" b="1" dirty="0">
                <a:solidFill>
                  <a:srgbClr val="000000"/>
                </a:solidFill>
                <a:effectLst/>
                <a:ea typeface="Times New Roman" panose="02020603050405020304" pitchFamily="18" charset="0"/>
                <a:cs typeface="Times New Roman" panose="02020603050405020304" pitchFamily="18" charset="0"/>
              </a:rPr>
              <a:t>The mathematical term “</a:t>
            </a:r>
            <a:r>
              <a:rPr lang="en-US" sz="2000" b="1" i="1" dirty="0">
                <a:solidFill>
                  <a:srgbClr val="000000"/>
                </a:solidFill>
                <a:effectLst/>
                <a:ea typeface="Times New Roman" panose="02020603050405020304" pitchFamily="18" charset="0"/>
                <a:cs typeface="Times New Roman" panose="02020603050405020304" pitchFamily="18" charset="0"/>
              </a:rPr>
              <a:t>relation”</a:t>
            </a:r>
            <a:r>
              <a:rPr lang="en-US" sz="2000" b="1" dirty="0">
                <a:solidFill>
                  <a:srgbClr val="000000"/>
                </a:solidFill>
                <a:effectLst/>
                <a:ea typeface="Times New Roman" panose="02020603050405020304" pitchFamily="18" charset="0"/>
                <a:cs typeface="Times New Roman" panose="02020603050405020304" pitchFamily="18" charset="0"/>
              </a:rPr>
              <a:t> specify to a formed set of data held as a table.</a:t>
            </a:r>
            <a:endParaRPr lang="en-US" sz="2000" b="1"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000" b="1" dirty="0">
                <a:solidFill>
                  <a:srgbClr val="000000"/>
                </a:solidFill>
                <a:effectLst/>
                <a:ea typeface="Times New Roman" panose="02020603050405020304" pitchFamily="18" charset="0"/>
                <a:cs typeface="Times New Roman" panose="02020603050405020304" pitchFamily="18" charset="0"/>
              </a:rPr>
              <a:t>In structured data, all row in a table has the same set of columns.</a:t>
            </a:r>
            <a:endParaRPr lang="en-US" sz="2000" b="1"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000" b="1" dirty="0">
                <a:solidFill>
                  <a:srgbClr val="000000"/>
                </a:solidFill>
                <a:effectLst/>
                <a:ea typeface="Times New Roman" panose="02020603050405020304" pitchFamily="18" charset="0"/>
                <a:cs typeface="Times New Roman" panose="02020603050405020304" pitchFamily="18" charset="0"/>
              </a:rPr>
              <a:t>SQL (Structured Query Language) programming language used for structured data.</a:t>
            </a:r>
            <a:endParaRPr lang="en-US" sz="200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0"/>
              </a:spcAft>
              <a:buNone/>
              <a:tabLst>
                <a:tab pos="457200" algn="l"/>
              </a:tabLst>
            </a:pPr>
            <a:endParaRPr lang="en-US" sz="1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95928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490322" y="0"/>
            <a:ext cx="7815554" cy="443883"/>
          </a:xfrm>
        </p:spPr>
        <p:txBody>
          <a:bodyPr>
            <a:noAutofit/>
          </a:bodyPr>
          <a:lstStyle/>
          <a:p>
            <a:pPr marL="0" marR="0" lvl="0" indent="0" algn="ctr" rtl="0">
              <a:spcBef>
                <a:spcPts val="0"/>
              </a:spcBef>
              <a:spcAft>
                <a:spcPts val="0"/>
              </a:spcAft>
              <a:buNone/>
            </a:pPr>
            <a:r>
              <a:rPr lang="en-IN" sz="2800" b="1" i="0" u="none" strike="noStrike" cap="none" dirty="0">
                <a:solidFill>
                  <a:srgbClr val="C00000"/>
                </a:solidFill>
                <a:latin typeface="Calibri"/>
                <a:ea typeface="Calibri"/>
                <a:cs typeface="Calibri"/>
                <a:sym typeface="Calibri"/>
              </a:rPr>
              <a:t>Types of Data - </a:t>
            </a:r>
            <a:r>
              <a:rPr lang="en-US" sz="2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Structured</a:t>
            </a:r>
            <a:endParaRPr lang="en-US" sz="2800"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Content Placeholder 3">
            <a:extLst>
              <a:ext uri="{FF2B5EF4-FFF2-40B4-BE49-F238E27FC236}">
                <a16:creationId xmlns:a16="http://schemas.microsoft.com/office/drawing/2014/main" id="{3893E4E7-4EA1-63B5-BD2A-70DA99A5F292}"/>
              </a:ext>
            </a:extLst>
          </p:cNvPr>
          <p:cNvSpPr>
            <a:spLocks noGrp="1"/>
          </p:cNvSpPr>
          <p:nvPr>
            <p:ph idx="1"/>
          </p:nvPr>
        </p:nvSpPr>
        <p:spPr>
          <a:xfrm>
            <a:off x="230349" y="532660"/>
            <a:ext cx="8913651" cy="6223246"/>
          </a:xfrm>
        </p:spPr>
        <p:txBody>
          <a:bodyPr>
            <a:normAutofit/>
          </a:bodyPr>
          <a:lstStyle/>
          <a:p>
            <a:pPr marL="0" marR="0" indent="0">
              <a:lnSpc>
                <a:spcPct val="107000"/>
              </a:lnSpc>
              <a:spcBef>
                <a:spcPts val="0"/>
              </a:spcBef>
              <a:spcAft>
                <a:spcPts val="0"/>
              </a:spcAft>
              <a:buNone/>
            </a:pPr>
            <a:r>
              <a:rPr lang="en-US" sz="2000" b="1" dirty="0">
                <a:solidFill>
                  <a:srgbClr val="C00000"/>
                </a:solidFill>
                <a:effectLst/>
                <a:latin typeface="Arial" panose="020B0604020202020204" pitchFamily="34" charset="0"/>
                <a:ea typeface="Times New Roman" panose="02020603050405020304" pitchFamily="18" charset="0"/>
                <a:cs typeface="Times New Roman" panose="02020603050405020304" pitchFamily="18" charset="0"/>
              </a:rPr>
              <a:t>Relational Data</a:t>
            </a:r>
          </a:p>
          <a:p>
            <a:pPr marL="0" marR="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Relational databases provide undoubtedly the most well-understood model for holding data.</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simplest structure of columns and tables makes them very easy to use initially, but the inflexible structure can cause some problems.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We can communicate with relational databases using </a:t>
            </a:r>
            <a:r>
              <a:rPr lang="en-US" sz="2000" b="1" dirty="0">
                <a:solidFill>
                  <a:srgbClr val="000000"/>
                </a:solidFill>
                <a:latin typeface="Arial" panose="020B0604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Structured Query Language</a:t>
            </a:r>
            <a:r>
              <a:rPr lang="en-US" sz="2000" b="1" dirty="0">
                <a:solidFill>
                  <a:srgbClr val="000000"/>
                </a:solidFill>
                <a:latin typeface="Arial" panose="020B0604020202020204" pitchFamily="34" charset="0"/>
                <a:cs typeface="Times New Roman" panose="02020603050405020304" pitchFamily="18" charset="0"/>
              </a:rPr>
              <a:t> (SQL).</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SQL allows the joining of tables using a few lines of code, with a structure most beginner employees can learn very fast.</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Examples of relational databases: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r>
              <a:rPr lang="en-US" sz="2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MySQL</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r>
              <a:rPr lang="en-US" sz="2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PostgreSQL</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r>
              <a:rPr lang="en-US" sz="2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Db2</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0"/>
              </a:spcAft>
              <a:buNone/>
              <a:tabLst>
                <a:tab pos="457200" algn="l"/>
              </a:tabLst>
            </a:pPr>
            <a:endParaRPr lang="en-US" sz="1800" b="1" dirty="0">
              <a:latin typeface="Calibri" panose="020F0502020204030204" pitchFamily="34" charset="0"/>
              <a:cs typeface="Calibri" panose="020F0502020204030204" pitchFamily="34" charset="0"/>
            </a:endParaRPr>
          </a:p>
          <a:p>
            <a:pPr marL="0" marR="0" lvl="0" indent="0">
              <a:spcBef>
                <a:spcPts val="0"/>
              </a:spcBef>
              <a:spcAft>
                <a:spcPts val="0"/>
              </a:spcAft>
              <a:buNone/>
              <a:tabLst>
                <a:tab pos="457200" algn="l"/>
              </a:tabLst>
            </a:pPr>
            <a:endParaRPr lang="en-US" sz="1800" b="1" dirty="0">
              <a:latin typeface="Calibri" panose="020F0502020204030204" pitchFamily="34" charset="0"/>
              <a:cs typeface="Calibri" panose="020F0502020204030204" pitchFamily="34" charset="0"/>
            </a:endParaRPr>
          </a:p>
        </p:txBody>
      </p:sp>
      <p:pic>
        <p:nvPicPr>
          <p:cNvPr id="6" name="Picture 5" descr="Structured Vs Unstructured Data">
            <a:extLst>
              <a:ext uri="{FF2B5EF4-FFF2-40B4-BE49-F238E27FC236}">
                <a16:creationId xmlns:a16="http://schemas.microsoft.com/office/drawing/2014/main" id="{7286BAC6-D1A8-4A4D-3153-1B94629D3F2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72859" y="3793573"/>
            <a:ext cx="3527328" cy="2650773"/>
          </a:xfrm>
          <a:prstGeom prst="rect">
            <a:avLst/>
          </a:prstGeom>
          <a:noFill/>
          <a:ln>
            <a:noFill/>
          </a:ln>
        </p:spPr>
      </p:pic>
    </p:spTree>
    <p:extLst>
      <p:ext uri="{BB962C8B-B14F-4D97-AF65-F5344CB8AC3E}">
        <p14:creationId xmlns:p14="http://schemas.microsoft.com/office/powerpoint/2010/main" val="2701286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274087" y="1"/>
            <a:ext cx="7815554" cy="326570"/>
          </a:xfrm>
        </p:spPr>
        <p:txBody>
          <a:bodyPr>
            <a:normAutofit fontScale="90000"/>
          </a:bodyPr>
          <a:lstStyle/>
          <a:p>
            <a:pPr marL="0" marR="0" lvl="0" indent="0" algn="ctr" rtl="0">
              <a:spcBef>
                <a:spcPts val="0"/>
              </a:spcBef>
              <a:spcAft>
                <a:spcPts val="0"/>
              </a:spcAft>
              <a:buNone/>
            </a:pPr>
            <a:r>
              <a:rPr lang="en-IN" sz="3600" b="1" i="0" u="none" strike="noStrike" cap="none" dirty="0">
                <a:solidFill>
                  <a:srgbClr val="C00000"/>
                </a:solidFill>
                <a:latin typeface="Calibri"/>
                <a:ea typeface="Calibri"/>
                <a:cs typeface="Calibri"/>
                <a:sym typeface="Calibri"/>
              </a:rPr>
              <a:t>SYLLABUS</a:t>
            </a:r>
            <a:endParaRPr lang="en-US"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pic>
        <p:nvPicPr>
          <p:cNvPr id="8" name="Picture 7">
            <a:extLst>
              <a:ext uri="{FF2B5EF4-FFF2-40B4-BE49-F238E27FC236}">
                <a16:creationId xmlns:a16="http://schemas.microsoft.com/office/drawing/2014/main" id="{07B4A131-573D-0DF1-8972-5585791D08FC}"/>
              </a:ext>
            </a:extLst>
          </p:cNvPr>
          <p:cNvPicPr>
            <a:picLocks noChangeAspect="1"/>
          </p:cNvPicPr>
          <p:nvPr/>
        </p:nvPicPr>
        <p:blipFill>
          <a:blip r:embed="rId2"/>
          <a:stretch>
            <a:fillRect/>
          </a:stretch>
        </p:blipFill>
        <p:spPr>
          <a:xfrm>
            <a:off x="46992" y="326571"/>
            <a:ext cx="9050013" cy="819264"/>
          </a:xfrm>
          <a:prstGeom prst="rect">
            <a:avLst/>
          </a:prstGeom>
        </p:spPr>
      </p:pic>
      <p:pic>
        <p:nvPicPr>
          <p:cNvPr id="11" name="Picture 10">
            <a:extLst>
              <a:ext uri="{FF2B5EF4-FFF2-40B4-BE49-F238E27FC236}">
                <a16:creationId xmlns:a16="http://schemas.microsoft.com/office/drawing/2014/main" id="{85EEF411-3DF3-5B24-A88D-40E515C122A8}"/>
              </a:ext>
            </a:extLst>
          </p:cNvPr>
          <p:cNvPicPr>
            <a:picLocks noChangeAspect="1"/>
          </p:cNvPicPr>
          <p:nvPr/>
        </p:nvPicPr>
        <p:blipFill>
          <a:blip r:embed="rId3"/>
          <a:stretch>
            <a:fillRect/>
          </a:stretch>
        </p:blipFill>
        <p:spPr>
          <a:xfrm>
            <a:off x="226519" y="1145835"/>
            <a:ext cx="8822918" cy="1995540"/>
          </a:xfrm>
          <a:prstGeom prst="rect">
            <a:avLst/>
          </a:prstGeom>
        </p:spPr>
      </p:pic>
      <p:pic>
        <p:nvPicPr>
          <p:cNvPr id="13" name="Picture 12">
            <a:extLst>
              <a:ext uri="{FF2B5EF4-FFF2-40B4-BE49-F238E27FC236}">
                <a16:creationId xmlns:a16="http://schemas.microsoft.com/office/drawing/2014/main" id="{17BE9AF9-3938-D6B7-443C-32858ABC99B7}"/>
              </a:ext>
            </a:extLst>
          </p:cNvPr>
          <p:cNvPicPr>
            <a:picLocks noChangeAspect="1"/>
          </p:cNvPicPr>
          <p:nvPr/>
        </p:nvPicPr>
        <p:blipFill>
          <a:blip r:embed="rId4"/>
          <a:stretch>
            <a:fillRect/>
          </a:stretch>
        </p:blipFill>
        <p:spPr>
          <a:xfrm>
            <a:off x="178952" y="3075671"/>
            <a:ext cx="8918053" cy="3554963"/>
          </a:xfrm>
          <a:prstGeom prst="rect">
            <a:avLst/>
          </a:prstGeom>
        </p:spPr>
      </p:pic>
    </p:spTree>
    <p:extLst>
      <p:ext uri="{BB962C8B-B14F-4D97-AF65-F5344CB8AC3E}">
        <p14:creationId xmlns:p14="http://schemas.microsoft.com/office/powerpoint/2010/main" val="3556146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490322" y="0"/>
            <a:ext cx="7815554" cy="443883"/>
          </a:xfrm>
        </p:spPr>
        <p:txBody>
          <a:bodyPr>
            <a:noAutofit/>
          </a:bodyPr>
          <a:lstStyle/>
          <a:p>
            <a:pPr marL="0" marR="0" lvl="0" indent="0" algn="ctr" rtl="0">
              <a:spcBef>
                <a:spcPts val="0"/>
              </a:spcBef>
              <a:spcAft>
                <a:spcPts val="0"/>
              </a:spcAft>
              <a:buNone/>
            </a:pPr>
            <a:r>
              <a:rPr lang="en-IN" sz="2800" b="1" i="0" u="none" strike="noStrike" cap="none" dirty="0">
                <a:solidFill>
                  <a:srgbClr val="C00000"/>
                </a:solidFill>
                <a:latin typeface="Calibri"/>
                <a:ea typeface="Calibri"/>
                <a:cs typeface="Calibri"/>
                <a:sym typeface="Calibri"/>
              </a:rPr>
              <a:t>Types of Data - </a:t>
            </a:r>
            <a:r>
              <a:rPr lang="en-US" sz="2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Structured</a:t>
            </a:r>
            <a:endParaRPr lang="en-US" sz="2800"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Content Placeholder 3">
            <a:extLst>
              <a:ext uri="{FF2B5EF4-FFF2-40B4-BE49-F238E27FC236}">
                <a16:creationId xmlns:a16="http://schemas.microsoft.com/office/drawing/2014/main" id="{3893E4E7-4EA1-63B5-BD2A-70DA99A5F292}"/>
              </a:ext>
            </a:extLst>
          </p:cNvPr>
          <p:cNvSpPr>
            <a:spLocks noGrp="1"/>
          </p:cNvSpPr>
          <p:nvPr>
            <p:ph idx="1"/>
          </p:nvPr>
        </p:nvSpPr>
        <p:spPr>
          <a:xfrm>
            <a:off x="230348" y="443883"/>
            <a:ext cx="8913651" cy="6223246"/>
          </a:xfrm>
        </p:spPr>
        <p:txBody>
          <a:bodyPr>
            <a:normAutofit/>
          </a:bodyPr>
          <a:lstStyle/>
          <a:p>
            <a:pPr marL="0" indent="0">
              <a:spcBef>
                <a:spcPts val="0"/>
              </a:spcBef>
              <a:buNone/>
              <a:tabLst>
                <a:tab pos="457200" algn="l"/>
              </a:tabLst>
            </a:pPr>
            <a:r>
              <a:rPr lang="en-US" sz="2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Examples of structured data include names, dates, addresses, credit card numbers, stock information, geolocation, and more.</a:t>
            </a:r>
          </a:p>
          <a:p>
            <a:pPr marL="0" indent="0">
              <a:spcBef>
                <a:spcPts val="0"/>
              </a:spcBef>
              <a:buNone/>
              <a:tabLst>
                <a:tab pos="457200" algn="l"/>
              </a:tabLst>
            </a:pPr>
            <a:br>
              <a:rPr lang="en-US" sz="2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br>
            <a:r>
              <a:rPr lang="en-US" sz="2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Structured data is highly organized and easily understood by machine language. Those working within relational databases can input, search, and manipulate structured data relatively quickly using a relational database management system (RDBMS).</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0"/>
              </a:spcAft>
              <a:buNone/>
              <a:tabLst>
                <a:tab pos="457200" algn="l"/>
              </a:tabLst>
            </a:pPr>
            <a:endParaRPr lang="en-US" sz="18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0CF7A631-4501-60B6-CAF7-481B4DC5B9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84712" y="2659206"/>
            <a:ext cx="5574576" cy="3413061"/>
          </a:xfrm>
          <a:prstGeom prst="rect">
            <a:avLst/>
          </a:prstGeom>
          <a:noFill/>
          <a:ln>
            <a:noFill/>
          </a:ln>
        </p:spPr>
      </p:pic>
    </p:spTree>
    <p:extLst>
      <p:ext uri="{BB962C8B-B14F-4D97-AF65-F5344CB8AC3E}">
        <p14:creationId xmlns:p14="http://schemas.microsoft.com/office/powerpoint/2010/main" val="3727477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490322" y="0"/>
            <a:ext cx="7815554" cy="443883"/>
          </a:xfrm>
        </p:spPr>
        <p:txBody>
          <a:bodyPr>
            <a:noAutofit/>
          </a:bodyPr>
          <a:lstStyle/>
          <a:p>
            <a:pPr marL="0" marR="0" lvl="0" indent="0" algn="ctr" rtl="0">
              <a:spcBef>
                <a:spcPts val="0"/>
              </a:spcBef>
              <a:spcAft>
                <a:spcPts val="0"/>
              </a:spcAft>
              <a:buNone/>
            </a:pPr>
            <a:r>
              <a:rPr lang="en-IN" sz="2800" b="1" i="0" u="none" strike="noStrike" cap="none" dirty="0">
                <a:solidFill>
                  <a:srgbClr val="C00000"/>
                </a:solidFill>
                <a:latin typeface="Calibri"/>
                <a:ea typeface="Calibri"/>
                <a:cs typeface="Calibri"/>
                <a:sym typeface="Calibri"/>
              </a:rPr>
              <a:t>Types of Data - </a:t>
            </a:r>
            <a:r>
              <a:rPr lang="en-US" sz="2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Structured</a:t>
            </a:r>
            <a:endParaRPr lang="en-US" sz="2800"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Content Placeholder 3">
            <a:extLst>
              <a:ext uri="{FF2B5EF4-FFF2-40B4-BE49-F238E27FC236}">
                <a16:creationId xmlns:a16="http://schemas.microsoft.com/office/drawing/2014/main" id="{3893E4E7-4EA1-63B5-BD2A-70DA99A5F292}"/>
              </a:ext>
            </a:extLst>
          </p:cNvPr>
          <p:cNvSpPr>
            <a:spLocks noGrp="1"/>
          </p:cNvSpPr>
          <p:nvPr>
            <p:ph idx="1"/>
          </p:nvPr>
        </p:nvSpPr>
        <p:spPr>
          <a:xfrm>
            <a:off x="230349" y="532660"/>
            <a:ext cx="8913651" cy="6223246"/>
          </a:xfrm>
        </p:spPr>
        <p:txBody>
          <a:bodyPr>
            <a:normAutofit/>
          </a:bodyPr>
          <a:lstStyle/>
          <a:p>
            <a:pPr marL="0" marR="0" indent="0">
              <a:lnSpc>
                <a:spcPct val="107000"/>
              </a:lnSpc>
              <a:spcBef>
                <a:spcPts val="0"/>
              </a:spcBef>
              <a:spcAft>
                <a:spcPts val="675"/>
              </a:spcAft>
              <a:buNone/>
            </a:pPr>
            <a:r>
              <a:rPr lang="en-US" sz="1800" b="1"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What are the characteristics of the structured data?</a:t>
            </a:r>
          </a:p>
          <a:p>
            <a:pPr marL="0" marR="0" indent="0">
              <a:lnSpc>
                <a:spcPct val="107000"/>
              </a:lnSpc>
              <a:spcBef>
                <a:spcPts val="0"/>
              </a:spcBef>
              <a:spcAft>
                <a:spcPts val="675"/>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350"/>
              </a:lnSpc>
              <a:spcBef>
                <a:spcPts val="0"/>
              </a:spcBef>
              <a:spcAft>
                <a:spcPts val="800"/>
              </a:spcAft>
              <a:buFont typeface="+mj-lt"/>
              <a:buAutoNum type="arabicPeriod"/>
              <a:tabLst>
                <a:tab pos="457200" algn="l"/>
              </a:tabLst>
            </a:pPr>
            <a:r>
              <a:rPr lang="en-US" sz="1800" b="1"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Data can be co-related with the relationship keys.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350"/>
              </a:lnSpc>
              <a:spcBef>
                <a:spcPts val="0"/>
              </a:spcBef>
              <a:spcAft>
                <a:spcPts val="800"/>
              </a:spcAft>
              <a:buFont typeface="+mj-lt"/>
              <a:buAutoNum type="arabicPeriod"/>
              <a:tabLst>
                <a:tab pos="457200" algn="l"/>
              </a:tabLst>
            </a:pPr>
            <a:r>
              <a:rPr lang="en-US" sz="1800" b="1"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They can have define data types.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350"/>
              </a:lnSpc>
              <a:spcBef>
                <a:spcPts val="0"/>
              </a:spcBef>
              <a:spcAft>
                <a:spcPts val="800"/>
              </a:spcAft>
              <a:buFont typeface="+mj-lt"/>
              <a:buAutoNum type="arabicPeriod"/>
              <a:tabLst>
                <a:tab pos="457200" algn="l"/>
              </a:tabLst>
            </a:pPr>
            <a:r>
              <a:rPr lang="en-US" sz="1800" b="1"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These data can be easily queried.</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350"/>
              </a:lnSpc>
              <a:spcBef>
                <a:spcPts val="0"/>
              </a:spcBef>
              <a:spcAft>
                <a:spcPts val="800"/>
              </a:spcAft>
              <a:buFont typeface="+mj-lt"/>
              <a:buAutoNum type="arabicPeriod"/>
              <a:tabLst>
                <a:tab pos="457200" algn="l"/>
              </a:tabLst>
            </a:pPr>
            <a:r>
              <a:rPr lang="en-US" sz="1800" b="1"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It can have well defined schema.</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b="1" dirty="0">
                <a:solidFill>
                  <a:srgbClr val="333333"/>
                </a:solidFill>
                <a:effectLst/>
                <a:latin typeface="Helvetica" panose="020B0604020202020204" pitchFamily="34" charset="0"/>
                <a:ea typeface="Calibri" panose="020F0502020204030204" pitchFamily="34" charset="0"/>
              </a:rPr>
              <a:t>Structured data are well defined. You can assume your table in any RDBMS data base is a structured data. Where each column will have data type, schema defined. Even these data can have relationship with another table in database.</a:t>
            </a:r>
            <a:endParaRPr lang="en-US" sz="1400" b="1" dirty="0"/>
          </a:p>
          <a:p>
            <a:pPr marL="0" marR="0" lvl="0" indent="0">
              <a:spcBef>
                <a:spcPts val="0"/>
              </a:spcBef>
              <a:spcAft>
                <a:spcPts val="0"/>
              </a:spcAft>
              <a:buNone/>
              <a:tabLst>
                <a:tab pos="457200" algn="l"/>
              </a:tabLst>
            </a:pPr>
            <a:endParaRPr lang="en-US" sz="1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61903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490322" y="0"/>
            <a:ext cx="7815554" cy="443883"/>
          </a:xfrm>
        </p:spPr>
        <p:txBody>
          <a:bodyPr>
            <a:noAutofit/>
          </a:bodyPr>
          <a:lstStyle/>
          <a:p>
            <a:pPr marL="0" marR="0" lvl="0" indent="0" algn="ctr" rtl="0">
              <a:spcBef>
                <a:spcPts val="0"/>
              </a:spcBef>
              <a:spcAft>
                <a:spcPts val="0"/>
              </a:spcAft>
              <a:buNone/>
            </a:pPr>
            <a:r>
              <a:rPr lang="en-IN" sz="2800" b="1" i="0" u="none" strike="noStrike" cap="none" dirty="0">
                <a:solidFill>
                  <a:srgbClr val="C00000"/>
                </a:solidFill>
                <a:latin typeface="Calibri"/>
                <a:ea typeface="Calibri"/>
                <a:cs typeface="Calibri"/>
                <a:sym typeface="Calibri"/>
              </a:rPr>
              <a:t>Types of Data - </a:t>
            </a:r>
            <a:r>
              <a:rPr lang="en-US" sz="2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Unstructured</a:t>
            </a:r>
            <a:endParaRPr lang="en-US" sz="2800"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Content Placeholder 3">
            <a:extLst>
              <a:ext uri="{FF2B5EF4-FFF2-40B4-BE49-F238E27FC236}">
                <a16:creationId xmlns:a16="http://schemas.microsoft.com/office/drawing/2014/main" id="{3893E4E7-4EA1-63B5-BD2A-70DA99A5F292}"/>
              </a:ext>
            </a:extLst>
          </p:cNvPr>
          <p:cNvSpPr>
            <a:spLocks noGrp="1"/>
          </p:cNvSpPr>
          <p:nvPr>
            <p:ph idx="1"/>
          </p:nvPr>
        </p:nvSpPr>
        <p:spPr>
          <a:xfrm>
            <a:off x="115174" y="821230"/>
            <a:ext cx="8879536" cy="3881399"/>
          </a:xfrm>
        </p:spPr>
        <p:txBody>
          <a:bodyPr>
            <a:normAutofit/>
          </a:bodyPr>
          <a:lstStyle/>
          <a:p>
            <a:pPr marL="0" marR="0" indent="0">
              <a:lnSpc>
                <a:spcPct val="107000"/>
              </a:lnSpc>
              <a:spcBef>
                <a:spcPts val="0"/>
              </a:spcBef>
              <a:spcAft>
                <a:spcPts val="0"/>
              </a:spcAft>
              <a:buNone/>
            </a:pPr>
            <a:r>
              <a:rPr lang="en-US" sz="2000" b="1" dirty="0">
                <a:solidFill>
                  <a:srgbClr val="C00000"/>
                </a:solidFill>
                <a:effectLst/>
                <a:latin typeface="Arial" panose="020B0604020202020204" pitchFamily="34" charset="0"/>
                <a:ea typeface="Times New Roman" panose="02020603050405020304" pitchFamily="18" charset="0"/>
                <a:cs typeface="Times New Roman" panose="02020603050405020304" pitchFamily="18" charset="0"/>
              </a:rPr>
              <a:t>2) What is Unstructured Data?</a:t>
            </a:r>
          </a:p>
          <a:p>
            <a:pPr marL="0" marR="0" indent="0">
              <a:lnSpc>
                <a:spcPct val="107000"/>
              </a:lnSpc>
              <a:spcBef>
                <a:spcPts val="0"/>
              </a:spcBef>
              <a:spcAft>
                <a:spcPts val="0"/>
              </a:spcAft>
              <a:buNone/>
            </a:pPr>
            <a:endParaRPr lang="en-US" sz="1800" b="1" dirty="0">
              <a:solidFill>
                <a:srgbClr val="C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C00000"/>
                </a:solidFill>
                <a:effectLst/>
                <a:latin typeface="Arial" panose="020B0604020202020204" pitchFamily="34" charset="0"/>
                <a:ea typeface="Times New Roman" panose="02020603050405020304" pitchFamily="18" charset="0"/>
                <a:cs typeface="Times New Roman" panose="02020603050405020304" pitchFamily="18" charset="0"/>
              </a:rPr>
              <a:t>Unstructured data </a:t>
            </a: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is information that either does not organize in a pre-defined manner or not have a pre-defined data model.</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Unstructured information is a set of text-heavy but may contain data such as numbers, dates, and facts as well.</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C00000"/>
                </a:solidFill>
                <a:effectLst/>
                <a:latin typeface="Arial" panose="020B0604020202020204" pitchFamily="34" charset="0"/>
                <a:ea typeface="Times New Roman" panose="02020603050405020304" pitchFamily="18" charset="0"/>
                <a:cs typeface="Times New Roman" panose="02020603050405020304" pitchFamily="18" charset="0"/>
              </a:rPr>
              <a:t>Videos, audio, and binary </a:t>
            </a: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data files might not have a specific structure. They’re assigned to as </a:t>
            </a:r>
            <a:r>
              <a:rPr lang="en-US" sz="1800" b="1" dirty="0">
                <a:solidFill>
                  <a:srgbClr val="C00000"/>
                </a:solidFill>
                <a:effectLst/>
                <a:latin typeface="Arial" panose="020B0604020202020204" pitchFamily="34" charset="0"/>
                <a:ea typeface="Times New Roman" panose="02020603050405020304" pitchFamily="18" charset="0"/>
                <a:cs typeface="Times New Roman" panose="02020603050405020304" pitchFamily="18" charset="0"/>
              </a:rPr>
              <a:t>unstructured</a:t>
            </a: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data.</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44654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490322" y="0"/>
            <a:ext cx="7815554" cy="443883"/>
          </a:xfrm>
        </p:spPr>
        <p:txBody>
          <a:bodyPr>
            <a:noAutofit/>
          </a:bodyPr>
          <a:lstStyle/>
          <a:p>
            <a:pPr marL="0" marR="0" lvl="0" indent="0" algn="ctr" rtl="0">
              <a:spcBef>
                <a:spcPts val="0"/>
              </a:spcBef>
              <a:spcAft>
                <a:spcPts val="0"/>
              </a:spcAft>
              <a:buNone/>
            </a:pPr>
            <a:r>
              <a:rPr lang="en-IN" sz="2800" b="1" i="0" u="none" strike="noStrike" cap="none" dirty="0">
                <a:solidFill>
                  <a:srgbClr val="C00000"/>
                </a:solidFill>
                <a:latin typeface="Calibri"/>
                <a:ea typeface="Calibri"/>
                <a:cs typeface="Calibri"/>
                <a:sym typeface="Calibri"/>
              </a:rPr>
              <a:t>Types of Data - </a:t>
            </a:r>
            <a:r>
              <a:rPr lang="en-US" sz="2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Unstructured</a:t>
            </a:r>
            <a:endParaRPr lang="en-US" sz="2800"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Content Placeholder 3">
            <a:extLst>
              <a:ext uri="{FF2B5EF4-FFF2-40B4-BE49-F238E27FC236}">
                <a16:creationId xmlns:a16="http://schemas.microsoft.com/office/drawing/2014/main" id="{3893E4E7-4EA1-63B5-BD2A-70DA99A5F292}"/>
              </a:ext>
            </a:extLst>
          </p:cNvPr>
          <p:cNvSpPr>
            <a:spLocks noGrp="1"/>
          </p:cNvSpPr>
          <p:nvPr>
            <p:ph idx="1"/>
          </p:nvPr>
        </p:nvSpPr>
        <p:spPr>
          <a:xfrm>
            <a:off x="230349" y="532660"/>
            <a:ext cx="8913651" cy="6223246"/>
          </a:xfrm>
        </p:spPr>
        <p:txBody>
          <a:bodyPr>
            <a:normAutofit/>
          </a:bodyPr>
          <a:lstStyle/>
          <a:p>
            <a:pPr marL="0" marR="0" indent="0">
              <a:spcBef>
                <a:spcPts val="0"/>
              </a:spcBef>
              <a:spcAft>
                <a:spcPts val="2100"/>
              </a:spcAft>
              <a:buNone/>
            </a:pPr>
            <a:r>
              <a:rPr lang="en-US" sz="1800" dirty="0">
                <a:solidFill>
                  <a:srgbClr val="000000"/>
                </a:solidFill>
                <a:effectLst/>
                <a:latin typeface="Arial" panose="020B0604020202020204" pitchFamily="34" charset="0"/>
                <a:ea typeface="Times New Roman" panose="02020603050405020304" pitchFamily="18" charset="0"/>
              </a:rPr>
              <a:t>Here are a few examples where unstructured data is being used in analytics today.</a:t>
            </a:r>
            <a:endParaRPr lang="en-US" sz="1800" dirty="0">
              <a:effectLst/>
              <a:latin typeface="Times New Roman" panose="02020603050405020304" pitchFamily="18" charset="0"/>
              <a:ea typeface="Times New Roman" panose="02020603050405020304" pitchFamily="18" charset="0"/>
            </a:endParaRPr>
          </a:p>
          <a:p>
            <a:pPr marL="0" marR="0" algn="l">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rPr>
              <a:t>Classifying image and sound.</a:t>
            </a:r>
            <a:r>
              <a:rPr lang="en-US" sz="1800" dirty="0">
                <a:solidFill>
                  <a:srgbClr val="000000"/>
                </a:solidFill>
                <a:effectLst/>
                <a:latin typeface="Arial" panose="020B0604020202020204" pitchFamily="34" charset="0"/>
                <a:ea typeface="Times New Roman" panose="02020603050405020304" pitchFamily="18" charset="0"/>
              </a:rPr>
              <a:t> Using deep learning, a system can be trained to recognize images and sounds. The systems learn from labeled examples in order to accurately classify new images or sounds.</a:t>
            </a:r>
            <a:endParaRPr lang="en-US" sz="1800" dirty="0">
              <a:effectLst/>
              <a:latin typeface="Times New Roman" panose="02020603050405020304" pitchFamily="18" charset="0"/>
              <a:ea typeface="Times New Roman" panose="02020603050405020304" pitchFamily="18" charset="0"/>
            </a:endParaRPr>
          </a:p>
          <a:p>
            <a:pPr marL="0" marR="0" algn="l">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rPr>
              <a:t>As input to predictive models.</a:t>
            </a:r>
            <a:r>
              <a:rPr lang="en-US" sz="1800" dirty="0">
                <a:solidFill>
                  <a:srgbClr val="000000"/>
                </a:solidFill>
                <a:effectLst/>
                <a:latin typeface="Arial" panose="020B0604020202020204" pitchFamily="34" charset="0"/>
                <a:ea typeface="Times New Roman" panose="02020603050405020304" pitchFamily="18" charset="0"/>
              </a:rPr>
              <a:t> Text analytics — using natural language processing (NLP) or machine learning — is being used to structure unstructured text.</a:t>
            </a:r>
            <a:endParaRPr lang="en-US" sz="1800" dirty="0">
              <a:effectLst/>
              <a:latin typeface="Times New Roman" panose="02020603050405020304" pitchFamily="18" charset="0"/>
              <a:ea typeface="Times New Roman" panose="02020603050405020304" pitchFamily="18" charset="0"/>
            </a:endParaRPr>
          </a:p>
          <a:p>
            <a:pPr marL="0" marR="0" algn="l">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rPr>
              <a:t>Chatbots in customer experience.</a:t>
            </a:r>
            <a:r>
              <a:rPr lang="en-US" sz="1800" dirty="0">
                <a:solidFill>
                  <a:srgbClr val="000000"/>
                </a:solidFill>
                <a:effectLst/>
                <a:latin typeface="Arial" panose="020B0604020202020204" pitchFamily="34" charset="0"/>
                <a:ea typeface="Times New Roman" panose="02020603050405020304" pitchFamily="18" charset="0"/>
              </a:rPr>
              <a:t> Chatbots have been in the market for a number of years, but the newer ones have a better understanding of language and are more interactive.</a:t>
            </a:r>
            <a:endParaRPr lang="en-US" sz="1800" dirty="0">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None/>
              <a:tabLst>
                <a:tab pos="457200" algn="l"/>
              </a:tabLst>
            </a:pPr>
            <a:endParaRPr lang="en-US" sz="18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CE6CE4A5-960C-0B6E-89B7-CE8D8ED8A22F}"/>
              </a:ext>
            </a:extLst>
          </p:cNvPr>
          <p:cNvPicPr>
            <a:picLocks noChangeAspect="1"/>
          </p:cNvPicPr>
          <p:nvPr/>
        </p:nvPicPr>
        <p:blipFill>
          <a:blip r:embed="rId2"/>
          <a:stretch>
            <a:fillRect/>
          </a:stretch>
        </p:blipFill>
        <p:spPr>
          <a:xfrm>
            <a:off x="230349" y="3311577"/>
            <a:ext cx="8636246" cy="3079892"/>
          </a:xfrm>
          <a:prstGeom prst="rect">
            <a:avLst/>
          </a:prstGeom>
        </p:spPr>
      </p:pic>
    </p:spTree>
    <p:extLst>
      <p:ext uri="{BB962C8B-B14F-4D97-AF65-F5344CB8AC3E}">
        <p14:creationId xmlns:p14="http://schemas.microsoft.com/office/powerpoint/2010/main" val="2445918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490322" y="0"/>
            <a:ext cx="7815554" cy="443883"/>
          </a:xfrm>
        </p:spPr>
        <p:txBody>
          <a:bodyPr>
            <a:noAutofit/>
          </a:bodyPr>
          <a:lstStyle/>
          <a:p>
            <a:pPr marL="0" marR="0" lvl="0" indent="0" algn="ctr" rtl="0">
              <a:spcBef>
                <a:spcPts val="0"/>
              </a:spcBef>
              <a:spcAft>
                <a:spcPts val="0"/>
              </a:spcAft>
              <a:buNone/>
            </a:pPr>
            <a:r>
              <a:rPr lang="en-IN" sz="2800" b="1" i="0" u="none" strike="noStrike" cap="none" dirty="0">
                <a:solidFill>
                  <a:srgbClr val="C00000"/>
                </a:solidFill>
                <a:latin typeface="Calibri"/>
                <a:ea typeface="Calibri"/>
                <a:cs typeface="Calibri"/>
                <a:sym typeface="Calibri"/>
              </a:rPr>
              <a:t>Types of Data - </a:t>
            </a:r>
            <a:r>
              <a:rPr lang="en-US" sz="2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Unstructured</a:t>
            </a:r>
            <a:endParaRPr lang="en-US" sz="2800"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Content Placeholder 3">
            <a:extLst>
              <a:ext uri="{FF2B5EF4-FFF2-40B4-BE49-F238E27FC236}">
                <a16:creationId xmlns:a16="http://schemas.microsoft.com/office/drawing/2014/main" id="{3893E4E7-4EA1-63B5-BD2A-70DA99A5F292}"/>
              </a:ext>
            </a:extLst>
          </p:cNvPr>
          <p:cNvSpPr>
            <a:spLocks noGrp="1"/>
          </p:cNvSpPr>
          <p:nvPr>
            <p:ph idx="1"/>
          </p:nvPr>
        </p:nvSpPr>
        <p:spPr>
          <a:xfrm>
            <a:off x="230349" y="532660"/>
            <a:ext cx="8913651" cy="6223246"/>
          </a:xfrm>
        </p:spPr>
        <p:txBody>
          <a:bodyPr>
            <a:normAutofit/>
          </a:bodyPr>
          <a:lstStyle/>
          <a:p>
            <a:pPr marL="0" marR="0" indent="0">
              <a:lnSpc>
                <a:spcPct val="107000"/>
              </a:lnSpc>
              <a:spcBef>
                <a:spcPts val="0"/>
              </a:spcBef>
              <a:spcAft>
                <a:spcPts val="675"/>
              </a:spcAft>
              <a:buNone/>
            </a:pPr>
            <a:r>
              <a:rPr lang="en-US" sz="2000" b="1" dirty="0">
                <a:solidFill>
                  <a:srgbClr val="C00000"/>
                </a:solidFill>
                <a:effectLst/>
                <a:latin typeface="Helvetica" panose="020B0604020202020204" pitchFamily="34" charset="0"/>
                <a:ea typeface="Times New Roman" panose="02020603050405020304" pitchFamily="18" charset="0"/>
                <a:cs typeface="Times New Roman" panose="02020603050405020304" pitchFamily="18" charset="0"/>
              </a:rPr>
              <a:t>What are the characteristics of the unstructured data?</a:t>
            </a:r>
          </a:p>
          <a:p>
            <a:pPr marL="0" marR="0" indent="0">
              <a:lnSpc>
                <a:spcPct val="107000"/>
              </a:lnSpc>
              <a:spcBef>
                <a:spcPts val="0"/>
              </a:spcBef>
              <a:spcAft>
                <a:spcPts val="675"/>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350"/>
              </a:lnSpc>
              <a:spcBef>
                <a:spcPts val="0"/>
              </a:spcBef>
              <a:spcAft>
                <a:spcPts val="800"/>
              </a:spcAft>
              <a:buFont typeface="+mj-lt"/>
              <a:buAutoNum type="arabicPeriod"/>
              <a:tabLst>
                <a:tab pos="457200" algn="l"/>
              </a:tabLst>
            </a:pPr>
            <a:r>
              <a:rPr lang="en-US" sz="1800" b="1"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It is difficult to query and search these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350"/>
              </a:lnSpc>
              <a:spcBef>
                <a:spcPts val="0"/>
              </a:spcBef>
              <a:spcAft>
                <a:spcPts val="800"/>
              </a:spcAft>
              <a:buFont typeface="+mj-lt"/>
              <a:buAutoNum type="arabicPeriod"/>
              <a:tabLst>
                <a:tab pos="457200" algn="l"/>
              </a:tabLst>
            </a:pPr>
            <a:r>
              <a:rPr lang="en-US" sz="1800" b="1"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It is free-form of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350"/>
              </a:lnSpc>
              <a:spcBef>
                <a:spcPts val="0"/>
              </a:spcBef>
              <a:spcAft>
                <a:spcPts val="800"/>
              </a:spcAft>
              <a:buFont typeface="+mj-lt"/>
              <a:buAutoNum type="arabicPeriod"/>
              <a:tabLst>
                <a:tab pos="457200" algn="l"/>
              </a:tabLst>
            </a:pPr>
            <a:r>
              <a:rPr lang="en-US" sz="1800" b="1"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Audio and video files are example of unstructured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350"/>
              </a:lnSpc>
              <a:spcBef>
                <a:spcPts val="0"/>
              </a:spcBef>
              <a:spcAft>
                <a:spcPts val="800"/>
              </a:spcAft>
              <a:buFont typeface="+mj-lt"/>
              <a:buAutoNum type="arabicPeriod"/>
              <a:tabLst>
                <a:tab pos="457200" algn="l"/>
              </a:tabLst>
            </a:pPr>
            <a:r>
              <a:rPr lang="en-US" sz="1800" b="1"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These data is scattered and dispersed</a:t>
            </a:r>
          </a:p>
          <a:p>
            <a:pPr marL="342900" marR="0" lvl="0" indent="-342900">
              <a:lnSpc>
                <a:spcPts val="1350"/>
              </a:lnSpc>
              <a:spcBef>
                <a:spcPts val="0"/>
              </a:spcBef>
              <a:spcAft>
                <a:spcPts val="800"/>
              </a:spcAft>
              <a:buFont typeface="+mj-lt"/>
              <a:buAutoNum type="arabicPeriod"/>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675"/>
              </a:spcAft>
              <a:buNone/>
            </a:pPr>
            <a:r>
              <a:rPr lang="en-US" sz="1800" b="1"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Example of unstructured data is PDFs, Documents, and Audio and Video files. These data cannot be easily queried or searched. It requires the lot of effort to make sense out of this. You will be using pre-processing like MapReduce algorithm to transform that data in a specialized format like Avro, Parquet etc. before you can query that data.</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0"/>
              </a:spcAft>
              <a:buNone/>
              <a:tabLst>
                <a:tab pos="457200" algn="l"/>
              </a:tabLst>
            </a:pPr>
            <a:endParaRPr lang="en-US" sz="1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1629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490322" y="0"/>
            <a:ext cx="7815554" cy="443883"/>
          </a:xfrm>
        </p:spPr>
        <p:txBody>
          <a:bodyPr>
            <a:noAutofit/>
          </a:bodyPr>
          <a:lstStyle/>
          <a:p>
            <a:pPr marL="0" marR="0" lvl="0" indent="0" algn="ctr" rtl="0">
              <a:spcBef>
                <a:spcPts val="0"/>
              </a:spcBef>
              <a:spcAft>
                <a:spcPts val="0"/>
              </a:spcAft>
              <a:buNone/>
            </a:pPr>
            <a:r>
              <a:rPr lang="en-IN" sz="2800" b="1" i="0" u="none" strike="noStrike" cap="none" dirty="0">
                <a:solidFill>
                  <a:srgbClr val="C00000"/>
                </a:solidFill>
                <a:latin typeface="Calibri"/>
                <a:ea typeface="Calibri"/>
                <a:cs typeface="Calibri"/>
                <a:sym typeface="Calibri"/>
              </a:rPr>
              <a:t>Types of Data</a:t>
            </a:r>
            <a:endParaRPr lang="en-US" sz="2800"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Content Placeholder 3">
            <a:extLst>
              <a:ext uri="{FF2B5EF4-FFF2-40B4-BE49-F238E27FC236}">
                <a16:creationId xmlns:a16="http://schemas.microsoft.com/office/drawing/2014/main" id="{3893E4E7-4EA1-63B5-BD2A-70DA99A5F292}"/>
              </a:ext>
            </a:extLst>
          </p:cNvPr>
          <p:cNvSpPr>
            <a:spLocks noGrp="1"/>
          </p:cNvSpPr>
          <p:nvPr>
            <p:ph idx="1"/>
          </p:nvPr>
        </p:nvSpPr>
        <p:spPr>
          <a:xfrm>
            <a:off x="230349" y="532660"/>
            <a:ext cx="8913651" cy="6223246"/>
          </a:xfrm>
        </p:spPr>
        <p:txBody>
          <a:bodyPr>
            <a:normAutofit/>
          </a:bodyPr>
          <a:lstStyle/>
          <a:p>
            <a:pPr marL="0" marR="0" lvl="0" indent="0">
              <a:lnSpc>
                <a:spcPct val="107000"/>
              </a:lnSpc>
              <a:spcBef>
                <a:spcPts val="0"/>
              </a:spcBef>
              <a:spcAft>
                <a:spcPts val="0"/>
              </a:spcAft>
              <a:buSzPts val="1000"/>
              <a:buNone/>
              <a:tabLst>
                <a:tab pos="457200" algn="l"/>
              </a:tabLst>
            </a:pPr>
            <a:r>
              <a:rPr lang="en-US" sz="2400" b="1" dirty="0">
                <a:solidFill>
                  <a:srgbClr val="C00000"/>
                </a:solidFill>
                <a:effectLst/>
                <a:latin typeface="Arial" panose="020B0604020202020204" pitchFamily="34" charset="0"/>
                <a:ea typeface="Times New Roman" panose="02020603050405020304" pitchFamily="18" charset="0"/>
                <a:cs typeface="Times New Roman" panose="02020603050405020304" pitchFamily="18" charset="0"/>
              </a:rPr>
              <a:t>Non-relational databases</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Non-relational databases permit us to store data in a format that more closely meets the original structure.</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 </a:t>
            </a:r>
            <a:r>
              <a:rPr lang="en-US" sz="1800" b="1" i="1" dirty="0">
                <a:solidFill>
                  <a:srgbClr val="C00000"/>
                </a:solidFill>
                <a:effectLst/>
                <a:latin typeface="Arial" panose="020B0604020202020204" pitchFamily="34" charset="0"/>
                <a:ea typeface="Times New Roman" panose="02020603050405020304" pitchFamily="18" charset="0"/>
                <a:cs typeface="Times New Roman" panose="02020603050405020304" pitchFamily="18" charset="0"/>
              </a:rPr>
              <a:t>non-relational database</a:t>
            </a:r>
            <a:r>
              <a:rPr lang="en-US" sz="1800" b="1" dirty="0">
                <a:solidFill>
                  <a:srgbClr val="C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is a database that does not use the tabular schema of columns and rows found in most traditional database systems.</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It uses a storage model that is enhanced for the specific requirements of the type of data being stored.</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a non-relational database the data may be stored as </a:t>
            </a:r>
            <a:r>
              <a:rPr lang="en-US" sz="1800" b="1" dirty="0">
                <a:solidFill>
                  <a:srgbClr val="C00000"/>
                </a:solidFill>
                <a:effectLst/>
                <a:latin typeface="Arial" panose="020B0604020202020204" pitchFamily="34" charset="0"/>
                <a:ea typeface="Times New Roman" panose="02020603050405020304" pitchFamily="18" charset="0"/>
                <a:cs typeface="Times New Roman" panose="02020603050405020304" pitchFamily="18" charset="0"/>
              </a:rPr>
              <a:t>JSON documents</a:t>
            </a: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as simple </a:t>
            </a:r>
            <a:r>
              <a:rPr lang="en-US" sz="1800" b="1" dirty="0">
                <a:solidFill>
                  <a:srgbClr val="C00000"/>
                </a:solidFill>
                <a:effectLst/>
                <a:latin typeface="Arial" panose="020B0604020202020204" pitchFamily="34" charset="0"/>
                <a:ea typeface="Times New Roman" panose="02020603050405020304" pitchFamily="18" charset="0"/>
                <a:cs typeface="Times New Roman" panose="02020603050405020304" pitchFamily="18" charset="0"/>
              </a:rPr>
              <a:t>key/value pairs</a:t>
            </a: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or as a graph consisting of edges and vertices.</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Examples of non-relational databases:</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7000"/>
              </a:lnSpc>
              <a:spcBef>
                <a:spcPts val="0"/>
              </a:spcBef>
              <a:buSzPts val="1000"/>
              <a:tabLst>
                <a:tab pos="914400" algn="l"/>
              </a:tabLst>
            </a:pPr>
            <a:r>
              <a:rPr lang="en-US" b="1" dirty="0">
                <a:solidFill>
                  <a:srgbClr val="000000"/>
                </a:solidFill>
                <a:latin typeface="Arial" panose="020B0604020202020204" pitchFamily="34" charset="0"/>
                <a:cs typeface="Times New Roman" panose="02020603050405020304" pitchFamily="18" charset="0"/>
              </a:rPr>
              <a:t>Redis</a:t>
            </a:r>
          </a:p>
          <a:p>
            <a:pPr marL="742950" lvl="1" indent="-285750">
              <a:lnSpc>
                <a:spcPct val="117000"/>
              </a:lnSpc>
              <a:spcBef>
                <a:spcPts val="0"/>
              </a:spcBef>
              <a:buSzPts val="1000"/>
              <a:tabLst>
                <a:tab pos="914400" algn="l"/>
              </a:tabLst>
            </a:pPr>
            <a:r>
              <a:rPr lang="en-US" b="1" dirty="0" err="1">
                <a:solidFill>
                  <a:srgbClr val="000000"/>
                </a:solidFill>
                <a:latin typeface="Arial" panose="020B0604020202020204" pitchFamily="34" charset="0"/>
                <a:cs typeface="Times New Roman" panose="02020603050405020304" pitchFamily="18" charset="0"/>
              </a:rPr>
              <a:t>JanusGraph</a:t>
            </a:r>
            <a:endParaRPr lang="en-US" b="1" dirty="0">
              <a:solidFill>
                <a:srgbClr val="000000"/>
              </a:solidFill>
              <a:latin typeface="Arial" panose="020B0604020202020204" pitchFamily="34" charset="0"/>
              <a:cs typeface="Times New Roman" panose="02020603050405020304" pitchFamily="18" charset="0"/>
            </a:endParaRPr>
          </a:p>
          <a:p>
            <a:pPr marL="742950" lvl="1" indent="-285750">
              <a:lnSpc>
                <a:spcPct val="117000"/>
              </a:lnSpc>
              <a:spcBef>
                <a:spcPts val="0"/>
              </a:spcBef>
              <a:buSzPts val="1000"/>
              <a:tabLst>
                <a:tab pos="914400" algn="l"/>
              </a:tabLst>
            </a:pPr>
            <a:r>
              <a:rPr lang="en-US" b="1" dirty="0">
                <a:solidFill>
                  <a:srgbClr val="000000"/>
                </a:solidFill>
                <a:latin typeface="Arial" panose="020B0604020202020204" pitchFamily="34" charset="0"/>
                <a:cs typeface="Times New Roman" panose="02020603050405020304" pitchFamily="18" charset="0"/>
              </a:rPr>
              <a:t>MongoDB</a:t>
            </a:r>
          </a:p>
          <a:p>
            <a:pPr marL="742950" lvl="1" indent="-285750">
              <a:lnSpc>
                <a:spcPct val="117000"/>
              </a:lnSpc>
              <a:spcBef>
                <a:spcPts val="0"/>
              </a:spcBef>
              <a:buSzPts val="1000"/>
              <a:tabLst>
                <a:tab pos="914400" algn="l"/>
              </a:tabLst>
            </a:pPr>
            <a:r>
              <a:rPr lang="en-US" b="1" dirty="0">
                <a:solidFill>
                  <a:srgbClr val="000000"/>
                </a:solidFill>
                <a:latin typeface="Arial" panose="020B0604020202020204" pitchFamily="34" charset="0"/>
                <a:cs typeface="Times New Roman" panose="02020603050405020304" pitchFamily="18" charset="0"/>
              </a:rPr>
              <a:t>RabbitMQ</a:t>
            </a:r>
            <a:endParaRPr lang="en-US" sz="1800" b="1" dirty="0">
              <a:latin typeface="Calibri" panose="020F0502020204030204" pitchFamily="34" charset="0"/>
              <a:cs typeface="Calibri" panose="020F0502020204030204" pitchFamily="34" charset="0"/>
            </a:endParaRPr>
          </a:p>
        </p:txBody>
      </p:sp>
      <p:pic>
        <p:nvPicPr>
          <p:cNvPr id="3" name="Picture 2" descr=" norelational-db">
            <a:extLst>
              <a:ext uri="{FF2B5EF4-FFF2-40B4-BE49-F238E27FC236}">
                <a16:creationId xmlns:a16="http://schemas.microsoft.com/office/drawing/2014/main" id="{13BBAC49-0849-676F-F38A-70C849A738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10419" y="3914192"/>
            <a:ext cx="3463401" cy="2691577"/>
          </a:xfrm>
          <a:prstGeom prst="rect">
            <a:avLst/>
          </a:prstGeom>
          <a:noFill/>
          <a:ln>
            <a:noFill/>
          </a:ln>
        </p:spPr>
      </p:pic>
    </p:spTree>
    <p:extLst>
      <p:ext uri="{BB962C8B-B14F-4D97-AF65-F5344CB8AC3E}">
        <p14:creationId xmlns:p14="http://schemas.microsoft.com/office/powerpoint/2010/main" val="2045890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490322" y="0"/>
            <a:ext cx="7815554" cy="443883"/>
          </a:xfrm>
        </p:spPr>
        <p:txBody>
          <a:bodyPr>
            <a:noAutofit/>
          </a:bodyPr>
          <a:lstStyle/>
          <a:p>
            <a:pPr marL="0" marR="0" lvl="0" indent="0" algn="ctr" rtl="0">
              <a:spcBef>
                <a:spcPts val="0"/>
              </a:spcBef>
              <a:spcAft>
                <a:spcPts val="0"/>
              </a:spcAft>
              <a:buNone/>
            </a:pPr>
            <a:r>
              <a:rPr lang="en-IN" sz="2800" b="1" i="0" u="none" strike="noStrike" cap="none" dirty="0">
                <a:solidFill>
                  <a:srgbClr val="C00000"/>
                </a:solidFill>
                <a:latin typeface="Calibri"/>
                <a:ea typeface="Calibri"/>
                <a:cs typeface="Calibri"/>
                <a:sym typeface="Calibri"/>
              </a:rPr>
              <a:t>Types of Data – </a:t>
            </a:r>
            <a:r>
              <a:rPr lang="en-US" sz="2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Semi-structured</a:t>
            </a:r>
            <a:endParaRPr lang="en-US" sz="2800"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Content Placeholder 3">
            <a:extLst>
              <a:ext uri="{FF2B5EF4-FFF2-40B4-BE49-F238E27FC236}">
                <a16:creationId xmlns:a16="http://schemas.microsoft.com/office/drawing/2014/main" id="{3893E4E7-4EA1-63B5-BD2A-70DA99A5F292}"/>
              </a:ext>
            </a:extLst>
          </p:cNvPr>
          <p:cNvSpPr>
            <a:spLocks noGrp="1"/>
          </p:cNvSpPr>
          <p:nvPr>
            <p:ph idx="1"/>
          </p:nvPr>
        </p:nvSpPr>
        <p:spPr>
          <a:xfrm>
            <a:off x="230350" y="532660"/>
            <a:ext cx="5050777" cy="6223246"/>
          </a:xfrm>
        </p:spPr>
        <p:txBody>
          <a:bodyPr>
            <a:normAutofit lnSpcReduction="10000"/>
          </a:bodyPr>
          <a:lstStyle/>
          <a:p>
            <a:pPr marL="0" marR="0" indent="0">
              <a:lnSpc>
                <a:spcPct val="107000"/>
              </a:lnSpc>
              <a:spcBef>
                <a:spcPts val="0"/>
              </a:spcBef>
              <a:spcAft>
                <a:spcPts val="0"/>
              </a:spcAft>
              <a:buNone/>
            </a:pPr>
            <a:r>
              <a:rPr lang="en-US" sz="1800" b="1" dirty="0">
                <a:solidFill>
                  <a:srgbClr val="C00000"/>
                </a:solidFill>
                <a:effectLst/>
                <a:latin typeface="Arial" panose="020B0604020202020204" pitchFamily="34" charset="0"/>
                <a:ea typeface="Times New Roman" panose="02020603050405020304" pitchFamily="18" charset="0"/>
                <a:cs typeface="Times New Roman" panose="02020603050405020304" pitchFamily="18" charset="0"/>
              </a:rPr>
              <a:t>3) What is Semi structured Data?</a:t>
            </a:r>
            <a:endParaRPr lang="en-US" sz="18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Semi-structured data is not the raw data and is not stored in a conventional database system. It is structured data but is not organized in a rational model like a table or an object-based graph. Semi-structured data contains tags or markers to separate semantic elements and enforce hierarchies of records and fields within the data. The entities belonging to the same class may have different attributes even though they are grouped together irrespective of the attributes’ order. Markup languages like XML, email, and EDI are forms of semi-structured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Semi-structured</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data is information that doesn’t consist of Structured data (relational database) but still has some structure to it.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Semi-structured data consist of documents held in </a:t>
            </a:r>
            <a:r>
              <a:rPr lang="en-US" sz="1800" b="1"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JavaScript Object Notation</a:t>
            </a: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(JSON) format</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It also includes </a:t>
            </a:r>
            <a:r>
              <a:rPr lang="en-US" sz="1800" b="1"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key-value</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stores and </a:t>
            </a:r>
            <a:r>
              <a:rPr lang="en-US" sz="1800" b="1"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graph</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databases.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0"/>
              </a:spcAft>
              <a:buNone/>
              <a:tabLst>
                <a:tab pos="457200" algn="l"/>
              </a:tabLst>
            </a:pPr>
            <a:endParaRPr lang="en-US" sz="1800" b="1" dirty="0">
              <a:latin typeface="Calibri" panose="020F0502020204030204" pitchFamily="34" charset="0"/>
              <a:cs typeface="Calibri" panose="020F0502020204030204" pitchFamily="34" charset="0"/>
            </a:endParaRPr>
          </a:p>
        </p:txBody>
      </p:sp>
      <p:pic>
        <p:nvPicPr>
          <p:cNvPr id="5" name="Content Placeholder 2">
            <a:extLst>
              <a:ext uri="{FF2B5EF4-FFF2-40B4-BE49-F238E27FC236}">
                <a16:creationId xmlns:a16="http://schemas.microsoft.com/office/drawing/2014/main" id="{58795831-08AA-68B7-A1AB-D91873E6EAE3}"/>
              </a:ext>
            </a:extLst>
          </p:cNvPr>
          <p:cNvPicPr>
            <a:picLocks noChangeAspect="1"/>
          </p:cNvPicPr>
          <p:nvPr/>
        </p:nvPicPr>
        <p:blipFill>
          <a:blip r:embed="rId2"/>
          <a:stretch>
            <a:fillRect/>
          </a:stretch>
        </p:blipFill>
        <p:spPr>
          <a:xfrm>
            <a:off x="5377170" y="837501"/>
            <a:ext cx="3673524" cy="4923279"/>
          </a:xfrm>
          <a:prstGeom prst="rect">
            <a:avLst/>
          </a:prstGeom>
        </p:spPr>
      </p:pic>
    </p:spTree>
    <p:extLst>
      <p:ext uri="{BB962C8B-B14F-4D97-AF65-F5344CB8AC3E}">
        <p14:creationId xmlns:p14="http://schemas.microsoft.com/office/powerpoint/2010/main" val="2556558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490322" y="0"/>
            <a:ext cx="7815554" cy="443883"/>
          </a:xfrm>
        </p:spPr>
        <p:txBody>
          <a:bodyPr>
            <a:noAutofit/>
          </a:bodyPr>
          <a:lstStyle/>
          <a:p>
            <a:pPr marL="0" marR="0" lvl="0" indent="0" algn="ctr" rtl="0">
              <a:spcBef>
                <a:spcPts val="0"/>
              </a:spcBef>
              <a:spcAft>
                <a:spcPts val="0"/>
              </a:spcAft>
              <a:buNone/>
            </a:pPr>
            <a:r>
              <a:rPr lang="en-IN" sz="2800" b="1" i="0" u="none" strike="noStrike" cap="none" dirty="0">
                <a:solidFill>
                  <a:srgbClr val="C00000"/>
                </a:solidFill>
                <a:latin typeface="Calibri"/>
                <a:ea typeface="Calibri"/>
                <a:cs typeface="Calibri"/>
                <a:sym typeface="Calibri"/>
              </a:rPr>
              <a:t>Types of Data – </a:t>
            </a:r>
            <a:r>
              <a:rPr lang="en-US" sz="2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Semi-Structured</a:t>
            </a:r>
            <a:endParaRPr lang="en-US" sz="2800"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6" name="Content Placeholder 5">
            <a:extLst>
              <a:ext uri="{FF2B5EF4-FFF2-40B4-BE49-F238E27FC236}">
                <a16:creationId xmlns:a16="http://schemas.microsoft.com/office/drawing/2014/main" id="{46126A01-786E-4755-5468-D61423E4E76F}"/>
              </a:ext>
            </a:extLst>
          </p:cNvPr>
          <p:cNvSpPr>
            <a:spLocks noGrp="1"/>
          </p:cNvSpPr>
          <p:nvPr>
            <p:ph idx="1"/>
          </p:nvPr>
        </p:nvSpPr>
        <p:spPr>
          <a:xfrm>
            <a:off x="454748" y="957067"/>
            <a:ext cx="8054769" cy="4669292"/>
          </a:xfrm>
        </p:spPr>
        <p:txBody>
          <a:bodyPr/>
          <a:lstStyle/>
          <a:p>
            <a:pPr marL="0" marR="0" indent="0" algn="just">
              <a:lnSpc>
                <a:spcPct val="107000"/>
              </a:lnSpc>
              <a:spcBef>
                <a:spcPts val="0"/>
              </a:spcBef>
              <a:spcAft>
                <a:spcPts val="675"/>
              </a:spcAft>
              <a:buNone/>
            </a:pPr>
            <a:r>
              <a:rPr lang="en-US" sz="1800" b="1"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Semi-structured data has a defined structure, but the structure may not be as rigid as structured data. Semi-structured data typically has some flexibility in terms of the schema or data model. The data within the file may not be completely uniform. For example, a semi-structured data file may contain data in tables, with some fields having missing data or varying formats.</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Examples of semi-structured data include XML files and JSON documents.</a:t>
            </a:r>
          </a:p>
          <a:p>
            <a:pPr marL="0" marR="0" algn="just">
              <a:lnSpc>
                <a:spcPct val="107000"/>
              </a:lnSpc>
              <a:spcBef>
                <a:spcPts val="0"/>
              </a:spcBef>
              <a:spcAft>
                <a:spcPts val="675"/>
              </a:spcAft>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675"/>
              </a:spcAft>
              <a:buNone/>
            </a:pPr>
            <a:r>
              <a:rPr lang="en-US" sz="1800" b="1"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For semi-structured data, data scientists can use tools such as XPath or </a:t>
            </a:r>
            <a:r>
              <a:rPr lang="en-US" sz="1800" b="1" dirty="0" err="1">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JSONPath</a:t>
            </a:r>
            <a:r>
              <a:rPr lang="en-US" sz="1800" b="1"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 to extract information from the data. They can also use schema inference techniques to identify the structure of the data.</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77438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490322" y="0"/>
            <a:ext cx="7815554" cy="443883"/>
          </a:xfrm>
        </p:spPr>
        <p:txBody>
          <a:bodyPr>
            <a:noAutofit/>
          </a:bodyPr>
          <a:lstStyle/>
          <a:p>
            <a:pPr marL="0" marR="0" lvl="0" indent="0" algn="ctr" rtl="0">
              <a:spcBef>
                <a:spcPts val="0"/>
              </a:spcBef>
              <a:spcAft>
                <a:spcPts val="0"/>
              </a:spcAft>
              <a:buNone/>
            </a:pPr>
            <a:r>
              <a:rPr lang="en-IN" sz="2800" b="1" i="0" u="none" strike="noStrike" cap="none" dirty="0">
                <a:solidFill>
                  <a:srgbClr val="C00000"/>
                </a:solidFill>
                <a:latin typeface="Calibri"/>
                <a:ea typeface="Calibri"/>
                <a:cs typeface="Calibri"/>
                <a:sym typeface="Calibri"/>
              </a:rPr>
              <a:t>Types of Data – </a:t>
            </a:r>
            <a:r>
              <a:rPr lang="en-US" sz="2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Semi-Structured</a:t>
            </a:r>
            <a:endParaRPr lang="en-US" sz="2800"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6" name="Content Placeholder 5">
            <a:extLst>
              <a:ext uri="{FF2B5EF4-FFF2-40B4-BE49-F238E27FC236}">
                <a16:creationId xmlns:a16="http://schemas.microsoft.com/office/drawing/2014/main" id="{46126A01-786E-4755-5468-D61423E4E76F}"/>
              </a:ext>
            </a:extLst>
          </p:cNvPr>
          <p:cNvSpPr>
            <a:spLocks noGrp="1"/>
          </p:cNvSpPr>
          <p:nvPr>
            <p:ph idx="1"/>
          </p:nvPr>
        </p:nvSpPr>
        <p:spPr>
          <a:xfrm>
            <a:off x="186613" y="443883"/>
            <a:ext cx="8826758" cy="6320811"/>
          </a:xfrm>
        </p:spPr>
        <p:txBody>
          <a:bodyPr>
            <a:normAutofit lnSpcReduction="10000"/>
          </a:bodyPr>
          <a:lstStyle/>
          <a:p>
            <a:pPr marL="0" indent="0" algn="just">
              <a:buNone/>
            </a:pPr>
            <a:r>
              <a:rPr lang="en-US" sz="19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use of semi-structured data enables us to integrate data from various sources or exchange data between different systems. Applications and systems need to evolve with time, but if we work purely with structured data, this is not possible. Let’s consider web forms. You may want to modify forms and capture different data for different users. If you are using a traditional relational database, the database schema needs to be changed each time a new field is needed, and fields can not be left empty. Semi-structured data can allow you to capture any data in any structure without making changes to the database schema or coding. Adding or removing data does not impact functionality or dependencies.</a:t>
            </a: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675"/>
              </a:spcAft>
              <a:buNone/>
            </a:pPr>
            <a:r>
              <a:rPr lang="en-US" sz="1800" b="1" dirty="0">
                <a:solidFill>
                  <a:srgbClr val="0070C0"/>
                </a:solidFill>
                <a:effectLst/>
                <a:latin typeface="Helvetica" panose="020B0604020202020204" pitchFamily="34" charset="0"/>
                <a:ea typeface="Times New Roman" panose="02020603050405020304" pitchFamily="18" charset="0"/>
                <a:cs typeface="Times New Roman" panose="02020603050405020304" pitchFamily="18" charset="0"/>
              </a:rPr>
              <a:t>Question-: </a:t>
            </a:r>
            <a:r>
              <a:rPr lang="en-US" sz="1800" b="1" dirty="0">
                <a:solidFill>
                  <a:srgbClr val="C00000"/>
                </a:solidFill>
                <a:effectLst/>
                <a:latin typeface="Helvetica" panose="020B0604020202020204" pitchFamily="34" charset="0"/>
                <a:ea typeface="Times New Roman" panose="02020603050405020304" pitchFamily="18" charset="0"/>
                <a:cs typeface="Times New Roman" panose="02020603050405020304" pitchFamily="18" charset="0"/>
              </a:rPr>
              <a:t>Which of the following are true for semi-structured data?</a:t>
            </a:r>
            <a:endParaRPr lang="en-US" sz="18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35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These data can be organized into a specialized repository.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35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These data can be easily stored in RDBMS table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350"/>
              </a:lnSpc>
              <a:spcBef>
                <a:spcPts val="0"/>
              </a:spcBef>
              <a:spcAft>
                <a:spcPts val="800"/>
              </a:spcAft>
              <a:buFont typeface="+mj-lt"/>
              <a:buAutoNum type="arabicPeriod"/>
              <a:tabLst>
                <a:tab pos="457200" algn="l"/>
              </a:tabLst>
            </a:pPr>
            <a:r>
              <a:rPr lang="en-US" sz="1800" b="1" dirty="0">
                <a:effectLst/>
                <a:latin typeface="Helvetica" panose="020B0604020202020204" pitchFamily="34" charset="0"/>
                <a:ea typeface="Times New Roman" panose="02020603050405020304" pitchFamily="18" charset="0"/>
                <a:cs typeface="Times New Roman" panose="02020603050405020304" pitchFamily="18" charset="0"/>
              </a:rPr>
              <a:t>These data can have associated metadata and keywords.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350"/>
              </a:lnSpc>
              <a:spcBef>
                <a:spcPts val="0"/>
              </a:spcBef>
              <a:spcAft>
                <a:spcPts val="800"/>
              </a:spcAft>
              <a:buFont typeface="+mj-lt"/>
              <a:buAutoNum type="arabicPeriod"/>
              <a:tabLst>
                <a:tab pos="457200" algn="l"/>
              </a:tabLst>
            </a:pPr>
            <a:r>
              <a:rPr lang="en-US" sz="1800" b="1" dirty="0">
                <a:effectLst/>
                <a:latin typeface="Helvetica" panose="020B0604020202020204" pitchFamily="34" charset="0"/>
                <a:ea typeface="Times New Roman" panose="02020603050405020304" pitchFamily="18" charset="0"/>
                <a:cs typeface="Times New Roman" panose="02020603050405020304" pitchFamily="18" charset="0"/>
              </a:rPr>
              <a:t>JSON and XML data are the example of semi-structured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675"/>
              </a:spcAft>
              <a:buNone/>
            </a:pPr>
            <a:r>
              <a:rPr lang="en-US" sz="1800" b="1" dirty="0">
                <a:solidFill>
                  <a:srgbClr val="0070C0"/>
                </a:solidFill>
                <a:effectLst/>
                <a:latin typeface="Helvetica" panose="020B0604020202020204" pitchFamily="34" charset="0"/>
                <a:ea typeface="Times New Roman" panose="02020603050405020304" pitchFamily="18" charset="0"/>
                <a:cs typeface="Times New Roman" panose="02020603050405020304" pitchFamily="18" charset="0"/>
              </a:rPr>
              <a:t>Answer: </a:t>
            </a:r>
            <a:r>
              <a:rPr lang="en-US" sz="1800" b="1" dirty="0">
                <a:solidFill>
                  <a:srgbClr val="C00000"/>
                </a:solidFill>
                <a:effectLst/>
                <a:latin typeface="Helvetica" panose="020B0604020202020204" pitchFamily="34" charset="0"/>
                <a:ea typeface="Times New Roman" panose="02020603050405020304" pitchFamily="18" charset="0"/>
                <a:cs typeface="Times New Roman" panose="02020603050405020304" pitchFamily="18" charset="0"/>
              </a:rPr>
              <a:t>3, 4</a:t>
            </a:r>
            <a:endParaRPr lang="en-US" sz="18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675"/>
              </a:spcAft>
              <a:buNone/>
            </a:pPr>
            <a:r>
              <a:rPr lang="en-US" sz="1800" b="1" dirty="0">
                <a:solidFill>
                  <a:srgbClr val="C00000"/>
                </a:solidFill>
                <a:effectLst/>
                <a:latin typeface="Helvetica" panose="020B0604020202020204" pitchFamily="34" charset="0"/>
                <a:ea typeface="Times New Roman" panose="02020603050405020304" pitchFamily="18" charset="0"/>
                <a:cs typeface="Times New Roman" panose="02020603050405020304" pitchFamily="18" charset="0"/>
              </a:rPr>
              <a:t>Explanation</a:t>
            </a:r>
            <a:r>
              <a:rPr lang="en-US" sz="180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 </a:t>
            </a:r>
            <a:r>
              <a:rPr lang="en-US" sz="1800" b="1"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Semi-structured data cannot be stored in a specialized repository like RDBMS table or Spread sheets. They are generally stored in individual documents. XML and JSON are the examples of semi-structured data. These data can have associated metadata like schema in XML and possibly keywords etc. So, you cannot say that semi-structured data cannot have schema.</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3165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490322" y="0"/>
            <a:ext cx="7815554" cy="443883"/>
          </a:xfrm>
        </p:spPr>
        <p:txBody>
          <a:bodyPr>
            <a:noAutofit/>
          </a:bodyPr>
          <a:lstStyle/>
          <a:p>
            <a:pPr marL="0" marR="0" lvl="0" indent="0" algn="ctr" rtl="0">
              <a:spcBef>
                <a:spcPts val="0"/>
              </a:spcBef>
              <a:spcAft>
                <a:spcPts val="0"/>
              </a:spcAft>
              <a:buNone/>
            </a:pPr>
            <a:r>
              <a:rPr lang="en-IN" sz="2800" b="1" i="0" u="none" strike="noStrike" cap="none" dirty="0">
                <a:solidFill>
                  <a:srgbClr val="C00000"/>
                </a:solidFill>
                <a:latin typeface="Calibri"/>
                <a:ea typeface="Calibri"/>
                <a:cs typeface="Calibri"/>
                <a:sym typeface="Calibri"/>
              </a:rPr>
              <a:t>Types of Data – </a:t>
            </a:r>
            <a:r>
              <a:rPr lang="en-US" sz="2000" b="1" i="0" u="none" strike="noStrike" cap="none" dirty="0">
                <a:solidFill>
                  <a:srgbClr val="000000"/>
                </a:solidFill>
                <a:latin typeface="Arial" panose="020B0604020202020204" pitchFamily="34" charset="0"/>
                <a:ea typeface="Calibri"/>
                <a:cs typeface="Times New Roman" panose="02020603050405020304" pitchFamily="18" charset="0"/>
                <a:sym typeface="Calibri"/>
              </a:rPr>
              <a:t>Quasi</a:t>
            </a:r>
            <a:r>
              <a:rPr lang="en-US" sz="2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-structured</a:t>
            </a:r>
            <a:endParaRPr lang="en-US" sz="2800"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6" name="Content Placeholder 5">
            <a:extLst>
              <a:ext uri="{FF2B5EF4-FFF2-40B4-BE49-F238E27FC236}">
                <a16:creationId xmlns:a16="http://schemas.microsoft.com/office/drawing/2014/main" id="{46126A01-786E-4755-5468-D61423E4E76F}"/>
              </a:ext>
            </a:extLst>
          </p:cNvPr>
          <p:cNvSpPr>
            <a:spLocks noGrp="1"/>
          </p:cNvSpPr>
          <p:nvPr>
            <p:ph idx="1"/>
          </p:nvPr>
        </p:nvSpPr>
        <p:spPr>
          <a:xfrm>
            <a:off x="186613" y="443883"/>
            <a:ext cx="8826758" cy="6320811"/>
          </a:xfrm>
        </p:spPr>
        <p:txBody>
          <a:bodyPr>
            <a:normAutofit/>
          </a:bodyPr>
          <a:lstStyle/>
          <a:p>
            <a:pPr marL="0" marR="0" indent="0">
              <a:lnSpc>
                <a:spcPct val="107000"/>
              </a:lnSpc>
              <a:spcBef>
                <a:spcPts val="0"/>
              </a:spcBef>
              <a:spcAft>
                <a:spcPts val="0"/>
              </a:spcAft>
              <a:buNone/>
            </a:pPr>
            <a:r>
              <a:rPr lang="en-US" sz="1800" b="1" dirty="0">
                <a:solidFill>
                  <a:srgbClr val="C00000"/>
                </a:solidFill>
                <a:effectLst/>
                <a:latin typeface="Arial" panose="020B0604020202020204" pitchFamily="34" charset="0"/>
                <a:ea typeface="Times New Roman" panose="02020603050405020304" pitchFamily="18" charset="0"/>
                <a:cs typeface="Times New Roman" panose="02020603050405020304" pitchFamily="18" charset="0"/>
              </a:rPr>
              <a:t>4) What is Quasi-structured data</a:t>
            </a:r>
            <a:r>
              <a:rPr lang="en-US" sz="18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1800" b="1" dirty="0">
                <a:solidFill>
                  <a:srgbClr val="C00000"/>
                </a:solidFill>
                <a:latin typeface="Segoe UI" panose="020B0502040204020203" pitchFamily="34" charset="0"/>
                <a:cs typeface="Times New Roman" panose="02020603050405020304" pitchFamily="18" charset="0"/>
              </a:rPr>
              <a:t>Quasi-structured data is more of a textual data with irregular data formats. </a:t>
            </a:r>
            <a:r>
              <a:rPr lang="en-US" sz="1800" b="1" dirty="0">
                <a:solidFill>
                  <a:srgbClr val="374151"/>
                </a:solidFill>
                <a:latin typeface="Segoe UI" panose="020B0502040204020203" pitchFamily="34" charset="0"/>
                <a:cs typeface="Times New Roman" panose="02020603050405020304" pitchFamily="18" charset="0"/>
              </a:rPr>
              <a:t>It can be formatted with effort, tools, and time. This data type includes web clickstream data such as Google searches. Other examples are pasted texts which yields a network map based on similarity of language within the text, as well as proximity of words to each other within the text. However, it is not “tagged” the way YouTube and Flickr track content in images. </a:t>
            </a:r>
          </a:p>
          <a:p>
            <a:pPr marL="0" marR="0" algn="just">
              <a:lnSpc>
                <a:spcPct val="107000"/>
              </a:lnSpc>
              <a:spcBef>
                <a:spcPts val="0"/>
              </a:spcBef>
              <a:spcAft>
                <a:spcPts val="800"/>
              </a:spcAft>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1800" b="1"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Quasi-structured data has some structure, but it is not as well-defined as structured or semi-structured data. Quasi-structured data can include data such as emails, chat logs, and social media posts, where there is some structure to the data, but it may not follow a clear schema.</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1800" b="1"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For quasi-structured data, data scientists can use natural language processing (NLP) techniques to extract relevant information from text-based data. They can also use machine learning algorithms that are specifically designed to work with quasi-structured data to identify patterns and relationships in the data.</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78387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274087" y="1"/>
            <a:ext cx="7815554" cy="326570"/>
          </a:xfrm>
        </p:spPr>
        <p:txBody>
          <a:bodyPr>
            <a:normAutofit fontScale="90000"/>
          </a:bodyPr>
          <a:lstStyle/>
          <a:p>
            <a:pPr marL="0" marR="0" lvl="0" indent="0" algn="ctr" rtl="0">
              <a:spcBef>
                <a:spcPts val="0"/>
              </a:spcBef>
              <a:spcAft>
                <a:spcPts val="0"/>
              </a:spcAft>
              <a:buNone/>
            </a:pPr>
            <a:r>
              <a:rPr lang="en-IN" sz="3600" b="1" i="0" u="none" strike="noStrike" cap="none" dirty="0">
                <a:solidFill>
                  <a:srgbClr val="C00000"/>
                </a:solidFill>
                <a:latin typeface="Calibri"/>
                <a:ea typeface="Calibri"/>
                <a:cs typeface="Calibri"/>
                <a:sym typeface="Calibri"/>
              </a:rPr>
              <a:t>SYLLABUS</a:t>
            </a:r>
            <a:endParaRPr lang="en-US"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pic>
        <p:nvPicPr>
          <p:cNvPr id="7" name="Picture 6">
            <a:extLst>
              <a:ext uri="{FF2B5EF4-FFF2-40B4-BE49-F238E27FC236}">
                <a16:creationId xmlns:a16="http://schemas.microsoft.com/office/drawing/2014/main" id="{3B3AA1DE-0B0A-25E1-6EF1-E3700C5B8AF7}"/>
              </a:ext>
            </a:extLst>
          </p:cNvPr>
          <p:cNvPicPr>
            <a:picLocks noChangeAspect="1"/>
          </p:cNvPicPr>
          <p:nvPr/>
        </p:nvPicPr>
        <p:blipFill>
          <a:blip r:embed="rId2"/>
          <a:stretch>
            <a:fillRect/>
          </a:stretch>
        </p:blipFill>
        <p:spPr>
          <a:xfrm>
            <a:off x="1" y="763253"/>
            <a:ext cx="9144000" cy="1700721"/>
          </a:xfrm>
          <a:prstGeom prst="rect">
            <a:avLst/>
          </a:prstGeom>
        </p:spPr>
      </p:pic>
      <p:pic>
        <p:nvPicPr>
          <p:cNvPr id="9" name="Picture 8">
            <a:extLst>
              <a:ext uri="{FF2B5EF4-FFF2-40B4-BE49-F238E27FC236}">
                <a16:creationId xmlns:a16="http://schemas.microsoft.com/office/drawing/2014/main" id="{75D270CD-47A7-440A-4387-B5B8D09042A3}"/>
              </a:ext>
            </a:extLst>
          </p:cNvPr>
          <p:cNvPicPr>
            <a:picLocks noChangeAspect="1"/>
          </p:cNvPicPr>
          <p:nvPr/>
        </p:nvPicPr>
        <p:blipFill>
          <a:blip r:embed="rId3"/>
          <a:stretch>
            <a:fillRect/>
          </a:stretch>
        </p:blipFill>
        <p:spPr>
          <a:xfrm>
            <a:off x="0" y="2463974"/>
            <a:ext cx="9126224" cy="2133898"/>
          </a:xfrm>
          <a:prstGeom prst="rect">
            <a:avLst/>
          </a:prstGeom>
        </p:spPr>
      </p:pic>
    </p:spTree>
    <p:extLst>
      <p:ext uri="{BB962C8B-B14F-4D97-AF65-F5344CB8AC3E}">
        <p14:creationId xmlns:p14="http://schemas.microsoft.com/office/powerpoint/2010/main" val="27329547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490322" y="0"/>
            <a:ext cx="7815554" cy="443883"/>
          </a:xfrm>
        </p:spPr>
        <p:txBody>
          <a:bodyPr>
            <a:noAutofit/>
          </a:bodyPr>
          <a:lstStyle/>
          <a:p>
            <a:pPr marL="0" marR="0" lvl="0" indent="0" algn="ctr" rtl="0">
              <a:spcBef>
                <a:spcPts val="0"/>
              </a:spcBef>
              <a:spcAft>
                <a:spcPts val="0"/>
              </a:spcAft>
              <a:buNone/>
            </a:pPr>
            <a:r>
              <a:rPr lang="en-IN" sz="2800" b="1" i="0" u="none" strike="noStrike" cap="none" dirty="0">
                <a:solidFill>
                  <a:srgbClr val="C00000"/>
                </a:solidFill>
                <a:latin typeface="Calibri"/>
                <a:ea typeface="Calibri"/>
                <a:cs typeface="Calibri"/>
                <a:sym typeface="Calibri"/>
              </a:rPr>
              <a:t>Types of Data – </a:t>
            </a:r>
            <a:r>
              <a:rPr lang="en-US" sz="2000" b="1" i="0" u="none" strike="noStrike" cap="none" dirty="0">
                <a:solidFill>
                  <a:srgbClr val="000000"/>
                </a:solidFill>
                <a:latin typeface="Arial" panose="020B0604020202020204" pitchFamily="34" charset="0"/>
                <a:ea typeface="Calibri"/>
                <a:cs typeface="Times New Roman" panose="02020603050405020304" pitchFamily="18" charset="0"/>
                <a:sym typeface="Calibri"/>
              </a:rPr>
              <a:t>Quasi</a:t>
            </a:r>
            <a:r>
              <a:rPr lang="en-US" sz="2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-structured</a:t>
            </a:r>
            <a:endParaRPr lang="en-US" sz="2800"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6" name="Content Placeholder 5">
            <a:extLst>
              <a:ext uri="{FF2B5EF4-FFF2-40B4-BE49-F238E27FC236}">
                <a16:creationId xmlns:a16="http://schemas.microsoft.com/office/drawing/2014/main" id="{46126A01-786E-4755-5468-D61423E4E76F}"/>
              </a:ext>
            </a:extLst>
          </p:cNvPr>
          <p:cNvSpPr>
            <a:spLocks noGrp="1"/>
          </p:cNvSpPr>
          <p:nvPr>
            <p:ph idx="1"/>
          </p:nvPr>
        </p:nvSpPr>
        <p:spPr>
          <a:xfrm>
            <a:off x="186613" y="443883"/>
            <a:ext cx="8826758" cy="6320811"/>
          </a:xfrm>
        </p:spPr>
        <p:txBody>
          <a:bodyPr>
            <a:normAutofit/>
          </a:bodyPr>
          <a:lstStyle/>
          <a:p>
            <a:pPr marL="0" marR="0" indent="0">
              <a:lnSpc>
                <a:spcPct val="107000"/>
              </a:lnSpc>
              <a:spcBef>
                <a:spcPts val="0"/>
              </a:spcBef>
              <a:spcAft>
                <a:spcPts val="675"/>
              </a:spcAft>
              <a:buNone/>
            </a:pPr>
            <a:r>
              <a:rPr lang="en-US" sz="1800" b="1" dirty="0">
                <a:solidFill>
                  <a:srgbClr val="C00000"/>
                </a:solidFill>
                <a:effectLst/>
                <a:latin typeface="Helvetica" panose="020B0604020202020204" pitchFamily="34" charset="0"/>
                <a:ea typeface="Times New Roman" panose="02020603050405020304" pitchFamily="18" charset="0"/>
                <a:cs typeface="Times New Roman" panose="02020603050405020304" pitchFamily="18" charset="0"/>
              </a:rPr>
              <a:t>Question: Which of the following are example of quasi-structured data?</a:t>
            </a:r>
          </a:p>
          <a:p>
            <a:pPr marL="0" marR="0" indent="0">
              <a:lnSpc>
                <a:spcPct val="107000"/>
              </a:lnSpc>
              <a:spcBef>
                <a:spcPts val="0"/>
              </a:spcBef>
              <a:spcAft>
                <a:spcPts val="675"/>
              </a:spcAft>
              <a:buNone/>
            </a:pPr>
            <a:endParaRPr lang="en-US" sz="18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35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XML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35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JSON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350"/>
              </a:lnSpc>
              <a:spcBef>
                <a:spcPts val="0"/>
              </a:spcBef>
              <a:spcAft>
                <a:spcPts val="800"/>
              </a:spcAft>
              <a:buFont typeface="+mj-lt"/>
              <a:buAutoNum type="arabicPeriod"/>
              <a:tabLst>
                <a:tab pos="457200" algn="l"/>
              </a:tabLst>
            </a:pPr>
            <a:r>
              <a:rPr lang="en-US" sz="1800" b="1"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Clickstream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350"/>
              </a:lnSpc>
              <a:spcBef>
                <a:spcPts val="0"/>
              </a:spcBef>
              <a:spcAft>
                <a:spcPts val="800"/>
              </a:spcAft>
              <a:buFont typeface="+mj-lt"/>
              <a:buAutoNum type="arabicPeriod"/>
              <a:tabLst>
                <a:tab pos="457200" algn="l"/>
              </a:tabLst>
            </a:pPr>
            <a:r>
              <a:rPr lang="en-US" sz="1800" b="1"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Google Search results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350"/>
              </a:lnSpc>
              <a:spcBef>
                <a:spcPts val="0"/>
              </a:spcBef>
              <a:spcAft>
                <a:spcPts val="800"/>
              </a:spcAft>
              <a:buFont typeface="+mj-lt"/>
              <a:buAutoNum type="arabicPeriod"/>
              <a:tabLst>
                <a:tab pos="457200" algn="l"/>
              </a:tabLst>
            </a:pPr>
            <a:r>
              <a:rPr lang="en-US" sz="1800" b="1"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Any Website web page data for scrapping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675"/>
              </a:spcAft>
              <a:buNone/>
            </a:pPr>
            <a:r>
              <a:rPr lang="en-US" sz="1800" b="1" dirty="0">
                <a:solidFill>
                  <a:srgbClr val="C00000"/>
                </a:solidFill>
                <a:effectLst/>
                <a:latin typeface="Helvetica" panose="020B0604020202020204" pitchFamily="34" charset="0"/>
                <a:ea typeface="Times New Roman" panose="02020603050405020304" pitchFamily="18" charset="0"/>
                <a:cs typeface="Times New Roman" panose="02020603050405020304" pitchFamily="18" charset="0"/>
              </a:rPr>
              <a:t>Answer: 3, 4, 5</a:t>
            </a:r>
            <a:endParaRPr lang="en-US" sz="18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675"/>
              </a:spcAft>
              <a:buNone/>
            </a:pPr>
            <a:endParaRPr lang="en-US" sz="1800" b="1"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675"/>
              </a:spcAft>
              <a:buNone/>
            </a:pPr>
            <a:r>
              <a:rPr lang="en-US" sz="1800" b="1"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Explanation</a:t>
            </a:r>
            <a:r>
              <a:rPr lang="en-US" sz="180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 Sometimes, it is very difficult to correctly choose data format between semi-structured and quasi-structured data. So remember that data which has associated metadata and can be formatted or structured using that metadata then they are </a:t>
            </a:r>
            <a:r>
              <a:rPr lang="en-US" sz="1800" b="1" dirty="0">
                <a:solidFill>
                  <a:srgbClr val="C00000"/>
                </a:solidFill>
                <a:effectLst/>
                <a:latin typeface="Helvetica" panose="020B0604020202020204" pitchFamily="34" charset="0"/>
                <a:ea typeface="Times New Roman" panose="02020603050405020304" pitchFamily="18" charset="0"/>
                <a:cs typeface="Times New Roman" panose="02020603050405020304" pitchFamily="18" charset="0"/>
              </a:rPr>
              <a:t>semi-structured data</a:t>
            </a:r>
            <a:r>
              <a:rPr lang="en-US" sz="1800" dirty="0">
                <a:solidFill>
                  <a:srgbClr val="C00000"/>
                </a:solidFill>
                <a:effectLst/>
                <a:latin typeface="Helvetica" panose="020B0604020202020204" pitchFamily="34" charset="0"/>
                <a:ea typeface="Times New Roman" panose="02020603050405020304" pitchFamily="18" charset="0"/>
                <a:cs typeface="Times New Roman" panose="02020603050405020304" pitchFamily="18" charset="0"/>
              </a:rPr>
              <a:t> </a:t>
            </a:r>
            <a:r>
              <a:rPr lang="en-US" sz="180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like JSON and XML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675"/>
              </a:spcAft>
              <a:buNone/>
            </a:pPr>
            <a:r>
              <a:rPr lang="en-US" sz="180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And data which is still in text format but cannot be easily formatted and require a good and intelligent transformer to convert them in a well format. Like </a:t>
            </a:r>
            <a:r>
              <a:rPr lang="en-US" sz="1800" b="1"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Google search result, Web scrapping data, any web page and Web server click-stream data </a:t>
            </a:r>
            <a:r>
              <a:rPr lang="en-US" sz="180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are called </a:t>
            </a:r>
            <a:r>
              <a:rPr lang="en-US" sz="1800" b="1" dirty="0">
                <a:solidFill>
                  <a:srgbClr val="C00000"/>
                </a:solidFill>
                <a:effectLst/>
                <a:latin typeface="Helvetica" panose="020B0604020202020204" pitchFamily="34" charset="0"/>
                <a:ea typeface="Times New Roman" panose="02020603050405020304" pitchFamily="18" charset="0"/>
                <a:cs typeface="Times New Roman" panose="02020603050405020304" pitchFamily="18" charset="0"/>
              </a:rPr>
              <a:t>quasi-structured data</a:t>
            </a:r>
            <a:r>
              <a:rPr lang="en-US" sz="180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979072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490322" y="0"/>
            <a:ext cx="7815554" cy="443883"/>
          </a:xfrm>
        </p:spPr>
        <p:txBody>
          <a:bodyPr>
            <a:noAutofit/>
          </a:bodyPr>
          <a:lstStyle/>
          <a:p>
            <a:pPr algn="ctr">
              <a:spcBef>
                <a:spcPts val="0"/>
              </a:spcBef>
            </a:pPr>
            <a:r>
              <a:rPr lang="en-IN" sz="2800" b="1" i="0" u="none" strike="noStrike" cap="none" dirty="0">
                <a:solidFill>
                  <a:srgbClr val="C00000"/>
                </a:solidFill>
                <a:latin typeface="Calibri"/>
                <a:ea typeface="Calibri"/>
                <a:cs typeface="Calibri"/>
                <a:sym typeface="Calibri"/>
              </a:rPr>
              <a:t>Types of Data – </a:t>
            </a: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Semi-Structured vs Quasi-Structured Data</a:t>
            </a:r>
            <a:endParaRPr lang="en-US" sz="2800"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6" name="Content Placeholder 5">
            <a:extLst>
              <a:ext uri="{FF2B5EF4-FFF2-40B4-BE49-F238E27FC236}">
                <a16:creationId xmlns:a16="http://schemas.microsoft.com/office/drawing/2014/main" id="{46126A01-786E-4755-5468-D61423E4E76F}"/>
              </a:ext>
            </a:extLst>
          </p:cNvPr>
          <p:cNvSpPr>
            <a:spLocks noGrp="1"/>
          </p:cNvSpPr>
          <p:nvPr>
            <p:ph idx="1"/>
          </p:nvPr>
        </p:nvSpPr>
        <p:spPr>
          <a:xfrm>
            <a:off x="158621" y="742462"/>
            <a:ext cx="8826758" cy="6320811"/>
          </a:xfrm>
        </p:spPr>
        <p:txBody>
          <a:bodyPr>
            <a:normAutofit/>
          </a:bodyPr>
          <a:lstStyle/>
          <a:p>
            <a:pPr marL="0" marR="0" algn="just">
              <a:spcBef>
                <a:spcPts val="1500"/>
              </a:spcBef>
              <a:spcAft>
                <a:spcPts val="1500"/>
              </a:spcAft>
            </a:pPr>
            <a:r>
              <a:rPr lang="en-US" sz="1800" b="1" dirty="0">
                <a:solidFill>
                  <a:srgbClr val="374151"/>
                </a:solidFill>
                <a:effectLst/>
                <a:latin typeface="Segoe UI" panose="020B0502040204020203" pitchFamily="34" charset="0"/>
                <a:ea typeface="Times New Roman" panose="02020603050405020304" pitchFamily="18" charset="0"/>
              </a:rPr>
              <a:t>In data science, both semi-structured and quasi-structured data present challenges in terms of extracting meaningful insights. </a:t>
            </a:r>
            <a:endParaRPr lang="en-US" sz="1800" b="1" dirty="0">
              <a:effectLst/>
              <a:latin typeface="Times New Roman" panose="02020603050405020304" pitchFamily="18" charset="0"/>
              <a:ea typeface="Times New Roman" panose="02020603050405020304" pitchFamily="18" charset="0"/>
            </a:endParaRPr>
          </a:p>
          <a:p>
            <a:pPr marL="0" marR="0" algn="just">
              <a:spcBef>
                <a:spcPts val="1500"/>
              </a:spcBef>
              <a:spcAft>
                <a:spcPts val="1500"/>
              </a:spcAft>
            </a:pPr>
            <a:r>
              <a:rPr lang="en-US" sz="1800" b="1" dirty="0">
                <a:solidFill>
                  <a:srgbClr val="374151"/>
                </a:solidFill>
                <a:effectLst/>
                <a:latin typeface="Segoe UI" panose="020B0502040204020203" pitchFamily="34" charset="0"/>
                <a:ea typeface="Times New Roman" panose="02020603050405020304" pitchFamily="18" charset="0"/>
              </a:rPr>
              <a:t>However, </a:t>
            </a:r>
            <a:r>
              <a:rPr lang="en-US" sz="1800" b="1" dirty="0">
                <a:solidFill>
                  <a:srgbClr val="C00000"/>
                </a:solidFill>
                <a:effectLst/>
                <a:latin typeface="Segoe UI" panose="020B0502040204020203" pitchFamily="34" charset="0"/>
                <a:ea typeface="Times New Roman" panose="02020603050405020304" pitchFamily="18" charset="0"/>
              </a:rPr>
              <a:t>semi-structured data is generally easier to work with than quasi-structured data </a:t>
            </a:r>
            <a:r>
              <a:rPr lang="en-US" sz="1800" b="1" dirty="0">
                <a:solidFill>
                  <a:srgbClr val="374151"/>
                </a:solidFill>
                <a:effectLst/>
                <a:latin typeface="Segoe UI" panose="020B0502040204020203" pitchFamily="34" charset="0"/>
                <a:ea typeface="Times New Roman" panose="02020603050405020304" pitchFamily="18" charset="0"/>
              </a:rPr>
              <a:t>since it has a well-defined structure. Techniques such as data cleaning, data transformation, and data normalization can be applied to semi-structured data to make it more consistent and easier to analyze.</a:t>
            </a:r>
            <a:endParaRPr lang="en-US" sz="1800" b="1" dirty="0">
              <a:effectLst/>
              <a:latin typeface="Times New Roman" panose="02020603050405020304" pitchFamily="18" charset="0"/>
              <a:ea typeface="Times New Roman" panose="02020603050405020304" pitchFamily="18" charset="0"/>
            </a:endParaRPr>
          </a:p>
          <a:p>
            <a:pPr marL="0" marR="0" algn="just">
              <a:spcBef>
                <a:spcPts val="1500"/>
              </a:spcBef>
              <a:spcAft>
                <a:spcPts val="1500"/>
              </a:spcAft>
            </a:pPr>
            <a:r>
              <a:rPr lang="en-US" sz="1800" b="1" dirty="0">
                <a:solidFill>
                  <a:srgbClr val="C00000"/>
                </a:solidFill>
                <a:effectLst/>
                <a:latin typeface="Segoe UI" panose="020B0502040204020203" pitchFamily="34" charset="0"/>
                <a:ea typeface="Times New Roman" panose="02020603050405020304" pitchFamily="18" charset="0"/>
              </a:rPr>
              <a:t>Quasi-structured data, on the other hand, requires more advanced techniques</a:t>
            </a:r>
            <a:r>
              <a:rPr lang="en-US" sz="1800" b="1" dirty="0">
                <a:solidFill>
                  <a:srgbClr val="374151"/>
                </a:solidFill>
                <a:effectLst/>
                <a:latin typeface="Segoe UI" panose="020B0502040204020203" pitchFamily="34" charset="0"/>
                <a:ea typeface="Times New Roman" panose="02020603050405020304" pitchFamily="18" charset="0"/>
              </a:rPr>
              <a:t> such as natural language processing (NLP) and machine learning algorithms to extract useful insights. NLP techniques can be used to identify relevant keywords and topics, sentiment analysis, and other features. Machine learning algorithms can be trained to recognize patterns in the data, even if the structure is not well-defined.</a:t>
            </a:r>
            <a:endParaRPr lang="en-US" sz="1800" b="1" dirty="0">
              <a:effectLst/>
              <a:latin typeface="Times New Roman" panose="02020603050405020304" pitchFamily="18" charset="0"/>
              <a:ea typeface="Times New Roman" panose="02020603050405020304" pitchFamily="18" charset="0"/>
            </a:endParaRPr>
          </a:p>
          <a:p>
            <a:pPr marL="0" marR="0" algn="just">
              <a:spcBef>
                <a:spcPts val="1500"/>
              </a:spcBef>
              <a:spcAft>
                <a:spcPts val="0"/>
              </a:spcAft>
            </a:pPr>
            <a:r>
              <a:rPr lang="en-US" sz="1800" b="1" dirty="0">
                <a:solidFill>
                  <a:srgbClr val="C00000"/>
                </a:solidFill>
                <a:effectLst/>
                <a:latin typeface="Segoe UI" panose="020B0502040204020203" pitchFamily="34" charset="0"/>
                <a:ea typeface="Times New Roman" panose="02020603050405020304" pitchFamily="18" charset="0"/>
              </a:rPr>
              <a:t>Overall, both semi-structured and quasi-structured data require specialized techniques and tools to extract meaningful insights. </a:t>
            </a:r>
            <a:r>
              <a:rPr lang="en-US" sz="1800" b="1" dirty="0">
                <a:solidFill>
                  <a:srgbClr val="0070C0"/>
                </a:solidFill>
                <a:effectLst/>
                <a:latin typeface="Segoe UI" panose="020B0502040204020203" pitchFamily="34" charset="0"/>
                <a:ea typeface="Times New Roman" panose="02020603050405020304" pitchFamily="18" charset="0"/>
              </a:rPr>
              <a:t>Understanding the differences between the two types of data can help data scientists choose the appropriate techniques and tools to use for their analysis.</a:t>
            </a:r>
            <a:endParaRPr lang="en-US" sz="1800" b="1" dirty="0">
              <a:solidFill>
                <a:srgbClr val="0070C0"/>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4852818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490322" y="0"/>
            <a:ext cx="7815554" cy="443883"/>
          </a:xfrm>
        </p:spPr>
        <p:txBody>
          <a:bodyPr>
            <a:noAutofit/>
          </a:bodyPr>
          <a:lstStyle/>
          <a:p>
            <a:pPr algn="ctr">
              <a:spcBef>
                <a:spcPts val="0"/>
              </a:spcBef>
            </a:pPr>
            <a:r>
              <a:rPr lang="en-IN" sz="2800" b="1" i="0" u="none" strike="noStrike" cap="none" dirty="0">
                <a:solidFill>
                  <a:srgbClr val="C00000"/>
                </a:solidFill>
                <a:latin typeface="Calibri"/>
                <a:ea typeface="Calibri"/>
                <a:cs typeface="Calibri"/>
                <a:sym typeface="Calibri"/>
              </a:rPr>
              <a:t>Types of Data – </a:t>
            </a:r>
            <a:r>
              <a:rPr lang="en-US" sz="2400" b="1" dirty="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Conclusion</a:t>
            </a:r>
            <a:endParaRPr lang="en-US" sz="2800" b="1"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3" name="Content Placeholder 2" descr="Types of Data">
            <a:extLst>
              <a:ext uri="{FF2B5EF4-FFF2-40B4-BE49-F238E27FC236}">
                <a16:creationId xmlns:a16="http://schemas.microsoft.com/office/drawing/2014/main" id="{CFC3AA2D-B6AB-40F4-FF47-2907BB4ECD9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888918"/>
            <a:ext cx="8913914" cy="3645759"/>
          </a:xfrm>
          <a:prstGeom prst="rect">
            <a:avLst/>
          </a:prstGeom>
          <a:noFill/>
          <a:ln>
            <a:noFill/>
          </a:ln>
        </p:spPr>
      </p:pic>
    </p:spTree>
    <p:extLst>
      <p:ext uri="{BB962C8B-B14F-4D97-AF65-F5344CB8AC3E}">
        <p14:creationId xmlns:p14="http://schemas.microsoft.com/office/powerpoint/2010/main" val="9217791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527645" y="-94994"/>
            <a:ext cx="7815554" cy="443883"/>
          </a:xfrm>
        </p:spPr>
        <p:txBody>
          <a:bodyPr>
            <a:noAutofit/>
          </a:bodyPr>
          <a:lstStyle/>
          <a:p>
            <a:pPr algn="ctr">
              <a:spcBef>
                <a:spcPts val="0"/>
              </a:spcBef>
            </a:pPr>
            <a:r>
              <a:rPr lang="en-IN" sz="2800" b="1" i="0" u="none" strike="noStrike" cap="none" dirty="0">
                <a:solidFill>
                  <a:srgbClr val="C00000"/>
                </a:solidFill>
                <a:latin typeface="Calibri"/>
                <a:ea typeface="Calibri"/>
                <a:cs typeface="Calibri"/>
                <a:sym typeface="Calibri"/>
              </a:rPr>
              <a:t>Types of Data – </a:t>
            </a:r>
            <a:r>
              <a:rPr lang="en-US" sz="2400" b="1" dirty="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Conclusion</a:t>
            </a:r>
            <a:endParaRPr lang="en-US" sz="2800" b="1"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7" name="TextBox 6">
            <a:extLst>
              <a:ext uri="{FF2B5EF4-FFF2-40B4-BE49-F238E27FC236}">
                <a16:creationId xmlns:a16="http://schemas.microsoft.com/office/drawing/2014/main" id="{97E1638D-7D55-B5F4-ED15-C2E10222FE61}"/>
              </a:ext>
            </a:extLst>
          </p:cNvPr>
          <p:cNvSpPr txBox="1"/>
          <p:nvPr/>
        </p:nvSpPr>
        <p:spPr>
          <a:xfrm>
            <a:off x="335902" y="264913"/>
            <a:ext cx="8472196" cy="6999352"/>
          </a:xfrm>
          <a:prstGeom prst="rect">
            <a:avLst/>
          </a:prstGeom>
          <a:noFill/>
        </p:spPr>
        <p:txBody>
          <a:bodyPr wrap="square" rtlCol="0">
            <a:spAutoFit/>
          </a:bodyPr>
          <a:lstStyle/>
          <a:p>
            <a:pPr algn="just">
              <a:lnSpc>
                <a:spcPts val="2250"/>
              </a:lnSpc>
              <a:spcAft>
                <a:spcPts val="1950"/>
              </a:spcAft>
            </a:pPr>
            <a:r>
              <a:rPr lang="en-US" sz="1800" b="1" dirty="0">
                <a:solidFill>
                  <a:srgbClr val="FF0000"/>
                </a:solidFill>
                <a:effectLst/>
                <a:latin typeface="Verdana" panose="020B0604030504040204" pitchFamily="34" charset="0"/>
                <a:ea typeface="Times New Roman" panose="02020603050405020304" pitchFamily="18" charset="0"/>
              </a:rPr>
              <a:t>Structured data</a:t>
            </a:r>
            <a:r>
              <a:rPr lang="en-US" sz="1800" dirty="0">
                <a:solidFill>
                  <a:srgbClr val="FF0000"/>
                </a:solidFill>
                <a:effectLst/>
                <a:latin typeface="Verdana" panose="020B0604030504040204" pitchFamily="34" charset="0"/>
                <a:ea typeface="Times New Roman" panose="02020603050405020304" pitchFamily="18" charset="0"/>
              </a:rPr>
              <a:t>  </a:t>
            </a:r>
            <a:r>
              <a:rPr lang="en-US" sz="1800" dirty="0">
                <a:solidFill>
                  <a:srgbClr val="222222"/>
                </a:solidFill>
                <a:effectLst/>
                <a:latin typeface="Verdana" panose="020B0604030504040204" pitchFamily="34" charset="0"/>
                <a:ea typeface="Times New Roman" panose="02020603050405020304" pitchFamily="18" charset="0"/>
              </a:rPr>
              <a:t>– </a:t>
            </a:r>
            <a:r>
              <a:rPr lang="en-US" sz="1800" b="1" dirty="0">
                <a:solidFill>
                  <a:srgbClr val="222222"/>
                </a:solidFill>
                <a:effectLst/>
                <a:latin typeface="Verdana" panose="020B0604030504040204" pitchFamily="34" charset="0"/>
                <a:ea typeface="Times New Roman" panose="02020603050405020304" pitchFamily="18" charset="0"/>
              </a:rPr>
              <a:t>It is the type of data that is stored in a relational databases such as SQL and Oracle where data is organized in rows and columns within named tables.</a:t>
            </a:r>
            <a:endParaRPr lang="en-US" sz="1800" b="1" dirty="0">
              <a:effectLst/>
              <a:latin typeface="Times New Roman" panose="02020603050405020304" pitchFamily="18" charset="0"/>
              <a:ea typeface="Times New Roman" panose="02020603050405020304" pitchFamily="18" charset="0"/>
            </a:endParaRPr>
          </a:p>
          <a:p>
            <a:pPr marL="0" marR="0" algn="just">
              <a:lnSpc>
                <a:spcPts val="2250"/>
              </a:lnSpc>
              <a:spcBef>
                <a:spcPts val="0"/>
              </a:spcBef>
              <a:spcAft>
                <a:spcPts val="1950"/>
              </a:spcAft>
            </a:pPr>
            <a:r>
              <a:rPr lang="en-US" sz="1800" b="1" dirty="0">
                <a:solidFill>
                  <a:srgbClr val="FF0000"/>
                </a:solidFill>
                <a:effectLst/>
                <a:latin typeface="Verdana" panose="020B0604030504040204" pitchFamily="34" charset="0"/>
                <a:ea typeface="Times New Roman" panose="02020603050405020304" pitchFamily="18" charset="0"/>
              </a:rPr>
              <a:t>Semi-structured data</a:t>
            </a:r>
            <a:r>
              <a:rPr lang="en-US" sz="1800" dirty="0">
                <a:solidFill>
                  <a:srgbClr val="FF0000"/>
                </a:solidFill>
                <a:effectLst/>
                <a:latin typeface="Verdana" panose="020B0604030504040204" pitchFamily="34" charset="0"/>
                <a:ea typeface="Times New Roman" panose="02020603050405020304" pitchFamily="18" charset="0"/>
              </a:rPr>
              <a:t> </a:t>
            </a:r>
            <a:r>
              <a:rPr lang="en-US" sz="1800" dirty="0">
                <a:solidFill>
                  <a:srgbClr val="222222"/>
                </a:solidFill>
                <a:effectLst/>
                <a:latin typeface="Verdana" panose="020B0604030504040204" pitchFamily="34" charset="0"/>
                <a:ea typeface="Times New Roman" panose="02020603050405020304" pitchFamily="18" charset="0"/>
              </a:rPr>
              <a:t>–  </a:t>
            </a:r>
            <a:r>
              <a:rPr lang="en-US" sz="1800" b="1" dirty="0">
                <a:solidFill>
                  <a:srgbClr val="222222"/>
                </a:solidFill>
                <a:effectLst/>
                <a:latin typeface="Verdana" panose="020B0604030504040204" pitchFamily="34" charset="0"/>
                <a:ea typeface="Times New Roman" panose="02020603050405020304" pitchFamily="18" charset="0"/>
              </a:rPr>
              <a:t>This type of data does not have a standard data model but it has clear self-describing patterns and structure. Examples of semi-structured data are Excel spreadsheets that have a row and column structure and XML files that are defined by an XML schema.</a:t>
            </a:r>
            <a:endParaRPr lang="en-US" sz="1800" b="1" dirty="0">
              <a:effectLst/>
              <a:latin typeface="Times New Roman" panose="02020603050405020304" pitchFamily="18" charset="0"/>
              <a:ea typeface="Times New Roman" panose="02020603050405020304" pitchFamily="18" charset="0"/>
            </a:endParaRPr>
          </a:p>
          <a:p>
            <a:pPr marL="0" marR="0" algn="just">
              <a:lnSpc>
                <a:spcPts val="2250"/>
              </a:lnSpc>
              <a:spcBef>
                <a:spcPts val="0"/>
              </a:spcBef>
              <a:spcAft>
                <a:spcPts val="1950"/>
              </a:spcAft>
            </a:pPr>
            <a:r>
              <a:rPr lang="en-US" sz="1800" b="1" dirty="0">
                <a:solidFill>
                  <a:srgbClr val="FF0000"/>
                </a:solidFill>
                <a:effectLst/>
                <a:latin typeface="Verdana" panose="020B0604030504040204" pitchFamily="34" charset="0"/>
                <a:ea typeface="Times New Roman" panose="02020603050405020304" pitchFamily="18" charset="0"/>
              </a:rPr>
              <a:t>Quasi-structured Data</a:t>
            </a:r>
            <a:r>
              <a:rPr lang="en-US" sz="1800" dirty="0">
                <a:solidFill>
                  <a:srgbClr val="FF0000"/>
                </a:solidFill>
                <a:effectLst/>
                <a:latin typeface="Verdana" panose="020B0604030504040204" pitchFamily="34" charset="0"/>
                <a:ea typeface="Times New Roman" panose="02020603050405020304" pitchFamily="18" charset="0"/>
              </a:rPr>
              <a:t> </a:t>
            </a:r>
            <a:r>
              <a:rPr lang="en-US" sz="1800" dirty="0">
                <a:solidFill>
                  <a:srgbClr val="222222"/>
                </a:solidFill>
                <a:effectLst/>
                <a:latin typeface="Verdana" panose="020B0604030504040204" pitchFamily="34" charset="0"/>
                <a:ea typeface="Times New Roman" panose="02020603050405020304" pitchFamily="18" charset="0"/>
              </a:rPr>
              <a:t>– </a:t>
            </a:r>
            <a:r>
              <a:rPr lang="en-US" sz="1800" b="1" dirty="0">
                <a:solidFill>
                  <a:srgbClr val="222222"/>
                </a:solidFill>
                <a:effectLst/>
                <a:latin typeface="Verdana" panose="020B0604030504040204" pitchFamily="34" charset="0"/>
                <a:ea typeface="Times New Roman" panose="02020603050405020304" pitchFamily="18" charset="0"/>
              </a:rPr>
              <a:t>This type of data consists of textual content with erratic data formats, and its formatted with effort, software system tools, and time. An example of quasi-structured data is the data about webpages a user visited and in what order.</a:t>
            </a:r>
            <a:endParaRPr lang="en-US" sz="1800" b="1" dirty="0">
              <a:effectLst/>
              <a:latin typeface="Times New Roman" panose="02020603050405020304" pitchFamily="18" charset="0"/>
              <a:ea typeface="Times New Roman" panose="02020603050405020304" pitchFamily="18" charset="0"/>
            </a:endParaRPr>
          </a:p>
          <a:p>
            <a:pPr marL="0" marR="0" algn="just">
              <a:lnSpc>
                <a:spcPts val="2250"/>
              </a:lnSpc>
              <a:spcBef>
                <a:spcPts val="0"/>
              </a:spcBef>
              <a:spcAft>
                <a:spcPts val="1950"/>
              </a:spcAft>
            </a:pPr>
            <a:r>
              <a:rPr lang="en-US" sz="1800" b="1" dirty="0">
                <a:solidFill>
                  <a:srgbClr val="FF0000"/>
                </a:solidFill>
                <a:effectLst/>
                <a:latin typeface="Verdana" panose="020B0604030504040204" pitchFamily="34" charset="0"/>
                <a:ea typeface="Times New Roman" panose="02020603050405020304" pitchFamily="18" charset="0"/>
              </a:rPr>
              <a:t>Unstructured Data</a:t>
            </a:r>
            <a:r>
              <a:rPr lang="en-US" sz="1800" dirty="0">
                <a:solidFill>
                  <a:srgbClr val="FF0000"/>
                </a:solidFill>
                <a:effectLst/>
                <a:latin typeface="Verdana" panose="020B0604030504040204" pitchFamily="34" charset="0"/>
                <a:ea typeface="Times New Roman" panose="02020603050405020304" pitchFamily="18" charset="0"/>
              </a:rPr>
              <a:t> </a:t>
            </a:r>
            <a:r>
              <a:rPr lang="en-US" sz="1800" dirty="0">
                <a:solidFill>
                  <a:srgbClr val="222222"/>
                </a:solidFill>
                <a:effectLst/>
                <a:latin typeface="Verdana" panose="020B0604030504040204" pitchFamily="34" charset="0"/>
                <a:ea typeface="Times New Roman" panose="02020603050405020304" pitchFamily="18" charset="0"/>
              </a:rPr>
              <a:t>– </a:t>
            </a:r>
            <a:r>
              <a:rPr lang="en-US" sz="1800" b="1" dirty="0">
                <a:solidFill>
                  <a:srgbClr val="222222"/>
                </a:solidFill>
                <a:effectLst/>
                <a:latin typeface="Verdana" panose="020B0604030504040204" pitchFamily="34" charset="0"/>
                <a:ea typeface="Times New Roman" panose="02020603050405020304" pitchFamily="18" charset="0"/>
              </a:rPr>
              <a:t>This type of data doesn’t have an information model and isn’t organized in any specific format. Some samples of unstructured data are e-mails, displays, images, text documents, PDF files and videos. Approx 90% of the digital data generated these days is non-structured data which is either semi-, quasi-, and unstructured data.</a:t>
            </a:r>
            <a:endParaRPr lang="en-US" sz="1800" b="1"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6353295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490322" y="0"/>
            <a:ext cx="7815554" cy="443883"/>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333333"/>
                </a:solidFill>
                <a:effectLst/>
                <a:latin typeface="Poppins" panose="00000500000000000000" pitchFamily="2" charset="0"/>
                <a:ea typeface="Times New Roman" panose="02020603050405020304" pitchFamily="18" charset="0"/>
                <a:cs typeface="Poppins" panose="00000500000000000000" pitchFamily="2" charset="0"/>
              </a:rPr>
              <a:t>Pros and Cons of </a:t>
            </a:r>
            <a:r>
              <a:rPr kumimoji="0" lang="en-US" altLang="en-US" sz="2800" b="1" i="0" u="none" strike="noStrike" cap="none" normalizeH="0" baseline="0" dirty="0">
                <a:ln>
                  <a:noFill/>
                </a:ln>
                <a:solidFill>
                  <a:srgbClr val="FF0000"/>
                </a:solidFill>
                <a:effectLst/>
                <a:latin typeface="Poppins" panose="00000500000000000000" pitchFamily="2" charset="0"/>
                <a:ea typeface="Times New Roman" panose="02020603050405020304" pitchFamily="18" charset="0"/>
                <a:cs typeface="Poppins" panose="00000500000000000000" pitchFamily="2" charset="0"/>
              </a:rPr>
              <a:t>Structured</a:t>
            </a:r>
            <a:r>
              <a:rPr kumimoji="0" lang="en-US" altLang="en-US" sz="2800" b="1" i="0" u="none" strike="noStrike" cap="none" normalizeH="0" baseline="0" dirty="0">
                <a:ln>
                  <a:noFill/>
                </a:ln>
                <a:solidFill>
                  <a:srgbClr val="333333"/>
                </a:solidFill>
                <a:effectLst/>
                <a:latin typeface="Poppins" panose="00000500000000000000" pitchFamily="2" charset="0"/>
                <a:ea typeface="Times New Roman" panose="02020603050405020304" pitchFamily="18" charset="0"/>
                <a:cs typeface="Poppins" panose="00000500000000000000" pitchFamily="2" charset="0"/>
              </a:rPr>
              <a:t> Data</a:t>
            </a:r>
            <a:endParaRPr kumimoji="0" lang="en-US" altLang="en-US" sz="28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D3CBA7A8-7365-FCAC-EC2C-C9A5D8508E7F}"/>
              </a:ext>
            </a:extLst>
          </p:cNvPr>
          <p:cNvGraphicFramePr>
            <a:graphicFrameLocks noGrp="1"/>
          </p:cNvGraphicFramePr>
          <p:nvPr>
            <p:extLst>
              <p:ext uri="{D42A27DB-BD31-4B8C-83A1-F6EECF244321}">
                <p14:modId xmlns:p14="http://schemas.microsoft.com/office/powerpoint/2010/main" val="2371932893"/>
              </p:ext>
            </p:extLst>
          </p:nvPr>
        </p:nvGraphicFramePr>
        <p:xfrm>
          <a:off x="466530" y="906526"/>
          <a:ext cx="8210939" cy="4748432"/>
        </p:xfrm>
        <a:graphic>
          <a:graphicData uri="http://schemas.openxmlformats.org/drawingml/2006/table">
            <a:tbl>
              <a:tblPr firstRow="1" firstCol="1" bandRow="1">
                <a:tableStyleId>{5C22544A-7EE6-4342-B048-85BDC9FD1C3A}</a:tableStyleId>
              </a:tblPr>
              <a:tblGrid>
                <a:gridCol w="4170784">
                  <a:extLst>
                    <a:ext uri="{9D8B030D-6E8A-4147-A177-3AD203B41FA5}">
                      <a16:colId xmlns:a16="http://schemas.microsoft.com/office/drawing/2014/main" val="3934316343"/>
                    </a:ext>
                  </a:extLst>
                </a:gridCol>
                <a:gridCol w="4040155">
                  <a:extLst>
                    <a:ext uri="{9D8B030D-6E8A-4147-A177-3AD203B41FA5}">
                      <a16:colId xmlns:a16="http://schemas.microsoft.com/office/drawing/2014/main" val="2182106636"/>
                    </a:ext>
                  </a:extLst>
                </a:gridCol>
              </a:tblGrid>
              <a:tr h="447271">
                <a:tc>
                  <a:txBody>
                    <a:bodyPr/>
                    <a:lstStyle/>
                    <a:p>
                      <a:pPr marL="0" marR="0" algn="ctr">
                        <a:lnSpc>
                          <a:spcPct val="115000"/>
                        </a:lnSpc>
                        <a:spcBef>
                          <a:spcPts val="0"/>
                        </a:spcBef>
                        <a:spcAft>
                          <a:spcPts val="0"/>
                        </a:spcAft>
                      </a:pPr>
                      <a:r>
                        <a:rPr lang="en-US" sz="2000" b="1" dirty="0">
                          <a:effectLst/>
                          <a:latin typeface="+mn-lt"/>
                        </a:rPr>
                        <a:t>Pros</a:t>
                      </a:r>
                      <a:endParaRPr lang="en-US" sz="20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latin typeface="+mn-lt"/>
                        </a:rPr>
                        <a:t>Cons</a:t>
                      </a:r>
                      <a:endParaRPr lang="en-US" sz="20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4773541"/>
                  </a:ext>
                </a:extLst>
              </a:tr>
              <a:tr h="922398">
                <a:tc>
                  <a:txBody>
                    <a:bodyPr/>
                    <a:lstStyle/>
                    <a:p>
                      <a:pPr marL="0" marR="0">
                        <a:lnSpc>
                          <a:spcPct val="115000"/>
                        </a:lnSpc>
                        <a:spcBef>
                          <a:spcPts val="0"/>
                        </a:spcBef>
                        <a:spcAft>
                          <a:spcPts val="0"/>
                        </a:spcAft>
                      </a:pPr>
                      <a:r>
                        <a:rPr lang="en-US" sz="2000" b="1" dirty="0">
                          <a:effectLst/>
                          <a:latin typeface="+mn-lt"/>
                        </a:rPr>
                        <a:t>Requires less processing in comparison to unstructured data and is easier to manage.</a:t>
                      </a:r>
                      <a:endParaRPr lang="en-US" sz="20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b="1" dirty="0">
                          <a:effectLst/>
                          <a:latin typeface="+mn-lt"/>
                        </a:rPr>
                        <a:t>Limited usability because of its pre-defined structure/format</a:t>
                      </a:r>
                      <a:endParaRPr lang="en-US" sz="2000" b="1"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61313811"/>
                  </a:ext>
                </a:extLst>
              </a:tr>
              <a:tr h="1872651">
                <a:tc>
                  <a:txBody>
                    <a:bodyPr/>
                    <a:lstStyle/>
                    <a:p>
                      <a:pPr marL="0" marR="0">
                        <a:lnSpc>
                          <a:spcPct val="115000"/>
                        </a:lnSpc>
                        <a:spcBef>
                          <a:spcPts val="0"/>
                        </a:spcBef>
                        <a:spcAft>
                          <a:spcPts val="0"/>
                        </a:spcAft>
                      </a:pPr>
                      <a:r>
                        <a:rPr lang="en-US" sz="2000" b="1" dirty="0">
                          <a:effectLst/>
                          <a:latin typeface="+mn-lt"/>
                        </a:rPr>
                        <a:t>Machine algorithms can easily crawl and use structured data which simplifies querying</a:t>
                      </a:r>
                      <a:endParaRPr lang="en-US" sz="20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b="1" dirty="0">
                          <a:effectLst/>
                          <a:latin typeface="+mn-lt"/>
                        </a:rPr>
                        <a:t>Structured data is stored in data warehouses which are built for space saving but are difficult to change and not very scalable/flexible.</a:t>
                      </a:r>
                      <a:endParaRPr lang="en-US" sz="2000" b="1"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5101057"/>
                  </a:ext>
                </a:extLst>
              </a:tr>
              <a:tr h="1397524">
                <a:tc>
                  <a:txBody>
                    <a:bodyPr/>
                    <a:lstStyle/>
                    <a:p>
                      <a:pPr marL="0" marR="0">
                        <a:lnSpc>
                          <a:spcPct val="115000"/>
                        </a:lnSpc>
                        <a:spcBef>
                          <a:spcPts val="0"/>
                        </a:spcBef>
                        <a:spcAft>
                          <a:spcPts val="0"/>
                        </a:spcAft>
                      </a:pPr>
                      <a:r>
                        <a:rPr lang="en-US" sz="2000" b="1" dirty="0">
                          <a:effectLst/>
                          <a:latin typeface="+mn-lt"/>
                        </a:rPr>
                        <a:t>As an older format of data, there are several tools available for structured data that simplify usage, management, and analysis</a:t>
                      </a:r>
                      <a:endParaRPr lang="en-US" sz="20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endParaRPr lang="en-US" sz="2000" dirty="0">
                        <a:effectLst/>
                        <a:latin typeface="+mn-lt"/>
                        <a:cs typeface="Times New Roman" panose="02020603050405020304" pitchFamily="18" charset="0"/>
                      </a:endParaRPr>
                    </a:p>
                  </a:txBody>
                  <a:tcPr marL="68580" marR="68580" marT="0" marB="0"/>
                </a:tc>
                <a:extLst>
                  <a:ext uri="{0D108BD9-81ED-4DB2-BD59-A6C34878D82A}">
                    <a16:rowId xmlns:a16="http://schemas.microsoft.com/office/drawing/2014/main" val="710076016"/>
                  </a:ext>
                </a:extLst>
              </a:tr>
            </a:tbl>
          </a:graphicData>
        </a:graphic>
      </p:graphicFrame>
    </p:spTree>
    <p:extLst>
      <p:ext uri="{BB962C8B-B14F-4D97-AF65-F5344CB8AC3E}">
        <p14:creationId xmlns:p14="http://schemas.microsoft.com/office/powerpoint/2010/main" val="8169580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490322" y="0"/>
            <a:ext cx="7815554" cy="443883"/>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333333"/>
                </a:solidFill>
                <a:effectLst/>
                <a:latin typeface="Poppins" panose="00000500000000000000" pitchFamily="2" charset="0"/>
                <a:ea typeface="Times New Roman" panose="02020603050405020304" pitchFamily="18" charset="0"/>
                <a:cs typeface="Poppins" panose="00000500000000000000" pitchFamily="2" charset="0"/>
              </a:rPr>
              <a:t>Pros and Cons of </a:t>
            </a:r>
            <a:r>
              <a:rPr kumimoji="0" lang="en-US" altLang="en-US" sz="2800" b="1" i="0" u="none" strike="noStrike" cap="none" normalizeH="0" baseline="0" dirty="0">
                <a:ln>
                  <a:noFill/>
                </a:ln>
                <a:solidFill>
                  <a:srgbClr val="00B0F0"/>
                </a:solidFill>
                <a:effectLst/>
                <a:latin typeface="Poppins" panose="00000500000000000000" pitchFamily="2" charset="0"/>
                <a:ea typeface="Times New Roman" panose="02020603050405020304" pitchFamily="18" charset="0"/>
                <a:cs typeface="Poppins" panose="00000500000000000000" pitchFamily="2" charset="0"/>
              </a:rPr>
              <a:t>Unstructured</a:t>
            </a:r>
            <a:r>
              <a:rPr kumimoji="0" lang="en-US" altLang="en-US" sz="2800" b="1" i="0" u="none" strike="noStrike" cap="none" normalizeH="0" baseline="0" dirty="0">
                <a:ln>
                  <a:noFill/>
                </a:ln>
                <a:solidFill>
                  <a:srgbClr val="333333"/>
                </a:solidFill>
                <a:effectLst/>
                <a:latin typeface="Poppins" panose="00000500000000000000" pitchFamily="2" charset="0"/>
                <a:ea typeface="Times New Roman" panose="02020603050405020304" pitchFamily="18" charset="0"/>
                <a:cs typeface="Poppins" panose="00000500000000000000" pitchFamily="2" charset="0"/>
              </a:rPr>
              <a:t> Data</a:t>
            </a:r>
            <a:endParaRPr kumimoji="0" lang="en-US" altLang="en-US" sz="28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93ADC7C3-EBA6-4702-DD68-42CE28998388}"/>
              </a:ext>
            </a:extLst>
          </p:cNvPr>
          <p:cNvGraphicFramePr>
            <a:graphicFrameLocks noGrp="1"/>
          </p:cNvGraphicFramePr>
          <p:nvPr>
            <p:extLst>
              <p:ext uri="{D42A27DB-BD31-4B8C-83A1-F6EECF244321}">
                <p14:modId xmlns:p14="http://schemas.microsoft.com/office/powerpoint/2010/main" val="332308685"/>
              </p:ext>
            </p:extLst>
          </p:nvPr>
        </p:nvGraphicFramePr>
        <p:xfrm>
          <a:off x="354563" y="643395"/>
          <a:ext cx="8164869" cy="5837828"/>
        </p:xfrm>
        <a:graphic>
          <a:graphicData uri="http://schemas.openxmlformats.org/drawingml/2006/table">
            <a:tbl>
              <a:tblPr firstRow="1" firstCol="1" bandRow="1">
                <a:tableStyleId>{5C22544A-7EE6-4342-B048-85BDC9FD1C3A}</a:tableStyleId>
              </a:tblPr>
              <a:tblGrid>
                <a:gridCol w="4545391">
                  <a:extLst>
                    <a:ext uri="{9D8B030D-6E8A-4147-A177-3AD203B41FA5}">
                      <a16:colId xmlns:a16="http://schemas.microsoft.com/office/drawing/2014/main" val="3755575068"/>
                    </a:ext>
                  </a:extLst>
                </a:gridCol>
                <a:gridCol w="3619478">
                  <a:extLst>
                    <a:ext uri="{9D8B030D-6E8A-4147-A177-3AD203B41FA5}">
                      <a16:colId xmlns:a16="http://schemas.microsoft.com/office/drawing/2014/main" val="4143967969"/>
                    </a:ext>
                  </a:extLst>
                </a:gridCol>
              </a:tblGrid>
              <a:tr h="394041">
                <a:tc>
                  <a:txBody>
                    <a:bodyPr/>
                    <a:lstStyle/>
                    <a:p>
                      <a:pPr marL="0" marR="0" algn="ctr">
                        <a:lnSpc>
                          <a:spcPct val="115000"/>
                        </a:lnSpc>
                        <a:spcBef>
                          <a:spcPts val="0"/>
                        </a:spcBef>
                        <a:spcAft>
                          <a:spcPts val="0"/>
                        </a:spcAft>
                      </a:pPr>
                      <a:r>
                        <a:rPr lang="en-US" sz="2000" b="1" dirty="0">
                          <a:effectLst/>
                        </a:rPr>
                        <a:t>Pros</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b="1">
                          <a:effectLst/>
                        </a:rPr>
                        <a:t>Cons</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6203852"/>
                  </a:ext>
                </a:extLst>
              </a:tr>
              <a:tr h="1231206">
                <a:tc>
                  <a:txBody>
                    <a:bodyPr/>
                    <a:lstStyle/>
                    <a:p>
                      <a:pPr marL="0" marR="0">
                        <a:lnSpc>
                          <a:spcPct val="115000"/>
                        </a:lnSpc>
                        <a:spcBef>
                          <a:spcPts val="0"/>
                        </a:spcBef>
                        <a:spcAft>
                          <a:spcPts val="0"/>
                        </a:spcAft>
                      </a:pPr>
                      <a:r>
                        <a:rPr lang="en-US" sz="2000" b="1" dirty="0">
                          <a:effectLst/>
                        </a:rPr>
                        <a:t>Variety of native formats facilitate a greater number of use-cases and applications</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b="1">
                          <a:effectLst/>
                        </a:rPr>
                        <a:t>The greater number of formats makes it equally challenging to analyze and leverage unstructured data.</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3677966"/>
                  </a:ext>
                </a:extLst>
              </a:tr>
              <a:tr h="1231206">
                <a:tc>
                  <a:txBody>
                    <a:bodyPr/>
                    <a:lstStyle/>
                    <a:p>
                      <a:pPr marL="0" marR="0">
                        <a:lnSpc>
                          <a:spcPct val="115000"/>
                        </a:lnSpc>
                        <a:spcBef>
                          <a:spcPts val="0"/>
                        </a:spcBef>
                        <a:spcAft>
                          <a:spcPts val="0"/>
                        </a:spcAft>
                      </a:pPr>
                      <a:r>
                        <a:rPr lang="en-US" sz="2000" b="1" dirty="0">
                          <a:effectLst/>
                        </a:rPr>
                        <a:t>As there is no need to predefine data, unstructured data is collected quickly and easily.</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b="1" dirty="0">
                          <a:effectLst/>
                        </a:rPr>
                        <a:t>The large volume and undefined formats make data management a challenge and specialized tools a necessity.</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18672694"/>
                  </a:ext>
                </a:extLst>
              </a:tr>
              <a:tr h="812624">
                <a:tc>
                  <a:txBody>
                    <a:bodyPr/>
                    <a:lstStyle/>
                    <a:p>
                      <a:pPr marL="0" marR="0">
                        <a:lnSpc>
                          <a:spcPct val="115000"/>
                        </a:lnSpc>
                        <a:spcBef>
                          <a:spcPts val="0"/>
                        </a:spcBef>
                        <a:spcAft>
                          <a:spcPts val="0"/>
                        </a:spcAft>
                      </a:pPr>
                      <a:r>
                        <a:rPr lang="en-US" sz="2000" b="1" dirty="0">
                          <a:effectLst/>
                        </a:rPr>
                        <a:t>Unstructured data is stored in on-premises or cloud data lakes which are highly scalable.</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2000" b="1"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7589841"/>
                  </a:ext>
                </a:extLst>
              </a:tr>
              <a:tr h="1649789">
                <a:tc>
                  <a:txBody>
                    <a:bodyPr/>
                    <a:lstStyle/>
                    <a:p>
                      <a:pPr marL="0" marR="0">
                        <a:lnSpc>
                          <a:spcPct val="115000"/>
                        </a:lnSpc>
                        <a:spcBef>
                          <a:spcPts val="0"/>
                        </a:spcBef>
                        <a:spcAft>
                          <a:spcPts val="0"/>
                        </a:spcAft>
                      </a:pPr>
                      <a:r>
                        <a:rPr lang="en-US" sz="2000" b="1">
                          <a:effectLst/>
                        </a:rPr>
                        <a:t>Although challenging, the greater volume of unstructured data provides better insights and more opportunities to turn your data into a competitive advantage.</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2000" b="1"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426248"/>
                  </a:ext>
                </a:extLst>
              </a:tr>
            </a:tbl>
          </a:graphicData>
        </a:graphic>
      </p:graphicFrame>
      <p:sp>
        <p:nvSpPr>
          <p:cNvPr id="6" name="Rectangle 1">
            <a:extLst>
              <a:ext uri="{FF2B5EF4-FFF2-40B4-BE49-F238E27FC236}">
                <a16:creationId xmlns:a16="http://schemas.microsoft.com/office/drawing/2014/main" id="{58B63F3B-F857-8604-5D07-5C509CF197C4}"/>
              </a:ext>
            </a:extLst>
          </p:cNvPr>
          <p:cNvSpPr>
            <a:spLocks noChangeArrowheads="1"/>
          </p:cNvSpPr>
          <p:nvPr/>
        </p:nvSpPr>
        <p:spPr bwMode="auto">
          <a:xfrm>
            <a:off x="1445662" y="1695001"/>
            <a:ext cx="65" cy="3731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94778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111968" y="0"/>
            <a:ext cx="8770775" cy="443883"/>
          </a:xfrm>
        </p:spPr>
        <p:txBody>
          <a:bodyPr>
            <a:noAutofit/>
          </a:bodyPr>
          <a:lstStyle/>
          <a:p>
            <a:pPr marL="0" marR="0" algn="ctr">
              <a:lnSpc>
                <a:spcPct val="107000"/>
              </a:lnSpc>
              <a:spcBef>
                <a:spcPts val="0"/>
              </a:spcBef>
              <a:spcAft>
                <a:spcPts val="800"/>
              </a:spcAft>
            </a:pPr>
            <a:r>
              <a:rPr lang="en-US" sz="2400" b="1" dirty="0">
                <a:solidFill>
                  <a:srgbClr val="C00000"/>
                </a:solidFill>
                <a:effectLst/>
                <a:latin typeface="Poppins" panose="00000500000000000000" pitchFamily="2" charset="0"/>
                <a:ea typeface="Calibri" panose="020F0502020204030204" pitchFamily="34" charset="0"/>
                <a:cs typeface="Times New Roman" panose="02020603050405020304" pitchFamily="18" charset="0"/>
              </a:rPr>
              <a:t>Types of Data : Qualitative and Quantitative data</a:t>
            </a:r>
            <a:r>
              <a:rPr lang="en-US" sz="2400" dirty="0">
                <a:solidFill>
                  <a:srgbClr val="C00000"/>
                </a:solidFill>
                <a:effectLst/>
                <a:latin typeface="Poppins" panose="00000500000000000000" pitchFamily="2" charset="0"/>
                <a:ea typeface="Calibri" panose="020F0502020204030204" pitchFamily="34" charset="0"/>
                <a:cs typeface="Times New Roman" panose="02020603050405020304" pitchFamily="18" charset="0"/>
              </a:rPr>
              <a:t> </a:t>
            </a:r>
            <a:endParaRPr lang="en-US" sz="24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A9F240C2-3183-64CC-0611-27E89AF34FB7}"/>
              </a:ext>
            </a:extLst>
          </p:cNvPr>
          <p:cNvSpPr txBox="1"/>
          <p:nvPr/>
        </p:nvSpPr>
        <p:spPr>
          <a:xfrm>
            <a:off x="111968" y="578498"/>
            <a:ext cx="8854750" cy="1073755"/>
          </a:xfrm>
          <a:prstGeom prst="rect">
            <a:avLst/>
          </a:prstGeom>
          <a:noFill/>
        </p:spPr>
        <p:txBody>
          <a:bodyPr wrap="square" rtlCol="0">
            <a:spAutoFit/>
          </a:bodyPr>
          <a:lstStyle/>
          <a:p>
            <a:pPr marL="0" marR="0">
              <a:lnSpc>
                <a:spcPct val="107000"/>
              </a:lnSpc>
              <a:spcBef>
                <a:spcPts val="0"/>
              </a:spcBef>
              <a:spcAft>
                <a:spcPts val="800"/>
              </a:spcAft>
            </a:pPr>
            <a:r>
              <a:rPr lang="en-US" sz="1800"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While working on these data, it is important to know the types of data to process them and get the right results. </a:t>
            </a:r>
          </a:p>
          <a:p>
            <a:pPr marL="0" marR="0">
              <a:lnSpc>
                <a:spcPct val="107000"/>
              </a:lnSpc>
              <a:spcBef>
                <a:spcPts val="0"/>
              </a:spcBef>
              <a:spcAft>
                <a:spcPts val="800"/>
              </a:spcAft>
            </a:pPr>
            <a:r>
              <a:rPr lang="en-US" sz="1800" b="1" dirty="0">
                <a:effectLst/>
                <a:latin typeface="Poppins" panose="00000500000000000000" pitchFamily="2" charset="0"/>
                <a:ea typeface="Calibri" panose="020F0502020204030204" pitchFamily="34" charset="0"/>
                <a:cs typeface="Times New Roman" panose="02020603050405020304" pitchFamily="18" charset="0"/>
              </a:rPr>
              <a:t>There are mainly two types of data: Qualitative and Quantitative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62EBACE0-CFFB-B53F-44BA-DCED514F66C4}"/>
              </a:ext>
            </a:extLst>
          </p:cNvPr>
          <p:cNvPicPr>
            <a:picLocks noChangeAspect="1"/>
          </p:cNvPicPr>
          <p:nvPr/>
        </p:nvPicPr>
        <p:blipFill>
          <a:blip r:embed="rId2"/>
          <a:stretch>
            <a:fillRect/>
          </a:stretch>
        </p:blipFill>
        <p:spPr>
          <a:xfrm>
            <a:off x="78730" y="2292051"/>
            <a:ext cx="8986540" cy="3296985"/>
          </a:xfrm>
          <a:prstGeom prst="rect">
            <a:avLst/>
          </a:prstGeom>
        </p:spPr>
      </p:pic>
    </p:spTree>
    <p:extLst>
      <p:ext uri="{BB962C8B-B14F-4D97-AF65-F5344CB8AC3E}">
        <p14:creationId xmlns:p14="http://schemas.microsoft.com/office/powerpoint/2010/main" val="7053867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490322" y="0"/>
            <a:ext cx="7815554" cy="443883"/>
          </a:xfrm>
        </p:spPr>
        <p:txBody>
          <a:bodyPr>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IN" sz="2800" b="1" i="0" u="none" strike="noStrike" cap="none" dirty="0">
                <a:solidFill>
                  <a:srgbClr val="C00000"/>
                </a:solidFill>
                <a:latin typeface="Calibri"/>
                <a:ea typeface="Calibri"/>
                <a:cs typeface="Calibri"/>
                <a:sym typeface="Calibri"/>
              </a:rPr>
              <a:t>Types of Data</a:t>
            </a:r>
            <a:endParaRPr kumimoji="0" lang="en-US" altLang="en-US" sz="28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F5428F6-8F21-D00B-6803-50D09D381E6B}"/>
              </a:ext>
            </a:extLst>
          </p:cNvPr>
          <p:cNvSpPr txBox="1"/>
          <p:nvPr/>
        </p:nvSpPr>
        <p:spPr>
          <a:xfrm>
            <a:off x="326571" y="681135"/>
            <a:ext cx="8378890" cy="5001882"/>
          </a:xfrm>
          <a:prstGeom prst="rect">
            <a:avLst/>
          </a:prstGeom>
          <a:noFill/>
        </p:spPr>
        <p:txBody>
          <a:bodyPr wrap="square" rtlCol="0">
            <a:spAutoFit/>
          </a:bodyPr>
          <a:lstStyle/>
          <a:p>
            <a:pPr marL="0" marR="0" fontAlgn="base">
              <a:spcBef>
                <a:spcPts val="0"/>
              </a:spcBef>
              <a:spcAft>
                <a:spcPts val="1500"/>
              </a:spcAft>
            </a:pPr>
            <a:r>
              <a:rPr lang="en-US" sz="2400" b="1" dirty="0">
                <a:solidFill>
                  <a:srgbClr val="C00000"/>
                </a:solidFill>
                <a:effectLst/>
                <a:latin typeface="Poppins" panose="00000500000000000000" pitchFamily="2" charset="0"/>
                <a:ea typeface="Times New Roman" panose="02020603050405020304" pitchFamily="18" charset="0"/>
              </a:rPr>
              <a:t>Qualitative </a:t>
            </a:r>
            <a:r>
              <a:rPr lang="en-US" sz="2400" b="1" dirty="0">
                <a:effectLst/>
                <a:latin typeface="Poppins" panose="00000500000000000000" pitchFamily="2" charset="0"/>
                <a:ea typeface="Times New Roman" panose="02020603050405020304" pitchFamily="18" charset="0"/>
              </a:rPr>
              <a:t>or</a:t>
            </a:r>
            <a:r>
              <a:rPr lang="en-US" sz="2400" b="1" dirty="0">
                <a:solidFill>
                  <a:srgbClr val="C00000"/>
                </a:solidFill>
                <a:effectLst/>
                <a:latin typeface="Poppins" panose="00000500000000000000" pitchFamily="2" charset="0"/>
                <a:ea typeface="Times New Roman" panose="02020603050405020304" pitchFamily="18" charset="0"/>
              </a:rPr>
              <a:t> Categorical Data:-</a:t>
            </a:r>
            <a:endParaRPr lang="en-US" sz="2400" b="1" dirty="0">
              <a:solidFill>
                <a:srgbClr val="C00000"/>
              </a:solidFill>
              <a:effectLst/>
              <a:latin typeface="Times New Roman" panose="02020603050405020304" pitchFamily="18" charset="0"/>
              <a:ea typeface="Times New Roman" panose="02020603050405020304" pitchFamily="18" charset="0"/>
            </a:endParaRPr>
          </a:p>
          <a:p>
            <a:pPr marL="0" marR="0" algn="l" fontAlgn="base">
              <a:spcBef>
                <a:spcPts val="0"/>
              </a:spcBef>
              <a:spcAft>
                <a:spcPts val="1920"/>
              </a:spcAft>
            </a:pPr>
            <a:r>
              <a:rPr lang="en-US" sz="1800" b="1" dirty="0">
                <a:solidFill>
                  <a:srgbClr val="C00000"/>
                </a:solidFill>
                <a:effectLst/>
                <a:latin typeface="Poppins" panose="00000500000000000000" pitchFamily="2" charset="0"/>
                <a:ea typeface="Times New Roman" panose="02020603050405020304" pitchFamily="18" charset="0"/>
              </a:rPr>
              <a:t>Qualitative or Categorical Data </a:t>
            </a:r>
            <a:r>
              <a:rPr lang="en-US" sz="1800" b="1" dirty="0">
                <a:solidFill>
                  <a:srgbClr val="444444"/>
                </a:solidFill>
                <a:effectLst/>
                <a:latin typeface="Poppins" panose="00000500000000000000" pitchFamily="2" charset="0"/>
                <a:ea typeface="Times New Roman" panose="02020603050405020304" pitchFamily="18" charset="0"/>
              </a:rPr>
              <a:t>is data</a:t>
            </a:r>
            <a:r>
              <a:rPr lang="en-US" sz="1800" b="1" dirty="0">
                <a:solidFill>
                  <a:srgbClr val="C00000"/>
                </a:solidFill>
                <a:effectLst/>
                <a:latin typeface="Poppins" panose="00000500000000000000" pitchFamily="2" charset="0"/>
                <a:ea typeface="Times New Roman" panose="02020603050405020304" pitchFamily="18" charset="0"/>
              </a:rPr>
              <a:t> that can’t be measured or counted in the form of numbers. </a:t>
            </a:r>
            <a:r>
              <a:rPr lang="en-US" sz="1800" b="1" dirty="0">
                <a:solidFill>
                  <a:srgbClr val="0070C0"/>
                </a:solidFill>
                <a:effectLst/>
                <a:latin typeface="Poppins" panose="00000500000000000000" pitchFamily="2" charset="0"/>
                <a:ea typeface="Times New Roman" panose="02020603050405020304" pitchFamily="18" charset="0"/>
              </a:rPr>
              <a:t>These types of data are sorted by category, not by number. </a:t>
            </a:r>
            <a:r>
              <a:rPr lang="en-US" sz="1800" b="1" dirty="0">
                <a:solidFill>
                  <a:srgbClr val="444444"/>
                </a:solidFill>
                <a:effectLst/>
                <a:latin typeface="Poppins" panose="00000500000000000000" pitchFamily="2" charset="0"/>
                <a:ea typeface="Times New Roman" panose="02020603050405020304" pitchFamily="18" charset="0"/>
              </a:rPr>
              <a:t>That’s why it is also known as Categorical Data. These data consist of audio, images, symbols, or text. </a:t>
            </a:r>
            <a:r>
              <a:rPr lang="en-US" sz="1800" b="1" dirty="0">
                <a:solidFill>
                  <a:srgbClr val="0070C0"/>
                </a:solidFill>
                <a:effectLst/>
                <a:latin typeface="Poppins" panose="00000500000000000000" pitchFamily="2" charset="0"/>
                <a:ea typeface="Times New Roman" panose="02020603050405020304" pitchFamily="18" charset="0"/>
              </a:rPr>
              <a:t>The gender of a person, i.e., male, female, or others, is qualitative data.</a:t>
            </a:r>
            <a:endParaRPr lang="en-US" sz="1800" b="1" dirty="0">
              <a:solidFill>
                <a:srgbClr val="0070C0"/>
              </a:solidFill>
              <a:effectLst/>
              <a:latin typeface="Times New Roman" panose="02020603050405020304" pitchFamily="18" charset="0"/>
              <a:ea typeface="Times New Roman" panose="02020603050405020304" pitchFamily="18" charset="0"/>
            </a:endParaRPr>
          </a:p>
          <a:p>
            <a:pPr marL="0" marR="0" algn="l" fontAlgn="base">
              <a:spcBef>
                <a:spcPts val="0"/>
              </a:spcBef>
              <a:spcAft>
                <a:spcPts val="1920"/>
              </a:spcAft>
            </a:pPr>
            <a:r>
              <a:rPr lang="en-US" sz="1800" b="1" dirty="0">
                <a:solidFill>
                  <a:srgbClr val="444444"/>
                </a:solidFill>
                <a:effectLst/>
                <a:latin typeface="Poppins" panose="00000500000000000000" pitchFamily="2" charset="0"/>
                <a:ea typeface="Times New Roman" panose="02020603050405020304" pitchFamily="18" charset="0"/>
              </a:rPr>
              <a:t>Qualitative data tells about the perception of people. This data helps market researchers understand the customers’ tastes and then design their ideas and strategies accordingly. </a:t>
            </a:r>
            <a:endParaRPr lang="en-US" sz="1800" b="1" dirty="0">
              <a:effectLst/>
              <a:latin typeface="Times New Roman" panose="02020603050405020304" pitchFamily="18" charset="0"/>
              <a:ea typeface="Times New Roman" panose="02020603050405020304" pitchFamily="18" charset="0"/>
            </a:endParaRPr>
          </a:p>
          <a:p>
            <a:pPr marL="0" marR="0" algn="l" fontAlgn="base">
              <a:spcBef>
                <a:spcPts val="0"/>
              </a:spcBef>
              <a:spcAft>
                <a:spcPts val="1500"/>
              </a:spcAft>
            </a:pPr>
            <a:r>
              <a:rPr lang="en-US" sz="1800" b="1" dirty="0">
                <a:solidFill>
                  <a:srgbClr val="C00000"/>
                </a:solidFill>
                <a:effectLst/>
                <a:latin typeface="Poppins" panose="00000500000000000000" pitchFamily="2" charset="0"/>
                <a:ea typeface="Times New Roman" panose="02020603050405020304" pitchFamily="18" charset="0"/>
              </a:rPr>
              <a:t>The other examples of qualitative data are :</a:t>
            </a:r>
            <a:endParaRPr lang="en-US" sz="1800" b="1" dirty="0">
              <a:solidFill>
                <a:srgbClr val="C00000"/>
              </a:solidFill>
              <a:effectLst/>
              <a:latin typeface="Times New Roman" panose="02020603050405020304" pitchFamily="18" charset="0"/>
              <a:ea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What language do you speak</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Favorite holiday destination</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Opinion on something (agree, disagree, or neutral)</a:t>
            </a: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444444"/>
                </a:solidFill>
                <a:effectLst/>
                <a:latin typeface="Poppins" panose="00000500000000000000" pitchFamily="2" charset="0"/>
                <a:ea typeface="Calibri" panose="020F0502020204030204" pitchFamily="34" charset="0"/>
              </a:rPr>
              <a:t>Colors</a:t>
            </a:r>
            <a:endParaRPr lang="en-US" b="1" dirty="0"/>
          </a:p>
        </p:txBody>
      </p:sp>
    </p:spTree>
    <p:extLst>
      <p:ext uri="{BB962C8B-B14F-4D97-AF65-F5344CB8AC3E}">
        <p14:creationId xmlns:p14="http://schemas.microsoft.com/office/powerpoint/2010/main" val="42262024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490322" y="0"/>
            <a:ext cx="7815554" cy="443883"/>
          </a:xfrm>
        </p:spPr>
        <p:txBody>
          <a:bodyPr>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IN" sz="2800" b="1" i="0" u="none" strike="noStrike" cap="none" dirty="0">
                <a:solidFill>
                  <a:srgbClr val="C00000"/>
                </a:solidFill>
                <a:latin typeface="Calibri"/>
                <a:ea typeface="Calibri"/>
                <a:cs typeface="Calibri"/>
                <a:sym typeface="Calibri"/>
              </a:rPr>
              <a:t>Types of Data - </a:t>
            </a:r>
            <a:r>
              <a:rPr lang="en-US" sz="2400" b="1" i="0" dirty="0">
                <a:solidFill>
                  <a:srgbClr val="C00000"/>
                </a:solidFill>
                <a:effectLst/>
                <a:latin typeface="Poppins" panose="00000500000000000000" pitchFamily="2" charset="0"/>
                <a:ea typeface="Times New Roman" panose="02020603050405020304" pitchFamily="18" charset="0"/>
                <a:cs typeface="Times New Roman" panose="02020603050405020304" pitchFamily="18" charset="0"/>
              </a:rPr>
              <a:t>Qualitative</a:t>
            </a:r>
            <a:endParaRPr kumimoji="0" lang="en-US" altLang="en-US" sz="28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3277E98-588C-0B6E-D66E-559FAF72738E}"/>
              </a:ext>
            </a:extLst>
          </p:cNvPr>
          <p:cNvSpPr txBox="1"/>
          <p:nvPr/>
        </p:nvSpPr>
        <p:spPr>
          <a:xfrm>
            <a:off x="261257" y="625151"/>
            <a:ext cx="8752114" cy="5848524"/>
          </a:xfrm>
          <a:prstGeom prst="rect">
            <a:avLst/>
          </a:prstGeom>
          <a:noFill/>
        </p:spPr>
        <p:txBody>
          <a:bodyPr wrap="square" rtlCol="0">
            <a:spAutoFit/>
          </a:bodyPr>
          <a:lstStyle/>
          <a:p>
            <a:pPr marL="0" marR="0" fontAlgn="base">
              <a:lnSpc>
                <a:spcPct val="107000"/>
              </a:lnSpc>
              <a:spcBef>
                <a:spcPts val="0"/>
              </a:spcBef>
              <a:spcAft>
                <a:spcPts val="1500"/>
              </a:spcAft>
            </a:pPr>
            <a:r>
              <a:rPr lang="en-US" sz="1800" b="1" i="0" dirty="0">
                <a:solidFill>
                  <a:srgbClr val="C00000"/>
                </a:solidFill>
                <a:effectLst/>
                <a:latin typeface="Poppins" panose="00000500000000000000" pitchFamily="2" charset="0"/>
                <a:ea typeface="Times New Roman" panose="02020603050405020304" pitchFamily="18" charset="0"/>
                <a:cs typeface="Times New Roman" panose="02020603050405020304" pitchFamily="18" charset="0"/>
              </a:rPr>
              <a:t>The Qualitative data are further classified into two parts :</a:t>
            </a:r>
            <a:endParaRPr lang="en-US" sz="1800" b="1" i="1" dirty="0">
              <a:solidFill>
                <a:srgbClr val="C00000"/>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l" fontAlgn="base">
              <a:spcBef>
                <a:spcPts val="0"/>
              </a:spcBef>
              <a:spcAft>
                <a:spcPts val="1500"/>
              </a:spcAft>
            </a:pPr>
            <a:r>
              <a:rPr lang="en-US" sz="2400" b="1" dirty="0">
                <a:solidFill>
                  <a:srgbClr val="C00000"/>
                </a:solidFill>
                <a:effectLst/>
                <a:latin typeface="Poppins" panose="00000500000000000000" pitchFamily="2" charset="0"/>
                <a:ea typeface="Times New Roman" panose="02020603050405020304" pitchFamily="18" charset="0"/>
              </a:rPr>
              <a:t>1. Nominal Data</a:t>
            </a:r>
            <a:endParaRPr lang="en-US" sz="2400" b="1" dirty="0">
              <a:solidFill>
                <a:srgbClr val="C00000"/>
              </a:solidFill>
              <a:effectLst/>
              <a:latin typeface="Times New Roman" panose="02020603050405020304" pitchFamily="18" charset="0"/>
              <a:ea typeface="Times New Roman" panose="02020603050405020304" pitchFamily="18" charset="0"/>
            </a:endParaRPr>
          </a:p>
          <a:p>
            <a:pPr marL="0" marR="0" algn="l" fontAlgn="base">
              <a:spcBef>
                <a:spcPts val="0"/>
              </a:spcBef>
              <a:spcAft>
                <a:spcPts val="1920"/>
              </a:spcAft>
            </a:pPr>
            <a:r>
              <a:rPr lang="en-US" sz="1800" b="1" dirty="0">
                <a:solidFill>
                  <a:srgbClr val="444444"/>
                </a:solidFill>
                <a:effectLst/>
                <a:latin typeface="Poppins" panose="00000500000000000000" pitchFamily="2" charset="0"/>
                <a:ea typeface="Times New Roman" panose="02020603050405020304" pitchFamily="18" charset="0"/>
              </a:rPr>
              <a:t>Nominal Data is used to label variables without any order or quantitative value. The color of hair can be considered nominal data, as one color can’t be compared with another color.</a:t>
            </a:r>
            <a:endParaRPr lang="en-US" sz="1800" b="1" dirty="0">
              <a:effectLst/>
              <a:latin typeface="Times New Roman" panose="02020603050405020304" pitchFamily="18" charset="0"/>
              <a:ea typeface="Times New Roman" panose="02020603050405020304" pitchFamily="18" charset="0"/>
            </a:endParaRPr>
          </a:p>
          <a:p>
            <a:pPr marL="0" marR="0" algn="l" fontAlgn="base">
              <a:spcBef>
                <a:spcPts val="0"/>
              </a:spcBef>
              <a:spcAft>
                <a:spcPts val="1920"/>
              </a:spcAft>
            </a:pPr>
            <a:r>
              <a:rPr lang="en-US" sz="1800" b="1" dirty="0">
                <a:solidFill>
                  <a:srgbClr val="444444"/>
                </a:solidFill>
                <a:effectLst/>
                <a:latin typeface="Poppins" panose="00000500000000000000" pitchFamily="2" charset="0"/>
                <a:ea typeface="Times New Roman" panose="02020603050405020304" pitchFamily="18" charset="0"/>
              </a:rPr>
              <a:t>The name “nominal” comes from the Latin name “</a:t>
            </a:r>
            <a:r>
              <a:rPr lang="en-US" sz="1800" b="1" dirty="0" err="1">
                <a:solidFill>
                  <a:srgbClr val="444444"/>
                </a:solidFill>
                <a:effectLst/>
                <a:latin typeface="Poppins" panose="00000500000000000000" pitchFamily="2" charset="0"/>
                <a:ea typeface="Times New Roman" panose="02020603050405020304" pitchFamily="18" charset="0"/>
              </a:rPr>
              <a:t>nomen</a:t>
            </a:r>
            <a:r>
              <a:rPr lang="en-US" sz="1800" b="1" dirty="0">
                <a:solidFill>
                  <a:srgbClr val="444444"/>
                </a:solidFill>
                <a:effectLst/>
                <a:latin typeface="Poppins" panose="00000500000000000000" pitchFamily="2" charset="0"/>
                <a:ea typeface="Times New Roman" panose="02020603050405020304" pitchFamily="18" charset="0"/>
              </a:rPr>
              <a:t>,” which means “name.” With the help of nominal data, we can’t do any numerical tasks or can’t give any order to sort the data. These data don’t have any meaningful order; their values are distributed into distinct categories.</a:t>
            </a:r>
            <a:endParaRPr lang="en-US" sz="1800" b="1" dirty="0">
              <a:effectLst/>
              <a:latin typeface="Times New Roman" panose="02020603050405020304" pitchFamily="18" charset="0"/>
              <a:ea typeface="Times New Roman" panose="02020603050405020304" pitchFamily="18" charset="0"/>
            </a:endParaRPr>
          </a:p>
          <a:p>
            <a:pPr marL="0" marR="0" algn="l" fontAlgn="base">
              <a:spcBef>
                <a:spcPts val="0"/>
              </a:spcBef>
              <a:spcAft>
                <a:spcPts val="1920"/>
              </a:spcAft>
            </a:pPr>
            <a:r>
              <a:rPr lang="en-US" sz="1800" b="1" dirty="0">
                <a:solidFill>
                  <a:srgbClr val="C00000"/>
                </a:solidFill>
                <a:effectLst/>
                <a:latin typeface="Poppins" panose="00000500000000000000" pitchFamily="2" charset="0"/>
                <a:ea typeface="Times New Roman" panose="02020603050405020304" pitchFamily="18" charset="0"/>
              </a:rPr>
              <a:t>Examples of Nominal Data :</a:t>
            </a:r>
            <a:endParaRPr lang="en-US" sz="1800" b="1" dirty="0">
              <a:solidFill>
                <a:srgbClr val="C00000"/>
              </a:solidFill>
              <a:effectLst/>
              <a:latin typeface="Times New Roman" panose="02020603050405020304" pitchFamily="18" charset="0"/>
              <a:ea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800" b="1" dirty="0" err="1">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Colour</a:t>
            </a:r>
            <a:r>
              <a:rPr lang="en-US" sz="1800" b="1"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 of hair (Blonde, red, Brown, Black, etc.)</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Marital status (Single, Widowed, Married)</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Nationality (Indian, German, American)</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Gender (Male, Female, Others)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Eye Color (Black, Brown, etc.)</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301821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490322" y="0"/>
            <a:ext cx="7815554" cy="443883"/>
          </a:xfrm>
        </p:spPr>
        <p:txBody>
          <a:bodyPr>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IN" sz="2800" b="1" i="0" u="none" strike="noStrike" cap="none" dirty="0">
                <a:solidFill>
                  <a:srgbClr val="C00000"/>
                </a:solidFill>
                <a:latin typeface="Calibri"/>
                <a:ea typeface="Calibri"/>
                <a:cs typeface="Calibri"/>
                <a:sym typeface="Calibri"/>
              </a:rPr>
              <a:t>Types of Data - </a:t>
            </a:r>
            <a:r>
              <a:rPr lang="en-US" sz="2400" b="1" i="0" dirty="0">
                <a:solidFill>
                  <a:srgbClr val="C00000"/>
                </a:solidFill>
                <a:effectLst/>
                <a:latin typeface="Poppins" panose="00000500000000000000" pitchFamily="2" charset="0"/>
                <a:ea typeface="Times New Roman" panose="02020603050405020304" pitchFamily="18" charset="0"/>
                <a:cs typeface="Times New Roman" panose="02020603050405020304" pitchFamily="18" charset="0"/>
              </a:rPr>
              <a:t>Qualitative</a:t>
            </a:r>
            <a:endParaRPr kumimoji="0" lang="en-US" altLang="en-US" sz="28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3277E98-588C-0B6E-D66E-559FAF72738E}"/>
              </a:ext>
            </a:extLst>
          </p:cNvPr>
          <p:cNvSpPr txBox="1"/>
          <p:nvPr/>
        </p:nvSpPr>
        <p:spPr>
          <a:xfrm>
            <a:off x="195943" y="443883"/>
            <a:ext cx="8752114" cy="6257675"/>
          </a:xfrm>
          <a:prstGeom prst="rect">
            <a:avLst/>
          </a:prstGeom>
          <a:noFill/>
        </p:spPr>
        <p:txBody>
          <a:bodyPr wrap="square" rtlCol="0">
            <a:spAutoFit/>
          </a:bodyPr>
          <a:lstStyle/>
          <a:p>
            <a:pPr marL="0" marR="0" fontAlgn="base">
              <a:spcBef>
                <a:spcPts val="0"/>
              </a:spcBef>
              <a:spcAft>
                <a:spcPts val="1500"/>
              </a:spcAft>
            </a:pPr>
            <a:r>
              <a:rPr lang="en-US" sz="2400" b="1" dirty="0">
                <a:solidFill>
                  <a:srgbClr val="C00000"/>
                </a:solidFill>
                <a:latin typeface="Poppins" panose="00000500000000000000" pitchFamily="2" charset="0"/>
              </a:rPr>
              <a:t>2. Ordinal Data</a:t>
            </a:r>
          </a:p>
          <a:p>
            <a:pPr marL="0" marR="0" algn="l" fontAlgn="base">
              <a:spcBef>
                <a:spcPts val="0"/>
              </a:spcBef>
              <a:spcAft>
                <a:spcPts val="1920"/>
              </a:spcAft>
            </a:pPr>
            <a:r>
              <a:rPr lang="en-US" sz="1800" b="1" dirty="0">
                <a:solidFill>
                  <a:srgbClr val="444444"/>
                </a:solidFill>
                <a:effectLst/>
                <a:latin typeface="Poppins" panose="00000500000000000000" pitchFamily="2" charset="0"/>
                <a:ea typeface="Times New Roman" panose="02020603050405020304" pitchFamily="18" charset="0"/>
              </a:rPr>
              <a:t>Ordinal data have natural ordering where a number is present in some kind of order by their position on the scale. These data are used for observation like customer satisfaction, happiness, etc., but we can’t do any arithmetical tasks on them. </a:t>
            </a:r>
            <a:endParaRPr lang="en-US" sz="1800" b="1" dirty="0">
              <a:effectLst/>
              <a:latin typeface="Times New Roman" panose="02020603050405020304" pitchFamily="18" charset="0"/>
              <a:ea typeface="Times New Roman" panose="02020603050405020304" pitchFamily="18" charset="0"/>
            </a:endParaRPr>
          </a:p>
          <a:p>
            <a:pPr marL="0" marR="0" algn="l" fontAlgn="base">
              <a:spcBef>
                <a:spcPts val="0"/>
              </a:spcBef>
              <a:spcAft>
                <a:spcPts val="1920"/>
              </a:spcAft>
            </a:pPr>
            <a:r>
              <a:rPr lang="en-US" sz="1800" b="1" dirty="0">
                <a:solidFill>
                  <a:srgbClr val="444444"/>
                </a:solidFill>
                <a:effectLst/>
                <a:latin typeface="Poppins" panose="00000500000000000000" pitchFamily="2" charset="0"/>
                <a:ea typeface="Times New Roman" panose="02020603050405020304" pitchFamily="18" charset="0"/>
              </a:rPr>
              <a:t>Ordinal data is qualitative data for which their values have some kind of relative position. These kinds of data can be considered “in-between” qualitative and quantitative data. The ordinal data only shows the sequences and cannot use for statistical analysis. Compared to nominal data, ordinal data have some kind of order that is not present in nominal data.  </a:t>
            </a:r>
            <a:endParaRPr lang="en-US" sz="1800" b="1" dirty="0">
              <a:effectLst/>
              <a:latin typeface="Times New Roman" panose="02020603050405020304" pitchFamily="18" charset="0"/>
              <a:ea typeface="Times New Roman" panose="02020603050405020304" pitchFamily="18" charset="0"/>
            </a:endParaRPr>
          </a:p>
          <a:p>
            <a:pPr marL="0" marR="0" algn="l" fontAlgn="base">
              <a:lnSpc>
                <a:spcPct val="107000"/>
              </a:lnSpc>
              <a:spcBef>
                <a:spcPts val="0"/>
              </a:spcBef>
              <a:spcAft>
                <a:spcPts val="1500"/>
              </a:spcAft>
            </a:pPr>
            <a:r>
              <a:rPr lang="en-US" sz="2400" b="1" i="0" dirty="0">
                <a:solidFill>
                  <a:srgbClr val="C00000"/>
                </a:solidFill>
                <a:effectLst/>
                <a:ea typeface="Times New Roman" panose="02020603050405020304" pitchFamily="18" charset="0"/>
                <a:cs typeface="Times New Roman" panose="02020603050405020304" pitchFamily="18" charset="0"/>
              </a:rPr>
              <a:t>Examples of Ordinal Data :</a:t>
            </a:r>
            <a:endParaRPr lang="en-US" sz="2400" b="1" i="1" dirty="0">
              <a:solidFill>
                <a:srgbClr val="C00000"/>
              </a:solidFill>
              <a:effectLst/>
              <a:ea typeface="Times New Roman" panose="02020603050405020304" pitchFamily="18"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When companies ask for feedback, experience, or satisfaction on a scale of 1 to 10</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Letter grades in the exam (A, B, C, D, etc.)</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Ranking of people in a competition (First, Second, Third, etc.)</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Economic Status (High, Medium, and Low)</a:t>
            </a: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444444"/>
                </a:solidFill>
                <a:effectLst/>
                <a:latin typeface="Poppins" panose="00000500000000000000" pitchFamily="2" charset="0"/>
                <a:ea typeface="Calibri" panose="020F0502020204030204" pitchFamily="34" charset="0"/>
              </a:rPr>
              <a:t>Education Level (Higher, Secondary, Primary)</a:t>
            </a:r>
            <a:endParaRPr lang="en-US" b="1" dirty="0"/>
          </a:p>
        </p:txBody>
      </p:sp>
    </p:spTree>
    <p:extLst>
      <p:ext uri="{BB962C8B-B14F-4D97-AF65-F5344CB8AC3E}">
        <p14:creationId xmlns:p14="http://schemas.microsoft.com/office/powerpoint/2010/main" val="2849819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339401" y="2841074"/>
            <a:ext cx="7815554" cy="326570"/>
          </a:xfrm>
        </p:spPr>
        <p:txBody>
          <a:bodyPr>
            <a:normAutofit fontScale="90000"/>
          </a:bodyPr>
          <a:lstStyle/>
          <a:p>
            <a:pPr marL="0" marR="0" lvl="0" indent="0" algn="ctr" rtl="0">
              <a:spcBef>
                <a:spcPts val="0"/>
              </a:spcBef>
              <a:spcAft>
                <a:spcPts val="0"/>
              </a:spcAft>
              <a:buNone/>
            </a:pPr>
            <a:r>
              <a:rPr lang="en-IN" sz="3600" b="1" i="0" u="none" strike="noStrike" cap="none" dirty="0">
                <a:solidFill>
                  <a:srgbClr val="C00000"/>
                </a:solidFill>
                <a:latin typeface="Calibri"/>
                <a:ea typeface="Calibri"/>
                <a:cs typeface="Calibri"/>
                <a:sym typeface="Calibri"/>
              </a:rPr>
              <a:t>UNIT-1 </a:t>
            </a:r>
            <a:br>
              <a:rPr lang="en-IN" sz="3600" b="1" i="0" u="none" strike="noStrike" cap="none" dirty="0">
                <a:solidFill>
                  <a:srgbClr val="C00000"/>
                </a:solidFill>
                <a:latin typeface="Calibri"/>
                <a:ea typeface="Calibri"/>
                <a:cs typeface="Calibri"/>
                <a:sym typeface="Calibri"/>
              </a:rPr>
            </a:br>
            <a:r>
              <a:rPr lang="en-IN" sz="3600" b="1" i="0" u="none" strike="noStrike" cap="none" dirty="0">
                <a:solidFill>
                  <a:srgbClr val="C00000"/>
                </a:solidFill>
                <a:latin typeface="Calibri"/>
                <a:ea typeface="Calibri"/>
                <a:cs typeface="Calibri"/>
                <a:sym typeface="Calibri"/>
              </a:rPr>
              <a:t>Introduction to Data Science Concept</a:t>
            </a:r>
            <a:br>
              <a:rPr lang="en-IN" sz="3600" b="1" i="0" u="none" strike="noStrike" cap="none" dirty="0">
                <a:solidFill>
                  <a:srgbClr val="C00000"/>
                </a:solidFill>
                <a:latin typeface="Calibri"/>
                <a:ea typeface="Calibri"/>
                <a:cs typeface="Calibri"/>
                <a:sym typeface="Calibri"/>
              </a:rPr>
            </a:br>
            <a:endParaRPr lang="en-US"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33437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425007" y="360001"/>
            <a:ext cx="7815554" cy="443883"/>
          </a:xfrm>
        </p:spPr>
        <p:txBody>
          <a:bodyPr>
            <a:noAutofit/>
          </a:bodyPr>
          <a:lstStyle/>
          <a:p>
            <a:pPr algn="ctr" defTabSz="914400" eaLnBrk="0" fontAlgn="base" hangingPunct="0">
              <a:lnSpc>
                <a:spcPct val="100000"/>
              </a:lnSpc>
              <a:spcAft>
                <a:spcPct val="0"/>
              </a:spcAft>
            </a:pPr>
            <a:r>
              <a:rPr lang="en-IN" sz="2800" b="1" i="0" u="none" strike="noStrike" cap="none" dirty="0">
                <a:solidFill>
                  <a:srgbClr val="C00000"/>
                </a:solidFill>
                <a:latin typeface="Calibri"/>
                <a:ea typeface="Calibri"/>
                <a:cs typeface="Calibri"/>
                <a:sym typeface="Calibri"/>
              </a:rPr>
              <a:t>Types of Data – </a:t>
            </a:r>
            <a:br>
              <a:rPr lang="en-IN" sz="2800" b="1" i="0" u="none" strike="noStrike" cap="none" dirty="0">
                <a:solidFill>
                  <a:srgbClr val="C00000"/>
                </a:solidFill>
                <a:latin typeface="Calibri"/>
                <a:ea typeface="Calibri"/>
                <a:cs typeface="Calibri"/>
                <a:sym typeface="Calibri"/>
              </a:rPr>
            </a:br>
            <a:r>
              <a:rPr kumimoji="0" lang="en-US" altLang="en-US" sz="2400" b="1" i="0" u="none" strike="noStrike" cap="none" normalizeH="0" baseline="0" dirty="0">
                <a:ln>
                  <a:noFill/>
                </a:ln>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Difference between Nominal and Ordinal Data</a:t>
            </a:r>
            <a:br>
              <a:rPr kumimoji="0" lang="en-US" altLang="en-US" sz="800" b="0" i="0" u="none" strike="noStrike" cap="none" normalizeH="0" baseline="0" dirty="0">
                <a:ln>
                  <a:noFill/>
                </a:ln>
                <a:solidFill>
                  <a:schemeClr val="tx1"/>
                </a:solidFill>
                <a:effectLst/>
              </a:rPr>
            </a:br>
            <a:endParaRPr kumimoji="0" lang="en-US" altLang="en-US" sz="28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4A3592C9-D2C4-0593-BDF0-D07B4356E96F}"/>
              </a:ext>
            </a:extLst>
          </p:cNvPr>
          <p:cNvGraphicFramePr>
            <a:graphicFrameLocks noGrp="1"/>
          </p:cNvGraphicFramePr>
          <p:nvPr>
            <p:extLst>
              <p:ext uri="{D42A27DB-BD31-4B8C-83A1-F6EECF244321}">
                <p14:modId xmlns:p14="http://schemas.microsoft.com/office/powerpoint/2010/main" val="1056641395"/>
              </p:ext>
            </p:extLst>
          </p:nvPr>
        </p:nvGraphicFramePr>
        <p:xfrm>
          <a:off x="425006" y="852711"/>
          <a:ext cx="8140496" cy="5726664"/>
        </p:xfrm>
        <a:graphic>
          <a:graphicData uri="http://schemas.openxmlformats.org/drawingml/2006/table">
            <a:tbl>
              <a:tblPr firstRow="1" firstCol="1" bandRow="1">
                <a:tableStyleId>{5C22544A-7EE6-4342-B048-85BDC9FD1C3A}</a:tableStyleId>
              </a:tblPr>
              <a:tblGrid>
                <a:gridCol w="4070248">
                  <a:extLst>
                    <a:ext uri="{9D8B030D-6E8A-4147-A177-3AD203B41FA5}">
                      <a16:colId xmlns:a16="http://schemas.microsoft.com/office/drawing/2014/main" val="3012812563"/>
                    </a:ext>
                  </a:extLst>
                </a:gridCol>
                <a:gridCol w="4070248">
                  <a:extLst>
                    <a:ext uri="{9D8B030D-6E8A-4147-A177-3AD203B41FA5}">
                      <a16:colId xmlns:a16="http://schemas.microsoft.com/office/drawing/2014/main" val="2968601169"/>
                    </a:ext>
                  </a:extLst>
                </a:gridCol>
              </a:tblGrid>
              <a:tr h="580878">
                <a:tc>
                  <a:txBody>
                    <a:bodyPr/>
                    <a:lstStyle/>
                    <a:p>
                      <a:pPr marL="0" marR="0" algn="ctr">
                        <a:lnSpc>
                          <a:spcPct val="107000"/>
                        </a:lnSpc>
                        <a:spcBef>
                          <a:spcPts val="0"/>
                        </a:spcBef>
                        <a:spcAft>
                          <a:spcPts val="1800"/>
                        </a:spcAft>
                      </a:pPr>
                      <a:r>
                        <a:rPr lang="en-US" sz="2000" dirty="0">
                          <a:effectLst/>
                        </a:rPr>
                        <a:t>Nominal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1800"/>
                        </a:spcAft>
                      </a:pPr>
                      <a:r>
                        <a:rPr lang="en-US" sz="2000" dirty="0">
                          <a:effectLst/>
                        </a:rPr>
                        <a:t>Ordinal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7853011"/>
                  </a:ext>
                </a:extLst>
              </a:tr>
              <a:tr h="841852">
                <a:tc>
                  <a:txBody>
                    <a:bodyPr/>
                    <a:lstStyle/>
                    <a:p>
                      <a:pPr marL="0" marR="0">
                        <a:lnSpc>
                          <a:spcPct val="107000"/>
                        </a:lnSpc>
                        <a:spcBef>
                          <a:spcPts val="0"/>
                        </a:spcBef>
                        <a:spcAft>
                          <a:spcPts val="1800"/>
                        </a:spcAft>
                      </a:pPr>
                      <a:r>
                        <a:rPr lang="en-US" sz="2000" b="1">
                          <a:effectLst/>
                        </a:rPr>
                        <a:t>Nominal data can’t be quantified, neither they have any intrinsic ordering</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1800"/>
                        </a:spcAft>
                      </a:pPr>
                      <a:r>
                        <a:rPr lang="en-US" sz="2000" b="1">
                          <a:effectLst/>
                        </a:rPr>
                        <a:t>Ordinal data gives some kind of sequential order by their position on the scale</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1851058"/>
                  </a:ext>
                </a:extLst>
              </a:tr>
              <a:tr h="831329">
                <a:tc>
                  <a:txBody>
                    <a:bodyPr/>
                    <a:lstStyle/>
                    <a:p>
                      <a:pPr marL="0" marR="0">
                        <a:lnSpc>
                          <a:spcPct val="107000"/>
                        </a:lnSpc>
                        <a:spcBef>
                          <a:spcPts val="0"/>
                        </a:spcBef>
                        <a:spcAft>
                          <a:spcPts val="1800"/>
                        </a:spcAft>
                      </a:pPr>
                      <a:r>
                        <a:rPr lang="en-US" sz="2000" b="1">
                          <a:effectLst/>
                        </a:rPr>
                        <a:t>Nominal data is qualitative data or categorical data</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1800"/>
                        </a:spcAft>
                      </a:pPr>
                      <a:r>
                        <a:rPr lang="en-US" sz="2000" b="1">
                          <a:effectLst/>
                        </a:rPr>
                        <a:t>Ordinal data is said to be “in-between” qualitative data and quantitative data</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2718096"/>
                  </a:ext>
                </a:extLst>
              </a:tr>
              <a:tr h="1092303">
                <a:tc>
                  <a:txBody>
                    <a:bodyPr/>
                    <a:lstStyle/>
                    <a:p>
                      <a:pPr marL="0" marR="0">
                        <a:lnSpc>
                          <a:spcPct val="107000"/>
                        </a:lnSpc>
                        <a:spcBef>
                          <a:spcPts val="0"/>
                        </a:spcBef>
                        <a:spcAft>
                          <a:spcPts val="1800"/>
                        </a:spcAft>
                      </a:pPr>
                      <a:r>
                        <a:rPr lang="en-US" sz="2000" b="1">
                          <a:effectLst/>
                        </a:rPr>
                        <a:t>They don’t provide any quantitative value, neither can we perform any arithmetical operation</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1800"/>
                        </a:spcAft>
                      </a:pPr>
                      <a:r>
                        <a:rPr lang="en-US" sz="2000" b="1">
                          <a:effectLst/>
                        </a:rPr>
                        <a:t>They provide sequence and can assign numbers to ordinal data but cannot perform the arithmetical operation</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058768"/>
                  </a:ext>
                </a:extLst>
              </a:tr>
              <a:tr h="841852">
                <a:tc>
                  <a:txBody>
                    <a:bodyPr/>
                    <a:lstStyle/>
                    <a:p>
                      <a:pPr marL="0" marR="0">
                        <a:lnSpc>
                          <a:spcPct val="107000"/>
                        </a:lnSpc>
                        <a:spcBef>
                          <a:spcPts val="0"/>
                        </a:spcBef>
                        <a:spcAft>
                          <a:spcPts val="1800"/>
                        </a:spcAft>
                      </a:pPr>
                      <a:r>
                        <a:rPr lang="en-US" sz="2000" b="1">
                          <a:effectLst/>
                        </a:rPr>
                        <a:t>Nominal data cannot be used to compare with one another</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1800"/>
                        </a:spcAft>
                      </a:pPr>
                      <a:r>
                        <a:rPr lang="en-US" sz="2000" b="1">
                          <a:effectLst/>
                        </a:rPr>
                        <a:t>Ordinal data can help to compare one item with another by ranking or ordering</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2581295"/>
                  </a:ext>
                </a:extLst>
              </a:tr>
              <a:tr h="958659">
                <a:tc>
                  <a:txBody>
                    <a:bodyPr/>
                    <a:lstStyle/>
                    <a:p>
                      <a:pPr marL="0" marR="0">
                        <a:lnSpc>
                          <a:spcPct val="107000"/>
                        </a:lnSpc>
                        <a:spcBef>
                          <a:spcPts val="0"/>
                        </a:spcBef>
                        <a:spcAft>
                          <a:spcPts val="1800"/>
                        </a:spcAft>
                      </a:pPr>
                      <a:r>
                        <a:rPr lang="en-US" sz="2000" b="1">
                          <a:effectLst/>
                        </a:rPr>
                        <a:t>Examples: Eye color, housing style, gender, hair color, religion, marital status, ethnicity, etc</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1800"/>
                        </a:spcAft>
                      </a:pPr>
                      <a:r>
                        <a:rPr lang="en-US" sz="2000" b="1" dirty="0">
                          <a:effectLst/>
                        </a:rPr>
                        <a:t>Examples: Economic status, customer satisfaction, education level, letter grades, </a:t>
                      </a:r>
                      <a:r>
                        <a:rPr lang="en-US" sz="2000" b="1" dirty="0" err="1">
                          <a:effectLst/>
                        </a:rPr>
                        <a:t>etc</a:t>
                      </a:r>
                      <a:r>
                        <a:rPr lang="en-US" sz="2000" b="1" dirty="0">
                          <a:effectLst/>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5983297"/>
                  </a:ext>
                </a:extLst>
              </a:tr>
            </a:tbl>
          </a:graphicData>
        </a:graphic>
      </p:graphicFrame>
    </p:spTree>
    <p:extLst>
      <p:ext uri="{BB962C8B-B14F-4D97-AF65-F5344CB8AC3E}">
        <p14:creationId xmlns:p14="http://schemas.microsoft.com/office/powerpoint/2010/main" val="31593398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490322" y="0"/>
            <a:ext cx="7815554" cy="443883"/>
          </a:xfrm>
        </p:spPr>
        <p:txBody>
          <a:bodyPr>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IN" sz="2800" b="1" i="0" u="none" strike="noStrike" cap="none" dirty="0">
                <a:solidFill>
                  <a:srgbClr val="C00000"/>
                </a:solidFill>
                <a:latin typeface="Calibri"/>
                <a:ea typeface="Calibri"/>
                <a:cs typeface="Calibri"/>
                <a:sym typeface="Calibri"/>
              </a:rPr>
              <a:t>Types of Data - </a:t>
            </a:r>
            <a:r>
              <a:rPr lang="en-US" sz="2400" b="1" i="0" dirty="0">
                <a:solidFill>
                  <a:srgbClr val="C00000"/>
                </a:solidFill>
                <a:effectLst/>
                <a:latin typeface="Poppins" panose="00000500000000000000" pitchFamily="2" charset="0"/>
                <a:ea typeface="Times New Roman" panose="02020603050405020304" pitchFamily="18" charset="0"/>
                <a:cs typeface="Times New Roman" panose="02020603050405020304" pitchFamily="18" charset="0"/>
              </a:rPr>
              <a:t>Quantitative</a:t>
            </a:r>
            <a:endParaRPr kumimoji="0" lang="en-US" altLang="en-US" sz="28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3277E98-588C-0B6E-D66E-559FAF72738E}"/>
              </a:ext>
            </a:extLst>
          </p:cNvPr>
          <p:cNvSpPr txBox="1"/>
          <p:nvPr/>
        </p:nvSpPr>
        <p:spPr>
          <a:xfrm>
            <a:off x="261257" y="625151"/>
            <a:ext cx="8752114" cy="5298245"/>
          </a:xfrm>
          <a:prstGeom prst="rect">
            <a:avLst/>
          </a:prstGeom>
          <a:noFill/>
        </p:spPr>
        <p:txBody>
          <a:bodyPr wrap="square" rtlCol="0">
            <a:spAutoFit/>
          </a:bodyPr>
          <a:lstStyle/>
          <a:p>
            <a:pPr marL="0" marR="0" fontAlgn="base">
              <a:spcBef>
                <a:spcPts val="0"/>
              </a:spcBef>
              <a:spcAft>
                <a:spcPts val="1500"/>
              </a:spcAft>
            </a:pPr>
            <a:r>
              <a:rPr lang="en-US" sz="2400" b="1" dirty="0">
                <a:solidFill>
                  <a:srgbClr val="C00000"/>
                </a:solidFill>
                <a:effectLst/>
                <a:latin typeface="Poppins" panose="00000500000000000000" pitchFamily="2" charset="0"/>
                <a:ea typeface="Times New Roman" panose="02020603050405020304" pitchFamily="18" charset="0"/>
              </a:rPr>
              <a:t>Quantitative Data</a:t>
            </a:r>
            <a:endParaRPr lang="en-US" sz="2400" b="1" dirty="0">
              <a:solidFill>
                <a:srgbClr val="C00000"/>
              </a:solidFill>
              <a:effectLst/>
              <a:latin typeface="Times New Roman" panose="02020603050405020304" pitchFamily="18" charset="0"/>
              <a:ea typeface="Times New Roman" panose="02020603050405020304" pitchFamily="18" charset="0"/>
            </a:endParaRPr>
          </a:p>
          <a:p>
            <a:pPr marL="0" marR="0" algn="l" fontAlgn="base">
              <a:spcBef>
                <a:spcPts val="0"/>
              </a:spcBef>
              <a:spcAft>
                <a:spcPts val="1920"/>
              </a:spcAft>
            </a:pPr>
            <a:r>
              <a:rPr lang="en-US" sz="1800" b="1" dirty="0">
                <a:solidFill>
                  <a:srgbClr val="444444"/>
                </a:solidFill>
                <a:effectLst/>
                <a:latin typeface="Poppins" panose="00000500000000000000" pitchFamily="2" charset="0"/>
                <a:ea typeface="Times New Roman" panose="02020603050405020304" pitchFamily="18" charset="0"/>
              </a:rPr>
              <a:t>Quantitative data can be expressed in numerical values, making it countable and including statistical data analysis. These kinds of data are also known as Numerical data. It answers the questions like “how much,” “how many,” and “how often.” For example, the price of a phone, the computer’s ram, the height or weight of a person, etc., falls under quantitative data. </a:t>
            </a:r>
            <a:endParaRPr lang="en-US" sz="1800" b="1" dirty="0">
              <a:effectLst/>
              <a:latin typeface="Times New Roman" panose="02020603050405020304" pitchFamily="18" charset="0"/>
              <a:ea typeface="Times New Roman" panose="02020603050405020304" pitchFamily="18" charset="0"/>
            </a:endParaRPr>
          </a:p>
          <a:p>
            <a:pPr marL="0" marR="0" algn="l" fontAlgn="base">
              <a:spcBef>
                <a:spcPts val="0"/>
              </a:spcBef>
              <a:spcAft>
                <a:spcPts val="1920"/>
              </a:spcAft>
            </a:pPr>
            <a:r>
              <a:rPr lang="en-US" sz="1800" b="1" dirty="0">
                <a:solidFill>
                  <a:srgbClr val="444444"/>
                </a:solidFill>
                <a:effectLst/>
                <a:latin typeface="Poppins" panose="00000500000000000000" pitchFamily="2" charset="0"/>
                <a:ea typeface="Times New Roman" panose="02020603050405020304" pitchFamily="18" charset="0"/>
              </a:rPr>
              <a:t>Quantitative data can be </a:t>
            </a:r>
            <a:r>
              <a:rPr lang="en-US" sz="1800" b="1" dirty="0">
                <a:solidFill>
                  <a:srgbClr val="C00000"/>
                </a:solidFill>
                <a:effectLst/>
                <a:latin typeface="Poppins" panose="00000500000000000000" pitchFamily="2" charset="0"/>
                <a:ea typeface="Times New Roman" panose="02020603050405020304" pitchFamily="18" charset="0"/>
              </a:rPr>
              <a:t>used for statistical manipulation</a:t>
            </a:r>
            <a:r>
              <a:rPr lang="en-US" sz="1800" b="1" dirty="0">
                <a:solidFill>
                  <a:srgbClr val="444444"/>
                </a:solidFill>
                <a:effectLst/>
                <a:latin typeface="Poppins" panose="00000500000000000000" pitchFamily="2" charset="0"/>
                <a:ea typeface="Times New Roman" panose="02020603050405020304" pitchFamily="18" charset="0"/>
              </a:rPr>
              <a:t>. These data can be represented on a wide variety of graphs and charts, such as bar graphs, histograms, scatter plots, boxplots, pie charts, line graphs, etc.</a:t>
            </a:r>
            <a:endParaRPr lang="en-US" sz="1800" b="1" dirty="0">
              <a:effectLst/>
              <a:latin typeface="Times New Roman" panose="02020603050405020304" pitchFamily="18" charset="0"/>
              <a:ea typeface="Times New Roman" panose="02020603050405020304" pitchFamily="18" charset="0"/>
            </a:endParaRPr>
          </a:p>
          <a:p>
            <a:pPr marL="0" marR="0" algn="l" fontAlgn="base">
              <a:lnSpc>
                <a:spcPct val="107000"/>
              </a:lnSpc>
              <a:spcBef>
                <a:spcPts val="0"/>
              </a:spcBef>
              <a:spcAft>
                <a:spcPts val="1500"/>
              </a:spcAft>
            </a:pPr>
            <a:r>
              <a:rPr lang="en-US" sz="1800" b="1" dirty="0">
                <a:solidFill>
                  <a:srgbClr val="C00000"/>
                </a:solidFill>
                <a:effectLst/>
                <a:latin typeface="Poppins" panose="00000500000000000000" pitchFamily="2" charset="0"/>
                <a:ea typeface="Times New Roman" panose="02020603050405020304" pitchFamily="18" charset="0"/>
                <a:cs typeface="Times New Roman" panose="02020603050405020304" pitchFamily="18" charset="0"/>
              </a:rPr>
              <a:t>Examples of Quantitative Data : </a:t>
            </a:r>
            <a:endParaRPr lang="en-US" sz="1800" b="1" dirty="0">
              <a:solidFill>
                <a:srgbClr val="C00000"/>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Height or weight of a person or object</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Room Temperature</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Scores and Marks (Ex: 59, 80, 60, etc.)</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Time</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636034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490322" y="0"/>
            <a:ext cx="7815554" cy="443883"/>
          </a:xfrm>
        </p:spPr>
        <p:txBody>
          <a:bodyPr>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IN" sz="2800" b="1" i="0" u="none" strike="noStrike" cap="none" dirty="0">
                <a:solidFill>
                  <a:srgbClr val="C00000"/>
                </a:solidFill>
                <a:latin typeface="Calibri"/>
                <a:ea typeface="Calibri"/>
                <a:cs typeface="Calibri"/>
                <a:sym typeface="Calibri"/>
              </a:rPr>
              <a:t>Types of Data - </a:t>
            </a:r>
            <a:r>
              <a:rPr lang="en-US" sz="2400" b="1" i="0" dirty="0">
                <a:solidFill>
                  <a:srgbClr val="C00000"/>
                </a:solidFill>
                <a:effectLst/>
                <a:latin typeface="Poppins" panose="00000500000000000000" pitchFamily="2" charset="0"/>
                <a:ea typeface="Times New Roman" panose="02020603050405020304" pitchFamily="18" charset="0"/>
                <a:cs typeface="Times New Roman" panose="02020603050405020304" pitchFamily="18" charset="0"/>
              </a:rPr>
              <a:t>Quantitative</a:t>
            </a:r>
            <a:endParaRPr kumimoji="0" lang="en-US" altLang="en-US" sz="28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7B3838A-4756-4ABC-498C-8F3AE84D946B}"/>
              </a:ext>
            </a:extLst>
          </p:cNvPr>
          <p:cNvSpPr txBox="1"/>
          <p:nvPr/>
        </p:nvSpPr>
        <p:spPr>
          <a:xfrm>
            <a:off x="410547" y="718457"/>
            <a:ext cx="8229600" cy="5849550"/>
          </a:xfrm>
          <a:prstGeom prst="rect">
            <a:avLst/>
          </a:prstGeom>
          <a:noFill/>
        </p:spPr>
        <p:txBody>
          <a:bodyPr wrap="square" rtlCol="0">
            <a:spAutoFit/>
          </a:bodyPr>
          <a:lstStyle/>
          <a:p>
            <a:pPr marL="0" marR="0" fontAlgn="base">
              <a:lnSpc>
                <a:spcPct val="107000"/>
              </a:lnSpc>
              <a:spcBef>
                <a:spcPts val="0"/>
              </a:spcBef>
              <a:spcAft>
                <a:spcPts val="1500"/>
              </a:spcAft>
            </a:pPr>
            <a:r>
              <a:rPr lang="en-US" sz="2000" b="1" dirty="0">
                <a:solidFill>
                  <a:srgbClr val="C00000"/>
                </a:solidFill>
                <a:effectLst/>
                <a:latin typeface="Poppins" panose="00000500000000000000" pitchFamily="2" charset="0"/>
                <a:ea typeface="Times New Roman" panose="02020603050405020304" pitchFamily="18" charset="0"/>
                <a:cs typeface="Times New Roman" panose="02020603050405020304" pitchFamily="18" charset="0"/>
              </a:rPr>
              <a:t>The Quantitative data are further classified into two parts :</a:t>
            </a:r>
            <a:endParaRPr lang="en-US" sz="2000" b="1" dirty="0">
              <a:solidFill>
                <a:srgbClr val="C00000"/>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l" fontAlgn="base">
              <a:spcBef>
                <a:spcPts val="0"/>
              </a:spcBef>
              <a:spcAft>
                <a:spcPts val="1500"/>
              </a:spcAft>
            </a:pPr>
            <a:r>
              <a:rPr lang="en-US" sz="2400" b="1" dirty="0">
                <a:solidFill>
                  <a:srgbClr val="C00000"/>
                </a:solidFill>
                <a:effectLst/>
                <a:latin typeface="Poppins" panose="00000500000000000000" pitchFamily="2" charset="0"/>
                <a:ea typeface="Times New Roman" panose="02020603050405020304" pitchFamily="18" charset="0"/>
              </a:rPr>
              <a:t>1. Discrete Data</a:t>
            </a:r>
            <a:endParaRPr lang="en-US" sz="2400" b="1" dirty="0">
              <a:solidFill>
                <a:srgbClr val="C00000"/>
              </a:solidFill>
              <a:effectLst/>
              <a:latin typeface="Times New Roman" panose="02020603050405020304" pitchFamily="18" charset="0"/>
              <a:ea typeface="Times New Roman" panose="02020603050405020304" pitchFamily="18" charset="0"/>
            </a:endParaRPr>
          </a:p>
          <a:p>
            <a:pPr marL="0" marR="0" algn="l" fontAlgn="base">
              <a:spcBef>
                <a:spcPts val="0"/>
              </a:spcBef>
              <a:spcAft>
                <a:spcPts val="1920"/>
              </a:spcAft>
            </a:pPr>
            <a:r>
              <a:rPr lang="en-US" sz="1800" b="1" dirty="0">
                <a:solidFill>
                  <a:srgbClr val="444444"/>
                </a:solidFill>
                <a:effectLst/>
                <a:latin typeface="Poppins" panose="00000500000000000000" pitchFamily="2" charset="0"/>
                <a:ea typeface="Times New Roman" panose="02020603050405020304" pitchFamily="18" charset="0"/>
              </a:rPr>
              <a:t>The term discrete means distinct or separate. The discrete data contain the values that fall under integers or whole numbers. The total number of students in a class is an example of discrete data. These data can’t be broken into decimal or fraction values.</a:t>
            </a:r>
            <a:endParaRPr lang="en-US" sz="1800" b="1" dirty="0">
              <a:effectLst/>
              <a:latin typeface="Times New Roman" panose="02020603050405020304" pitchFamily="18" charset="0"/>
              <a:ea typeface="Times New Roman" panose="02020603050405020304" pitchFamily="18" charset="0"/>
            </a:endParaRPr>
          </a:p>
          <a:p>
            <a:pPr marL="0" marR="0" algn="l" fontAlgn="base">
              <a:spcBef>
                <a:spcPts val="0"/>
              </a:spcBef>
              <a:spcAft>
                <a:spcPts val="1920"/>
              </a:spcAft>
            </a:pPr>
            <a:r>
              <a:rPr lang="en-US" sz="1800" b="1" dirty="0">
                <a:solidFill>
                  <a:srgbClr val="444444"/>
                </a:solidFill>
                <a:effectLst/>
                <a:latin typeface="Poppins" panose="00000500000000000000" pitchFamily="2" charset="0"/>
                <a:ea typeface="Times New Roman" panose="02020603050405020304" pitchFamily="18" charset="0"/>
              </a:rPr>
              <a:t>The discrete data are countable and have finite values; their subdivision is not possible. These data are represented mainly by a bar graph, number line, or frequency table.</a:t>
            </a:r>
            <a:endParaRPr lang="en-US" sz="1800" b="1" dirty="0">
              <a:effectLst/>
              <a:latin typeface="Times New Roman" panose="02020603050405020304" pitchFamily="18" charset="0"/>
              <a:ea typeface="Times New Roman" panose="02020603050405020304" pitchFamily="18" charset="0"/>
            </a:endParaRPr>
          </a:p>
          <a:p>
            <a:pPr marL="0" marR="0" algn="l" fontAlgn="base">
              <a:lnSpc>
                <a:spcPct val="107000"/>
              </a:lnSpc>
              <a:spcBef>
                <a:spcPts val="0"/>
              </a:spcBef>
              <a:spcAft>
                <a:spcPts val="1500"/>
              </a:spcAft>
            </a:pPr>
            <a:r>
              <a:rPr lang="en-US" sz="2000" b="1" dirty="0">
                <a:solidFill>
                  <a:srgbClr val="C00000"/>
                </a:solidFill>
                <a:effectLst/>
                <a:latin typeface="Poppins" panose="00000500000000000000" pitchFamily="2" charset="0"/>
                <a:ea typeface="Times New Roman" panose="02020603050405020304" pitchFamily="18" charset="0"/>
                <a:cs typeface="Times New Roman" panose="02020603050405020304" pitchFamily="18" charset="0"/>
              </a:rPr>
              <a:t>Examples of Discrete Data : </a:t>
            </a:r>
            <a:endParaRPr lang="en-US" sz="2000" b="1" dirty="0">
              <a:solidFill>
                <a:srgbClr val="C00000"/>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Total numbers of students present in a class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Cost of a cell phone</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Numbers of employees in a company</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The total number of players who participated in a competition</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Days in a week</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395509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406346" y="163396"/>
            <a:ext cx="7815554" cy="443883"/>
          </a:xfrm>
        </p:spPr>
        <p:txBody>
          <a:bodyPr>
            <a:noAutofit/>
          </a:bodyPr>
          <a:lstStyle/>
          <a:p>
            <a:pPr algn="ctr" defTabSz="914400" eaLnBrk="0" fontAlgn="base" hangingPunct="0">
              <a:lnSpc>
                <a:spcPct val="100000"/>
              </a:lnSpc>
              <a:spcAft>
                <a:spcPct val="0"/>
              </a:spcAft>
            </a:pPr>
            <a:r>
              <a:rPr lang="en-IN" sz="2800" b="1" i="0" u="none" strike="noStrike" cap="none" dirty="0">
                <a:solidFill>
                  <a:srgbClr val="C00000"/>
                </a:solidFill>
                <a:latin typeface="Calibri"/>
                <a:ea typeface="Calibri"/>
                <a:cs typeface="Calibri"/>
                <a:sym typeface="Calibri"/>
              </a:rPr>
              <a:t>Types of Data - </a:t>
            </a:r>
            <a:r>
              <a:rPr lang="en-US" sz="2400" b="1" i="0" dirty="0">
                <a:solidFill>
                  <a:srgbClr val="C00000"/>
                </a:solidFill>
                <a:effectLst/>
                <a:latin typeface="Poppins" panose="00000500000000000000" pitchFamily="2" charset="0"/>
                <a:ea typeface="Times New Roman" panose="02020603050405020304" pitchFamily="18" charset="0"/>
                <a:cs typeface="Times New Roman" panose="02020603050405020304" pitchFamily="18" charset="0"/>
              </a:rPr>
              <a:t>Quantitative</a:t>
            </a:r>
            <a:endParaRPr kumimoji="0" lang="en-US" altLang="en-US" sz="28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051155F-C516-2CAC-E508-AE943D8B64B4}"/>
              </a:ext>
            </a:extLst>
          </p:cNvPr>
          <p:cNvSpPr txBox="1"/>
          <p:nvPr/>
        </p:nvSpPr>
        <p:spPr>
          <a:xfrm>
            <a:off x="406346" y="681136"/>
            <a:ext cx="8238931" cy="5980676"/>
          </a:xfrm>
          <a:prstGeom prst="rect">
            <a:avLst/>
          </a:prstGeom>
          <a:noFill/>
        </p:spPr>
        <p:txBody>
          <a:bodyPr wrap="square" rtlCol="0">
            <a:spAutoFit/>
          </a:bodyPr>
          <a:lstStyle/>
          <a:p>
            <a:pPr marL="0" marR="0" fontAlgn="base">
              <a:spcBef>
                <a:spcPts val="0"/>
              </a:spcBef>
              <a:spcAft>
                <a:spcPts val="1500"/>
              </a:spcAft>
            </a:pPr>
            <a:r>
              <a:rPr lang="en-US" sz="2400" b="1" dirty="0">
                <a:solidFill>
                  <a:srgbClr val="C00000"/>
                </a:solidFill>
                <a:effectLst/>
                <a:latin typeface="Poppins" panose="00000500000000000000" pitchFamily="2" charset="0"/>
                <a:ea typeface="Times New Roman" panose="02020603050405020304" pitchFamily="18" charset="0"/>
              </a:rPr>
              <a:t>2. Continuous Data</a:t>
            </a:r>
            <a:endParaRPr lang="en-US" sz="2400" b="1" dirty="0">
              <a:solidFill>
                <a:srgbClr val="C00000"/>
              </a:solidFill>
              <a:effectLst/>
              <a:latin typeface="Times New Roman" panose="02020603050405020304" pitchFamily="18" charset="0"/>
              <a:ea typeface="Times New Roman" panose="02020603050405020304" pitchFamily="18" charset="0"/>
            </a:endParaRPr>
          </a:p>
          <a:p>
            <a:pPr marL="0" marR="0" algn="l" fontAlgn="base">
              <a:spcBef>
                <a:spcPts val="0"/>
              </a:spcBef>
              <a:spcAft>
                <a:spcPts val="1920"/>
              </a:spcAft>
            </a:pPr>
            <a:r>
              <a:rPr lang="en-US" sz="1800" b="1" dirty="0">
                <a:solidFill>
                  <a:srgbClr val="444444"/>
                </a:solidFill>
                <a:effectLst/>
                <a:latin typeface="Poppins" panose="00000500000000000000" pitchFamily="2" charset="0"/>
                <a:ea typeface="Times New Roman" panose="02020603050405020304" pitchFamily="18" charset="0"/>
              </a:rPr>
              <a:t>Continuous data are </a:t>
            </a:r>
            <a:r>
              <a:rPr lang="en-US" sz="1800" b="1" dirty="0">
                <a:solidFill>
                  <a:srgbClr val="C00000"/>
                </a:solidFill>
                <a:effectLst/>
                <a:latin typeface="Poppins" panose="00000500000000000000" pitchFamily="2" charset="0"/>
                <a:ea typeface="Times New Roman" panose="02020603050405020304" pitchFamily="18" charset="0"/>
              </a:rPr>
              <a:t>in the form of fractional numbers. </a:t>
            </a:r>
            <a:r>
              <a:rPr lang="en-US" sz="1800" b="1" dirty="0">
                <a:solidFill>
                  <a:srgbClr val="444444"/>
                </a:solidFill>
                <a:effectLst/>
                <a:latin typeface="Poppins" panose="00000500000000000000" pitchFamily="2" charset="0"/>
                <a:ea typeface="Times New Roman" panose="02020603050405020304" pitchFamily="18" charset="0"/>
              </a:rPr>
              <a:t>It can be the version of an android phone, the height of a person, the length of an object, etc. Continuous data represents information that can be divided into smaller levels. The continuous variable can take any value within a range. </a:t>
            </a:r>
            <a:endParaRPr lang="en-US" sz="1800" b="1" dirty="0">
              <a:effectLst/>
              <a:latin typeface="Times New Roman" panose="02020603050405020304" pitchFamily="18" charset="0"/>
              <a:ea typeface="Times New Roman" panose="02020603050405020304" pitchFamily="18" charset="0"/>
            </a:endParaRPr>
          </a:p>
          <a:p>
            <a:pPr marL="0" marR="0" algn="l" fontAlgn="base">
              <a:spcBef>
                <a:spcPts val="0"/>
              </a:spcBef>
              <a:spcAft>
                <a:spcPts val="1920"/>
              </a:spcAft>
            </a:pPr>
            <a:r>
              <a:rPr lang="en-US" sz="1800" b="1" dirty="0">
                <a:solidFill>
                  <a:srgbClr val="0070C0"/>
                </a:solidFill>
                <a:effectLst/>
                <a:latin typeface="Poppins" panose="00000500000000000000" pitchFamily="2" charset="0"/>
                <a:ea typeface="Times New Roman" panose="02020603050405020304" pitchFamily="18" charset="0"/>
              </a:rPr>
              <a:t>The key difference between discrete and continuous data is that discrete data contains the integer or whole number. Still, continuous data stores the fractional numbers to record different types of data such as temperature, height, width, time, speed, etc.</a:t>
            </a:r>
            <a:endParaRPr lang="en-US" sz="1800" b="1" dirty="0">
              <a:solidFill>
                <a:srgbClr val="0070C0"/>
              </a:solidFill>
              <a:effectLst/>
              <a:latin typeface="Times New Roman" panose="02020603050405020304" pitchFamily="18" charset="0"/>
              <a:ea typeface="Times New Roman" panose="02020603050405020304" pitchFamily="18" charset="0"/>
            </a:endParaRPr>
          </a:p>
          <a:p>
            <a:pPr fontAlgn="base">
              <a:lnSpc>
                <a:spcPct val="107000"/>
              </a:lnSpc>
              <a:spcAft>
                <a:spcPts val="1500"/>
              </a:spcAft>
            </a:pPr>
            <a:r>
              <a:rPr lang="en-US" sz="2000" b="1" dirty="0">
                <a:solidFill>
                  <a:srgbClr val="C00000"/>
                </a:solidFill>
                <a:latin typeface="Poppins" panose="00000500000000000000" pitchFamily="2" charset="0"/>
              </a:rPr>
              <a:t>Examples of Continuous Data : </a:t>
            </a: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Height of a person</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Speed of a vehicle</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“Time-taken” to finish the work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Wi-Fi Frequency</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Market share price</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897042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406346" y="421919"/>
            <a:ext cx="8467066" cy="443883"/>
          </a:xfrm>
        </p:spPr>
        <p:txBody>
          <a:bodyPr>
            <a:noAutofit/>
          </a:bodyPr>
          <a:lstStyle/>
          <a:p>
            <a:pPr algn="ctr" defTabSz="914400" eaLnBrk="0" fontAlgn="base" hangingPunct="0">
              <a:lnSpc>
                <a:spcPct val="100000"/>
              </a:lnSpc>
              <a:spcAft>
                <a:spcPct val="0"/>
              </a:spcAft>
            </a:pPr>
            <a:r>
              <a:rPr lang="en-IN" sz="2800" b="1" i="0" u="none" strike="noStrike" cap="none" dirty="0">
                <a:solidFill>
                  <a:srgbClr val="C00000"/>
                </a:solidFill>
                <a:latin typeface="Calibri"/>
                <a:ea typeface="Calibri"/>
                <a:cs typeface="Calibri"/>
                <a:sym typeface="Calibri"/>
              </a:rPr>
              <a:t>Types of Data – </a:t>
            </a:r>
            <a:br>
              <a:rPr lang="en-IN" sz="2800" b="1" i="0" u="none" strike="noStrike" cap="none" dirty="0">
                <a:solidFill>
                  <a:srgbClr val="C00000"/>
                </a:solidFill>
                <a:latin typeface="Calibri"/>
                <a:ea typeface="Calibri"/>
                <a:cs typeface="Calibri"/>
                <a:sym typeface="Calibri"/>
              </a:rPr>
            </a:br>
            <a:r>
              <a:rPr kumimoji="0" lang="en-US" altLang="en-US" sz="2400" b="1" i="0" u="none" strike="noStrike" cap="none" normalizeH="0" baseline="0" dirty="0">
                <a:ln>
                  <a:noFill/>
                </a:ln>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Difference between Discrete and Continuous Data</a:t>
            </a:r>
            <a:br>
              <a:rPr kumimoji="0" lang="en-US" altLang="en-US" sz="2400" b="1" i="0" u="none" strike="noStrike" cap="none" normalizeH="0" baseline="0" dirty="0">
                <a:ln>
                  <a:noFill/>
                </a:ln>
                <a:solidFill>
                  <a:schemeClr val="tx1"/>
                </a:solidFill>
                <a:effectLst/>
                <a:ea typeface="Times New Roman" panose="02020603050405020304" pitchFamily="18" charset="0"/>
              </a:rPr>
            </a:br>
            <a:endParaRPr kumimoji="0" lang="en-US" altLang="en-US" sz="28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8918FFAC-BE46-9F04-0595-B390223CAC91}"/>
              </a:ext>
            </a:extLst>
          </p:cNvPr>
          <p:cNvGraphicFramePr>
            <a:graphicFrameLocks noGrp="1"/>
          </p:cNvGraphicFramePr>
          <p:nvPr>
            <p:extLst>
              <p:ext uri="{D42A27DB-BD31-4B8C-83A1-F6EECF244321}">
                <p14:modId xmlns:p14="http://schemas.microsoft.com/office/powerpoint/2010/main" val="311585122"/>
              </p:ext>
            </p:extLst>
          </p:nvPr>
        </p:nvGraphicFramePr>
        <p:xfrm>
          <a:off x="285245" y="876064"/>
          <a:ext cx="8746788" cy="5941454"/>
        </p:xfrm>
        <a:graphic>
          <a:graphicData uri="http://schemas.openxmlformats.org/drawingml/2006/table">
            <a:tbl>
              <a:tblPr firstRow="1" firstCol="1" bandRow="1">
                <a:tableStyleId>{5C22544A-7EE6-4342-B048-85BDC9FD1C3A}</a:tableStyleId>
              </a:tblPr>
              <a:tblGrid>
                <a:gridCol w="4373394">
                  <a:extLst>
                    <a:ext uri="{9D8B030D-6E8A-4147-A177-3AD203B41FA5}">
                      <a16:colId xmlns:a16="http://schemas.microsoft.com/office/drawing/2014/main" val="1930235402"/>
                    </a:ext>
                  </a:extLst>
                </a:gridCol>
                <a:gridCol w="4373394">
                  <a:extLst>
                    <a:ext uri="{9D8B030D-6E8A-4147-A177-3AD203B41FA5}">
                      <a16:colId xmlns:a16="http://schemas.microsoft.com/office/drawing/2014/main" val="1404352638"/>
                    </a:ext>
                  </a:extLst>
                </a:gridCol>
              </a:tblGrid>
              <a:tr h="560810">
                <a:tc>
                  <a:txBody>
                    <a:bodyPr/>
                    <a:lstStyle/>
                    <a:p>
                      <a:pPr marL="0" marR="0" algn="ctr">
                        <a:lnSpc>
                          <a:spcPct val="107000"/>
                        </a:lnSpc>
                        <a:spcBef>
                          <a:spcPts val="0"/>
                        </a:spcBef>
                        <a:spcAft>
                          <a:spcPts val="1800"/>
                        </a:spcAft>
                      </a:pPr>
                      <a:r>
                        <a:rPr lang="en-US" sz="2400" b="1" dirty="0">
                          <a:effectLst/>
                        </a:rPr>
                        <a:t>Discrete Data</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1800"/>
                        </a:spcAft>
                      </a:pPr>
                      <a:r>
                        <a:rPr lang="en-US" sz="2400" b="1">
                          <a:effectLst/>
                        </a:rPr>
                        <a:t>Continuous Data</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00968610"/>
                  </a:ext>
                </a:extLst>
              </a:tr>
              <a:tr h="957870">
                <a:tc>
                  <a:txBody>
                    <a:bodyPr/>
                    <a:lstStyle/>
                    <a:p>
                      <a:pPr marL="0" marR="0">
                        <a:lnSpc>
                          <a:spcPct val="107000"/>
                        </a:lnSpc>
                        <a:spcBef>
                          <a:spcPts val="0"/>
                        </a:spcBef>
                        <a:spcAft>
                          <a:spcPts val="1800"/>
                        </a:spcAft>
                      </a:pPr>
                      <a:r>
                        <a:rPr lang="en-US" sz="2400" b="1" dirty="0">
                          <a:effectLst/>
                        </a:rPr>
                        <a:t>Discrete data are countable and finite; they are whole numbers or integers</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1800"/>
                        </a:spcAft>
                      </a:pPr>
                      <a:r>
                        <a:rPr lang="en-US" sz="2400" b="1">
                          <a:effectLst/>
                        </a:rPr>
                        <a:t>Continuous data are measurable; they are in the form of fractions or decimal</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0624312"/>
                  </a:ext>
                </a:extLst>
              </a:tr>
              <a:tr h="873531">
                <a:tc>
                  <a:txBody>
                    <a:bodyPr/>
                    <a:lstStyle/>
                    <a:p>
                      <a:pPr marL="0" marR="0">
                        <a:lnSpc>
                          <a:spcPct val="107000"/>
                        </a:lnSpc>
                        <a:spcBef>
                          <a:spcPts val="0"/>
                        </a:spcBef>
                        <a:spcAft>
                          <a:spcPts val="1800"/>
                        </a:spcAft>
                      </a:pPr>
                      <a:r>
                        <a:rPr lang="en-US" sz="2400" b="1" dirty="0">
                          <a:effectLst/>
                        </a:rPr>
                        <a:t>Discrete data are represented mainly by bar graphs</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1800"/>
                        </a:spcAft>
                      </a:pPr>
                      <a:r>
                        <a:rPr lang="en-US" sz="2400" b="1">
                          <a:effectLst/>
                        </a:rPr>
                        <a:t>Continuous data are represented in the form of a histogram</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7885982"/>
                  </a:ext>
                </a:extLst>
              </a:tr>
              <a:tr h="873531">
                <a:tc>
                  <a:txBody>
                    <a:bodyPr/>
                    <a:lstStyle/>
                    <a:p>
                      <a:pPr marL="0" marR="0">
                        <a:lnSpc>
                          <a:spcPct val="107000"/>
                        </a:lnSpc>
                        <a:spcBef>
                          <a:spcPts val="0"/>
                        </a:spcBef>
                        <a:spcAft>
                          <a:spcPts val="1800"/>
                        </a:spcAft>
                      </a:pPr>
                      <a:r>
                        <a:rPr lang="en-US" sz="2400" b="1" dirty="0">
                          <a:effectLst/>
                        </a:rPr>
                        <a:t>The values cannot be divided into subdivisions into smaller pieces</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1800"/>
                        </a:spcAft>
                      </a:pPr>
                      <a:r>
                        <a:rPr lang="en-US" sz="2400" b="1" dirty="0">
                          <a:effectLst/>
                        </a:rPr>
                        <a:t>The values can be divided into subdivisions into smaller pieces</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35625490"/>
                  </a:ext>
                </a:extLst>
              </a:tr>
              <a:tr h="873531">
                <a:tc>
                  <a:txBody>
                    <a:bodyPr/>
                    <a:lstStyle/>
                    <a:p>
                      <a:pPr marL="0" marR="0">
                        <a:lnSpc>
                          <a:spcPct val="107000"/>
                        </a:lnSpc>
                        <a:spcBef>
                          <a:spcPts val="0"/>
                        </a:spcBef>
                        <a:spcAft>
                          <a:spcPts val="1800"/>
                        </a:spcAft>
                      </a:pPr>
                      <a:r>
                        <a:rPr lang="en-US" sz="2400" b="1">
                          <a:effectLst/>
                        </a:rPr>
                        <a:t>Discrete data have spaces between the values</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1800"/>
                        </a:spcAft>
                      </a:pPr>
                      <a:r>
                        <a:rPr lang="en-US" sz="2400" b="1" dirty="0">
                          <a:effectLst/>
                        </a:rPr>
                        <a:t>Continuous data are in the form of a continuous sequence</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779672"/>
                  </a:ext>
                </a:extLst>
              </a:tr>
              <a:tr h="1320150">
                <a:tc>
                  <a:txBody>
                    <a:bodyPr/>
                    <a:lstStyle/>
                    <a:p>
                      <a:pPr marL="0" marR="0">
                        <a:lnSpc>
                          <a:spcPct val="107000"/>
                        </a:lnSpc>
                        <a:spcBef>
                          <a:spcPts val="0"/>
                        </a:spcBef>
                        <a:spcAft>
                          <a:spcPts val="1800"/>
                        </a:spcAft>
                      </a:pPr>
                      <a:r>
                        <a:rPr lang="en-US" sz="2400" b="1" dirty="0">
                          <a:effectLst/>
                        </a:rPr>
                        <a:t>Examples: Total students in a class, number of days in a week, size of a shoe, etc.</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1800"/>
                        </a:spcAft>
                      </a:pPr>
                      <a:r>
                        <a:rPr lang="en-US" sz="2400" b="1" dirty="0">
                          <a:effectLst/>
                        </a:rPr>
                        <a:t>Example: Temperature of room, the weight of a person, length of an object, etc.</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3099820"/>
                  </a:ext>
                </a:extLst>
              </a:tr>
            </a:tbl>
          </a:graphicData>
        </a:graphic>
      </p:graphicFrame>
      <p:sp>
        <p:nvSpPr>
          <p:cNvPr id="5" name="Rectangle 1">
            <a:extLst>
              <a:ext uri="{FF2B5EF4-FFF2-40B4-BE49-F238E27FC236}">
                <a16:creationId xmlns:a16="http://schemas.microsoft.com/office/drawing/2014/main" id="{987B0122-12E1-AFBD-41EB-ABC21D93334E}"/>
              </a:ext>
            </a:extLst>
          </p:cNvPr>
          <p:cNvSpPr>
            <a:spLocks noChangeArrowheads="1"/>
          </p:cNvSpPr>
          <p:nvPr/>
        </p:nvSpPr>
        <p:spPr bwMode="auto">
          <a:xfrm>
            <a:off x="1816100" y="2799064"/>
            <a:ext cx="65" cy="4692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7761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0" y="25697"/>
            <a:ext cx="8467066" cy="443883"/>
          </a:xfrm>
        </p:spPr>
        <p:txBody>
          <a:bodyPr>
            <a:noAutofit/>
          </a:bodyPr>
          <a:lstStyle/>
          <a:p>
            <a:pPr algn="ctr" defTabSz="914400" eaLnBrk="0" fontAlgn="base" hangingPunct="0">
              <a:lnSpc>
                <a:spcPct val="100000"/>
              </a:lnSpc>
              <a:spcAft>
                <a:spcPct val="0"/>
              </a:spcAft>
            </a:pPr>
            <a:r>
              <a:rPr lang="en-IN" sz="2800" b="1" i="0" u="none" strike="noStrike" cap="none" dirty="0">
                <a:solidFill>
                  <a:srgbClr val="C00000"/>
                </a:solidFill>
                <a:latin typeface="Calibri"/>
                <a:ea typeface="Calibri"/>
                <a:cs typeface="Calibri"/>
                <a:sym typeface="Calibri"/>
              </a:rPr>
              <a:t>Types of Data - </a:t>
            </a:r>
            <a:r>
              <a:rPr lang="en-US" sz="2400" b="1" i="0" dirty="0">
                <a:solidFill>
                  <a:srgbClr val="C00000"/>
                </a:solidFill>
                <a:effectLst/>
                <a:latin typeface="Poppins" panose="00000500000000000000" pitchFamily="2" charset="0"/>
                <a:ea typeface="Times New Roman" panose="02020603050405020304" pitchFamily="18" charset="0"/>
                <a:cs typeface="Times New Roman" panose="02020603050405020304" pitchFamily="18" charset="0"/>
              </a:rPr>
              <a:t>Quantitative</a:t>
            </a:r>
            <a:endParaRPr kumimoji="0" lang="en-US" altLang="en-US" sz="28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987B0122-12E1-AFBD-41EB-ABC21D93334E}"/>
              </a:ext>
            </a:extLst>
          </p:cNvPr>
          <p:cNvSpPr>
            <a:spLocks noChangeArrowheads="1"/>
          </p:cNvSpPr>
          <p:nvPr/>
        </p:nvSpPr>
        <p:spPr bwMode="auto">
          <a:xfrm>
            <a:off x="1816100" y="2799064"/>
            <a:ext cx="65" cy="4692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BD81B52C-C09B-BD2E-DD77-FB9BDD1EF33D}"/>
              </a:ext>
            </a:extLst>
          </p:cNvPr>
          <p:cNvSpPr txBox="1"/>
          <p:nvPr/>
        </p:nvSpPr>
        <p:spPr>
          <a:xfrm>
            <a:off x="338467" y="1246075"/>
            <a:ext cx="8467066" cy="3105978"/>
          </a:xfrm>
          <a:prstGeom prst="rect">
            <a:avLst/>
          </a:prstGeom>
          <a:noFill/>
        </p:spPr>
        <p:txBody>
          <a:bodyPr wrap="square" rtlCol="0">
            <a:spAutoFit/>
          </a:bodyPr>
          <a:lstStyle/>
          <a:p>
            <a:pPr marL="0" marR="0" fontAlgn="base">
              <a:spcBef>
                <a:spcPts val="0"/>
              </a:spcBef>
              <a:spcAft>
                <a:spcPts val="1920"/>
              </a:spcAft>
            </a:pPr>
            <a:r>
              <a:rPr lang="en-US" sz="1800" b="1" dirty="0">
                <a:solidFill>
                  <a:srgbClr val="444444"/>
                </a:solidFill>
                <a:effectLst/>
                <a:latin typeface="Poppins" panose="00000500000000000000" pitchFamily="2" charset="0"/>
                <a:ea typeface="Times New Roman" panose="02020603050405020304" pitchFamily="18" charset="0"/>
              </a:rPr>
              <a:t>Working on data is crucial because we need to figure out what kind of data it is and how to use it to get valuable output out of it. It is also important to know what kind of plot is suitable for which data category; it helps in data analysis and visualization. Working with data requires good data science skills and a deep understanding of different types of data and how to work with them. </a:t>
            </a:r>
            <a:endParaRPr lang="en-US" sz="1800" b="1" dirty="0">
              <a:effectLst/>
              <a:latin typeface="Times New Roman" panose="02020603050405020304" pitchFamily="18" charset="0"/>
              <a:ea typeface="Times New Roman" panose="02020603050405020304" pitchFamily="18" charset="0"/>
            </a:endParaRPr>
          </a:p>
          <a:p>
            <a:r>
              <a:rPr lang="en-US" sz="1800" b="1" dirty="0">
                <a:solidFill>
                  <a:srgbClr val="444444"/>
                </a:solidFill>
                <a:effectLst/>
                <a:latin typeface="Poppins" panose="00000500000000000000" pitchFamily="2" charset="0"/>
                <a:ea typeface="Calibri" panose="020F0502020204030204" pitchFamily="34" charset="0"/>
              </a:rPr>
              <a:t>Different types of data are </a:t>
            </a:r>
            <a:r>
              <a:rPr lang="en-US" b="1" dirty="0">
                <a:solidFill>
                  <a:srgbClr val="444444"/>
                </a:solidFill>
                <a:latin typeface="Poppins" panose="00000500000000000000" pitchFamily="2" charset="0"/>
              </a:rPr>
              <a:t>used in research, analysis, </a:t>
            </a:r>
            <a:r>
              <a:rPr lang="en-US" b="1" dirty="0">
                <a:solidFill>
                  <a:srgbClr val="444444"/>
                </a:solidFill>
                <a:latin typeface="Poppins" panose="00000500000000000000" pitchFamily="2" charset="0"/>
                <a:hlinkClick r:id="rId2">
                  <a:extLst>
                    <a:ext uri="{A12FA001-AC4F-418D-AE19-62706E023703}">
                      <ahyp:hlinkClr xmlns:ahyp="http://schemas.microsoft.com/office/drawing/2018/hyperlinkcolor" val="tx"/>
                    </a:ext>
                  </a:extLst>
                </a:hlinkClick>
              </a:rPr>
              <a:t>statistical analysis</a:t>
            </a:r>
            <a:r>
              <a:rPr lang="en-US" b="1" dirty="0">
                <a:solidFill>
                  <a:srgbClr val="444444"/>
                </a:solidFill>
                <a:latin typeface="Poppins" panose="00000500000000000000" pitchFamily="2" charset="0"/>
              </a:rPr>
              <a:t>, </a:t>
            </a:r>
            <a:r>
              <a:rPr lang="en-US" b="1" dirty="0">
                <a:solidFill>
                  <a:srgbClr val="444444"/>
                </a:solidFill>
                <a:latin typeface="Poppins" panose="00000500000000000000" pitchFamily="2" charset="0"/>
                <a:hlinkClick r:id="rId3">
                  <a:extLst>
                    <a:ext uri="{A12FA001-AC4F-418D-AE19-62706E023703}">
                      <ahyp:hlinkClr xmlns:ahyp="http://schemas.microsoft.com/office/drawing/2018/hyperlinkcolor" val="tx"/>
                    </a:ext>
                  </a:extLst>
                </a:hlinkClick>
              </a:rPr>
              <a:t>data visualization</a:t>
            </a:r>
            <a:r>
              <a:rPr lang="en-US" b="1" dirty="0">
                <a:solidFill>
                  <a:srgbClr val="444444"/>
                </a:solidFill>
                <a:latin typeface="Poppins" panose="00000500000000000000" pitchFamily="2" charset="0"/>
              </a:rPr>
              <a:t>, and data science. This data helps a company analyze its business, design </a:t>
            </a:r>
            <a:r>
              <a:rPr lang="en-US" sz="1800" b="1" dirty="0">
                <a:solidFill>
                  <a:srgbClr val="444444"/>
                </a:solidFill>
                <a:effectLst/>
                <a:latin typeface="Poppins" panose="00000500000000000000" pitchFamily="2" charset="0"/>
                <a:ea typeface="Calibri" panose="020F0502020204030204" pitchFamily="34" charset="0"/>
              </a:rPr>
              <a:t>its strategies, and help build a successful data-driven decision-making process.</a:t>
            </a:r>
            <a:endParaRPr lang="en-US" b="1" dirty="0"/>
          </a:p>
        </p:txBody>
      </p:sp>
    </p:spTree>
    <p:extLst>
      <p:ext uri="{BB962C8B-B14F-4D97-AF65-F5344CB8AC3E}">
        <p14:creationId xmlns:p14="http://schemas.microsoft.com/office/powerpoint/2010/main" val="8424106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0" y="25697"/>
            <a:ext cx="8467066" cy="443883"/>
          </a:xfrm>
        </p:spPr>
        <p:txBody>
          <a:bodyPr>
            <a:noAutofit/>
          </a:bodyPr>
          <a:lstStyle/>
          <a:p>
            <a:pPr algn="ctr" defTabSz="914400" eaLnBrk="0" fontAlgn="base" hangingPunct="0">
              <a:lnSpc>
                <a:spcPct val="100000"/>
              </a:lnSpc>
              <a:spcAft>
                <a:spcPct val="0"/>
              </a:spcAft>
            </a:pPr>
            <a:r>
              <a:rPr lang="en-US" sz="2000" b="1" dirty="0">
                <a:solidFill>
                  <a:srgbClr val="C00000"/>
                </a:solidFill>
                <a:effectLst/>
                <a:latin typeface="Arial" panose="020B0604020202020204" pitchFamily="34" charset="0"/>
                <a:ea typeface="Calibri" panose="020F0502020204030204" pitchFamily="34" charset="0"/>
              </a:rPr>
              <a:t>Examples of Non-Relational Data</a:t>
            </a:r>
            <a:endParaRPr kumimoji="0" lang="en-US" altLang="en-US" sz="3200" b="0" i="0" u="none" strike="noStrike" cap="none" normalizeH="0" baseline="0" dirty="0">
              <a:ln>
                <a:noFill/>
              </a:ln>
              <a:solidFill>
                <a:srgbClr val="C000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987B0122-12E1-AFBD-41EB-ABC21D93334E}"/>
              </a:ext>
            </a:extLst>
          </p:cNvPr>
          <p:cNvSpPr>
            <a:spLocks noChangeArrowheads="1"/>
          </p:cNvSpPr>
          <p:nvPr/>
        </p:nvSpPr>
        <p:spPr bwMode="auto">
          <a:xfrm>
            <a:off x="1816100" y="2799064"/>
            <a:ext cx="65" cy="4692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BD81B52C-C09B-BD2E-DD77-FB9BDD1EF33D}"/>
              </a:ext>
            </a:extLst>
          </p:cNvPr>
          <p:cNvSpPr txBox="1"/>
          <p:nvPr/>
        </p:nvSpPr>
        <p:spPr>
          <a:xfrm>
            <a:off x="338467" y="577114"/>
            <a:ext cx="8467066" cy="1554785"/>
          </a:xfrm>
          <a:prstGeom prst="rect">
            <a:avLst/>
          </a:prstGeom>
          <a:noFill/>
        </p:spPr>
        <p:txBody>
          <a:bodyPr wrap="square" rtlCol="0">
            <a:spAutoFit/>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Document Data Stores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 document data store handles a set of objects data values and named string fields in an entity referred to as a </a:t>
            </a:r>
            <a:r>
              <a:rPr lang="en-US" sz="18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document</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These data stores generally store data in the form of JSON documents.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spcBef>
                <a:spcPts val="0"/>
              </a:spcBef>
              <a:spcAft>
                <a:spcPts val="1920"/>
              </a:spcAft>
            </a:pPr>
            <a:endParaRPr lang="en-US" b="1" dirty="0"/>
          </a:p>
        </p:txBody>
      </p:sp>
      <p:pic>
        <p:nvPicPr>
          <p:cNvPr id="4" name="Picture 3" descr=" documents-data-store">
            <a:extLst>
              <a:ext uri="{FF2B5EF4-FFF2-40B4-BE49-F238E27FC236}">
                <a16:creationId xmlns:a16="http://schemas.microsoft.com/office/drawing/2014/main" id="{2D70F378-13EB-514B-204C-7ED3255BDCF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56205" y="1929913"/>
            <a:ext cx="4402072" cy="4750805"/>
          </a:xfrm>
          <a:prstGeom prst="rect">
            <a:avLst/>
          </a:prstGeom>
          <a:noFill/>
          <a:ln>
            <a:noFill/>
          </a:ln>
        </p:spPr>
      </p:pic>
    </p:spTree>
    <p:extLst>
      <p:ext uri="{BB962C8B-B14F-4D97-AF65-F5344CB8AC3E}">
        <p14:creationId xmlns:p14="http://schemas.microsoft.com/office/powerpoint/2010/main" val="29126081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0" y="25697"/>
            <a:ext cx="8467066" cy="443883"/>
          </a:xfrm>
        </p:spPr>
        <p:txBody>
          <a:bodyPr>
            <a:noAutofit/>
          </a:bodyPr>
          <a:lstStyle/>
          <a:p>
            <a:pPr algn="ctr" defTabSz="914400" eaLnBrk="0" fontAlgn="base" hangingPunct="0">
              <a:lnSpc>
                <a:spcPct val="100000"/>
              </a:lnSpc>
              <a:spcAft>
                <a:spcPct val="0"/>
              </a:spcAft>
            </a:pPr>
            <a:r>
              <a:rPr lang="en-US" sz="2000" b="1" dirty="0">
                <a:solidFill>
                  <a:srgbClr val="C00000"/>
                </a:solidFill>
                <a:effectLst/>
                <a:latin typeface="Arial" panose="020B0604020202020204" pitchFamily="34" charset="0"/>
                <a:ea typeface="Calibri" panose="020F0502020204030204" pitchFamily="34" charset="0"/>
              </a:rPr>
              <a:t>Examples of Non-Relational Data</a:t>
            </a:r>
            <a:endParaRPr kumimoji="0" lang="en-US" altLang="en-US" sz="3200" b="0" i="0" u="none" strike="noStrike" cap="none" normalizeH="0" baseline="0" dirty="0">
              <a:ln>
                <a:noFill/>
              </a:ln>
              <a:solidFill>
                <a:srgbClr val="C000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987B0122-12E1-AFBD-41EB-ABC21D93334E}"/>
              </a:ext>
            </a:extLst>
          </p:cNvPr>
          <p:cNvSpPr>
            <a:spLocks noChangeArrowheads="1"/>
          </p:cNvSpPr>
          <p:nvPr/>
        </p:nvSpPr>
        <p:spPr bwMode="auto">
          <a:xfrm>
            <a:off x="1816100" y="2799064"/>
            <a:ext cx="65" cy="4692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4BDFB81F-C8F4-C55C-BE81-AF47EF0C141C}"/>
              </a:ext>
            </a:extLst>
          </p:cNvPr>
          <p:cNvSpPr>
            <a:spLocks noChangeArrowheads="1"/>
          </p:cNvSpPr>
          <p:nvPr/>
        </p:nvSpPr>
        <p:spPr bwMode="auto">
          <a:xfrm>
            <a:off x="184732" y="577546"/>
            <a:ext cx="856868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Columnar Data Stores</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 columnar or column-family data store construct data into rows and columns. The columns are divided into groups known as column families.</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Each column family consists of a set of columns that are logically related and are generally retrieved or manipulated as a unit.</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Within a column family, rows can be sparse and new columns can be added dynamically.</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6145" name="Picture 13" descr=" column-data">
            <a:extLst>
              <a:ext uri="{FF2B5EF4-FFF2-40B4-BE49-F238E27FC236}">
                <a16:creationId xmlns:a16="http://schemas.microsoft.com/office/drawing/2014/main" id="{7F9107E5-3AA7-A38C-5618-4978148467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54" y="3268363"/>
            <a:ext cx="9188154" cy="305044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7BB921C2-4471-2E04-B82A-A6718A449332}"/>
              </a:ext>
            </a:extLst>
          </p:cNvPr>
          <p:cNvSpPr>
            <a:spLocks noChangeArrowheads="1"/>
          </p:cNvSpPr>
          <p:nvPr/>
        </p:nvSpPr>
        <p:spPr bwMode="auto">
          <a:xfrm>
            <a:off x="0" y="224579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75895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0" y="25697"/>
            <a:ext cx="8467066" cy="443883"/>
          </a:xfrm>
        </p:spPr>
        <p:txBody>
          <a:bodyPr>
            <a:noAutofit/>
          </a:bodyPr>
          <a:lstStyle/>
          <a:p>
            <a:pPr algn="ctr" defTabSz="914400" eaLnBrk="0" fontAlgn="base" hangingPunct="0">
              <a:lnSpc>
                <a:spcPct val="100000"/>
              </a:lnSpc>
              <a:spcAft>
                <a:spcPct val="0"/>
              </a:spcAft>
            </a:pPr>
            <a:r>
              <a:rPr lang="en-US" sz="2000" b="1" dirty="0">
                <a:solidFill>
                  <a:srgbClr val="C00000"/>
                </a:solidFill>
                <a:effectLst/>
                <a:latin typeface="Arial" panose="020B0604020202020204" pitchFamily="34" charset="0"/>
                <a:ea typeface="Calibri" panose="020F0502020204030204" pitchFamily="34" charset="0"/>
              </a:rPr>
              <a:t>Examples of Non-Relational Data</a:t>
            </a:r>
            <a:endParaRPr kumimoji="0" lang="en-US" altLang="en-US" sz="3200" b="0" i="0" u="none" strike="noStrike" cap="none" normalizeH="0" baseline="0" dirty="0">
              <a:ln>
                <a:noFill/>
              </a:ln>
              <a:solidFill>
                <a:srgbClr val="C000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987B0122-12E1-AFBD-41EB-ABC21D93334E}"/>
              </a:ext>
            </a:extLst>
          </p:cNvPr>
          <p:cNvSpPr>
            <a:spLocks noChangeArrowheads="1"/>
          </p:cNvSpPr>
          <p:nvPr/>
        </p:nvSpPr>
        <p:spPr bwMode="auto">
          <a:xfrm>
            <a:off x="1816100" y="2799064"/>
            <a:ext cx="65" cy="4692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4BDFB81F-C8F4-C55C-BE81-AF47EF0C141C}"/>
              </a:ext>
            </a:extLst>
          </p:cNvPr>
          <p:cNvSpPr>
            <a:spLocks noChangeArrowheads="1"/>
          </p:cNvSpPr>
          <p:nvPr/>
        </p:nvSpPr>
        <p:spPr bwMode="auto">
          <a:xfrm>
            <a:off x="184732" y="577546"/>
            <a:ext cx="856868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Columnar Data Stores</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 columnar or column-family data store construct data into rows and columns. The columns are divided into groups known as column families.</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Each column family consists of a set of columns that are logically related and are generally retrieved or manipulated as a unit.</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Within a column family, rows can be sparse and new columns can be added dynamically.</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6145" name="Picture 13" descr=" column-data">
            <a:extLst>
              <a:ext uri="{FF2B5EF4-FFF2-40B4-BE49-F238E27FC236}">
                <a16:creationId xmlns:a16="http://schemas.microsoft.com/office/drawing/2014/main" id="{7F9107E5-3AA7-A38C-5618-4978148467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54" y="3268363"/>
            <a:ext cx="9188154" cy="305044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7BB921C2-4471-2E04-B82A-A6718A449332}"/>
              </a:ext>
            </a:extLst>
          </p:cNvPr>
          <p:cNvSpPr>
            <a:spLocks noChangeArrowheads="1"/>
          </p:cNvSpPr>
          <p:nvPr/>
        </p:nvSpPr>
        <p:spPr bwMode="auto">
          <a:xfrm>
            <a:off x="0" y="224579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83038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0" y="25697"/>
            <a:ext cx="8467066" cy="443883"/>
          </a:xfrm>
        </p:spPr>
        <p:txBody>
          <a:bodyPr>
            <a:noAutofit/>
          </a:bodyPr>
          <a:lstStyle/>
          <a:p>
            <a:pPr algn="ctr" defTabSz="914400" eaLnBrk="0" fontAlgn="base" hangingPunct="0">
              <a:lnSpc>
                <a:spcPct val="100000"/>
              </a:lnSpc>
              <a:spcAft>
                <a:spcPct val="0"/>
              </a:spcAft>
            </a:pPr>
            <a:r>
              <a:rPr lang="en-US" sz="2000" b="1" dirty="0">
                <a:solidFill>
                  <a:srgbClr val="C00000"/>
                </a:solidFill>
                <a:effectLst/>
                <a:latin typeface="Arial" panose="020B0604020202020204" pitchFamily="34" charset="0"/>
                <a:ea typeface="Calibri" panose="020F0502020204030204" pitchFamily="34" charset="0"/>
              </a:rPr>
              <a:t>Examples of Non-Relational Data</a:t>
            </a:r>
            <a:endParaRPr kumimoji="0" lang="en-US" altLang="en-US" sz="3200" b="0" i="0" u="none" strike="noStrike" cap="none" normalizeH="0" baseline="0" dirty="0">
              <a:ln>
                <a:noFill/>
              </a:ln>
              <a:solidFill>
                <a:srgbClr val="C000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987B0122-12E1-AFBD-41EB-ABC21D93334E}"/>
              </a:ext>
            </a:extLst>
          </p:cNvPr>
          <p:cNvSpPr>
            <a:spLocks noChangeArrowheads="1"/>
          </p:cNvSpPr>
          <p:nvPr/>
        </p:nvSpPr>
        <p:spPr bwMode="auto">
          <a:xfrm>
            <a:off x="1816100" y="2799064"/>
            <a:ext cx="65" cy="4692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4BDFB81F-C8F4-C55C-BE81-AF47EF0C141C}"/>
              </a:ext>
            </a:extLst>
          </p:cNvPr>
          <p:cNvSpPr>
            <a:spLocks noChangeArrowheads="1"/>
          </p:cNvSpPr>
          <p:nvPr/>
        </p:nvSpPr>
        <p:spPr bwMode="auto">
          <a:xfrm>
            <a:off x="184732" y="361590"/>
            <a:ext cx="8568680" cy="2894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Key/Value Data Stores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 key/value store is actually a large hash table.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We associate each data value with a unique key, and the key/value store uses this key to store the data by using a correct hashing function.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hashing function is preferred to provide an even distribution of hashed keys across the data storage.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Key/value stores are highly suitable for applications operating simple lookups using the value of the by a range of keys.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7BB921C2-4471-2E04-B82A-A6718A449332}"/>
              </a:ext>
            </a:extLst>
          </p:cNvPr>
          <p:cNvSpPr>
            <a:spLocks noChangeArrowheads="1"/>
          </p:cNvSpPr>
          <p:nvPr/>
        </p:nvSpPr>
        <p:spPr bwMode="auto">
          <a:xfrm>
            <a:off x="0" y="224579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descr=" key-value-data-store">
            <a:extLst>
              <a:ext uri="{FF2B5EF4-FFF2-40B4-BE49-F238E27FC236}">
                <a16:creationId xmlns:a16="http://schemas.microsoft.com/office/drawing/2014/main" id="{0BB230F5-4D6C-68F6-A1E2-B9F034ECD09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5016" y="3214200"/>
            <a:ext cx="7679699" cy="3038840"/>
          </a:xfrm>
          <a:prstGeom prst="rect">
            <a:avLst/>
          </a:prstGeom>
          <a:noFill/>
          <a:ln>
            <a:noFill/>
          </a:ln>
        </p:spPr>
      </p:pic>
    </p:spTree>
    <p:extLst>
      <p:ext uri="{BB962C8B-B14F-4D97-AF65-F5344CB8AC3E}">
        <p14:creationId xmlns:p14="http://schemas.microsoft.com/office/powerpoint/2010/main" val="2149201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258477" y="243772"/>
            <a:ext cx="8627045" cy="301840"/>
          </a:xfrm>
        </p:spPr>
        <p:txBody>
          <a:bodyPr>
            <a:normAutofit fontScale="90000"/>
          </a:bodyPr>
          <a:lstStyle/>
          <a:p>
            <a:pPr algn="ctr"/>
            <a:r>
              <a:rPr lang="en-US" sz="2800" b="1" i="0" dirty="0">
                <a:solidFill>
                  <a:srgbClr val="C00000"/>
                </a:solidFill>
                <a:effectLst/>
                <a:latin typeface="erdana"/>
              </a:rPr>
              <a:t>What is Data Science?</a:t>
            </a:r>
            <a:br>
              <a:rPr lang="en-US" sz="1400" dirty="0"/>
            </a:br>
            <a:endParaRPr lang="en-US" sz="2700" b="1" dirty="0"/>
          </a:p>
        </p:txBody>
      </p:sp>
      <p:sp>
        <p:nvSpPr>
          <p:cNvPr id="4" name="TextBox 3">
            <a:extLst>
              <a:ext uri="{FF2B5EF4-FFF2-40B4-BE49-F238E27FC236}">
                <a16:creationId xmlns:a16="http://schemas.microsoft.com/office/drawing/2014/main" id="{BCDEFD8D-0A48-60C1-B96C-6F025D4DE9E0}"/>
              </a:ext>
            </a:extLst>
          </p:cNvPr>
          <p:cNvSpPr txBox="1"/>
          <p:nvPr/>
        </p:nvSpPr>
        <p:spPr>
          <a:xfrm>
            <a:off x="408373" y="394692"/>
            <a:ext cx="8327254" cy="6463308"/>
          </a:xfrm>
          <a:prstGeom prst="rect">
            <a:avLst/>
          </a:prstGeom>
          <a:noFill/>
        </p:spPr>
        <p:txBody>
          <a:bodyPr wrap="square" rtlCol="0">
            <a:spAutoFit/>
          </a:bodyPr>
          <a:lstStyle/>
          <a:p>
            <a:r>
              <a:rPr lang="en-US" sz="1800" b="1" i="0" dirty="0">
                <a:solidFill>
                  <a:srgbClr val="C00000"/>
                </a:solidFill>
                <a:effectLst/>
                <a:latin typeface="inter-regular"/>
              </a:rPr>
              <a:t>Data science </a:t>
            </a:r>
            <a:r>
              <a:rPr lang="en-US" sz="1800" b="1" i="0" dirty="0">
                <a:solidFill>
                  <a:srgbClr val="333333"/>
                </a:solidFill>
                <a:effectLst/>
                <a:latin typeface="inter-regular"/>
              </a:rPr>
              <a:t>is a deep study of the massive amount of data, which involves extracting meaningful insights from raw, structured, and unstructured data that is processed using the scientific method, different technologies, and algorithms.</a:t>
            </a:r>
          </a:p>
          <a:p>
            <a:br>
              <a:rPr lang="en-US" sz="1800" b="1" i="0" dirty="0">
                <a:solidFill>
                  <a:srgbClr val="333333"/>
                </a:solidFill>
                <a:effectLst/>
                <a:latin typeface="inter-regular"/>
              </a:rPr>
            </a:br>
            <a:r>
              <a:rPr lang="en-US" sz="1800" b="1" i="0" dirty="0">
                <a:solidFill>
                  <a:srgbClr val="333333"/>
                </a:solidFill>
                <a:effectLst/>
                <a:latin typeface="inter-regular"/>
              </a:rPr>
              <a:t>It is a multidisciplinary field that uses tools and techniques to manipulate the data so that you can find something new and meaningful.</a:t>
            </a:r>
          </a:p>
          <a:p>
            <a:endParaRPr lang="en-US" b="1" dirty="0">
              <a:solidFill>
                <a:srgbClr val="333333"/>
              </a:solidFill>
              <a:latin typeface="inter-regular"/>
            </a:endParaRPr>
          </a:p>
          <a:p>
            <a:pPr algn="just"/>
            <a:r>
              <a:rPr lang="en-US" b="1" dirty="0">
                <a:solidFill>
                  <a:srgbClr val="333333"/>
                </a:solidFill>
                <a:latin typeface="inter-regular"/>
              </a:rPr>
              <a:t>Data science uses the most powerful hardware, programming systems, and most efficient algorithms to solve the data related problems. It is the future of artificial intelligence. In short, we can say that data science is all about:</a:t>
            </a:r>
          </a:p>
          <a:p>
            <a:pPr algn="just"/>
            <a:endParaRPr lang="en-US" b="1" dirty="0">
              <a:solidFill>
                <a:srgbClr val="333333"/>
              </a:solidFill>
              <a:latin typeface="inter-regular"/>
            </a:endParaRPr>
          </a:p>
          <a:p>
            <a:pPr algn="just">
              <a:buFont typeface="Arial" panose="020B0604020202020204" pitchFamily="34" charset="0"/>
              <a:buChar char="•"/>
            </a:pPr>
            <a:r>
              <a:rPr lang="en-US" b="1" dirty="0">
                <a:solidFill>
                  <a:srgbClr val="333333"/>
                </a:solidFill>
                <a:latin typeface="inter-regular"/>
              </a:rPr>
              <a:t>Asking the correct questions and analyzing the raw data.</a:t>
            </a:r>
          </a:p>
          <a:p>
            <a:pPr algn="just">
              <a:buFont typeface="Arial" panose="020B0604020202020204" pitchFamily="34" charset="0"/>
              <a:buChar char="•"/>
            </a:pPr>
            <a:r>
              <a:rPr lang="en-US" b="1" dirty="0">
                <a:solidFill>
                  <a:srgbClr val="333333"/>
                </a:solidFill>
                <a:latin typeface="inter-regular"/>
              </a:rPr>
              <a:t>Modeling the data using various complex and efficient algorithms.</a:t>
            </a:r>
          </a:p>
          <a:p>
            <a:pPr algn="just">
              <a:buFont typeface="Arial" panose="020B0604020202020204" pitchFamily="34" charset="0"/>
              <a:buChar char="•"/>
            </a:pPr>
            <a:r>
              <a:rPr lang="en-US" b="1" dirty="0">
                <a:solidFill>
                  <a:srgbClr val="333333"/>
                </a:solidFill>
                <a:latin typeface="inter-regular"/>
              </a:rPr>
              <a:t>Visualizing the data to get a better perspective.</a:t>
            </a:r>
          </a:p>
          <a:p>
            <a:pPr algn="just">
              <a:buFont typeface="Arial" panose="020B0604020202020204" pitchFamily="34" charset="0"/>
              <a:buChar char="•"/>
            </a:pPr>
            <a:r>
              <a:rPr lang="en-US" b="1" dirty="0">
                <a:solidFill>
                  <a:srgbClr val="333333"/>
                </a:solidFill>
                <a:latin typeface="inter-regular"/>
              </a:rPr>
              <a:t>Understanding the data to make better decisions and finding the final result.</a:t>
            </a:r>
          </a:p>
          <a:p>
            <a:pPr algn="just">
              <a:buFont typeface="Arial" panose="020B0604020202020204" pitchFamily="34" charset="0"/>
              <a:buChar char="•"/>
            </a:pPr>
            <a:endParaRPr lang="en-US" b="1" dirty="0">
              <a:solidFill>
                <a:srgbClr val="333333"/>
              </a:solidFill>
              <a:latin typeface="inter-regular"/>
            </a:endParaRPr>
          </a:p>
          <a:p>
            <a:pPr algn="just"/>
            <a:r>
              <a:rPr lang="en-US" sz="1800" b="1" dirty="0">
                <a:solidFill>
                  <a:srgbClr val="C00000"/>
                </a:solidFill>
                <a:latin typeface="Times New Roman" panose="02020603050405020304" pitchFamily="18" charset="0"/>
                <a:cs typeface="Times New Roman" panose="02020603050405020304" pitchFamily="18" charset="0"/>
              </a:rPr>
              <a:t>Example:</a:t>
            </a:r>
          </a:p>
          <a:p>
            <a:pPr algn="just"/>
            <a:r>
              <a:rPr lang="en-US" sz="1800" b="1" dirty="0">
                <a:latin typeface="Times New Roman" panose="02020603050405020304" pitchFamily="18" charset="0"/>
                <a:cs typeface="Times New Roman" panose="02020603050405020304" pitchFamily="18" charset="0"/>
              </a:rPr>
              <a:t>Let suppose we want to travel from place A to place B by car. Now, we need to take some decisions such as which route will be the best route to reach faster at the location, in which route there will be no traffic jam, and which will be cost-effective. All these decision factors will act as input data, and we will get an appropriate answer from these decisions, so this analysis of data is called the data analysis, which is a part of data science.</a:t>
            </a:r>
          </a:p>
        </p:txBody>
      </p:sp>
    </p:spTree>
    <p:extLst>
      <p:ext uri="{BB962C8B-B14F-4D97-AF65-F5344CB8AC3E}">
        <p14:creationId xmlns:p14="http://schemas.microsoft.com/office/powerpoint/2010/main" val="17647682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0" y="25697"/>
            <a:ext cx="8467066" cy="443883"/>
          </a:xfrm>
        </p:spPr>
        <p:txBody>
          <a:bodyPr>
            <a:noAutofit/>
          </a:bodyPr>
          <a:lstStyle/>
          <a:p>
            <a:pPr algn="ctr" defTabSz="914400" eaLnBrk="0" fontAlgn="base" hangingPunct="0">
              <a:lnSpc>
                <a:spcPct val="100000"/>
              </a:lnSpc>
              <a:spcAft>
                <a:spcPct val="0"/>
              </a:spcAft>
            </a:pPr>
            <a:r>
              <a:rPr lang="en-US" sz="2000" b="1" dirty="0">
                <a:solidFill>
                  <a:srgbClr val="C00000"/>
                </a:solidFill>
                <a:effectLst/>
                <a:latin typeface="Arial" panose="020B0604020202020204" pitchFamily="34" charset="0"/>
                <a:ea typeface="Calibri" panose="020F0502020204030204" pitchFamily="34" charset="0"/>
              </a:rPr>
              <a:t>Examples of Non-Relational Data</a:t>
            </a:r>
            <a:endParaRPr kumimoji="0" lang="en-US" altLang="en-US" sz="3200" b="0" i="0" u="none" strike="noStrike" cap="none" normalizeH="0" baseline="0" dirty="0">
              <a:ln>
                <a:noFill/>
              </a:ln>
              <a:solidFill>
                <a:srgbClr val="C000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987B0122-12E1-AFBD-41EB-ABC21D93334E}"/>
              </a:ext>
            </a:extLst>
          </p:cNvPr>
          <p:cNvSpPr>
            <a:spLocks noChangeArrowheads="1"/>
          </p:cNvSpPr>
          <p:nvPr/>
        </p:nvSpPr>
        <p:spPr bwMode="auto">
          <a:xfrm>
            <a:off x="1816100" y="2799064"/>
            <a:ext cx="65" cy="4692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4BDFB81F-C8F4-C55C-BE81-AF47EF0C141C}"/>
              </a:ext>
            </a:extLst>
          </p:cNvPr>
          <p:cNvSpPr>
            <a:spLocks noChangeArrowheads="1"/>
          </p:cNvSpPr>
          <p:nvPr/>
        </p:nvSpPr>
        <p:spPr bwMode="auto">
          <a:xfrm>
            <a:off x="184732" y="509772"/>
            <a:ext cx="8568680" cy="2597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Graph Data Stores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 graph data store handles two types of information, edges, and nodes.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Edges point out the relationships between these entities and Nodes represent entities.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aim of a graph datastore is to grant an application to efficiently perform queries that traverse the network of edges and nodes and to inspect the relationships between entities.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7BB921C2-4471-2E04-B82A-A6718A449332}"/>
              </a:ext>
            </a:extLst>
          </p:cNvPr>
          <p:cNvSpPr>
            <a:spLocks noChangeArrowheads="1"/>
          </p:cNvSpPr>
          <p:nvPr/>
        </p:nvSpPr>
        <p:spPr bwMode="auto">
          <a:xfrm>
            <a:off x="0" y="224579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descr=" graph-data">
            <a:extLst>
              <a:ext uri="{FF2B5EF4-FFF2-40B4-BE49-F238E27FC236}">
                <a16:creationId xmlns:a16="http://schemas.microsoft.com/office/drawing/2014/main" id="{B0AD5D55-BDD4-9C01-DDA6-8235F26F4F6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8395" y="2607856"/>
            <a:ext cx="7282544" cy="4007058"/>
          </a:xfrm>
          <a:prstGeom prst="rect">
            <a:avLst/>
          </a:prstGeom>
          <a:noFill/>
          <a:ln>
            <a:noFill/>
          </a:ln>
        </p:spPr>
      </p:pic>
    </p:spTree>
    <p:extLst>
      <p:ext uri="{BB962C8B-B14F-4D97-AF65-F5344CB8AC3E}">
        <p14:creationId xmlns:p14="http://schemas.microsoft.com/office/powerpoint/2010/main" val="19341121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0" y="25697"/>
            <a:ext cx="8467066" cy="443883"/>
          </a:xfrm>
        </p:spPr>
        <p:txBody>
          <a:bodyPr>
            <a:noAutofit/>
          </a:bodyPr>
          <a:lstStyle/>
          <a:p>
            <a:pPr algn="ctr" defTabSz="914400" eaLnBrk="0" fontAlgn="base" hangingPunct="0">
              <a:lnSpc>
                <a:spcPct val="100000"/>
              </a:lnSpc>
              <a:spcAft>
                <a:spcPct val="0"/>
              </a:spcAft>
            </a:pPr>
            <a:r>
              <a:rPr lang="en-US" sz="2000" b="1" dirty="0">
                <a:solidFill>
                  <a:srgbClr val="C00000"/>
                </a:solidFill>
                <a:effectLst/>
                <a:latin typeface="Arial" panose="020B0604020202020204" pitchFamily="34" charset="0"/>
                <a:ea typeface="Calibri" panose="020F0502020204030204" pitchFamily="34" charset="0"/>
              </a:rPr>
              <a:t>Examples of Non-Relational Data</a:t>
            </a:r>
            <a:endParaRPr kumimoji="0" lang="en-US" altLang="en-US" sz="3200" b="0" i="0" u="none" strike="noStrike" cap="none" normalizeH="0" baseline="0" dirty="0">
              <a:ln>
                <a:noFill/>
              </a:ln>
              <a:solidFill>
                <a:srgbClr val="C000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987B0122-12E1-AFBD-41EB-ABC21D93334E}"/>
              </a:ext>
            </a:extLst>
          </p:cNvPr>
          <p:cNvSpPr>
            <a:spLocks noChangeArrowheads="1"/>
          </p:cNvSpPr>
          <p:nvPr/>
        </p:nvSpPr>
        <p:spPr bwMode="auto">
          <a:xfrm>
            <a:off x="1816100" y="2799064"/>
            <a:ext cx="65" cy="4692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4BDFB81F-C8F4-C55C-BE81-AF47EF0C141C}"/>
              </a:ext>
            </a:extLst>
          </p:cNvPr>
          <p:cNvSpPr>
            <a:spLocks noChangeArrowheads="1"/>
          </p:cNvSpPr>
          <p:nvPr/>
        </p:nvSpPr>
        <p:spPr bwMode="auto">
          <a:xfrm>
            <a:off x="184732" y="657953"/>
            <a:ext cx="8568680" cy="2301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Time series data stores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Time series data is a set of values formed by time, and a time-series data store is making the best for this type of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Time series data stores must support a very large number of writes, as they generally collect large amounts of data in real-time from a huge number of sources.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7BB921C2-4471-2E04-B82A-A6718A449332}"/>
              </a:ext>
            </a:extLst>
          </p:cNvPr>
          <p:cNvSpPr>
            <a:spLocks noChangeArrowheads="1"/>
          </p:cNvSpPr>
          <p:nvPr/>
        </p:nvSpPr>
        <p:spPr bwMode="auto">
          <a:xfrm>
            <a:off x="0" y="224579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descr=" Time-series">
            <a:extLst>
              <a:ext uri="{FF2B5EF4-FFF2-40B4-BE49-F238E27FC236}">
                <a16:creationId xmlns:a16="http://schemas.microsoft.com/office/drawing/2014/main" id="{FD65649C-7CB6-7AAD-1967-4C927111759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2561" y="2959352"/>
            <a:ext cx="7898877" cy="2612691"/>
          </a:xfrm>
          <a:prstGeom prst="rect">
            <a:avLst/>
          </a:prstGeom>
          <a:noFill/>
          <a:ln>
            <a:noFill/>
          </a:ln>
        </p:spPr>
      </p:pic>
    </p:spTree>
    <p:extLst>
      <p:ext uri="{BB962C8B-B14F-4D97-AF65-F5344CB8AC3E}">
        <p14:creationId xmlns:p14="http://schemas.microsoft.com/office/powerpoint/2010/main" val="39176928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0" y="25697"/>
            <a:ext cx="8467066" cy="443883"/>
          </a:xfrm>
        </p:spPr>
        <p:txBody>
          <a:bodyPr>
            <a:noAutofit/>
          </a:bodyPr>
          <a:lstStyle/>
          <a:p>
            <a:pPr algn="ctr" defTabSz="914400" eaLnBrk="0" fontAlgn="base" hangingPunct="0">
              <a:lnSpc>
                <a:spcPct val="100000"/>
              </a:lnSpc>
              <a:spcAft>
                <a:spcPct val="0"/>
              </a:spcAft>
            </a:pPr>
            <a:r>
              <a:rPr lang="en-US" sz="2000" b="1" dirty="0">
                <a:solidFill>
                  <a:srgbClr val="C00000"/>
                </a:solidFill>
                <a:effectLst/>
                <a:latin typeface="Arial" panose="020B0604020202020204" pitchFamily="34" charset="0"/>
                <a:ea typeface="Calibri" panose="020F0502020204030204" pitchFamily="34" charset="0"/>
              </a:rPr>
              <a:t>Examples of Non-Relational Data</a:t>
            </a:r>
            <a:endParaRPr kumimoji="0" lang="en-US" altLang="en-US" sz="3200" b="0" i="0" u="none" strike="noStrike" cap="none" normalizeH="0" baseline="0" dirty="0">
              <a:ln>
                <a:noFill/>
              </a:ln>
              <a:solidFill>
                <a:srgbClr val="C000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987B0122-12E1-AFBD-41EB-ABC21D93334E}"/>
              </a:ext>
            </a:extLst>
          </p:cNvPr>
          <p:cNvSpPr>
            <a:spLocks noChangeArrowheads="1"/>
          </p:cNvSpPr>
          <p:nvPr/>
        </p:nvSpPr>
        <p:spPr bwMode="auto">
          <a:xfrm>
            <a:off x="1816100" y="2799064"/>
            <a:ext cx="65" cy="4692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4BDFB81F-C8F4-C55C-BE81-AF47EF0C141C}"/>
              </a:ext>
            </a:extLst>
          </p:cNvPr>
          <p:cNvSpPr>
            <a:spLocks noChangeArrowheads="1"/>
          </p:cNvSpPr>
          <p:nvPr/>
        </p:nvSpPr>
        <p:spPr bwMode="auto">
          <a:xfrm>
            <a:off x="184732" y="657953"/>
            <a:ext cx="8568680" cy="2301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Object data stores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Object data stores are correct for retrieving and storing large binary objects or blobs such as audio and video streams, images, text files, large application documents and data objects, and virtual machine disk images.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An object consists of some metadata, stored data, and a unique ID for access to the object.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7BB921C2-4471-2E04-B82A-A6718A449332}"/>
              </a:ext>
            </a:extLst>
          </p:cNvPr>
          <p:cNvSpPr>
            <a:spLocks noChangeArrowheads="1"/>
          </p:cNvSpPr>
          <p:nvPr/>
        </p:nvSpPr>
        <p:spPr bwMode="auto">
          <a:xfrm>
            <a:off x="0" y="224579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descr=" object-data-stores">
            <a:extLst>
              <a:ext uri="{FF2B5EF4-FFF2-40B4-BE49-F238E27FC236}">
                <a16:creationId xmlns:a16="http://schemas.microsoft.com/office/drawing/2014/main" id="{5492F005-9D2D-DEEB-AF99-B8B34D92E26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3105" y="2959352"/>
            <a:ext cx="7787627" cy="2450122"/>
          </a:xfrm>
          <a:prstGeom prst="rect">
            <a:avLst/>
          </a:prstGeom>
          <a:noFill/>
          <a:ln>
            <a:noFill/>
          </a:ln>
        </p:spPr>
      </p:pic>
    </p:spTree>
    <p:extLst>
      <p:ext uri="{BB962C8B-B14F-4D97-AF65-F5344CB8AC3E}">
        <p14:creationId xmlns:p14="http://schemas.microsoft.com/office/powerpoint/2010/main" val="3765878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0" y="25697"/>
            <a:ext cx="8467066" cy="443883"/>
          </a:xfrm>
        </p:spPr>
        <p:txBody>
          <a:bodyPr>
            <a:noAutofit/>
          </a:bodyPr>
          <a:lstStyle/>
          <a:p>
            <a:pPr algn="ctr" defTabSz="914400" eaLnBrk="0" fontAlgn="base" hangingPunct="0">
              <a:lnSpc>
                <a:spcPct val="100000"/>
              </a:lnSpc>
              <a:spcAft>
                <a:spcPct val="0"/>
              </a:spcAft>
            </a:pPr>
            <a:r>
              <a:rPr lang="en-US" sz="2000" b="1" dirty="0">
                <a:solidFill>
                  <a:srgbClr val="C00000"/>
                </a:solidFill>
                <a:effectLst/>
                <a:latin typeface="Arial" panose="020B0604020202020204" pitchFamily="34" charset="0"/>
                <a:ea typeface="Calibri" panose="020F0502020204030204" pitchFamily="34" charset="0"/>
              </a:rPr>
              <a:t>Examples of Non-Relational Data</a:t>
            </a:r>
            <a:endParaRPr kumimoji="0" lang="en-US" altLang="en-US" sz="3200" b="0" i="0" u="none" strike="noStrike" cap="none" normalizeH="0" baseline="0" dirty="0">
              <a:ln>
                <a:noFill/>
              </a:ln>
              <a:solidFill>
                <a:srgbClr val="C000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987B0122-12E1-AFBD-41EB-ABC21D93334E}"/>
              </a:ext>
            </a:extLst>
          </p:cNvPr>
          <p:cNvSpPr>
            <a:spLocks noChangeArrowheads="1"/>
          </p:cNvSpPr>
          <p:nvPr/>
        </p:nvSpPr>
        <p:spPr bwMode="auto">
          <a:xfrm>
            <a:off x="1816100" y="2799064"/>
            <a:ext cx="65" cy="4692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4BDFB81F-C8F4-C55C-BE81-AF47EF0C141C}"/>
              </a:ext>
            </a:extLst>
          </p:cNvPr>
          <p:cNvSpPr>
            <a:spLocks noChangeArrowheads="1"/>
          </p:cNvSpPr>
          <p:nvPr/>
        </p:nvSpPr>
        <p:spPr bwMode="auto">
          <a:xfrm>
            <a:off x="184732" y="806134"/>
            <a:ext cx="8568680" cy="2005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External index data stores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External index data stores give the ability to search for information held in other data services and stores.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An external index acts as a secondary index for any data store. It can provide real-time access to indexes and can be used to index massive volumes of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7BB921C2-4471-2E04-B82A-A6718A449332}"/>
              </a:ext>
            </a:extLst>
          </p:cNvPr>
          <p:cNvSpPr>
            <a:spLocks noChangeArrowheads="1"/>
          </p:cNvSpPr>
          <p:nvPr/>
        </p:nvSpPr>
        <p:spPr bwMode="auto">
          <a:xfrm>
            <a:off x="0" y="224579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descr=" index-stores">
            <a:extLst>
              <a:ext uri="{FF2B5EF4-FFF2-40B4-BE49-F238E27FC236}">
                <a16:creationId xmlns:a16="http://schemas.microsoft.com/office/drawing/2014/main" id="{BACEB710-F114-AE8D-28B0-6F044153E50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78033" y="2615129"/>
            <a:ext cx="7387934" cy="3639731"/>
          </a:xfrm>
          <a:prstGeom prst="rect">
            <a:avLst/>
          </a:prstGeom>
          <a:noFill/>
          <a:ln>
            <a:noFill/>
          </a:ln>
        </p:spPr>
      </p:pic>
    </p:spTree>
    <p:extLst>
      <p:ext uri="{BB962C8B-B14F-4D97-AF65-F5344CB8AC3E}">
        <p14:creationId xmlns:p14="http://schemas.microsoft.com/office/powerpoint/2010/main" val="16113003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0" y="25697"/>
            <a:ext cx="8467066" cy="443883"/>
          </a:xfrm>
        </p:spPr>
        <p:txBody>
          <a:bodyPr>
            <a:noAutofit/>
          </a:bodyPr>
          <a:lstStyle/>
          <a:p>
            <a:pPr algn="ctr" defTabSz="914400" eaLnBrk="0" fontAlgn="base" hangingPunct="0">
              <a:lnSpc>
                <a:spcPct val="100000"/>
              </a:lnSpc>
              <a:spcAft>
                <a:spcPct val="0"/>
              </a:spcAft>
            </a:pPr>
            <a:r>
              <a:rPr kumimoji="0" lang="en-US" altLang="en-US" sz="2800" b="1" i="0" u="none" strike="noStrike" cap="none" normalizeH="0" baseline="0" dirty="0">
                <a:ln>
                  <a:noFill/>
                </a:ln>
                <a:solidFill>
                  <a:srgbClr val="C00000"/>
                </a:solidFill>
                <a:effectLst/>
                <a:latin typeface="+mn-lt"/>
                <a:ea typeface="Times New Roman" panose="02020603050405020304" pitchFamily="18" charset="0"/>
                <a:cs typeface="Times New Roman" panose="02020603050405020304" pitchFamily="18" charset="0"/>
              </a:rPr>
              <a:t>Types of Data</a:t>
            </a:r>
          </a:p>
        </p:txBody>
      </p:sp>
      <p:sp>
        <p:nvSpPr>
          <p:cNvPr id="5" name="Rectangle 1">
            <a:extLst>
              <a:ext uri="{FF2B5EF4-FFF2-40B4-BE49-F238E27FC236}">
                <a16:creationId xmlns:a16="http://schemas.microsoft.com/office/drawing/2014/main" id="{987B0122-12E1-AFBD-41EB-ABC21D93334E}"/>
              </a:ext>
            </a:extLst>
          </p:cNvPr>
          <p:cNvSpPr>
            <a:spLocks noChangeArrowheads="1"/>
          </p:cNvSpPr>
          <p:nvPr/>
        </p:nvSpPr>
        <p:spPr bwMode="auto">
          <a:xfrm>
            <a:off x="1816100" y="2799064"/>
            <a:ext cx="65" cy="4692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4BDFB81F-C8F4-C55C-BE81-AF47EF0C141C}"/>
              </a:ext>
            </a:extLst>
          </p:cNvPr>
          <p:cNvSpPr>
            <a:spLocks noChangeArrowheads="1"/>
          </p:cNvSpPr>
          <p:nvPr/>
        </p:nvSpPr>
        <p:spPr bwMode="auto">
          <a:xfrm>
            <a:off x="184732" y="1547042"/>
            <a:ext cx="85686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7BB921C2-4471-2E04-B82A-A6718A449332}"/>
              </a:ext>
            </a:extLst>
          </p:cNvPr>
          <p:cNvSpPr>
            <a:spLocks noChangeArrowheads="1"/>
          </p:cNvSpPr>
          <p:nvPr/>
        </p:nvSpPr>
        <p:spPr bwMode="auto">
          <a:xfrm>
            <a:off x="0" y="224579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BD25D2E6-C7B4-8F14-9079-87AE7A5FB58A}"/>
              </a:ext>
            </a:extLst>
          </p:cNvPr>
          <p:cNvSpPr txBox="1"/>
          <p:nvPr/>
        </p:nvSpPr>
        <p:spPr>
          <a:xfrm>
            <a:off x="184731" y="718457"/>
            <a:ext cx="8568680" cy="5072414"/>
          </a:xfrm>
          <a:prstGeom prst="rect">
            <a:avLst/>
          </a:prstGeom>
          <a:noFill/>
        </p:spPr>
        <p:txBody>
          <a:bodyPr wrap="square" rtlCol="0">
            <a:spAutoFit/>
          </a:bodyPr>
          <a:lstStyle/>
          <a:p>
            <a:pPr marL="0" marR="0">
              <a:lnSpc>
                <a:spcPct val="107000"/>
              </a:lnSpc>
              <a:spcBef>
                <a:spcPts val="0"/>
              </a:spcBef>
              <a:spcAft>
                <a:spcPts val="0"/>
              </a:spcAft>
            </a:pPr>
            <a:r>
              <a:rPr lang="en-US" sz="2000" b="1" dirty="0">
                <a:solidFill>
                  <a:srgbClr val="C00000"/>
                </a:solidFill>
                <a:effectLst/>
                <a:latin typeface="Arial" panose="020B0604020202020204" pitchFamily="34" charset="0"/>
                <a:ea typeface="Times New Roman" panose="02020603050405020304" pitchFamily="18" charset="0"/>
                <a:cs typeface="Times New Roman" panose="02020603050405020304" pitchFamily="18" charset="0"/>
              </a:rPr>
              <a:t>What are the difference between Structured and Unstructured data?</a:t>
            </a:r>
            <a:endParaRPr lang="en-US" sz="2000" b="1" dirty="0">
              <a:solidFill>
                <a:srgbClr val="C00000"/>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l">
              <a:spcBef>
                <a:spcPts val="0"/>
              </a:spcBef>
              <a:spcAft>
                <a:spcPts val="0"/>
              </a:spcAft>
            </a:pPr>
            <a:r>
              <a:rPr lang="en-US" sz="1800" b="1" dirty="0">
                <a:solidFill>
                  <a:srgbClr val="333333"/>
                </a:solidFill>
                <a:effectLst/>
                <a:latin typeface="Arial" panose="020B0604020202020204" pitchFamily="34" charset="0"/>
                <a:ea typeface="Times New Roman" panose="02020603050405020304" pitchFamily="18" charset="0"/>
              </a:rPr>
              <a:t>1) Defined Vs Undefined Data</a:t>
            </a:r>
            <a:endParaRPr lang="en-US" sz="1800" b="1" dirty="0">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Structured data is undoubtedly a defined type of data in a structure.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38200" marR="0">
              <a:lnSpc>
                <a:spcPct val="107000"/>
              </a:lnSpc>
              <a:spcBef>
                <a:spcPts val="0"/>
              </a:spcBef>
              <a:spcAft>
                <a:spcPts val="0"/>
              </a:spcAft>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Structured </a:t>
            </a:r>
            <a:r>
              <a:rPr lang="en-US" sz="1800" dirty="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data lives in columns and rows</a:t>
            </a: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and it can be mapped into pre-defined fields.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Unstructured data </a:t>
            </a:r>
            <a:r>
              <a:rPr lang="en-US" sz="1800" dirty="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does not have a predefined data format</a:t>
            </a: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it is a collection of many types of varied data that are stored in their native formats.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spcBef>
                <a:spcPts val="0"/>
              </a:spcBef>
              <a:spcAft>
                <a:spcPts val="0"/>
              </a:spcAft>
            </a:pPr>
            <a:r>
              <a:rPr lang="en-US" sz="1800" b="1" dirty="0">
                <a:solidFill>
                  <a:srgbClr val="333333"/>
                </a:solidFill>
                <a:effectLst/>
                <a:latin typeface="Arial" panose="020B0604020202020204" pitchFamily="34" charset="0"/>
                <a:ea typeface="Times New Roman" panose="02020603050405020304" pitchFamily="18" charset="0"/>
              </a:rPr>
              <a:t>2)Quantitative Vs Qualitative Data</a:t>
            </a:r>
            <a:endParaRPr lang="en-US" sz="1800" b="1" dirty="0">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Structured data is generally quantitative data, it usually consists of hard numbers or things that can be counted.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38200" marR="0">
              <a:lnSpc>
                <a:spcPct val="107000"/>
              </a:lnSpc>
              <a:spcBef>
                <a:spcPts val="0"/>
              </a:spcBef>
              <a:spcAft>
                <a:spcPts val="0"/>
              </a:spcAft>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Methods for analysis include </a:t>
            </a:r>
            <a:r>
              <a:rPr lang="en-US" sz="1800" b="1" dirty="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classification</a:t>
            </a:r>
            <a:r>
              <a:rPr lang="en-US" sz="1800" dirty="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b="1" dirty="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regression</a:t>
            </a:r>
            <a:r>
              <a:rPr lang="en-US" sz="1800" dirty="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 and </a:t>
            </a:r>
            <a:r>
              <a:rPr lang="en-US" sz="1800" b="1" dirty="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clustering</a:t>
            </a:r>
            <a:r>
              <a:rPr lang="en-US" sz="1800" dirty="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of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Unstructured data is generally categorized as qualitative data, and cannot be analyzed and processed using conventional tools and methods.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38200" marR="0">
              <a:lnSpc>
                <a:spcPct val="107000"/>
              </a:lnSpc>
              <a:spcBef>
                <a:spcPts val="0"/>
              </a:spcBef>
              <a:spcAft>
                <a:spcPts val="0"/>
              </a:spcAft>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Understanding qualitative data requires advanced analytics techniques like </a:t>
            </a:r>
            <a:r>
              <a:rPr lang="en-US" sz="1800" b="1" dirty="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data stacking</a:t>
            </a:r>
            <a:r>
              <a:rPr lang="en-US" sz="1800" dirty="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 and </a:t>
            </a:r>
            <a:r>
              <a:rPr lang="en-US" sz="1800" b="1" dirty="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data mining</a:t>
            </a: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604977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0" y="25697"/>
            <a:ext cx="8467066" cy="443883"/>
          </a:xfrm>
        </p:spPr>
        <p:txBody>
          <a:bodyPr>
            <a:noAutofit/>
          </a:bodyPr>
          <a:lstStyle/>
          <a:p>
            <a:pPr algn="ctr" defTabSz="914400" eaLnBrk="0" fontAlgn="base" hangingPunct="0">
              <a:lnSpc>
                <a:spcPct val="100000"/>
              </a:lnSpc>
              <a:spcAft>
                <a:spcPct val="0"/>
              </a:spcAft>
            </a:pPr>
            <a:endParaRPr kumimoji="0" lang="en-US" altLang="en-US" sz="3200" b="0" i="0" u="none" strike="noStrike" cap="none" normalizeH="0" baseline="0" dirty="0">
              <a:ln>
                <a:noFill/>
              </a:ln>
              <a:solidFill>
                <a:srgbClr val="C000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987B0122-12E1-AFBD-41EB-ABC21D93334E}"/>
              </a:ext>
            </a:extLst>
          </p:cNvPr>
          <p:cNvSpPr>
            <a:spLocks noChangeArrowheads="1"/>
          </p:cNvSpPr>
          <p:nvPr/>
        </p:nvSpPr>
        <p:spPr bwMode="auto">
          <a:xfrm>
            <a:off x="1816100" y="2799064"/>
            <a:ext cx="65" cy="4692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4BDFB81F-C8F4-C55C-BE81-AF47EF0C141C}"/>
              </a:ext>
            </a:extLst>
          </p:cNvPr>
          <p:cNvSpPr>
            <a:spLocks noChangeArrowheads="1"/>
          </p:cNvSpPr>
          <p:nvPr/>
        </p:nvSpPr>
        <p:spPr bwMode="auto">
          <a:xfrm>
            <a:off x="184732" y="1547042"/>
            <a:ext cx="85686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7BB921C2-4471-2E04-B82A-A6718A449332}"/>
              </a:ext>
            </a:extLst>
          </p:cNvPr>
          <p:cNvSpPr>
            <a:spLocks noChangeArrowheads="1"/>
          </p:cNvSpPr>
          <p:nvPr/>
        </p:nvSpPr>
        <p:spPr bwMode="auto">
          <a:xfrm>
            <a:off x="0" y="224579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BD25D2E6-C7B4-8F14-9079-87AE7A5FB58A}"/>
              </a:ext>
            </a:extLst>
          </p:cNvPr>
          <p:cNvSpPr txBox="1"/>
          <p:nvPr/>
        </p:nvSpPr>
        <p:spPr>
          <a:xfrm>
            <a:off x="184731" y="718457"/>
            <a:ext cx="8568680" cy="2705934"/>
          </a:xfrm>
          <a:prstGeom prst="rect">
            <a:avLst/>
          </a:prstGeom>
          <a:noFill/>
        </p:spPr>
        <p:txBody>
          <a:bodyPr wrap="square" rtlCol="0">
            <a:spAutoFit/>
          </a:bodyPr>
          <a:lstStyle/>
          <a:p>
            <a:pPr marL="0" marR="0" algn="l">
              <a:spcBef>
                <a:spcPts val="0"/>
              </a:spcBef>
              <a:spcAft>
                <a:spcPts val="0"/>
              </a:spcAft>
            </a:pPr>
            <a:r>
              <a:rPr lang="en-US" sz="1800" b="1" dirty="0">
                <a:solidFill>
                  <a:srgbClr val="333333"/>
                </a:solidFill>
                <a:effectLst/>
                <a:latin typeface="Arial" panose="020B0604020202020204" pitchFamily="34" charset="0"/>
                <a:ea typeface="Times New Roman" panose="02020603050405020304" pitchFamily="18" charset="0"/>
              </a:rPr>
              <a:t>3) Storage In Data Lakes Vs Data Houses</a:t>
            </a:r>
            <a:endParaRPr lang="en-US" sz="1800" b="1" dirty="0">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Structured data is generally stored in </a:t>
            </a:r>
            <a:r>
              <a:rPr lang="en-US" sz="1800" b="1" dirty="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data warehouses</a:t>
            </a: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Unstructured data is stored in </a:t>
            </a:r>
            <a:r>
              <a:rPr lang="en-US" sz="1800" b="1" u="none" strike="noStrike"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hlinkClick r:id="rId2"/>
              </a:rPr>
              <a:t>data lakes</a:t>
            </a: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Unstructured data requires </a:t>
            </a:r>
            <a:r>
              <a:rPr lang="en-US"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more storage</a:t>
            </a: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space, while structured data requires </a:t>
            </a:r>
            <a:r>
              <a:rPr lang="en-US"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less storage</a:t>
            </a: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space.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spcBef>
                <a:spcPts val="0"/>
              </a:spcBef>
              <a:spcAft>
                <a:spcPts val="0"/>
              </a:spcAft>
            </a:pPr>
            <a:r>
              <a:rPr lang="en-US" sz="1800" b="1" dirty="0">
                <a:solidFill>
                  <a:srgbClr val="333333"/>
                </a:solidFill>
                <a:effectLst/>
                <a:latin typeface="Arial" panose="020B0604020202020204" pitchFamily="34" charset="0"/>
                <a:ea typeface="Times New Roman" panose="02020603050405020304" pitchFamily="18" charset="0"/>
              </a:rPr>
              <a:t>4) Ease Of Analysis</a:t>
            </a:r>
            <a:endParaRPr lang="en-US" sz="1800" b="1" dirty="0">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Structured data is </a:t>
            </a:r>
            <a:r>
              <a:rPr lang="en-US"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easy</a:t>
            </a: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to search, both for algorithms and for humans.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Unstructured data is more </a:t>
            </a:r>
            <a:r>
              <a:rPr lang="en-US"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difficult</a:t>
            </a: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to search and requires processing to become understandable.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786263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0" y="25697"/>
            <a:ext cx="8467066" cy="443883"/>
          </a:xfrm>
        </p:spPr>
        <p:txBody>
          <a:bodyPr>
            <a:noAutofit/>
          </a:bodyPr>
          <a:lstStyle/>
          <a:p>
            <a:pPr algn="ctr" defTabSz="914400" eaLnBrk="0" fontAlgn="base" hangingPunct="0">
              <a:lnSpc>
                <a:spcPct val="100000"/>
              </a:lnSpc>
              <a:spcAft>
                <a:spcPct val="0"/>
              </a:spcAft>
            </a:pPr>
            <a:r>
              <a:rPr lang="en-US" sz="28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Sources of Data in Data Science</a:t>
            </a:r>
            <a:endParaRPr kumimoji="0" lang="en-US" altLang="en-US" sz="2800" b="0" i="0" u="none" strike="noStrike" cap="none" normalizeH="0" baseline="0" dirty="0">
              <a:ln>
                <a:noFill/>
              </a:ln>
              <a:solidFill>
                <a:srgbClr val="C000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987B0122-12E1-AFBD-41EB-ABC21D93334E}"/>
              </a:ext>
            </a:extLst>
          </p:cNvPr>
          <p:cNvSpPr>
            <a:spLocks noChangeArrowheads="1"/>
          </p:cNvSpPr>
          <p:nvPr/>
        </p:nvSpPr>
        <p:spPr bwMode="auto">
          <a:xfrm>
            <a:off x="1816100" y="2799064"/>
            <a:ext cx="65" cy="4692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4BDFB81F-C8F4-C55C-BE81-AF47EF0C141C}"/>
              </a:ext>
            </a:extLst>
          </p:cNvPr>
          <p:cNvSpPr>
            <a:spLocks noChangeArrowheads="1"/>
          </p:cNvSpPr>
          <p:nvPr/>
        </p:nvSpPr>
        <p:spPr bwMode="auto">
          <a:xfrm>
            <a:off x="184732" y="1547042"/>
            <a:ext cx="85686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7BB921C2-4471-2E04-B82A-A6718A449332}"/>
              </a:ext>
            </a:extLst>
          </p:cNvPr>
          <p:cNvSpPr>
            <a:spLocks noChangeArrowheads="1"/>
          </p:cNvSpPr>
          <p:nvPr/>
        </p:nvSpPr>
        <p:spPr bwMode="auto">
          <a:xfrm>
            <a:off x="0" y="224579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BD25D2E6-C7B4-8F14-9079-87AE7A5FB58A}"/>
              </a:ext>
            </a:extLst>
          </p:cNvPr>
          <p:cNvSpPr txBox="1"/>
          <p:nvPr/>
        </p:nvSpPr>
        <p:spPr>
          <a:xfrm>
            <a:off x="184731" y="452207"/>
            <a:ext cx="8568680" cy="6463308"/>
          </a:xfrm>
          <a:prstGeom prst="rect">
            <a:avLst/>
          </a:prstGeom>
          <a:noFill/>
        </p:spPr>
        <p:txBody>
          <a:bodyPr wrap="square" rtlCol="0">
            <a:spAutoFit/>
          </a:bodyPr>
          <a:lstStyle/>
          <a:p>
            <a:pPr marL="0" marR="0" algn="just">
              <a:spcBef>
                <a:spcPts val="0"/>
              </a:spcBef>
              <a:spcAft>
                <a:spcPts val="0"/>
              </a:spcAft>
            </a:pPr>
            <a:r>
              <a:rPr lang="en-US" sz="1800" b="1" dirty="0">
                <a:solidFill>
                  <a:srgbClr val="374151"/>
                </a:solidFill>
                <a:effectLst/>
                <a:latin typeface="Segoe UI" panose="020B0502040204020203" pitchFamily="34" charset="0"/>
                <a:ea typeface="Calibri" panose="020F0502020204030204" pitchFamily="34" charset="0"/>
              </a:rPr>
              <a:t>There are several sources of data that can be used in Data Science:</a:t>
            </a:r>
          </a:p>
          <a:p>
            <a:pPr marL="0" marR="0" algn="just">
              <a:spcBef>
                <a:spcPts val="0"/>
              </a:spcBef>
              <a:spcAft>
                <a:spcPts val="0"/>
              </a:spcAft>
            </a:pPr>
            <a:endParaRPr lang="en-US" sz="1800" b="1" dirty="0">
              <a:solidFill>
                <a:srgbClr val="374151"/>
              </a:solidFill>
              <a:effectLst/>
              <a:latin typeface="Segoe UI" panose="020B0502040204020203" pitchFamily="34" charset="0"/>
              <a:ea typeface="Calibri" panose="020F0502020204030204" pitchFamily="34" charset="0"/>
            </a:endParaRPr>
          </a:p>
          <a:p>
            <a:pPr marL="342900" marR="0" lvl="0" indent="-342900" algn="just">
              <a:spcBef>
                <a:spcPts val="0"/>
              </a:spcBef>
              <a:spcAft>
                <a:spcPts val="0"/>
              </a:spcAft>
              <a:buFont typeface="Arial" panose="020B0604020202020204" pitchFamily="34" charset="0"/>
              <a:buChar char="•"/>
              <a:tabLst>
                <a:tab pos="457200" algn="l"/>
              </a:tabLst>
            </a:pPr>
            <a:r>
              <a:rPr lang="en-US" sz="1800" b="1" dirty="0">
                <a:solidFill>
                  <a:srgbClr val="C00000"/>
                </a:solidFill>
                <a:effectLst/>
                <a:latin typeface="Segoe UI" panose="020B0502040204020203" pitchFamily="34" charset="0"/>
                <a:ea typeface="Times New Roman" panose="02020603050405020304" pitchFamily="18" charset="0"/>
              </a:rPr>
              <a:t>Internal Data: </a:t>
            </a:r>
            <a:r>
              <a:rPr lang="en-US" sz="1800" b="1" dirty="0">
                <a:solidFill>
                  <a:srgbClr val="374151"/>
                </a:solidFill>
                <a:effectLst/>
                <a:latin typeface="Segoe UI" panose="020B0502040204020203" pitchFamily="34" charset="0"/>
                <a:ea typeface="Times New Roman" panose="02020603050405020304" pitchFamily="18" charset="0"/>
              </a:rPr>
              <a:t>Internal data refers to data that is generated or collected by an organization or company. Examples of internal data include sales data, customer data, and production data. This data is often stored in databases or data warehouses.</a:t>
            </a:r>
          </a:p>
          <a:p>
            <a:pPr marL="342900" marR="0" lvl="0" indent="-342900" algn="just">
              <a:spcBef>
                <a:spcPts val="0"/>
              </a:spcBef>
              <a:spcAft>
                <a:spcPts val="0"/>
              </a:spcAft>
              <a:buFont typeface="Arial" panose="020B0604020202020204" pitchFamily="34" charset="0"/>
              <a:buChar char="•"/>
              <a:tabLst>
                <a:tab pos="457200" algn="l"/>
              </a:tabLst>
            </a:pPr>
            <a:endParaRPr lang="en-US" sz="1800" b="1"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tabLst>
                <a:tab pos="457200" algn="l"/>
              </a:tabLst>
            </a:pPr>
            <a:r>
              <a:rPr lang="en-US" sz="1800" b="1" dirty="0">
                <a:solidFill>
                  <a:srgbClr val="C00000"/>
                </a:solidFill>
                <a:effectLst/>
                <a:latin typeface="Segoe UI" panose="020B0502040204020203" pitchFamily="34" charset="0"/>
                <a:ea typeface="Times New Roman" panose="02020603050405020304" pitchFamily="18" charset="0"/>
              </a:rPr>
              <a:t>External Data: </a:t>
            </a:r>
            <a:r>
              <a:rPr lang="en-US" sz="1800" b="1" dirty="0">
                <a:solidFill>
                  <a:srgbClr val="374151"/>
                </a:solidFill>
                <a:effectLst/>
                <a:latin typeface="Segoe UI" panose="020B0502040204020203" pitchFamily="34" charset="0"/>
                <a:ea typeface="Times New Roman" panose="02020603050405020304" pitchFamily="18" charset="0"/>
              </a:rPr>
              <a:t>External data refers to data that is collected from sources outside of an organization or company. Examples of external data include social media data, weather data, and economic data. This data is often collected from third-party sources and can be obtained through APIs, web scraping, or data marketplaces.</a:t>
            </a:r>
          </a:p>
          <a:p>
            <a:pPr marL="342900" marR="0" lvl="0" indent="-342900" algn="just">
              <a:spcBef>
                <a:spcPts val="0"/>
              </a:spcBef>
              <a:spcAft>
                <a:spcPts val="0"/>
              </a:spcAft>
              <a:buFont typeface="Arial" panose="020B0604020202020204" pitchFamily="34" charset="0"/>
              <a:buChar char="•"/>
              <a:tabLst>
                <a:tab pos="457200" algn="l"/>
              </a:tabLst>
            </a:pPr>
            <a:endParaRPr lang="en-US" sz="1800" b="1"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tabLst>
                <a:tab pos="457200" algn="l"/>
              </a:tabLst>
            </a:pPr>
            <a:r>
              <a:rPr lang="en-US" sz="1800" b="1" dirty="0">
                <a:solidFill>
                  <a:srgbClr val="C00000"/>
                </a:solidFill>
                <a:effectLst/>
                <a:latin typeface="Segoe UI" panose="020B0502040204020203" pitchFamily="34" charset="0"/>
                <a:ea typeface="Times New Roman" panose="02020603050405020304" pitchFamily="18" charset="0"/>
              </a:rPr>
              <a:t>Public Data: </a:t>
            </a:r>
            <a:r>
              <a:rPr lang="en-US" sz="1800" b="1" dirty="0">
                <a:solidFill>
                  <a:srgbClr val="374151"/>
                </a:solidFill>
                <a:effectLst/>
                <a:latin typeface="Segoe UI" panose="020B0502040204020203" pitchFamily="34" charset="0"/>
                <a:ea typeface="Times New Roman" panose="02020603050405020304" pitchFamily="18" charset="0"/>
              </a:rPr>
              <a:t>Public data refers to data that is made available to the public by governments or other organizations. Examples of public data include census data, crime data, and health data. This data can be accessed through data portals or other publicly available sources.</a:t>
            </a:r>
          </a:p>
          <a:p>
            <a:pPr marL="342900" marR="0" lvl="0" indent="-342900" algn="just">
              <a:spcBef>
                <a:spcPts val="0"/>
              </a:spcBef>
              <a:spcAft>
                <a:spcPts val="0"/>
              </a:spcAft>
              <a:buFont typeface="Arial" panose="020B0604020202020204" pitchFamily="34" charset="0"/>
              <a:buChar char="•"/>
              <a:tabLst>
                <a:tab pos="457200" algn="l"/>
              </a:tabLst>
            </a:pPr>
            <a:endParaRPr lang="en-US" sz="1800" b="1"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tabLst>
                <a:tab pos="457200" algn="l"/>
              </a:tabLst>
            </a:pPr>
            <a:r>
              <a:rPr lang="en-US" sz="1800" b="1" dirty="0">
                <a:solidFill>
                  <a:srgbClr val="C00000"/>
                </a:solidFill>
                <a:effectLst/>
                <a:latin typeface="Segoe UI" panose="020B0502040204020203" pitchFamily="34" charset="0"/>
                <a:ea typeface="Times New Roman" panose="02020603050405020304" pitchFamily="18" charset="0"/>
              </a:rPr>
              <a:t>Sensor Data: </a:t>
            </a:r>
            <a:r>
              <a:rPr lang="en-US" sz="1800" b="1" dirty="0">
                <a:solidFill>
                  <a:srgbClr val="374151"/>
                </a:solidFill>
                <a:effectLst/>
                <a:latin typeface="Segoe UI" panose="020B0502040204020203" pitchFamily="34" charset="0"/>
                <a:ea typeface="Times New Roman" panose="02020603050405020304" pitchFamily="18" charset="0"/>
              </a:rPr>
              <a:t>Sensor data refers to data that is collected by sensors or other IoT devices. Examples of sensor data include temperature data, GPS data, and traffic data. This data is often collected in real-time and can be used to analyze patterns or detect anomalies.</a:t>
            </a:r>
            <a:endParaRPr lang="en-US" sz="1800" b="1" dirty="0">
              <a:effectLst/>
              <a:latin typeface="Times New Roman" panose="02020603050405020304" pitchFamily="18" charset="0"/>
              <a:ea typeface="Times New Roman" panose="02020603050405020304" pitchFamily="18" charset="0"/>
            </a:endParaRPr>
          </a:p>
          <a:p>
            <a:pPr marL="0" marR="0" algn="l">
              <a:spcBef>
                <a:spcPts val="0"/>
              </a:spcBef>
              <a:spcAft>
                <a:spcPts val="0"/>
              </a:spcAft>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784580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0" y="25697"/>
            <a:ext cx="8467066" cy="443883"/>
          </a:xfrm>
        </p:spPr>
        <p:txBody>
          <a:bodyPr>
            <a:noAutofit/>
          </a:bodyPr>
          <a:lstStyle/>
          <a:p>
            <a:pPr algn="ctr" defTabSz="914400" eaLnBrk="0" fontAlgn="base" hangingPunct="0">
              <a:lnSpc>
                <a:spcPct val="100000"/>
              </a:lnSpc>
              <a:spcAft>
                <a:spcPct val="0"/>
              </a:spcAft>
            </a:pPr>
            <a:r>
              <a:rPr lang="en-US" sz="28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Sources of Data in Data Science</a:t>
            </a:r>
            <a:endParaRPr kumimoji="0" lang="en-US" altLang="en-US" sz="2800" b="0" i="0" u="none" strike="noStrike" cap="none" normalizeH="0" baseline="0" dirty="0">
              <a:ln>
                <a:noFill/>
              </a:ln>
              <a:solidFill>
                <a:srgbClr val="C000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987B0122-12E1-AFBD-41EB-ABC21D93334E}"/>
              </a:ext>
            </a:extLst>
          </p:cNvPr>
          <p:cNvSpPr>
            <a:spLocks noChangeArrowheads="1"/>
          </p:cNvSpPr>
          <p:nvPr/>
        </p:nvSpPr>
        <p:spPr bwMode="auto">
          <a:xfrm>
            <a:off x="1816100" y="2799064"/>
            <a:ext cx="65" cy="4692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4BDFB81F-C8F4-C55C-BE81-AF47EF0C141C}"/>
              </a:ext>
            </a:extLst>
          </p:cNvPr>
          <p:cNvSpPr>
            <a:spLocks noChangeArrowheads="1"/>
          </p:cNvSpPr>
          <p:nvPr/>
        </p:nvSpPr>
        <p:spPr bwMode="auto">
          <a:xfrm>
            <a:off x="184732" y="1547042"/>
            <a:ext cx="85686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7BB921C2-4471-2E04-B82A-A6718A449332}"/>
              </a:ext>
            </a:extLst>
          </p:cNvPr>
          <p:cNvSpPr>
            <a:spLocks noChangeArrowheads="1"/>
          </p:cNvSpPr>
          <p:nvPr/>
        </p:nvSpPr>
        <p:spPr bwMode="auto">
          <a:xfrm>
            <a:off x="0" y="224579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66FA752B-6791-C93B-9440-277BC00C7D21}"/>
              </a:ext>
            </a:extLst>
          </p:cNvPr>
          <p:cNvSpPr txBox="1"/>
          <p:nvPr/>
        </p:nvSpPr>
        <p:spPr>
          <a:xfrm>
            <a:off x="287660" y="469580"/>
            <a:ext cx="8568680" cy="6463308"/>
          </a:xfrm>
          <a:prstGeom prst="rect">
            <a:avLst/>
          </a:prstGeom>
          <a:noFill/>
        </p:spPr>
        <p:txBody>
          <a:bodyPr wrap="square" rtlCol="0">
            <a:spAutoFit/>
          </a:bodyPr>
          <a:lstStyle/>
          <a:p>
            <a:pPr marL="342900" indent="-342900" algn="just">
              <a:buFont typeface="Arial" panose="020B0604020202020204" pitchFamily="34" charset="0"/>
              <a:buChar char="•"/>
              <a:tabLst>
                <a:tab pos="457200" algn="l"/>
              </a:tabLst>
            </a:pPr>
            <a:r>
              <a:rPr lang="en-US" b="1" dirty="0">
                <a:solidFill>
                  <a:srgbClr val="C00000"/>
                </a:solidFill>
                <a:latin typeface="Segoe UI" panose="020B0502040204020203" pitchFamily="34" charset="0"/>
              </a:rPr>
              <a:t>Syndicated Data: </a:t>
            </a:r>
            <a:r>
              <a:rPr lang="en-US" b="1" dirty="0">
                <a:latin typeface="Segoe UI" panose="020B0502040204020203" pitchFamily="34" charset="0"/>
              </a:rPr>
              <a:t>Syndicated data refers to data that is collected and sold by research firms or data providers. Examples of syndicated data include market research data, consumer behavior data, and advertising data. This data is often used by companies for market research and competitive analysis.</a:t>
            </a:r>
          </a:p>
          <a:p>
            <a:pPr marL="342900" indent="-342900" algn="just">
              <a:buFont typeface="Arial" panose="020B0604020202020204" pitchFamily="34" charset="0"/>
              <a:buChar char="•"/>
              <a:tabLst>
                <a:tab pos="457200" algn="l"/>
              </a:tabLst>
            </a:pPr>
            <a:r>
              <a:rPr lang="en-US" b="1" dirty="0">
                <a:solidFill>
                  <a:srgbClr val="C00000"/>
                </a:solidFill>
                <a:latin typeface="Segoe UI" panose="020B0502040204020203" pitchFamily="34" charset="0"/>
              </a:rPr>
              <a:t>Mobile Data: </a:t>
            </a:r>
            <a:r>
              <a:rPr lang="en-US" b="1" dirty="0">
                <a:latin typeface="Segoe UI" panose="020B0502040204020203" pitchFamily="34" charset="0"/>
              </a:rPr>
              <a:t>Mobile data refers to the data that is collected from mobile devices, such as smartphones and tablets. This data may include GPS data, app usage data, and call logs.</a:t>
            </a:r>
          </a:p>
          <a:p>
            <a:pPr marL="342900" indent="-342900" algn="just">
              <a:buFont typeface="Arial" panose="020B0604020202020204" pitchFamily="34" charset="0"/>
              <a:buChar char="•"/>
              <a:tabLst>
                <a:tab pos="457200" algn="l"/>
              </a:tabLst>
            </a:pPr>
            <a:endParaRPr lang="en-US" b="1" dirty="0">
              <a:latin typeface="Segoe UI" panose="020B0502040204020203" pitchFamily="34" charset="0"/>
            </a:endParaRPr>
          </a:p>
          <a:p>
            <a:pPr marL="342900" indent="-342900" algn="just">
              <a:buFont typeface="Arial" panose="020B0604020202020204" pitchFamily="34" charset="0"/>
              <a:buChar char="•"/>
              <a:tabLst>
                <a:tab pos="457200" algn="l"/>
              </a:tabLst>
            </a:pPr>
            <a:r>
              <a:rPr lang="en-US" b="1" dirty="0">
                <a:solidFill>
                  <a:srgbClr val="C00000"/>
                </a:solidFill>
                <a:latin typeface="Segoe UI" panose="020B0502040204020203" pitchFamily="34" charset="0"/>
              </a:rPr>
              <a:t>Customer Feedback: </a:t>
            </a:r>
            <a:r>
              <a:rPr lang="en-US" b="1" dirty="0">
                <a:latin typeface="Segoe UI" panose="020B0502040204020203" pitchFamily="34" charset="0"/>
              </a:rPr>
              <a:t>Customer feedback refers to the data that is collected from customer surveys, reviews, and feedback forms. This data is often used to improve products and services.</a:t>
            </a:r>
          </a:p>
          <a:p>
            <a:pPr marL="342900" indent="-342900" algn="just">
              <a:buFont typeface="Arial" panose="020B0604020202020204" pitchFamily="34" charset="0"/>
              <a:buChar char="•"/>
              <a:tabLst>
                <a:tab pos="457200" algn="l"/>
              </a:tabLst>
            </a:pPr>
            <a:r>
              <a:rPr lang="en-US" b="1" dirty="0">
                <a:latin typeface="Segoe UI" panose="020B0502040204020203" pitchFamily="34" charset="0"/>
              </a:rPr>
              <a:t>Historical Data: Historical data refers to the data that is collected over a long period of time. This data is often used to analyze trends and patterns in data.</a:t>
            </a:r>
          </a:p>
          <a:p>
            <a:pPr marL="342900" indent="-342900" algn="just">
              <a:buFont typeface="Arial" panose="020B0604020202020204" pitchFamily="34" charset="0"/>
              <a:buChar char="•"/>
              <a:tabLst>
                <a:tab pos="457200" algn="l"/>
              </a:tabLst>
            </a:pPr>
            <a:r>
              <a:rPr lang="en-US" b="1" dirty="0">
                <a:solidFill>
                  <a:srgbClr val="C00000"/>
                </a:solidFill>
                <a:latin typeface="Segoe UI" panose="020B0502040204020203" pitchFamily="34" charset="0"/>
              </a:rPr>
              <a:t>Company Data: </a:t>
            </a:r>
            <a:r>
              <a:rPr lang="en-US" b="1" dirty="0">
                <a:latin typeface="Segoe UI" panose="020B0502040204020203" pitchFamily="34" charset="0"/>
              </a:rPr>
              <a:t>Companies often collect and store large amounts of data related to their operations, customers, and products. This data can be used for internal data science projects.</a:t>
            </a:r>
          </a:p>
          <a:p>
            <a:pPr marL="342900" indent="-342900" algn="just">
              <a:buFont typeface="Arial" panose="020B0604020202020204" pitchFamily="34" charset="0"/>
              <a:buChar char="•"/>
              <a:tabLst>
                <a:tab pos="457200" algn="l"/>
              </a:tabLst>
            </a:pPr>
            <a:endParaRPr lang="en-US" b="1" dirty="0">
              <a:latin typeface="Segoe UI" panose="020B0502040204020203" pitchFamily="34" charset="0"/>
            </a:endParaRPr>
          </a:p>
          <a:p>
            <a:pPr marL="342900" indent="-342900" algn="just">
              <a:buFont typeface="Arial" panose="020B0604020202020204" pitchFamily="34" charset="0"/>
              <a:buChar char="•"/>
              <a:tabLst>
                <a:tab pos="457200" algn="l"/>
              </a:tabLst>
            </a:pPr>
            <a:r>
              <a:rPr lang="en-US" b="1" dirty="0">
                <a:solidFill>
                  <a:srgbClr val="C00000"/>
                </a:solidFill>
                <a:latin typeface="Segoe UI" panose="020B0502040204020203" pitchFamily="34" charset="0"/>
              </a:rPr>
              <a:t>Web Data: </a:t>
            </a:r>
            <a:r>
              <a:rPr lang="en-US" b="1" dirty="0">
                <a:latin typeface="Segoe UI" panose="020B0502040204020203" pitchFamily="34" charset="0"/>
              </a:rPr>
              <a:t>The internet is a vast source of data, and web scraping can be used to extract data from websites for analysis.</a:t>
            </a:r>
          </a:p>
          <a:p>
            <a:pPr marL="342900" indent="-342900" algn="just">
              <a:buFont typeface="Arial" panose="020B0604020202020204" pitchFamily="34" charset="0"/>
              <a:buChar char="•"/>
              <a:tabLst>
                <a:tab pos="457200" algn="l"/>
              </a:tabLst>
            </a:pPr>
            <a:endParaRPr lang="en-US" b="1" dirty="0">
              <a:latin typeface="Segoe UI" panose="020B0502040204020203" pitchFamily="34"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953468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0" y="25697"/>
            <a:ext cx="8467066" cy="443883"/>
          </a:xfrm>
        </p:spPr>
        <p:txBody>
          <a:bodyPr>
            <a:noAutofit/>
          </a:bodyPr>
          <a:lstStyle/>
          <a:p>
            <a:pPr algn="ctr" defTabSz="914400" eaLnBrk="0" fontAlgn="base" hangingPunct="0">
              <a:lnSpc>
                <a:spcPct val="100000"/>
              </a:lnSpc>
              <a:spcAft>
                <a:spcPct val="0"/>
              </a:spcAft>
            </a:pPr>
            <a:r>
              <a:rPr lang="en-US" sz="28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Sources of Data in Data Science</a:t>
            </a:r>
            <a:endParaRPr kumimoji="0" lang="en-US" altLang="en-US" sz="2800" b="0" i="0" u="none" strike="noStrike" cap="none" normalizeH="0" baseline="0" dirty="0">
              <a:ln>
                <a:noFill/>
              </a:ln>
              <a:solidFill>
                <a:srgbClr val="C000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987B0122-12E1-AFBD-41EB-ABC21D93334E}"/>
              </a:ext>
            </a:extLst>
          </p:cNvPr>
          <p:cNvSpPr>
            <a:spLocks noChangeArrowheads="1"/>
          </p:cNvSpPr>
          <p:nvPr/>
        </p:nvSpPr>
        <p:spPr bwMode="auto">
          <a:xfrm>
            <a:off x="1816100" y="2799064"/>
            <a:ext cx="65" cy="4692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4BDFB81F-C8F4-C55C-BE81-AF47EF0C141C}"/>
              </a:ext>
            </a:extLst>
          </p:cNvPr>
          <p:cNvSpPr>
            <a:spLocks noChangeArrowheads="1"/>
          </p:cNvSpPr>
          <p:nvPr/>
        </p:nvSpPr>
        <p:spPr bwMode="auto">
          <a:xfrm>
            <a:off x="184732" y="1547042"/>
            <a:ext cx="85686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7BB921C2-4471-2E04-B82A-A6718A449332}"/>
              </a:ext>
            </a:extLst>
          </p:cNvPr>
          <p:cNvSpPr>
            <a:spLocks noChangeArrowheads="1"/>
          </p:cNvSpPr>
          <p:nvPr/>
        </p:nvSpPr>
        <p:spPr bwMode="auto">
          <a:xfrm>
            <a:off x="0" y="224579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66FA752B-6791-C93B-9440-277BC00C7D21}"/>
              </a:ext>
            </a:extLst>
          </p:cNvPr>
          <p:cNvSpPr txBox="1"/>
          <p:nvPr/>
        </p:nvSpPr>
        <p:spPr>
          <a:xfrm>
            <a:off x="286346" y="529808"/>
            <a:ext cx="8467066" cy="6302495"/>
          </a:xfrm>
          <a:prstGeom prst="rect">
            <a:avLst/>
          </a:prstGeom>
          <a:noFill/>
        </p:spPr>
        <p:txBody>
          <a:bodyPr wrap="square" rtlCol="0">
            <a:spAutoFit/>
          </a:bodyPr>
          <a:lstStyle/>
          <a:p>
            <a:pPr marL="342900" marR="0" lvl="0" indent="-342900" algn="just">
              <a:spcBef>
                <a:spcPts val="0"/>
              </a:spcBef>
              <a:spcAft>
                <a:spcPts val="0"/>
              </a:spcAft>
              <a:buFont typeface="Arial" panose="020B0604020202020204" pitchFamily="34" charset="0"/>
              <a:buChar char="•"/>
              <a:tabLst>
                <a:tab pos="457200" algn="l"/>
              </a:tabLst>
            </a:pPr>
            <a:r>
              <a:rPr lang="en-US" b="1" dirty="0">
                <a:solidFill>
                  <a:srgbClr val="C00000"/>
                </a:solidFill>
                <a:latin typeface="Segoe UI" panose="020B0502040204020203" pitchFamily="34" charset="0"/>
              </a:rPr>
              <a:t>Social Media Data: </a:t>
            </a:r>
            <a:r>
              <a:rPr lang="en-US" b="1" dirty="0">
                <a:latin typeface="Segoe UI" panose="020B0502040204020203" pitchFamily="34" charset="0"/>
              </a:rPr>
              <a:t>Social media platforms generate vast amounts of data that can be used for sentiment analysis, trend analysis, and other types of analysis.</a:t>
            </a:r>
          </a:p>
          <a:p>
            <a:pPr marL="342900" marR="0" lvl="0" indent="-342900" algn="just">
              <a:spcBef>
                <a:spcPts val="0"/>
              </a:spcBef>
              <a:spcAft>
                <a:spcPts val="0"/>
              </a:spcAft>
              <a:buFont typeface="Arial" panose="020B0604020202020204" pitchFamily="34" charset="0"/>
              <a:buChar char="•"/>
              <a:tabLst>
                <a:tab pos="457200" algn="l"/>
              </a:tabLst>
            </a:pPr>
            <a:r>
              <a:rPr lang="en-US" b="1" dirty="0">
                <a:solidFill>
                  <a:srgbClr val="C00000"/>
                </a:solidFill>
                <a:latin typeface="Segoe UI" panose="020B0502040204020203" pitchFamily="34" charset="0"/>
              </a:rPr>
              <a:t>IoT Data: </a:t>
            </a:r>
            <a:r>
              <a:rPr lang="en-US" b="1" dirty="0">
                <a:latin typeface="Segoe UI" panose="020B0502040204020203" pitchFamily="34" charset="0"/>
              </a:rPr>
              <a:t>The Internet of Things (IoT) generates data from connected devices such as sensors, wearables, and smart appliances. This data can be used for analysis and to develop predictive models.</a:t>
            </a:r>
          </a:p>
          <a:p>
            <a:pPr marL="342900" marR="0" lvl="0" indent="-342900" algn="just">
              <a:spcBef>
                <a:spcPts val="0"/>
              </a:spcBef>
              <a:spcAft>
                <a:spcPts val="0"/>
              </a:spcAft>
              <a:buFont typeface="Arial" panose="020B0604020202020204" pitchFamily="34" charset="0"/>
              <a:buChar char="•"/>
              <a:tabLst>
                <a:tab pos="457200" algn="l"/>
              </a:tabLst>
            </a:pPr>
            <a:endParaRPr lang="en-US" b="1" dirty="0">
              <a:latin typeface="Segoe UI" panose="020B0502040204020203" pitchFamily="34" charset="0"/>
            </a:endParaRPr>
          </a:p>
          <a:p>
            <a:pPr marL="342900" marR="0" lvl="0" indent="-342900" algn="just">
              <a:spcBef>
                <a:spcPts val="0"/>
              </a:spcBef>
              <a:spcAft>
                <a:spcPts val="0"/>
              </a:spcAft>
              <a:buFont typeface="Arial" panose="020B0604020202020204" pitchFamily="34" charset="0"/>
              <a:buChar char="•"/>
              <a:tabLst>
                <a:tab pos="457200" algn="l"/>
              </a:tabLst>
            </a:pPr>
            <a:r>
              <a:rPr lang="en-US" b="1" dirty="0">
                <a:solidFill>
                  <a:srgbClr val="C00000"/>
                </a:solidFill>
                <a:latin typeface="Segoe UI" panose="020B0502040204020203" pitchFamily="34" charset="0"/>
              </a:rPr>
              <a:t>Surveys: </a:t>
            </a:r>
            <a:r>
              <a:rPr lang="en-US" b="1" dirty="0">
                <a:latin typeface="Segoe UI" panose="020B0502040204020203" pitchFamily="34" charset="0"/>
              </a:rPr>
              <a:t>Surveys can be used to collect data from individuals or groups, and the data collected can be used for statistical analysis.</a:t>
            </a:r>
          </a:p>
          <a:p>
            <a:pPr marL="342900" marR="0" lvl="0" indent="-342900" algn="just">
              <a:spcBef>
                <a:spcPts val="0"/>
              </a:spcBef>
              <a:spcAft>
                <a:spcPts val="0"/>
              </a:spcAft>
              <a:buFont typeface="Arial" panose="020B0604020202020204" pitchFamily="34" charset="0"/>
              <a:buChar char="•"/>
              <a:tabLst>
                <a:tab pos="457200" algn="l"/>
              </a:tabLst>
            </a:pPr>
            <a:endParaRPr lang="en-US" b="1" dirty="0">
              <a:latin typeface="Segoe UI" panose="020B0502040204020203" pitchFamily="34" charset="0"/>
            </a:endParaRPr>
          </a:p>
          <a:p>
            <a:pPr marL="342900" marR="0" lvl="0" indent="-342900" algn="just">
              <a:spcBef>
                <a:spcPts val="0"/>
              </a:spcBef>
              <a:spcAft>
                <a:spcPts val="0"/>
              </a:spcAft>
              <a:buFont typeface="Arial" panose="020B0604020202020204" pitchFamily="34" charset="0"/>
              <a:buChar char="•"/>
              <a:tabLst>
                <a:tab pos="457200" algn="l"/>
              </a:tabLst>
            </a:pPr>
            <a:r>
              <a:rPr lang="en-US" b="1" dirty="0">
                <a:solidFill>
                  <a:srgbClr val="C00000"/>
                </a:solidFill>
                <a:latin typeface="Segoe UI" panose="020B0502040204020203" pitchFamily="34" charset="0"/>
              </a:rPr>
              <a:t>Government Data: </a:t>
            </a:r>
            <a:r>
              <a:rPr lang="en-US" b="1" dirty="0">
                <a:latin typeface="Segoe UI" panose="020B0502040204020203" pitchFamily="34" charset="0"/>
              </a:rPr>
              <a:t>Governments often collect and publish data related to various aspects of society, such as crime rates, health statistics, and environmental data.</a:t>
            </a:r>
          </a:p>
          <a:p>
            <a:pPr marL="342900" marR="0" lvl="0" indent="-342900" algn="just">
              <a:spcBef>
                <a:spcPts val="0"/>
              </a:spcBef>
              <a:spcAft>
                <a:spcPts val="0"/>
              </a:spcAft>
              <a:buFont typeface="Arial" panose="020B0604020202020204" pitchFamily="34" charset="0"/>
              <a:buChar char="•"/>
              <a:tabLst>
                <a:tab pos="457200" algn="l"/>
              </a:tabLst>
            </a:pPr>
            <a:endParaRPr lang="en-US" b="1" dirty="0">
              <a:latin typeface="Segoe UI" panose="020B0502040204020203" pitchFamily="34" charset="0"/>
            </a:endParaRPr>
          </a:p>
          <a:p>
            <a:pPr marL="342900" indent="-342900" algn="just">
              <a:lnSpc>
                <a:spcPct val="107000"/>
              </a:lnSpc>
              <a:buFont typeface="Arial" panose="020B0604020202020204" pitchFamily="34" charset="0"/>
              <a:buChar char="•"/>
              <a:tabLst>
                <a:tab pos="457200" algn="l"/>
              </a:tabLst>
            </a:pPr>
            <a:r>
              <a:rPr lang="en-US" b="1" dirty="0">
                <a:solidFill>
                  <a:srgbClr val="C00000"/>
                </a:solidFill>
                <a:latin typeface="Segoe UI" panose="020B0502040204020203" pitchFamily="34" charset="0"/>
              </a:rPr>
              <a:t>Transactional data: </a:t>
            </a:r>
            <a:r>
              <a:rPr lang="en-US" b="1" dirty="0">
                <a:latin typeface="Segoe UI" panose="020B0502040204020203" pitchFamily="34" charset="0"/>
              </a:rPr>
              <a:t>Transactional data refers to data that is generated as part of a transaction, such as sales data or financial data.</a:t>
            </a:r>
          </a:p>
          <a:p>
            <a:pPr marL="342900" indent="-342900" algn="just">
              <a:lnSpc>
                <a:spcPct val="107000"/>
              </a:lnSpc>
              <a:buFont typeface="Arial" panose="020B0604020202020204" pitchFamily="34" charset="0"/>
              <a:buChar char="•"/>
              <a:tabLst>
                <a:tab pos="457200" algn="l"/>
              </a:tabLst>
            </a:pPr>
            <a:endParaRPr lang="en-US" b="1" dirty="0">
              <a:latin typeface="Segoe UI" panose="020B0502040204020203" pitchFamily="34" charset="0"/>
            </a:endParaRPr>
          </a:p>
          <a:p>
            <a:pPr marL="342900" indent="-342900" algn="just">
              <a:lnSpc>
                <a:spcPct val="107000"/>
              </a:lnSpc>
              <a:buFont typeface="Arial" panose="020B0604020202020204" pitchFamily="34" charset="0"/>
              <a:buChar char="•"/>
              <a:tabLst>
                <a:tab pos="457200" algn="l"/>
              </a:tabLst>
            </a:pPr>
            <a:r>
              <a:rPr lang="en-US" b="1" dirty="0">
                <a:solidFill>
                  <a:srgbClr val="C00000"/>
                </a:solidFill>
                <a:latin typeface="Segoe UI" panose="020B0502040204020203" pitchFamily="34" charset="0"/>
              </a:rPr>
              <a:t>Big data: </a:t>
            </a:r>
            <a:r>
              <a:rPr lang="en-US" b="1" dirty="0">
                <a:latin typeface="Segoe UI" panose="020B0502040204020203" pitchFamily="34" charset="0"/>
              </a:rPr>
              <a:t>Big data refers to data that is too large and complex to be processed using traditional data processing methods. It typically requires specialized tools and techniques.</a:t>
            </a:r>
          </a:p>
          <a:p>
            <a:pPr marL="342900" marR="0" lvl="0" indent="-342900" algn="just">
              <a:spcBef>
                <a:spcPts val="0"/>
              </a:spcBef>
              <a:spcAft>
                <a:spcPts val="0"/>
              </a:spcAft>
              <a:buFont typeface="Arial" panose="020B0604020202020204" pitchFamily="34" charset="0"/>
              <a:buChar char="•"/>
              <a:tabLst>
                <a:tab pos="457200" algn="l"/>
              </a:tabLst>
            </a:pPr>
            <a:endParaRPr lang="en-US" b="1" dirty="0">
              <a:latin typeface="Segoe UI" panose="020B0502040204020203" pitchFamily="34" charset="0"/>
            </a:endParaRPr>
          </a:p>
          <a:p>
            <a:endParaRPr lang="en-US" dirty="0"/>
          </a:p>
        </p:txBody>
      </p:sp>
    </p:spTree>
    <p:extLst>
      <p:ext uri="{BB962C8B-B14F-4D97-AF65-F5344CB8AC3E}">
        <p14:creationId xmlns:p14="http://schemas.microsoft.com/office/powerpoint/2010/main" val="4806846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0" y="25697"/>
            <a:ext cx="8467066" cy="443883"/>
          </a:xfrm>
        </p:spPr>
        <p:txBody>
          <a:bodyPr>
            <a:noAutofit/>
          </a:bodyPr>
          <a:lstStyle/>
          <a:p>
            <a:pPr algn="ctr" defTabSz="914400" eaLnBrk="0" fontAlgn="base" hangingPunct="0">
              <a:lnSpc>
                <a:spcPct val="100000"/>
              </a:lnSpc>
              <a:spcAft>
                <a:spcPct val="0"/>
              </a:spcAft>
            </a:pPr>
            <a:r>
              <a:rPr lang="en-US" sz="2800" b="1" dirty="0">
                <a:solidFill>
                  <a:srgbClr val="C00000"/>
                </a:solidFill>
                <a:effectLst/>
                <a:latin typeface="Poppins" panose="00000500000000000000" pitchFamily="2" charset="0"/>
                <a:ea typeface="Times New Roman" panose="02020603050405020304" pitchFamily="18" charset="0"/>
                <a:cs typeface="Times New Roman" panose="02020603050405020304" pitchFamily="18" charset="0"/>
              </a:rPr>
              <a:t>What Is Big Data</a:t>
            </a:r>
            <a:endParaRPr kumimoji="0" lang="en-US" altLang="en-US" sz="4400" b="0" i="0" u="none" strike="noStrike" cap="none" normalizeH="0" baseline="0" dirty="0">
              <a:ln>
                <a:noFill/>
              </a:ln>
              <a:solidFill>
                <a:srgbClr val="C000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987B0122-12E1-AFBD-41EB-ABC21D93334E}"/>
              </a:ext>
            </a:extLst>
          </p:cNvPr>
          <p:cNvSpPr>
            <a:spLocks noChangeArrowheads="1"/>
          </p:cNvSpPr>
          <p:nvPr/>
        </p:nvSpPr>
        <p:spPr bwMode="auto">
          <a:xfrm>
            <a:off x="1816100" y="2799064"/>
            <a:ext cx="65" cy="4692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4BDFB81F-C8F4-C55C-BE81-AF47EF0C141C}"/>
              </a:ext>
            </a:extLst>
          </p:cNvPr>
          <p:cNvSpPr>
            <a:spLocks noChangeArrowheads="1"/>
          </p:cNvSpPr>
          <p:nvPr/>
        </p:nvSpPr>
        <p:spPr bwMode="auto">
          <a:xfrm>
            <a:off x="184732" y="1547042"/>
            <a:ext cx="85686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7BB921C2-4471-2E04-B82A-A6718A449332}"/>
              </a:ext>
            </a:extLst>
          </p:cNvPr>
          <p:cNvSpPr>
            <a:spLocks noChangeArrowheads="1"/>
          </p:cNvSpPr>
          <p:nvPr/>
        </p:nvSpPr>
        <p:spPr bwMode="auto">
          <a:xfrm>
            <a:off x="0" y="224579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CC9BAF3D-0AB7-5DE7-4B29-B8368F1A7C21}"/>
              </a:ext>
            </a:extLst>
          </p:cNvPr>
          <p:cNvSpPr txBox="1"/>
          <p:nvPr/>
        </p:nvSpPr>
        <p:spPr>
          <a:xfrm>
            <a:off x="306029" y="576109"/>
            <a:ext cx="8568680" cy="5470728"/>
          </a:xfrm>
          <a:prstGeom prst="rect">
            <a:avLst/>
          </a:prstGeom>
          <a:noFill/>
        </p:spPr>
        <p:txBody>
          <a:bodyPr wrap="square">
            <a:spAutoFit/>
          </a:bodyPr>
          <a:lstStyle/>
          <a:p>
            <a:pPr marL="0" marR="0" algn="just">
              <a:spcBef>
                <a:spcPts val="0"/>
              </a:spcBef>
              <a:spcAft>
                <a:spcPts val="1500"/>
              </a:spcAft>
            </a:pPr>
            <a:r>
              <a:rPr lang="en-US" sz="2400" b="1" dirty="0">
                <a:solidFill>
                  <a:srgbClr val="374151"/>
                </a:solidFill>
                <a:effectLst/>
                <a:ea typeface="Times New Roman" panose="02020603050405020304" pitchFamily="18" charset="0"/>
              </a:rPr>
              <a:t>Big data refers to </a:t>
            </a:r>
            <a:r>
              <a:rPr lang="en-US" sz="2400" b="1" dirty="0">
                <a:solidFill>
                  <a:srgbClr val="0070C0"/>
                </a:solidFill>
                <a:effectLst/>
                <a:ea typeface="Times New Roman" panose="02020603050405020304" pitchFamily="18" charset="0"/>
              </a:rPr>
              <a:t>extremely large and complex data sets </a:t>
            </a:r>
            <a:r>
              <a:rPr lang="en-US" sz="2400" b="1" dirty="0">
                <a:solidFill>
                  <a:srgbClr val="374151"/>
                </a:solidFill>
                <a:effectLst/>
                <a:ea typeface="Times New Roman" panose="02020603050405020304" pitchFamily="18" charset="0"/>
              </a:rPr>
              <a:t>that cannot be easily managed, processed, or analyzed using traditional data processing methods. These data sets typically include a </a:t>
            </a:r>
            <a:r>
              <a:rPr lang="en-US" sz="2400" b="1" dirty="0">
                <a:solidFill>
                  <a:srgbClr val="0070C0"/>
                </a:solidFill>
                <a:effectLst/>
                <a:ea typeface="Times New Roman" panose="02020603050405020304" pitchFamily="18" charset="0"/>
              </a:rPr>
              <a:t>wide range of structured and unstructured data</a:t>
            </a:r>
            <a:r>
              <a:rPr lang="en-US" sz="2400" b="1" dirty="0">
                <a:solidFill>
                  <a:srgbClr val="374151"/>
                </a:solidFill>
                <a:effectLst/>
                <a:ea typeface="Times New Roman" panose="02020603050405020304" pitchFamily="18" charset="0"/>
              </a:rPr>
              <a:t>, such as text, images, videos, and sensor data, and may come from a variety of sources, such as social media, IoT devices, financial transactions, scientific research, and more.</a:t>
            </a:r>
            <a:endParaRPr lang="en-US" sz="2400" b="1" dirty="0">
              <a:effectLst/>
              <a:ea typeface="Times New Roman" panose="02020603050405020304" pitchFamily="18" charset="0"/>
            </a:endParaRPr>
          </a:p>
          <a:p>
            <a:pPr marL="0" marR="0" algn="just">
              <a:spcBef>
                <a:spcPts val="1500"/>
              </a:spcBef>
              <a:spcAft>
                <a:spcPts val="0"/>
              </a:spcAft>
            </a:pPr>
            <a:r>
              <a:rPr lang="en-US" sz="2400" b="1" dirty="0">
                <a:solidFill>
                  <a:srgbClr val="374151"/>
                </a:solidFill>
                <a:effectLst/>
                <a:ea typeface="Times New Roman" panose="02020603050405020304" pitchFamily="18" charset="0"/>
              </a:rPr>
              <a:t>The main </a:t>
            </a:r>
            <a:r>
              <a:rPr lang="en-US" sz="2400" b="1" dirty="0">
                <a:solidFill>
                  <a:srgbClr val="0070C0"/>
                </a:solidFill>
                <a:effectLst/>
                <a:ea typeface="Times New Roman" panose="02020603050405020304" pitchFamily="18" charset="0"/>
              </a:rPr>
              <a:t>challenge of big data </a:t>
            </a:r>
            <a:r>
              <a:rPr lang="en-US" sz="2400" b="1" dirty="0">
                <a:solidFill>
                  <a:srgbClr val="374151"/>
                </a:solidFill>
                <a:effectLst/>
                <a:ea typeface="Times New Roman" panose="02020603050405020304" pitchFamily="18" charset="0"/>
              </a:rPr>
              <a:t>is to extract meaningful insights and valuable information from the data, which requires advanced analytics tools and techniques, such as machine learning, data mining, and natural language processing. </a:t>
            </a:r>
          </a:p>
          <a:p>
            <a:pPr marL="0" marR="0" algn="just">
              <a:spcBef>
                <a:spcPts val="1500"/>
              </a:spcBef>
              <a:spcAft>
                <a:spcPts val="0"/>
              </a:spcAft>
            </a:pPr>
            <a:r>
              <a:rPr lang="en-US" sz="2400" b="1" dirty="0">
                <a:solidFill>
                  <a:srgbClr val="374151"/>
                </a:solidFill>
                <a:effectLst/>
                <a:ea typeface="Times New Roman" panose="02020603050405020304" pitchFamily="18" charset="0"/>
              </a:rPr>
              <a:t>Big data is used in a wide range of applications, including business intelligence, marketing, healthcare, finance, security, and more.</a:t>
            </a:r>
            <a:endParaRPr lang="en-US" sz="2400" b="1" dirty="0">
              <a:effectLst/>
              <a:ea typeface="Times New Roman" panose="02020603050405020304" pitchFamily="18" charset="0"/>
            </a:endParaRPr>
          </a:p>
        </p:txBody>
      </p:sp>
    </p:spTree>
    <p:extLst>
      <p:ext uri="{BB962C8B-B14F-4D97-AF65-F5344CB8AC3E}">
        <p14:creationId xmlns:p14="http://schemas.microsoft.com/office/powerpoint/2010/main" val="41046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374911" y="461639"/>
            <a:ext cx="8627045" cy="4909351"/>
          </a:xfrm>
        </p:spPr>
        <p:txBody>
          <a:bodyPr>
            <a:normAutofit fontScale="90000"/>
          </a:bodyPr>
          <a:lstStyle/>
          <a:p>
            <a:r>
              <a:rPr lang="en-US" sz="4400" b="1" dirty="0">
                <a:solidFill>
                  <a:srgbClr val="C00000"/>
                </a:solidFill>
                <a:latin typeface="Calibri" panose="020F0502020204030204" pitchFamily="34" charset="0"/>
              </a:rPr>
              <a:t>What is generating so much data? </a:t>
            </a:r>
            <a:br>
              <a:rPr lang="en-US" sz="4400" b="1" dirty="0">
                <a:solidFill>
                  <a:srgbClr val="C00000"/>
                </a:solidFill>
                <a:latin typeface="Calibri" panose="020F0502020204030204" pitchFamily="34" charset="0"/>
              </a:rPr>
            </a:br>
            <a:br>
              <a:rPr lang="en-US" sz="4400" b="1" dirty="0">
                <a:solidFill>
                  <a:srgbClr val="C00000"/>
                </a:solidFill>
                <a:latin typeface="Calibri" panose="020F0502020204030204" pitchFamily="34" charset="0"/>
              </a:rPr>
            </a:br>
            <a:r>
              <a:rPr lang="en-US" sz="3600" b="1" dirty="0"/>
              <a:t>•Data can be generated by </a:t>
            </a:r>
            <a:br>
              <a:rPr lang="en-US" sz="3600" b="1" dirty="0"/>
            </a:br>
            <a:r>
              <a:rPr lang="en-IN" sz="3600" b="1" dirty="0"/>
              <a:t>–Humans, </a:t>
            </a:r>
            <a:br>
              <a:rPr lang="en-IN" sz="3600" b="1" dirty="0"/>
            </a:br>
            <a:r>
              <a:rPr lang="en-IN" sz="3600" b="1" dirty="0"/>
              <a:t>–Machines or </a:t>
            </a:r>
            <a:br>
              <a:rPr lang="en-IN" sz="3600" b="1" dirty="0"/>
            </a:br>
            <a:r>
              <a:rPr lang="en-IN" sz="3600" b="1" dirty="0"/>
              <a:t>–Humans-machines combines </a:t>
            </a:r>
            <a:br>
              <a:rPr lang="en-IN" sz="3600" b="1" dirty="0"/>
            </a:br>
            <a:br>
              <a:rPr lang="en-IN" sz="3600" b="1" dirty="0"/>
            </a:br>
            <a:r>
              <a:rPr lang="en-US" sz="3600" b="1" dirty="0"/>
              <a:t>•It can be generated anywhere where any information is generated and stored in structured or unstructured formats </a:t>
            </a:r>
          </a:p>
        </p:txBody>
      </p:sp>
    </p:spTree>
    <p:extLst>
      <p:ext uri="{BB962C8B-B14F-4D97-AF65-F5344CB8AC3E}">
        <p14:creationId xmlns:p14="http://schemas.microsoft.com/office/powerpoint/2010/main" val="41080725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0" y="25697"/>
            <a:ext cx="8467066" cy="443883"/>
          </a:xfrm>
        </p:spPr>
        <p:txBody>
          <a:bodyPr>
            <a:noAutofit/>
          </a:bodyPr>
          <a:lstStyle/>
          <a:p>
            <a:pPr algn="ctr" defTabSz="914400" eaLnBrk="0" fontAlgn="base" hangingPunct="0">
              <a:lnSpc>
                <a:spcPct val="100000"/>
              </a:lnSpc>
              <a:spcAft>
                <a:spcPct val="0"/>
              </a:spcAft>
            </a:pPr>
            <a:r>
              <a:rPr lang="en-US" sz="2800" b="1" dirty="0">
                <a:solidFill>
                  <a:srgbClr val="C00000"/>
                </a:solidFill>
                <a:effectLst/>
                <a:latin typeface="Poppins" panose="00000500000000000000" pitchFamily="2" charset="0"/>
                <a:ea typeface="Times New Roman" panose="02020603050405020304" pitchFamily="18" charset="0"/>
                <a:cs typeface="Times New Roman" panose="02020603050405020304" pitchFamily="18" charset="0"/>
              </a:rPr>
              <a:t>What Is Big Data</a:t>
            </a:r>
            <a:endParaRPr kumimoji="0" lang="en-US" altLang="en-US" sz="4400" b="0" i="0" u="none" strike="noStrike" cap="none" normalizeH="0" baseline="0" dirty="0">
              <a:ln>
                <a:noFill/>
              </a:ln>
              <a:solidFill>
                <a:srgbClr val="C000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987B0122-12E1-AFBD-41EB-ABC21D93334E}"/>
              </a:ext>
            </a:extLst>
          </p:cNvPr>
          <p:cNvSpPr>
            <a:spLocks noChangeArrowheads="1"/>
          </p:cNvSpPr>
          <p:nvPr/>
        </p:nvSpPr>
        <p:spPr bwMode="auto">
          <a:xfrm>
            <a:off x="1816100" y="2799064"/>
            <a:ext cx="65" cy="4692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4BDFB81F-C8F4-C55C-BE81-AF47EF0C141C}"/>
              </a:ext>
            </a:extLst>
          </p:cNvPr>
          <p:cNvSpPr>
            <a:spLocks noChangeArrowheads="1"/>
          </p:cNvSpPr>
          <p:nvPr/>
        </p:nvSpPr>
        <p:spPr bwMode="auto">
          <a:xfrm>
            <a:off x="184732" y="1547042"/>
            <a:ext cx="85686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7BB921C2-4471-2E04-B82A-A6718A449332}"/>
              </a:ext>
            </a:extLst>
          </p:cNvPr>
          <p:cNvSpPr>
            <a:spLocks noChangeArrowheads="1"/>
          </p:cNvSpPr>
          <p:nvPr/>
        </p:nvSpPr>
        <p:spPr bwMode="auto">
          <a:xfrm>
            <a:off x="0" y="224579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CC9BAF3D-0AB7-5DE7-4B29-B8368F1A7C21}"/>
              </a:ext>
            </a:extLst>
          </p:cNvPr>
          <p:cNvSpPr txBox="1"/>
          <p:nvPr/>
        </p:nvSpPr>
        <p:spPr>
          <a:xfrm>
            <a:off x="306029" y="576109"/>
            <a:ext cx="8568680" cy="2862322"/>
          </a:xfrm>
          <a:prstGeom prst="rect">
            <a:avLst/>
          </a:prstGeom>
          <a:noFill/>
        </p:spPr>
        <p:txBody>
          <a:bodyPr wrap="square">
            <a:spAutoFit/>
          </a:bodyPr>
          <a:lstStyle/>
          <a:p>
            <a:pPr marL="0" marR="0" algn="just">
              <a:spcBef>
                <a:spcPts val="0"/>
              </a:spcBef>
              <a:spcAft>
                <a:spcPts val="0"/>
              </a:spcAft>
            </a:pPr>
            <a:r>
              <a:rPr lang="en-US" sz="2000" b="1" dirty="0">
                <a:effectLst/>
                <a:latin typeface="Arial" panose="020B0604020202020204" pitchFamily="34" charset="0"/>
                <a:ea typeface="Times New Roman" panose="02020603050405020304" pitchFamily="18" charset="0"/>
              </a:rPr>
              <a:t>Big Data</a:t>
            </a:r>
            <a:r>
              <a:rPr lang="en-US" sz="2000" dirty="0">
                <a:effectLst/>
                <a:latin typeface="Arial" panose="020B0604020202020204" pitchFamily="34" charset="0"/>
                <a:ea typeface="Times New Roman" panose="02020603050405020304" pitchFamily="18" charset="0"/>
              </a:rPr>
              <a:t> </a:t>
            </a:r>
            <a:r>
              <a:rPr lang="en-US" sz="2000" b="1" dirty="0">
                <a:latin typeface="Arial" panose="020B0604020202020204" pitchFamily="34" charset="0"/>
              </a:rPr>
              <a:t>is a collection of data that is huge in volume, yet growing exponentially with time. </a:t>
            </a:r>
          </a:p>
          <a:p>
            <a:pPr marL="0" marR="0" algn="just">
              <a:spcBef>
                <a:spcPts val="0"/>
              </a:spcBef>
              <a:spcAft>
                <a:spcPts val="0"/>
              </a:spcAft>
            </a:pPr>
            <a:endParaRPr lang="en-US" sz="2000" b="1" dirty="0">
              <a:latin typeface="Arial" panose="020B0604020202020204" pitchFamily="34" charset="0"/>
            </a:endParaRPr>
          </a:p>
          <a:p>
            <a:pPr marL="0" marR="0" algn="just">
              <a:spcBef>
                <a:spcPts val="0"/>
              </a:spcBef>
              <a:spcAft>
                <a:spcPts val="0"/>
              </a:spcAft>
            </a:pPr>
            <a:r>
              <a:rPr lang="en-US" sz="2000" b="1" dirty="0">
                <a:latin typeface="Arial" panose="020B0604020202020204" pitchFamily="34" charset="0"/>
              </a:rPr>
              <a:t>It is data with so large size and complexity that none of the traditional data management tools can store it or process it efficiently. </a:t>
            </a:r>
          </a:p>
          <a:p>
            <a:pPr marL="0" marR="0" algn="just">
              <a:spcBef>
                <a:spcPts val="0"/>
              </a:spcBef>
              <a:spcAft>
                <a:spcPts val="0"/>
              </a:spcAft>
            </a:pPr>
            <a:r>
              <a:rPr lang="en-US" sz="2000" b="1" dirty="0">
                <a:latin typeface="Arial" panose="020B0604020202020204" pitchFamily="34" charset="0"/>
              </a:rPr>
              <a:t> </a:t>
            </a:r>
          </a:p>
          <a:p>
            <a:pPr marL="0" marR="0">
              <a:spcBef>
                <a:spcPts val="0"/>
              </a:spcBef>
              <a:spcAft>
                <a:spcPts val="0"/>
              </a:spcAft>
            </a:pPr>
            <a:r>
              <a:rPr lang="en-US" sz="2000" b="1" dirty="0">
                <a:latin typeface="Arial" panose="020B0604020202020204" pitchFamily="34" charset="0"/>
              </a:rPr>
              <a:t>With the growth of technologies and services, this large data is produced that can be structured, semi-structured, and unstructured from different sources</a:t>
            </a:r>
            <a:r>
              <a:rPr lang="en-US" sz="2000" dirty="0">
                <a:effectLst/>
                <a:latin typeface="Arial" panose="020B0604020202020204" pitchFamily="34" charset="0"/>
                <a:ea typeface="Times New Roman" panose="02020603050405020304" pitchFamily="18" charset="0"/>
              </a:rPr>
              <a:t>.</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656459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0" y="25697"/>
            <a:ext cx="8467066" cy="443883"/>
          </a:xfrm>
        </p:spPr>
        <p:txBody>
          <a:bodyPr>
            <a:noAutofit/>
          </a:bodyPr>
          <a:lstStyle/>
          <a:p>
            <a:pPr algn="ctr" defTabSz="914400" eaLnBrk="0" fontAlgn="base" hangingPunct="0">
              <a:lnSpc>
                <a:spcPct val="100000"/>
              </a:lnSpc>
              <a:spcAft>
                <a:spcPct val="0"/>
              </a:spcAft>
            </a:pPr>
            <a:r>
              <a:rPr lang="en-US" sz="2800" b="1" dirty="0">
                <a:solidFill>
                  <a:srgbClr val="C00000"/>
                </a:solidFill>
                <a:effectLst/>
                <a:latin typeface="Poppins" panose="00000500000000000000" pitchFamily="2" charset="0"/>
                <a:ea typeface="Times New Roman" panose="02020603050405020304" pitchFamily="18" charset="0"/>
                <a:cs typeface="Times New Roman" panose="02020603050405020304" pitchFamily="18" charset="0"/>
              </a:rPr>
              <a:t>What Is Big Data</a:t>
            </a:r>
            <a:endParaRPr kumimoji="0" lang="en-US" altLang="en-US" sz="4400" b="0" i="0" u="none" strike="noStrike" cap="none" normalizeH="0" baseline="0" dirty="0">
              <a:ln>
                <a:noFill/>
              </a:ln>
              <a:solidFill>
                <a:srgbClr val="C000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987B0122-12E1-AFBD-41EB-ABC21D93334E}"/>
              </a:ext>
            </a:extLst>
          </p:cNvPr>
          <p:cNvSpPr>
            <a:spLocks noChangeArrowheads="1"/>
          </p:cNvSpPr>
          <p:nvPr/>
        </p:nvSpPr>
        <p:spPr bwMode="auto">
          <a:xfrm>
            <a:off x="1816100" y="2799064"/>
            <a:ext cx="65" cy="4692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4BDFB81F-C8F4-C55C-BE81-AF47EF0C141C}"/>
              </a:ext>
            </a:extLst>
          </p:cNvPr>
          <p:cNvSpPr>
            <a:spLocks noChangeArrowheads="1"/>
          </p:cNvSpPr>
          <p:nvPr/>
        </p:nvSpPr>
        <p:spPr bwMode="auto">
          <a:xfrm>
            <a:off x="184732" y="1547042"/>
            <a:ext cx="85686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7BB921C2-4471-2E04-B82A-A6718A449332}"/>
              </a:ext>
            </a:extLst>
          </p:cNvPr>
          <p:cNvSpPr>
            <a:spLocks noChangeArrowheads="1"/>
          </p:cNvSpPr>
          <p:nvPr/>
        </p:nvSpPr>
        <p:spPr bwMode="auto">
          <a:xfrm>
            <a:off x="0" y="224579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CC9BAF3D-0AB7-5DE7-4B29-B8368F1A7C21}"/>
              </a:ext>
            </a:extLst>
          </p:cNvPr>
          <p:cNvSpPr txBox="1"/>
          <p:nvPr/>
        </p:nvSpPr>
        <p:spPr>
          <a:xfrm>
            <a:off x="287660" y="368372"/>
            <a:ext cx="8568680" cy="768287"/>
          </a:xfrm>
          <a:prstGeom prst="rect">
            <a:avLst/>
          </a:prstGeom>
          <a:noFill/>
        </p:spPr>
        <p:txBody>
          <a:bodyPr wrap="square">
            <a:spAutoFit/>
          </a:bodyPr>
          <a:lstStyle/>
          <a:p>
            <a:pPr marL="0" marR="0">
              <a:lnSpc>
                <a:spcPct val="107000"/>
              </a:lnSpc>
              <a:spcBef>
                <a:spcPts val="0"/>
              </a:spcBef>
              <a:spcAft>
                <a:spcPts val="750"/>
              </a:spcAft>
            </a:pPr>
            <a:r>
              <a:rPr lang="en-US" sz="1800" b="1" dirty="0">
                <a:solidFill>
                  <a:srgbClr val="002060"/>
                </a:solidFill>
                <a:effectLst/>
                <a:latin typeface="Poppins" panose="00000500000000000000" pitchFamily="2" charset="0"/>
                <a:ea typeface="Times New Roman" panose="02020603050405020304" pitchFamily="18" charset="0"/>
                <a:cs typeface="Times New Roman" panose="02020603050405020304" pitchFamily="18" charset="0"/>
              </a:rPr>
              <a:t>Characteristics Of Big Data</a:t>
            </a:r>
            <a:endParaRPr lang="en-US" sz="1800" b="1" dirty="0">
              <a:solidFill>
                <a:srgbClr val="002060"/>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US" sz="1800" b="1" dirty="0">
                <a:solidFill>
                  <a:srgbClr val="000000"/>
                </a:solidFill>
                <a:effectLst/>
                <a:latin typeface="Arial" panose="020B0604020202020204" pitchFamily="34" charset="0"/>
                <a:ea typeface="Calibri" panose="020F0502020204030204" pitchFamily="34" charset="0"/>
              </a:rPr>
              <a:t>Big data can be described by the following characteristics:</a:t>
            </a:r>
            <a:endParaRPr lang="en-US" sz="1800" b="1"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F6E32BA5-2346-462E-1BE0-A3D30EAB1EF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6490" y="1101639"/>
            <a:ext cx="8146922" cy="5756361"/>
          </a:xfrm>
          <a:prstGeom prst="rect">
            <a:avLst/>
          </a:prstGeom>
          <a:noFill/>
          <a:ln>
            <a:noFill/>
          </a:ln>
        </p:spPr>
      </p:pic>
    </p:spTree>
    <p:extLst>
      <p:ext uri="{BB962C8B-B14F-4D97-AF65-F5344CB8AC3E}">
        <p14:creationId xmlns:p14="http://schemas.microsoft.com/office/powerpoint/2010/main" val="31901105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0" y="25697"/>
            <a:ext cx="8467066" cy="443883"/>
          </a:xfrm>
        </p:spPr>
        <p:txBody>
          <a:bodyPr>
            <a:noAutofit/>
          </a:bodyPr>
          <a:lstStyle/>
          <a:p>
            <a:pPr marL="0" marR="0" algn="ctr">
              <a:lnSpc>
                <a:spcPct val="107000"/>
              </a:lnSpc>
              <a:spcBef>
                <a:spcPts val="0"/>
              </a:spcBef>
              <a:spcAft>
                <a:spcPts val="750"/>
              </a:spcAft>
            </a:pPr>
            <a:r>
              <a:rPr lang="en-US" sz="2400" b="1" dirty="0">
                <a:solidFill>
                  <a:srgbClr val="C00000"/>
                </a:solidFill>
                <a:effectLst/>
                <a:latin typeface="Poppins" panose="00000500000000000000" pitchFamily="2" charset="0"/>
                <a:ea typeface="Times New Roman" panose="02020603050405020304" pitchFamily="18" charset="0"/>
                <a:cs typeface="Times New Roman" panose="02020603050405020304" pitchFamily="18" charset="0"/>
              </a:rPr>
              <a:t>Characteristics Of Big Data</a:t>
            </a:r>
            <a:endParaRPr lang="en-US" sz="2400" b="1" dirty="0">
              <a:solidFill>
                <a:srgbClr val="C000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987B0122-12E1-AFBD-41EB-ABC21D93334E}"/>
              </a:ext>
            </a:extLst>
          </p:cNvPr>
          <p:cNvSpPr>
            <a:spLocks noChangeArrowheads="1"/>
          </p:cNvSpPr>
          <p:nvPr/>
        </p:nvSpPr>
        <p:spPr bwMode="auto">
          <a:xfrm>
            <a:off x="1816100" y="2799064"/>
            <a:ext cx="65" cy="4692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4BDFB81F-C8F4-C55C-BE81-AF47EF0C141C}"/>
              </a:ext>
            </a:extLst>
          </p:cNvPr>
          <p:cNvSpPr>
            <a:spLocks noChangeArrowheads="1"/>
          </p:cNvSpPr>
          <p:nvPr/>
        </p:nvSpPr>
        <p:spPr bwMode="auto">
          <a:xfrm>
            <a:off x="184732" y="1547042"/>
            <a:ext cx="85686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7BB921C2-4471-2E04-B82A-A6718A449332}"/>
              </a:ext>
            </a:extLst>
          </p:cNvPr>
          <p:cNvSpPr>
            <a:spLocks noChangeArrowheads="1"/>
          </p:cNvSpPr>
          <p:nvPr/>
        </p:nvSpPr>
        <p:spPr bwMode="auto">
          <a:xfrm>
            <a:off x="0" y="224579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CC9BAF3D-0AB7-5DE7-4B29-B8368F1A7C21}"/>
              </a:ext>
            </a:extLst>
          </p:cNvPr>
          <p:cNvSpPr txBox="1"/>
          <p:nvPr/>
        </p:nvSpPr>
        <p:spPr>
          <a:xfrm>
            <a:off x="390588" y="612844"/>
            <a:ext cx="8568680" cy="6186309"/>
          </a:xfrm>
          <a:prstGeom prst="rect">
            <a:avLst/>
          </a:prstGeom>
          <a:noFill/>
        </p:spPr>
        <p:txBody>
          <a:bodyPr wrap="square">
            <a:spAutoFit/>
          </a:bodyPr>
          <a:lstStyle/>
          <a:p>
            <a:pPr marL="0" marR="0" algn="just">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rPr>
              <a:t>1. </a:t>
            </a:r>
            <a:r>
              <a:rPr lang="en-US" sz="1800" b="1" dirty="0">
                <a:solidFill>
                  <a:srgbClr val="C00000"/>
                </a:solidFill>
                <a:effectLst/>
                <a:latin typeface="Arial" panose="020B0604020202020204" pitchFamily="34" charset="0"/>
                <a:ea typeface="Times New Roman" panose="02020603050405020304" pitchFamily="18" charset="0"/>
              </a:rPr>
              <a:t>Volume</a:t>
            </a:r>
            <a:r>
              <a:rPr lang="en-US" sz="1800" b="1" dirty="0">
                <a:solidFill>
                  <a:srgbClr val="000000"/>
                </a:solidFill>
                <a:effectLst/>
                <a:latin typeface="Arial" panose="020B0604020202020204" pitchFamily="34" charset="0"/>
                <a:ea typeface="Times New Roman" panose="02020603050405020304" pitchFamily="18" charset="0"/>
              </a:rPr>
              <a:t>: This Volume Presents the most immediate challenge to conventional IT structures. This is the aspect that comes to people’s minds when they think of big data. Many companies already </a:t>
            </a:r>
            <a:r>
              <a:rPr lang="en-US" sz="1800" b="1" dirty="0">
                <a:solidFill>
                  <a:srgbClr val="0070C0"/>
                </a:solidFill>
                <a:effectLst/>
                <a:latin typeface="Arial" panose="020B0604020202020204" pitchFamily="34" charset="0"/>
                <a:ea typeface="Times New Roman" panose="02020603050405020304" pitchFamily="18" charset="0"/>
              </a:rPr>
              <a:t>have large amounts of archived data in the form of logs, but do not have the capacity to process the data</a:t>
            </a:r>
            <a:r>
              <a:rPr lang="en-US" sz="1800" b="1" dirty="0">
                <a:solidFill>
                  <a:srgbClr val="000000"/>
                </a:solidFill>
                <a:effectLst/>
                <a:latin typeface="Arial" panose="020B0604020202020204" pitchFamily="34" charset="0"/>
                <a:ea typeface="Times New Roman" panose="02020603050405020304" pitchFamily="18" charset="0"/>
              </a:rPr>
              <a:t>. The benefit gained from the ability to process a large amount of information is the main attraction of big data analytics.</a:t>
            </a:r>
          </a:p>
          <a:p>
            <a:pPr marL="0" marR="0" algn="just">
              <a:spcBef>
                <a:spcPts val="0"/>
              </a:spcBef>
              <a:spcAft>
                <a:spcPts val="0"/>
              </a:spcAft>
            </a:pPr>
            <a:endParaRPr lang="en-US" sz="1800" b="1"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rPr>
              <a:t> 2. </a:t>
            </a:r>
            <a:r>
              <a:rPr lang="en-US" sz="1800" b="1" dirty="0">
                <a:solidFill>
                  <a:srgbClr val="C00000"/>
                </a:solidFill>
                <a:effectLst/>
                <a:latin typeface="Arial" panose="020B0604020202020204" pitchFamily="34" charset="0"/>
                <a:ea typeface="Times New Roman" panose="02020603050405020304" pitchFamily="18" charset="0"/>
              </a:rPr>
              <a:t>Variety</a:t>
            </a:r>
            <a:r>
              <a:rPr lang="en-US" sz="1800" b="1" dirty="0">
                <a:solidFill>
                  <a:srgbClr val="000000"/>
                </a:solidFill>
                <a:effectLst/>
                <a:latin typeface="Arial" panose="020B0604020202020204" pitchFamily="34" charset="0"/>
                <a:ea typeface="Times New Roman" panose="02020603050405020304" pitchFamily="18" charset="0"/>
              </a:rPr>
              <a:t>: Variety refers to </a:t>
            </a:r>
            <a:r>
              <a:rPr lang="en-US" sz="1800" b="1" dirty="0">
                <a:solidFill>
                  <a:srgbClr val="0070C0"/>
                </a:solidFill>
                <a:effectLst/>
                <a:latin typeface="Arial" panose="020B0604020202020204" pitchFamily="34" charset="0"/>
                <a:ea typeface="Times New Roman" panose="02020603050405020304" pitchFamily="18" charset="0"/>
              </a:rPr>
              <a:t>heterogeneous sources and the nature of data, both structured and unstructured</a:t>
            </a:r>
            <a:r>
              <a:rPr lang="en-US" sz="1800" b="1" dirty="0">
                <a:solidFill>
                  <a:srgbClr val="000000"/>
                </a:solidFill>
                <a:effectLst/>
                <a:latin typeface="Arial" panose="020B0604020202020204" pitchFamily="34" charset="0"/>
                <a:ea typeface="Times New Roman" panose="02020603050405020304" pitchFamily="18" charset="0"/>
              </a:rPr>
              <a:t>. During earlier days, spreadsheets and databases were the only sources of data considered by most of the applications. Nowadays, data in the form of emails, photos, videos, monitoring devices, </a:t>
            </a:r>
            <a:r>
              <a:rPr lang="en-US" sz="1600" b="1" dirty="0">
                <a:solidFill>
                  <a:srgbClr val="000000"/>
                </a:solidFill>
                <a:effectLst/>
                <a:latin typeface="Arial" panose="020B0604020202020204" pitchFamily="34" charset="0"/>
                <a:ea typeface="Times New Roman" panose="02020603050405020304" pitchFamily="18" charset="0"/>
              </a:rPr>
              <a:t>PDFs,</a:t>
            </a:r>
            <a:r>
              <a:rPr lang="en-US" sz="1800" b="1" dirty="0">
                <a:solidFill>
                  <a:srgbClr val="000000"/>
                </a:solidFill>
                <a:effectLst/>
                <a:latin typeface="Arial" panose="020B0604020202020204" pitchFamily="34" charset="0"/>
                <a:ea typeface="Times New Roman" panose="02020603050405020304" pitchFamily="18" charset="0"/>
              </a:rPr>
              <a:t> audio, etc. are also being considered in the analysis applications. This variety of unstructured data poses certain issues for storage, mining and analyzing data.</a:t>
            </a:r>
          </a:p>
          <a:p>
            <a:pPr marL="0" marR="0" algn="just">
              <a:spcBef>
                <a:spcPts val="0"/>
              </a:spcBef>
              <a:spcAft>
                <a:spcPts val="0"/>
              </a:spcAft>
            </a:pPr>
            <a:endParaRPr lang="en-US" sz="1800" b="1" dirty="0">
              <a:solidFill>
                <a:srgbClr val="000000"/>
              </a:solidFill>
              <a:effectLst/>
              <a:latin typeface="Arial" panose="020B0604020202020204" pitchFamily="34" charset="0"/>
              <a:ea typeface="Times New Roman" panose="02020603050405020304" pitchFamily="18" charset="0"/>
            </a:endParaRPr>
          </a:p>
          <a:p>
            <a:pPr algn="just"/>
            <a:r>
              <a:rPr lang="en-US" sz="1800" b="1" dirty="0">
                <a:solidFill>
                  <a:srgbClr val="000000"/>
                </a:solidFill>
                <a:effectLst/>
                <a:latin typeface="Arial" panose="020B0604020202020204" pitchFamily="34" charset="0"/>
                <a:ea typeface="Times New Roman" panose="02020603050405020304" pitchFamily="18" charset="0"/>
              </a:rPr>
              <a:t> </a:t>
            </a:r>
            <a:r>
              <a:rPr lang="en-US" sz="1800" b="1" dirty="0">
                <a:solidFill>
                  <a:srgbClr val="0070C0"/>
                </a:solidFill>
                <a:effectLst/>
                <a:latin typeface="Arial" panose="020B0604020202020204" pitchFamily="34" charset="0"/>
                <a:ea typeface="Times New Roman" panose="02020603050405020304" pitchFamily="18" charset="0"/>
              </a:rPr>
              <a:t>3. </a:t>
            </a:r>
            <a:r>
              <a:rPr lang="en-US" sz="1800" b="1" dirty="0">
                <a:solidFill>
                  <a:srgbClr val="C00000"/>
                </a:solidFill>
                <a:effectLst/>
                <a:latin typeface="Arial" panose="020B0604020202020204" pitchFamily="34" charset="0"/>
                <a:ea typeface="Times New Roman" panose="02020603050405020304" pitchFamily="18" charset="0"/>
              </a:rPr>
              <a:t>Velocity: </a:t>
            </a:r>
            <a:r>
              <a:rPr lang="en-US" sz="1800" b="1" dirty="0">
                <a:solidFill>
                  <a:srgbClr val="0070C0"/>
                </a:solidFill>
                <a:effectLst/>
                <a:latin typeface="Arial" panose="020B0604020202020204" pitchFamily="34" charset="0"/>
                <a:ea typeface="Times New Roman" panose="02020603050405020304" pitchFamily="18" charset="0"/>
              </a:rPr>
              <a:t>The speed at which the data is generated and processed to meet the demands and challenges that lie in the path of growth and development. </a:t>
            </a:r>
            <a:r>
              <a:rPr lang="en-US" sz="1800" b="1" dirty="0">
                <a:solidFill>
                  <a:srgbClr val="000000"/>
                </a:solidFill>
                <a:effectLst/>
                <a:latin typeface="Arial" panose="020B0604020202020204" pitchFamily="34" charset="0"/>
                <a:ea typeface="Times New Roman" panose="02020603050405020304" pitchFamily="18" charset="0"/>
              </a:rPr>
              <a:t>Big data is often available in real-time. Compared to small data, big data are produced more continually. </a:t>
            </a:r>
            <a:r>
              <a:rPr lang="en-US" sz="1800" b="1" dirty="0">
                <a:solidFill>
                  <a:srgbClr val="0070C0"/>
                </a:solidFill>
                <a:effectLst/>
                <a:latin typeface="Arial" panose="020B0604020202020204" pitchFamily="34" charset="0"/>
                <a:ea typeface="Times New Roman" panose="02020603050405020304" pitchFamily="18" charset="0"/>
              </a:rPr>
              <a:t>Two kinds of velocity related to big data are the frequency of generation and the frequency of handling, recording, and publishing.</a:t>
            </a:r>
            <a:endParaRPr lang="en-US" sz="1800" b="1" dirty="0">
              <a:solidFill>
                <a:srgbClr val="0070C0"/>
              </a:solidFill>
              <a:effectLst/>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952853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0" y="25697"/>
            <a:ext cx="8467066" cy="443883"/>
          </a:xfrm>
        </p:spPr>
        <p:txBody>
          <a:bodyPr>
            <a:noAutofit/>
          </a:bodyPr>
          <a:lstStyle/>
          <a:p>
            <a:pPr marL="0" marR="0" algn="ctr">
              <a:lnSpc>
                <a:spcPct val="107000"/>
              </a:lnSpc>
              <a:spcBef>
                <a:spcPts val="0"/>
              </a:spcBef>
              <a:spcAft>
                <a:spcPts val="750"/>
              </a:spcAft>
            </a:pPr>
            <a:r>
              <a:rPr lang="en-US" sz="2400" b="1" dirty="0">
                <a:solidFill>
                  <a:srgbClr val="C00000"/>
                </a:solidFill>
                <a:effectLst/>
                <a:latin typeface="Poppins" panose="00000500000000000000" pitchFamily="2" charset="0"/>
                <a:ea typeface="Times New Roman" panose="02020603050405020304" pitchFamily="18" charset="0"/>
                <a:cs typeface="Times New Roman" panose="02020603050405020304" pitchFamily="18" charset="0"/>
              </a:rPr>
              <a:t>Characteristics Of Big Data</a:t>
            </a:r>
            <a:endParaRPr lang="en-US" sz="2400" b="1" dirty="0">
              <a:solidFill>
                <a:srgbClr val="C000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987B0122-12E1-AFBD-41EB-ABC21D93334E}"/>
              </a:ext>
            </a:extLst>
          </p:cNvPr>
          <p:cNvSpPr>
            <a:spLocks noChangeArrowheads="1"/>
          </p:cNvSpPr>
          <p:nvPr/>
        </p:nvSpPr>
        <p:spPr bwMode="auto">
          <a:xfrm>
            <a:off x="1816100" y="2799064"/>
            <a:ext cx="65" cy="4692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4BDFB81F-C8F4-C55C-BE81-AF47EF0C141C}"/>
              </a:ext>
            </a:extLst>
          </p:cNvPr>
          <p:cNvSpPr>
            <a:spLocks noChangeArrowheads="1"/>
          </p:cNvSpPr>
          <p:nvPr/>
        </p:nvSpPr>
        <p:spPr bwMode="auto">
          <a:xfrm>
            <a:off x="184732" y="1547042"/>
            <a:ext cx="85686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7BB921C2-4471-2E04-B82A-A6718A449332}"/>
              </a:ext>
            </a:extLst>
          </p:cNvPr>
          <p:cNvSpPr>
            <a:spLocks noChangeArrowheads="1"/>
          </p:cNvSpPr>
          <p:nvPr/>
        </p:nvSpPr>
        <p:spPr bwMode="auto">
          <a:xfrm>
            <a:off x="0" y="224579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CC9BAF3D-0AB7-5DE7-4B29-B8368F1A7C21}"/>
              </a:ext>
            </a:extLst>
          </p:cNvPr>
          <p:cNvSpPr txBox="1"/>
          <p:nvPr/>
        </p:nvSpPr>
        <p:spPr>
          <a:xfrm>
            <a:off x="287660" y="537637"/>
            <a:ext cx="8568680" cy="4524315"/>
          </a:xfrm>
          <a:prstGeom prst="rect">
            <a:avLst/>
          </a:prstGeom>
          <a:noFill/>
        </p:spPr>
        <p:txBody>
          <a:bodyPr wrap="square">
            <a:spAutoFit/>
          </a:bodyPr>
          <a:lstStyle/>
          <a:p>
            <a:r>
              <a:rPr lang="en-US" sz="1800" dirty="0">
                <a:solidFill>
                  <a:srgbClr val="000000"/>
                </a:solidFill>
                <a:effectLst/>
                <a:latin typeface="Arial" panose="020B0604020202020204" pitchFamily="34" charset="0"/>
                <a:ea typeface="Times New Roman" panose="02020603050405020304" pitchFamily="18" charset="0"/>
              </a:rPr>
              <a:t> </a:t>
            </a:r>
            <a:r>
              <a:rPr lang="en-US" sz="1800" b="1" dirty="0">
                <a:solidFill>
                  <a:srgbClr val="000000"/>
                </a:solidFill>
                <a:effectLst/>
                <a:latin typeface="Arial" panose="020B0604020202020204" pitchFamily="34" charset="0"/>
                <a:ea typeface="Times New Roman" panose="02020603050405020304" pitchFamily="18" charset="0"/>
              </a:rPr>
              <a:t>4. </a:t>
            </a:r>
            <a:r>
              <a:rPr lang="en-US" sz="1800" b="1" dirty="0">
                <a:solidFill>
                  <a:srgbClr val="C00000"/>
                </a:solidFill>
                <a:effectLst/>
                <a:latin typeface="Arial" panose="020B0604020202020204" pitchFamily="34" charset="0"/>
                <a:ea typeface="Times New Roman" panose="02020603050405020304" pitchFamily="18" charset="0"/>
              </a:rPr>
              <a:t>Veracity</a:t>
            </a:r>
            <a:r>
              <a:rPr lang="en-US" sz="1800" b="1" dirty="0">
                <a:solidFill>
                  <a:srgbClr val="000000"/>
                </a:solidFill>
                <a:effectLst/>
                <a:latin typeface="Arial" panose="020B0604020202020204" pitchFamily="34" charset="0"/>
                <a:ea typeface="Times New Roman" panose="02020603050405020304" pitchFamily="18" charset="0"/>
              </a:rPr>
              <a:t>:</a:t>
            </a:r>
            <a:r>
              <a:rPr lang="en-US" sz="1800" dirty="0">
                <a:solidFill>
                  <a:srgbClr val="000000"/>
                </a:solidFill>
                <a:effectLst/>
                <a:latin typeface="Arial" panose="020B0604020202020204" pitchFamily="34" charset="0"/>
                <a:ea typeface="Times New Roman" panose="02020603050405020304" pitchFamily="18" charset="0"/>
              </a:rPr>
              <a:t> When we are dealing with a high volume, velocity, and variety of data, it is not possible that all of the data is going to be 100 % correct. There will be dirty data also. </a:t>
            </a:r>
            <a:r>
              <a:rPr lang="en-US" sz="1800" dirty="0">
                <a:solidFill>
                  <a:srgbClr val="0070C0"/>
                </a:solidFill>
                <a:effectLst/>
                <a:latin typeface="Arial" panose="020B0604020202020204" pitchFamily="34" charset="0"/>
                <a:ea typeface="Times New Roman" panose="02020603050405020304" pitchFamily="18" charset="0"/>
              </a:rPr>
              <a:t>The </a:t>
            </a:r>
            <a:r>
              <a:rPr lang="en-US" sz="1800" b="1" dirty="0">
                <a:solidFill>
                  <a:srgbClr val="0070C0"/>
                </a:solidFill>
                <a:effectLst/>
                <a:latin typeface="Arial" panose="020B0604020202020204" pitchFamily="34" charset="0"/>
                <a:ea typeface="Times New Roman" panose="02020603050405020304" pitchFamily="18" charset="0"/>
              </a:rPr>
              <a:t>quality</a:t>
            </a:r>
            <a:r>
              <a:rPr lang="en-US" sz="1800" dirty="0">
                <a:solidFill>
                  <a:srgbClr val="0070C0"/>
                </a:solidFill>
                <a:effectLst/>
                <a:latin typeface="Arial" panose="020B0604020202020204" pitchFamily="34" charset="0"/>
                <a:ea typeface="Times New Roman" panose="02020603050405020304" pitchFamily="18" charset="0"/>
              </a:rPr>
              <a:t> of the data being captured can vary greatly. </a:t>
            </a:r>
            <a:r>
              <a:rPr lang="en-US" sz="1800" dirty="0">
                <a:solidFill>
                  <a:srgbClr val="000000"/>
                </a:solidFill>
                <a:effectLst/>
                <a:latin typeface="Arial" panose="020B0604020202020204" pitchFamily="34" charset="0"/>
                <a:ea typeface="Times New Roman" panose="02020603050405020304" pitchFamily="18" charset="0"/>
              </a:rPr>
              <a:t>The data accuracy of the analysis depends on the variety of the source data.</a:t>
            </a:r>
          </a:p>
          <a:p>
            <a:endParaRPr lang="en-US" sz="1800" dirty="0">
              <a:solidFill>
                <a:srgbClr val="000000"/>
              </a:solidFill>
              <a:effectLst/>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r>
              <a:rPr lang="en-US" sz="1800" dirty="0">
                <a:solidFill>
                  <a:srgbClr val="000000"/>
                </a:solidFill>
                <a:effectLst/>
                <a:latin typeface="Arial" panose="020B0604020202020204" pitchFamily="34" charset="0"/>
                <a:ea typeface="Calibri" panose="020F0502020204030204" pitchFamily="34" charset="0"/>
              </a:rPr>
              <a:t>Verify </a:t>
            </a:r>
            <a:r>
              <a:rPr lang="en-US" sz="1800" dirty="0">
                <a:solidFill>
                  <a:srgbClr val="0070C0"/>
                </a:solidFill>
                <a:effectLst/>
                <a:latin typeface="Arial" panose="020B0604020202020204" pitchFamily="34" charset="0"/>
                <a:ea typeface="Calibri" panose="020F0502020204030204" pitchFamily="34" charset="0"/>
              </a:rPr>
              <a:t>if the data is suitable </a:t>
            </a:r>
            <a:r>
              <a:rPr lang="en-US" sz="1800" dirty="0">
                <a:solidFill>
                  <a:srgbClr val="000000"/>
                </a:solidFill>
                <a:effectLst/>
                <a:latin typeface="Arial" panose="020B0604020202020204" pitchFamily="34" charset="0"/>
                <a:ea typeface="Calibri" panose="020F0502020204030204" pitchFamily="34" charset="0"/>
              </a:rPr>
              <a:t>for its purpose and usable within the analytic model. </a:t>
            </a:r>
          </a:p>
          <a:p>
            <a:pPr marL="285750" indent="-285750">
              <a:buFont typeface="Arial" panose="020B0604020202020204" pitchFamily="34" charset="0"/>
              <a:buChar char="•"/>
            </a:pPr>
            <a:endParaRPr lang="en-US" dirty="0">
              <a:solidFill>
                <a:srgbClr val="000000"/>
              </a:solidFill>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r>
              <a:rPr lang="en-US" sz="1800" dirty="0">
                <a:effectLst/>
                <a:latin typeface="Arial" panose="020B0604020202020204" pitchFamily="34" charset="0"/>
                <a:ea typeface="Calibri" panose="020F0502020204030204" pitchFamily="34" charset="0"/>
              </a:rPr>
              <a:t>Decide if it is trustworthy </a:t>
            </a:r>
            <a:r>
              <a:rPr lang="en-US" sz="1800" dirty="0">
                <a:solidFill>
                  <a:srgbClr val="000000"/>
                </a:solidFill>
                <a:effectLst/>
                <a:latin typeface="Arial" panose="020B0604020202020204" pitchFamily="34" charset="0"/>
                <a:ea typeface="Calibri" panose="020F0502020204030204" pitchFamily="34" charset="0"/>
              </a:rPr>
              <a:t>to analyze this data against a set of defined criteria.</a:t>
            </a:r>
          </a:p>
          <a:p>
            <a:pPr marL="285750" indent="-285750">
              <a:buFont typeface="Arial" panose="020B0604020202020204" pitchFamily="34" charset="0"/>
              <a:buChar char="•"/>
            </a:pPr>
            <a:endParaRPr lang="en-US" dirty="0">
              <a:solidFill>
                <a:srgbClr val="000000"/>
              </a:solidFill>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r>
              <a:rPr lang="en-US" sz="1800" dirty="0">
                <a:solidFill>
                  <a:srgbClr val="000000"/>
                </a:solidFill>
                <a:effectLst/>
                <a:latin typeface="Arial" panose="020B0604020202020204" pitchFamily="34" charset="0"/>
                <a:ea typeface="Calibri" panose="020F0502020204030204" pitchFamily="34" charset="0"/>
              </a:rPr>
              <a:t>Capture the business procedures that enable the data to be profiled and validated. </a:t>
            </a:r>
          </a:p>
          <a:p>
            <a:pPr marL="285750" indent="-285750">
              <a:buFont typeface="Arial" panose="020B0604020202020204" pitchFamily="34" charset="0"/>
              <a:buChar char="•"/>
            </a:pPr>
            <a:endParaRPr lang="en-US" dirty="0">
              <a:solidFill>
                <a:srgbClr val="000000"/>
              </a:solidFill>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r>
              <a:rPr lang="en-US" sz="1800" dirty="0">
                <a:solidFill>
                  <a:srgbClr val="000000"/>
                </a:solidFill>
                <a:effectLst/>
                <a:latin typeface="Arial" panose="020B0604020202020204" pitchFamily="34" charset="0"/>
                <a:ea typeface="Calibri" panose="020F0502020204030204" pitchFamily="34" charset="0"/>
              </a:rPr>
              <a:t>If the problems are identified, undertake the right activities to remediate the data before any analysis is performed. </a:t>
            </a:r>
          </a:p>
          <a:p>
            <a:endParaRPr lang="en-US" sz="1800" dirty="0">
              <a:solidFill>
                <a:srgbClr val="000000"/>
              </a:solidFill>
              <a:effectLst/>
              <a:latin typeface="Arial" panose="020B0604020202020204" pitchFamily="34" charset="0"/>
              <a:ea typeface="Times New Roman" panose="02020603050405020304" pitchFamily="18" charset="0"/>
            </a:endParaRPr>
          </a:p>
          <a:p>
            <a:pPr marL="0" marR="0">
              <a:spcBef>
                <a:spcPts val="0"/>
              </a:spcBef>
              <a:spcAft>
                <a:spcPts val="0"/>
              </a:spcAft>
            </a:pPr>
            <a:endParaRPr lang="en-US" sz="1800" dirty="0">
              <a:solidFill>
                <a:srgbClr val="000000"/>
              </a:solidFill>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25798339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0" y="25697"/>
            <a:ext cx="8467066" cy="443883"/>
          </a:xfrm>
        </p:spPr>
        <p:txBody>
          <a:bodyPr>
            <a:noAutofit/>
          </a:bodyPr>
          <a:lstStyle/>
          <a:p>
            <a:pPr marL="0" marR="0" algn="ctr">
              <a:lnSpc>
                <a:spcPct val="107000"/>
              </a:lnSpc>
              <a:spcBef>
                <a:spcPts val="0"/>
              </a:spcBef>
              <a:spcAft>
                <a:spcPts val="750"/>
              </a:spcAft>
            </a:pPr>
            <a:r>
              <a:rPr lang="en-US" sz="2400" b="1" dirty="0">
                <a:solidFill>
                  <a:srgbClr val="C00000"/>
                </a:solidFill>
                <a:effectLst/>
                <a:latin typeface="Poppins" panose="00000500000000000000" pitchFamily="2" charset="0"/>
                <a:ea typeface="Times New Roman" panose="02020603050405020304" pitchFamily="18" charset="0"/>
                <a:cs typeface="Times New Roman" panose="02020603050405020304" pitchFamily="18" charset="0"/>
              </a:rPr>
              <a:t>Characteristics Of Big Data</a:t>
            </a:r>
            <a:endParaRPr lang="en-US" sz="2400" b="1" dirty="0">
              <a:solidFill>
                <a:srgbClr val="C000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987B0122-12E1-AFBD-41EB-ABC21D93334E}"/>
              </a:ext>
            </a:extLst>
          </p:cNvPr>
          <p:cNvSpPr>
            <a:spLocks noChangeArrowheads="1"/>
          </p:cNvSpPr>
          <p:nvPr/>
        </p:nvSpPr>
        <p:spPr bwMode="auto">
          <a:xfrm>
            <a:off x="1816100" y="2799064"/>
            <a:ext cx="65" cy="4692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4BDFB81F-C8F4-C55C-BE81-AF47EF0C141C}"/>
              </a:ext>
            </a:extLst>
          </p:cNvPr>
          <p:cNvSpPr>
            <a:spLocks noChangeArrowheads="1"/>
          </p:cNvSpPr>
          <p:nvPr/>
        </p:nvSpPr>
        <p:spPr bwMode="auto">
          <a:xfrm>
            <a:off x="184732" y="1547042"/>
            <a:ext cx="85686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7BB921C2-4471-2E04-B82A-A6718A449332}"/>
              </a:ext>
            </a:extLst>
          </p:cNvPr>
          <p:cNvSpPr>
            <a:spLocks noChangeArrowheads="1"/>
          </p:cNvSpPr>
          <p:nvPr/>
        </p:nvSpPr>
        <p:spPr bwMode="auto">
          <a:xfrm>
            <a:off x="0" y="224579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CC9BAF3D-0AB7-5DE7-4B29-B8368F1A7C21}"/>
              </a:ext>
            </a:extLst>
          </p:cNvPr>
          <p:cNvSpPr txBox="1"/>
          <p:nvPr/>
        </p:nvSpPr>
        <p:spPr>
          <a:xfrm>
            <a:off x="287660" y="530162"/>
            <a:ext cx="8568680" cy="5057795"/>
          </a:xfrm>
          <a:prstGeom prst="rect">
            <a:avLst/>
          </a:prstGeom>
          <a:noFill/>
        </p:spPr>
        <p:txBody>
          <a:bodyPr wrap="square">
            <a:spAutoFit/>
          </a:bodyPr>
          <a:lstStyle/>
          <a:p>
            <a:pPr marL="0" marR="0">
              <a:spcBef>
                <a:spcPts val="0"/>
              </a:spcBef>
              <a:spcAft>
                <a:spcPts val="0"/>
              </a:spcAft>
            </a:pPr>
            <a:r>
              <a:rPr lang="en-US" sz="1800" b="1" dirty="0">
                <a:solidFill>
                  <a:srgbClr val="000000"/>
                </a:solidFill>
                <a:effectLst/>
                <a:latin typeface="Arial" panose="020B0604020202020204" pitchFamily="34" charset="0"/>
                <a:ea typeface="Calibri" panose="020F0502020204030204" pitchFamily="34" charset="0"/>
              </a:rPr>
              <a:t>While the four V’s described earlier help understand Big Data </a:t>
            </a:r>
            <a:r>
              <a:rPr lang="en-US" sz="1800" b="1" dirty="0">
                <a:solidFill>
                  <a:srgbClr val="00B0F0"/>
                </a:solidFill>
                <a:effectLst/>
                <a:latin typeface="Arial" panose="020B0604020202020204" pitchFamily="34" charset="0"/>
                <a:ea typeface="Calibri" panose="020F0502020204030204" pitchFamily="34" charset="0"/>
              </a:rPr>
              <a:t>from a technical prospective</a:t>
            </a:r>
            <a:r>
              <a:rPr lang="en-US" sz="1800" b="1" dirty="0">
                <a:solidFill>
                  <a:srgbClr val="000000"/>
                </a:solidFill>
                <a:effectLst/>
                <a:latin typeface="Arial" panose="020B0604020202020204" pitchFamily="34" charset="0"/>
                <a:ea typeface="Calibri" panose="020F0502020204030204" pitchFamily="34" charset="0"/>
              </a:rPr>
              <a:t>, there is another ‘V’ model that helps understand the same </a:t>
            </a:r>
            <a:r>
              <a:rPr lang="en-US" sz="1800" b="1" dirty="0">
                <a:solidFill>
                  <a:srgbClr val="00B0F0"/>
                </a:solidFill>
                <a:effectLst/>
                <a:latin typeface="Arial" panose="020B0604020202020204" pitchFamily="34" charset="0"/>
                <a:ea typeface="Calibri" panose="020F0502020204030204" pitchFamily="34" charset="0"/>
              </a:rPr>
              <a:t>from a business perspective. </a:t>
            </a:r>
          </a:p>
          <a:p>
            <a:pPr marL="0" marR="0">
              <a:spcBef>
                <a:spcPts val="0"/>
              </a:spcBef>
              <a:spcAft>
                <a:spcPts val="0"/>
              </a:spcAft>
            </a:pPr>
            <a:endParaRPr lang="en-US" sz="1800" b="1" dirty="0">
              <a:solidFill>
                <a:srgbClr val="000000"/>
              </a:solidFill>
              <a:effectLst/>
              <a:latin typeface="Arial" panose="020B0604020202020204" pitchFamily="34" charset="0"/>
              <a:ea typeface="Calibri" panose="020F0502020204030204" pitchFamily="34" charset="0"/>
            </a:endParaRPr>
          </a:p>
          <a:p>
            <a:pPr marL="0" marR="0">
              <a:spcBef>
                <a:spcPts val="0"/>
              </a:spcBef>
              <a:spcAft>
                <a:spcPts val="0"/>
              </a:spcAft>
            </a:pPr>
            <a:r>
              <a:rPr lang="en-US" sz="1800" b="1" dirty="0">
                <a:solidFill>
                  <a:srgbClr val="000000"/>
                </a:solidFill>
                <a:effectLst/>
                <a:latin typeface="Arial" panose="020B0604020202020204" pitchFamily="34" charset="0"/>
                <a:ea typeface="Calibri" panose="020F0502020204030204" pitchFamily="34" charset="0"/>
              </a:rPr>
              <a:t>These include: </a:t>
            </a:r>
          </a:p>
          <a:p>
            <a:pPr marL="0" marR="0">
              <a:spcBef>
                <a:spcPts val="0"/>
              </a:spcBef>
              <a:spcAft>
                <a:spcPts val="0"/>
              </a:spcAft>
            </a:pPr>
            <a:endParaRPr lang="en-US" sz="1800" b="1" dirty="0">
              <a:solidFill>
                <a:srgbClr val="000000"/>
              </a:solidFill>
              <a:effectLst/>
              <a:latin typeface="Arial" panose="020B0604020202020204" pitchFamily="34" charset="0"/>
              <a:ea typeface="Calibri" panose="020F0502020204030204" pitchFamily="34" charset="0"/>
            </a:endParaRPr>
          </a:p>
          <a:p>
            <a:pPr marL="0" marR="0">
              <a:spcBef>
                <a:spcPts val="0"/>
              </a:spcBef>
              <a:spcAft>
                <a:spcPts val="1970"/>
              </a:spcAft>
            </a:pPr>
            <a:r>
              <a:rPr lang="en-US" b="1" dirty="0">
                <a:solidFill>
                  <a:srgbClr val="000000"/>
                </a:solidFill>
                <a:latin typeface="Arial" panose="020B0604020202020204" pitchFamily="34" charset="0"/>
                <a:ea typeface="Calibri" panose="020F0502020204030204" pitchFamily="34" charset="0"/>
              </a:rPr>
              <a:t>5. </a:t>
            </a:r>
            <a:r>
              <a:rPr lang="en-US" sz="1800" b="1" dirty="0">
                <a:solidFill>
                  <a:srgbClr val="C00000"/>
                </a:solidFill>
                <a:effectLst/>
                <a:latin typeface="Arial" panose="020B0604020202020204" pitchFamily="34" charset="0"/>
                <a:ea typeface="Calibri" panose="020F0502020204030204" pitchFamily="34" charset="0"/>
              </a:rPr>
              <a:t>Variability</a:t>
            </a:r>
            <a:r>
              <a:rPr lang="en-US" sz="1800" b="1" dirty="0">
                <a:solidFill>
                  <a:srgbClr val="000000"/>
                </a:solidFill>
                <a:effectLst/>
                <a:latin typeface="Arial" panose="020B0604020202020204" pitchFamily="34" charset="0"/>
                <a:ea typeface="Calibri" panose="020F0502020204030204" pitchFamily="34" charset="0"/>
              </a:rPr>
              <a:t>: Examine the datasets more closely. Establish if the contextual structure of the data stream is regular and dependable. Decide </a:t>
            </a:r>
            <a:r>
              <a:rPr lang="en-US" sz="1800" b="1" dirty="0">
                <a:solidFill>
                  <a:srgbClr val="0070C0"/>
                </a:solidFill>
                <a:effectLst/>
                <a:latin typeface="Arial" panose="020B0604020202020204" pitchFamily="34" charset="0"/>
                <a:ea typeface="Calibri" panose="020F0502020204030204" pitchFamily="34" charset="0"/>
              </a:rPr>
              <a:t>how the nature and context of text data content can be interpreted in a way that becomes meaningful </a:t>
            </a:r>
            <a:r>
              <a:rPr lang="en-US" sz="1800" b="1" dirty="0">
                <a:solidFill>
                  <a:srgbClr val="000000"/>
                </a:solidFill>
                <a:effectLst/>
                <a:latin typeface="Arial" panose="020B0604020202020204" pitchFamily="34" charset="0"/>
                <a:ea typeface="Calibri" panose="020F0502020204030204" pitchFamily="34" charset="0"/>
              </a:rPr>
              <a:t>for the required business analytic-ready models. </a:t>
            </a:r>
          </a:p>
          <a:p>
            <a:pPr marL="0" marR="0">
              <a:spcBef>
                <a:spcPts val="0"/>
              </a:spcBef>
              <a:spcAft>
                <a:spcPts val="0"/>
              </a:spcAft>
            </a:pPr>
            <a:r>
              <a:rPr lang="en-US" b="1" dirty="0">
                <a:solidFill>
                  <a:srgbClr val="000000"/>
                </a:solidFill>
                <a:latin typeface="Arial" panose="020B0604020202020204" pitchFamily="34" charset="0"/>
                <a:ea typeface="Calibri" panose="020F0502020204030204" pitchFamily="34" charset="0"/>
              </a:rPr>
              <a:t>6. </a:t>
            </a:r>
            <a:r>
              <a:rPr lang="en-US" sz="1800" b="1" dirty="0">
                <a:solidFill>
                  <a:srgbClr val="C00000"/>
                </a:solidFill>
                <a:effectLst/>
                <a:latin typeface="Arial" panose="020B0604020202020204" pitchFamily="34" charset="0"/>
                <a:ea typeface="Calibri" panose="020F0502020204030204" pitchFamily="34" charset="0"/>
              </a:rPr>
              <a:t>Value</a:t>
            </a:r>
            <a:r>
              <a:rPr lang="en-US" sz="1800" b="1" dirty="0">
                <a:solidFill>
                  <a:srgbClr val="000000"/>
                </a:solidFill>
                <a:effectLst/>
                <a:latin typeface="Arial" panose="020B0604020202020204" pitchFamily="34" charset="0"/>
                <a:ea typeface="Calibri" panose="020F0502020204030204" pitchFamily="34" charset="0"/>
              </a:rPr>
              <a:t>: Identify the purpose, scenario, or business benefit that the analytic solution seeks to address. </a:t>
            </a:r>
            <a:r>
              <a:rPr lang="en-US" sz="1800" b="1" dirty="0">
                <a:solidFill>
                  <a:srgbClr val="0070C0"/>
                </a:solidFill>
                <a:effectLst/>
                <a:latin typeface="Arial" panose="020B0604020202020204" pitchFamily="34" charset="0"/>
                <a:ea typeface="Calibri" panose="020F0502020204030204" pitchFamily="34" charset="0"/>
              </a:rPr>
              <a:t>Thoroughly analyze what is the possible outcome and what is the desired outcome of the analysis. </a:t>
            </a:r>
            <a:r>
              <a:rPr lang="en-US" sz="1800" b="1" dirty="0">
                <a:solidFill>
                  <a:srgbClr val="000000"/>
                </a:solidFill>
                <a:effectLst/>
                <a:latin typeface="Arial" panose="020B0604020202020204" pitchFamily="34" charset="0"/>
                <a:ea typeface="Calibri" panose="020F0502020204030204" pitchFamily="34" charset="0"/>
              </a:rPr>
              <a:t>What actions need to be taken to get the desired results? Ensure that the analysis to be performed meets ethical considerations without reputation or compliance implications. </a:t>
            </a:r>
          </a:p>
          <a:p>
            <a:endParaRPr lang="en-US" sz="1800" b="1" dirty="0">
              <a:solidFill>
                <a:srgbClr val="000000"/>
              </a:solidFill>
              <a:effectLst/>
              <a:latin typeface="Arial" panose="020B0604020202020204" pitchFamily="34" charset="0"/>
              <a:ea typeface="Times New Roman" panose="02020603050405020304" pitchFamily="18" charset="0"/>
            </a:endParaRPr>
          </a:p>
          <a:p>
            <a:pPr marL="0" marR="0">
              <a:spcBef>
                <a:spcPts val="0"/>
              </a:spcBef>
              <a:spcAft>
                <a:spcPts val="0"/>
              </a:spcAft>
            </a:pPr>
            <a:endParaRPr lang="en-US" sz="1800" b="1" dirty="0">
              <a:solidFill>
                <a:srgbClr val="000000"/>
              </a:solidFill>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37543630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0" y="25697"/>
            <a:ext cx="8467066" cy="443883"/>
          </a:xfrm>
        </p:spPr>
        <p:txBody>
          <a:bodyPr>
            <a:noAutofit/>
          </a:bodyPr>
          <a:lstStyle/>
          <a:p>
            <a:pPr algn="ctr" defTabSz="914400" eaLnBrk="0" fontAlgn="base" hangingPunct="0">
              <a:lnSpc>
                <a:spcPct val="100000"/>
              </a:lnSpc>
              <a:spcAft>
                <a:spcPct val="0"/>
              </a:spcAft>
            </a:pPr>
            <a:r>
              <a:rPr lang="en-US" sz="2800" b="1" dirty="0">
                <a:solidFill>
                  <a:srgbClr val="C00000"/>
                </a:solidFill>
                <a:effectLst/>
                <a:latin typeface="Poppins" panose="00000500000000000000" pitchFamily="2" charset="0"/>
                <a:ea typeface="Times New Roman" panose="02020603050405020304" pitchFamily="18" charset="0"/>
                <a:cs typeface="Times New Roman" panose="02020603050405020304" pitchFamily="18" charset="0"/>
              </a:rPr>
              <a:t>What Is Big Data</a:t>
            </a:r>
            <a:endParaRPr kumimoji="0" lang="en-US" altLang="en-US" sz="4400" b="0" i="0" u="none" strike="noStrike" cap="none" normalizeH="0" baseline="0" dirty="0">
              <a:ln>
                <a:noFill/>
              </a:ln>
              <a:solidFill>
                <a:srgbClr val="C000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987B0122-12E1-AFBD-41EB-ABC21D93334E}"/>
              </a:ext>
            </a:extLst>
          </p:cNvPr>
          <p:cNvSpPr>
            <a:spLocks noChangeArrowheads="1"/>
          </p:cNvSpPr>
          <p:nvPr/>
        </p:nvSpPr>
        <p:spPr bwMode="auto">
          <a:xfrm>
            <a:off x="1816100" y="2799064"/>
            <a:ext cx="65" cy="4692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4BDFB81F-C8F4-C55C-BE81-AF47EF0C141C}"/>
              </a:ext>
            </a:extLst>
          </p:cNvPr>
          <p:cNvSpPr>
            <a:spLocks noChangeArrowheads="1"/>
          </p:cNvSpPr>
          <p:nvPr/>
        </p:nvSpPr>
        <p:spPr bwMode="auto">
          <a:xfrm>
            <a:off x="184732" y="1547042"/>
            <a:ext cx="85686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7BB921C2-4471-2E04-B82A-A6718A449332}"/>
              </a:ext>
            </a:extLst>
          </p:cNvPr>
          <p:cNvSpPr>
            <a:spLocks noChangeArrowheads="1"/>
          </p:cNvSpPr>
          <p:nvPr/>
        </p:nvSpPr>
        <p:spPr bwMode="auto">
          <a:xfrm>
            <a:off x="0" y="224579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descr="data">
            <a:extLst>
              <a:ext uri="{FF2B5EF4-FFF2-40B4-BE49-F238E27FC236}">
                <a16:creationId xmlns:a16="http://schemas.microsoft.com/office/drawing/2014/main" id="{B04CE684-2C13-F71B-615D-57E29E8382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6888" y="576108"/>
            <a:ext cx="8126780" cy="4734849"/>
          </a:xfrm>
          <a:prstGeom prst="rect">
            <a:avLst/>
          </a:prstGeom>
          <a:noFill/>
          <a:ln>
            <a:noFill/>
          </a:ln>
        </p:spPr>
      </p:pic>
    </p:spTree>
    <p:extLst>
      <p:ext uri="{BB962C8B-B14F-4D97-AF65-F5344CB8AC3E}">
        <p14:creationId xmlns:p14="http://schemas.microsoft.com/office/powerpoint/2010/main" val="3065093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0" y="25697"/>
            <a:ext cx="8467066" cy="443883"/>
          </a:xfrm>
        </p:spPr>
        <p:txBody>
          <a:bodyPr>
            <a:noAutofit/>
          </a:bodyPr>
          <a:lstStyle/>
          <a:p>
            <a:pPr marL="0" marR="0" algn="ctr">
              <a:lnSpc>
                <a:spcPct val="107000"/>
              </a:lnSpc>
              <a:spcBef>
                <a:spcPts val="0"/>
              </a:spcBef>
              <a:spcAft>
                <a:spcPts val="800"/>
              </a:spcAft>
            </a:pPr>
            <a:r>
              <a:rPr lang="en-US" sz="2400" b="1" dirty="0">
                <a:solidFill>
                  <a:srgbClr val="C00000"/>
                </a:solidFill>
                <a:effectLst/>
                <a:latin typeface="Segoe UI" panose="020B0502040204020203" pitchFamily="34" charset="0"/>
                <a:ea typeface="Calibri" panose="020F0502020204030204" pitchFamily="34" charset="0"/>
                <a:cs typeface="Times New Roman" panose="02020603050405020304" pitchFamily="18" charset="0"/>
              </a:rPr>
              <a:t>Data Collection and APIs in Data Science</a:t>
            </a:r>
            <a:endParaRPr lang="en-US" sz="24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1">
            <a:extLst>
              <a:ext uri="{FF2B5EF4-FFF2-40B4-BE49-F238E27FC236}">
                <a16:creationId xmlns:a16="http://schemas.microsoft.com/office/drawing/2014/main" id="{987B0122-12E1-AFBD-41EB-ABC21D93334E}"/>
              </a:ext>
            </a:extLst>
          </p:cNvPr>
          <p:cNvSpPr>
            <a:spLocks noChangeArrowheads="1"/>
          </p:cNvSpPr>
          <p:nvPr/>
        </p:nvSpPr>
        <p:spPr bwMode="auto">
          <a:xfrm>
            <a:off x="1816100" y="2799064"/>
            <a:ext cx="65" cy="4692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4BDFB81F-C8F4-C55C-BE81-AF47EF0C141C}"/>
              </a:ext>
            </a:extLst>
          </p:cNvPr>
          <p:cNvSpPr>
            <a:spLocks noChangeArrowheads="1"/>
          </p:cNvSpPr>
          <p:nvPr/>
        </p:nvSpPr>
        <p:spPr bwMode="auto">
          <a:xfrm>
            <a:off x="184732" y="1547042"/>
            <a:ext cx="85686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7BB921C2-4471-2E04-B82A-A6718A449332}"/>
              </a:ext>
            </a:extLst>
          </p:cNvPr>
          <p:cNvSpPr>
            <a:spLocks noChangeArrowheads="1"/>
          </p:cNvSpPr>
          <p:nvPr/>
        </p:nvSpPr>
        <p:spPr bwMode="auto">
          <a:xfrm>
            <a:off x="0" y="224579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66FA752B-6791-C93B-9440-277BC00C7D21}"/>
              </a:ext>
            </a:extLst>
          </p:cNvPr>
          <p:cNvSpPr txBox="1"/>
          <p:nvPr/>
        </p:nvSpPr>
        <p:spPr>
          <a:xfrm>
            <a:off x="314960" y="731520"/>
            <a:ext cx="8467066"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097E0A2E-FECB-AF3C-84E2-F27B68BE6F45}"/>
              </a:ext>
            </a:extLst>
          </p:cNvPr>
          <p:cNvSpPr txBox="1"/>
          <p:nvPr/>
        </p:nvSpPr>
        <p:spPr>
          <a:xfrm>
            <a:off x="314960" y="731520"/>
            <a:ext cx="8644308" cy="3724096"/>
          </a:xfrm>
          <a:prstGeom prst="rect">
            <a:avLst/>
          </a:prstGeom>
          <a:noFill/>
        </p:spPr>
        <p:txBody>
          <a:bodyPr wrap="square" rtlCol="0">
            <a:spAutoFit/>
          </a:bodyPr>
          <a:lstStyle/>
          <a:p>
            <a:pPr algn="just"/>
            <a:r>
              <a:rPr lang="en-US" sz="2000" b="1" i="0" dirty="0">
                <a:solidFill>
                  <a:srgbClr val="374151"/>
                </a:solidFill>
                <a:effectLst/>
                <a:latin typeface="Söhne"/>
              </a:rPr>
              <a:t>APIs, or application programming interfaces, are a set of protocols, routines, and tools for building software applications. In data science, APIs can be used to access and integrate various sources of data, such as databases, web services, and social media platforms.</a:t>
            </a:r>
          </a:p>
          <a:p>
            <a:pPr algn="just"/>
            <a:endParaRPr lang="en-US" sz="2000" b="1" dirty="0">
              <a:solidFill>
                <a:srgbClr val="374151"/>
              </a:solidFill>
              <a:latin typeface="Söhne"/>
            </a:endParaRPr>
          </a:p>
          <a:p>
            <a:pPr algn="just"/>
            <a:r>
              <a:rPr lang="en-US" sz="2000" b="1" i="0" dirty="0">
                <a:solidFill>
                  <a:srgbClr val="374151"/>
                </a:solidFill>
                <a:effectLst/>
                <a:latin typeface="Söhne"/>
              </a:rPr>
              <a:t>APIs can be used to extract data from external sources and integrate it into a data science project. For example, a data scientist may use an API to access data from a social media platform like Twitter, extract relevant information such as hashtags and user mentions, and analyze the data to gain insights into user behavior or sentiment.</a:t>
            </a:r>
          </a:p>
          <a:p>
            <a:pPr algn="l"/>
            <a:endParaRPr lang="en-US" b="0" i="0" dirty="0">
              <a:solidFill>
                <a:srgbClr val="374151"/>
              </a:solidFill>
              <a:effectLst/>
              <a:latin typeface="Söhne"/>
            </a:endParaRPr>
          </a:p>
          <a:p>
            <a:pPr algn="l"/>
            <a:endParaRPr lang="en-US" b="0" i="0" dirty="0">
              <a:solidFill>
                <a:srgbClr val="374151"/>
              </a:solidFill>
              <a:effectLst/>
              <a:latin typeface="Söhne"/>
            </a:endParaRPr>
          </a:p>
        </p:txBody>
      </p:sp>
      <p:pic>
        <p:nvPicPr>
          <p:cNvPr id="9" name="Picture 8">
            <a:extLst>
              <a:ext uri="{FF2B5EF4-FFF2-40B4-BE49-F238E27FC236}">
                <a16:creationId xmlns:a16="http://schemas.microsoft.com/office/drawing/2014/main" id="{64BC970C-884E-6274-F561-30A7FA81C94E}"/>
              </a:ext>
            </a:extLst>
          </p:cNvPr>
          <p:cNvPicPr>
            <a:picLocks noChangeAspect="1"/>
          </p:cNvPicPr>
          <p:nvPr/>
        </p:nvPicPr>
        <p:blipFill>
          <a:blip r:embed="rId2"/>
          <a:stretch>
            <a:fillRect/>
          </a:stretch>
        </p:blipFill>
        <p:spPr>
          <a:xfrm>
            <a:off x="593796" y="3919683"/>
            <a:ext cx="7873270" cy="2782549"/>
          </a:xfrm>
          <a:prstGeom prst="rect">
            <a:avLst/>
          </a:prstGeom>
        </p:spPr>
      </p:pic>
    </p:spTree>
    <p:extLst>
      <p:ext uri="{BB962C8B-B14F-4D97-AF65-F5344CB8AC3E}">
        <p14:creationId xmlns:p14="http://schemas.microsoft.com/office/powerpoint/2010/main" val="31594298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0" y="25697"/>
            <a:ext cx="8467066" cy="443883"/>
          </a:xfrm>
        </p:spPr>
        <p:txBody>
          <a:bodyPr>
            <a:noAutofit/>
          </a:bodyPr>
          <a:lstStyle/>
          <a:p>
            <a:pPr marL="0" marR="0" algn="ctr">
              <a:lnSpc>
                <a:spcPct val="107000"/>
              </a:lnSpc>
              <a:spcBef>
                <a:spcPts val="0"/>
              </a:spcBef>
              <a:spcAft>
                <a:spcPts val="800"/>
              </a:spcAft>
            </a:pPr>
            <a:r>
              <a:rPr lang="en-US" sz="2400" b="1" dirty="0">
                <a:solidFill>
                  <a:srgbClr val="C00000"/>
                </a:solidFill>
                <a:effectLst/>
                <a:latin typeface="Segoe UI" panose="020B0502040204020203" pitchFamily="34" charset="0"/>
                <a:ea typeface="Calibri" panose="020F0502020204030204" pitchFamily="34" charset="0"/>
                <a:cs typeface="Times New Roman" panose="02020603050405020304" pitchFamily="18" charset="0"/>
              </a:rPr>
              <a:t>Data Collection and APIs in Data Science</a:t>
            </a:r>
            <a:endParaRPr lang="en-US" sz="24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1">
            <a:extLst>
              <a:ext uri="{FF2B5EF4-FFF2-40B4-BE49-F238E27FC236}">
                <a16:creationId xmlns:a16="http://schemas.microsoft.com/office/drawing/2014/main" id="{987B0122-12E1-AFBD-41EB-ABC21D93334E}"/>
              </a:ext>
            </a:extLst>
          </p:cNvPr>
          <p:cNvSpPr>
            <a:spLocks noChangeArrowheads="1"/>
          </p:cNvSpPr>
          <p:nvPr/>
        </p:nvSpPr>
        <p:spPr bwMode="auto">
          <a:xfrm>
            <a:off x="1816100" y="2799064"/>
            <a:ext cx="65" cy="4692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4BDFB81F-C8F4-C55C-BE81-AF47EF0C141C}"/>
              </a:ext>
            </a:extLst>
          </p:cNvPr>
          <p:cNvSpPr>
            <a:spLocks noChangeArrowheads="1"/>
          </p:cNvSpPr>
          <p:nvPr/>
        </p:nvSpPr>
        <p:spPr bwMode="auto">
          <a:xfrm>
            <a:off x="184732" y="1547042"/>
            <a:ext cx="85686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7BB921C2-4471-2E04-B82A-A6718A449332}"/>
              </a:ext>
            </a:extLst>
          </p:cNvPr>
          <p:cNvSpPr>
            <a:spLocks noChangeArrowheads="1"/>
          </p:cNvSpPr>
          <p:nvPr/>
        </p:nvSpPr>
        <p:spPr bwMode="auto">
          <a:xfrm>
            <a:off x="0" y="224579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66FA752B-6791-C93B-9440-277BC00C7D21}"/>
              </a:ext>
            </a:extLst>
          </p:cNvPr>
          <p:cNvSpPr txBox="1"/>
          <p:nvPr/>
        </p:nvSpPr>
        <p:spPr>
          <a:xfrm>
            <a:off x="314960" y="731520"/>
            <a:ext cx="8467066"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097E0A2E-FECB-AF3C-84E2-F27B68BE6F45}"/>
              </a:ext>
            </a:extLst>
          </p:cNvPr>
          <p:cNvSpPr txBox="1"/>
          <p:nvPr/>
        </p:nvSpPr>
        <p:spPr>
          <a:xfrm>
            <a:off x="314960" y="731520"/>
            <a:ext cx="8644308" cy="4401205"/>
          </a:xfrm>
          <a:prstGeom prst="rect">
            <a:avLst/>
          </a:prstGeom>
          <a:noFill/>
        </p:spPr>
        <p:txBody>
          <a:bodyPr wrap="square" rtlCol="0">
            <a:spAutoFit/>
          </a:bodyPr>
          <a:lstStyle/>
          <a:p>
            <a:pPr algn="just"/>
            <a:r>
              <a:rPr lang="en-US" sz="2000" b="1" dirty="0">
                <a:solidFill>
                  <a:srgbClr val="374151"/>
                </a:solidFill>
                <a:latin typeface="Söhne"/>
              </a:rPr>
              <a:t>APIs can also be used to build machine learning models that can be deployed in production. For example, a data scientist may use an API to train a model on a large dataset, and then expose the model as an API that can be accessed by other applications or services.</a:t>
            </a:r>
          </a:p>
          <a:p>
            <a:pPr algn="just"/>
            <a:endParaRPr lang="en-US" sz="2000" b="1" dirty="0">
              <a:solidFill>
                <a:srgbClr val="374151"/>
              </a:solidFill>
              <a:latin typeface="Söhne"/>
            </a:endParaRPr>
          </a:p>
          <a:p>
            <a:pPr algn="just"/>
            <a:r>
              <a:rPr lang="en-US" sz="2000" b="1" dirty="0">
                <a:solidFill>
                  <a:srgbClr val="374151"/>
                </a:solidFill>
                <a:latin typeface="Söhne"/>
              </a:rPr>
              <a:t>APIs can help data scientists save time and resources by automating repetitive tasks and integrating various data sources into a single workflow. They also enable collaboration between different teams and departments, as well as between different applications and services.</a:t>
            </a:r>
          </a:p>
          <a:p>
            <a:pPr algn="just"/>
            <a:endParaRPr lang="en-US" sz="2000" b="1" dirty="0">
              <a:solidFill>
                <a:srgbClr val="374151"/>
              </a:solidFill>
              <a:latin typeface="Söhne"/>
            </a:endParaRPr>
          </a:p>
          <a:p>
            <a:pPr algn="just"/>
            <a:r>
              <a:rPr lang="en-US" sz="2000" b="1" i="0" dirty="0">
                <a:solidFill>
                  <a:srgbClr val="C00000"/>
                </a:solidFill>
                <a:effectLst/>
                <a:latin typeface="Söhne"/>
              </a:rPr>
              <a:t>APIs are a powerful tool for data scientists to access, process, and analyze data from various sources, making it easier to perform data-driven tasks and derive insights.</a:t>
            </a:r>
          </a:p>
          <a:p>
            <a:pPr algn="just"/>
            <a:endParaRPr lang="en-US" sz="2000" b="1" dirty="0">
              <a:solidFill>
                <a:srgbClr val="374151"/>
              </a:solidFill>
              <a:latin typeface="Söhne"/>
            </a:endParaRPr>
          </a:p>
        </p:txBody>
      </p:sp>
    </p:spTree>
    <p:extLst>
      <p:ext uri="{BB962C8B-B14F-4D97-AF65-F5344CB8AC3E}">
        <p14:creationId xmlns:p14="http://schemas.microsoft.com/office/powerpoint/2010/main" val="19999322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0" y="25697"/>
            <a:ext cx="8467066" cy="443883"/>
          </a:xfrm>
        </p:spPr>
        <p:txBody>
          <a:bodyPr>
            <a:noAutofit/>
          </a:bodyPr>
          <a:lstStyle/>
          <a:p>
            <a:pPr marL="0" marR="0" algn="ctr">
              <a:lnSpc>
                <a:spcPct val="107000"/>
              </a:lnSpc>
              <a:spcBef>
                <a:spcPts val="0"/>
              </a:spcBef>
              <a:spcAft>
                <a:spcPts val="800"/>
              </a:spcAft>
            </a:pPr>
            <a:r>
              <a:rPr lang="en-US" sz="2400" b="1" dirty="0">
                <a:solidFill>
                  <a:srgbClr val="C00000"/>
                </a:solidFill>
                <a:effectLst/>
                <a:latin typeface="Segoe UI" panose="020B0502040204020203" pitchFamily="34" charset="0"/>
                <a:ea typeface="Calibri" panose="020F0502020204030204" pitchFamily="34" charset="0"/>
                <a:cs typeface="Times New Roman" panose="02020603050405020304" pitchFamily="18" charset="0"/>
              </a:rPr>
              <a:t>Data Collection and APIs in Data Science</a:t>
            </a:r>
            <a:endParaRPr lang="en-US" sz="24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1">
            <a:extLst>
              <a:ext uri="{FF2B5EF4-FFF2-40B4-BE49-F238E27FC236}">
                <a16:creationId xmlns:a16="http://schemas.microsoft.com/office/drawing/2014/main" id="{987B0122-12E1-AFBD-41EB-ABC21D93334E}"/>
              </a:ext>
            </a:extLst>
          </p:cNvPr>
          <p:cNvSpPr>
            <a:spLocks noChangeArrowheads="1"/>
          </p:cNvSpPr>
          <p:nvPr/>
        </p:nvSpPr>
        <p:spPr bwMode="auto">
          <a:xfrm>
            <a:off x="1816100" y="2799064"/>
            <a:ext cx="65" cy="4692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4BDFB81F-C8F4-C55C-BE81-AF47EF0C141C}"/>
              </a:ext>
            </a:extLst>
          </p:cNvPr>
          <p:cNvSpPr>
            <a:spLocks noChangeArrowheads="1"/>
          </p:cNvSpPr>
          <p:nvPr/>
        </p:nvSpPr>
        <p:spPr bwMode="auto">
          <a:xfrm>
            <a:off x="184732" y="1547042"/>
            <a:ext cx="85686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7BB921C2-4471-2E04-B82A-A6718A449332}"/>
              </a:ext>
            </a:extLst>
          </p:cNvPr>
          <p:cNvSpPr>
            <a:spLocks noChangeArrowheads="1"/>
          </p:cNvSpPr>
          <p:nvPr/>
        </p:nvSpPr>
        <p:spPr bwMode="auto">
          <a:xfrm>
            <a:off x="0" y="224579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66FA752B-6791-C93B-9440-277BC00C7D21}"/>
              </a:ext>
            </a:extLst>
          </p:cNvPr>
          <p:cNvSpPr txBox="1"/>
          <p:nvPr/>
        </p:nvSpPr>
        <p:spPr>
          <a:xfrm>
            <a:off x="314960" y="731520"/>
            <a:ext cx="8467066"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097E0A2E-FECB-AF3C-84E2-F27B68BE6F45}"/>
              </a:ext>
            </a:extLst>
          </p:cNvPr>
          <p:cNvSpPr txBox="1"/>
          <p:nvPr/>
        </p:nvSpPr>
        <p:spPr>
          <a:xfrm>
            <a:off x="314960" y="731520"/>
            <a:ext cx="8644308" cy="400110"/>
          </a:xfrm>
          <a:prstGeom prst="rect">
            <a:avLst/>
          </a:prstGeom>
          <a:noFill/>
        </p:spPr>
        <p:txBody>
          <a:bodyPr wrap="square" rtlCol="0">
            <a:spAutoFit/>
          </a:bodyPr>
          <a:lstStyle/>
          <a:p>
            <a:pPr algn="just"/>
            <a:endParaRPr lang="en-US" sz="2000" b="1" dirty="0">
              <a:solidFill>
                <a:srgbClr val="374151"/>
              </a:solidFill>
              <a:latin typeface="Söhne"/>
            </a:endParaRPr>
          </a:p>
        </p:txBody>
      </p:sp>
      <p:sp>
        <p:nvSpPr>
          <p:cNvPr id="10" name="TextBox 9">
            <a:extLst>
              <a:ext uri="{FF2B5EF4-FFF2-40B4-BE49-F238E27FC236}">
                <a16:creationId xmlns:a16="http://schemas.microsoft.com/office/drawing/2014/main" id="{72962FE8-E53E-462F-FF04-261C65DCD849}"/>
              </a:ext>
            </a:extLst>
          </p:cNvPr>
          <p:cNvSpPr txBox="1"/>
          <p:nvPr/>
        </p:nvSpPr>
        <p:spPr>
          <a:xfrm>
            <a:off x="184730" y="731519"/>
            <a:ext cx="8774537" cy="5632311"/>
          </a:xfrm>
          <a:prstGeom prst="rect">
            <a:avLst/>
          </a:prstGeom>
          <a:noFill/>
        </p:spPr>
        <p:txBody>
          <a:bodyPr wrap="square" rtlCol="0">
            <a:spAutoFit/>
          </a:bodyPr>
          <a:lstStyle/>
          <a:p>
            <a:pPr marR="0" lvl="0" indent="0" algn="just" fontAlgn="base">
              <a:lnSpc>
                <a:spcPct val="100000"/>
              </a:lnSpc>
              <a:spcBef>
                <a:spcPct val="0"/>
              </a:spcBef>
              <a:spcAft>
                <a:spcPct val="0"/>
              </a:spcAft>
              <a:buClrTx/>
              <a:buSzTx/>
              <a:buFontTx/>
              <a:buNone/>
              <a:tabLst/>
            </a:pPr>
            <a:r>
              <a:rPr lang="en-US" altLang="en-US" sz="2000" b="1" dirty="0">
                <a:solidFill>
                  <a:srgbClr val="C00000"/>
                </a:solidFill>
                <a:latin typeface="Söhne"/>
              </a:rPr>
              <a:t>Data science APIs </a:t>
            </a:r>
            <a:r>
              <a:rPr lang="en-US" altLang="en-US" sz="2000" b="1" dirty="0">
                <a:solidFill>
                  <a:srgbClr val="374151"/>
                </a:solidFill>
                <a:latin typeface="Söhne"/>
              </a:rPr>
              <a:t>provide an interface that enables users to interact with data and perform various operations such as data retrieval, transformation, analysis, and visualization. These APIs can be categorized into several types, including web APIs, cloud APIs, and machine learning APIs.</a:t>
            </a:r>
          </a:p>
          <a:p>
            <a:pPr marR="0" lvl="0" indent="0" algn="just" fontAlgn="base">
              <a:lnSpc>
                <a:spcPct val="100000"/>
              </a:lnSpc>
              <a:spcBef>
                <a:spcPct val="0"/>
              </a:spcBef>
              <a:spcAft>
                <a:spcPct val="0"/>
              </a:spcAft>
              <a:buClrTx/>
              <a:buSzTx/>
              <a:buFontTx/>
              <a:buNone/>
              <a:tabLst/>
            </a:pPr>
            <a:endParaRPr lang="en-US" altLang="en-US" sz="2000" b="1" dirty="0">
              <a:solidFill>
                <a:srgbClr val="374151"/>
              </a:solidFill>
              <a:latin typeface="Söhne"/>
            </a:endParaRPr>
          </a:p>
          <a:p>
            <a:pPr marL="457200" marR="0" lvl="0" indent="-457200" algn="just" fontAlgn="base">
              <a:lnSpc>
                <a:spcPct val="100000"/>
              </a:lnSpc>
              <a:spcBef>
                <a:spcPct val="0"/>
              </a:spcBef>
              <a:spcAft>
                <a:spcPct val="0"/>
              </a:spcAft>
              <a:buClrTx/>
              <a:buSzTx/>
              <a:buFontTx/>
              <a:buAutoNum type="arabicPeriod"/>
              <a:tabLst/>
            </a:pPr>
            <a:r>
              <a:rPr lang="en-US" altLang="en-US" sz="2000" b="1" dirty="0">
                <a:solidFill>
                  <a:srgbClr val="0070C0"/>
                </a:solidFill>
                <a:latin typeface="Söhne"/>
              </a:rPr>
              <a:t>Web APIs </a:t>
            </a:r>
            <a:r>
              <a:rPr lang="en-US" altLang="en-US" sz="2000" b="1" dirty="0">
                <a:solidFill>
                  <a:srgbClr val="374151"/>
                </a:solidFill>
                <a:latin typeface="Söhne"/>
              </a:rPr>
              <a:t>provide access to web-based data sources such as social media platforms, weather data, news, and financial information. For instance, the Twitter API allows data scientists to retrieve tweets for analysis, while the </a:t>
            </a:r>
            <a:r>
              <a:rPr lang="en-US" altLang="en-US" sz="2000" b="1" dirty="0" err="1">
                <a:solidFill>
                  <a:srgbClr val="374151"/>
                </a:solidFill>
                <a:latin typeface="Söhne"/>
              </a:rPr>
              <a:t>OpenWeatherMap</a:t>
            </a:r>
            <a:r>
              <a:rPr lang="en-US" altLang="en-US" sz="2000" b="1" dirty="0">
                <a:solidFill>
                  <a:srgbClr val="374151"/>
                </a:solidFill>
                <a:latin typeface="Söhne"/>
              </a:rPr>
              <a:t> API provides access to weather data.</a:t>
            </a:r>
          </a:p>
          <a:p>
            <a:pPr marL="457200" marR="0" lvl="0" indent="-457200" algn="just" fontAlgn="base">
              <a:lnSpc>
                <a:spcPct val="100000"/>
              </a:lnSpc>
              <a:spcBef>
                <a:spcPct val="0"/>
              </a:spcBef>
              <a:spcAft>
                <a:spcPct val="0"/>
              </a:spcAft>
              <a:buClrTx/>
              <a:buSzTx/>
              <a:buFontTx/>
              <a:buAutoNum type="arabicPeriod"/>
              <a:tabLst/>
            </a:pPr>
            <a:endParaRPr lang="en-US" altLang="en-US" sz="2000" b="1" dirty="0">
              <a:solidFill>
                <a:srgbClr val="374151"/>
              </a:solidFill>
              <a:latin typeface="Söhne"/>
            </a:endParaRPr>
          </a:p>
          <a:p>
            <a:pPr marR="0" lvl="0" indent="0" algn="just" fontAlgn="base">
              <a:lnSpc>
                <a:spcPct val="100000"/>
              </a:lnSpc>
              <a:spcBef>
                <a:spcPct val="0"/>
              </a:spcBef>
              <a:spcAft>
                <a:spcPct val="0"/>
              </a:spcAft>
              <a:buClrTx/>
              <a:buSzTx/>
              <a:buFontTx/>
              <a:buNone/>
              <a:tabLst/>
            </a:pPr>
            <a:r>
              <a:rPr lang="en-US" altLang="en-US" sz="2000" b="1" dirty="0">
                <a:solidFill>
                  <a:srgbClr val="0070C0"/>
                </a:solidFill>
                <a:latin typeface="Söhne"/>
              </a:rPr>
              <a:t>2. Cloud APIs </a:t>
            </a:r>
            <a:r>
              <a:rPr lang="en-US" altLang="en-US" sz="2000" b="1" dirty="0">
                <a:solidFill>
                  <a:srgbClr val="374151"/>
                </a:solidFill>
                <a:latin typeface="Söhne"/>
              </a:rPr>
              <a:t>provide access to cloud-based services, such as storage, computing, and data analytics. For instance, Amazon Web Services (AWS) provides APIs for accessing its cloud-based computing infrastructure and data storage services.</a:t>
            </a:r>
          </a:p>
          <a:p>
            <a:pPr marR="0" lvl="0" indent="0" algn="just" fontAlgn="base">
              <a:lnSpc>
                <a:spcPct val="100000"/>
              </a:lnSpc>
              <a:spcBef>
                <a:spcPct val="0"/>
              </a:spcBef>
              <a:spcAft>
                <a:spcPct val="0"/>
              </a:spcAft>
              <a:buClrTx/>
              <a:buSzTx/>
              <a:buFontTx/>
              <a:buNone/>
              <a:tabLst/>
            </a:pPr>
            <a:endParaRPr lang="en-US" altLang="en-US" sz="2000" b="1" dirty="0">
              <a:solidFill>
                <a:srgbClr val="374151"/>
              </a:solidFill>
              <a:latin typeface="Söhne"/>
            </a:endParaRPr>
          </a:p>
          <a:p>
            <a:pPr marR="0" lvl="0" indent="0" algn="just" fontAlgn="base">
              <a:lnSpc>
                <a:spcPct val="100000"/>
              </a:lnSpc>
              <a:spcBef>
                <a:spcPct val="0"/>
              </a:spcBef>
              <a:spcAft>
                <a:spcPct val="0"/>
              </a:spcAft>
              <a:buClrTx/>
              <a:buSzTx/>
              <a:buFontTx/>
              <a:buNone/>
              <a:tabLst/>
            </a:pPr>
            <a:r>
              <a:rPr lang="en-US" altLang="en-US" sz="2000" b="1" dirty="0">
                <a:solidFill>
                  <a:srgbClr val="0070C0"/>
                </a:solidFill>
                <a:latin typeface="Söhne"/>
              </a:rPr>
              <a:t>3. Machine learning APIs </a:t>
            </a:r>
            <a:r>
              <a:rPr lang="en-US" altLang="en-US" sz="2000" b="1" dirty="0">
                <a:solidFill>
                  <a:srgbClr val="374151"/>
                </a:solidFill>
                <a:latin typeface="Söhne"/>
              </a:rPr>
              <a:t>provide pre-built models for performing various machine learning tasks, such as image recognition, natural language processing, and sentiment analysis. These APIs allow data scientists to avoid the time-consuming and resource-intensive process of building models from scratch.</a:t>
            </a:r>
          </a:p>
        </p:txBody>
      </p:sp>
    </p:spTree>
    <p:extLst>
      <p:ext uri="{BB962C8B-B14F-4D97-AF65-F5344CB8AC3E}">
        <p14:creationId xmlns:p14="http://schemas.microsoft.com/office/powerpoint/2010/main" val="22693168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0" y="25697"/>
            <a:ext cx="8467066" cy="443883"/>
          </a:xfrm>
        </p:spPr>
        <p:txBody>
          <a:bodyPr>
            <a:noAutofit/>
          </a:bodyPr>
          <a:lstStyle/>
          <a:p>
            <a:pPr marL="0" marR="0" algn="ctr">
              <a:lnSpc>
                <a:spcPct val="107000"/>
              </a:lnSpc>
              <a:spcBef>
                <a:spcPts val="0"/>
              </a:spcBef>
              <a:spcAft>
                <a:spcPts val="800"/>
              </a:spcAft>
            </a:pPr>
            <a:r>
              <a:rPr lang="en-US" sz="3200" b="1" i="0" dirty="0">
                <a:solidFill>
                  <a:srgbClr val="C00000"/>
                </a:solidFill>
                <a:effectLst/>
                <a:latin typeface="Söhne"/>
              </a:rPr>
              <a:t>Exploring and Fixing data</a:t>
            </a:r>
            <a:endParaRPr lang="en-US" sz="3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1">
            <a:extLst>
              <a:ext uri="{FF2B5EF4-FFF2-40B4-BE49-F238E27FC236}">
                <a16:creationId xmlns:a16="http://schemas.microsoft.com/office/drawing/2014/main" id="{987B0122-12E1-AFBD-41EB-ABC21D93334E}"/>
              </a:ext>
            </a:extLst>
          </p:cNvPr>
          <p:cNvSpPr>
            <a:spLocks noChangeArrowheads="1"/>
          </p:cNvSpPr>
          <p:nvPr/>
        </p:nvSpPr>
        <p:spPr bwMode="auto">
          <a:xfrm>
            <a:off x="1816100" y="2799064"/>
            <a:ext cx="65" cy="4692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4BDFB81F-C8F4-C55C-BE81-AF47EF0C141C}"/>
              </a:ext>
            </a:extLst>
          </p:cNvPr>
          <p:cNvSpPr>
            <a:spLocks noChangeArrowheads="1"/>
          </p:cNvSpPr>
          <p:nvPr/>
        </p:nvSpPr>
        <p:spPr bwMode="auto">
          <a:xfrm>
            <a:off x="184732" y="1547042"/>
            <a:ext cx="85686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7BB921C2-4471-2E04-B82A-A6718A449332}"/>
              </a:ext>
            </a:extLst>
          </p:cNvPr>
          <p:cNvSpPr>
            <a:spLocks noChangeArrowheads="1"/>
          </p:cNvSpPr>
          <p:nvPr/>
        </p:nvSpPr>
        <p:spPr bwMode="auto">
          <a:xfrm>
            <a:off x="0" y="224579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66FA752B-6791-C93B-9440-277BC00C7D21}"/>
              </a:ext>
            </a:extLst>
          </p:cNvPr>
          <p:cNvSpPr txBox="1"/>
          <p:nvPr/>
        </p:nvSpPr>
        <p:spPr>
          <a:xfrm>
            <a:off x="314960" y="731520"/>
            <a:ext cx="8467066"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097E0A2E-FECB-AF3C-84E2-F27B68BE6F45}"/>
              </a:ext>
            </a:extLst>
          </p:cNvPr>
          <p:cNvSpPr txBox="1"/>
          <p:nvPr/>
        </p:nvSpPr>
        <p:spPr>
          <a:xfrm>
            <a:off x="314960" y="731520"/>
            <a:ext cx="8644308" cy="400110"/>
          </a:xfrm>
          <a:prstGeom prst="rect">
            <a:avLst/>
          </a:prstGeom>
          <a:noFill/>
        </p:spPr>
        <p:txBody>
          <a:bodyPr wrap="square" rtlCol="0">
            <a:spAutoFit/>
          </a:bodyPr>
          <a:lstStyle/>
          <a:p>
            <a:pPr algn="just"/>
            <a:endParaRPr lang="en-US" sz="2000" b="1" dirty="0">
              <a:solidFill>
                <a:srgbClr val="374151"/>
              </a:solidFill>
              <a:latin typeface="Söhne"/>
            </a:endParaRPr>
          </a:p>
        </p:txBody>
      </p:sp>
      <p:sp>
        <p:nvSpPr>
          <p:cNvPr id="10" name="TextBox 9">
            <a:extLst>
              <a:ext uri="{FF2B5EF4-FFF2-40B4-BE49-F238E27FC236}">
                <a16:creationId xmlns:a16="http://schemas.microsoft.com/office/drawing/2014/main" id="{72962FE8-E53E-462F-FF04-261C65DCD849}"/>
              </a:ext>
            </a:extLst>
          </p:cNvPr>
          <p:cNvSpPr txBox="1"/>
          <p:nvPr/>
        </p:nvSpPr>
        <p:spPr>
          <a:xfrm>
            <a:off x="161224" y="379094"/>
            <a:ext cx="8774537" cy="6555641"/>
          </a:xfrm>
          <a:prstGeom prst="rect">
            <a:avLst/>
          </a:prstGeom>
          <a:noFill/>
        </p:spPr>
        <p:txBody>
          <a:bodyPr wrap="square" rtlCol="0">
            <a:spAutoFit/>
          </a:bodyPr>
          <a:lstStyle/>
          <a:p>
            <a:pPr algn="just"/>
            <a:r>
              <a:rPr lang="en-US" sz="2000" b="1" dirty="0">
                <a:solidFill>
                  <a:srgbClr val="374151"/>
                </a:solidFill>
                <a:latin typeface="Söhne"/>
              </a:rPr>
              <a:t>Exploring and fixing data is a critical step in data science, as </a:t>
            </a:r>
            <a:r>
              <a:rPr lang="en-US" sz="2000" b="1" dirty="0">
                <a:solidFill>
                  <a:srgbClr val="C00000"/>
                </a:solidFill>
                <a:latin typeface="Söhne"/>
              </a:rPr>
              <a:t>it ensures that the data used in analysis is accurate, complete, and reliable leading to more accurate insights and better decision-making</a:t>
            </a:r>
            <a:r>
              <a:rPr lang="en-US" sz="2000" b="1" dirty="0">
                <a:solidFill>
                  <a:srgbClr val="374151"/>
                </a:solidFill>
                <a:latin typeface="Söhne"/>
              </a:rPr>
              <a:t>. </a:t>
            </a:r>
          </a:p>
          <a:p>
            <a:pPr algn="just"/>
            <a:r>
              <a:rPr lang="en-US" sz="2000" b="1" dirty="0">
                <a:solidFill>
                  <a:srgbClr val="374151"/>
                </a:solidFill>
                <a:latin typeface="Söhne"/>
              </a:rPr>
              <a:t>Here are some common techniques for exploring and fixing data:</a:t>
            </a:r>
          </a:p>
          <a:p>
            <a:pPr algn="just">
              <a:buFont typeface="+mj-lt"/>
              <a:buAutoNum type="arabicPeriod"/>
            </a:pPr>
            <a:r>
              <a:rPr lang="en-US" sz="2000" b="1" dirty="0">
                <a:solidFill>
                  <a:srgbClr val="0070C0"/>
                </a:solidFill>
                <a:latin typeface="Söhne"/>
              </a:rPr>
              <a:t>Data cleaning: </a:t>
            </a:r>
            <a:r>
              <a:rPr lang="en-US" sz="2000" b="1" dirty="0">
                <a:solidFill>
                  <a:srgbClr val="374151"/>
                </a:solidFill>
                <a:latin typeface="Söhne"/>
              </a:rPr>
              <a:t>This involves identifying and correcting errors and inconsistencies in the data. Data cleaning techniques include </a:t>
            </a:r>
            <a:r>
              <a:rPr lang="en-US" sz="2000" b="1" dirty="0">
                <a:solidFill>
                  <a:srgbClr val="00B050"/>
                </a:solidFill>
                <a:latin typeface="Söhne"/>
              </a:rPr>
              <a:t>removing duplicates, handling missing values, correcting data types, and identifying outliers</a:t>
            </a:r>
            <a:r>
              <a:rPr lang="en-US" sz="2000" b="1" dirty="0">
                <a:solidFill>
                  <a:srgbClr val="374151"/>
                </a:solidFill>
                <a:latin typeface="Söhne"/>
              </a:rPr>
              <a:t>.</a:t>
            </a:r>
          </a:p>
          <a:p>
            <a:pPr algn="just">
              <a:buFont typeface="+mj-lt"/>
              <a:buAutoNum type="arabicPeriod"/>
            </a:pPr>
            <a:r>
              <a:rPr lang="en-US" sz="2000" b="1" dirty="0">
                <a:solidFill>
                  <a:srgbClr val="0070C0"/>
                </a:solidFill>
                <a:latin typeface="Söhne"/>
              </a:rPr>
              <a:t>Data normalization: </a:t>
            </a:r>
            <a:r>
              <a:rPr lang="en-US" sz="2000" b="1" dirty="0">
                <a:solidFill>
                  <a:srgbClr val="374151"/>
                </a:solidFill>
                <a:latin typeface="Söhne"/>
              </a:rPr>
              <a:t>This involves transforming data into a standard format to remove redundancies and inconsistencies. For instance, </a:t>
            </a:r>
            <a:r>
              <a:rPr lang="en-US" sz="2000" b="1" dirty="0">
                <a:solidFill>
                  <a:srgbClr val="00B050"/>
                </a:solidFill>
                <a:latin typeface="Söhne"/>
              </a:rPr>
              <a:t>converting date formats to a standard format</a:t>
            </a:r>
            <a:r>
              <a:rPr lang="en-US" sz="2000" b="1" dirty="0">
                <a:solidFill>
                  <a:srgbClr val="374151"/>
                </a:solidFill>
                <a:latin typeface="Söhne"/>
              </a:rPr>
              <a:t>.</a:t>
            </a:r>
          </a:p>
          <a:p>
            <a:pPr algn="just">
              <a:buFont typeface="+mj-lt"/>
              <a:buAutoNum type="arabicPeriod"/>
            </a:pPr>
            <a:r>
              <a:rPr lang="en-US" sz="2000" b="1" dirty="0">
                <a:solidFill>
                  <a:srgbClr val="0070C0"/>
                </a:solidFill>
                <a:latin typeface="Söhne"/>
              </a:rPr>
              <a:t>Data visualization: </a:t>
            </a:r>
            <a:r>
              <a:rPr lang="en-US" sz="2000" b="1" dirty="0">
                <a:solidFill>
                  <a:srgbClr val="374151"/>
                </a:solidFill>
                <a:latin typeface="Söhne"/>
              </a:rPr>
              <a:t>This involves creating visual representations of data to identify patterns, trends, and anomalies. Data visualization techniques include </a:t>
            </a:r>
            <a:r>
              <a:rPr lang="en-US" sz="2000" b="1" dirty="0">
                <a:solidFill>
                  <a:srgbClr val="00B050"/>
                </a:solidFill>
                <a:latin typeface="Söhne"/>
              </a:rPr>
              <a:t>scatter plots, line charts, histograms, and box plots.</a:t>
            </a:r>
          </a:p>
          <a:p>
            <a:pPr algn="just">
              <a:buFont typeface="+mj-lt"/>
              <a:buAutoNum type="arabicPeriod"/>
            </a:pPr>
            <a:r>
              <a:rPr lang="en-US" sz="2000" b="1" dirty="0">
                <a:solidFill>
                  <a:srgbClr val="0070C0"/>
                </a:solidFill>
                <a:latin typeface="Söhne"/>
              </a:rPr>
              <a:t>Statistical analysis: </a:t>
            </a:r>
            <a:r>
              <a:rPr lang="en-US" sz="2000" b="1" dirty="0">
                <a:solidFill>
                  <a:srgbClr val="374151"/>
                </a:solidFill>
                <a:latin typeface="Söhne"/>
              </a:rPr>
              <a:t>This involves using statistical methods to analyze the data and identify patterns and trends. Statistical analysis techniques include </a:t>
            </a:r>
            <a:r>
              <a:rPr lang="en-US" sz="2000" b="1" dirty="0">
                <a:solidFill>
                  <a:srgbClr val="00B050"/>
                </a:solidFill>
                <a:latin typeface="Söhne"/>
              </a:rPr>
              <a:t>regression analysis, hypothesis testing, and ANOVA</a:t>
            </a:r>
            <a:r>
              <a:rPr lang="en-US" sz="2000" b="1" dirty="0">
                <a:solidFill>
                  <a:srgbClr val="374151"/>
                </a:solidFill>
                <a:latin typeface="Söhne"/>
              </a:rPr>
              <a:t>.</a:t>
            </a:r>
          </a:p>
          <a:p>
            <a:pPr indent="-457200" algn="just">
              <a:buFont typeface="+mj-lt"/>
              <a:buAutoNum type="arabicPeriod"/>
            </a:pPr>
            <a:r>
              <a:rPr lang="en-US" sz="2000" b="1" dirty="0">
                <a:solidFill>
                  <a:srgbClr val="0070C0"/>
                </a:solidFill>
                <a:latin typeface="Söhne"/>
              </a:rPr>
              <a:t>Data transformation: </a:t>
            </a:r>
            <a:r>
              <a:rPr lang="en-US" sz="2000" b="1" dirty="0">
                <a:latin typeface="Söhne"/>
              </a:rPr>
              <a:t>This involves converting data into a usable format, such as converting categorical variables into numerical variables or normalizing data to ensure consistency.</a:t>
            </a:r>
          </a:p>
          <a:p>
            <a:pPr algn="just"/>
            <a:endParaRPr lang="en-US" sz="2000" b="1" dirty="0">
              <a:solidFill>
                <a:srgbClr val="374151"/>
              </a:solidFill>
              <a:latin typeface="Söhne"/>
            </a:endParaRPr>
          </a:p>
        </p:txBody>
      </p:sp>
    </p:spTree>
    <p:extLst>
      <p:ext uri="{BB962C8B-B14F-4D97-AF65-F5344CB8AC3E}">
        <p14:creationId xmlns:p14="http://schemas.microsoft.com/office/powerpoint/2010/main" val="4008822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498022" y="102638"/>
            <a:ext cx="7815554" cy="326570"/>
          </a:xfrm>
        </p:spPr>
        <p:txBody>
          <a:bodyPr>
            <a:normAutofit fontScale="90000"/>
          </a:bodyPr>
          <a:lstStyle/>
          <a:p>
            <a:pPr marL="0" marR="0" lvl="0" indent="0" algn="ctr" rtl="0">
              <a:spcBef>
                <a:spcPts val="0"/>
              </a:spcBef>
              <a:spcAft>
                <a:spcPts val="0"/>
              </a:spcAft>
              <a:buNone/>
            </a:pPr>
            <a:r>
              <a:rPr lang="en-US" altLang="en-US" sz="3600" b="1" dirty="0">
                <a:solidFill>
                  <a:srgbClr val="C00000"/>
                </a:solidFill>
                <a:latin typeface="Calibri" panose="020F0502020204030204" pitchFamily="34" charset="0"/>
                <a:ea typeface="+mn-ea"/>
                <a:cs typeface="+mn-cs"/>
              </a:rPr>
              <a:t>Large-scale Data is Everywhere!</a:t>
            </a:r>
            <a:endParaRPr lang="en-US"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Content Placeholder 3">
            <a:extLst>
              <a:ext uri="{FF2B5EF4-FFF2-40B4-BE49-F238E27FC236}">
                <a16:creationId xmlns:a16="http://schemas.microsoft.com/office/drawing/2014/main" id="{A690DC5C-F5D6-9F39-FC63-184E3B0A12D6}"/>
              </a:ext>
            </a:extLst>
          </p:cNvPr>
          <p:cNvSpPr>
            <a:spLocks noGrp="1"/>
          </p:cNvSpPr>
          <p:nvPr>
            <p:ph idx="1"/>
          </p:nvPr>
        </p:nvSpPr>
        <p:spPr>
          <a:xfrm>
            <a:off x="328320" y="525591"/>
            <a:ext cx="8487359" cy="6108473"/>
          </a:xfrm>
        </p:spPr>
        <p:txBody>
          <a:bodyPr>
            <a:normAutofit/>
          </a:bodyPr>
          <a:lstStyle/>
          <a:p>
            <a:pPr marL="342900" marR="0" lvl="0" indent="-342900">
              <a:spcBef>
                <a:spcPts val="0"/>
              </a:spcBef>
              <a:spcAft>
                <a:spcPts val="0"/>
              </a:spcAft>
              <a:buFont typeface="+mj-lt"/>
              <a:buAutoNum type="arabicPeriod"/>
              <a:tabLst>
                <a:tab pos="457200" algn="l"/>
              </a:tabLst>
            </a:pPr>
            <a:endParaRPr lang="en-US" sz="1800" b="1" dirty="0">
              <a:solidFill>
                <a:srgbClr val="374151"/>
              </a:solidFill>
              <a:latin typeface="Calibri" panose="020F0502020204030204" pitchFamily="34" charset="0"/>
              <a:cs typeface="Calibri" panose="020F0502020204030204" pitchFamily="34" charset="0"/>
            </a:endParaRPr>
          </a:p>
          <a:p>
            <a:pPr marL="0" indent="0">
              <a:buNone/>
            </a:pPr>
            <a:endParaRPr lang="en-US" sz="1800" b="1" dirty="0">
              <a:latin typeface="Calibri" panose="020F0502020204030204" pitchFamily="34" charset="0"/>
              <a:cs typeface="Calibri" panose="020F0502020204030204" pitchFamily="34" charset="0"/>
            </a:endParaRPr>
          </a:p>
        </p:txBody>
      </p:sp>
      <p:sp>
        <p:nvSpPr>
          <p:cNvPr id="6" name="Rectangle 3">
            <a:extLst>
              <a:ext uri="{FF2B5EF4-FFF2-40B4-BE49-F238E27FC236}">
                <a16:creationId xmlns:a16="http://schemas.microsoft.com/office/drawing/2014/main" id="{9736A91F-A99B-B5CE-9528-0E4B5EE39D35}"/>
              </a:ext>
            </a:extLst>
          </p:cNvPr>
          <p:cNvSpPr txBox="1">
            <a:spLocks noChangeArrowheads="1"/>
          </p:cNvSpPr>
          <p:nvPr/>
        </p:nvSpPr>
        <p:spPr>
          <a:xfrm>
            <a:off x="124288" y="1267287"/>
            <a:ext cx="4403246" cy="485775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Clr>
                <a:schemeClr val="tx1"/>
              </a:buClr>
              <a:buFont typeface="Wingdings" panose="05000000000000000000" pitchFamily="2" charset="2"/>
              <a:buChar char="§"/>
            </a:pPr>
            <a:r>
              <a:rPr lang="en-US" altLang="en-US" sz="2400" dirty="0"/>
              <a:t>There has been enormous data growth in both commercial and scientific databases due to advances in data generation and collection technologies</a:t>
            </a:r>
          </a:p>
          <a:p>
            <a:pPr>
              <a:buClr>
                <a:srgbClr val="000000"/>
              </a:buClr>
              <a:buFont typeface="Wingdings" panose="05000000000000000000" pitchFamily="2" charset="2"/>
              <a:buChar char="§"/>
            </a:pPr>
            <a:r>
              <a:rPr lang="en-US" altLang="en-US" sz="2400" dirty="0">
                <a:solidFill>
                  <a:srgbClr val="000000"/>
                </a:solidFill>
                <a:cs typeface="Times New Roman" panose="02020603050405020304" pitchFamily="18" charset="0"/>
              </a:rPr>
              <a:t>New mantra</a:t>
            </a:r>
          </a:p>
          <a:p>
            <a:pPr lvl="1">
              <a:buClr>
                <a:srgbClr val="000000"/>
              </a:buClr>
              <a:buFont typeface="Wingdings" panose="05000000000000000000" pitchFamily="2" charset="2"/>
              <a:buChar char="§"/>
            </a:pPr>
            <a:r>
              <a:rPr lang="en-US" altLang="en-US" sz="2000" dirty="0">
                <a:solidFill>
                  <a:srgbClr val="000000"/>
                </a:solidFill>
                <a:cs typeface="Times New Roman" panose="02020603050405020304" pitchFamily="18" charset="0"/>
              </a:rPr>
              <a:t>You can gather whatever data</a:t>
            </a:r>
          </a:p>
          <a:p>
            <a:pPr marL="342900" lvl="1" indent="0">
              <a:buClr>
                <a:srgbClr val="000000"/>
              </a:buClr>
              <a:buNone/>
            </a:pPr>
            <a:r>
              <a:rPr lang="en-US" altLang="en-US" sz="2000" dirty="0">
                <a:solidFill>
                  <a:srgbClr val="000000"/>
                </a:solidFill>
                <a:cs typeface="Times New Roman" panose="02020603050405020304" pitchFamily="18" charset="0"/>
              </a:rPr>
              <a:t>   whenever and wherever possible.</a:t>
            </a:r>
          </a:p>
          <a:p>
            <a:pPr>
              <a:buClr>
                <a:srgbClr val="000000"/>
              </a:buClr>
              <a:buFont typeface="Wingdings" panose="05000000000000000000" pitchFamily="2" charset="2"/>
              <a:buChar char="§"/>
            </a:pPr>
            <a:r>
              <a:rPr lang="en-US" altLang="en-US" sz="2400" dirty="0">
                <a:solidFill>
                  <a:srgbClr val="000000"/>
                </a:solidFill>
                <a:cs typeface="Times New Roman" panose="02020603050405020304" pitchFamily="18" charset="0"/>
              </a:rPr>
              <a:t>Expectations</a:t>
            </a:r>
          </a:p>
          <a:p>
            <a:pPr lvl="1">
              <a:buClr>
                <a:srgbClr val="000000"/>
              </a:buClr>
              <a:buFont typeface="Wingdings" panose="05000000000000000000" pitchFamily="2" charset="2"/>
              <a:buChar char="§"/>
            </a:pPr>
            <a:r>
              <a:rPr lang="en-US" altLang="en-US" sz="2000" dirty="0">
                <a:solidFill>
                  <a:srgbClr val="000000"/>
                </a:solidFill>
                <a:cs typeface="Times New Roman" panose="02020603050405020304" pitchFamily="18" charset="0"/>
              </a:rPr>
              <a:t>Gathered data will have value either for the purpose collected or for a purpose not envisioned.</a:t>
            </a:r>
          </a:p>
          <a:p>
            <a:pPr>
              <a:buClr>
                <a:srgbClr val="000000"/>
              </a:buClr>
              <a:buFont typeface="Wingdings" panose="05000000000000000000" pitchFamily="2" charset="2"/>
              <a:buChar char="§"/>
            </a:pPr>
            <a:endParaRPr lang="en-US" altLang="en-US" sz="2000" dirty="0">
              <a:solidFill>
                <a:srgbClr val="000000"/>
              </a:solidFill>
              <a:cs typeface="Times New Roman" panose="02020603050405020304" pitchFamily="18" charset="0"/>
            </a:endParaRPr>
          </a:p>
        </p:txBody>
      </p:sp>
      <p:pic>
        <p:nvPicPr>
          <p:cNvPr id="7" name="Picture 25" descr="story-3dimensional-2">
            <a:extLst>
              <a:ext uri="{FF2B5EF4-FFF2-40B4-BE49-F238E27FC236}">
                <a16:creationId xmlns:a16="http://schemas.microsoft.com/office/drawing/2014/main" id="{AA07F457-4155-BF0B-C018-242C33EC90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1656" y="946552"/>
            <a:ext cx="1676400" cy="1402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4">
            <a:extLst>
              <a:ext uri="{FF2B5EF4-FFF2-40B4-BE49-F238E27FC236}">
                <a16:creationId xmlns:a16="http://schemas.microsoft.com/office/drawing/2014/main" id="{AA32DF68-2D39-6BD9-5702-69C014F3E2BE}"/>
              </a:ext>
            </a:extLst>
          </p:cNvPr>
          <p:cNvSpPr txBox="1">
            <a:spLocks noChangeArrowheads="1"/>
          </p:cNvSpPr>
          <p:nvPr/>
        </p:nvSpPr>
        <p:spPr bwMode="auto">
          <a:xfrm>
            <a:off x="6709652" y="5817260"/>
            <a:ext cx="25010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defTabSz="914400" eaLnBrk="0" fontAlgn="base" hangingPunct="0">
              <a:spcBef>
                <a:spcPct val="20000"/>
              </a:spcBef>
              <a:spcAft>
                <a:spcPct val="0"/>
              </a:spcAft>
              <a:buClr>
                <a:srgbClr val="00C0C0"/>
              </a:buClr>
              <a:buSzTx/>
              <a:buNone/>
            </a:pPr>
            <a:r>
              <a:rPr lang="en-US" altLang="en-US" sz="1400" b="1" i="1">
                <a:solidFill>
                  <a:srgbClr val="000000"/>
                </a:solidFill>
                <a:latin typeface="Helvetica" pitchFamily="34" charset="0"/>
                <a:cs typeface="Arial" panose="020B0604020202020204" pitchFamily="34" charset="0"/>
              </a:rPr>
              <a:t>Computational Simulations</a:t>
            </a:r>
            <a:endParaRPr lang="en-US" altLang="en-US" sz="1400" b="1">
              <a:solidFill>
                <a:srgbClr val="000000"/>
              </a:solidFill>
              <a:latin typeface="Times New Roman" panose="02020603050405020304" pitchFamily="18" charset="0"/>
              <a:cs typeface="Arial" panose="020B0604020202020204" pitchFamily="34" charset="0"/>
            </a:endParaRPr>
          </a:p>
        </p:txBody>
      </p:sp>
      <p:sp>
        <p:nvSpPr>
          <p:cNvPr id="9" name="Text Box 5">
            <a:extLst>
              <a:ext uri="{FF2B5EF4-FFF2-40B4-BE49-F238E27FC236}">
                <a16:creationId xmlns:a16="http://schemas.microsoft.com/office/drawing/2014/main" id="{C5244F2A-CC7A-F646-529F-5CE21B525FD9}"/>
              </a:ext>
            </a:extLst>
          </p:cNvPr>
          <p:cNvSpPr txBox="1">
            <a:spLocks noChangeArrowheads="1"/>
          </p:cNvSpPr>
          <p:nvPr/>
        </p:nvSpPr>
        <p:spPr bwMode="auto">
          <a:xfrm>
            <a:off x="6709653" y="4064660"/>
            <a:ext cx="242998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defTabSz="914400" eaLnBrk="0" fontAlgn="base" hangingPunct="0">
              <a:spcBef>
                <a:spcPct val="20000"/>
              </a:spcBef>
              <a:spcAft>
                <a:spcPct val="0"/>
              </a:spcAft>
              <a:buClr>
                <a:srgbClr val="00C0C0"/>
              </a:buClr>
              <a:buSzTx/>
              <a:buNone/>
            </a:pPr>
            <a:r>
              <a:rPr lang="en-US" altLang="en-US" sz="1400" b="1" dirty="0">
                <a:solidFill>
                  <a:srgbClr val="000000"/>
                </a:solidFill>
                <a:latin typeface="Helvetica" pitchFamily="34" charset="0"/>
                <a:cs typeface="Arial" panose="020B0604020202020204" pitchFamily="34" charset="0"/>
              </a:rPr>
              <a:t>Social Networking: Twitter </a:t>
            </a:r>
            <a:endParaRPr lang="en-US" altLang="en-US" sz="1400" b="1" dirty="0">
              <a:solidFill>
                <a:srgbClr val="000000"/>
              </a:solidFill>
              <a:latin typeface="Times New Roman" panose="02020603050405020304" pitchFamily="18" charset="0"/>
              <a:cs typeface="Arial" panose="020B0604020202020204" pitchFamily="34" charset="0"/>
            </a:endParaRPr>
          </a:p>
        </p:txBody>
      </p:sp>
      <p:pic>
        <p:nvPicPr>
          <p:cNvPr id="10" name="Picture 6" descr="crop">
            <a:extLst>
              <a:ext uri="{FF2B5EF4-FFF2-40B4-BE49-F238E27FC236}">
                <a16:creationId xmlns:a16="http://schemas.microsoft.com/office/drawing/2014/main" id="{20A1819B-71B5-5801-6770-98EFEE1819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0858" y="4674260"/>
            <a:ext cx="1905000"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a:extLst>
              <a:ext uri="{FF2B5EF4-FFF2-40B4-BE49-F238E27FC236}">
                <a16:creationId xmlns:a16="http://schemas.microsoft.com/office/drawing/2014/main" id="{5A43C081-14EC-C013-43AB-EFC38D6E5A9D}"/>
              </a:ext>
            </a:extLst>
          </p:cNvPr>
          <p:cNvPicPr>
            <a:picLocks noChangeAspect="1" noChangeArrowheads="1"/>
          </p:cNvPicPr>
          <p:nvPr/>
        </p:nvPicPr>
        <p:blipFill>
          <a:blip r:embed="rId4">
            <a:clrChange>
              <a:clrFrom>
                <a:srgbClr val="FFFFFF"/>
              </a:clrFrom>
              <a:clrTo>
                <a:srgbClr val="FFFFFF">
                  <a:alpha val="0"/>
                </a:srgbClr>
              </a:clrTo>
            </a:clrChange>
            <a:lum contrast="12000"/>
            <a:extLst>
              <a:ext uri="{28A0092B-C50C-407E-A947-70E740481C1C}">
                <a14:useLocalDpi xmlns:a14="http://schemas.microsoft.com/office/drawing/2010/main" val="0"/>
              </a:ext>
            </a:extLst>
          </a:blip>
          <a:srcRect l="946" t="2650" r="946" b="2745"/>
          <a:stretch>
            <a:fillRect/>
          </a:stretch>
        </p:blipFill>
        <p:spPr bwMode="auto">
          <a:xfrm>
            <a:off x="4891072" y="4598060"/>
            <a:ext cx="1500187" cy="126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14">
            <a:extLst>
              <a:ext uri="{FF2B5EF4-FFF2-40B4-BE49-F238E27FC236}">
                <a16:creationId xmlns:a16="http://schemas.microsoft.com/office/drawing/2014/main" id="{77FA1FD9-0506-5B15-68A5-B7FEC7FE015C}"/>
              </a:ext>
            </a:extLst>
          </p:cNvPr>
          <p:cNvSpPr txBox="1">
            <a:spLocks noChangeArrowheads="1"/>
          </p:cNvSpPr>
          <p:nvPr/>
        </p:nvSpPr>
        <p:spPr bwMode="auto">
          <a:xfrm>
            <a:off x="4829945" y="5817260"/>
            <a:ext cx="169148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defTabSz="914400" eaLnBrk="0" fontAlgn="base" hangingPunct="0">
              <a:spcBef>
                <a:spcPct val="20000"/>
              </a:spcBef>
              <a:spcAft>
                <a:spcPct val="0"/>
              </a:spcAft>
              <a:buClr>
                <a:srgbClr val="00C0C0"/>
              </a:buClr>
              <a:buSzTx/>
              <a:buNone/>
            </a:pPr>
            <a:r>
              <a:rPr lang="en-US" altLang="en-US" sz="1400" b="1" i="1" dirty="0">
                <a:solidFill>
                  <a:srgbClr val="000000"/>
                </a:solidFill>
                <a:latin typeface="Helvetica" pitchFamily="34" charset="0"/>
                <a:cs typeface="Arial" panose="020B0604020202020204" pitchFamily="34" charset="0"/>
              </a:rPr>
              <a:t>Sensor Networks</a:t>
            </a:r>
            <a:r>
              <a:rPr lang="en-US" altLang="en-US" sz="1200" b="1" i="1" dirty="0">
                <a:solidFill>
                  <a:srgbClr val="000000"/>
                </a:solidFill>
                <a:latin typeface="Helvetica" pitchFamily="34" charset="0"/>
                <a:cs typeface="Arial" panose="020B0604020202020204" pitchFamily="34" charset="0"/>
              </a:rPr>
              <a:t> </a:t>
            </a:r>
            <a:endParaRPr lang="en-US" altLang="en-US" sz="2400" b="1" dirty="0">
              <a:solidFill>
                <a:srgbClr val="000000"/>
              </a:solidFill>
              <a:latin typeface="Times New Roman" panose="02020603050405020304" pitchFamily="18" charset="0"/>
              <a:cs typeface="Arial" panose="020B0604020202020204" pitchFamily="34" charset="0"/>
            </a:endParaRPr>
          </a:p>
        </p:txBody>
      </p:sp>
      <p:pic>
        <p:nvPicPr>
          <p:cNvPr id="13" name="Picture 20">
            <a:extLst>
              <a:ext uri="{FF2B5EF4-FFF2-40B4-BE49-F238E27FC236}">
                <a16:creationId xmlns:a16="http://schemas.microsoft.com/office/drawing/2014/main" id="{A4388248-2539-D10D-D8DC-CF8884B8D0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569" t="1334" r="5765" b="969"/>
          <a:stretch>
            <a:fillRect/>
          </a:stretch>
        </p:blipFill>
        <p:spPr bwMode="auto">
          <a:xfrm>
            <a:off x="4919191" y="768389"/>
            <a:ext cx="1778000" cy="1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21">
            <a:extLst>
              <a:ext uri="{FF2B5EF4-FFF2-40B4-BE49-F238E27FC236}">
                <a16:creationId xmlns:a16="http://schemas.microsoft.com/office/drawing/2014/main" id="{D34F2773-4E02-D750-9230-01C31A777587}"/>
              </a:ext>
            </a:extLst>
          </p:cNvPr>
          <p:cNvSpPr txBox="1">
            <a:spLocks noChangeArrowheads="1"/>
          </p:cNvSpPr>
          <p:nvPr/>
        </p:nvSpPr>
        <p:spPr bwMode="auto">
          <a:xfrm>
            <a:off x="4791058" y="4064659"/>
            <a:ext cx="2209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914400" eaLnBrk="0" fontAlgn="base" hangingPunct="0">
              <a:spcBef>
                <a:spcPct val="20000"/>
              </a:spcBef>
              <a:spcAft>
                <a:spcPct val="0"/>
              </a:spcAft>
              <a:buClr>
                <a:srgbClr val="00C0C0"/>
              </a:buClr>
              <a:buSzTx/>
              <a:buNone/>
            </a:pPr>
            <a:r>
              <a:rPr lang="en-US" altLang="en-US" sz="1400" b="1" i="1">
                <a:solidFill>
                  <a:srgbClr val="000000"/>
                </a:solidFill>
                <a:latin typeface="Helvetica" pitchFamily="34" charset="0"/>
                <a:cs typeface="Arial" panose="020B0604020202020204" pitchFamily="34" charset="0"/>
              </a:rPr>
              <a:t>Traffic Patterns</a:t>
            </a:r>
            <a:endParaRPr lang="en-US" altLang="en-US" sz="1400" b="1">
              <a:solidFill>
                <a:srgbClr val="000000"/>
              </a:solidFill>
              <a:latin typeface="Times New Roman" panose="02020603050405020304" pitchFamily="18" charset="0"/>
              <a:cs typeface="Arial" panose="020B0604020202020204" pitchFamily="34" charset="0"/>
            </a:endParaRPr>
          </a:p>
        </p:txBody>
      </p:sp>
      <p:sp>
        <p:nvSpPr>
          <p:cNvPr id="15" name="Text Box 23">
            <a:extLst>
              <a:ext uri="{FF2B5EF4-FFF2-40B4-BE49-F238E27FC236}">
                <a16:creationId xmlns:a16="http://schemas.microsoft.com/office/drawing/2014/main" id="{BCDD2BCA-EDEE-070B-20A6-1FF3A15B5ECC}"/>
              </a:ext>
            </a:extLst>
          </p:cNvPr>
          <p:cNvSpPr txBox="1">
            <a:spLocks noChangeArrowheads="1"/>
          </p:cNvSpPr>
          <p:nvPr/>
        </p:nvSpPr>
        <p:spPr bwMode="auto">
          <a:xfrm>
            <a:off x="4638659" y="2312059"/>
            <a:ext cx="23653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defTabSz="914400" eaLnBrk="0" fontAlgn="base" hangingPunct="0">
              <a:spcBef>
                <a:spcPct val="20000"/>
              </a:spcBef>
              <a:spcAft>
                <a:spcPct val="0"/>
              </a:spcAft>
              <a:buClr>
                <a:srgbClr val="00C0C0"/>
              </a:buClr>
              <a:buSzTx/>
              <a:buNone/>
            </a:pPr>
            <a:r>
              <a:rPr lang="en-US" altLang="en-US" sz="1400" b="1" i="1" dirty="0">
                <a:solidFill>
                  <a:srgbClr val="000000"/>
                </a:solidFill>
                <a:latin typeface="Helvetica" pitchFamily="34" charset="0"/>
                <a:cs typeface="Arial" panose="020B0604020202020204" pitchFamily="34" charset="0"/>
              </a:rPr>
              <a:t>Cyber Security</a:t>
            </a:r>
            <a:r>
              <a:rPr lang="en-US" altLang="en-US" sz="1200" b="1" i="1" dirty="0">
                <a:solidFill>
                  <a:srgbClr val="000000"/>
                </a:solidFill>
                <a:latin typeface="Helvetica" pitchFamily="34" charset="0"/>
                <a:cs typeface="Arial" panose="020B0604020202020204" pitchFamily="34" charset="0"/>
              </a:rPr>
              <a:t> </a:t>
            </a:r>
            <a:endParaRPr lang="en-US" altLang="en-US" sz="2400" b="1" dirty="0">
              <a:solidFill>
                <a:srgbClr val="000000"/>
              </a:solidFill>
              <a:latin typeface="Times New Roman" panose="02020603050405020304" pitchFamily="18" charset="0"/>
              <a:cs typeface="Arial" panose="020B0604020202020204" pitchFamily="34" charset="0"/>
            </a:endParaRPr>
          </a:p>
        </p:txBody>
      </p:sp>
      <p:graphicFrame>
        <p:nvGraphicFramePr>
          <p:cNvPr id="16" name="Object 3">
            <a:extLst>
              <a:ext uri="{FF2B5EF4-FFF2-40B4-BE49-F238E27FC236}">
                <a16:creationId xmlns:a16="http://schemas.microsoft.com/office/drawing/2014/main" id="{E5F74FC4-D3BA-810A-132C-6ED75676D1D4}"/>
              </a:ext>
            </a:extLst>
          </p:cNvPr>
          <p:cNvGraphicFramePr>
            <a:graphicFrameLocks noChangeAspect="1"/>
          </p:cNvGraphicFramePr>
          <p:nvPr>
            <p:extLst>
              <p:ext uri="{D42A27DB-BD31-4B8C-83A1-F6EECF244321}">
                <p14:modId xmlns:p14="http://schemas.microsoft.com/office/powerpoint/2010/main" val="1445629631"/>
              </p:ext>
            </p:extLst>
          </p:nvPr>
        </p:nvGraphicFramePr>
        <p:xfrm>
          <a:off x="7000858" y="1478623"/>
          <a:ext cx="647700" cy="642937"/>
        </p:xfrm>
        <a:graphic>
          <a:graphicData uri="http://schemas.openxmlformats.org/presentationml/2006/ole">
            <mc:AlternateContent xmlns:mc="http://schemas.openxmlformats.org/markup-compatibility/2006">
              <mc:Choice xmlns:v="urn:schemas-microsoft-com:vml" Requires="v">
                <p:oleObj name="VISIO" r:id="rId6" imgW="617220" imgH="615696" progId="Visio.Drawing.11">
                  <p:embed/>
                </p:oleObj>
              </mc:Choice>
              <mc:Fallback>
                <p:oleObj name="VISIO" r:id="rId6" imgW="617220" imgH="615696" progId="Visio.Drawing.11">
                  <p:embed/>
                  <p:pic>
                    <p:nvPicPr>
                      <p:cNvPr id="5133" name="Object 3">
                        <a:extLst>
                          <a:ext uri="{FF2B5EF4-FFF2-40B4-BE49-F238E27FC236}">
                            <a16:creationId xmlns:a16="http://schemas.microsoft.com/office/drawing/2014/main" id="{E4E34085-9F77-442B-99B2-075EDA28601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00858" y="1478623"/>
                        <a:ext cx="647700" cy="64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4">
            <a:extLst>
              <a:ext uri="{FF2B5EF4-FFF2-40B4-BE49-F238E27FC236}">
                <a16:creationId xmlns:a16="http://schemas.microsoft.com/office/drawing/2014/main" id="{5CD1F4F0-F1BF-37BA-60B0-7EB7788F74AD}"/>
              </a:ext>
            </a:extLst>
          </p:cNvPr>
          <p:cNvGraphicFramePr>
            <a:graphicFrameLocks noChangeAspect="1"/>
          </p:cNvGraphicFramePr>
          <p:nvPr>
            <p:extLst>
              <p:ext uri="{D42A27DB-BD31-4B8C-83A1-F6EECF244321}">
                <p14:modId xmlns:p14="http://schemas.microsoft.com/office/powerpoint/2010/main" val="1187228304"/>
              </p:ext>
            </p:extLst>
          </p:nvPr>
        </p:nvGraphicFramePr>
        <p:xfrm>
          <a:off x="6984983" y="1092860"/>
          <a:ext cx="647700" cy="531813"/>
        </p:xfrm>
        <a:graphic>
          <a:graphicData uri="http://schemas.openxmlformats.org/presentationml/2006/ole">
            <mc:AlternateContent xmlns:mc="http://schemas.openxmlformats.org/markup-compatibility/2006">
              <mc:Choice xmlns:v="urn:schemas-microsoft-com:vml" Requires="v">
                <p:oleObj name="VISIO" r:id="rId8" imgW="806196" imgH="662940" progId="Visio.Drawing.11">
                  <p:embed/>
                </p:oleObj>
              </mc:Choice>
              <mc:Fallback>
                <p:oleObj name="VISIO" r:id="rId8" imgW="806196" imgH="662940" progId="Visio.Drawing.11">
                  <p:embed/>
                  <p:pic>
                    <p:nvPicPr>
                      <p:cNvPr id="5134" name="Object 4">
                        <a:extLst>
                          <a:ext uri="{FF2B5EF4-FFF2-40B4-BE49-F238E27FC236}">
                            <a16:creationId xmlns:a16="http://schemas.microsoft.com/office/drawing/2014/main" id="{95C8F9BA-D678-452D-8AE3-A30278942BE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84983" y="1092860"/>
                        <a:ext cx="647700"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Text Box 23">
            <a:extLst>
              <a:ext uri="{FF2B5EF4-FFF2-40B4-BE49-F238E27FC236}">
                <a16:creationId xmlns:a16="http://schemas.microsoft.com/office/drawing/2014/main" id="{4ACA739D-7B56-AC15-A392-4BCEFED4B426}"/>
              </a:ext>
            </a:extLst>
          </p:cNvPr>
          <p:cNvSpPr txBox="1">
            <a:spLocks noChangeArrowheads="1"/>
          </p:cNvSpPr>
          <p:nvPr/>
        </p:nvSpPr>
        <p:spPr bwMode="auto">
          <a:xfrm>
            <a:off x="6774264" y="2349026"/>
            <a:ext cx="2365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defTabSz="914400" eaLnBrk="0" fontAlgn="base" hangingPunct="0">
              <a:spcBef>
                <a:spcPct val="20000"/>
              </a:spcBef>
              <a:spcAft>
                <a:spcPct val="0"/>
              </a:spcAft>
              <a:buClr>
                <a:srgbClr val="00C0C0"/>
              </a:buClr>
              <a:buSzTx/>
              <a:buNone/>
            </a:pPr>
            <a:r>
              <a:rPr lang="en-US" altLang="en-US" sz="1400" b="1" i="1" dirty="0">
                <a:solidFill>
                  <a:srgbClr val="000000"/>
                </a:solidFill>
                <a:latin typeface="Helvetica" pitchFamily="34" charset="0"/>
                <a:cs typeface="Arial" panose="020B0604020202020204" pitchFamily="34" charset="0"/>
              </a:rPr>
              <a:t>E-Commerce</a:t>
            </a:r>
            <a:endParaRPr lang="en-US" altLang="en-US" sz="2400" b="1" dirty="0">
              <a:solidFill>
                <a:srgbClr val="000000"/>
              </a:solidFill>
              <a:latin typeface="Times New Roman" panose="02020603050405020304" pitchFamily="18" charset="0"/>
              <a:cs typeface="Arial" panose="020B0604020202020204" pitchFamily="34" charset="0"/>
            </a:endParaRPr>
          </a:p>
        </p:txBody>
      </p:sp>
      <p:pic>
        <p:nvPicPr>
          <p:cNvPr id="19" name="Picture 20">
            <a:extLst>
              <a:ext uri="{FF2B5EF4-FFF2-40B4-BE49-F238E27FC236}">
                <a16:creationId xmlns:a16="http://schemas.microsoft.com/office/drawing/2014/main" id="{90D567E1-F010-776D-F7D8-F112E3DAB251}"/>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764322" y="2753384"/>
            <a:ext cx="2378075"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8" descr="http://images.ezgif.com/tmp/gif_232x188_6af960.gif">
            <a:extLst>
              <a:ext uri="{FF2B5EF4-FFF2-40B4-BE49-F238E27FC236}">
                <a16:creationId xmlns:a16="http://schemas.microsoft.com/office/drawing/2014/main" id="{EF3D5B97-8C80-8B46-DEB4-05190CBD211C}"/>
              </a:ext>
            </a:extLst>
          </p:cNvPr>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a:off x="4829158" y="2742273"/>
            <a:ext cx="1436688" cy="11636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4058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0" y="25697"/>
            <a:ext cx="8467066" cy="443883"/>
          </a:xfrm>
        </p:spPr>
        <p:txBody>
          <a:bodyPr>
            <a:noAutofit/>
          </a:bodyPr>
          <a:lstStyle/>
          <a:p>
            <a:pPr marL="0" marR="0" algn="ctr">
              <a:lnSpc>
                <a:spcPct val="107000"/>
              </a:lnSpc>
              <a:spcBef>
                <a:spcPts val="0"/>
              </a:spcBef>
              <a:spcAft>
                <a:spcPts val="800"/>
              </a:spcAft>
            </a:pPr>
            <a:r>
              <a:rPr lang="en-US" sz="3200" b="1" i="0" dirty="0">
                <a:solidFill>
                  <a:srgbClr val="C00000"/>
                </a:solidFill>
                <a:effectLst/>
                <a:latin typeface="Söhne"/>
              </a:rPr>
              <a:t>Data Storage and Management</a:t>
            </a:r>
            <a:endParaRPr lang="en-US" sz="5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1">
            <a:extLst>
              <a:ext uri="{FF2B5EF4-FFF2-40B4-BE49-F238E27FC236}">
                <a16:creationId xmlns:a16="http://schemas.microsoft.com/office/drawing/2014/main" id="{987B0122-12E1-AFBD-41EB-ABC21D93334E}"/>
              </a:ext>
            </a:extLst>
          </p:cNvPr>
          <p:cNvSpPr>
            <a:spLocks noChangeArrowheads="1"/>
          </p:cNvSpPr>
          <p:nvPr/>
        </p:nvSpPr>
        <p:spPr bwMode="auto">
          <a:xfrm>
            <a:off x="1816100" y="2799064"/>
            <a:ext cx="65" cy="4692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4BDFB81F-C8F4-C55C-BE81-AF47EF0C141C}"/>
              </a:ext>
            </a:extLst>
          </p:cNvPr>
          <p:cNvSpPr>
            <a:spLocks noChangeArrowheads="1"/>
          </p:cNvSpPr>
          <p:nvPr/>
        </p:nvSpPr>
        <p:spPr bwMode="auto">
          <a:xfrm>
            <a:off x="184732" y="1547042"/>
            <a:ext cx="85686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7BB921C2-4471-2E04-B82A-A6718A449332}"/>
              </a:ext>
            </a:extLst>
          </p:cNvPr>
          <p:cNvSpPr>
            <a:spLocks noChangeArrowheads="1"/>
          </p:cNvSpPr>
          <p:nvPr/>
        </p:nvSpPr>
        <p:spPr bwMode="auto">
          <a:xfrm>
            <a:off x="0" y="224579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66FA752B-6791-C93B-9440-277BC00C7D21}"/>
              </a:ext>
            </a:extLst>
          </p:cNvPr>
          <p:cNvSpPr txBox="1"/>
          <p:nvPr/>
        </p:nvSpPr>
        <p:spPr>
          <a:xfrm>
            <a:off x="314960" y="731520"/>
            <a:ext cx="8467066"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097E0A2E-FECB-AF3C-84E2-F27B68BE6F45}"/>
              </a:ext>
            </a:extLst>
          </p:cNvPr>
          <p:cNvSpPr txBox="1"/>
          <p:nvPr/>
        </p:nvSpPr>
        <p:spPr>
          <a:xfrm>
            <a:off x="314960" y="731520"/>
            <a:ext cx="8644308" cy="400110"/>
          </a:xfrm>
          <a:prstGeom prst="rect">
            <a:avLst/>
          </a:prstGeom>
          <a:noFill/>
        </p:spPr>
        <p:txBody>
          <a:bodyPr wrap="square" rtlCol="0">
            <a:spAutoFit/>
          </a:bodyPr>
          <a:lstStyle/>
          <a:p>
            <a:pPr algn="just"/>
            <a:endParaRPr lang="en-US" sz="2000" b="1" dirty="0">
              <a:solidFill>
                <a:srgbClr val="374151"/>
              </a:solidFill>
              <a:latin typeface="Söhne"/>
            </a:endParaRPr>
          </a:p>
        </p:txBody>
      </p:sp>
      <p:sp>
        <p:nvSpPr>
          <p:cNvPr id="10" name="TextBox 9">
            <a:extLst>
              <a:ext uri="{FF2B5EF4-FFF2-40B4-BE49-F238E27FC236}">
                <a16:creationId xmlns:a16="http://schemas.microsoft.com/office/drawing/2014/main" id="{72962FE8-E53E-462F-FF04-261C65DCD849}"/>
              </a:ext>
            </a:extLst>
          </p:cNvPr>
          <p:cNvSpPr txBox="1"/>
          <p:nvPr/>
        </p:nvSpPr>
        <p:spPr>
          <a:xfrm>
            <a:off x="161224" y="379094"/>
            <a:ext cx="8774537" cy="5324535"/>
          </a:xfrm>
          <a:prstGeom prst="rect">
            <a:avLst/>
          </a:prstGeom>
          <a:noFill/>
        </p:spPr>
        <p:txBody>
          <a:bodyPr wrap="square" rtlCol="0">
            <a:spAutoFit/>
          </a:bodyPr>
          <a:lstStyle/>
          <a:p>
            <a:pPr algn="just"/>
            <a:r>
              <a:rPr lang="en-US" sz="2000" b="1" i="0" dirty="0">
                <a:solidFill>
                  <a:srgbClr val="374151"/>
                </a:solidFill>
                <a:effectLst/>
                <a:latin typeface="Söhne"/>
              </a:rPr>
              <a:t>Data storage and management are important aspects of data science that involve storing, organizing, and maintaining large volumes of data in a way that is efficient and accessible for analysis. There are several approaches to data storage and management in data science, including databases, data warehouses, and data lakes.</a:t>
            </a:r>
          </a:p>
          <a:p>
            <a:pPr algn="just"/>
            <a:endParaRPr lang="en-US" sz="2000" b="1" i="0" dirty="0">
              <a:solidFill>
                <a:srgbClr val="374151"/>
              </a:solidFill>
              <a:effectLst/>
              <a:latin typeface="Söhne"/>
            </a:endParaRPr>
          </a:p>
          <a:p>
            <a:pPr algn="just"/>
            <a:r>
              <a:rPr lang="en-US" sz="2000" b="1" i="0" dirty="0">
                <a:solidFill>
                  <a:srgbClr val="C00000"/>
                </a:solidFill>
                <a:effectLst/>
                <a:latin typeface="Söhne"/>
              </a:rPr>
              <a:t>Databases</a:t>
            </a:r>
            <a:r>
              <a:rPr lang="en-US" sz="2000" b="1" i="0" dirty="0">
                <a:solidFill>
                  <a:srgbClr val="374151"/>
                </a:solidFill>
                <a:effectLst/>
                <a:latin typeface="Söhne"/>
              </a:rPr>
              <a:t> are a common storage option in data science, providing a structured way to store and manage data. They are designed to efficiently store and retrieve data using SQL (Structured Query Language) and can be relational or non-relational. Relational databases use a table-based structure to store data, while non-relational databases use a document-based or key-value structure.</a:t>
            </a:r>
          </a:p>
          <a:p>
            <a:pPr algn="just"/>
            <a:endParaRPr lang="en-US" sz="2000" b="1" i="0" dirty="0">
              <a:solidFill>
                <a:srgbClr val="374151"/>
              </a:solidFill>
              <a:effectLst/>
              <a:latin typeface="Söhne"/>
            </a:endParaRPr>
          </a:p>
          <a:p>
            <a:pPr algn="just"/>
            <a:r>
              <a:rPr lang="en-US" sz="2000" b="1" i="0" dirty="0">
                <a:solidFill>
                  <a:srgbClr val="C00000"/>
                </a:solidFill>
                <a:effectLst/>
                <a:latin typeface="Söhne"/>
              </a:rPr>
              <a:t>Data warehouses </a:t>
            </a:r>
            <a:r>
              <a:rPr lang="en-US" sz="2000" b="1" i="0" dirty="0">
                <a:solidFill>
                  <a:srgbClr val="374151"/>
                </a:solidFill>
                <a:effectLst/>
                <a:latin typeface="Söhne"/>
              </a:rPr>
              <a:t>are designed to store large volumes of data from multiple sources and organize it in a way that facilitates analysis. They are typically used for business intelligence and reporting and support complex queries and data aggregations.</a:t>
            </a:r>
          </a:p>
          <a:p>
            <a:pPr algn="just"/>
            <a:endParaRPr lang="en-US" sz="2000" b="1" dirty="0">
              <a:solidFill>
                <a:srgbClr val="374151"/>
              </a:solidFill>
              <a:latin typeface="Söhne"/>
            </a:endParaRPr>
          </a:p>
        </p:txBody>
      </p:sp>
    </p:spTree>
    <p:extLst>
      <p:ext uri="{BB962C8B-B14F-4D97-AF65-F5344CB8AC3E}">
        <p14:creationId xmlns:p14="http://schemas.microsoft.com/office/powerpoint/2010/main" val="13350789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0" y="25697"/>
            <a:ext cx="8467066" cy="443883"/>
          </a:xfrm>
        </p:spPr>
        <p:txBody>
          <a:bodyPr>
            <a:noAutofit/>
          </a:bodyPr>
          <a:lstStyle/>
          <a:p>
            <a:pPr marL="0" marR="0" algn="ctr">
              <a:lnSpc>
                <a:spcPct val="107000"/>
              </a:lnSpc>
              <a:spcBef>
                <a:spcPts val="0"/>
              </a:spcBef>
              <a:spcAft>
                <a:spcPts val="800"/>
              </a:spcAft>
            </a:pPr>
            <a:r>
              <a:rPr lang="en-US" sz="3200" b="1" i="0" dirty="0">
                <a:solidFill>
                  <a:srgbClr val="C00000"/>
                </a:solidFill>
                <a:effectLst/>
                <a:latin typeface="Söhne"/>
              </a:rPr>
              <a:t>Data Storage and Management</a:t>
            </a:r>
            <a:endParaRPr lang="en-US" sz="3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1">
            <a:extLst>
              <a:ext uri="{FF2B5EF4-FFF2-40B4-BE49-F238E27FC236}">
                <a16:creationId xmlns:a16="http://schemas.microsoft.com/office/drawing/2014/main" id="{987B0122-12E1-AFBD-41EB-ABC21D93334E}"/>
              </a:ext>
            </a:extLst>
          </p:cNvPr>
          <p:cNvSpPr>
            <a:spLocks noChangeArrowheads="1"/>
          </p:cNvSpPr>
          <p:nvPr/>
        </p:nvSpPr>
        <p:spPr bwMode="auto">
          <a:xfrm>
            <a:off x="1816100" y="2799064"/>
            <a:ext cx="65" cy="4692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4BDFB81F-C8F4-C55C-BE81-AF47EF0C141C}"/>
              </a:ext>
            </a:extLst>
          </p:cNvPr>
          <p:cNvSpPr>
            <a:spLocks noChangeArrowheads="1"/>
          </p:cNvSpPr>
          <p:nvPr/>
        </p:nvSpPr>
        <p:spPr bwMode="auto">
          <a:xfrm>
            <a:off x="184732" y="1547042"/>
            <a:ext cx="85686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7BB921C2-4471-2E04-B82A-A6718A449332}"/>
              </a:ext>
            </a:extLst>
          </p:cNvPr>
          <p:cNvSpPr>
            <a:spLocks noChangeArrowheads="1"/>
          </p:cNvSpPr>
          <p:nvPr/>
        </p:nvSpPr>
        <p:spPr bwMode="auto">
          <a:xfrm>
            <a:off x="0" y="224579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66FA752B-6791-C93B-9440-277BC00C7D21}"/>
              </a:ext>
            </a:extLst>
          </p:cNvPr>
          <p:cNvSpPr txBox="1"/>
          <p:nvPr/>
        </p:nvSpPr>
        <p:spPr>
          <a:xfrm>
            <a:off x="314960" y="731520"/>
            <a:ext cx="8467066"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097E0A2E-FECB-AF3C-84E2-F27B68BE6F45}"/>
              </a:ext>
            </a:extLst>
          </p:cNvPr>
          <p:cNvSpPr txBox="1"/>
          <p:nvPr/>
        </p:nvSpPr>
        <p:spPr>
          <a:xfrm>
            <a:off x="314960" y="731520"/>
            <a:ext cx="8644308" cy="400110"/>
          </a:xfrm>
          <a:prstGeom prst="rect">
            <a:avLst/>
          </a:prstGeom>
          <a:noFill/>
        </p:spPr>
        <p:txBody>
          <a:bodyPr wrap="square" rtlCol="0">
            <a:spAutoFit/>
          </a:bodyPr>
          <a:lstStyle/>
          <a:p>
            <a:pPr algn="just"/>
            <a:endParaRPr lang="en-US" sz="2000" b="1" dirty="0">
              <a:solidFill>
                <a:srgbClr val="374151"/>
              </a:solidFill>
              <a:latin typeface="Söhne"/>
            </a:endParaRPr>
          </a:p>
        </p:txBody>
      </p:sp>
      <p:sp>
        <p:nvSpPr>
          <p:cNvPr id="10" name="TextBox 9">
            <a:extLst>
              <a:ext uri="{FF2B5EF4-FFF2-40B4-BE49-F238E27FC236}">
                <a16:creationId xmlns:a16="http://schemas.microsoft.com/office/drawing/2014/main" id="{72962FE8-E53E-462F-FF04-261C65DCD849}"/>
              </a:ext>
            </a:extLst>
          </p:cNvPr>
          <p:cNvSpPr txBox="1"/>
          <p:nvPr/>
        </p:nvSpPr>
        <p:spPr>
          <a:xfrm>
            <a:off x="92365" y="639101"/>
            <a:ext cx="8774537" cy="5016758"/>
          </a:xfrm>
          <a:prstGeom prst="rect">
            <a:avLst/>
          </a:prstGeom>
          <a:noFill/>
        </p:spPr>
        <p:txBody>
          <a:bodyPr wrap="square" rtlCol="0">
            <a:spAutoFit/>
          </a:bodyPr>
          <a:lstStyle/>
          <a:p>
            <a:pPr algn="l"/>
            <a:r>
              <a:rPr lang="en-US" sz="2000" b="1" dirty="0">
                <a:solidFill>
                  <a:srgbClr val="C00000"/>
                </a:solidFill>
                <a:latin typeface="Söhne"/>
              </a:rPr>
              <a:t>Data lakes </a:t>
            </a:r>
            <a:r>
              <a:rPr lang="en-US" sz="2000" b="1" dirty="0">
                <a:solidFill>
                  <a:srgbClr val="374151"/>
                </a:solidFill>
                <a:latin typeface="Söhne"/>
              </a:rPr>
              <a:t>are a newer storage option that provide a centralized repository for storing raw, unstructured data. Data lakes can store data in its original form and can be accessed and analyzed using various tools and technologies. </a:t>
            </a:r>
          </a:p>
          <a:p>
            <a:pPr algn="l"/>
            <a:endParaRPr lang="en-US" sz="2000" b="1" dirty="0">
              <a:solidFill>
                <a:srgbClr val="374151"/>
              </a:solidFill>
              <a:latin typeface="Söhne"/>
            </a:endParaRPr>
          </a:p>
          <a:p>
            <a:pPr algn="l"/>
            <a:r>
              <a:rPr lang="en-US" sz="2000" b="1" dirty="0">
                <a:solidFill>
                  <a:srgbClr val="374151"/>
                </a:solidFill>
                <a:latin typeface="Söhne"/>
              </a:rPr>
              <a:t>In addition to data storage, </a:t>
            </a:r>
            <a:r>
              <a:rPr lang="en-US" sz="2000" b="1" dirty="0">
                <a:solidFill>
                  <a:srgbClr val="C00000"/>
                </a:solidFill>
                <a:latin typeface="Söhne"/>
              </a:rPr>
              <a:t>data management </a:t>
            </a:r>
            <a:r>
              <a:rPr lang="en-US" sz="2000" b="1" dirty="0">
                <a:solidFill>
                  <a:srgbClr val="374151"/>
                </a:solidFill>
                <a:latin typeface="Söhne"/>
              </a:rPr>
              <a:t>is also a critical component of data science. </a:t>
            </a:r>
          </a:p>
          <a:p>
            <a:pPr algn="l"/>
            <a:r>
              <a:rPr lang="en-US" sz="2000" b="1" dirty="0">
                <a:solidFill>
                  <a:srgbClr val="C00000"/>
                </a:solidFill>
                <a:latin typeface="Söhne"/>
              </a:rPr>
              <a:t>Data Management involves ensuring data quality, data governance, and data security. </a:t>
            </a:r>
          </a:p>
          <a:p>
            <a:pPr algn="just"/>
            <a:r>
              <a:rPr lang="en-US" sz="2000" b="1" dirty="0">
                <a:solidFill>
                  <a:srgbClr val="0070C0"/>
                </a:solidFill>
                <a:latin typeface="Söhne"/>
              </a:rPr>
              <a:t>Data quality </a:t>
            </a:r>
            <a:r>
              <a:rPr lang="en-US" sz="2000" b="1" dirty="0">
                <a:solidFill>
                  <a:srgbClr val="374151"/>
                </a:solidFill>
                <a:latin typeface="Söhne"/>
              </a:rPr>
              <a:t>involves ensuring that data is accurate, complete, and consistent, while </a:t>
            </a:r>
            <a:r>
              <a:rPr lang="en-US" sz="2000" b="1" dirty="0">
                <a:solidFill>
                  <a:srgbClr val="0070C0"/>
                </a:solidFill>
                <a:latin typeface="Söhne"/>
              </a:rPr>
              <a:t>data governance </a:t>
            </a:r>
            <a:r>
              <a:rPr lang="en-US" sz="2000" b="1" dirty="0">
                <a:solidFill>
                  <a:srgbClr val="374151"/>
                </a:solidFill>
                <a:latin typeface="Söhne"/>
              </a:rPr>
              <a:t>involves establishing </a:t>
            </a:r>
            <a:r>
              <a:rPr lang="en-US" sz="2000" b="1" i="0" dirty="0">
                <a:solidFill>
                  <a:srgbClr val="374151"/>
                </a:solidFill>
                <a:effectLst/>
                <a:latin typeface="Söhne"/>
              </a:rPr>
              <a:t>policies and procedures for managing data, including data quality, data ownership, and data privacy. Data governance ensures that data is managed in a consistent and compliant manner. </a:t>
            </a:r>
          </a:p>
          <a:p>
            <a:pPr algn="l"/>
            <a:endParaRPr lang="en-US" sz="2000" dirty="0">
              <a:solidFill>
                <a:srgbClr val="374151"/>
              </a:solidFill>
              <a:latin typeface="Söhne"/>
            </a:endParaRPr>
          </a:p>
          <a:p>
            <a:pPr algn="l"/>
            <a:r>
              <a:rPr lang="en-US" sz="2000" b="1" dirty="0">
                <a:solidFill>
                  <a:srgbClr val="0070C0"/>
                </a:solidFill>
                <a:latin typeface="Söhne"/>
              </a:rPr>
              <a:t>Data security </a:t>
            </a:r>
            <a:r>
              <a:rPr lang="en-US" sz="2000" b="1" dirty="0">
                <a:solidFill>
                  <a:srgbClr val="374151"/>
                </a:solidFill>
                <a:latin typeface="Söhne"/>
              </a:rPr>
              <a:t>involves </a:t>
            </a:r>
            <a:r>
              <a:rPr lang="en-US" sz="2000" b="1" i="0" dirty="0">
                <a:solidFill>
                  <a:srgbClr val="374151"/>
                </a:solidFill>
                <a:effectLst/>
                <a:latin typeface="Söhne"/>
              </a:rPr>
              <a:t>implementing measures to ensure that data is protected from unauthorized access, breaches  or theft. This can be achieved through encryption, access controls, and regular backups.</a:t>
            </a:r>
            <a:r>
              <a:rPr lang="en-US" sz="2000" b="1" dirty="0">
                <a:solidFill>
                  <a:srgbClr val="374151"/>
                </a:solidFill>
                <a:latin typeface="Söhne"/>
              </a:rPr>
              <a:t>.</a:t>
            </a:r>
          </a:p>
        </p:txBody>
      </p:sp>
    </p:spTree>
    <p:extLst>
      <p:ext uri="{BB962C8B-B14F-4D97-AF65-F5344CB8AC3E}">
        <p14:creationId xmlns:p14="http://schemas.microsoft.com/office/powerpoint/2010/main" val="35025855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0" y="25697"/>
            <a:ext cx="8467066" cy="443883"/>
          </a:xfrm>
        </p:spPr>
        <p:txBody>
          <a:bodyPr>
            <a:noAutofit/>
          </a:bodyPr>
          <a:lstStyle/>
          <a:p>
            <a:pPr marL="0" marR="0" algn="ctr">
              <a:lnSpc>
                <a:spcPct val="107000"/>
              </a:lnSpc>
              <a:spcBef>
                <a:spcPts val="0"/>
              </a:spcBef>
              <a:spcAft>
                <a:spcPts val="800"/>
              </a:spcAft>
            </a:pPr>
            <a:r>
              <a:rPr lang="en-US" sz="3200" b="1" i="0" dirty="0">
                <a:solidFill>
                  <a:srgbClr val="C00000"/>
                </a:solidFill>
                <a:effectLst/>
                <a:latin typeface="Söhne"/>
              </a:rPr>
              <a:t>using multiple data sources</a:t>
            </a:r>
            <a:endParaRPr lang="en-US" sz="5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1">
            <a:extLst>
              <a:ext uri="{FF2B5EF4-FFF2-40B4-BE49-F238E27FC236}">
                <a16:creationId xmlns:a16="http://schemas.microsoft.com/office/drawing/2014/main" id="{987B0122-12E1-AFBD-41EB-ABC21D93334E}"/>
              </a:ext>
            </a:extLst>
          </p:cNvPr>
          <p:cNvSpPr>
            <a:spLocks noChangeArrowheads="1"/>
          </p:cNvSpPr>
          <p:nvPr/>
        </p:nvSpPr>
        <p:spPr bwMode="auto">
          <a:xfrm>
            <a:off x="1816100" y="2799064"/>
            <a:ext cx="65" cy="4692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4BDFB81F-C8F4-C55C-BE81-AF47EF0C141C}"/>
              </a:ext>
            </a:extLst>
          </p:cNvPr>
          <p:cNvSpPr>
            <a:spLocks noChangeArrowheads="1"/>
          </p:cNvSpPr>
          <p:nvPr/>
        </p:nvSpPr>
        <p:spPr bwMode="auto">
          <a:xfrm>
            <a:off x="184732" y="1547042"/>
            <a:ext cx="85686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7BB921C2-4471-2E04-B82A-A6718A449332}"/>
              </a:ext>
            </a:extLst>
          </p:cNvPr>
          <p:cNvSpPr>
            <a:spLocks noChangeArrowheads="1"/>
          </p:cNvSpPr>
          <p:nvPr/>
        </p:nvSpPr>
        <p:spPr bwMode="auto">
          <a:xfrm>
            <a:off x="0" y="224579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66FA752B-6791-C93B-9440-277BC00C7D21}"/>
              </a:ext>
            </a:extLst>
          </p:cNvPr>
          <p:cNvSpPr txBox="1"/>
          <p:nvPr/>
        </p:nvSpPr>
        <p:spPr>
          <a:xfrm>
            <a:off x="314960" y="731520"/>
            <a:ext cx="8467066"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097E0A2E-FECB-AF3C-84E2-F27B68BE6F45}"/>
              </a:ext>
            </a:extLst>
          </p:cNvPr>
          <p:cNvSpPr txBox="1"/>
          <p:nvPr/>
        </p:nvSpPr>
        <p:spPr>
          <a:xfrm>
            <a:off x="314960" y="731520"/>
            <a:ext cx="8644308" cy="400110"/>
          </a:xfrm>
          <a:prstGeom prst="rect">
            <a:avLst/>
          </a:prstGeom>
          <a:noFill/>
        </p:spPr>
        <p:txBody>
          <a:bodyPr wrap="square" rtlCol="0">
            <a:spAutoFit/>
          </a:bodyPr>
          <a:lstStyle/>
          <a:p>
            <a:pPr algn="just"/>
            <a:endParaRPr lang="en-US" sz="2000" b="1" dirty="0">
              <a:solidFill>
                <a:srgbClr val="374151"/>
              </a:solidFill>
              <a:latin typeface="Söhne"/>
            </a:endParaRPr>
          </a:p>
        </p:txBody>
      </p:sp>
      <p:sp>
        <p:nvSpPr>
          <p:cNvPr id="10" name="TextBox 9">
            <a:extLst>
              <a:ext uri="{FF2B5EF4-FFF2-40B4-BE49-F238E27FC236}">
                <a16:creationId xmlns:a16="http://schemas.microsoft.com/office/drawing/2014/main" id="{72962FE8-E53E-462F-FF04-261C65DCD849}"/>
              </a:ext>
            </a:extLst>
          </p:cNvPr>
          <p:cNvSpPr txBox="1"/>
          <p:nvPr/>
        </p:nvSpPr>
        <p:spPr>
          <a:xfrm>
            <a:off x="92365" y="639101"/>
            <a:ext cx="8774537" cy="5324535"/>
          </a:xfrm>
          <a:prstGeom prst="rect">
            <a:avLst/>
          </a:prstGeom>
          <a:noFill/>
        </p:spPr>
        <p:txBody>
          <a:bodyPr wrap="square" rtlCol="0">
            <a:spAutoFit/>
          </a:bodyPr>
          <a:lstStyle/>
          <a:p>
            <a:pPr algn="just"/>
            <a:r>
              <a:rPr lang="en-US" sz="2000" b="1" i="0" dirty="0">
                <a:solidFill>
                  <a:srgbClr val="C00000"/>
                </a:solidFill>
                <a:effectLst/>
                <a:latin typeface="Söhne"/>
              </a:rPr>
              <a:t>Using multiple data sources is a common practice in data science that can help improve the accuracy and comprehensiveness of analysis</a:t>
            </a:r>
            <a:r>
              <a:rPr lang="en-US" sz="2000" b="1" i="0" dirty="0">
                <a:solidFill>
                  <a:srgbClr val="374151"/>
                </a:solidFill>
                <a:effectLst/>
                <a:latin typeface="Söhne"/>
              </a:rPr>
              <a:t>. Combining data from different sources allows data scientists to gain insights that may not be apparent from a single data source alone.</a:t>
            </a:r>
          </a:p>
          <a:p>
            <a:pPr algn="just"/>
            <a:r>
              <a:rPr lang="en-US" sz="2000" b="1" i="0" dirty="0">
                <a:solidFill>
                  <a:srgbClr val="374151"/>
                </a:solidFill>
                <a:effectLst/>
                <a:latin typeface="Söhne"/>
              </a:rPr>
              <a:t>Here are some ways to use multiple data sources in data science:</a:t>
            </a:r>
          </a:p>
          <a:p>
            <a:pPr marL="342900" indent="-342900" algn="just">
              <a:buFont typeface="Arial" panose="020B0604020202020204" pitchFamily="34" charset="0"/>
              <a:buChar char="•"/>
            </a:pPr>
            <a:r>
              <a:rPr lang="en-US" sz="2000" b="1" i="0" dirty="0">
                <a:solidFill>
                  <a:srgbClr val="C00000"/>
                </a:solidFill>
                <a:effectLst/>
                <a:latin typeface="Söhne"/>
              </a:rPr>
              <a:t>Data integration: </a:t>
            </a:r>
            <a:r>
              <a:rPr lang="en-US" sz="2000" b="1" i="0" dirty="0">
                <a:solidFill>
                  <a:srgbClr val="374151"/>
                </a:solidFill>
                <a:effectLst/>
                <a:latin typeface="Söhne"/>
              </a:rPr>
              <a:t>This involves combining data from different sources into a single dataset. For example, </a:t>
            </a:r>
            <a:r>
              <a:rPr lang="en-US" sz="2000" b="1" i="0" dirty="0">
                <a:solidFill>
                  <a:srgbClr val="0070C0"/>
                </a:solidFill>
                <a:effectLst/>
                <a:latin typeface="Söhne"/>
              </a:rPr>
              <a:t>a data scientist may combine customer data from a CRM system with social media data to gain a more comprehensive view of customer behavior</a:t>
            </a:r>
            <a:r>
              <a:rPr lang="en-US" sz="2000" b="1" i="0" dirty="0">
                <a:solidFill>
                  <a:srgbClr val="374151"/>
                </a:solidFill>
                <a:effectLst/>
                <a:latin typeface="Söhne"/>
              </a:rPr>
              <a:t>.</a:t>
            </a:r>
          </a:p>
          <a:p>
            <a:pPr marL="342900" indent="-342900" algn="just">
              <a:buFont typeface="Arial" panose="020B0604020202020204" pitchFamily="34" charset="0"/>
              <a:buChar char="•"/>
            </a:pPr>
            <a:r>
              <a:rPr lang="en-US" sz="2000" b="1" i="0" dirty="0">
                <a:solidFill>
                  <a:srgbClr val="C00000"/>
                </a:solidFill>
                <a:effectLst/>
                <a:latin typeface="Söhne"/>
              </a:rPr>
              <a:t>Data fusion: </a:t>
            </a:r>
            <a:r>
              <a:rPr lang="en-US" sz="2000" b="1" i="0" dirty="0">
                <a:solidFill>
                  <a:srgbClr val="374151"/>
                </a:solidFill>
                <a:effectLst/>
                <a:latin typeface="Söhne"/>
              </a:rPr>
              <a:t>This involves combining data from different sources to create a more detailed and accurate view of a specific phenomenon. For example, </a:t>
            </a:r>
            <a:r>
              <a:rPr lang="en-US" sz="2000" b="1" i="0" dirty="0">
                <a:solidFill>
                  <a:srgbClr val="0070C0"/>
                </a:solidFill>
                <a:effectLst/>
                <a:latin typeface="Söhne"/>
              </a:rPr>
              <a:t>a data scientist may fuse data from sensors, weather forecasts, and social media data to analyze the impact of weather on consumer behavior.</a:t>
            </a:r>
          </a:p>
          <a:p>
            <a:pPr marL="342900" indent="-342900" algn="just">
              <a:buFont typeface="Arial" panose="020B0604020202020204" pitchFamily="34" charset="0"/>
              <a:buChar char="•"/>
            </a:pPr>
            <a:r>
              <a:rPr lang="en-US" sz="2000" b="1" i="0" dirty="0">
                <a:solidFill>
                  <a:srgbClr val="C00000"/>
                </a:solidFill>
                <a:effectLst/>
                <a:latin typeface="Söhne"/>
              </a:rPr>
              <a:t>Data enrichment: </a:t>
            </a:r>
            <a:r>
              <a:rPr lang="en-US" sz="2000" b="1" i="0" dirty="0">
                <a:solidFill>
                  <a:srgbClr val="374151"/>
                </a:solidFill>
                <a:effectLst/>
                <a:latin typeface="Söhne"/>
              </a:rPr>
              <a:t>This involves enhancing existing data with additional information from external sources. For example, a data scientist may enrich customer data with demographic data to gain a better understanding of their target audience.</a:t>
            </a:r>
          </a:p>
        </p:txBody>
      </p:sp>
    </p:spTree>
    <p:extLst>
      <p:ext uri="{BB962C8B-B14F-4D97-AF65-F5344CB8AC3E}">
        <p14:creationId xmlns:p14="http://schemas.microsoft.com/office/powerpoint/2010/main" val="11936891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0" y="25697"/>
            <a:ext cx="8467066" cy="443883"/>
          </a:xfrm>
        </p:spPr>
        <p:txBody>
          <a:bodyPr>
            <a:noAutofit/>
          </a:bodyPr>
          <a:lstStyle/>
          <a:p>
            <a:pPr marL="0" marR="0" algn="ctr">
              <a:lnSpc>
                <a:spcPct val="107000"/>
              </a:lnSpc>
              <a:spcBef>
                <a:spcPts val="0"/>
              </a:spcBef>
              <a:spcAft>
                <a:spcPts val="800"/>
              </a:spcAft>
            </a:pPr>
            <a:r>
              <a:rPr lang="en-US" sz="3200" b="1" i="0" dirty="0">
                <a:solidFill>
                  <a:srgbClr val="C00000"/>
                </a:solidFill>
                <a:effectLst/>
                <a:latin typeface="Söhne"/>
              </a:rPr>
              <a:t>using multiple data sources</a:t>
            </a:r>
            <a:endParaRPr lang="en-US" sz="5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1">
            <a:extLst>
              <a:ext uri="{FF2B5EF4-FFF2-40B4-BE49-F238E27FC236}">
                <a16:creationId xmlns:a16="http://schemas.microsoft.com/office/drawing/2014/main" id="{987B0122-12E1-AFBD-41EB-ABC21D93334E}"/>
              </a:ext>
            </a:extLst>
          </p:cNvPr>
          <p:cNvSpPr>
            <a:spLocks noChangeArrowheads="1"/>
          </p:cNvSpPr>
          <p:nvPr/>
        </p:nvSpPr>
        <p:spPr bwMode="auto">
          <a:xfrm>
            <a:off x="1816100" y="2799064"/>
            <a:ext cx="65" cy="4692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4BDFB81F-C8F4-C55C-BE81-AF47EF0C141C}"/>
              </a:ext>
            </a:extLst>
          </p:cNvPr>
          <p:cNvSpPr>
            <a:spLocks noChangeArrowheads="1"/>
          </p:cNvSpPr>
          <p:nvPr/>
        </p:nvSpPr>
        <p:spPr bwMode="auto">
          <a:xfrm>
            <a:off x="184732" y="1547042"/>
            <a:ext cx="85686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7BB921C2-4471-2E04-B82A-A6718A449332}"/>
              </a:ext>
            </a:extLst>
          </p:cNvPr>
          <p:cNvSpPr>
            <a:spLocks noChangeArrowheads="1"/>
          </p:cNvSpPr>
          <p:nvPr/>
        </p:nvSpPr>
        <p:spPr bwMode="auto">
          <a:xfrm>
            <a:off x="0" y="224579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66FA752B-6791-C93B-9440-277BC00C7D21}"/>
              </a:ext>
            </a:extLst>
          </p:cNvPr>
          <p:cNvSpPr txBox="1"/>
          <p:nvPr/>
        </p:nvSpPr>
        <p:spPr>
          <a:xfrm>
            <a:off x="314960" y="731520"/>
            <a:ext cx="8467066"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097E0A2E-FECB-AF3C-84E2-F27B68BE6F45}"/>
              </a:ext>
            </a:extLst>
          </p:cNvPr>
          <p:cNvSpPr txBox="1"/>
          <p:nvPr/>
        </p:nvSpPr>
        <p:spPr>
          <a:xfrm>
            <a:off x="314960" y="731520"/>
            <a:ext cx="8644308" cy="400110"/>
          </a:xfrm>
          <a:prstGeom prst="rect">
            <a:avLst/>
          </a:prstGeom>
          <a:noFill/>
        </p:spPr>
        <p:txBody>
          <a:bodyPr wrap="square" rtlCol="0">
            <a:spAutoFit/>
          </a:bodyPr>
          <a:lstStyle/>
          <a:p>
            <a:pPr algn="just"/>
            <a:endParaRPr lang="en-US" sz="2000" b="1" dirty="0">
              <a:solidFill>
                <a:srgbClr val="374151"/>
              </a:solidFill>
              <a:latin typeface="Söhne"/>
            </a:endParaRPr>
          </a:p>
        </p:txBody>
      </p:sp>
      <p:sp>
        <p:nvSpPr>
          <p:cNvPr id="10" name="TextBox 9">
            <a:extLst>
              <a:ext uri="{FF2B5EF4-FFF2-40B4-BE49-F238E27FC236}">
                <a16:creationId xmlns:a16="http://schemas.microsoft.com/office/drawing/2014/main" id="{72962FE8-E53E-462F-FF04-261C65DCD849}"/>
              </a:ext>
            </a:extLst>
          </p:cNvPr>
          <p:cNvSpPr txBox="1"/>
          <p:nvPr/>
        </p:nvSpPr>
        <p:spPr>
          <a:xfrm>
            <a:off x="92365" y="639101"/>
            <a:ext cx="8774537" cy="4708981"/>
          </a:xfrm>
          <a:prstGeom prst="rect">
            <a:avLst/>
          </a:prstGeom>
          <a:noFill/>
        </p:spPr>
        <p:txBody>
          <a:bodyPr wrap="square" rtlCol="0">
            <a:spAutoFit/>
          </a:bodyPr>
          <a:lstStyle/>
          <a:p>
            <a:pPr marL="342900" indent="-342900" algn="l">
              <a:buFont typeface="Arial" panose="020B0604020202020204" pitchFamily="34" charset="0"/>
              <a:buChar char="•"/>
            </a:pPr>
            <a:r>
              <a:rPr lang="en-US" sz="2000" b="1" dirty="0">
                <a:solidFill>
                  <a:srgbClr val="C00000"/>
                </a:solidFill>
                <a:latin typeface="Söhne"/>
              </a:rPr>
              <a:t>Data triangulation: </a:t>
            </a:r>
            <a:r>
              <a:rPr lang="en-US" sz="2000" b="1" dirty="0">
                <a:solidFill>
                  <a:srgbClr val="374151"/>
                </a:solidFill>
                <a:latin typeface="Söhne"/>
              </a:rPr>
              <a:t>This involves using multiple sources of data to validate or verify findings. For example, a data scientist may use sales data, customer feedback, and social media data to validate the success of a marketing campaign.</a:t>
            </a:r>
          </a:p>
          <a:p>
            <a:pPr marL="342900" indent="-342900" algn="l">
              <a:buFont typeface="Arial" panose="020B0604020202020204" pitchFamily="34" charset="0"/>
              <a:buChar char="•"/>
            </a:pPr>
            <a:endParaRPr lang="en-US" sz="2000" b="1" dirty="0">
              <a:solidFill>
                <a:srgbClr val="374151"/>
              </a:solidFill>
              <a:latin typeface="Söhne"/>
            </a:endParaRPr>
          </a:p>
          <a:p>
            <a:pPr marL="342900" indent="-342900" algn="l">
              <a:buFont typeface="Arial" panose="020B0604020202020204" pitchFamily="34" charset="0"/>
              <a:buChar char="•"/>
            </a:pPr>
            <a:r>
              <a:rPr lang="en-US" sz="2000" b="1" dirty="0">
                <a:solidFill>
                  <a:srgbClr val="C00000"/>
                </a:solidFill>
                <a:latin typeface="Söhne"/>
              </a:rPr>
              <a:t>Data augmentation: </a:t>
            </a:r>
            <a:r>
              <a:rPr lang="en-US" sz="2000" b="1" dirty="0">
                <a:solidFill>
                  <a:srgbClr val="374151"/>
                </a:solidFill>
                <a:latin typeface="Söhne"/>
              </a:rPr>
              <a:t>This involves using data from one source to enhance or supplement data from another source. For example, a data scientist may use satellite imagery to supplement weather data to analyze the impact of climate change on agriculture.</a:t>
            </a:r>
          </a:p>
          <a:p>
            <a:pPr marL="342900" indent="-342900" algn="l">
              <a:buFont typeface="Arial" panose="020B0604020202020204" pitchFamily="34" charset="0"/>
              <a:buChar char="•"/>
            </a:pPr>
            <a:endParaRPr lang="en-US" sz="2000" b="1" dirty="0">
              <a:solidFill>
                <a:srgbClr val="374151"/>
              </a:solidFill>
              <a:latin typeface="Söhne"/>
            </a:endParaRPr>
          </a:p>
          <a:p>
            <a:pPr marL="342900" indent="-342900" algn="just">
              <a:buFont typeface="Arial" panose="020B0604020202020204" pitchFamily="34" charset="0"/>
              <a:buChar char="•"/>
            </a:pPr>
            <a:r>
              <a:rPr lang="en-US" sz="2000" b="1" dirty="0">
                <a:solidFill>
                  <a:srgbClr val="C00000"/>
                </a:solidFill>
                <a:latin typeface="Söhne"/>
              </a:rPr>
              <a:t>Data compatibility: </a:t>
            </a:r>
            <a:r>
              <a:rPr lang="en-US" sz="2000" b="1" dirty="0">
                <a:solidFill>
                  <a:srgbClr val="374151"/>
                </a:solidFill>
                <a:latin typeface="Söhne"/>
              </a:rPr>
              <a:t>When using multiple data sources, it is important to ensure that the data is compatible and can be integrated. This requires identifying any differences in data formats, variables, and units of measurement and converting them into a standard format.</a:t>
            </a:r>
          </a:p>
          <a:p>
            <a:pPr marL="342900" indent="-342900" algn="l">
              <a:buFont typeface="Arial" panose="020B0604020202020204" pitchFamily="34" charset="0"/>
              <a:buChar char="•"/>
            </a:pPr>
            <a:endParaRPr lang="en-US" sz="2000" b="1" dirty="0">
              <a:solidFill>
                <a:srgbClr val="374151"/>
              </a:solidFill>
              <a:latin typeface="Söhne"/>
            </a:endParaRPr>
          </a:p>
        </p:txBody>
      </p:sp>
    </p:spTree>
    <p:extLst>
      <p:ext uri="{BB962C8B-B14F-4D97-AF65-F5344CB8AC3E}">
        <p14:creationId xmlns:p14="http://schemas.microsoft.com/office/powerpoint/2010/main" val="7241918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0" y="25697"/>
            <a:ext cx="8467066" cy="443883"/>
          </a:xfrm>
        </p:spPr>
        <p:txBody>
          <a:bodyPr>
            <a:noAutofit/>
          </a:bodyPr>
          <a:lstStyle/>
          <a:p>
            <a:pPr marL="0" marR="0" algn="ctr">
              <a:lnSpc>
                <a:spcPct val="107000"/>
              </a:lnSpc>
              <a:spcBef>
                <a:spcPts val="0"/>
              </a:spcBef>
              <a:spcAft>
                <a:spcPts val="800"/>
              </a:spcAft>
            </a:pPr>
            <a:r>
              <a:rPr lang="en-US" sz="3200" b="1" i="0" dirty="0">
                <a:solidFill>
                  <a:srgbClr val="C00000"/>
                </a:solidFill>
                <a:effectLst/>
                <a:latin typeface="Söhne"/>
              </a:rPr>
              <a:t>using multiple data sources</a:t>
            </a:r>
            <a:endParaRPr lang="en-US" sz="5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1">
            <a:extLst>
              <a:ext uri="{FF2B5EF4-FFF2-40B4-BE49-F238E27FC236}">
                <a16:creationId xmlns:a16="http://schemas.microsoft.com/office/drawing/2014/main" id="{987B0122-12E1-AFBD-41EB-ABC21D93334E}"/>
              </a:ext>
            </a:extLst>
          </p:cNvPr>
          <p:cNvSpPr>
            <a:spLocks noChangeArrowheads="1"/>
          </p:cNvSpPr>
          <p:nvPr/>
        </p:nvSpPr>
        <p:spPr bwMode="auto">
          <a:xfrm>
            <a:off x="1816100" y="2799064"/>
            <a:ext cx="65" cy="4692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4BDFB81F-C8F4-C55C-BE81-AF47EF0C141C}"/>
              </a:ext>
            </a:extLst>
          </p:cNvPr>
          <p:cNvSpPr>
            <a:spLocks noChangeArrowheads="1"/>
          </p:cNvSpPr>
          <p:nvPr/>
        </p:nvSpPr>
        <p:spPr bwMode="auto">
          <a:xfrm>
            <a:off x="184732" y="1547042"/>
            <a:ext cx="85686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7BB921C2-4471-2E04-B82A-A6718A449332}"/>
              </a:ext>
            </a:extLst>
          </p:cNvPr>
          <p:cNvSpPr>
            <a:spLocks noChangeArrowheads="1"/>
          </p:cNvSpPr>
          <p:nvPr/>
        </p:nvSpPr>
        <p:spPr bwMode="auto">
          <a:xfrm>
            <a:off x="0" y="224579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66FA752B-6791-C93B-9440-277BC00C7D21}"/>
              </a:ext>
            </a:extLst>
          </p:cNvPr>
          <p:cNvSpPr txBox="1"/>
          <p:nvPr/>
        </p:nvSpPr>
        <p:spPr>
          <a:xfrm>
            <a:off x="314960" y="731520"/>
            <a:ext cx="8467066"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097E0A2E-FECB-AF3C-84E2-F27B68BE6F45}"/>
              </a:ext>
            </a:extLst>
          </p:cNvPr>
          <p:cNvSpPr txBox="1"/>
          <p:nvPr/>
        </p:nvSpPr>
        <p:spPr>
          <a:xfrm>
            <a:off x="314960" y="731520"/>
            <a:ext cx="8644308" cy="400110"/>
          </a:xfrm>
          <a:prstGeom prst="rect">
            <a:avLst/>
          </a:prstGeom>
          <a:noFill/>
        </p:spPr>
        <p:txBody>
          <a:bodyPr wrap="square" rtlCol="0">
            <a:spAutoFit/>
          </a:bodyPr>
          <a:lstStyle/>
          <a:p>
            <a:pPr algn="just"/>
            <a:endParaRPr lang="en-US" sz="2000" b="1" dirty="0">
              <a:solidFill>
                <a:srgbClr val="374151"/>
              </a:solidFill>
              <a:latin typeface="Söhne"/>
            </a:endParaRPr>
          </a:p>
        </p:txBody>
      </p:sp>
      <p:sp>
        <p:nvSpPr>
          <p:cNvPr id="11" name="TextBox 10">
            <a:extLst>
              <a:ext uri="{FF2B5EF4-FFF2-40B4-BE49-F238E27FC236}">
                <a16:creationId xmlns:a16="http://schemas.microsoft.com/office/drawing/2014/main" id="{D5E4F18A-6F2B-2EB0-5099-2EBF5F35D538}"/>
              </a:ext>
            </a:extLst>
          </p:cNvPr>
          <p:cNvSpPr txBox="1"/>
          <p:nvPr/>
        </p:nvSpPr>
        <p:spPr>
          <a:xfrm>
            <a:off x="361974" y="544540"/>
            <a:ext cx="8381365" cy="5447645"/>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b="1" dirty="0">
                <a:solidFill>
                  <a:srgbClr val="C00000"/>
                </a:solidFill>
                <a:latin typeface="Söhne"/>
              </a:rPr>
              <a:t>Data quality: </a:t>
            </a:r>
            <a:r>
              <a:rPr lang="en-US" altLang="en-US" sz="2000" b="1" dirty="0">
                <a:solidFill>
                  <a:srgbClr val="374151"/>
                </a:solidFill>
                <a:latin typeface="Söhne"/>
              </a:rPr>
              <a:t>Each data source may have different levels of quality, accuracy, and reliability. Data scientists need to evaluate the quality of each data source and determine the appropriate weighting for each source in the analysis.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000" b="1" dirty="0">
              <a:solidFill>
                <a:srgbClr val="374151"/>
              </a:solidFill>
              <a:latin typeface="Söhne"/>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b="1" dirty="0">
                <a:solidFill>
                  <a:srgbClr val="C00000"/>
                </a:solidFill>
                <a:latin typeface="Söhne"/>
              </a:rPr>
              <a:t>Data volume: </a:t>
            </a:r>
            <a:r>
              <a:rPr lang="en-US" altLang="en-US" sz="2000" b="1" dirty="0">
                <a:solidFill>
                  <a:srgbClr val="374151"/>
                </a:solidFill>
                <a:latin typeface="Söhne"/>
              </a:rPr>
              <a:t>Combining multiple data sources can result in a large volume of data, which can increase the complexity of data analysis. Data scientists need to use appropriate tools and techniques, such as data warehousing, data lakes, and big data analytics, to manage and analyze large volumes of data.</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000" b="1" dirty="0">
              <a:solidFill>
                <a:srgbClr val="374151"/>
              </a:solidFill>
              <a:latin typeface="Söhne"/>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b="1" dirty="0">
                <a:solidFill>
                  <a:srgbClr val="C00000"/>
                </a:solidFill>
                <a:latin typeface="Söhne"/>
              </a:rPr>
              <a:t>Data privacy and security: </a:t>
            </a:r>
            <a:r>
              <a:rPr lang="en-US" altLang="en-US" sz="2000" b="1" dirty="0">
                <a:solidFill>
                  <a:srgbClr val="374151"/>
                </a:solidFill>
                <a:latin typeface="Söhne"/>
              </a:rPr>
              <a:t>Combining data from multiple sources can raise privacy and security concerns, particularly when dealing with sensitive or confidential data. Data scientists need to implement appropriate data security and privacy measures to protect the data and ensure compliance with regulations.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2" name="Rectangle 3">
            <a:extLst>
              <a:ext uri="{FF2B5EF4-FFF2-40B4-BE49-F238E27FC236}">
                <a16:creationId xmlns:a16="http://schemas.microsoft.com/office/drawing/2014/main" id="{3C278CA6-B1E1-4F91-6DA6-F0570612B189}"/>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7866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498022" y="102638"/>
            <a:ext cx="7815554" cy="326570"/>
          </a:xfrm>
        </p:spPr>
        <p:txBody>
          <a:bodyPr>
            <a:normAutofit fontScale="90000"/>
          </a:bodyPr>
          <a:lstStyle/>
          <a:p>
            <a:pPr marL="0" marR="0" lvl="0" indent="0" algn="ctr" rtl="0">
              <a:spcBef>
                <a:spcPts val="0"/>
              </a:spcBef>
              <a:spcAft>
                <a:spcPts val="0"/>
              </a:spcAft>
              <a:buNone/>
            </a:pPr>
            <a:r>
              <a:rPr lang="en-IN" sz="3600" b="1" i="0" u="none" strike="noStrike" cap="none" dirty="0">
                <a:solidFill>
                  <a:srgbClr val="C00000"/>
                </a:solidFill>
                <a:latin typeface="Calibri"/>
                <a:ea typeface="Calibri"/>
                <a:cs typeface="Calibri"/>
                <a:sym typeface="Calibri"/>
              </a:rPr>
              <a:t>Data Science Terminologies</a:t>
            </a:r>
            <a:endParaRPr lang="en-US"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Content Placeholder 3">
            <a:extLst>
              <a:ext uri="{FF2B5EF4-FFF2-40B4-BE49-F238E27FC236}">
                <a16:creationId xmlns:a16="http://schemas.microsoft.com/office/drawing/2014/main" id="{A690DC5C-F5D6-9F39-FC63-184E3B0A12D6}"/>
              </a:ext>
            </a:extLst>
          </p:cNvPr>
          <p:cNvSpPr>
            <a:spLocks noGrp="1"/>
          </p:cNvSpPr>
          <p:nvPr>
            <p:ph idx="1"/>
          </p:nvPr>
        </p:nvSpPr>
        <p:spPr>
          <a:xfrm>
            <a:off x="328320" y="525591"/>
            <a:ext cx="8487359" cy="6108473"/>
          </a:xfrm>
        </p:spPr>
        <p:txBody>
          <a:bodyPr>
            <a:normAutofit/>
          </a:bodyPr>
          <a:lstStyle/>
          <a:p>
            <a:pPr marL="0" indent="0">
              <a:buNone/>
            </a:pPr>
            <a:r>
              <a:rPr lang="en-US" sz="1800" b="1" dirty="0">
                <a:latin typeface="Calibri" panose="020F0502020204030204" pitchFamily="34" charset="0"/>
                <a:cs typeface="Calibri" panose="020F0502020204030204" pitchFamily="34" charset="0"/>
              </a:rPr>
              <a:t>Here are some common terms used in data science:-</a:t>
            </a:r>
          </a:p>
          <a:p>
            <a:pPr marL="0" indent="0">
              <a:buNone/>
            </a:pPr>
            <a:endParaRPr lang="en-US" sz="1800" b="1" dirty="0">
              <a:latin typeface="Calibri" panose="020F0502020204030204" pitchFamily="34" charset="0"/>
              <a:cs typeface="Calibri" panose="020F0502020204030204" pitchFamily="34" charset="0"/>
            </a:endParaRPr>
          </a:p>
          <a:p>
            <a:pPr>
              <a:spcBef>
                <a:spcPts val="0"/>
              </a:spcBef>
              <a:tabLst>
                <a:tab pos="457200" algn="l"/>
              </a:tabLst>
            </a:pPr>
            <a:r>
              <a:rPr lang="en-US" sz="1800"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Data:</a:t>
            </a:r>
            <a:r>
              <a:rPr lang="en-US" sz="180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 Facts, observations, or measurements that are collected and analyzed in order to gain insights or draw conclusions.</a:t>
            </a:r>
          </a:p>
          <a:p>
            <a:pPr>
              <a:spcBef>
                <a:spcPts val="0"/>
              </a:spcBef>
              <a:tabLst>
                <a:tab pos="457200" algn="l"/>
              </a:tabLst>
            </a:pPr>
            <a:endParaRPr lang="en-US" sz="1800" b="1" dirty="0">
              <a:effectLst/>
              <a:latin typeface="Calibri" panose="020F0502020204030204" pitchFamily="34" charset="0"/>
              <a:ea typeface="Times New Roman" panose="02020603050405020304" pitchFamily="18" charset="0"/>
              <a:cs typeface="Calibri" panose="020F0502020204030204" pitchFamily="34" charset="0"/>
            </a:endParaRPr>
          </a:p>
          <a:p>
            <a:pPr>
              <a:spcBef>
                <a:spcPts val="0"/>
              </a:spcBef>
              <a:tabLst>
                <a:tab pos="457200" algn="l"/>
              </a:tabLst>
            </a:pPr>
            <a:r>
              <a:rPr lang="en-US" sz="1800"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Dataset: </a:t>
            </a:r>
            <a:r>
              <a:rPr lang="en-US" sz="180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A collection of data, usually presented in tabular form, that has been organized and formatted for analysis.</a:t>
            </a:r>
          </a:p>
          <a:p>
            <a:pPr>
              <a:spcBef>
                <a:spcPts val="0"/>
              </a:spcBef>
              <a:tabLst>
                <a:tab pos="457200" algn="l"/>
              </a:tabLst>
            </a:pPr>
            <a:endParaRPr lang="en-US" sz="1800" b="1" dirty="0">
              <a:effectLst/>
              <a:latin typeface="Calibri" panose="020F0502020204030204" pitchFamily="34" charset="0"/>
              <a:ea typeface="Times New Roman" panose="02020603050405020304" pitchFamily="18" charset="0"/>
              <a:cs typeface="Calibri" panose="020F0502020204030204" pitchFamily="34" charset="0"/>
            </a:endParaRPr>
          </a:p>
          <a:p>
            <a:pPr>
              <a:spcBef>
                <a:spcPts val="0"/>
              </a:spcBef>
              <a:tabLst>
                <a:tab pos="457200" algn="l"/>
              </a:tabLst>
            </a:pPr>
            <a:r>
              <a:rPr lang="en-US" sz="1800"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Feature:</a:t>
            </a:r>
            <a:r>
              <a:rPr lang="en-US" sz="180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 A measurable aspect or characteristic of a dataset that can be used to make predictions or gain insights.</a:t>
            </a:r>
          </a:p>
          <a:p>
            <a:pPr>
              <a:spcBef>
                <a:spcPts val="0"/>
              </a:spcBef>
              <a:tabLst>
                <a:tab pos="457200" algn="l"/>
              </a:tabLst>
            </a:pPr>
            <a:endParaRPr lang="en-US" sz="1800" b="1" dirty="0">
              <a:effectLst/>
              <a:latin typeface="Calibri" panose="020F0502020204030204" pitchFamily="34" charset="0"/>
              <a:ea typeface="Times New Roman" panose="02020603050405020304" pitchFamily="18" charset="0"/>
              <a:cs typeface="Calibri" panose="020F0502020204030204" pitchFamily="34" charset="0"/>
            </a:endParaRPr>
          </a:p>
          <a:p>
            <a:pPr>
              <a:spcBef>
                <a:spcPts val="0"/>
              </a:spcBef>
              <a:tabLst>
                <a:tab pos="457200" algn="l"/>
              </a:tabLst>
            </a:pPr>
            <a:r>
              <a:rPr lang="en-US" sz="1800"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Machine Learning</a:t>
            </a:r>
            <a:r>
              <a:rPr lang="en-US" sz="180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 A field of study that uses algorithms and statistical models to enable computers to learn from data and make predictions or decisions without being explicitly programmed.</a:t>
            </a:r>
          </a:p>
          <a:p>
            <a:pPr>
              <a:spcBef>
                <a:spcPts val="0"/>
              </a:spcBef>
              <a:tabLst>
                <a:tab pos="457200" algn="l"/>
              </a:tabLst>
            </a:pPr>
            <a:endParaRPr lang="en-US" sz="1800" b="1" dirty="0">
              <a:effectLst/>
              <a:latin typeface="Calibri" panose="020F0502020204030204" pitchFamily="34" charset="0"/>
              <a:ea typeface="Times New Roman" panose="02020603050405020304" pitchFamily="18" charset="0"/>
              <a:cs typeface="Calibri" panose="020F0502020204030204" pitchFamily="34" charset="0"/>
            </a:endParaRPr>
          </a:p>
          <a:p>
            <a:pPr>
              <a:spcBef>
                <a:spcPts val="0"/>
              </a:spcBef>
              <a:tabLst>
                <a:tab pos="457200" algn="l"/>
              </a:tabLst>
            </a:pPr>
            <a:r>
              <a:rPr lang="en-US" sz="1800"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Regression</a:t>
            </a:r>
            <a:r>
              <a:rPr lang="en-US" sz="180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 A statistical method used to model the relationship between a </a:t>
            </a:r>
            <a:r>
              <a:rPr lang="en-US" sz="1800" b="1" dirty="0">
                <a:solidFill>
                  <a:srgbClr val="374151"/>
                </a:solidFill>
                <a:latin typeface="Calibri" panose="020F0502020204030204" pitchFamily="34" charset="0"/>
                <a:cs typeface="Calibri" panose="020F0502020204030204" pitchFamily="34" charset="0"/>
              </a:rPr>
              <a:t>dependent variable and one or more independent variables.</a:t>
            </a:r>
          </a:p>
          <a:p>
            <a:pPr>
              <a:spcBef>
                <a:spcPts val="0"/>
              </a:spcBef>
              <a:tabLst>
                <a:tab pos="457200" algn="l"/>
              </a:tabLst>
            </a:pPr>
            <a:endParaRPr lang="en-US" sz="1800" b="1" dirty="0">
              <a:solidFill>
                <a:srgbClr val="374151"/>
              </a:solidFill>
              <a:latin typeface="Calibri" panose="020F0502020204030204" pitchFamily="34" charset="0"/>
              <a:cs typeface="Calibri" panose="020F0502020204030204" pitchFamily="34" charset="0"/>
            </a:endParaRPr>
          </a:p>
          <a:p>
            <a:pPr>
              <a:spcBef>
                <a:spcPts val="0"/>
              </a:spcBef>
              <a:tabLst>
                <a:tab pos="457200" algn="l"/>
              </a:tabLst>
            </a:pPr>
            <a:r>
              <a:rPr lang="en-US" sz="1800" b="1" dirty="0">
                <a:solidFill>
                  <a:srgbClr val="FF0000"/>
                </a:solidFill>
                <a:latin typeface="Calibri" panose="020F0502020204030204" pitchFamily="34" charset="0"/>
                <a:cs typeface="Calibri" panose="020F0502020204030204" pitchFamily="34" charset="0"/>
              </a:rPr>
              <a:t>Classification: </a:t>
            </a:r>
            <a:r>
              <a:rPr lang="en-US" sz="1800" b="1" dirty="0">
                <a:solidFill>
                  <a:srgbClr val="374151"/>
                </a:solidFill>
                <a:latin typeface="Calibri" panose="020F0502020204030204" pitchFamily="34" charset="0"/>
                <a:cs typeface="Calibri" panose="020F0502020204030204" pitchFamily="34" charset="0"/>
              </a:rPr>
              <a:t>A type of machine learning task where the goal is to predict a discrete label or category for a given input.</a:t>
            </a:r>
          </a:p>
          <a:p>
            <a:pPr>
              <a:spcBef>
                <a:spcPts val="0"/>
              </a:spcBef>
              <a:tabLst>
                <a:tab pos="457200" algn="l"/>
              </a:tabLst>
            </a:pPr>
            <a:endParaRPr lang="en-US" sz="1800" b="1" dirty="0">
              <a:solidFill>
                <a:srgbClr val="374151"/>
              </a:solidFill>
              <a:latin typeface="Calibri" panose="020F0502020204030204" pitchFamily="34" charset="0"/>
              <a:cs typeface="Calibri" panose="020F0502020204030204" pitchFamily="34" charset="0"/>
            </a:endParaRPr>
          </a:p>
          <a:p>
            <a:pPr>
              <a:spcBef>
                <a:spcPts val="0"/>
              </a:spcBef>
              <a:tabLst>
                <a:tab pos="457200" algn="l"/>
              </a:tabLst>
            </a:pPr>
            <a:r>
              <a:rPr lang="en-US" sz="1800" b="1" dirty="0">
                <a:solidFill>
                  <a:srgbClr val="FF0000"/>
                </a:solidFill>
                <a:latin typeface="Calibri" panose="020F0502020204030204" pitchFamily="34" charset="0"/>
                <a:cs typeface="Calibri" panose="020F0502020204030204" pitchFamily="34" charset="0"/>
              </a:rPr>
              <a:t>Clustering</a:t>
            </a:r>
            <a:r>
              <a:rPr lang="en-US" sz="1800" b="1" dirty="0">
                <a:solidFill>
                  <a:srgbClr val="374151"/>
                </a:solidFill>
                <a:latin typeface="Calibri" panose="020F0502020204030204" pitchFamily="34" charset="0"/>
                <a:cs typeface="Calibri" panose="020F0502020204030204" pitchFamily="34" charset="0"/>
              </a:rPr>
              <a:t>: A type of unsupervised machine learning task where the goal is to group similar data points together.</a:t>
            </a:r>
          </a:p>
          <a:p>
            <a:pPr marL="342900" marR="0" lvl="0" indent="-342900">
              <a:spcBef>
                <a:spcPts val="0"/>
              </a:spcBef>
              <a:spcAft>
                <a:spcPts val="0"/>
              </a:spcAft>
              <a:buFont typeface="+mj-lt"/>
              <a:buAutoNum type="arabicPeriod"/>
              <a:tabLst>
                <a:tab pos="457200" algn="l"/>
              </a:tabLst>
            </a:pPr>
            <a:endParaRPr lang="en-US" sz="1800" b="1" dirty="0">
              <a:solidFill>
                <a:srgbClr val="374151"/>
              </a:solidFill>
              <a:latin typeface="Calibri" panose="020F0502020204030204" pitchFamily="34" charset="0"/>
              <a:cs typeface="Calibri" panose="020F0502020204030204" pitchFamily="34" charset="0"/>
            </a:endParaRPr>
          </a:p>
          <a:p>
            <a:pPr marL="0" indent="0">
              <a:buNone/>
            </a:pPr>
            <a:endParaRPr lang="en-US" sz="1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40087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C9F1-0489-FD3C-2E58-DC91D2148F25}"/>
              </a:ext>
            </a:extLst>
          </p:cNvPr>
          <p:cNvSpPr>
            <a:spLocks noGrp="1"/>
          </p:cNvSpPr>
          <p:nvPr>
            <p:ph type="title"/>
          </p:nvPr>
        </p:nvSpPr>
        <p:spPr>
          <a:xfrm>
            <a:off x="339401" y="0"/>
            <a:ext cx="7815554" cy="326570"/>
          </a:xfrm>
        </p:spPr>
        <p:txBody>
          <a:bodyPr>
            <a:normAutofit fontScale="90000"/>
          </a:bodyPr>
          <a:lstStyle/>
          <a:p>
            <a:pPr marL="0" marR="0" lvl="0" indent="0" algn="ctr" rtl="0">
              <a:spcBef>
                <a:spcPts val="0"/>
              </a:spcBef>
              <a:spcAft>
                <a:spcPts val="0"/>
              </a:spcAft>
              <a:buNone/>
            </a:pPr>
            <a:r>
              <a:rPr lang="en-IN" sz="3600" b="1" i="0" u="none" strike="noStrike" cap="none" dirty="0">
                <a:solidFill>
                  <a:srgbClr val="C00000"/>
                </a:solidFill>
                <a:latin typeface="Calibri"/>
                <a:ea typeface="Calibri"/>
                <a:cs typeface="Calibri"/>
                <a:sym typeface="Calibri"/>
              </a:rPr>
              <a:t>Data Science Terminologies           </a:t>
            </a:r>
            <a:r>
              <a:rPr lang="en-IN" sz="3600" b="1" i="0" u="none" strike="noStrike" cap="none" dirty="0" err="1">
                <a:solidFill>
                  <a:srgbClr val="C00000"/>
                </a:solidFill>
                <a:latin typeface="Calibri"/>
                <a:ea typeface="Calibri"/>
                <a:cs typeface="Calibri"/>
                <a:sym typeface="Calibri"/>
              </a:rPr>
              <a:t>contd</a:t>
            </a:r>
            <a:r>
              <a:rPr lang="en-IN" sz="3600" b="1" i="0" u="none" strike="noStrike" cap="none" dirty="0">
                <a:solidFill>
                  <a:srgbClr val="C00000"/>
                </a:solidFill>
                <a:latin typeface="Calibri"/>
                <a:ea typeface="Calibri"/>
                <a:cs typeface="Calibri"/>
                <a:sym typeface="Calibri"/>
              </a:rPr>
              <a:t>…</a:t>
            </a:r>
            <a:endParaRPr lang="en-US"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Content Placeholder 3">
            <a:extLst>
              <a:ext uri="{FF2B5EF4-FFF2-40B4-BE49-F238E27FC236}">
                <a16:creationId xmlns:a16="http://schemas.microsoft.com/office/drawing/2014/main" id="{3893E4E7-4EA1-63B5-BD2A-70DA99A5F292}"/>
              </a:ext>
            </a:extLst>
          </p:cNvPr>
          <p:cNvSpPr>
            <a:spLocks noGrp="1"/>
          </p:cNvSpPr>
          <p:nvPr>
            <p:ph idx="1"/>
          </p:nvPr>
        </p:nvSpPr>
        <p:spPr>
          <a:xfrm>
            <a:off x="274086" y="469609"/>
            <a:ext cx="8683301" cy="6248432"/>
          </a:xfrm>
        </p:spPr>
        <p:txBody>
          <a:bodyPr>
            <a:normAutofit fontScale="92500" lnSpcReduction="10000"/>
          </a:bodyPr>
          <a:lstStyle/>
          <a:p>
            <a:pPr>
              <a:lnSpc>
                <a:spcPct val="110000"/>
              </a:lnSpc>
              <a:spcBef>
                <a:spcPts val="0"/>
              </a:spcBef>
              <a:tabLst>
                <a:tab pos="457200" algn="l"/>
              </a:tabLst>
            </a:pPr>
            <a:r>
              <a:rPr lang="en-US" sz="1800" b="1" dirty="0">
                <a:solidFill>
                  <a:srgbClr val="FF0000"/>
                </a:solidFill>
                <a:latin typeface="Calibri" panose="020F0502020204030204" pitchFamily="34" charset="0"/>
                <a:cs typeface="Calibri" panose="020F0502020204030204" pitchFamily="34" charset="0"/>
              </a:rPr>
              <a:t>Neural Network</a:t>
            </a:r>
            <a:r>
              <a:rPr lang="en-US" sz="1800" b="1" dirty="0">
                <a:latin typeface="Calibri" panose="020F0502020204030204" pitchFamily="34" charset="0"/>
                <a:cs typeface="Calibri" panose="020F0502020204030204" pitchFamily="34" charset="0"/>
              </a:rPr>
              <a:t>: A type of machine learning model that is inspired by the structure and function of the human brain.</a:t>
            </a:r>
          </a:p>
          <a:p>
            <a:pPr>
              <a:lnSpc>
                <a:spcPct val="110000"/>
              </a:lnSpc>
              <a:spcBef>
                <a:spcPts val="0"/>
              </a:spcBef>
              <a:tabLst>
                <a:tab pos="457200" algn="l"/>
              </a:tabLst>
            </a:pPr>
            <a:endParaRPr lang="en-US" sz="1800" b="1" dirty="0">
              <a:latin typeface="Calibri" panose="020F0502020204030204" pitchFamily="34" charset="0"/>
              <a:cs typeface="Calibri" panose="020F0502020204030204" pitchFamily="34" charset="0"/>
            </a:endParaRPr>
          </a:p>
          <a:p>
            <a:pPr>
              <a:lnSpc>
                <a:spcPct val="110000"/>
              </a:lnSpc>
              <a:spcBef>
                <a:spcPts val="0"/>
              </a:spcBef>
              <a:tabLst>
                <a:tab pos="457200" algn="l"/>
              </a:tabLst>
            </a:pPr>
            <a:r>
              <a:rPr lang="en-US" sz="1800" b="1" dirty="0">
                <a:solidFill>
                  <a:srgbClr val="FF0000"/>
                </a:solidFill>
                <a:latin typeface="Calibri" panose="020F0502020204030204" pitchFamily="34" charset="0"/>
                <a:cs typeface="Calibri" panose="020F0502020204030204" pitchFamily="34" charset="0"/>
              </a:rPr>
              <a:t>Data Visualization</a:t>
            </a:r>
            <a:r>
              <a:rPr lang="en-US" sz="1800" b="1" dirty="0">
                <a:latin typeface="Calibri" panose="020F0502020204030204" pitchFamily="34" charset="0"/>
                <a:cs typeface="Calibri" panose="020F0502020204030204" pitchFamily="34" charset="0"/>
              </a:rPr>
              <a:t>: The use of graphical or visual representations of data to facilitate understanding and communication.</a:t>
            </a:r>
          </a:p>
          <a:p>
            <a:pPr>
              <a:lnSpc>
                <a:spcPct val="110000"/>
              </a:lnSpc>
              <a:spcBef>
                <a:spcPts val="0"/>
              </a:spcBef>
              <a:tabLst>
                <a:tab pos="457200" algn="l"/>
              </a:tabLst>
            </a:pPr>
            <a:endParaRPr lang="en-US" sz="1800" b="1" dirty="0">
              <a:latin typeface="Calibri" panose="020F0502020204030204" pitchFamily="34" charset="0"/>
              <a:cs typeface="Calibri" panose="020F0502020204030204" pitchFamily="34" charset="0"/>
            </a:endParaRPr>
          </a:p>
          <a:p>
            <a:pPr>
              <a:lnSpc>
                <a:spcPct val="110000"/>
              </a:lnSpc>
              <a:spcBef>
                <a:spcPts val="0"/>
              </a:spcBef>
              <a:tabLst>
                <a:tab pos="457200" algn="l"/>
              </a:tabLst>
            </a:pPr>
            <a:r>
              <a:rPr lang="en-US" sz="1800" b="1" dirty="0">
                <a:solidFill>
                  <a:srgbClr val="FF0000"/>
                </a:solidFill>
                <a:latin typeface="Calibri" panose="020F0502020204030204" pitchFamily="34" charset="0"/>
                <a:cs typeface="Calibri" panose="020F0502020204030204" pitchFamily="34" charset="0"/>
              </a:rPr>
              <a:t>Big Data</a:t>
            </a:r>
            <a:r>
              <a:rPr lang="en-US" sz="1800" b="1" dirty="0">
                <a:latin typeface="Calibri" panose="020F0502020204030204" pitchFamily="34" charset="0"/>
                <a:cs typeface="Calibri" panose="020F0502020204030204" pitchFamily="34" charset="0"/>
              </a:rPr>
              <a:t>: A term used to describe extremely large and complex datasets that require specialized tools and techniques for storage, processing, and analysis.</a:t>
            </a:r>
          </a:p>
          <a:p>
            <a:pPr>
              <a:lnSpc>
                <a:spcPct val="110000"/>
              </a:lnSpc>
              <a:spcBef>
                <a:spcPts val="0"/>
              </a:spcBef>
              <a:tabLst>
                <a:tab pos="457200" algn="l"/>
              </a:tabLst>
            </a:pPr>
            <a:endParaRPr lang="en-US" sz="1800" b="1" dirty="0">
              <a:latin typeface="Calibri" panose="020F0502020204030204" pitchFamily="34" charset="0"/>
              <a:cs typeface="Calibri" panose="020F0502020204030204" pitchFamily="34" charset="0"/>
            </a:endParaRPr>
          </a:p>
          <a:p>
            <a:pPr>
              <a:lnSpc>
                <a:spcPct val="110000"/>
              </a:lnSpc>
              <a:spcBef>
                <a:spcPts val="0"/>
              </a:spcBef>
              <a:tabLst>
                <a:tab pos="457200" algn="l"/>
              </a:tabLst>
            </a:pPr>
            <a:r>
              <a:rPr lang="en-US" sz="1800" b="1" dirty="0">
                <a:solidFill>
                  <a:srgbClr val="FF0000"/>
                </a:solidFill>
                <a:latin typeface="Calibri" panose="020F0502020204030204" pitchFamily="34" charset="0"/>
                <a:cs typeface="Calibri" panose="020F0502020204030204" pitchFamily="34" charset="0"/>
              </a:rPr>
              <a:t>Deep Learning</a:t>
            </a:r>
            <a:r>
              <a:rPr lang="en-US" sz="1800" b="1" dirty="0">
                <a:latin typeface="Calibri" panose="020F0502020204030204" pitchFamily="34" charset="0"/>
                <a:cs typeface="Calibri" panose="020F0502020204030204" pitchFamily="34" charset="0"/>
              </a:rPr>
              <a:t>: A subfield of machine learning that uses neural networks with multiple layers to learn complex patterns in data.</a:t>
            </a:r>
          </a:p>
          <a:p>
            <a:pPr>
              <a:lnSpc>
                <a:spcPct val="110000"/>
              </a:lnSpc>
              <a:spcBef>
                <a:spcPts val="0"/>
              </a:spcBef>
              <a:tabLst>
                <a:tab pos="457200" algn="l"/>
              </a:tabLst>
            </a:pPr>
            <a:endParaRPr lang="en-US" sz="1800" b="1" dirty="0">
              <a:latin typeface="Calibri" panose="020F0502020204030204" pitchFamily="34" charset="0"/>
              <a:cs typeface="Calibri" panose="020F0502020204030204" pitchFamily="34" charset="0"/>
            </a:endParaRPr>
          </a:p>
          <a:p>
            <a:pPr>
              <a:lnSpc>
                <a:spcPct val="110000"/>
              </a:lnSpc>
              <a:spcBef>
                <a:spcPts val="0"/>
              </a:spcBef>
              <a:tabLst>
                <a:tab pos="457200" algn="l"/>
              </a:tabLst>
            </a:pPr>
            <a:r>
              <a:rPr lang="en-US" sz="1800" b="1" dirty="0">
                <a:solidFill>
                  <a:srgbClr val="FF0000"/>
                </a:solidFill>
                <a:latin typeface="Calibri" panose="020F0502020204030204" pitchFamily="34" charset="0"/>
                <a:cs typeface="Calibri" panose="020F0502020204030204" pitchFamily="34" charset="0"/>
              </a:rPr>
              <a:t>Model:</a:t>
            </a:r>
            <a:r>
              <a:rPr lang="en-US" sz="1800" b="1" dirty="0">
                <a:latin typeface="Calibri" panose="020F0502020204030204" pitchFamily="34" charset="0"/>
                <a:cs typeface="Calibri" panose="020F0502020204030204" pitchFamily="34" charset="0"/>
              </a:rPr>
              <a:t> A mathematical or computational representation of a system or process that can be used to make predictions or simulate behavior.</a:t>
            </a:r>
          </a:p>
          <a:p>
            <a:pPr>
              <a:lnSpc>
                <a:spcPct val="110000"/>
              </a:lnSpc>
              <a:spcBef>
                <a:spcPts val="0"/>
              </a:spcBef>
              <a:tabLst>
                <a:tab pos="457200" algn="l"/>
              </a:tabLst>
            </a:pPr>
            <a:endParaRPr lang="en-US" sz="1800" b="1" dirty="0">
              <a:latin typeface="Calibri" panose="020F0502020204030204" pitchFamily="34" charset="0"/>
              <a:cs typeface="Calibri" panose="020F0502020204030204" pitchFamily="34" charset="0"/>
            </a:endParaRPr>
          </a:p>
          <a:p>
            <a:pPr>
              <a:lnSpc>
                <a:spcPct val="110000"/>
              </a:lnSpc>
              <a:spcBef>
                <a:spcPts val="0"/>
              </a:spcBef>
              <a:tabLst>
                <a:tab pos="457200" algn="l"/>
              </a:tabLst>
            </a:pPr>
            <a:r>
              <a:rPr lang="en-US" sz="1800" b="1" dirty="0">
                <a:solidFill>
                  <a:srgbClr val="FF0000"/>
                </a:solidFill>
                <a:latin typeface="Calibri" panose="020F0502020204030204" pitchFamily="34" charset="0"/>
                <a:cs typeface="Calibri" panose="020F0502020204030204" pitchFamily="34" charset="0"/>
              </a:rPr>
              <a:t>Algorithm: </a:t>
            </a:r>
            <a:r>
              <a:rPr lang="en-US" sz="1800" b="1" dirty="0">
                <a:latin typeface="Calibri" panose="020F0502020204030204" pitchFamily="34" charset="0"/>
                <a:cs typeface="Calibri" panose="020F0502020204030204" pitchFamily="34" charset="0"/>
              </a:rPr>
              <a:t>A step-by-step procedure for solving a problem or performing a task.</a:t>
            </a:r>
          </a:p>
          <a:p>
            <a:pPr>
              <a:lnSpc>
                <a:spcPct val="110000"/>
              </a:lnSpc>
              <a:spcBef>
                <a:spcPts val="0"/>
              </a:spcBef>
              <a:tabLst>
                <a:tab pos="457200" algn="l"/>
              </a:tabLst>
            </a:pPr>
            <a:endParaRPr lang="en-US" sz="1800" b="1" dirty="0">
              <a:latin typeface="Calibri" panose="020F0502020204030204" pitchFamily="34" charset="0"/>
              <a:cs typeface="Calibri" panose="020F0502020204030204" pitchFamily="34" charset="0"/>
            </a:endParaRPr>
          </a:p>
          <a:p>
            <a:pPr>
              <a:lnSpc>
                <a:spcPct val="110000"/>
              </a:lnSpc>
              <a:spcBef>
                <a:spcPts val="0"/>
              </a:spcBef>
              <a:tabLst>
                <a:tab pos="457200" algn="l"/>
              </a:tabLst>
            </a:pPr>
            <a:r>
              <a:rPr lang="en-US" sz="1800" b="1" dirty="0">
                <a:solidFill>
                  <a:srgbClr val="FF0000"/>
                </a:solidFill>
                <a:latin typeface="Calibri" panose="020F0502020204030204" pitchFamily="34" charset="0"/>
                <a:cs typeface="Calibri" panose="020F0502020204030204" pitchFamily="34" charset="0"/>
              </a:rPr>
              <a:t>Overfitting:</a:t>
            </a:r>
            <a:r>
              <a:rPr lang="en-US" sz="1800" b="1" dirty="0">
                <a:latin typeface="Calibri" panose="020F0502020204030204" pitchFamily="34" charset="0"/>
                <a:cs typeface="Calibri" panose="020F0502020204030204" pitchFamily="34" charset="0"/>
              </a:rPr>
              <a:t> A problem in machine learning where a model is too complex and fits the training data too closely, leading to poor generalization to new data.</a:t>
            </a:r>
          </a:p>
          <a:p>
            <a:pPr>
              <a:lnSpc>
                <a:spcPct val="110000"/>
              </a:lnSpc>
              <a:spcBef>
                <a:spcPts val="0"/>
              </a:spcBef>
              <a:tabLst>
                <a:tab pos="457200" algn="l"/>
              </a:tabLst>
            </a:pPr>
            <a:endParaRPr lang="en-US" sz="1800" b="1" dirty="0">
              <a:latin typeface="Calibri" panose="020F0502020204030204" pitchFamily="34" charset="0"/>
              <a:cs typeface="Calibri" panose="020F0502020204030204" pitchFamily="34" charset="0"/>
            </a:endParaRPr>
          </a:p>
          <a:p>
            <a:pPr>
              <a:lnSpc>
                <a:spcPct val="110000"/>
              </a:lnSpc>
              <a:spcBef>
                <a:spcPts val="0"/>
              </a:spcBef>
              <a:tabLst>
                <a:tab pos="457200" algn="l"/>
              </a:tabLst>
            </a:pPr>
            <a:r>
              <a:rPr lang="en-US" sz="1800" b="1" dirty="0">
                <a:solidFill>
                  <a:srgbClr val="FF0000"/>
                </a:solidFill>
                <a:latin typeface="Calibri" panose="020F0502020204030204" pitchFamily="34" charset="0"/>
                <a:cs typeface="Calibri" panose="020F0502020204030204" pitchFamily="34" charset="0"/>
              </a:rPr>
              <a:t>Underfitting</a:t>
            </a:r>
            <a:r>
              <a:rPr lang="en-US" sz="1800" b="1" dirty="0">
                <a:latin typeface="Calibri" panose="020F0502020204030204" pitchFamily="34" charset="0"/>
                <a:cs typeface="Calibri" panose="020F0502020204030204" pitchFamily="34" charset="0"/>
              </a:rPr>
              <a:t>: A problem in machine learning where a model is too simple and fails to capture the complexity of the data, leading to poor performance on both the training and test data.</a:t>
            </a:r>
          </a:p>
          <a:p>
            <a:endParaRPr lang="en-US" sz="1600" dirty="0"/>
          </a:p>
        </p:txBody>
      </p:sp>
    </p:spTree>
    <p:extLst>
      <p:ext uri="{BB962C8B-B14F-4D97-AF65-F5344CB8AC3E}">
        <p14:creationId xmlns:p14="http://schemas.microsoft.com/office/powerpoint/2010/main" val="315061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