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68" r:id="rId5"/>
    <p:sldId id="269" r:id="rId6"/>
    <p:sldId id="270" r:id="rId7"/>
    <p:sldId id="271" r:id="rId8"/>
    <p:sldId id="272" r:id="rId9"/>
    <p:sldId id="263" r:id="rId10"/>
    <p:sldId id="264" r:id="rId11"/>
    <p:sldId id="265" r:id="rId12"/>
    <p:sldId id="273" r:id="rId13"/>
    <p:sldId id="280" r:id="rId14"/>
    <p:sldId id="274" r:id="rId15"/>
    <p:sldId id="259" r:id="rId16"/>
    <p:sldId id="260" r:id="rId17"/>
    <p:sldId id="261" r:id="rId18"/>
    <p:sldId id="262" r:id="rId19"/>
    <p:sldId id="266" r:id="rId20"/>
    <p:sldId id="275" r:id="rId21"/>
    <p:sldId id="276" r:id="rId22"/>
    <p:sldId id="277" r:id="rId23"/>
    <p:sldId id="278" r:id="rId24"/>
    <p:sldId id="258"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p:restoredTop sz="94981"/>
  </p:normalViewPr>
  <p:slideViewPr>
    <p:cSldViewPr snapToGrid="0" snapToObjects="1">
      <p:cViewPr>
        <p:scale>
          <a:sx n="67" d="100"/>
          <a:sy n="67" d="100"/>
        </p:scale>
        <p:origin x="-442"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A99B694-E51C-4846-BD87-54B6882102DD}" type="doc">
      <dgm:prSet loTypeId="urn:microsoft.com/office/officeart/2005/8/layout/hList1" loCatId="" qsTypeId="urn:microsoft.com/office/officeart/2005/8/quickstyle/simple1#1" qsCatId="simple" csTypeId="urn:microsoft.com/office/officeart/2005/8/colors/accent1_2#1" csCatId="accent1" phldr="1"/>
      <dgm:spPr/>
      <dgm:t>
        <a:bodyPr/>
        <a:lstStyle/>
        <a:p>
          <a:endParaRPr lang="en-GB"/>
        </a:p>
      </dgm:t>
    </dgm:pt>
    <dgm:pt modelId="{92E5A43F-EB2B-0D4D-98E5-E76AECD897CC}">
      <dgm:prSet phldrT="[Text]"/>
      <dgm:spPr/>
      <dgm:t>
        <a:bodyPr/>
        <a:lstStyle/>
        <a:p>
          <a:r>
            <a:rPr lang="en-GB" dirty="0"/>
            <a:t>GENERAL COMMUNICATION</a:t>
          </a:r>
        </a:p>
      </dgm:t>
    </dgm:pt>
    <dgm:pt modelId="{31C65934-A09D-8845-8964-99EE08176890}" type="parTrans" cxnId="{F0300839-670F-AC4C-91ED-57162AF0AAD4}">
      <dgm:prSet/>
      <dgm:spPr/>
      <dgm:t>
        <a:bodyPr/>
        <a:lstStyle/>
        <a:p>
          <a:endParaRPr lang="en-GB"/>
        </a:p>
      </dgm:t>
    </dgm:pt>
    <dgm:pt modelId="{B5991657-39A8-0144-A741-45D7849D7528}" type="sibTrans" cxnId="{F0300839-670F-AC4C-91ED-57162AF0AAD4}">
      <dgm:prSet/>
      <dgm:spPr/>
      <dgm:t>
        <a:bodyPr/>
        <a:lstStyle/>
        <a:p>
          <a:endParaRPr lang="en-GB"/>
        </a:p>
      </dgm:t>
    </dgm:pt>
    <dgm:pt modelId="{411D5941-EF8B-4643-8F87-D70C3785D100}">
      <dgm:prSet phldrT="[Text]"/>
      <dgm:spPr/>
      <dgm:t>
        <a:bodyPr/>
        <a:lstStyle/>
        <a:p>
          <a:pPr>
            <a:buNone/>
          </a:pPr>
          <a:r>
            <a:rPr lang="en-IN" dirty="0"/>
            <a:t>• Contains a general message</a:t>
          </a:r>
          <a:endParaRPr lang="en-GB" dirty="0"/>
        </a:p>
      </dgm:t>
    </dgm:pt>
    <dgm:pt modelId="{CF801E1A-4F9D-0040-B2D9-A7C64FF57F8E}" type="parTrans" cxnId="{C0D0998B-DC5D-3144-B168-47C3CB0D1BC9}">
      <dgm:prSet/>
      <dgm:spPr/>
      <dgm:t>
        <a:bodyPr/>
        <a:lstStyle/>
        <a:p>
          <a:endParaRPr lang="en-GB"/>
        </a:p>
      </dgm:t>
    </dgm:pt>
    <dgm:pt modelId="{324B15F0-6106-9744-8C89-BB7037EFE4DE}" type="sibTrans" cxnId="{C0D0998B-DC5D-3144-B168-47C3CB0D1BC9}">
      <dgm:prSet/>
      <dgm:spPr/>
      <dgm:t>
        <a:bodyPr/>
        <a:lstStyle/>
        <a:p>
          <a:endParaRPr lang="en-GB"/>
        </a:p>
      </dgm:t>
    </dgm:pt>
    <dgm:pt modelId="{C6D7C85C-BAB9-5143-89BD-CAAB4323CDB5}">
      <dgm:prSet phldrT="[Text]"/>
      <dgm:spPr/>
      <dgm:t>
        <a:bodyPr/>
        <a:lstStyle/>
        <a:p>
          <a:r>
            <a:rPr lang="en-GB" dirty="0"/>
            <a:t>TECHNICAL COMMUNICATION </a:t>
          </a:r>
        </a:p>
      </dgm:t>
    </dgm:pt>
    <dgm:pt modelId="{9A61C5EC-CB6E-D048-B6AC-566A988D6FD4}" type="parTrans" cxnId="{B2B45DF2-8C9E-894D-A2D3-FD0596B69178}">
      <dgm:prSet/>
      <dgm:spPr/>
      <dgm:t>
        <a:bodyPr/>
        <a:lstStyle/>
        <a:p>
          <a:endParaRPr lang="en-GB"/>
        </a:p>
      </dgm:t>
    </dgm:pt>
    <dgm:pt modelId="{BAF88326-EDE8-4C49-9728-4B4A0BC5B424}" type="sibTrans" cxnId="{B2B45DF2-8C9E-894D-A2D3-FD0596B69178}">
      <dgm:prSet/>
      <dgm:spPr/>
      <dgm:t>
        <a:bodyPr/>
        <a:lstStyle/>
        <a:p>
          <a:endParaRPr lang="en-GB"/>
        </a:p>
      </dgm:t>
    </dgm:pt>
    <dgm:pt modelId="{FDC9F193-3664-E04E-8E88-A86F51667634}">
      <dgm:prSet phldrT="[Text]"/>
      <dgm:spPr/>
      <dgm:t>
        <a:bodyPr/>
        <a:lstStyle/>
        <a:p>
          <a:pPr>
            <a:buNone/>
          </a:pPr>
          <a:r>
            <a:rPr lang="en-IN" dirty="0"/>
            <a:t>• Contains a technical message</a:t>
          </a:r>
          <a:endParaRPr lang="en-GB" dirty="0"/>
        </a:p>
      </dgm:t>
    </dgm:pt>
    <dgm:pt modelId="{27A13C12-CBF5-B547-A66C-95D9CF814A63}" type="parTrans" cxnId="{F742D3D8-76FA-3443-9E67-DC2AF22322EE}">
      <dgm:prSet/>
      <dgm:spPr/>
      <dgm:t>
        <a:bodyPr/>
        <a:lstStyle/>
        <a:p>
          <a:endParaRPr lang="en-GB"/>
        </a:p>
      </dgm:t>
    </dgm:pt>
    <dgm:pt modelId="{5D808EC3-34EF-054E-BEAE-FCDA4D8F6A9E}" type="sibTrans" cxnId="{F742D3D8-76FA-3443-9E67-DC2AF22322EE}">
      <dgm:prSet/>
      <dgm:spPr/>
      <dgm:t>
        <a:bodyPr/>
        <a:lstStyle/>
        <a:p>
          <a:endParaRPr lang="en-GB"/>
        </a:p>
      </dgm:t>
    </dgm:pt>
    <dgm:pt modelId="{6DA098DC-2760-9544-9EB5-238FFE50B017}">
      <dgm:prSet/>
      <dgm:spPr/>
      <dgm:t>
        <a:bodyPr/>
        <a:lstStyle/>
        <a:p>
          <a:pPr>
            <a:buNone/>
          </a:pPr>
          <a:r>
            <a:rPr lang="en-IN" dirty="0"/>
            <a:t>• Informal in style and approach.</a:t>
          </a:r>
        </a:p>
      </dgm:t>
    </dgm:pt>
    <dgm:pt modelId="{768AF8B6-9F97-004B-97AB-B2E3E41F7A26}" type="parTrans" cxnId="{197ADC1C-4BD3-BD45-A1A9-65173787D129}">
      <dgm:prSet/>
      <dgm:spPr/>
      <dgm:t>
        <a:bodyPr/>
        <a:lstStyle/>
        <a:p>
          <a:endParaRPr lang="en-GB"/>
        </a:p>
      </dgm:t>
    </dgm:pt>
    <dgm:pt modelId="{40A27D83-AABA-2E43-AD35-8172C480A611}" type="sibTrans" cxnId="{197ADC1C-4BD3-BD45-A1A9-65173787D129}">
      <dgm:prSet/>
      <dgm:spPr/>
      <dgm:t>
        <a:bodyPr/>
        <a:lstStyle/>
        <a:p>
          <a:endParaRPr lang="en-GB"/>
        </a:p>
      </dgm:t>
    </dgm:pt>
    <dgm:pt modelId="{FFD627C8-7DD1-B843-9157-AA50FD8B74AE}">
      <dgm:prSet/>
      <dgm:spPr/>
      <dgm:t>
        <a:bodyPr/>
        <a:lstStyle/>
        <a:p>
          <a:pPr>
            <a:buNone/>
          </a:pPr>
          <a:r>
            <a:rPr lang="en-IN" dirty="0"/>
            <a:t>• No set pattern of communication.</a:t>
          </a:r>
        </a:p>
      </dgm:t>
    </dgm:pt>
    <dgm:pt modelId="{6062F3A9-3916-2642-8DC6-124C0E40F030}" type="parTrans" cxnId="{69D37F9C-9745-0541-8128-085172469A70}">
      <dgm:prSet/>
      <dgm:spPr/>
      <dgm:t>
        <a:bodyPr/>
        <a:lstStyle/>
        <a:p>
          <a:endParaRPr lang="en-GB"/>
        </a:p>
      </dgm:t>
    </dgm:pt>
    <dgm:pt modelId="{53C20A36-02BA-1549-A1CD-034EF4411543}" type="sibTrans" cxnId="{69D37F9C-9745-0541-8128-085172469A70}">
      <dgm:prSet/>
      <dgm:spPr/>
      <dgm:t>
        <a:bodyPr/>
        <a:lstStyle/>
        <a:p>
          <a:endParaRPr lang="en-GB"/>
        </a:p>
      </dgm:t>
    </dgm:pt>
    <dgm:pt modelId="{3F6A67D1-45C7-8B43-B8F4-41F1746CEA7D}">
      <dgm:prSet/>
      <dgm:spPr/>
      <dgm:t>
        <a:bodyPr/>
        <a:lstStyle/>
        <a:p>
          <a:pPr>
            <a:buNone/>
          </a:pPr>
          <a:r>
            <a:rPr lang="en-IN" dirty="0"/>
            <a:t>• Mostly oral.</a:t>
          </a:r>
        </a:p>
      </dgm:t>
    </dgm:pt>
    <dgm:pt modelId="{99323480-3010-9B4A-8E3A-6F4EEA9DD02D}" type="parTrans" cxnId="{0527E691-7E62-CE47-9D55-10AF1EAEA4B4}">
      <dgm:prSet/>
      <dgm:spPr/>
      <dgm:t>
        <a:bodyPr/>
        <a:lstStyle/>
        <a:p>
          <a:endParaRPr lang="en-GB"/>
        </a:p>
      </dgm:t>
    </dgm:pt>
    <dgm:pt modelId="{26E9171F-9147-DB47-B7F3-CE7C6A1D6A45}" type="sibTrans" cxnId="{0527E691-7E62-CE47-9D55-10AF1EAEA4B4}">
      <dgm:prSet/>
      <dgm:spPr/>
      <dgm:t>
        <a:bodyPr/>
        <a:lstStyle/>
        <a:p>
          <a:endParaRPr lang="en-GB"/>
        </a:p>
      </dgm:t>
    </dgm:pt>
    <dgm:pt modelId="{D2980740-B7CB-044E-AC05-912F1D71908B}">
      <dgm:prSet/>
      <dgm:spPr/>
      <dgm:t>
        <a:bodyPr/>
        <a:lstStyle/>
        <a:p>
          <a:pPr>
            <a:buNone/>
          </a:pPr>
          <a:r>
            <a:rPr lang="en-IN" dirty="0"/>
            <a:t>• Not always for a specific audience.</a:t>
          </a:r>
        </a:p>
      </dgm:t>
    </dgm:pt>
    <dgm:pt modelId="{735ED9B4-EC7C-2E44-9990-834BA3311C6B}" type="parTrans" cxnId="{6AC4E4A9-9B22-4645-8632-D0E6EA598F22}">
      <dgm:prSet/>
      <dgm:spPr/>
      <dgm:t>
        <a:bodyPr/>
        <a:lstStyle/>
        <a:p>
          <a:endParaRPr lang="en-GB"/>
        </a:p>
      </dgm:t>
    </dgm:pt>
    <dgm:pt modelId="{C38459E1-B394-8842-A933-A9EBD54D2237}" type="sibTrans" cxnId="{6AC4E4A9-9B22-4645-8632-D0E6EA598F22}">
      <dgm:prSet/>
      <dgm:spPr/>
      <dgm:t>
        <a:bodyPr/>
        <a:lstStyle/>
        <a:p>
          <a:endParaRPr lang="en-GB"/>
        </a:p>
      </dgm:t>
    </dgm:pt>
    <dgm:pt modelId="{ADCF27DA-3FED-544D-AEF8-11BF1AF24A33}">
      <dgm:prSet/>
      <dgm:spPr/>
      <dgm:t>
        <a:bodyPr/>
        <a:lstStyle/>
        <a:p>
          <a:pPr>
            <a:buNone/>
          </a:pPr>
          <a:r>
            <a:rPr lang="en-IN" dirty="0"/>
            <a:t>• Does not involve the use of technical vocabulary or</a:t>
          </a:r>
        </a:p>
      </dgm:t>
    </dgm:pt>
    <dgm:pt modelId="{CF4E9AB3-1D56-4643-AB83-A5293815F39F}" type="parTrans" cxnId="{84024187-4E80-864E-8BED-6B42CBF3C452}">
      <dgm:prSet/>
      <dgm:spPr/>
      <dgm:t>
        <a:bodyPr/>
        <a:lstStyle/>
        <a:p>
          <a:endParaRPr lang="en-GB"/>
        </a:p>
      </dgm:t>
    </dgm:pt>
    <dgm:pt modelId="{4028FAB6-FB0E-2C4D-A8E4-9C75383CFD67}" type="sibTrans" cxnId="{84024187-4E80-864E-8BED-6B42CBF3C452}">
      <dgm:prSet/>
      <dgm:spPr/>
      <dgm:t>
        <a:bodyPr/>
        <a:lstStyle/>
        <a:p>
          <a:endParaRPr lang="en-GB"/>
        </a:p>
      </dgm:t>
    </dgm:pt>
    <dgm:pt modelId="{D1D60094-EA77-094B-A2E1-80441B5A6747}">
      <dgm:prSet/>
      <dgm:spPr/>
      <dgm:t>
        <a:bodyPr/>
        <a:lstStyle/>
        <a:p>
          <a:pPr>
            <a:buNone/>
          </a:pPr>
          <a:r>
            <a:rPr lang="en-IN" dirty="0"/>
            <a:t>graphics, etc.</a:t>
          </a:r>
        </a:p>
      </dgm:t>
    </dgm:pt>
    <dgm:pt modelId="{F0652C91-166B-2C47-854B-BE1AE296090F}" type="parTrans" cxnId="{7F3997CC-C3DF-D846-9F2A-D2CD977E051F}">
      <dgm:prSet/>
      <dgm:spPr/>
      <dgm:t>
        <a:bodyPr/>
        <a:lstStyle/>
        <a:p>
          <a:endParaRPr lang="en-GB"/>
        </a:p>
      </dgm:t>
    </dgm:pt>
    <dgm:pt modelId="{2CF2D781-7F4E-3E4F-B6D2-B911DB839856}" type="sibTrans" cxnId="{7F3997CC-C3DF-D846-9F2A-D2CD977E051F}">
      <dgm:prSet/>
      <dgm:spPr/>
      <dgm:t>
        <a:bodyPr/>
        <a:lstStyle/>
        <a:p>
          <a:endParaRPr lang="en-GB"/>
        </a:p>
      </dgm:t>
    </dgm:pt>
    <dgm:pt modelId="{7B8D0FB8-72D7-294B-B919-F807A3791807}">
      <dgm:prSet/>
      <dgm:spPr/>
      <dgm:t>
        <a:bodyPr/>
        <a:lstStyle/>
        <a:p>
          <a:pPr>
            <a:buNone/>
          </a:pPr>
          <a:r>
            <a:rPr lang="en-IN" dirty="0"/>
            <a:t>• Mostly formal</a:t>
          </a:r>
        </a:p>
      </dgm:t>
    </dgm:pt>
    <dgm:pt modelId="{DE1D6334-01D3-2345-902D-0387FE3F399F}" type="parTrans" cxnId="{589FFC19-5980-9F48-A067-0A2D8FCE8EB6}">
      <dgm:prSet/>
      <dgm:spPr/>
      <dgm:t>
        <a:bodyPr/>
        <a:lstStyle/>
        <a:p>
          <a:endParaRPr lang="en-GB"/>
        </a:p>
      </dgm:t>
    </dgm:pt>
    <dgm:pt modelId="{5C6CD1CE-23B6-6E41-88BC-31DDADF5A97B}" type="sibTrans" cxnId="{589FFC19-5980-9F48-A067-0A2D8FCE8EB6}">
      <dgm:prSet/>
      <dgm:spPr/>
      <dgm:t>
        <a:bodyPr/>
        <a:lstStyle/>
        <a:p>
          <a:endParaRPr lang="en-GB"/>
        </a:p>
      </dgm:t>
    </dgm:pt>
    <dgm:pt modelId="{82D7CA31-5F50-8C4B-B3C7-43FFFC46DFD3}">
      <dgm:prSet/>
      <dgm:spPr/>
      <dgm:t>
        <a:bodyPr/>
        <a:lstStyle/>
        <a:p>
          <a:pPr>
            <a:buNone/>
          </a:pPr>
          <a:r>
            <a:rPr lang="en-IN" dirty="0"/>
            <a:t>• Follows a set pattern</a:t>
          </a:r>
        </a:p>
      </dgm:t>
    </dgm:pt>
    <dgm:pt modelId="{7975B85D-9F16-F649-84AF-EA93FC1700DB}" type="parTrans" cxnId="{0D65DCA3-3889-EC4A-91F3-1BDCCEE80B05}">
      <dgm:prSet/>
      <dgm:spPr/>
      <dgm:t>
        <a:bodyPr/>
        <a:lstStyle/>
        <a:p>
          <a:endParaRPr lang="en-GB"/>
        </a:p>
      </dgm:t>
    </dgm:pt>
    <dgm:pt modelId="{37B97AEC-C659-2348-BE27-96BDDBC6AA90}" type="sibTrans" cxnId="{0D65DCA3-3889-EC4A-91F3-1BDCCEE80B05}">
      <dgm:prSet/>
      <dgm:spPr/>
      <dgm:t>
        <a:bodyPr/>
        <a:lstStyle/>
        <a:p>
          <a:endParaRPr lang="en-GB"/>
        </a:p>
      </dgm:t>
    </dgm:pt>
    <dgm:pt modelId="{2BA0335F-FDB0-8043-BF9E-20EF19E11B36}">
      <dgm:prSet/>
      <dgm:spPr/>
      <dgm:t>
        <a:bodyPr/>
        <a:lstStyle/>
        <a:p>
          <a:pPr>
            <a:buNone/>
          </a:pPr>
          <a:r>
            <a:rPr lang="en-IN" dirty="0"/>
            <a:t>• Both oral and written</a:t>
          </a:r>
        </a:p>
      </dgm:t>
    </dgm:pt>
    <dgm:pt modelId="{81422508-28D9-3543-92EF-54E27E9CE0E3}" type="parTrans" cxnId="{630885F6-6756-9343-A0ED-32E57AF54C6C}">
      <dgm:prSet/>
      <dgm:spPr/>
      <dgm:t>
        <a:bodyPr/>
        <a:lstStyle/>
        <a:p>
          <a:endParaRPr lang="en-GB"/>
        </a:p>
      </dgm:t>
    </dgm:pt>
    <dgm:pt modelId="{7B57A603-40E1-6D41-A9B5-B0318F7D70C3}" type="sibTrans" cxnId="{630885F6-6756-9343-A0ED-32E57AF54C6C}">
      <dgm:prSet/>
      <dgm:spPr/>
      <dgm:t>
        <a:bodyPr/>
        <a:lstStyle/>
        <a:p>
          <a:endParaRPr lang="en-GB"/>
        </a:p>
      </dgm:t>
    </dgm:pt>
    <dgm:pt modelId="{A72022FC-F280-274B-A234-5760AF5E28B0}">
      <dgm:prSet/>
      <dgm:spPr/>
      <dgm:t>
        <a:bodyPr/>
        <a:lstStyle/>
        <a:p>
          <a:pPr>
            <a:buNone/>
          </a:pPr>
          <a:r>
            <a:rPr lang="en-IN" dirty="0"/>
            <a:t>• Always for a specific audience</a:t>
          </a:r>
        </a:p>
      </dgm:t>
    </dgm:pt>
    <dgm:pt modelId="{68860457-9D91-5246-BD95-F8796C2ECCA5}" type="parTrans" cxnId="{53563995-55A6-124B-A4AA-EE2343137CE2}">
      <dgm:prSet/>
      <dgm:spPr/>
      <dgm:t>
        <a:bodyPr/>
        <a:lstStyle/>
        <a:p>
          <a:endParaRPr lang="en-GB"/>
        </a:p>
      </dgm:t>
    </dgm:pt>
    <dgm:pt modelId="{E5708BC6-5295-944F-A1E7-B0D97BD2E72B}" type="sibTrans" cxnId="{53563995-55A6-124B-A4AA-EE2343137CE2}">
      <dgm:prSet/>
      <dgm:spPr/>
      <dgm:t>
        <a:bodyPr/>
        <a:lstStyle/>
        <a:p>
          <a:endParaRPr lang="en-GB"/>
        </a:p>
      </dgm:t>
    </dgm:pt>
    <dgm:pt modelId="{038D7823-B010-4641-9270-48EDD39BC25F}">
      <dgm:prSet/>
      <dgm:spPr/>
      <dgm:t>
        <a:bodyPr/>
        <a:lstStyle/>
        <a:p>
          <a:pPr>
            <a:buNone/>
          </a:pPr>
          <a:r>
            <a:rPr lang="en-IN" dirty="0"/>
            <a:t>• Frequently involves jargon, graphics, etc.</a:t>
          </a:r>
        </a:p>
      </dgm:t>
    </dgm:pt>
    <dgm:pt modelId="{EB748F59-07AC-2B45-8F37-DC1E6C516C0C}" type="parTrans" cxnId="{54C054D9-758E-AF44-AA1E-F8ECE4EC9329}">
      <dgm:prSet/>
      <dgm:spPr/>
      <dgm:t>
        <a:bodyPr/>
        <a:lstStyle/>
        <a:p>
          <a:endParaRPr lang="en-GB"/>
        </a:p>
      </dgm:t>
    </dgm:pt>
    <dgm:pt modelId="{ACB4BDB6-ED5A-6C41-9CD2-B5BDD41E1ECA}" type="sibTrans" cxnId="{54C054D9-758E-AF44-AA1E-F8ECE4EC9329}">
      <dgm:prSet/>
      <dgm:spPr/>
      <dgm:t>
        <a:bodyPr/>
        <a:lstStyle/>
        <a:p>
          <a:endParaRPr lang="en-GB"/>
        </a:p>
      </dgm:t>
    </dgm:pt>
    <dgm:pt modelId="{026B7C90-FE85-C34C-AB0F-9B7513A9A80B}" type="pres">
      <dgm:prSet presAssocID="{8A99B694-E51C-4846-BD87-54B6882102DD}" presName="Name0" presStyleCnt="0">
        <dgm:presLayoutVars>
          <dgm:dir/>
          <dgm:animLvl val="lvl"/>
          <dgm:resizeHandles val="exact"/>
        </dgm:presLayoutVars>
      </dgm:prSet>
      <dgm:spPr/>
      <dgm:t>
        <a:bodyPr/>
        <a:lstStyle/>
        <a:p>
          <a:endParaRPr lang="en-US"/>
        </a:p>
      </dgm:t>
    </dgm:pt>
    <dgm:pt modelId="{451CCC10-8043-C34F-BBEC-70C10E77988B}" type="pres">
      <dgm:prSet presAssocID="{92E5A43F-EB2B-0D4D-98E5-E76AECD897CC}" presName="composite" presStyleCnt="0"/>
      <dgm:spPr/>
    </dgm:pt>
    <dgm:pt modelId="{CF3E9510-1B6D-BF4A-A90B-B133D28B5165}" type="pres">
      <dgm:prSet presAssocID="{92E5A43F-EB2B-0D4D-98E5-E76AECD897CC}" presName="parTx" presStyleLbl="alignNode1" presStyleIdx="0" presStyleCnt="2">
        <dgm:presLayoutVars>
          <dgm:chMax val="0"/>
          <dgm:chPref val="0"/>
          <dgm:bulletEnabled val="1"/>
        </dgm:presLayoutVars>
      </dgm:prSet>
      <dgm:spPr/>
      <dgm:t>
        <a:bodyPr/>
        <a:lstStyle/>
        <a:p>
          <a:endParaRPr lang="en-US"/>
        </a:p>
      </dgm:t>
    </dgm:pt>
    <dgm:pt modelId="{49554C60-851D-9D47-B7BA-85E3972F62C8}" type="pres">
      <dgm:prSet presAssocID="{92E5A43F-EB2B-0D4D-98E5-E76AECD897CC}" presName="desTx" presStyleLbl="alignAccFollowNode1" presStyleIdx="0" presStyleCnt="2">
        <dgm:presLayoutVars>
          <dgm:bulletEnabled val="1"/>
        </dgm:presLayoutVars>
      </dgm:prSet>
      <dgm:spPr/>
      <dgm:t>
        <a:bodyPr/>
        <a:lstStyle/>
        <a:p>
          <a:endParaRPr lang="en-US"/>
        </a:p>
      </dgm:t>
    </dgm:pt>
    <dgm:pt modelId="{7A3A2599-AC5E-904F-A377-8FB80BB6DD86}" type="pres">
      <dgm:prSet presAssocID="{B5991657-39A8-0144-A741-45D7849D7528}" presName="space" presStyleCnt="0"/>
      <dgm:spPr/>
    </dgm:pt>
    <dgm:pt modelId="{94C3F6B8-1533-934B-90E2-A54F8A7607F7}" type="pres">
      <dgm:prSet presAssocID="{C6D7C85C-BAB9-5143-89BD-CAAB4323CDB5}" presName="composite" presStyleCnt="0"/>
      <dgm:spPr/>
    </dgm:pt>
    <dgm:pt modelId="{F8AA9830-F8FC-0C42-A566-B2BA96681B0E}" type="pres">
      <dgm:prSet presAssocID="{C6D7C85C-BAB9-5143-89BD-CAAB4323CDB5}" presName="parTx" presStyleLbl="alignNode1" presStyleIdx="1" presStyleCnt="2">
        <dgm:presLayoutVars>
          <dgm:chMax val="0"/>
          <dgm:chPref val="0"/>
          <dgm:bulletEnabled val="1"/>
        </dgm:presLayoutVars>
      </dgm:prSet>
      <dgm:spPr/>
      <dgm:t>
        <a:bodyPr/>
        <a:lstStyle/>
        <a:p>
          <a:endParaRPr lang="en-US"/>
        </a:p>
      </dgm:t>
    </dgm:pt>
    <dgm:pt modelId="{4E3D43D2-E678-F34E-81A4-F5DE8347ECC7}" type="pres">
      <dgm:prSet presAssocID="{C6D7C85C-BAB9-5143-89BD-CAAB4323CDB5}" presName="desTx" presStyleLbl="alignAccFollowNode1" presStyleIdx="1" presStyleCnt="2">
        <dgm:presLayoutVars>
          <dgm:bulletEnabled val="1"/>
        </dgm:presLayoutVars>
      </dgm:prSet>
      <dgm:spPr/>
      <dgm:t>
        <a:bodyPr/>
        <a:lstStyle/>
        <a:p>
          <a:endParaRPr lang="en-US"/>
        </a:p>
      </dgm:t>
    </dgm:pt>
  </dgm:ptLst>
  <dgm:cxnLst>
    <dgm:cxn modelId="{22143B37-E212-D444-B517-05E34A0010A9}" type="presOf" srcId="{2BA0335F-FDB0-8043-BF9E-20EF19E11B36}" destId="{4E3D43D2-E678-F34E-81A4-F5DE8347ECC7}" srcOrd="0" destOrd="3" presId="urn:microsoft.com/office/officeart/2005/8/layout/hList1"/>
    <dgm:cxn modelId="{197ADC1C-4BD3-BD45-A1A9-65173787D129}" srcId="{92E5A43F-EB2B-0D4D-98E5-E76AECD897CC}" destId="{6DA098DC-2760-9544-9EB5-238FFE50B017}" srcOrd="1" destOrd="0" parTransId="{768AF8B6-9F97-004B-97AB-B2E3E41F7A26}" sibTransId="{40A27D83-AABA-2E43-AD35-8172C480A611}"/>
    <dgm:cxn modelId="{000212CD-151D-CC4F-BC6E-83BC966750BC}" type="presOf" srcId="{8A99B694-E51C-4846-BD87-54B6882102DD}" destId="{026B7C90-FE85-C34C-AB0F-9B7513A9A80B}" srcOrd="0" destOrd="0" presId="urn:microsoft.com/office/officeart/2005/8/layout/hList1"/>
    <dgm:cxn modelId="{03D26A5B-38BB-E94D-A199-F0C16DE8C100}" type="presOf" srcId="{038D7823-B010-4641-9270-48EDD39BC25F}" destId="{4E3D43D2-E678-F34E-81A4-F5DE8347ECC7}" srcOrd="0" destOrd="5" presId="urn:microsoft.com/office/officeart/2005/8/layout/hList1"/>
    <dgm:cxn modelId="{B2F4DA22-EA4D-3D4B-AC66-5EEE1E728B43}" type="presOf" srcId="{D1D60094-EA77-094B-A2E1-80441B5A6747}" destId="{49554C60-851D-9D47-B7BA-85E3972F62C8}" srcOrd="0" destOrd="6" presId="urn:microsoft.com/office/officeart/2005/8/layout/hList1"/>
    <dgm:cxn modelId="{589FFC19-5980-9F48-A067-0A2D8FCE8EB6}" srcId="{C6D7C85C-BAB9-5143-89BD-CAAB4323CDB5}" destId="{7B8D0FB8-72D7-294B-B919-F807A3791807}" srcOrd="1" destOrd="0" parTransId="{DE1D6334-01D3-2345-902D-0387FE3F399F}" sibTransId="{5C6CD1CE-23B6-6E41-88BC-31DDADF5A97B}"/>
    <dgm:cxn modelId="{7CB8150A-31CF-EC44-9F9B-E7CE31577A07}" type="presOf" srcId="{FDC9F193-3664-E04E-8E88-A86F51667634}" destId="{4E3D43D2-E678-F34E-81A4-F5DE8347ECC7}" srcOrd="0" destOrd="0" presId="urn:microsoft.com/office/officeart/2005/8/layout/hList1"/>
    <dgm:cxn modelId="{DCF5963F-79B3-A54B-9056-609CA11189B8}" type="presOf" srcId="{6DA098DC-2760-9544-9EB5-238FFE50B017}" destId="{49554C60-851D-9D47-B7BA-85E3972F62C8}" srcOrd="0" destOrd="1" presId="urn:microsoft.com/office/officeart/2005/8/layout/hList1"/>
    <dgm:cxn modelId="{7317AFA1-AF45-E24A-9922-D7740C486F98}" type="presOf" srcId="{A72022FC-F280-274B-A234-5760AF5E28B0}" destId="{4E3D43D2-E678-F34E-81A4-F5DE8347ECC7}" srcOrd="0" destOrd="4" presId="urn:microsoft.com/office/officeart/2005/8/layout/hList1"/>
    <dgm:cxn modelId="{0527E691-7E62-CE47-9D55-10AF1EAEA4B4}" srcId="{92E5A43F-EB2B-0D4D-98E5-E76AECD897CC}" destId="{3F6A67D1-45C7-8B43-B8F4-41F1746CEA7D}" srcOrd="3" destOrd="0" parTransId="{99323480-3010-9B4A-8E3A-6F4EEA9DD02D}" sibTransId="{26E9171F-9147-DB47-B7F3-CE7C6A1D6A45}"/>
    <dgm:cxn modelId="{54C054D9-758E-AF44-AA1E-F8ECE4EC9329}" srcId="{C6D7C85C-BAB9-5143-89BD-CAAB4323CDB5}" destId="{038D7823-B010-4641-9270-48EDD39BC25F}" srcOrd="5" destOrd="0" parTransId="{EB748F59-07AC-2B45-8F37-DC1E6C516C0C}" sibTransId="{ACB4BDB6-ED5A-6C41-9CD2-B5BDD41E1ECA}"/>
    <dgm:cxn modelId="{93F2F8F7-E733-9A4D-8C89-2355A579CB99}" type="presOf" srcId="{3F6A67D1-45C7-8B43-B8F4-41F1746CEA7D}" destId="{49554C60-851D-9D47-B7BA-85E3972F62C8}" srcOrd="0" destOrd="3" presId="urn:microsoft.com/office/officeart/2005/8/layout/hList1"/>
    <dgm:cxn modelId="{53563995-55A6-124B-A4AA-EE2343137CE2}" srcId="{C6D7C85C-BAB9-5143-89BD-CAAB4323CDB5}" destId="{A72022FC-F280-274B-A234-5760AF5E28B0}" srcOrd="4" destOrd="0" parTransId="{68860457-9D91-5246-BD95-F8796C2ECCA5}" sibTransId="{E5708BC6-5295-944F-A1E7-B0D97BD2E72B}"/>
    <dgm:cxn modelId="{7F3997CC-C3DF-D846-9F2A-D2CD977E051F}" srcId="{92E5A43F-EB2B-0D4D-98E5-E76AECD897CC}" destId="{D1D60094-EA77-094B-A2E1-80441B5A6747}" srcOrd="6" destOrd="0" parTransId="{F0652C91-166B-2C47-854B-BE1AE296090F}" sibTransId="{2CF2D781-7F4E-3E4F-B6D2-B911DB839856}"/>
    <dgm:cxn modelId="{D68F8BE7-B11D-EA49-961B-2C32F4C3912C}" type="presOf" srcId="{D2980740-B7CB-044E-AC05-912F1D71908B}" destId="{49554C60-851D-9D47-B7BA-85E3972F62C8}" srcOrd="0" destOrd="4" presId="urn:microsoft.com/office/officeart/2005/8/layout/hList1"/>
    <dgm:cxn modelId="{F742D3D8-76FA-3443-9E67-DC2AF22322EE}" srcId="{C6D7C85C-BAB9-5143-89BD-CAAB4323CDB5}" destId="{FDC9F193-3664-E04E-8E88-A86F51667634}" srcOrd="0" destOrd="0" parTransId="{27A13C12-CBF5-B547-A66C-95D9CF814A63}" sibTransId="{5D808EC3-34EF-054E-BEAE-FCDA4D8F6A9E}"/>
    <dgm:cxn modelId="{0D65DCA3-3889-EC4A-91F3-1BDCCEE80B05}" srcId="{C6D7C85C-BAB9-5143-89BD-CAAB4323CDB5}" destId="{82D7CA31-5F50-8C4B-B3C7-43FFFC46DFD3}" srcOrd="2" destOrd="0" parTransId="{7975B85D-9F16-F649-84AF-EA93FC1700DB}" sibTransId="{37B97AEC-C659-2348-BE27-96BDDBC6AA90}"/>
    <dgm:cxn modelId="{B9B8587F-79B9-8041-AF85-29399F689530}" type="presOf" srcId="{7B8D0FB8-72D7-294B-B919-F807A3791807}" destId="{4E3D43D2-E678-F34E-81A4-F5DE8347ECC7}" srcOrd="0" destOrd="1" presId="urn:microsoft.com/office/officeart/2005/8/layout/hList1"/>
    <dgm:cxn modelId="{E3B308C2-20DE-AF41-8F56-841749C05F56}" type="presOf" srcId="{411D5941-EF8B-4643-8F87-D70C3785D100}" destId="{49554C60-851D-9D47-B7BA-85E3972F62C8}" srcOrd="0" destOrd="0" presId="urn:microsoft.com/office/officeart/2005/8/layout/hList1"/>
    <dgm:cxn modelId="{E1DCCC99-3313-524F-B49D-E5F1B90C1452}" type="presOf" srcId="{C6D7C85C-BAB9-5143-89BD-CAAB4323CDB5}" destId="{F8AA9830-F8FC-0C42-A566-B2BA96681B0E}" srcOrd="0" destOrd="0" presId="urn:microsoft.com/office/officeart/2005/8/layout/hList1"/>
    <dgm:cxn modelId="{3AE474A0-A1F8-204C-AFA6-42C9397A6466}" type="presOf" srcId="{92E5A43F-EB2B-0D4D-98E5-E76AECD897CC}" destId="{CF3E9510-1B6D-BF4A-A90B-B133D28B5165}" srcOrd="0" destOrd="0" presId="urn:microsoft.com/office/officeart/2005/8/layout/hList1"/>
    <dgm:cxn modelId="{5429816E-81FD-884C-AE0D-A04CA7AEFC16}" type="presOf" srcId="{FFD627C8-7DD1-B843-9157-AA50FD8B74AE}" destId="{49554C60-851D-9D47-B7BA-85E3972F62C8}" srcOrd="0" destOrd="2" presId="urn:microsoft.com/office/officeart/2005/8/layout/hList1"/>
    <dgm:cxn modelId="{84024187-4E80-864E-8BED-6B42CBF3C452}" srcId="{92E5A43F-EB2B-0D4D-98E5-E76AECD897CC}" destId="{ADCF27DA-3FED-544D-AEF8-11BF1AF24A33}" srcOrd="5" destOrd="0" parTransId="{CF4E9AB3-1D56-4643-AB83-A5293815F39F}" sibTransId="{4028FAB6-FB0E-2C4D-A8E4-9C75383CFD67}"/>
    <dgm:cxn modelId="{C0D0998B-DC5D-3144-B168-47C3CB0D1BC9}" srcId="{92E5A43F-EB2B-0D4D-98E5-E76AECD897CC}" destId="{411D5941-EF8B-4643-8F87-D70C3785D100}" srcOrd="0" destOrd="0" parTransId="{CF801E1A-4F9D-0040-B2D9-A7C64FF57F8E}" sibTransId="{324B15F0-6106-9744-8C89-BB7037EFE4DE}"/>
    <dgm:cxn modelId="{F0300839-670F-AC4C-91ED-57162AF0AAD4}" srcId="{8A99B694-E51C-4846-BD87-54B6882102DD}" destId="{92E5A43F-EB2B-0D4D-98E5-E76AECD897CC}" srcOrd="0" destOrd="0" parTransId="{31C65934-A09D-8845-8964-99EE08176890}" sibTransId="{B5991657-39A8-0144-A741-45D7849D7528}"/>
    <dgm:cxn modelId="{69D37F9C-9745-0541-8128-085172469A70}" srcId="{92E5A43F-EB2B-0D4D-98E5-E76AECD897CC}" destId="{FFD627C8-7DD1-B843-9157-AA50FD8B74AE}" srcOrd="2" destOrd="0" parTransId="{6062F3A9-3916-2642-8DC6-124C0E40F030}" sibTransId="{53C20A36-02BA-1549-A1CD-034EF4411543}"/>
    <dgm:cxn modelId="{6AC4E4A9-9B22-4645-8632-D0E6EA598F22}" srcId="{92E5A43F-EB2B-0D4D-98E5-E76AECD897CC}" destId="{D2980740-B7CB-044E-AC05-912F1D71908B}" srcOrd="4" destOrd="0" parTransId="{735ED9B4-EC7C-2E44-9990-834BA3311C6B}" sibTransId="{C38459E1-B394-8842-A933-A9EBD54D2237}"/>
    <dgm:cxn modelId="{630885F6-6756-9343-A0ED-32E57AF54C6C}" srcId="{C6D7C85C-BAB9-5143-89BD-CAAB4323CDB5}" destId="{2BA0335F-FDB0-8043-BF9E-20EF19E11B36}" srcOrd="3" destOrd="0" parTransId="{81422508-28D9-3543-92EF-54E27E9CE0E3}" sibTransId="{7B57A603-40E1-6D41-A9B5-B0318F7D70C3}"/>
    <dgm:cxn modelId="{E770836F-E0B2-114E-B960-5A7124CBDEE2}" type="presOf" srcId="{ADCF27DA-3FED-544D-AEF8-11BF1AF24A33}" destId="{49554C60-851D-9D47-B7BA-85E3972F62C8}" srcOrd="0" destOrd="5" presId="urn:microsoft.com/office/officeart/2005/8/layout/hList1"/>
    <dgm:cxn modelId="{B2B45DF2-8C9E-894D-A2D3-FD0596B69178}" srcId="{8A99B694-E51C-4846-BD87-54B6882102DD}" destId="{C6D7C85C-BAB9-5143-89BD-CAAB4323CDB5}" srcOrd="1" destOrd="0" parTransId="{9A61C5EC-CB6E-D048-B6AC-566A988D6FD4}" sibTransId="{BAF88326-EDE8-4C49-9728-4B4A0BC5B424}"/>
    <dgm:cxn modelId="{0E385308-5D23-6B4D-B2DF-271BAD81478F}" type="presOf" srcId="{82D7CA31-5F50-8C4B-B3C7-43FFFC46DFD3}" destId="{4E3D43D2-E678-F34E-81A4-F5DE8347ECC7}" srcOrd="0" destOrd="2" presId="urn:microsoft.com/office/officeart/2005/8/layout/hList1"/>
    <dgm:cxn modelId="{0DC00F32-2878-F849-AF82-7302584BADB8}" type="presParOf" srcId="{026B7C90-FE85-C34C-AB0F-9B7513A9A80B}" destId="{451CCC10-8043-C34F-BBEC-70C10E77988B}" srcOrd="0" destOrd="0" presId="urn:microsoft.com/office/officeart/2005/8/layout/hList1"/>
    <dgm:cxn modelId="{7A448300-6002-BA4A-BD48-E1FF48E97E30}" type="presParOf" srcId="{451CCC10-8043-C34F-BBEC-70C10E77988B}" destId="{CF3E9510-1B6D-BF4A-A90B-B133D28B5165}" srcOrd="0" destOrd="0" presId="urn:microsoft.com/office/officeart/2005/8/layout/hList1"/>
    <dgm:cxn modelId="{049D4B79-4F19-3B43-94BD-B5845936709E}" type="presParOf" srcId="{451CCC10-8043-C34F-BBEC-70C10E77988B}" destId="{49554C60-851D-9D47-B7BA-85E3972F62C8}" srcOrd="1" destOrd="0" presId="urn:microsoft.com/office/officeart/2005/8/layout/hList1"/>
    <dgm:cxn modelId="{40C989D3-C1EE-8448-9F8F-BC6E7321007C}" type="presParOf" srcId="{026B7C90-FE85-C34C-AB0F-9B7513A9A80B}" destId="{7A3A2599-AC5E-904F-A377-8FB80BB6DD86}" srcOrd="1" destOrd="0" presId="urn:microsoft.com/office/officeart/2005/8/layout/hList1"/>
    <dgm:cxn modelId="{6B1A49A8-61C2-AB49-A103-55FA46AFF6C4}" type="presParOf" srcId="{026B7C90-FE85-C34C-AB0F-9B7513A9A80B}" destId="{94C3F6B8-1533-934B-90E2-A54F8A7607F7}" srcOrd="2" destOrd="0" presId="urn:microsoft.com/office/officeart/2005/8/layout/hList1"/>
    <dgm:cxn modelId="{1E909DF7-9624-2B45-86A7-D0BE609A54E2}" type="presParOf" srcId="{94C3F6B8-1533-934B-90E2-A54F8A7607F7}" destId="{F8AA9830-F8FC-0C42-A566-B2BA96681B0E}" srcOrd="0" destOrd="0" presId="urn:microsoft.com/office/officeart/2005/8/layout/hList1"/>
    <dgm:cxn modelId="{0DC0095C-7EBF-0C44-9A02-D0174BC90C9F}" type="presParOf" srcId="{94C3F6B8-1533-934B-90E2-A54F8A7607F7}" destId="{4E3D43D2-E678-F34E-81A4-F5DE8347ECC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3E9510-1B6D-BF4A-A90B-B133D28B5165}">
      <dsp:nvSpPr>
        <dsp:cNvPr id="0" name=""/>
        <dsp:cNvSpPr/>
      </dsp:nvSpPr>
      <dsp:spPr>
        <a:xfrm>
          <a:off x="35" y="99617"/>
          <a:ext cx="3418284" cy="771599"/>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GB" sz="2100" kern="1200" dirty="0"/>
            <a:t>GENERAL COMMUNICATION</a:t>
          </a:r>
        </a:p>
      </dsp:txBody>
      <dsp:txXfrm>
        <a:off x="35" y="99617"/>
        <a:ext cx="3418284" cy="771599"/>
      </dsp:txXfrm>
    </dsp:sp>
    <dsp:sp modelId="{49554C60-851D-9D47-B7BA-85E3972F62C8}">
      <dsp:nvSpPr>
        <dsp:cNvPr id="0" name=""/>
        <dsp:cNvSpPr/>
      </dsp:nvSpPr>
      <dsp:spPr>
        <a:xfrm>
          <a:off x="35" y="871217"/>
          <a:ext cx="3418284" cy="41504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IN" sz="2100" kern="1200" dirty="0"/>
            <a:t>• Contains a general message</a:t>
          </a:r>
          <a:endParaRPr lang="en-GB" sz="2100" kern="1200" dirty="0"/>
        </a:p>
        <a:p>
          <a:pPr marL="228600" lvl="1" indent="-228600" algn="l" defTabSz="933450">
            <a:lnSpc>
              <a:spcPct val="90000"/>
            </a:lnSpc>
            <a:spcBef>
              <a:spcPct val="0"/>
            </a:spcBef>
            <a:spcAft>
              <a:spcPct val="15000"/>
            </a:spcAft>
            <a:buChar char="••"/>
          </a:pPr>
          <a:r>
            <a:rPr lang="en-IN" sz="2100" kern="1200" dirty="0"/>
            <a:t>• Informal in style and approach.</a:t>
          </a:r>
        </a:p>
        <a:p>
          <a:pPr marL="228600" lvl="1" indent="-228600" algn="l" defTabSz="933450">
            <a:lnSpc>
              <a:spcPct val="90000"/>
            </a:lnSpc>
            <a:spcBef>
              <a:spcPct val="0"/>
            </a:spcBef>
            <a:spcAft>
              <a:spcPct val="15000"/>
            </a:spcAft>
            <a:buChar char="••"/>
          </a:pPr>
          <a:r>
            <a:rPr lang="en-IN" sz="2100" kern="1200" dirty="0"/>
            <a:t>• No set pattern of communication.</a:t>
          </a:r>
        </a:p>
        <a:p>
          <a:pPr marL="228600" lvl="1" indent="-228600" algn="l" defTabSz="933450">
            <a:lnSpc>
              <a:spcPct val="90000"/>
            </a:lnSpc>
            <a:spcBef>
              <a:spcPct val="0"/>
            </a:spcBef>
            <a:spcAft>
              <a:spcPct val="15000"/>
            </a:spcAft>
            <a:buChar char="••"/>
          </a:pPr>
          <a:r>
            <a:rPr lang="en-IN" sz="2100" kern="1200" dirty="0"/>
            <a:t>• Mostly oral.</a:t>
          </a:r>
        </a:p>
        <a:p>
          <a:pPr marL="228600" lvl="1" indent="-228600" algn="l" defTabSz="933450">
            <a:lnSpc>
              <a:spcPct val="90000"/>
            </a:lnSpc>
            <a:spcBef>
              <a:spcPct val="0"/>
            </a:spcBef>
            <a:spcAft>
              <a:spcPct val="15000"/>
            </a:spcAft>
            <a:buChar char="••"/>
          </a:pPr>
          <a:r>
            <a:rPr lang="en-IN" sz="2100" kern="1200" dirty="0"/>
            <a:t>• Not always for a specific audience.</a:t>
          </a:r>
        </a:p>
        <a:p>
          <a:pPr marL="228600" lvl="1" indent="-228600" algn="l" defTabSz="933450">
            <a:lnSpc>
              <a:spcPct val="90000"/>
            </a:lnSpc>
            <a:spcBef>
              <a:spcPct val="0"/>
            </a:spcBef>
            <a:spcAft>
              <a:spcPct val="15000"/>
            </a:spcAft>
            <a:buChar char="••"/>
          </a:pPr>
          <a:r>
            <a:rPr lang="en-IN" sz="2100" kern="1200" dirty="0"/>
            <a:t>• Does not involve the use of technical vocabulary or</a:t>
          </a:r>
        </a:p>
        <a:p>
          <a:pPr marL="228600" lvl="1" indent="-228600" algn="l" defTabSz="933450">
            <a:lnSpc>
              <a:spcPct val="90000"/>
            </a:lnSpc>
            <a:spcBef>
              <a:spcPct val="0"/>
            </a:spcBef>
            <a:spcAft>
              <a:spcPct val="15000"/>
            </a:spcAft>
            <a:buChar char="••"/>
          </a:pPr>
          <a:r>
            <a:rPr lang="en-IN" sz="2100" kern="1200" dirty="0"/>
            <a:t>graphics, etc.</a:t>
          </a:r>
        </a:p>
      </dsp:txBody>
      <dsp:txXfrm>
        <a:off x="35" y="871217"/>
        <a:ext cx="3418284" cy="4150440"/>
      </dsp:txXfrm>
    </dsp:sp>
    <dsp:sp modelId="{F8AA9830-F8FC-0C42-A566-B2BA96681B0E}">
      <dsp:nvSpPr>
        <dsp:cNvPr id="0" name=""/>
        <dsp:cNvSpPr/>
      </dsp:nvSpPr>
      <dsp:spPr>
        <a:xfrm>
          <a:off x="3896879" y="99617"/>
          <a:ext cx="3418284" cy="771599"/>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GB" sz="2100" kern="1200" dirty="0"/>
            <a:t>TECHNICAL COMMUNICATION </a:t>
          </a:r>
        </a:p>
      </dsp:txBody>
      <dsp:txXfrm>
        <a:off x="3896879" y="99617"/>
        <a:ext cx="3418284" cy="771599"/>
      </dsp:txXfrm>
    </dsp:sp>
    <dsp:sp modelId="{4E3D43D2-E678-F34E-81A4-F5DE8347ECC7}">
      <dsp:nvSpPr>
        <dsp:cNvPr id="0" name=""/>
        <dsp:cNvSpPr/>
      </dsp:nvSpPr>
      <dsp:spPr>
        <a:xfrm>
          <a:off x="3896879" y="871217"/>
          <a:ext cx="3418284" cy="41504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IN" sz="2100" kern="1200" dirty="0"/>
            <a:t>• Contains a technical message</a:t>
          </a:r>
          <a:endParaRPr lang="en-GB" sz="2100" kern="1200" dirty="0"/>
        </a:p>
        <a:p>
          <a:pPr marL="228600" lvl="1" indent="-228600" algn="l" defTabSz="933450">
            <a:lnSpc>
              <a:spcPct val="90000"/>
            </a:lnSpc>
            <a:spcBef>
              <a:spcPct val="0"/>
            </a:spcBef>
            <a:spcAft>
              <a:spcPct val="15000"/>
            </a:spcAft>
            <a:buChar char="••"/>
          </a:pPr>
          <a:r>
            <a:rPr lang="en-IN" sz="2100" kern="1200" dirty="0"/>
            <a:t>• Mostly formal</a:t>
          </a:r>
        </a:p>
        <a:p>
          <a:pPr marL="228600" lvl="1" indent="-228600" algn="l" defTabSz="933450">
            <a:lnSpc>
              <a:spcPct val="90000"/>
            </a:lnSpc>
            <a:spcBef>
              <a:spcPct val="0"/>
            </a:spcBef>
            <a:spcAft>
              <a:spcPct val="15000"/>
            </a:spcAft>
            <a:buChar char="••"/>
          </a:pPr>
          <a:r>
            <a:rPr lang="en-IN" sz="2100" kern="1200" dirty="0"/>
            <a:t>• Follows a set pattern</a:t>
          </a:r>
        </a:p>
        <a:p>
          <a:pPr marL="228600" lvl="1" indent="-228600" algn="l" defTabSz="933450">
            <a:lnSpc>
              <a:spcPct val="90000"/>
            </a:lnSpc>
            <a:spcBef>
              <a:spcPct val="0"/>
            </a:spcBef>
            <a:spcAft>
              <a:spcPct val="15000"/>
            </a:spcAft>
            <a:buChar char="••"/>
          </a:pPr>
          <a:r>
            <a:rPr lang="en-IN" sz="2100" kern="1200" dirty="0"/>
            <a:t>• Both oral and written</a:t>
          </a:r>
        </a:p>
        <a:p>
          <a:pPr marL="228600" lvl="1" indent="-228600" algn="l" defTabSz="933450">
            <a:lnSpc>
              <a:spcPct val="90000"/>
            </a:lnSpc>
            <a:spcBef>
              <a:spcPct val="0"/>
            </a:spcBef>
            <a:spcAft>
              <a:spcPct val="15000"/>
            </a:spcAft>
            <a:buChar char="••"/>
          </a:pPr>
          <a:r>
            <a:rPr lang="en-IN" sz="2100" kern="1200" dirty="0"/>
            <a:t>• Always for a specific audience</a:t>
          </a:r>
        </a:p>
        <a:p>
          <a:pPr marL="228600" lvl="1" indent="-228600" algn="l" defTabSz="933450">
            <a:lnSpc>
              <a:spcPct val="90000"/>
            </a:lnSpc>
            <a:spcBef>
              <a:spcPct val="0"/>
            </a:spcBef>
            <a:spcAft>
              <a:spcPct val="15000"/>
            </a:spcAft>
            <a:buChar char="••"/>
          </a:pPr>
          <a:r>
            <a:rPr lang="en-IN" sz="2100" kern="1200" dirty="0"/>
            <a:t>• Frequently involves jargon, graphics, etc.</a:t>
          </a:r>
        </a:p>
      </dsp:txBody>
      <dsp:txXfrm>
        <a:off x="3896879" y="871217"/>
        <a:ext cx="3418284" cy="41504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t>28-Mar-23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t>28-Mar-23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t>28-Mar-23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t>28-Mar-23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t>28-Mar-23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t>28-Mar-23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t>28-Mar-23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t>28-Mar-23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t>28-Mar-23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t>28-Mar-23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t>28-Mar-23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t>28-Mar-23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COMMUNICATION SKILLS II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Communication process</a:t>
            </a:r>
          </a:p>
        </p:txBody>
      </p:sp>
      <p:sp>
        <p:nvSpPr>
          <p:cNvPr id="3" name="Content Placeholder 2"/>
          <p:cNvSpPr>
            <a:spLocks noGrp="1"/>
          </p:cNvSpPr>
          <p:nvPr>
            <p:ph idx="1"/>
          </p:nvPr>
        </p:nvSpPr>
        <p:spPr>
          <a:xfrm>
            <a:off x="3869267" y="222422"/>
            <a:ext cx="7844937" cy="5762326"/>
          </a:xfrm>
        </p:spPr>
        <p:txBody>
          <a:bodyPr>
            <a:normAutofit fontScale="85000" lnSpcReduction="10000"/>
          </a:bodyPr>
          <a:lstStyle/>
          <a:p>
            <a:pPr marL="0" indent="0" algn="just">
              <a:lnSpc>
                <a:spcPct val="170000"/>
              </a:lnSpc>
              <a:buNone/>
            </a:pPr>
            <a:r>
              <a:rPr lang="en-IN" dirty="0"/>
              <a:t>The first step is formulation, wherein the sender forms the content of the message to be sent. This formulation depends on the level of experience, intelligence, knowledge, and purpose of the sender. The content, once formed, is called the message. The sender encodes the message using a basic tool. This tool is nothing but the language used—words, actions, signs, objects, or a combination of these. Once encoded using proper language, the message is ready to be delivered.</a:t>
            </a:r>
          </a:p>
          <a:p>
            <a:pPr marL="0" indent="0" algn="just">
              <a:lnSpc>
                <a:spcPct val="170000"/>
              </a:lnSpc>
              <a:buNone/>
            </a:pPr>
            <a:r>
              <a:rPr lang="en-IN" dirty="0"/>
              <a:t>This delivery happens through channels or media of communication. It can be face-to-face, on paper, or through electronic or digital media such as the Internet. The receiver receives the message, decodes it, and acts on it. If the message received is the same as the message sent, there will be an appropriate response; if not, there will still be a response, but probably an inappropriate or unexpected one, as there has been a breakdown or interference in the communication. </a:t>
            </a:r>
          </a:p>
          <a:p>
            <a:pPr algn="just"/>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 </a:t>
            </a:r>
          </a:p>
        </p:txBody>
      </p:sp>
      <p:sp>
        <p:nvSpPr>
          <p:cNvPr id="3" name="Content Placeholder 2"/>
          <p:cNvSpPr>
            <a:spLocks noGrp="1"/>
          </p:cNvSpPr>
          <p:nvPr>
            <p:ph idx="1"/>
          </p:nvPr>
        </p:nvSpPr>
        <p:spPr/>
        <p:txBody>
          <a:bodyPr>
            <a:normAutofit/>
          </a:bodyPr>
          <a:lstStyle/>
          <a:p>
            <a:pPr marL="0" indent="0">
              <a:buNone/>
            </a:pPr>
            <a:endParaRPr lang="en-IN" dirty="0"/>
          </a:p>
          <a:p>
            <a:pPr marL="0" indent="0" algn="just">
              <a:lnSpc>
                <a:spcPct val="200000"/>
              </a:lnSpc>
              <a:buNone/>
            </a:pPr>
            <a:r>
              <a:rPr lang="en-IN" dirty="0"/>
              <a:t>The transmission of the receiver’s response to the sender is called feedback. Feedback is essential, as it measures the effectiveness of communication. When a message is sent, the communication cycle is complete only when there is a response from the recipient of the</a:t>
            </a:r>
          </a:p>
          <a:p>
            <a:pPr marL="0" indent="0" algn="just">
              <a:lnSpc>
                <a:spcPct val="200000"/>
              </a:lnSpc>
              <a:buNone/>
            </a:pPr>
            <a:r>
              <a:rPr lang="en-IN" dirty="0"/>
              <a:t>message. Otherwise, the message needs to be re-sent. When a response is received, the message has been successfully delivered to the other party.</a:t>
            </a:r>
          </a:p>
          <a:p>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and Audience</a:t>
            </a:r>
            <a:endParaRPr lang="en-US" dirty="0"/>
          </a:p>
        </p:txBody>
      </p:sp>
      <p:sp>
        <p:nvSpPr>
          <p:cNvPr id="3" name="Content Placeholder 2"/>
          <p:cNvSpPr>
            <a:spLocks noGrp="1"/>
          </p:cNvSpPr>
          <p:nvPr>
            <p:ph idx="1"/>
          </p:nvPr>
        </p:nvSpPr>
        <p:spPr/>
        <p:txBody>
          <a:bodyPr/>
          <a:lstStyle/>
          <a:p>
            <a:r>
              <a:rPr lang="en-AU" altLang="en-US" dirty="0"/>
              <a:t>Why I am communicating ? </a:t>
            </a:r>
          </a:p>
          <a:p>
            <a:r>
              <a:rPr lang="en-AU" altLang="en-US" dirty="0"/>
              <a:t>Need to inform, to persuade, to entertain, to train or to sell</a:t>
            </a:r>
          </a:p>
          <a:p>
            <a:r>
              <a:rPr lang="en-AU" altLang="en-US" dirty="0"/>
              <a:t>General or specific ( desired outcome ) </a:t>
            </a:r>
          </a:p>
          <a:p>
            <a:r>
              <a:rPr lang="en-AU" altLang="en-US" dirty="0"/>
              <a:t>Prior knowledge about audience - size, position, knowledge, attitude, preferences. </a:t>
            </a:r>
          </a:p>
          <a:p>
            <a:r>
              <a:rPr lang="en-AU" altLang="en-US" dirty="0"/>
              <a:t>Realistic and clear in our purpose </a:t>
            </a:r>
            <a:r>
              <a:rPr lang="en-AU" altLang="en-US" dirty="0" smtClean="0"/>
              <a:t>e.g.. Ms </a:t>
            </a:r>
            <a:r>
              <a:rPr lang="en-AU" altLang="en-US" dirty="0"/>
              <a:t>Excel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Communication context</a:t>
            </a:r>
            <a:endParaRPr lang="en-US" sz="32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637" t="11927" r="12250" b="17100"/>
          <a:stretch/>
        </p:blipFill>
        <p:spPr>
          <a:xfrm>
            <a:off x="3954781" y="742951"/>
            <a:ext cx="7475220" cy="53721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49739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Cross cultural communication</a:t>
            </a:r>
            <a:endParaRPr lang="en-US" sz="3200" dirty="0"/>
          </a:p>
        </p:txBody>
      </p:sp>
      <p:sp>
        <p:nvSpPr>
          <p:cNvPr id="3" name="Content Placeholder 2"/>
          <p:cNvSpPr>
            <a:spLocks noGrp="1"/>
          </p:cNvSpPr>
          <p:nvPr>
            <p:ph idx="1"/>
          </p:nvPr>
        </p:nvSpPr>
        <p:spPr/>
        <p:txBody>
          <a:bodyPr>
            <a:normAutofit/>
          </a:bodyPr>
          <a:lstStyle/>
          <a:p>
            <a:r>
              <a:rPr lang="en-US" dirty="0"/>
              <a:t>Culture is a complex concept, with </a:t>
            </a:r>
            <a:r>
              <a:rPr lang="en-US" dirty="0" smtClean="0"/>
              <a:t>a variety </a:t>
            </a:r>
            <a:r>
              <a:rPr lang="en-US" dirty="0"/>
              <a:t>of definitions. The dictionary meaning of the word 'culture' is a group or </a:t>
            </a:r>
            <a:r>
              <a:rPr lang="en-US" dirty="0" smtClean="0"/>
              <a:t>community </a:t>
            </a:r>
            <a:r>
              <a:rPr lang="en-US" dirty="0"/>
              <a:t>with which we share common experiences that shape the way </a:t>
            </a:r>
            <a:r>
              <a:rPr lang="en-US" dirty="0" smtClean="0"/>
              <a:t>we understand </a:t>
            </a:r>
            <a:r>
              <a:rPr lang="en-US" dirty="0"/>
              <a:t>the world. It consists of groups that we are born into, </a:t>
            </a:r>
            <a:r>
              <a:rPr lang="en-US" dirty="0" smtClean="0"/>
              <a:t>such as </a:t>
            </a:r>
            <a:r>
              <a:rPr lang="en-US" dirty="0"/>
              <a:t>gender, race, or national origin, etc. It also includes groups we join </a:t>
            </a:r>
            <a:r>
              <a:rPr lang="en-US" dirty="0" smtClean="0"/>
              <a:t>or become </a:t>
            </a:r>
            <a:r>
              <a:rPr lang="en-US" dirty="0"/>
              <a:t>part </a:t>
            </a:r>
            <a:r>
              <a:rPr lang="en-US" dirty="0" smtClean="0"/>
              <a:t>of, </a:t>
            </a:r>
            <a:r>
              <a:rPr lang="en-US" dirty="0"/>
              <a:t>or the new habits we acquire as we interact with </a:t>
            </a:r>
            <a:r>
              <a:rPr lang="en-US" dirty="0" smtClean="0"/>
              <a:t>different </a:t>
            </a:r>
            <a:r>
              <a:rPr lang="en-US" dirty="0" smtClean="0"/>
              <a:t>people</a:t>
            </a:r>
            <a:r>
              <a:rPr lang="en-US" dirty="0" smtClean="0"/>
              <a:t>. </a:t>
            </a:r>
          </a:p>
          <a:p>
            <a:r>
              <a:rPr lang="en-US" dirty="0" smtClean="0"/>
              <a:t>Language, Religion and beliefs, values, politics and law, social organization. </a:t>
            </a:r>
            <a:endParaRPr lang="en-US" dirty="0"/>
          </a:p>
          <a:p>
            <a:pPr marL="0" indent="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a:lnSpc>
                <a:spcPct val="150000"/>
              </a:lnSpc>
            </a:pPr>
            <a:r>
              <a:rPr lang="en-GB" dirty="0"/>
              <a:t>Communication has its roots in the Latin word “communis” which means ‘common’. Keith Davis, in his book, Human behaviour at Work, defines: “Communication is the transfer of information and understanding from one person to another person”</a:t>
            </a:r>
          </a:p>
          <a:p>
            <a:pPr>
              <a:lnSpc>
                <a:spcPct val="150000"/>
              </a:lnSpc>
            </a:pPr>
            <a:r>
              <a:rPr lang="en-GB" dirty="0"/>
              <a:t>Communication is a two-sided affair that involves not only the sending of messages, but also includes their receiving. Hence, communication can be called the process of sharing or exchange of feelings, emotions, ideas or information. Both the sender as well as receiver of the message equally participate in the process.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Classification of communication </a:t>
            </a:r>
          </a:p>
        </p:txBody>
      </p:sp>
      <p:sp>
        <p:nvSpPr>
          <p:cNvPr id="3" name="Content Placeholder 2"/>
          <p:cNvSpPr>
            <a:spLocks noGrp="1"/>
          </p:cNvSpPr>
          <p:nvPr>
            <p:ph idx="1"/>
          </p:nvPr>
        </p:nvSpPr>
        <p:spPr/>
        <p:txBody>
          <a:bodyPr/>
          <a:lstStyle/>
          <a:p>
            <a:pPr algn="just">
              <a:lnSpc>
                <a:spcPct val="150000"/>
              </a:lnSpc>
            </a:pPr>
            <a:r>
              <a:rPr lang="en-GB" dirty="0"/>
              <a:t>One way communication </a:t>
            </a:r>
          </a:p>
          <a:p>
            <a:pPr algn="just">
              <a:lnSpc>
                <a:spcPct val="150000"/>
              </a:lnSpc>
            </a:pPr>
            <a:r>
              <a:rPr lang="en-GB" dirty="0"/>
              <a:t>Sender –message-receiver </a:t>
            </a:r>
          </a:p>
          <a:p>
            <a:pPr algn="just">
              <a:lnSpc>
                <a:spcPct val="150000"/>
              </a:lnSpc>
            </a:pPr>
            <a:r>
              <a:rPr lang="en-GB" dirty="0"/>
              <a:t>The sender transmits a message through words, signs, symbols or body movements, and the receiver receives the message as well as interprets its indented meaning. When the sender communications a message without expecting or getting feedback, the communication is termed as one-way communication. Feedback is totally absent in this kind of communication. Listening of a recorded song is an example of one-way communication .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Two way communication</a:t>
            </a:r>
          </a:p>
        </p:txBody>
      </p:sp>
      <p:sp>
        <p:nvSpPr>
          <p:cNvPr id="3" name="Content Placeholder 2"/>
          <p:cNvSpPr>
            <a:spLocks noGrp="1"/>
          </p:cNvSpPr>
          <p:nvPr>
            <p:ph idx="1"/>
          </p:nvPr>
        </p:nvSpPr>
        <p:spPr/>
        <p:txBody>
          <a:bodyPr/>
          <a:lstStyle/>
          <a:p>
            <a:r>
              <a:rPr lang="en-GB" dirty="0"/>
              <a:t>Two-way communication </a:t>
            </a:r>
          </a:p>
          <a:p>
            <a:r>
              <a:rPr lang="en-GB" dirty="0"/>
              <a:t>Sender-message-receiver-feedback </a:t>
            </a:r>
          </a:p>
          <a:p>
            <a:r>
              <a:rPr lang="en-GB" dirty="0"/>
              <a:t>Communication involves the sending of a message and receiving of its feedback. The sender transmits a message, and the receiver conveys feedback of the message to the sender. In case of feedback, the receiver acts as a sender, and the sender becomes receiver.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Importance of communication </a:t>
            </a:r>
          </a:p>
        </p:txBody>
      </p:sp>
      <p:sp>
        <p:nvSpPr>
          <p:cNvPr id="3" name="Content Placeholder 2"/>
          <p:cNvSpPr>
            <a:spLocks noGrp="1"/>
          </p:cNvSpPr>
          <p:nvPr>
            <p:ph idx="1"/>
          </p:nvPr>
        </p:nvSpPr>
        <p:spPr/>
        <p:txBody>
          <a:bodyPr/>
          <a:lstStyle/>
          <a:p>
            <a:r>
              <a:rPr lang="en-GB" dirty="0"/>
              <a:t>1. Builds favourable relations. </a:t>
            </a:r>
          </a:p>
          <a:p>
            <a:r>
              <a:rPr lang="en-GB" dirty="0"/>
              <a:t>2. facilitates organisational goals</a:t>
            </a:r>
          </a:p>
          <a:p>
            <a:r>
              <a:rPr lang="en-GB" dirty="0"/>
              <a:t>3 effective communication-coordination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Essentials of effective communication</a:t>
            </a:r>
          </a:p>
        </p:txBody>
      </p:sp>
      <p:sp>
        <p:nvSpPr>
          <p:cNvPr id="3" name="Content Placeholder 2"/>
          <p:cNvSpPr>
            <a:spLocks noGrp="1"/>
          </p:cNvSpPr>
          <p:nvPr>
            <p:ph idx="1"/>
          </p:nvPr>
        </p:nvSpPr>
        <p:spPr/>
        <p:txBody>
          <a:bodyPr/>
          <a:lstStyle/>
          <a:p>
            <a:pPr marL="0" indent="0">
              <a:buNone/>
            </a:pPr>
            <a:r>
              <a:rPr lang="en-IN" dirty="0"/>
              <a:t>• A well-defined communication environment</a:t>
            </a:r>
          </a:p>
          <a:p>
            <a:pPr marL="0" indent="0">
              <a:buNone/>
            </a:pPr>
            <a:r>
              <a:rPr lang="en-IN" dirty="0"/>
              <a:t>• Cooperation between the sender and the receiver</a:t>
            </a:r>
          </a:p>
          <a:p>
            <a:pPr marL="0" indent="0">
              <a:buNone/>
            </a:pPr>
            <a:r>
              <a:rPr lang="en-IN" dirty="0"/>
              <a:t>• Selection of an appropriate channel</a:t>
            </a:r>
          </a:p>
          <a:p>
            <a:pPr marL="0" indent="0">
              <a:buNone/>
            </a:pPr>
            <a:r>
              <a:rPr lang="en-IN" dirty="0"/>
              <a:t>• Correct encoding and decoding of the message</a:t>
            </a:r>
          </a:p>
          <a:p>
            <a:pPr marL="0" indent="0">
              <a:buNone/>
            </a:pPr>
            <a:r>
              <a:rPr lang="en-IN" dirty="0"/>
              <a:t>• Feedback</a:t>
            </a:r>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Definition</a:t>
            </a:r>
            <a:endParaRPr lang="en-US" dirty="0"/>
          </a:p>
        </p:txBody>
      </p:sp>
      <p:sp>
        <p:nvSpPr>
          <p:cNvPr id="3" name="Content Placeholder 2"/>
          <p:cNvSpPr>
            <a:spLocks noGrp="1"/>
          </p:cNvSpPr>
          <p:nvPr>
            <p:ph idx="1"/>
          </p:nvPr>
        </p:nvSpPr>
        <p:spPr/>
        <p:txBody>
          <a:bodyPr/>
          <a:lstStyle/>
          <a:p>
            <a:r>
              <a:rPr lang="en-US" dirty="0" smtClean="0"/>
              <a:t>Communication is an activity or process of expressing ideas and feelings or of giving people information. </a:t>
            </a:r>
          </a:p>
          <a:p>
            <a:r>
              <a:rPr lang="en-US" dirty="0" smtClean="0"/>
              <a:t>Latin word ‘</a:t>
            </a:r>
            <a:r>
              <a:rPr lang="en-US" dirty="0" err="1" smtClean="0"/>
              <a:t>communicare</a:t>
            </a:r>
            <a:r>
              <a:rPr lang="en-US" dirty="0" smtClean="0"/>
              <a:t>’ which means ‘To share’ i.e. to share information, knowledge, ideas between a sender and a receiver.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Assertive Communication</a:t>
            </a:r>
            <a:endParaRPr lang="en-US" sz="3200" dirty="0"/>
          </a:p>
        </p:txBody>
      </p:sp>
      <p:sp>
        <p:nvSpPr>
          <p:cNvPr id="3" name="Content Placeholder 2"/>
          <p:cNvSpPr>
            <a:spLocks noGrp="1"/>
          </p:cNvSpPr>
          <p:nvPr>
            <p:ph idx="1"/>
          </p:nvPr>
        </p:nvSpPr>
        <p:spPr/>
        <p:txBody>
          <a:bodyPr/>
          <a:lstStyle/>
          <a:p>
            <a:r>
              <a:rPr lang="en-US" dirty="0"/>
              <a:t>Assertive communication is the ability to </a:t>
            </a:r>
            <a:r>
              <a:rPr lang="en-US" dirty="0" smtClean="0"/>
              <a:t>convey ideas </a:t>
            </a:r>
            <a:r>
              <a:rPr lang="en-US" dirty="0"/>
              <a:t>and information in an uninhibited, clear, </a:t>
            </a:r>
            <a:r>
              <a:rPr lang="en-US" dirty="0" smtClean="0"/>
              <a:t>and direct </a:t>
            </a:r>
            <a:r>
              <a:rPr lang="en-US" dirty="0"/>
              <a:t>way. </a:t>
            </a:r>
            <a:endParaRPr lang="en-US" dirty="0" smtClean="0"/>
          </a:p>
          <a:p>
            <a:r>
              <a:rPr lang="en-US" dirty="0" smtClean="0"/>
              <a:t>It </a:t>
            </a:r>
            <a:r>
              <a:rPr lang="en-US" dirty="0"/>
              <a:t>is often mistaken as aggression, </a:t>
            </a:r>
            <a:r>
              <a:rPr lang="en-US" dirty="0" smtClean="0"/>
              <a:t>but there </a:t>
            </a:r>
            <a:r>
              <a:rPr lang="en-US" dirty="0"/>
              <a:t>is a fine line between the two. Being </a:t>
            </a:r>
            <a:r>
              <a:rPr lang="en-US" dirty="0" smtClean="0"/>
              <a:t>aggressive </a:t>
            </a:r>
            <a:r>
              <a:rPr lang="en-US" dirty="0"/>
              <a:t>means to oppose with force, whereas, </a:t>
            </a:r>
            <a:r>
              <a:rPr lang="en-US" dirty="0" smtClean="0"/>
              <a:t>being assertive </a:t>
            </a:r>
            <a:r>
              <a:rPr lang="en-US" dirty="0"/>
              <a:t>means to be able to present one's </a:t>
            </a:r>
            <a:r>
              <a:rPr lang="en-US" dirty="0" smtClean="0"/>
              <a:t>view point </a:t>
            </a:r>
            <a:r>
              <a:rPr lang="en-US" dirty="0"/>
              <a:t>with appropriate reasoning.</a:t>
            </a:r>
          </a:p>
          <a:p>
            <a:r>
              <a:rPr lang="en-AU" altLang="en-US" dirty="0"/>
              <a:t>Example- Group discussion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Formal and informal communication</a:t>
            </a:r>
            <a:endParaRPr lang="en-US" sz="32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3257" r="8479" b="18546"/>
          <a:stretch/>
        </p:blipFill>
        <p:spPr>
          <a:xfrm>
            <a:off x="3531871" y="863601"/>
            <a:ext cx="3891914" cy="5068569"/>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0110" t="4241" r="10110" b="37230"/>
          <a:stretch/>
        </p:blipFill>
        <p:spPr>
          <a:xfrm>
            <a:off x="7423785" y="863600"/>
            <a:ext cx="4103370" cy="50685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Oral and written</a:t>
            </a:r>
            <a:endParaRPr lang="en-US" dirty="0"/>
          </a:p>
        </p:txBody>
      </p:sp>
      <p:sp>
        <p:nvSpPr>
          <p:cNvPr id="3" name="Content Placeholder 2"/>
          <p:cNvSpPr>
            <a:spLocks noGrp="1"/>
          </p:cNvSpPr>
          <p:nvPr>
            <p:ph idx="1"/>
          </p:nvPr>
        </p:nvSpPr>
        <p:spPr/>
        <p:txBody>
          <a:bodyPr/>
          <a:lstStyle/>
          <a:p>
            <a:endParaRPr lang="en-US"/>
          </a:p>
        </p:txBody>
      </p:sp>
      <p:pic>
        <p:nvPicPr>
          <p:cNvPr id="4" name="Picture 3" descr="2023-03-25 13:53:57.923000"/>
          <p:cNvPicPr>
            <a:picLocks noChangeAspect="1"/>
          </p:cNvPicPr>
          <p:nvPr/>
        </p:nvPicPr>
        <p:blipFill>
          <a:blip r:embed="rId2"/>
          <a:srcRect b="-4130"/>
          <a:stretch>
            <a:fillRect/>
          </a:stretch>
        </p:blipFill>
        <p:spPr>
          <a:xfrm>
            <a:off x="4034790" y="948691"/>
            <a:ext cx="7006590" cy="503605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Verbal and non verbal </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1569" t="13449" r="9682" b="9607"/>
          <a:stretch/>
        </p:blipFill>
        <p:spPr>
          <a:xfrm>
            <a:off x="3200401" y="754381"/>
            <a:ext cx="8572499" cy="542925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DIFFERENCE BETWEEN GENERAL AND TECHNICAL COMMUNICATION</a:t>
            </a:r>
          </a:p>
        </p:txBody>
      </p:sp>
      <p:graphicFrame>
        <p:nvGraphicFramePr>
          <p:cNvPr id="4" name="Content Placeholder 3"/>
          <p:cNvGraphicFramePr>
            <a:graphicFrameLocks noGrp="1"/>
          </p:cNvGraphicFramePr>
          <p:nvPr>
            <p:ph idx="1"/>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Technical communication</a:t>
            </a:r>
            <a:endParaRPr lang="en-US" sz="3200" dirty="0"/>
          </a:p>
        </p:txBody>
      </p:sp>
      <p:sp>
        <p:nvSpPr>
          <p:cNvPr id="3" name="Content Placeholder 2"/>
          <p:cNvSpPr>
            <a:spLocks noGrp="1"/>
          </p:cNvSpPr>
          <p:nvPr>
            <p:ph idx="1"/>
          </p:nvPr>
        </p:nvSpPr>
        <p:spPr/>
        <p:txBody>
          <a:bodyPr/>
          <a:lstStyle/>
          <a:p>
            <a:pPr marL="0" indent="0">
              <a:buNone/>
            </a:pPr>
            <a:r>
              <a:rPr lang="en-US" dirty="0" smtClean="0"/>
              <a:t>   Technical </a:t>
            </a:r>
            <a:r>
              <a:rPr lang="en-US" dirty="0"/>
              <a:t>communication usually has the following objectives:</a:t>
            </a:r>
          </a:p>
          <a:p>
            <a:r>
              <a:rPr lang="en-US" dirty="0" smtClean="0"/>
              <a:t>To </a:t>
            </a:r>
            <a:r>
              <a:rPr lang="en-US" dirty="0"/>
              <a:t>provide organized information that aids in quick decision-making</a:t>
            </a:r>
          </a:p>
          <a:p>
            <a:r>
              <a:rPr lang="en-US" dirty="0" smtClean="0"/>
              <a:t>To </a:t>
            </a:r>
            <a:r>
              <a:rPr lang="en-US" dirty="0"/>
              <a:t>invite corporate joint ventures</a:t>
            </a:r>
          </a:p>
          <a:p>
            <a:r>
              <a:rPr lang="en-US" dirty="0" smtClean="0"/>
              <a:t>To </a:t>
            </a:r>
            <a:r>
              <a:rPr lang="en-US" dirty="0"/>
              <a:t>disseminate knowledge in oral or written form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380509" cy="4601183"/>
          </a:xfrm>
        </p:spPr>
        <p:txBody>
          <a:bodyPr/>
          <a:lstStyle/>
          <a:p>
            <a:r>
              <a:rPr lang="en-GB" dirty="0"/>
              <a:t>INTRODUCTION </a:t>
            </a:r>
          </a:p>
        </p:txBody>
      </p:sp>
      <p:sp>
        <p:nvSpPr>
          <p:cNvPr id="3" name="Content Placeholder 2"/>
          <p:cNvSpPr>
            <a:spLocks noGrp="1"/>
          </p:cNvSpPr>
          <p:nvPr>
            <p:ph idx="1"/>
          </p:nvPr>
        </p:nvSpPr>
        <p:spPr/>
        <p:txBody>
          <a:bodyPr>
            <a:normAutofit fontScale="92500"/>
          </a:bodyPr>
          <a:lstStyle/>
          <a:p>
            <a:pPr>
              <a:lnSpc>
                <a:spcPct val="150000"/>
              </a:lnSpc>
            </a:pPr>
            <a:r>
              <a:rPr lang="en-IN" dirty="0"/>
              <a:t>We encounter various situations involving speech or writing: conversation with friends, professors, or colleagues to achieve various purposes; seminars, group discussions, written tests, and examinations; and laboratory or project report submissions on diverse topics. Likewise, at the workplace, we interact with superiors and subordinates, converse with them face-to-face or over the telephone, and read and write emails, letters, reports, and proposals. All these activities have a common denominator—the sharing of information.</a:t>
            </a:r>
          </a:p>
          <a:p>
            <a:pPr>
              <a:lnSpc>
                <a:spcPct val="150000"/>
              </a:lnSpc>
            </a:pPr>
            <a:r>
              <a:rPr lang="en-IN" dirty="0"/>
              <a:t>When one becomes a part of any organization, one needs to communicate, and communicate effectively. No organization can survive without communication.</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a:t>
            </a:r>
            <a:r>
              <a:rPr lang="en-US" sz="3200" dirty="0" smtClean="0"/>
              <a:t>communication/ Technical Communication</a:t>
            </a:r>
            <a:endParaRPr lang="en-US" sz="3200" dirty="0"/>
          </a:p>
        </p:txBody>
      </p:sp>
      <p:sp>
        <p:nvSpPr>
          <p:cNvPr id="3" name="Content Placeholder 2"/>
          <p:cNvSpPr>
            <a:spLocks noGrp="1"/>
          </p:cNvSpPr>
          <p:nvPr>
            <p:ph idx="1"/>
          </p:nvPr>
        </p:nvSpPr>
        <p:spPr/>
        <p:txBody>
          <a:bodyPr/>
          <a:lstStyle/>
          <a:p>
            <a:r>
              <a:rPr lang="en-US" dirty="0" smtClean="0"/>
              <a:t>Central role, survival, professional organizations, avoiding misunderstandings, good relations etc. </a:t>
            </a:r>
          </a:p>
          <a:p>
            <a:r>
              <a:rPr lang="en-US" dirty="0" smtClean="0"/>
              <a:t>Technical Communication – Global era so effective transfer of documents, discussions etc. which reflects public face for organization their policies, achievements.</a:t>
            </a:r>
          </a:p>
          <a:p>
            <a:r>
              <a:rPr lang="en-US" dirty="0" smtClean="0"/>
              <a:t>Engineers - Technical skills + Subject knowledge + English language skills.</a:t>
            </a:r>
          </a:p>
          <a:p>
            <a:r>
              <a:rPr lang="en-US" dirty="0" smtClean="0"/>
              <a:t>Employability Versus Job specific skills </a:t>
            </a:r>
          </a:p>
        </p:txBody>
      </p:sp>
      <p:cxnSp>
        <p:nvCxnSpPr>
          <p:cNvPr id="5" name="Elbow Connector 4"/>
          <p:cNvCxnSpPr/>
          <p:nvPr/>
        </p:nvCxnSpPr>
        <p:spPr>
          <a:xfrm>
            <a:off x="4743450" y="4823460"/>
            <a:ext cx="685800" cy="38862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English Language ? </a:t>
            </a:r>
            <a:endParaRPr lang="en-US" dirty="0"/>
          </a:p>
        </p:txBody>
      </p:sp>
      <p:sp>
        <p:nvSpPr>
          <p:cNvPr id="3" name="Content Placeholder 2"/>
          <p:cNvSpPr>
            <a:spLocks noGrp="1"/>
          </p:cNvSpPr>
          <p:nvPr>
            <p:ph idx="1"/>
          </p:nvPr>
        </p:nvSpPr>
        <p:spPr/>
        <p:txBody>
          <a:bodyPr/>
          <a:lstStyle/>
          <a:p>
            <a:r>
              <a:rPr lang="en-US" dirty="0" smtClean="0"/>
              <a:t>Worldwide used so command over English is essential for operations that involve communicating with both national and international clients. </a:t>
            </a:r>
          </a:p>
          <a:p>
            <a:r>
              <a:rPr lang="en-US" dirty="0" smtClean="0"/>
              <a:t>Business English, professional English, technical English</a:t>
            </a:r>
          </a:p>
          <a:p>
            <a:r>
              <a:rPr lang="en-US" dirty="0" smtClean="0"/>
              <a:t>Interacting with customers, managing conflicts, negotiating, presenting </a:t>
            </a:r>
            <a:r>
              <a:rPr lang="en-US" dirty="0" err="1" smtClean="0"/>
              <a:t>ppts</a:t>
            </a:r>
            <a:r>
              <a:rPr lang="en-US" dirty="0" smtClean="0"/>
              <a:t>, proposals, drafting reports etc. </a:t>
            </a:r>
          </a:p>
          <a:p>
            <a:r>
              <a:rPr lang="en-US" dirty="0" smtClean="0"/>
              <a:t>LSRW Skills</a:t>
            </a:r>
          </a:p>
          <a:p>
            <a:r>
              <a:rPr lang="en-US" dirty="0" smtClean="0"/>
              <a:t>Knowing English &lt; speaking English</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Communication competence</a:t>
            </a:r>
            <a:endParaRPr lang="en-US" sz="3200" dirty="0"/>
          </a:p>
        </p:txBody>
      </p:sp>
      <p:sp>
        <p:nvSpPr>
          <p:cNvPr id="3" name="Content Placeholder 2"/>
          <p:cNvSpPr>
            <a:spLocks noGrp="1"/>
          </p:cNvSpPr>
          <p:nvPr>
            <p:ph idx="1"/>
          </p:nvPr>
        </p:nvSpPr>
        <p:spPr/>
        <p:txBody>
          <a:bodyPr/>
          <a:lstStyle/>
          <a:p>
            <a:r>
              <a:rPr lang="en-US" dirty="0"/>
              <a:t>Communication competence is the ability to express views in an effective manner, </a:t>
            </a:r>
            <a:r>
              <a:rPr lang="en-US" dirty="0" smtClean="0"/>
              <a:t>enabling one </a:t>
            </a:r>
            <a:r>
              <a:rPr lang="en-US" dirty="0"/>
              <a:t>to achieve goals and enhance relationships. </a:t>
            </a:r>
            <a:endParaRPr lang="en-US" dirty="0" smtClean="0"/>
          </a:p>
          <a:p>
            <a:r>
              <a:rPr lang="en-US" dirty="0" smtClean="0"/>
              <a:t>Communication </a:t>
            </a:r>
            <a:r>
              <a:rPr lang="en-US" dirty="0"/>
              <a:t>competence is </a:t>
            </a:r>
            <a:r>
              <a:rPr lang="en-US" dirty="0" smtClean="0"/>
              <a:t>situational. For </a:t>
            </a:r>
            <a:r>
              <a:rPr lang="en-US" dirty="0"/>
              <a:t>example, a person may be very skillful in interacting with peers but less proficient </a:t>
            </a:r>
            <a:r>
              <a:rPr lang="en-US" dirty="0" smtClean="0"/>
              <a:t>in interacting </a:t>
            </a:r>
            <a:r>
              <a:rPr lang="en-US" dirty="0"/>
              <a:t>with older or younger people.</a:t>
            </a:r>
          </a:p>
          <a:p>
            <a:r>
              <a:rPr lang="en-US" dirty="0"/>
              <a:t>To develop such competence, one must </a:t>
            </a:r>
            <a:r>
              <a:rPr lang="en-US" dirty="0" smtClean="0"/>
              <a:t>acquire the </a:t>
            </a:r>
            <a:r>
              <a:rPr lang="en-US" dirty="0"/>
              <a:t>ability to choose the most appropriate behaviour in a given situation, because what </a:t>
            </a:r>
            <a:r>
              <a:rPr lang="en-US" dirty="0" smtClean="0"/>
              <a:t>is appropriate </a:t>
            </a:r>
            <a:r>
              <a:rPr lang="en-US" dirty="0"/>
              <a:t>for one person may not be appropriate for another.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Communication as self concept </a:t>
            </a:r>
            <a:endParaRPr lang="en-US" sz="3200" dirty="0"/>
          </a:p>
        </p:txBody>
      </p:sp>
      <p:sp>
        <p:nvSpPr>
          <p:cNvPr id="3" name="Content Placeholder 2"/>
          <p:cNvSpPr>
            <a:spLocks noGrp="1"/>
          </p:cNvSpPr>
          <p:nvPr>
            <p:ph idx="1"/>
          </p:nvPr>
        </p:nvSpPr>
        <p:spPr/>
        <p:txBody>
          <a:bodyPr/>
          <a:lstStyle/>
          <a:p>
            <a:r>
              <a:rPr lang="en-US" dirty="0" smtClean="0"/>
              <a:t>An </a:t>
            </a:r>
            <a:r>
              <a:rPr lang="en-US" dirty="0"/>
              <a:t>individual's </a:t>
            </a:r>
            <a:r>
              <a:rPr lang="en-US" dirty="0" smtClean="0"/>
              <a:t>self-concept is </a:t>
            </a:r>
            <a:r>
              <a:rPr lang="en-US" dirty="0"/>
              <a:t>the core of his personality.</a:t>
            </a:r>
          </a:p>
          <a:p>
            <a:r>
              <a:rPr lang="en-US" dirty="0"/>
              <a:t>It affects every aspect </a:t>
            </a:r>
            <a:r>
              <a:rPr lang="en-US" dirty="0" smtClean="0"/>
              <a:t>of human behavior: </a:t>
            </a:r>
            <a:r>
              <a:rPr lang="en-US" dirty="0"/>
              <a:t>the </a:t>
            </a:r>
            <a:r>
              <a:rPr lang="en-US" dirty="0" smtClean="0"/>
              <a:t>ability, to </a:t>
            </a:r>
            <a:r>
              <a:rPr lang="en-US" dirty="0"/>
              <a:t>learn, the capacity to </a:t>
            </a:r>
            <a:r>
              <a:rPr lang="en-US" dirty="0" smtClean="0"/>
              <a:t>grow and </a:t>
            </a:r>
            <a:r>
              <a:rPr lang="en-US" dirty="0"/>
              <a:t>change. A strong, </a:t>
            </a:r>
            <a:r>
              <a:rPr lang="en-US" dirty="0" smtClean="0"/>
              <a:t>positive self-image </a:t>
            </a:r>
            <a:r>
              <a:rPr lang="en-US" dirty="0"/>
              <a:t>is the best </a:t>
            </a:r>
            <a:r>
              <a:rPr lang="en-US" dirty="0" smtClean="0"/>
              <a:t>possible preparation </a:t>
            </a:r>
            <a:r>
              <a:rPr lang="en-US" dirty="0"/>
              <a:t>for success </a:t>
            </a:r>
            <a:r>
              <a:rPr lang="en-US" dirty="0" smtClean="0"/>
              <a:t>in life</a:t>
            </a:r>
            <a:r>
              <a:rPr lang="en-US" dirty="0"/>
              <a:t>.</a:t>
            </a:r>
          </a:p>
          <a:p>
            <a:r>
              <a:rPr lang="en-US" dirty="0"/>
              <a:t>Self-esteem is an important element </a:t>
            </a:r>
            <a:r>
              <a:rPr lang="en-US" dirty="0" smtClean="0"/>
              <a:t>of self-concept</a:t>
            </a:r>
            <a:r>
              <a:rPr lang="en-US" dirty="0"/>
              <a:t>. People having high self-esteem communicate more openly.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emotions </a:t>
            </a:r>
            <a:endParaRPr lang="en-US" dirty="0"/>
          </a:p>
        </p:txBody>
      </p:sp>
      <p:sp>
        <p:nvSpPr>
          <p:cNvPr id="3" name="Content Placeholder 2"/>
          <p:cNvSpPr>
            <a:spLocks noGrp="1"/>
          </p:cNvSpPr>
          <p:nvPr>
            <p:ph idx="1"/>
          </p:nvPr>
        </p:nvSpPr>
        <p:spPr/>
        <p:txBody>
          <a:bodyPr/>
          <a:lstStyle/>
          <a:p>
            <a:r>
              <a:rPr lang="en-US" dirty="0"/>
              <a:t>In professional interactions it is quite important to control our emotions in order </a:t>
            </a:r>
            <a:r>
              <a:rPr lang="en-US" dirty="0" smtClean="0"/>
              <a:t>to achieve </a:t>
            </a:r>
            <a:r>
              <a:rPr lang="en-US" dirty="0"/>
              <a:t>the given objective. </a:t>
            </a:r>
            <a:endParaRPr lang="en-US" dirty="0" smtClean="0"/>
          </a:p>
          <a:p>
            <a:r>
              <a:rPr lang="en-US" dirty="0" smtClean="0"/>
              <a:t>To </a:t>
            </a:r>
            <a:r>
              <a:rPr lang="en-US" dirty="0"/>
              <a:t>successfully communicate, you must respect the point </a:t>
            </a:r>
            <a:r>
              <a:rPr lang="en-US" dirty="0" smtClean="0"/>
              <a:t>of view </a:t>
            </a:r>
            <a:r>
              <a:rPr lang="en-US" dirty="0"/>
              <a:t>of other people, especially those who are easily overpowered by emotions, during </a:t>
            </a:r>
            <a:r>
              <a:rPr lang="en-US" dirty="0" smtClean="0"/>
              <a:t>the conversation.</a:t>
            </a:r>
          </a:p>
          <a:p>
            <a:r>
              <a:rPr lang="en-US" dirty="0" smtClean="0"/>
              <a:t> </a:t>
            </a:r>
            <a:r>
              <a:rPr lang="en-US" dirty="0"/>
              <a:t>On the other hand, if one is too emotional, it is very important to learn how </a:t>
            </a:r>
            <a:r>
              <a:rPr lang="en-US" dirty="0" smtClean="0"/>
              <a:t>to control </a:t>
            </a:r>
            <a:r>
              <a:rPr lang="en-US" dirty="0"/>
              <a:t>emotions and not let them interfere in rational decision-making.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pic>
        <p:nvPicPr>
          <p:cNvPr id="1026" name="Picture 2" descr="What is Communication Process? definition and meaning - Business Jarg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87546" y="1485367"/>
            <a:ext cx="4664719" cy="38872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52919" y="2194560"/>
            <a:ext cx="2730311" cy="646331"/>
          </a:xfrm>
          <a:prstGeom prst="rect">
            <a:avLst/>
          </a:prstGeom>
          <a:noFill/>
        </p:spPr>
        <p:txBody>
          <a:bodyPr wrap="square" rtlCol="0">
            <a:spAutoFit/>
          </a:bodyPr>
          <a:lstStyle/>
          <a:p>
            <a:r>
              <a:rPr lang="en-US" dirty="0" smtClean="0"/>
              <a:t>Structure Model of Communication</a:t>
            </a:r>
            <a:endParaRPr lang="en-US" dirty="0"/>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23</TotalTime>
  <Words>1437</Words>
  <Application>Microsoft Office PowerPoint</Application>
  <PresentationFormat>Custom</PresentationFormat>
  <Paragraphs>97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Frame</vt:lpstr>
      <vt:lpstr>COMMUNICATION SKILLS II</vt:lpstr>
      <vt:lpstr>Basic Definition</vt:lpstr>
      <vt:lpstr>INTRODUCTION </vt:lpstr>
      <vt:lpstr>Importance of communication/ Technical Communication</vt:lpstr>
      <vt:lpstr>Why English Language ? </vt:lpstr>
      <vt:lpstr>Communication competence</vt:lpstr>
      <vt:lpstr>Communication as self concept </vt:lpstr>
      <vt:lpstr>Role of emotions </vt:lpstr>
      <vt:lpstr> </vt:lpstr>
      <vt:lpstr>Communication process</vt:lpstr>
      <vt:lpstr>Conti. </vt:lpstr>
      <vt:lpstr>Purpose and Audience</vt:lpstr>
      <vt:lpstr>Communication context</vt:lpstr>
      <vt:lpstr>Cross cultural communication</vt:lpstr>
      <vt:lpstr>PowerPoint Presentation</vt:lpstr>
      <vt:lpstr>Classification of communication </vt:lpstr>
      <vt:lpstr>Two way communication</vt:lpstr>
      <vt:lpstr>Importance of communication </vt:lpstr>
      <vt:lpstr>Essentials of effective communication</vt:lpstr>
      <vt:lpstr>Assertive Communication</vt:lpstr>
      <vt:lpstr>Formal and informal communication</vt:lpstr>
      <vt:lpstr>Oral and written</vt:lpstr>
      <vt:lpstr>Verbal and non verbal </vt:lpstr>
      <vt:lpstr>DIFFERENCE BETWEEN GENERAL AND TECHNICAL COMMUNICATION</vt:lpstr>
      <vt:lpstr>Technical communication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SKILLS II</dc:title>
  <dc:creator>Microsoft Office User</dc:creator>
  <cp:lastModifiedBy>priya</cp:lastModifiedBy>
  <cp:revision>30</cp:revision>
  <dcterms:created xsi:type="dcterms:W3CDTF">1900-01-01T00:00:00Z</dcterms:created>
  <dcterms:modified xsi:type="dcterms:W3CDTF">2023-03-28T11:49:53Z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F84217E0C472E74037B01E64B30A7612_32</vt:lpwstr>
  </property>
  <property fmtid="{D5CDD505-2E9C-101B-9397-08002B2CF9AE}" pid="3" name="KSOProductBuildVer">
    <vt:lpwstr>3081-11.33.0</vt:lpwstr>
  </property>
</Properties>
</file>