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30"/>
  </p:notesMasterIdLst>
  <p:handoutMasterIdLst>
    <p:handoutMasterId r:id="rId31"/>
  </p:handoutMasterIdLst>
  <p:sldIdLst>
    <p:sldId id="277" r:id="rId3"/>
    <p:sldId id="312" r:id="rId4"/>
    <p:sldId id="265" r:id="rId5"/>
    <p:sldId id="280" r:id="rId6"/>
    <p:sldId id="287" r:id="rId7"/>
    <p:sldId id="281" r:id="rId8"/>
    <p:sldId id="288" r:id="rId9"/>
    <p:sldId id="289" r:id="rId10"/>
    <p:sldId id="290" r:id="rId11"/>
    <p:sldId id="291" r:id="rId12"/>
    <p:sldId id="292" r:id="rId13"/>
    <p:sldId id="293" r:id="rId14"/>
    <p:sldId id="294" r:id="rId15"/>
    <p:sldId id="295" r:id="rId16"/>
    <p:sldId id="296" r:id="rId17"/>
    <p:sldId id="303" r:id="rId18"/>
    <p:sldId id="302" r:id="rId19"/>
    <p:sldId id="301" r:id="rId20"/>
    <p:sldId id="300" r:id="rId21"/>
    <p:sldId id="299" r:id="rId22"/>
    <p:sldId id="298" r:id="rId23"/>
    <p:sldId id="297" r:id="rId24"/>
    <p:sldId id="307" r:id="rId25"/>
    <p:sldId id="308" r:id="rId26"/>
    <p:sldId id="284" r:id="rId27"/>
    <p:sldId id="311" r:id="rId28"/>
    <p:sldId id="27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p:normalViewPr>
  <p:slideViewPr>
    <p:cSldViewPr snapToGrid="0">
      <p:cViewPr>
        <p:scale>
          <a:sx n="67" d="100"/>
          <a:sy n="67" d="100"/>
        </p:scale>
        <p:origin x="-149"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03-Oct-23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03-Oct-23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03-Oct-23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78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78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guidetogrammar.org/grammar/sv_agr.htm" TargetMode="External"/><Relationship Id="rId2" Type="http://schemas.openxmlformats.org/officeDocument/2006/relationships/hyperlink" Target="https://academicguides.waldenu.edu/writingcenter/grammar/subjectverbagreement" TargetMode="External"/><Relationship Id="rId1" Type="http://schemas.openxmlformats.org/officeDocument/2006/relationships/slideLayout" Target="../slideLayouts/slideLayout2.xml"/><Relationship Id="rId6" Type="http://schemas.openxmlformats.org/officeDocument/2006/relationships/hyperlink" Target="https://www.grammarbook.com/grammar/subjectVerbAgree.asp" TargetMode="External"/><Relationship Id="rId5" Type="http://schemas.openxmlformats.org/officeDocument/2006/relationships/hyperlink" Target="https://grammar.yourdictionary.com/sentences/20-rules-of-subject-verb-agreement.html" TargetMode="External"/><Relationship Id="rId4" Type="http://schemas.openxmlformats.org/officeDocument/2006/relationships/hyperlink" Target="https://examples.yourdictionary.com/examples-of-subject-verb-agreement.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ebapps.towson.edu/ows/moduleSVAGR.htm" TargetMode="Externa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0250" name="CorelDRAW" r:id="rId3" imgW="2169000" imgH="2169360" progId="">
                  <p:embed/>
                </p:oleObj>
              </mc:Choice>
              <mc:Fallback>
                <p:oleObj name="CorelDRAW" r:id="rId3" imgW="2169000" imgH="2169360" progId="">
                  <p:embed/>
                  <p:pic>
                    <p:nvPicPr>
                      <p:cNvPr id="0" name="Picture 6"/>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55050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104502" y="5818213"/>
            <a:ext cx="52935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2400" b="1" dirty="0" smtClean="0">
                <a:solidFill>
                  <a:schemeClr val="bg2">
                    <a:lumMod val="25000"/>
                  </a:schemeClr>
                </a:solidFill>
                <a:latin typeface="Times New Roman" panose="02020603050405020304" pitchFamily="18" charset="0"/>
                <a:cs typeface="Times New Roman" panose="02020603050405020304" pitchFamily="18" charset="0"/>
              </a:rPr>
              <a:t>CONCORD (SUBJECT VERB AGREEMENT) </a:t>
            </a:r>
            <a:endParaRPr lang="en-US" sz="1600" dirty="0">
              <a:solidFill>
                <a:schemeClr val="bg2">
                  <a:lumMod val="25000"/>
                </a:schemeClr>
              </a:solidFill>
              <a:latin typeface="Raleway ExtraBold" pitchFamily="34" charset="-52"/>
            </a:endParaRPr>
          </a:p>
        </p:txBody>
      </p:sp>
      <p:sp>
        <p:nvSpPr>
          <p:cNvPr id="15" name="TextBox 14"/>
          <p:cNvSpPr txBox="1">
            <a:spLocks noChangeArrowheads="1"/>
          </p:cNvSpPr>
          <p:nvPr/>
        </p:nvSpPr>
        <p:spPr bwMode="auto">
          <a:xfrm>
            <a:off x="998861" y="1963005"/>
            <a:ext cx="9612429" cy="2331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800" b="1" dirty="0" smtClean="0">
                <a:latin typeface="Arial Black" panose="020B0A04020102020204" pitchFamily="34" charset="0"/>
                <a:ea typeface="Karla" pitchFamily="2" charset="0"/>
                <a:cs typeface="Karla" pitchFamily="2" charset="0"/>
              </a:rPr>
              <a:t>USAR</a:t>
            </a:r>
            <a:endParaRPr lang="en-US" sz="3800" b="1" dirty="0">
              <a:latin typeface="Arial Black" panose="020B0A04020102020204" pitchFamily="34" charset="0"/>
              <a:ea typeface="Karla" pitchFamily="2" charset="0"/>
              <a:cs typeface="Karla" pitchFamily="2" charset="0"/>
            </a:endParaRPr>
          </a:p>
          <a:p>
            <a:pPr lvl="0" algn="ctr" defTabSz="622300">
              <a:lnSpc>
                <a:spcPct val="90000"/>
              </a:lnSpc>
              <a:spcBef>
                <a:spcPct val="0"/>
              </a:spcBef>
              <a:spcAft>
                <a:spcPct val="35000"/>
              </a:spcAft>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Course Name- Communication Skills</a:t>
            </a:r>
          </a:p>
          <a:p>
            <a:pPr algn="ctr" defTabSz="622300">
              <a:lnSpc>
                <a:spcPct val="90000"/>
              </a:lnSpc>
              <a:spcBef>
                <a:spcPct val="0"/>
              </a:spcBef>
              <a:spcAft>
                <a:spcPct val="35000"/>
              </a:spcAft>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Faculty </a:t>
            </a:r>
            <a:r>
              <a:rPr lang="en-US" sz="3200" dirty="0">
                <a:latin typeface="Times New Roman" pitchFamily="18" charset="0"/>
                <a:ea typeface="Calibri" panose="020F0502020204030204" pitchFamily="34" charset="0"/>
                <a:cs typeface="Times New Roman" pitchFamily="18" charset="0"/>
              </a:rPr>
              <a:t>Name- Ms. </a:t>
            </a:r>
            <a:r>
              <a:rPr lang="en-US" sz="3200" dirty="0" smtClean="0">
                <a:latin typeface="Times New Roman" pitchFamily="18" charset="0"/>
                <a:ea typeface="Calibri" panose="020F0502020204030204" pitchFamily="34" charset="0"/>
                <a:cs typeface="Times New Roman" pitchFamily="18" charset="0"/>
              </a:rPr>
              <a:t>Priya Sharma</a:t>
            </a:r>
            <a:endParaRPr lang="en-US" sz="3200" dirty="0" smtClean="0">
              <a:latin typeface="Times New Roman" pitchFamily="18" charset="0"/>
              <a:cs typeface="Times New Roman" pitchFamily="18" charset="0"/>
            </a:endParaRPr>
          </a:p>
          <a:p>
            <a:pPr algn="ctr" defTabSz="622300">
              <a:lnSpc>
                <a:spcPct val="90000"/>
              </a:lnSpc>
              <a:spcBef>
                <a:spcPct val="0"/>
              </a:spcBef>
              <a:spcAft>
                <a:spcPct val="35000"/>
              </a:spcAft>
            </a:pPr>
            <a:endParaRPr lang="en-US" sz="2000" dirty="0">
              <a:latin typeface="Raleway ExtraBold" pitchFamily="34" charset="-52"/>
            </a:endParaRPr>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lstStyle/>
          <a:p>
            <a:pPr algn="ctr"/>
            <a:r>
              <a:rPr lang="en-US" b="1" dirty="0">
                <a:latin typeface="Arial Black" pitchFamily="34" charset="0"/>
                <a:cs typeface="Arial" panose="020B0604020202020204" pitchFamily="34" charset="0"/>
              </a:rPr>
              <a:t>Rule 5</a:t>
            </a:r>
            <a:endParaRPr lang="en-IN" b="1" dirty="0">
              <a:latin typeface="Arial Black" pitchFamily="34" charset="0"/>
              <a:cs typeface="Arial" panose="020B0604020202020204" pitchFamily="34" charset="0"/>
            </a:endParaRPr>
          </a:p>
        </p:txBody>
      </p:sp>
      <p:sp>
        <p:nvSpPr>
          <p:cNvPr id="3" name="Content Placeholder 2"/>
          <p:cNvSpPr>
            <a:spLocks noGrp="1"/>
          </p:cNvSpPr>
          <p:nvPr>
            <p:ph idx="1"/>
          </p:nvPr>
        </p:nvSpPr>
        <p:spPr>
          <a:ln>
            <a:solidFill>
              <a:schemeClr val="tx1"/>
            </a:solidFill>
          </a:ln>
        </p:spPr>
        <p:txBody>
          <a:bodyPr/>
          <a:lstStyle/>
          <a:p>
            <a:r>
              <a:rPr lang="en-US" dirty="0">
                <a:latin typeface="Arial" panose="020B0604020202020204" pitchFamily="34" charset="0"/>
                <a:cs typeface="Arial" panose="020B0604020202020204" pitchFamily="34" charset="0"/>
              </a:rPr>
              <a:t>Two singular subjects connected by </a:t>
            </a:r>
            <a:r>
              <a:rPr lang="en-US" b="1" dirty="0">
                <a:solidFill>
                  <a:srgbClr val="FF0000"/>
                </a:solidFill>
                <a:latin typeface="Arial" panose="020B0604020202020204" pitchFamily="34" charset="0"/>
                <a:cs typeface="Arial" panose="020B0604020202020204" pitchFamily="34" charset="0"/>
              </a:rPr>
              <a:t>either/or</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or</a:t>
            </a:r>
            <a:r>
              <a:rPr lang="en-US" dirty="0">
                <a:latin typeface="Arial" panose="020B0604020202020204" pitchFamily="34" charset="0"/>
                <a:cs typeface="Arial" panose="020B0604020202020204" pitchFamily="34" charset="0"/>
              </a:rPr>
              <a:t> </a:t>
            </a:r>
            <a:r>
              <a:rPr lang="en-US" b="1" dirty="0">
                <a:solidFill>
                  <a:srgbClr val="FF0000"/>
                </a:solidFill>
                <a:latin typeface="Arial" panose="020B0604020202020204" pitchFamily="34" charset="0"/>
                <a:cs typeface="Arial" panose="020B0604020202020204" pitchFamily="34" charset="0"/>
              </a:rPr>
              <a:t>neither/nor</a:t>
            </a:r>
            <a:r>
              <a:rPr lang="en-US" dirty="0">
                <a:latin typeface="Arial" panose="020B0604020202020204" pitchFamily="34" charset="0"/>
                <a:cs typeface="Arial" panose="020B0604020202020204" pitchFamily="34" charset="0"/>
              </a:rPr>
              <a:t> require a </a:t>
            </a:r>
            <a:r>
              <a:rPr lang="en-US" dirty="0">
                <a:solidFill>
                  <a:srgbClr val="FF0000"/>
                </a:solidFill>
                <a:latin typeface="Arial" panose="020B0604020202020204" pitchFamily="34" charset="0"/>
                <a:cs typeface="Arial" panose="020B0604020202020204" pitchFamily="34" charset="0"/>
              </a:rPr>
              <a:t>singular verb</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Example: Either Susan or Carol </a:t>
            </a:r>
            <a:r>
              <a:rPr lang="en-US" dirty="0">
                <a:solidFill>
                  <a:srgbClr val="FF0000"/>
                </a:solidFill>
                <a:latin typeface="Arial" panose="020B0604020202020204" pitchFamily="34" charset="0"/>
                <a:cs typeface="Arial" panose="020B0604020202020204" pitchFamily="34" charset="0"/>
              </a:rPr>
              <a:t>has </a:t>
            </a:r>
            <a:r>
              <a:rPr lang="en-US" dirty="0">
                <a:latin typeface="Arial" panose="020B0604020202020204" pitchFamily="34" charset="0"/>
                <a:cs typeface="Arial" panose="020B0604020202020204" pitchFamily="34" charset="0"/>
              </a:rPr>
              <a:t>a lecture today.</a:t>
            </a:r>
          </a:p>
          <a:p>
            <a:pPr marL="0" indent="0">
              <a:buNone/>
            </a:pPr>
            <a:r>
              <a:rPr lang="en-US" dirty="0">
                <a:latin typeface="Arial" panose="020B0604020202020204" pitchFamily="34" charset="0"/>
                <a:cs typeface="Arial" panose="020B0604020202020204" pitchFamily="34" charset="0"/>
              </a:rPr>
              <a:t>                Neither Chemistry or Physics </a:t>
            </a:r>
            <a:r>
              <a:rPr lang="en-US" dirty="0">
                <a:solidFill>
                  <a:srgbClr val="FF0000"/>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easy to master.</a:t>
            </a:r>
          </a:p>
          <a:p>
            <a:pPr marL="0" indent="0">
              <a:buNone/>
            </a:pP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lstStyle/>
          <a:p>
            <a:pPr algn="ctr"/>
            <a:r>
              <a:rPr lang="en-US" b="1" dirty="0">
                <a:latin typeface="Arial Black" pitchFamily="34" charset="0"/>
                <a:cs typeface="Arial" panose="020B0604020202020204" pitchFamily="34" charset="0"/>
              </a:rPr>
              <a:t>Rule 6</a:t>
            </a:r>
            <a:endParaRPr lang="en-IN" b="1" dirty="0">
              <a:latin typeface="Arial Black" pitchFamily="34" charset="0"/>
              <a:cs typeface="Arial" panose="020B0604020202020204" pitchFamily="34" charset="0"/>
            </a:endParaRPr>
          </a:p>
        </p:txBody>
      </p:sp>
      <p:sp>
        <p:nvSpPr>
          <p:cNvPr id="3" name="Content Placeholder 2"/>
          <p:cNvSpPr>
            <a:spLocks noGrp="1"/>
          </p:cNvSpPr>
          <p:nvPr>
            <p:ph idx="1"/>
          </p:nvPr>
        </p:nvSpPr>
        <p:spPr>
          <a:ln>
            <a:solidFill>
              <a:schemeClr val="tx1"/>
            </a:solidFill>
          </a:ln>
        </p:spPr>
        <p:txBody>
          <a:bodyPr/>
          <a:lstStyle/>
          <a:p>
            <a:r>
              <a:rPr lang="en-US" dirty="0">
                <a:latin typeface="Arial" panose="020B0604020202020204" pitchFamily="34" charset="0"/>
                <a:cs typeface="Arial" panose="020B0604020202020204" pitchFamily="34" charset="0"/>
              </a:rPr>
              <a:t>If </a:t>
            </a:r>
            <a:r>
              <a:rPr lang="en-US" dirty="0">
                <a:solidFill>
                  <a:srgbClr val="FF0000"/>
                </a:solidFill>
                <a:latin typeface="Arial" panose="020B0604020202020204" pitchFamily="34" charset="0"/>
                <a:cs typeface="Arial" panose="020B0604020202020204" pitchFamily="34" charset="0"/>
              </a:rPr>
              <a:t>two subjects </a:t>
            </a:r>
            <a:r>
              <a:rPr lang="en-US" dirty="0">
                <a:latin typeface="Arial" panose="020B0604020202020204" pitchFamily="34" charset="0"/>
                <a:cs typeface="Arial" panose="020B0604020202020204" pitchFamily="34" charset="0"/>
              </a:rPr>
              <a:t>are joined by </a:t>
            </a:r>
            <a:r>
              <a:rPr lang="en-US" b="1" dirty="0">
                <a:solidFill>
                  <a:srgbClr val="FF0000"/>
                </a:solidFill>
                <a:latin typeface="Arial" panose="020B0604020202020204" pitchFamily="34" charset="0"/>
                <a:cs typeface="Arial" panose="020B0604020202020204" pitchFamily="34" charset="0"/>
              </a:rPr>
              <a:t>and</a:t>
            </a:r>
            <a:r>
              <a:rPr lang="en-US" dirty="0">
                <a:latin typeface="Arial" panose="020B0604020202020204" pitchFamily="34" charset="0"/>
                <a:cs typeface="Arial" panose="020B0604020202020204" pitchFamily="34" charset="0"/>
              </a:rPr>
              <a:t> they require a </a:t>
            </a:r>
            <a:r>
              <a:rPr lang="en-US" dirty="0">
                <a:solidFill>
                  <a:srgbClr val="FF0000"/>
                </a:solidFill>
                <a:latin typeface="Arial" panose="020B0604020202020204" pitchFamily="34" charset="0"/>
                <a:cs typeface="Arial" panose="020B0604020202020204" pitchFamily="34" charset="0"/>
              </a:rPr>
              <a:t>plural verb </a:t>
            </a:r>
            <a:r>
              <a:rPr lang="en-US" dirty="0">
                <a:latin typeface="Arial" panose="020B0604020202020204" pitchFamily="34" charset="0"/>
                <a:cs typeface="Arial" panose="020B0604020202020204" pitchFamily="34" charset="0"/>
              </a:rPr>
              <a:t>form.</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Example: </a:t>
            </a:r>
            <a:r>
              <a:rPr lang="en-US" dirty="0" smtClean="0">
                <a:latin typeface="Arial" panose="020B0604020202020204" pitchFamily="34" charset="0"/>
                <a:cs typeface="Arial" panose="020B0604020202020204" pitchFamily="34" charset="0"/>
              </a:rPr>
              <a:t>HE and I </a:t>
            </a:r>
            <a:r>
              <a:rPr lang="en-US" dirty="0" smtClean="0">
                <a:solidFill>
                  <a:srgbClr val="FF0000"/>
                </a:solidFill>
                <a:latin typeface="Arial" panose="020B0604020202020204" pitchFamily="34" charset="0"/>
                <a:cs typeface="Arial" panose="020B0604020202020204" pitchFamily="34" charset="0"/>
              </a:rPr>
              <a:t>were</a:t>
            </a:r>
            <a:r>
              <a:rPr lang="en-US" dirty="0" smtClean="0">
                <a:latin typeface="Arial" panose="020B0604020202020204" pitchFamily="34" charset="0"/>
                <a:cs typeface="Arial" panose="020B0604020202020204" pitchFamily="34" charset="0"/>
              </a:rPr>
              <a:t> present in the conference. </a:t>
            </a: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p>
          <a:p>
            <a:pPr marL="0" indent="0">
              <a:buNone/>
            </a:pPr>
            <a:r>
              <a:rPr lang="en-US" dirty="0"/>
              <a:t>                  </a:t>
            </a:r>
            <a:endParaRPr lang="en-IN" dirty="0"/>
          </a:p>
          <a:p>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lstStyle/>
          <a:p>
            <a:pPr algn="ctr"/>
            <a:r>
              <a:rPr lang="en-US" dirty="0">
                <a:latin typeface="Arial Black" pitchFamily="34" charset="0"/>
                <a:cs typeface="Arial" panose="020B0604020202020204" pitchFamily="34" charset="0"/>
              </a:rPr>
              <a:t>Rule 7</a:t>
            </a:r>
            <a:endParaRPr lang="en-IN" dirty="0">
              <a:latin typeface="Arial Black" pitchFamily="34" charset="0"/>
              <a:cs typeface="Arial" panose="020B0604020202020204" pitchFamily="34" charset="0"/>
            </a:endParaRPr>
          </a:p>
        </p:txBody>
      </p:sp>
      <p:sp>
        <p:nvSpPr>
          <p:cNvPr id="3" name="Content Placeholder 2"/>
          <p:cNvSpPr>
            <a:spLocks noGrp="1"/>
          </p:cNvSpPr>
          <p:nvPr>
            <p:ph idx="1"/>
          </p:nvPr>
        </p:nvSpPr>
        <p:spPr>
          <a:ln>
            <a:solidFill>
              <a:schemeClr val="tx1"/>
            </a:solidFill>
          </a:ln>
        </p:spPr>
        <p:txBody>
          <a:bodyPr/>
          <a:lstStyle/>
          <a:p>
            <a:r>
              <a:rPr lang="en-US" dirty="0">
                <a:latin typeface="Arial" panose="020B0604020202020204" pitchFamily="34" charset="0"/>
                <a:cs typeface="Arial" panose="020B0604020202020204" pitchFamily="34" charset="0"/>
              </a:rPr>
              <a:t>The verb is singular if the two subjects separated by </a:t>
            </a:r>
            <a:r>
              <a:rPr lang="en-US" b="1" dirty="0">
                <a:latin typeface="Arial" panose="020B0604020202020204" pitchFamily="34" charset="0"/>
                <a:cs typeface="Arial" panose="020B0604020202020204" pitchFamily="34" charset="0"/>
              </a:rPr>
              <a:t>and </a:t>
            </a:r>
            <a:r>
              <a:rPr lang="en-US" dirty="0">
                <a:latin typeface="Arial" panose="020B0604020202020204" pitchFamily="34" charset="0"/>
                <a:cs typeface="Arial" panose="020B0604020202020204" pitchFamily="34" charset="0"/>
              </a:rPr>
              <a:t>refer to the same person or thing.</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Example</a:t>
            </a:r>
            <a:r>
              <a:rPr lang="en-US" dirty="0" smtClean="0">
                <a:latin typeface="Arial" panose="020B0604020202020204" pitchFamily="34" charset="0"/>
                <a:cs typeface="Arial" panose="020B0604020202020204" pitchFamily="34" charset="0"/>
              </a:rPr>
              <a:t>: Slow and steady </a:t>
            </a:r>
            <a:r>
              <a:rPr lang="en-US" dirty="0" smtClean="0">
                <a:solidFill>
                  <a:srgbClr val="FF0000"/>
                </a:solidFill>
                <a:latin typeface="Arial" panose="020B0604020202020204" pitchFamily="34" charset="0"/>
                <a:cs typeface="Arial" panose="020B0604020202020204" pitchFamily="34" charset="0"/>
              </a:rPr>
              <a:t>wins</a:t>
            </a:r>
            <a:r>
              <a:rPr lang="en-US" dirty="0" smtClean="0">
                <a:latin typeface="Arial" panose="020B0604020202020204" pitchFamily="34" charset="0"/>
                <a:cs typeface="Arial" panose="020B0604020202020204" pitchFamily="34" charset="0"/>
              </a:rPr>
              <a:t> the race.</a:t>
            </a:r>
          </a:p>
          <a:p>
            <a:r>
              <a:rPr lang="en-US" dirty="0" smtClean="0">
                <a:latin typeface="Arial" panose="020B0604020202020204" pitchFamily="34" charset="0"/>
                <a:cs typeface="Arial" panose="020B0604020202020204" pitchFamily="34" charset="0"/>
              </a:rPr>
              <a:t>The poet and novelist </a:t>
            </a:r>
            <a:r>
              <a:rPr lang="en-US" dirty="0" smtClean="0">
                <a:solidFill>
                  <a:srgbClr val="FF0000"/>
                </a:solidFill>
                <a:latin typeface="Arial" panose="020B0604020202020204" pitchFamily="34" charset="0"/>
                <a:cs typeface="Arial" panose="020B0604020202020204" pitchFamily="34" charset="0"/>
              </a:rPr>
              <a:t>is</a:t>
            </a:r>
            <a:r>
              <a:rPr lang="en-US" dirty="0" smtClean="0">
                <a:latin typeface="Arial" panose="020B0604020202020204" pitchFamily="34" charset="0"/>
                <a:cs typeface="Arial" panose="020B0604020202020204" pitchFamily="34" charset="0"/>
              </a:rPr>
              <a:t> being honored. </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lstStyle/>
          <a:p>
            <a:pPr algn="ctr"/>
            <a:r>
              <a:rPr lang="en-US" b="1" dirty="0">
                <a:latin typeface="Arial Black" pitchFamily="34" charset="0"/>
                <a:cs typeface="Arial" panose="020B0604020202020204" pitchFamily="34" charset="0"/>
              </a:rPr>
              <a:t>Rule 8</a:t>
            </a:r>
            <a:endParaRPr lang="en-IN" b="1" dirty="0">
              <a:latin typeface="Arial Black" pitchFamily="34" charset="0"/>
              <a:cs typeface="Arial" panose="020B0604020202020204" pitchFamily="34" charset="0"/>
            </a:endParaRPr>
          </a:p>
        </p:txBody>
      </p:sp>
      <p:sp>
        <p:nvSpPr>
          <p:cNvPr id="3" name="Content Placeholder 2"/>
          <p:cNvSpPr>
            <a:spLocks noGrp="1"/>
          </p:cNvSpPr>
          <p:nvPr>
            <p:ph idx="1"/>
          </p:nvPr>
        </p:nvSpPr>
        <p:spPr>
          <a:ln>
            <a:solidFill>
              <a:schemeClr val="tx1"/>
            </a:solidFill>
          </a:ln>
        </p:spPr>
        <p:txBody>
          <a:bodyPr/>
          <a:lstStyle/>
          <a:p>
            <a:r>
              <a:rPr lang="en-US" dirty="0">
                <a:latin typeface="Arial" panose="020B0604020202020204" pitchFamily="34" charset="0"/>
                <a:cs typeface="Arial" panose="020B0604020202020204" pitchFamily="34" charset="0"/>
              </a:rPr>
              <a:t>If one of the words </a:t>
            </a:r>
            <a:r>
              <a:rPr lang="en-US" b="1" dirty="0">
                <a:solidFill>
                  <a:srgbClr val="FF0000"/>
                </a:solidFill>
                <a:latin typeface="Arial" panose="020B0604020202020204" pitchFamily="34" charset="0"/>
                <a:cs typeface="Arial" panose="020B0604020202020204" pitchFamily="34" charset="0"/>
              </a:rPr>
              <a:t>each</a:t>
            </a:r>
            <a:r>
              <a:rPr lang="en-US" dirty="0">
                <a:solidFill>
                  <a:srgbClr val="FF0000"/>
                </a:solidFill>
                <a:latin typeface="Arial" panose="020B0604020202020204" pitchFamily="34" charset="0"/>
                <a:cs typeface="Arial" panose="020B0604020202020204" pitchFamily="34" charset="0"/>
              </a:rPr>
              <a:t>, </a:t>
            </a:r>
            <a:r>
              <a:rPr lang="en-US" b="1" dirty="0">
                <a:solidFill>
                  <a:srgbClr val="FF0000"/>
                </a:solidFill>
                <a:latin typeface="Arial" panose="020B0604020202020204" pitchFamily="34" charset="0"/>
                <a:cs typeface="Arial" panose="020B0604020202020204" pitchFamily="34" charset="0"/>
              </a:rPr>
              <a:t>every</a:t>
            </a:r>
            <a:r>
              <a:rPr lang="en-US" dirty="0">
                <a:solidFill>
                  <a:srgbClr val="FF0000"/>
                </a:solidFill>
                <a:latin typeface="Arial" panose="020B0604020202020204" pitchFamily="34" charset="0"/>
                <a:cs typeface="Arial" panose="020B0604020202020204" pitchFamily="34" charset="0"/>
              </a:rPr>
              <a:t> or </a:t>
            </a:r>
            <a:r>
              <a:rPr lang="en-US" b="1" dirty="0">
                <a:solidFill>
                  <a:srgbClr val="FF0000"/>
                </a:solidFill>
                <a:latin typeface="Arial" panose="020B0604020202020204" pitchFamily="34" charset="0"/>
                <a:cs typeface="Arial" panose="020B0604020202020204" pitchFamily="34" charset="0"/>
              </a:rPr>
              <a:t>no</a:t>
            </a:r>
            <a:r>
              <a:rPr lang="en-US" dirty="0">
                <a:solidFill>
                  <a:srgbClr val="FF0000"/>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comes </a:t>
            </a:r>
            <a:r>
              <a:rPr lang="en-US" dirty="0">
                <a:solidFill>
                  <a:srgbClr val="FF0000"/>
                </a:solidFill>
                <a:latin typeface="Arial" panose="020B0604020202020204" pitchFamily="34" charset="0"/>
                <a:cs typeface="Arial" panose="020B0604020202020204" pitchFamily="34" charset="0"/>
              </a:rPr>
              <a:t>before the subjec</a:t>
            </a:r>
            <a:r>
              <a:rPr lang="en-US" dirty="0">
                <a:latin typeface="Arial" panose="020B0604020202020204" pitchFamily="34" charset="0"/>
                <a:cs typeface="Arial" panose="020B0604020202020204" pitchFamily="34" charset="0"/>
              </a:rPr>
              <a:t>t, the </a:t>
            </a:r>
            <a:r>
              <a:rPr lang="en-US" dirty="0">
                <a:solidFill>
                  <a:srgbClr val="FF0000"/>
                </a:solidFill>
                <a:latin typeface="Arial" panose="020B0604020202020204" pitchFamily="34" charset="0"/>
                <a:cs typeface="Arial" panose="020B0604020202020204" pitchFamily="34" charset="0"/>
              </a:rPr>
              <a:t>verb is singular</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pPr marL="0" lvl="0" indent="0">
              <a:buNone/>
            </a:pPr>
            <a:r>
              <a:rPr lang="en-US" dirty="0">
                <a:latin typeface="Arial" panose="020B0604020202020204" pitchFamily="34" charset="0"/>
                <a:cs typeface="Arial" panose="020B0604020202020204" pitchFamily="34" charset="0"/>
              </a:rPr>
              <a:t>Example: No smoking or drinking is allowed.</a:t>
            </a:r>
            <a:endParaRPr lang="en-IN" dirty="0">
              <a:latin typeface="Arial" panose="020B0604020202020204" pitchFamily="34" charset="0"/>
              <a:cs typeface="Arial" panose="020B0604020202020204" pitchFamily="34" charset="0"/>
            </a:endParaRPr>
          </a:p>
          <a:p>
            <a:pPr marL="0" lvl="0" indent="0">
              <a:buNone/>
            </a:pPr>
            <a:r>
              <a:rPr lang="en-US" dirty="0">
                <a:latin typeface="Arial" panose="020B0604020202020204" pitchFamily="34" charset="0"/>
                <a:cs typeface="Arial" panose="020B0604020202020204" pitchFamily="34" charset="0"/>
              </a:rPr>
              <a:t>                Every man and woman is required to check in.</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lstStyle/>
          <a:p>
            <a:pPr algn="ctr"/>
            <a:r>
              <a:rPr lang="en-US" b="1" dirty="0">
                <a:latin typeface="Arial Black" pitchFamily="34" charset="0"/>
                <a:cs typeface="Arial" panose="020B0604020202020204" pitchFamily="34" charset="0"/>
              </a:rPr>
              <a:t>Rule 9</a:t>
            </a:r>
            <a:endParaRPr lang="en-IN" b="1" dirty="0">
              <a:latin typeface="Arial Black" pitchFamily="34" charset="0"/>
              <a:cs typeface="Arial" panose="020B0604020202020204" pitchFamily="34" charset="0"/>
            </a:endParaRPr>
          </a:p>
        </p:txBody>
      </p:sp>
      <p:sp>
        <p:nvSpPr>
          <p:cNvPr id="3" name="Content Placeholder 2"/>
          <p:cNvSpPr>
            <a:spLocks noGrp="1"/>
          </p:cNvSpPr>
          <p:nvPr>
            <p:ph idx="1"/>
          </p:nvPr>
        </p:nvSpPr>
        <p:spPr>
          <a:ln>
            <a:solidFill>
              <a:schemeClr val="tx1"/>
            </a:solidFill>
          </a:ln>
        </p:spPr>
        <p:txBody>
          <a:bodyPr/>
          <a:lstStyle/>
          <a:p>
            <a:r>
              <a:rPr lang="en-US" dirty="0" smtClean="0">
                <a:latin typeface="Arial" panose="020B0604020202020204" pitchFamily="34" charset="0"/>
                <a:cs typeface="Arial" panose="020B0604020202020204" pitchFamily="34" charset="0"/>
              </a:rPr>
              <a:t>When two subjects are joined by as well as, with, along with, together with, the verb agrees with the first subject/noun, that is, if the first noun is singular then verb will be singular</a:t>
            </a:r>
            <a:r>
              <a:rPr lang="en-US" dirty="0" smtClean="0">
                <a:latin typeface="Arial" panose="020B0604020202020204" pitchFamily="34" charset="0"/>
                <a:cs typeface="Arial" panose="020B0604020202020204" pitchFamily="34" charset="0"/>
              </a:rPr>
              <a:t> even if second noun is plural. </a:t>
            </a:r>
            <a:endParaRPr lang="en-US" dirty="0">
              <a:latin typeface="Arial" panose="020B0604020202020204" pitchFamily="34" charset="0"/>
              <a:cs typeface="Arial" panose="020B0604020202020204" pitchFamily="34" charset="0"/>
            </a:endParaRPr>
          </a:p>
          <a:p>
            <a:pPr marL="0" lvl="0" indent="0">
              <a:buNone/>
            </a:pPr>
            <a:r>
              <a:rPr lang="en-US" dirty="0">
                <a:latin typeface="Arial" panose="020B0604020202020204" pitchFamily="34" charset="0"/>
                <a:cs typeface="Arial" panose="020B0604020202020204" pitchFamily="34" charset="0"/>
              </a:rPr>
              <a:t>Example</a:t>
            </a:r>
            <a:r>
              <a:rPr lang="en-US" dirty="0" smtClean="0">
                <a:latin typeface="Arial" panose="020B0604020202020204" pitchFamily="34" charset="0"/>
                <a:cs typeface="Arial" panose="020B0604020202020204" pitchFamily="34" charset="0"/>
              </a:rPr>
              <a:t>: </a:t>
            </a:r>
            <a:r>
              <a:rPr lang="en-US" dirty="0" smtClean="0">
                <a:solidFill>
                  <a:srgbClr val="FF0000"/>
                </a:solidFill>
                <a:latin typeface="Arial" panose="020B0604020202020204" pitchFamily="34" charset="0"/>
                <a:cs typeface="Arial" panose="020B0604020202020204" pitchFamily="34" charset="0"/>
              </a:rPr>
              <a:t>Rita</a:t>
            </a:r>
            <a:r>
              <a:rPr lang="en-US" dirty="0" smtClean="0">
                <a:latin typeface="Arial" panose="020B0604020202020204" pitchFamily="34" charset="0"/>
                <a:cs typeface="Arial" panose="020B0604020202020204" pitchFamily="34" charset="0"/>
              </a:rPr>
              <a:t>, along with her </a:t>
            </a:r>
            <a:r>
              <a:rPr lang="en-US" dirty="0" smtClean="0">
                <a:solidFill>
                  <a:srgbClr val="FF0000"/>
                </a:solidFill>
                <a:latin typeface="Arial" panose="020B0604020202020204" pitchFamily="34" charset="0"/>
                <a:cs typeface="Arial" panose="020B0604020202020204" pitchFamily="34" charset="0"/>
              </a:rPr>
              <a:t>friends</a:t>
            </a:r>
            <a:r>
              <a:rPr lang="en-US" dirty="0" smtClean="0">
                <a:latin typeface="Arial" panose="020B0604020202020204" pitchFamily="34" charset="0"/>
                <a:cs typeface="Arial" panose="020B0604020202020204" pitchFamily="34" charset="0"/>
              </a:rPr>
              <a:t>, </a:t>
            </a:r>
            <a:r>
              <a:rPr lang="en-US" dirty="0" smtClean="0">
                <a:solidFill>
                  <a:srgbClr val="FF0000"/>
                </a:solidFill>
                <a:latin typeface="Arial" panose="020B0604020202020204" pitchFamily="34" charset="0"/>
                <a:cs typeface="Arial" panose="020B0604020202020204" pitchFamily="34" charset="0"/>
              </a:rPr>
              <a:t>has</a:t>
            </a:r>
            <a:r>
              <a:rPr lang="en-US" dirty="0" smtClean="0">
                <a:latin typeface="Arial" panose="020B0604020202020204" pitchFamily="34" charset="0"/>
                <a:cs typeface="Arial" panose="020B0604020202020204" pitchFamily="34" charset="0"/>
              </a:rPr>
              <a:t> won the prize.</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lstStyle/>
          <a:p>
            <a:pPr algn="ctr"/>
            <a:r>
              <a:rPr lang="en-US" b="1" dirty="0">
                <a:latin typeface="Arial Black" pitchFamily="34" charset="0"/>
                <a:cs typeface="Arial" panose="020B0604020202020204" pitchFamily="34" charset="0"/>
              </a:rPr>
              <a:t>Rule 10</a:t>
            </a:r>
            <a:endParaRPr lang="en-IN" b="1" dirty="0">
              <a:latin typeface="Arial Black" pitchFamily="34" charset="0"/>
              <a:cs typeface="Arial" panose="020B0604020202020204" pitchFamily="34" charset="0"/>
            </a:endParaRPr>
          </a:p>
        </p:txBody>
      </p:sp>
      <p:sp>
        <p:nvSpPr>
          <p:cNvPr id="3" name="Content Placeholder 2"/>
          <p:cNvSpPr>
            <a:spLocks noGrp="1"/>
          </p:cNvSpPr>
          <p:nvPr>
            <p:ph idx="1"/>
          </p:nvPr>
        </p:nvSpPr>
        <p:spPr>
          <a:ln>
            <a:solidFill>
              <a:schemeClr val="tx1"/>
            </a:solidFill>
          </a:ln>
        </p:spPr>
        <p:txBody>
          <a:bodyPr/>
          <a:lstStyle/>
          <a:p>
            <a:r>
              <a:rPr lang="en-US" dirty="0">
                <a:latin typeface="Arial" panose="020B0604020202020204" pitchFamily="34" charset="0"/>
                <a:cs typeface="Arial" panose="020B0604020202020204" pitchFamily="34" charset="0"/>
              </a:rPr>
              <a:t>The </a:t>
            </a:r>
            <a:r>
              <a:rPr lang="en-US" dirty="0">
                <a:solidFill>
                  <a:srgbClr val="FF0000"/>
                </a:solidFill>
                <a:latin typeface="Arial" panose="020B0604020202020204" pitchFamily="34" charset="0"/>
                <a:cs typeface="Arial" panose="020B0604020202020204" pitchFamily="34" charset="0"/>
              </a:rPr>
              <a:t>singular verb </a:t>
            </a:r>
            <a:r>
              <a:rPr lang="en-US" dirty="0">
                <a:latin typeface="Arial" panose="020B0604020202020204" pitchFamily="34" charset="0"/>
                <a:cs typeface="Arial" panose="020B0604020202020204" pitchFamily="34" charset="0"/>
              </a:rPr>
              <a:t>form is usually used for </a:t>
            </a:r>
            <a:r>
              <a:rPr lang="en-US" b="1" dirty="0">
                <a:latin typeface="Arial" panose="020B0604020202020204" pitchFamily="34" charset="0"/>
                <a:cs typeface="Arial" panose="020B0604020202020204" pitchFamily="34" charset="0"/>
              </a:rPr>
              <a:t>units of measurement</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Example: Four quarts of oil </a:t>
            </a:r>
            <a:r>
              <a:rPr lang="en-US" dirty="0">
                <a:solidFill>
                  <a:srgbClr val="FF0000"/>
                </a:solidFill>
                <a:latin typeface="Arial" panose="020B0604020202020204" pitchFamily="34" charset="0"/>
                <a:cs typeface="Arial" panose="020B0604020202020204" pitchFamily="34" charset="0"/>
              </a:rPr>
              <a:t>was</a:t>
            </a:r>
            <a:r>
              <a:rPr lang="en-US" dirty="0">
                <a:latin typeface="Arial" panose="020B0604020202020204" pitchFamily="34" charset="0"/>
                <a:cs typeface="Arial" panose="020B0604020202020204" pitchFamily="34" charset="0"/>
              </a:rPr>
              <a:t> required to get the car running.</a:t>
            </a:r>
            <a:endParaRPr lang="en-IN" dirty="0">
              <a:latin typeface="Arial" panose="020B0604020202020204" pitchFamily="34" charset="0"/>
              <a:cs typeface="Arial" panose="020B0604020202020204" pitchFamily="34" charset="0"/>
            </a:endParaRPr>
          </a:p>
          <a:p>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lstStyle/>
          <a:p>
            <a:pPr algn="ctr"/>
            <a:r>
              <a:rPr lang="en-US" b="1" dirty="0">
                <a:latin typeface="Arial Black" pitchFamily="34" charset="0"/>
                <a:cs typeface="Arial" panose="020B0604020202020204" pitchFamily="34" charset="0"/>
              </a:rPr>
              <a:t>Rule </a:t>
            </a:r>
            <a:r>
              <a:rPr lang="en-US" b="1" dirty="0" smtClean="0">
                <a:latin typeface="Arial Black" pitchFamily="34" charset="0"/>
                <a:cs typeface="Arial" panose="020B0604020202020204" pitchFamily="34" charset="0"/>
              </a:rPr>
              <a:t>11</a:t>
            </a:r>
            <a:endParaRPr lang="en-IN" b="1" dirty="0">
              <a:latin typeface="Arial Black" pitchFamily="34" charset="0"/>
              <a:cs typeface="Arial" panose="020B0604020202020204" pitchFamily="34" charset="0"/>
            </a:endParaRPr>
          </a:p>
        </p:txBody>
      </p:sp>
      <p:sp>
        <p:nvSpPr>
          <p:cNvPr id="3" name="Content Placeholder 2"/>
          <p:cNvSpPr>
            <a:spLocks noGrp="1"/>
          </p:cNvSpPr>
          <p:nvPr>
            <p:ph idx="1"/>
          </p:nvPr>
        </p:nvSpPr>
        <p:spPr>
          <a:ln>
            <a:solidFill>
              <a:schemeClr val="tx1"/>
            </a:solidFill>
          </a:ln>
        </p:spPr>
        <p:txBody>
          <a:bodyPr/>
          <a:lstStyle/>
          <a:p>
            <a:r>
              <a:rPr lang="en-US" dirty="0">
                <a:latin typeface="Arial" panose="020B0604020202020204" pitchFamily="34" charset="0"/>
                <a:cs typeface="Arial" panose="020B0604020202020204" pitchFamily="34" charset="0"/>
              </a:rPr>
              <a:t>When </a:t>
            </a:r>
            <a:r>
              <a:rPr lang="en-US" b="1" i="1" dirty="0">
                <a:latin typeface="Arial" panose="020B0604020202020204" pitchFamily="34" charset="0"/>
                <a:cs typeface="Arial" panose="020B0604020202020204" pitchFamily="34" charset="0"/>
              </a:rPr>
              <a:t>I </a:t>
            </a:r>
            <a:r>
              <a:rPr lang="en-US" dirty="0">
                <a:latin typeface="Arial" panose="020B0604020202020204" pitchFamily="34" charset="0"/>
                <a:cs typeface="Arial" panose="020B0604020202020204" pitchFamily="34" charset="0"/>
              </a:rPr>
              <a:t>is one of the two subjects connected by either/or </a:t>
            </a:r>
            <a:r>
              <a:rPr lang="en-US" dirty="0" err="1">
                <a:latin typeface="Arial" panose="020B0604020202020204" pitchFamily="34" charset="0"/>
                <a:cs typeface="Arial" panose="020B0604020202020204" pitchFamily="34" charset="0"/>
              </a:rPr>
              <a:t>or</a:t>
            </a:r>
            <a:r>
              <a:rPr lang="en-US" dirty="0">
                <a:latin typeface="Arial" panose="020B0604020202020204" pitchFamily="34" charset="0"/>
                <a:cs typeface="Arial" panose="020B0604020202020204" pitchFamily="34" charset="0"/>
              </a:rPr>
              <a:t> neither/nor, put it second and follow with the singular verb </a:t>
            </a:r>
            <a:r>
              <a:rPr lang="en-US" b="1" i="1" dirty="0">
                <a:latin typeface="Arial" panose="020B0604020202020204" pitchFamily="34" charset="0"/>
                <a:cs typeface="Arial" panose="020B0604020202020204" pitchFamily="34" charset="0"/>
              </a:rPr>
              <a:t>am</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Example: Neither she nor I am going to the festival.</a:t>
            </a:r>
            <a:endParaRPr lang="en-IN"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Tree>
    <p:extLst>
      <p:ext uri="{BB962C8B-B14F-4D97-AF65-F5344CB8AC3E}">
        <p14:creationId xmlns:p14="http://schemas.microsoft.com/office/powerpoint/2010/main" val="1673679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lstStyle/>
          <a:p>
            <a:pPr algn="ctr"/>
            <a:r>
              <a:rPr lang="en-US" b="1" dirty="0">
                <a:latin typeface="Arial Black" pitchFamily="34" charset="0"/>
                <a:cs typeface="Arial" panose="020B0604020202020204" pitchFamily="34" charset="0"/>
              </a:rPr>
              <a:t>Rule 12</a:t>
            </a:r>
            <a:endParaRPr lang="en-IN" b="1" dirty="0">
              <a:latin typeface="Arial Black" pitchFamily="34" charset="0"/>
              <a:cs typeface="Arial" panose="020B0604020202020204" pitchFamily="34" charset="0"/>
            </a:endParaRPr>
          </a:p>
        </p:txBody>
      </p:sp>
      <p:sp>
        <p:nvSpPr>
          <p:cNvPr id="3" name="Content Placeholder 2"/>
          <p:cNvSpPr>
            <a:spLocks noGrp="1"/>
          </p:cNvSpPr>
          <p:nvPr>
            <p:ph idx="1"/>
          </p:nvPr>
        </p:nvSpPr>
        <p:spPr>
          <a:ln>
            <a:solidFill>
              <a:schemeClr val="tx1"/>
            </a:solidFill>
          </a:ln>
        </p:spPr>
        <p:txBody>
          <a:bodyPr/>
          <a:lstStyle/>
          <a:p>
            <a:r>
              <a:rPr lang="en-US" dirty="0">
                <a:latin typeface="Arial" panose="020B0604020202020204" pitchFamily="34" charset="0"/>
                <a:cs typeface="Arial" panose="020B0604020202020204" pitchFamily="34" charset="0"/>
              </a:rPr>
              <a:t>Sometimes nouns seem they are plural when they are really singular and vice-versa. </a:t>
            </a:r>
            <a:r>
              <a:rPr lang="en-US" dirty="0">
                <a:solidFill>
                  <a:srgbClr val="FF0000"/>
                </a:solidFill>
                <a:latin typeface="Arial" panose="020B0604020202020204" pitchFamily="34" charset="0"/>
                <a:cs typeface="Arial" panose="020B0604020202020204" pitchFamily="34" charset="0"/>
              </a:rPr>
              <a:t>Words such as glasses, pants</a:t>
            </a:r>
            <a:r>
              <a:rPr lang="en-US" dirty="0" smtClean="0">
                <a:solidFill>
                  <a:srgbClr val="FF0000"/>
                </a:solidFill>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and scissors are regarded as plural </a:t>
            </a:r>
            <a:r>
              <a:rPr lang="en-US" dirty="0">
                <a:latin typeface="Arial" panose="020B0604020202020204" pitchFamily="34" charset="0"/>
                <a:cs typeface="Arial" panose="020B0604020202020204" pitchFamily="34" charset="0"/>
              </a:rPr>
              <a:t>(and require plural verbs) unless they are preceded by the phrase pair of (in which case the word pair becomes the subject).</a:t>
            </a:r>
          </a:p>
          <a:p>
            <a:endParaRPr lang="en-US"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Example: My </a:t>
            </a:r>
            <a:r>
              <a:rPr lang="en-US" dirty="0">
                <a:solidFill>
                  <a:srgbClr val="FF0000"/>
                </a:solidFill>
                <a:latin typeface="Arial" panose="020B0604020202020204" pitchFamily="34" charset="0"/>
                <a:cs typeface="Arial" panose="020B0604020202020204" pitchFamily="34" charset="0"/>
              </a:rPr>
              <a:t>glasses </a:t>
            </a:r>
            <a:r>
              <a:rPr lang="en-US" i="1" dirty="0">
                <a:solidFill>
                  <a:srgbClr val="FF0000"/>
                </a:solidFill>
                <a:latin typeface="Arial" panose="020B0604020202020204" pitchFamily="34" charset="0"/>
                <a:cs typeface="Arial" panose="020B0604020202020204" pitchFamily="34" charset="0"/>
              </a:rPr>
              <a:t>were</a:t>
            </a:r>
            <a:r>
              <a:rPr lang="en-US" dirty="0">
                <a:solidFill>
                  <a:srgbClr val="FF0000"/>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on the bed.</a:t>
            </a:r>
            <a:endParaRPr lang="en-IN" dirty="0">
              <a:latin typeface="Arial" panose="020B0604020202020204" pitchFamily="34" charset="0"/>
              <a:cs typeface="Arial" panose="020B0604020202020204" pitchFamily="34" charset="0"/>
            </a:endParaRPr>
          </a:p>
          <a:p>
            <a:pPr marL="0" lvl="0" indent="0">
              <a:buNone/>
            </a:pPr>
            <a:r>
              <a:rPr lang="en-US" dirty="0">
                <a:latin typeface="Arial" panose="020B0604020202020204" pitchFamily="34" charset="0"/>
                <a:cs typeface="Arial" panose="020B0604020202020204" pitchFamily="34" charset="0"/>
              </a:rPr>
              <a:t>                   My </a:t>
            </a:r>
            <a:r>
              <a:rPr lang="en-US" dirty="0">
                <a:solidFill>
                  <a:srgbClr val="FF0000"/>
                </a:solidFill>
                <a:latin typeface="Arial" panose="020B0604020202020204" pitchFamily="34" charset="0"/>
                <a:cs typeface="Arial" panose="020B0604020202020204" pitchFamily="34" charset="0"/>
              </a:rPr>
              <a:t>pants </a:t>
            </a:r>
            <a:r>
              <a:rPr lang="en-US" i="1" dirty="0">
                <a:solidFill>
                  <a:srgbClr val="FF0000"/>
                </a:solidFill>
                <a:latin typeface="Arial" panose="020B0604020202020204" pitchFamily="34" charset="0"/>
                <a:cs typeface="Arial" panose="020B0604020202020204" pitchFamily="34" charset="0"/>
              </a:rPr>
              <a:t>were</a:t>
            </a:r>
            <a:r>
              <a:rPr lang="en-US" dirty="0">
                <a:solidFill>
                  <a:srgbClr val="FF0000"/>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torn.</a:t>
            </a:r>
          </a:p>
          <a:p>
            <a:pPr marL="0" lvl="0" indent="0">
              <a:buNone/>
            </a:pPr>
            <a:r>
              <a:rPr lang="en-US" dirty="0">
                <a:latin typeface="Arial" panose="020B0604020202020204" pitchFamily="34" charset="0"/>
                <a:cs typeface="Arial" panose="020B0604020202020204" pitchFamily="34" charset="0"/>
              </a:rPr>
              <a:t>                   A </a:t>
            </a:r>
            <a:r>
              <a:rPr lang="en-US" dirty="0">
                <a:solidFill>
                  <a:schemeClr val="accent4">
                    <a:lumMod val="60000"/>
                    <a:lumOff val="40000"/>
                  </a:schemeClr>
                </a:solidFill>
                <a:latin typeface="Arial" panose="020B0604020202020204" pitchFamily="34" charset="0"/>
                <a:cs typeface="Arial" panose="020B0604020202020204" pitchFamily="34" charset="0"/>
              </a:rPr>
              <a:t>pair of my jeans is </a:t>
            </a:r>
            <a:r>
              <a:rPr lang="en-US" dirty="0">
                <a:latin typeface="Arial" panose="020B0604020202020204" pitchFamily="34" charset="0"/>
                <a:cs typeface="Arial" panose="020B0604020202020204" pitchFamily="34" charset="0"/>
              </a:rPr>
              <a:t>in the closet.</a:t>
            </a:r>
            <a:endParaRPr lang="en-IN" dirty="0">
              <a:latin typeface="Arial" panose="020B0604020202020204" pitchFamily="34" charset="0"/>
              <a:cs typeface="Arial" panose="020B0604020202020204" pitchFamily="34" charset="0"/>
            </a:endParaRPr>
          </a:p>
          <a:p>
            <a:pPr marL="0" indent="0">
              <a:buNone/>
            </a:pPr>
            <a:endParaRPr lang="en-IN" dirty="0"/>
          </a:p>
          <a:p>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spTree>
    <p:extLst>
      <p:ext uri="{BB962C8B-B14F-4D97-AF65-F5344CB8AC3E}">
        <p14:creationId xmlns:p14="http://schemas.microsoft.com/office/powerpoint/2010/main" val="906002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lstStyle/>
          <a:p>
            <a:pPr algn="ctr"/>
            <a:r>
              <a:rPr lang="en-US" b="1" dirty="0">
                <a:latin typeface="Arial Black" pitchFamily="34" charset="0"/>
                <a:cs typeface="Arial" panose="020B0604020202020204" pitchFamily="34" charset="0"/>
              </a:rPr>
              <a:t>Rule 13</a:t>
            </a:r>
            <a:endParaRPr lang="en-IN" b="1" dirty="0">
              <a:latin typeface="Arial Black" pitchFamily="34" charset="0"/>
              <a:cs typeface="Arial" panose="020B0604020202020204" pitchFamily="34" charset="0"/>
            </a:endParaRPr>
          </a:p>
        </p:txBody>
      </p:sp>
      <p:sp>
        <p:nvSpPr>
          <p:cNvPr id="3" name="Content Placeholder 2"/>
          <p:cNvSpPr>
            <a:spLocks noGrp="1"/>
          </p:cNvSpPr>
          <p:nvPr>
            <p:ph idx="1"/>
          </p:nvPr>
        </p:nvSpPr>
        <p:spPr>
          <a:ln>
            <a:solidFill>
              <a:schemeClr val="tx1"/>
            </a:solidFill>
          </a:ln>
        </p:spPr>
        <p:txBody>
          <a:bodyPr/>
          <a:lstStyle/>
          <a:p>
            <a:r>
              <a:rPr lang="en-US" dirty="0">
                <a:latin typeface="Arial" panose="020B0604020202020204" pitchFamily="34" charset="0"/>
                <a:cs typeface="Arial" panose="020B0604020202020204" pitchFamily="34" charset="0"/>
              </a:rPr>
              <a:t>If </a:t>
            </a:r>
            <a:r>
              <a:rPr lang="en-US" dirty="0">
                <a:solidFill>
                  <a:srgbClr val="FF0000"/>
                </a:solidFill>
                <a:latin typeface="Arial" panose="020B0604020202020204" pitchFamily="34" charset="0"/>
                <a:cs typeface="Arial" panose="020B0604020202020204" pitchFamily="34" charset="0"/>
              </a:rPr>
              <a:t>one subject is singular </a:t>
            </a:r>
            <a:r>
              <a:rPr lang="en-US" dirty="0">
                <a:latin typeface="Arial" panose="020B0604020202020204" pitchFamily="34" charset="0"/>
                <a:cs typeface="Arial" panose="020B0604020202020204" pitchFamily="34" charset="0"/>
              </a:rPr>
              <a:t>and </a:t>
            </a:r>
            <a:r>
              <a:rPr lang="en-US" dirty="0">
                <a:solidFill>
                  <a:srgbClr val="FF0000"/>
                </a:solidFill>
                <a:latin typeface="Arial" panose="020B0604020202020204" pitchFamily="34" charset="0"/>
                <a:cs typeface="Arial" panose="020B0604020202020204" pitchFamily="34" charset="0"/>
              </a:rPr>
              <a:t>one plural </a:t>
            </a:r>
            <a:r>
              <a:rPr lang="en-US" dirty="0">
                <a:latin typeface="Arial" panose="020B0604020202020204" pitchFamily="34" charset="0"/>
                <a:cs typeface="Arial" panose="020B0604020202020204" pitchFamily="34" charset="0"/>
              </a:rPr>
              <a:t>and the words are connected by the words </a:t>
            </a:r>
            <a:r>
              <a:rPr lang="en-US" dirty="0">
                <a:solidFill>
                  <a:srgbClr val="FF0000"/>
                </a:solidFill>
                <a:latin typeface="Arial" panose="020B0604020202020204" pitchFamily="34" charset="0"/>
                <a:cs typeface="Arial" panose="020B0604020202020204" pitchFamily="34" charset="0"/>
              </a:rPr>
              <a:t>or, nor, neither/nor, either/or, and not only/but also</a:t>
            </a:r>
            <a:r>
              <a:rPr lang="en-US" dirty="0">
                <a:latin typeface="Arial" panose="020B0604020202020204" pitchFamily="34" charset="0"/>
                <a:cs typeface="Arial" panose="020B0604020202020204" pitchFamily="34" charset="0"/>
              </a:rPr>
              <a:t>, you use the verb form of </a:t>
            </a:r>
            <a:r>
              <a:rPr lang="en-US" dirty="0">
                <a:solidFill>
                  <a:srgbClr val="FF0000"/>
                </a:solidFill>
                <a:latin typeface="Arial" panose="020B0604020202020204" pitchFamily="34" charset="0"/>
                <a:cs typeface="Arial" panose="020B0604020202020204" pitchFamily="34" charset="0"/>
              </a:rPr>
              <a:t>the subject that is nearest the verb</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Example: </a:t>
            </a:r>
            <a:endParaRPr lang="en-US" dirty="0" smtClean="0">
              <a:latin typeface="Arial" panose="020B0604020202020204" pitchFamily="34" charset="0"/>
              <a:cs typeface="Arial" panose="020B0604020202020204" pitchFamily="34" charset="0"/>
            </a:endParaRPr>
          </a:p>
          <a:p>
            <a:pPr marL="0" lvl="0" indent="0">
              <a:buNone/>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Either </a:t>
            </a:r>
            <a:r>
              <a:rPr lang="en-US" dirty="0">
                <a:latin typeface="Arial" panose="020B0604020202020204" pitchFamily="34" charset="0"/>
                <a:cs typeface="Arial" panose="020B0604020202020204" pitchFamily="34" charset="0"/>
              </a:rPr>
              <a:t>the </a:t>
            </a:r>
            <a:r>
              <a:rPr lang="en-US" dirty="0">
                <a:solidFill>
                  <a:srgbClr val="FF0000"/>
                </a:solidFill>
                <a:latin typeface="Arial" panose="020B0604020202020204" pitchFamily="34" charset="0"/>
                <a:cs typeface="Arial" panose="020B0604020202020204" pitchFamily="34" charset="0"/>
              </a:rPr>
              <a:t>bears or the lion has</a:t>
            </a:r>
            <a:r>
              <a:rPr lang="en-US" dirty="0">
                <a:latin typeface="Arial" panose="020B0604020202020204" pitchFamily="34" charset="0"/>
                <a:cs typeface="Arial" panose="020B0604020202020204" pitchFamily="34" charset="0"/>
              </a:rPr>
              <a:t> escaped from the zoo.</a:t>
            </a:r>
            <a:endParaRPr lang="en-IN" dirty="0">
              <a:latin typeface="Arial" panose="020B0604020202020204" pitchFamily="34" charset="0"/>
              <a:cs typeface="Arial" panose="020B0604020202020204" pitchFamily="34" charset="0"/>
            </a:endParaRPr>
          </a:p>
          <a:p>
            <a:pPr marL="0" lvl="0" indent="0">
              <a:buNone/>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Neither </a:t>
            </a:r>
            <a:r>
              <a:rPr lang="en-US" dirty="0">
                <a:solidFill>
                  <a:srgbClr val="FF0000"/>
                </a:solidFill>
                <a:latin typeface="Arial" panose="020B0604020202020204" pitchFamily="34" charset="0"/>
                <a:cs typeface="Arial" panose="020B0604020202020204" pitchFamily="34" charset="0"/>
              </a:rPr>
              <a:t>the lion nor the bears have </a:t>
            </a:r>
            <a:r>
              <a:rPr lang="en-US" dirty="0">
                <a:latin typeface="Arial" panose="020B0604020202020204" pitchFamily="34" charset="0"/>
                <a:cs typeface="Arial" panose="020B0604020202020204" pitchFamily="34" charset="0"/>
              </a:rPr>
              <a:t>escaped from the zoo.</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18</a:t>
            </a:fld>
            <a:endParaRPr lang="en-US"/>
          </a:p>
        </p:txBody>
      </p:sp>
    </p:spTree>
    <p:extLst>
      <p:ext uri="{BB962C8B-B14F-4D97-AF65-F5344CB8AC3E}">
        <p14:creationId xmlns:p14="http://schemas.microsoft.com/office/powerpoint/2010/main" val="2619738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lstStyle/>
          <a:p>
            <a:pPr algn="ctr"/>
            <a:r>
              <a:rPr lang="en-US" b="1" dirty="0">
                <a:latin typeface="Arial Black" pitchFamily="34" charset="0"/>
                <a:cs typeface="Arial" panose="020B0604020202020204" pitchFamily="34" charset="0"/>
              </a:rPr>
              <a:t>Rule 14</a:t>
            </a:r>
            <a:endParaRPr lang="en-IN" b="1" dirty="0">
              <a:latin typeface="Arial Black" pitchFamily="34" charset="0"/>
              <a:cs typeface="Arial" panose="020B0604020202020204" pitchFamily="34" charset="0"/>
            </a:endParaRPr>
          </a:p>
        </p:txBody>
      </p:sp>
      <p:sp>
        <p:nvSpPr>
          <p:cNvPr id="3" name="Content Placeholder 2"/>
          <p:cNvSpPr>
            <a:spLocks noGrp="1"/>
          </p:cNvSpPr>
          <p:nvPr>
            <p:ph idx="1"/>
          </p:nvPr>
        </p:nvSpPr>
        <p:spPr>
          <a:ln>
            <a:solidFill>
              <a:schemeClr val="tx1"/>
            </a:solidFill>
          </a:ln>
        </p:spPr>
        <p:txBody>
          <a:bodyPr/>
          <a:lstStyle/>
          <a:p>
            <a:r>
              <a:rPr lang="en-US" dirty="0">
                <a:latin typeface="Arial" panose="020B0604020202020204" pitchFamily="34" charset="0"/>
                <a:cs typeface="Arial" panose="020B0604020202020204" pitchFamily="34" charset="0"/>
              </a:rPr>
              <a:t>Use a singular verb with sums of money or periods of time.</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Example: Ten dollars is a high price to pay.</a:t>
            </a:r>
            <a:endParaRPr lang="en-IN" dirty="0">
              <a:latin typeface="Arial" panose="020B0604020202020204" pitchFamily="34" charset="0"/>
              <a:cs typeface="Arial" panose="020B0604020202020204" pitchFamily="34" charset="0"/>
            </a:endParaRPr>
          </a:p>
          <a:p>
            <a:pPr marL="0" lvl="0" indent="0">
              <a:buNone/>
            </a:pPr>
            <a:r>
              <a:rPr lang="en-US" dirty="0">
                <a:latin typeface="Arial" panose="020B0604020202020204" pitchFamily="34" charset="0"/>
                <a:cs typeface="Arial" panose="020B0604020202020204" pitchFamily="34" charset="0"/>
              </a:rPr>
              <a:t>                   Five years is the maximum sentence for that offense.</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19</a:t>
            </a:fld>
            <a:endParaRPr lang="en-US"/>
          </a:p>
        </p:txBody>
      </p:sp>
    </p:spTree>
    <p:extLst>
      <p:ext uri="{BB962C8B-B14F-4D97-AF65-F5344CB8AC3E}">
        <p14:creationId xmlns:p14="http://schemas.microsoft.com/office/powerpoint/2010/main" val="965965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2</a:t>
            </a:fld>
            <a:endParaRPr lang="en-US" dirty="0"/>
          </a:p>
        </p:txBody>
      </p:sp>
      <p:sp>
        <p:nvSpPr>
          <p:cNvPr id="8" name="Title 7"/>
          <p:cNvSpPr txBox="1">
            <a:spLocks noGrp="1" noChangeArrowheads="1"/>
          </p:cNvSpPr>
          <p:nvPr>
            <p:ph type="title"/>
          </p:nvPr>
        </p:nvSpPr>
        <p:spPr bwMode="auto">
          <a:xfrm>
            <a:off x="2156142" y="518583"/>
            <a:ext cx="7810818" cy="131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a:latin typeface="Arial Black" pitchFamily="34" charset="0"/>
                <a:ea typeface="Karla" pitchFamily="2" charset="0"/>
                <a:cs typeface="Karla" pitchFamily="2" charset="0"/>
              </a:rPr>
              <a:t>Course Objectives</a:t>
            </a:r>
            <a:br>
              <a:rPr lang="en-US" sz="4400" b="1" dirty="0">
                <a:latin typeface="Arial Black" pitchFamily="34" charset="0"/>
                <a:ea typeface="Karla" pitchFamily="2" charset="0"/>
                <a:cs typeface="Karla" pitchFamily="2" charset="0"/>
              </a:rPr>
            </a:br>
            <a:endParaRPr lang="en-US" sz="4400" dirty="0">
              <a:latin typeface="Arial Black" pitchFamily="34" charset="0"/>
            </a:endParaRPr>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37133" y="1520492"/>
            <a:ext cx="2956259" cy="461665"/>
          </a:xfrm>
          <a:prstGeom prst="rect">
            <a:avLst/>
          </a:prstGeom>
        </p:spPr>
        <p:txBody>
          <a:bodyPr wrap="none">
            <a:spAutoFit/>
          </a:bodyPr>
          <a:lstStyle/>
          <a:p>
            <a:r>
              <a:rPr lang="en-US" sz="2400" dirty="0">
                <a:latin typeface="Arial" pitchFamily="34" charset="0"/>
                <a:cs typeface="Arial" pitchFamily="34" charset="0"/>
              </a:rPr>
              <a:t>The Course aims to:</a:t>
            </a:r>
            <a:endParaRPr lang="en-US" sz="2400" b="1" dirty="0">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xmlns="" id="{769ABB42-BCE2-4581-A12F-09FF877C7638}"/>
              </a:ext>
            </a:extLst>
          </p:cNvPr>
          <p:cNvGraphicFramePr>
            <a:graphicFrameLocks noGrp="1"/>
          </p:cNvGraphicFramePr>
          <p:nvPr>
            <p:extLst>
              <p:ext uri="{D42A27DB-BD31-4B8C-83A1-F6EECF244321}">
                <p14:modId xmlns:p14="http://schemas.microsoft.com/office/powerpoint/2010/main" val="357878257"/>
              </p:ext>
            </p:extLst>
          </p:nvPr>
        </p:nvGraphicFramePr>
        <p:xfrm>
          <a:off x="660698" y="2148839"/>
          <a:ext cx="10403542" cy="4508396"/>
        </p:xfrm>
        <a:graphic>
          <a:graphicData uri="http://schemas.openxmlformats.org/drawingml/2006/table">
            <a:tbl>
              <a:tblPr firstRow="1" firstCol="1" bandRow="1">
                <a:tableStyleId>{5940675A-B579-460E-94D1-54222C63F5DA}</a:tableStyleId>
              </a:tblPr>
              <a:tblGrid>
                <a:gridCol w="1372864">
                  <a:extLst>
                    <a:ext uri="{9D8B030D-6E8A-4147-A177-3AD203B41FA5}">
                      <a16:colId xmlns:a16="http://schemas.microsoft.com/office/drawing/2014/main" xmlns="" val="20000"/>
                    </a:ext>
                  </a:extLst>
                </a:gridCol>
                <a:gridCol w="9030678">
                  <a:extLst>
                    <a:ext uri="{9D8B030D-6E8A-4147-A177-3AD203B41FA5}">
                      <a16:colId xmlns:a16="http://schemas.microsoft.com/office/drawing/2014/main" xmlns="" val="20001"/>
                    </a:ext>
                  </a:extLst>
                </a:gridCol>
              </a:tblGrid>
              <a:tr h="984303">
                <a:tc>
                  <a:txBody>
                    <a:bodyPr/>
                    <a:lstStyle/>
                    <a:p>
                      <a:pPr marL="0" marR="0" algn="ctr">
                        <a:lnSpc>
                          <a:spcPct val="150000"/>
                        </a:lnSpc>
                        <a:spcBef>
                          <a:spcPts val="0"/>
                        </a:spcBef>
                        <a:spcAft>
                          <a:spcPts val="0"/>
                        </a:spcAft>
                      </a:pPr>
                      <a:r>
                        <a:rPr lang="en-US" sz="2400" b="0" dirty="0" smtClean="0">
                          <a:solidFill>
                            <a:schemeClr val="tx1"/>
                          </a:solidFill>
                          <a:effectLst/>
                          <a:latin typeface="Arial" pitchFamily="34" charset="0"/>
                          <a:cs typeface="Arial" pitchFamily="34" charset="0"/>
                        </a:rPr>
                        <a:t>1</a:t>
                      </a:r>
                      <a:endParaRPr lang="en-US" sz="2400" b="0" dirty="0">
                        <a:solidFill>
                          <a:schemeClr val="tx1"/>
                        </a:solidFill>
                        <a:effectLst/>
                        <a:latin typeface="Arial" pitchFamily="34" charset="0"/>
                        <a:ea typeface="Times New Roman" panose="02020603050405020304" pitchFamily="18" charset="0"/>
                        <a:cs typeface="Arial" pitchFamily="34" charset="0"/>
                      </a:endParaRPr>
                    </a:p>
                  </a:txBody>
                  <a:tcPr marL="68580" marR="68580" marT="0" marB="0" anchor="ct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2400" b="0" i="0" kern="1200" dirty="0" smtClean="0">
                          <a:solidFill>
                            <a:schemeClr val="tx1"/>
                          </a:solidFill>
                          <a:latin typeface="Arial" pitchFamily="34" charset="0"/>
                          <a:ea typeface="+mn-ea"/>
                          <a:cs typeface="Arial" pitchFamily="34" charset="0"/>
                        </a:rPr>
                        <a:t>Stress on students awareness of interpersonal communication skills and appropriate usage of verbal and non-verbal expression in social and professional environment.</a:t>
                      </a:r>
                      <a:endParaRPr lang="en-IN" sz="2400" b="0" i="0" kern="1200" dirty="0">
                        <a:solidFill>
                          <a:schemeClr val="tx1"/>
                        </a:solidFill>
                        <a:latin typeface="Arial" pitchFamily="34" charset="0"/>
                        <a:ea typeface="+mn-ea"/>
                        <a:cs typeface="Arial" pitchFamily="34" charset="0"/>
                      </a:endParaRPr>
                    </a:p>
                  </a:txBody>
                  <a:tcPr marL="68580" marR="68580" marT="0" marB="0"/>
                </a:tc>
                <a:extLst>
                  <a:ext uri="{0D108BD9-81ED-4DB2-BD59-A6C34878D82A}">
                    <a16:rowId xmlns:a16="http://schemas.microsoft.com/office/drawing/2014/main" xmlns="" val="10000"/>
                  </a:ext>
                </a:extLst>
              </a:tr>
              <a:tr h="984303">
                <a:tc>
                  <a:txBody>
                    <a:bodyPr/>
                    <a:lstStyle/>
                    <a:p>
                      <a:pPr marL="0" marR="0" algn="ctr">
                        <a:lnSpc>
                          <a:spcPct val="150000"/>
                        </a:lnSpc>
                        <a:spcBef>
                          <a:spcPts val="0"/>
                        </a:spcBef>
                        <a:spcAft>
                          <a:spcPts val="0"/>
                        </a:spcAft>
                      </a:pPr>
                      <a:r>
                        <a:rPr lang="en-US" sz="2400" b="0" dirty="0">
                          <a:solidFill>
                            <a:schemeClr val="tx1"/>
                          </a:solidFill>
                          <a:effectLst/>
                          <a:latin typeface="Arial" pitchFamily="34" charset="0"/>
                          <a:cs typeface="Arial" pitchFamily="34" charset="0"/>
                        </a:rPr>
                        <a:t>2</a:t>
                      </a:r>
                      <a:endParaRPr lang="en-US" sz="2400" b="0" dirty="0">
                        <a:solidFill>
                          <a:schemeClr val="tx1"/>
                        </a:solidFill>
                        <a:effectLst/>
                        <a:latin typeface="Arial" pitchFamily="34" charset="0"/>
                        <a:ea typeface="Times New Roman" panose="02020603050405020304" pitchFamily="18" charset="0"/>
                        <a:cs typeface="Arial" pitchFamily="34" charset="0"/>
                      </a:endParaRPr>
                    </a:p>
                  </a:txBody>
                  <a:tcPr marL="68580" marR="68580" marT="0" marB="0" anchor="ct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2400" b="0" dirty="0" smtClean="0">
                          <a:solidFill>
                            <a:schemeClr val="tx1"/>
                          </a:solidFill>
                          <a:effectLst/>
                          <a:latin typeface="Arial" pitchFamily="34" charset="0"/>
                          <a:ea typeface="Times New Roman" panose="02020603050405020304" pitchFamily="18" charset="0"/>
                          <a:cs typeface="Arial" pitchFamily="34" charset="0"/>
                        </a:rPr>
                        <a:t>Prepare the student for discourse in English, using a number of communication strategies.</a:t>
                      </a:r>
                    </a:p>
                  </a:txBody>
                  <a:tcPr marL="68580" marR="68580" marT="0" marB="0"/>
                </a:tc>
                <a:extLst>
                  <a:ext uri="{0D108BD9-81ED-4DB2-BD59-A6C34878D82A}">
                    <a16:rowId xmlns:a16="http://schemas.microsoft.com/office/drawing/2014/main" xmlns="" val="10001"/>
                  </a:ext>
                </a:extLst>
              </a:tr>
              <a:tr h="984303">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2400" b="0" dirty="0">
                          <a:solidFill>
                            <a:schemeClr val="tx1"/>
                          </a:solidFill>
                          <a:effectLst/>
                          <a:latin typeface="Arial" pitchFamily="34" charset="0"/>
                          <a:cs typeface="Arial" pitchFamily="34" charset="0"/>
                        </a:rPr>
                        <a:t>3</a:t>
                      </a:r>
                      <a:endParaRPr lang="en-US" sz="2400" b="0" dirty="0">
                        <a:solidFill>
                          <a:schemeClr val="tx1"/>
                        </a:solidFill>
                        <a:effectLst/>
                        <a:latin typeface="Arial" pitchFamily="34" charset="0"/>
                        <a:ea typeface="Times New Roman" panose="02020603050405020304" pitchFamily="18" charset="0"/>
                        <a:cs typeface="Arial" pitchFamily="34" charset="0"/>
                      </a:endParaRPr>
                    </a:p>
                  </a:txBody>
                  <a:tcPr marL="68580" marR="68580" marT="0" marB="0" anchor="ct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2400" b="0" dirty="0" smtClean="0">
                          <a:solidFill>
                            <a:schemeClr val="tx1"/>
                          </a:solidFill>
                          <a:effectLst/>
                          <a:latin typeface="Arial" pitchFamily="34" charset="0"/>
                          <a:ea typeface="Times New Roman" panose="02020603050405020304" pitchFamily="18" charset="0"/>
                          <a:cs typeface="Arial" pitchFamily="34" charset="0"/>
                        </a:rPr>
                        <a:t>Introduce them to key concepts of Morality, Diversity &amp; Inclusion</a:t>
                      </a:r>
                    </a:p>
                  </a:txBody>
                  <a:tcPr marL="68580" marR="68580" marT="0" marB="0"/>
                </a:tc>
                <a:extLst>
                  <a:ext uri="{0D108BD9-81ED-4DB2-BD59-A6C34878D82A}">
                    <a16:rowId xmlns:a16="http://schemas.microsoft.com/office/drawing/2014/main" xmlns="" val="10002"/>
                  </a:ext>
                </a:extLst>
              </a:tr>
              <a:tr h="780893">
                <a:tc>
                  <a:txBody>
                    <a:bodyPr/>
                    <a:lstStyle/>
                    <a:p>
                      <a:pPr marL="0" marR="0" algn="ctr">
                        <a:lnSpc>
                          <a:spcPct val="150000"/>
                        </a:lnSpc>
                        <a:spcBef>
                          <a:spcPts val="0"/>
                        </a:spcBef>
                        <a:spcAft>
                          <a:spcPts val="0"/>
                        </a:spcAft>
                      </a:pPr>
                      <a:r>
                        <a:rPr lang="en-US" sz="2400" b="0" dirty="0">
                          <a:solidFill>
                            <a:schemeClr val="tx1"/>
                          </a:solidFill>
                          <a:effectLst/>
                          <a:latin typeface="Arial" pitchFamily="34" charset="0"/>
                          <a:ea typeface="Times New Roman" panose="02020603050405020304" pitchFamily="18" charset="0"/>
                          <a:cs typeface="Arial" pitchFamily="34" charset="0"/>
                        </a:rPr>
                        <a:t>4</a:t>
                      </a:r>
                    </a:p>
                  </a:txBody>
                  <a:tcPr marL="68580" marR="68580" marT="0" marB="0" anchor="ct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2400" b="0" dirty="0" smtClean="0">
                          <a:solidFill>
                            <a:schemeClr val="tx1"/>
                          </a:solidFill>
                          <a:effectLst/>
                          <a:latin typeface="Arial" pitchFamily="34" charset="0"/>
                          <a:ea typeface="Times New Roman" panose="02020603050405020304" pitchFamily="18" charset="0"/>
                          <a:cs typeface="Arial" pitchFamily="34" charset="0"/>
                        </a:rPr>
                        <a:t>Provide foundations for the placement process of the student.</a:t>
                      </a:r>
                    </a:p>
                  </a:txBody>
                  <a:tcPr marL="68580" marR="68580" marT="0" marB="0"/>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445531544"/>
      </p:ext>
    </p:extLst>
  </p:cSld>
  <p:clrMapOvr>
    <a:masterClrMapping/>
  </p:clrMapOvr>
  <mc:AlternateContent xmlns:mc="http://schemas.openxmlformats.org/markup-compatibility/2006" xmlns:p14="http://schemas.microsoft.com/office/powerpoint/2010/main">
    <mc:Choice Requires="p14">
      <p:transition spd="slow" p14:dur="2000" advTm="3475"/>
    </mc:Choice>
    <mc:Fallback xmlns="">
      <p:transition spd="slow" advTm="3475"/>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lstStyle/>
          <a:p>
            <a:pPr algn="ctr"/>
            <a:r>
              <a:rPr lang="en-US" b="1" dirty="0">
                <a:latin typeface="Arial Black" pitchFamily="34" charset="0"/>
                <a:cs typeface="Arial" panose="020B0604020202020204" pitchFamily="34" charset="0"/>
              </a:rPr>
              <a:t>Rule 15</a:t>
            </a:r>
            <a:endParaRPr lang="en-IN" b="1" dirty="0">
              <a:latin typeface="Arial Black" pitchFamily="34" charset="0"/>
              <a:cs typeface="Arial" panose="020B0604020202020204" pitchFamily="34" charset="0"/>
            </a:endParaRPr>
          </a:p>
        </p:txBody>
      </p:sp>
      <p:sp>
        <p:nvSpPr>
          <p:cNvPr id="3" name="Content Placeholder 2"/>
          <p:cNvSpPr>
            <a:spLocks noGrp="1"/>
          </p:cNvSpPr>
          <p:nvPr>
            <p:ph idx="1"/>
          </p:nvPr>
        </p:nvSpPr>
        <p:spPr>
          <a:ln>
            <a:solidFill>
              <a:schemeClr val="tx1"/>
            </a:solidFill>
          </a:ln>
        </p:spPr>
        <p:txBody>
          <a:bodyPr/>
          <a:lstStyle/>
          <a:p>
            <a:r>
              <a:rPr lang="en-US" dirty="0">
                <a:solidFill>
                  <a:srgbClr val="FF0000"/>
                </a:solidFill>
                <a:latin typeface="Arial" panose="020B0604020202020204" pitchFamily="34" charset="0"/>
                <a:cs typeface="Arial" panose="020B0604020202020204" pitchFamily="34" charset="0"/>
              </a:rPr>
              <a:t>Collective nouns </a:t>
            </a:r>
            <a:r>
              <a:rPr lang="en-US" dirty="0">
                <a:latin typeface="Arial" panose="020B0604020202020204" pitchFamily="34" charset="0"/>
                <a:cs typeface="Arial" panose="020B0604020202020204" pitchFamily="34" charset="0"/>
              </a:rPr>
              <a:t>like herd, senate, class, crowd, etc. usually take a </a:t>
            </a:r>
            <a:r>
              <a:rPr lang="en-US" dirty="0">
                <a:solidFill>
                  <a:srgbClr val="FF0000"/>
                </a:solidFill>
                <a:latin typeface="Arial" panose="020B0604020202020204" pitchFamily="34" charset="0"/>
                <a:cs typeface="Arial" panose="020B0604020202020204" pitchFamily="34" charset="0"/>
              </a:rPr>
              <a:t>singular verb </a:t>
            </a:r>
            <a:r>
              <a:rPr lang="en-US" dirty="0">
                <a:latin typeface="Arial" panose="020B0604020202020204" pitchFamily="34" charset="0"/>
                <a:cs typeface="Arial" panose="020B0604020202020204" pitchFamily="34" charset="0"/>
              </a:rPr>
              <a:t>form.</a:t>
            </a:r>
          </a:p>
          <a:p>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Example: The herd is stampeding.</a:t>
            </a:r>
          </a:p>
          <a:p>
            <a:pPr marL="0" indent="0">
              <a:buNone/>
            </a:pPr>
            <a:r>
              <a:rPr lang="en-US" dirty="0">
                <a:latin typeface="Arial" panose="020B0604020202020204" pitchFamily="34" charset="0"/>
                <a:cs typeface="Arial" panose="020B0604020202020204" pitchFamily="34" charset="0"/>
              </a:rPr>
              <a:t>                 The Senate has taken a unanimous decision.</a:t>
            </a:r>
            <a:endParaRPr lang="en-IN" dirty="0">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a:p>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20</a:t>
            </a:fld>
            <a:endParaRPr lang="en-US"/>
          </a:p>
        </p:txBody>
      </p:sp>
    </p:spTree>
    <p:extLst>
      <p:ext uri="{BB962C8B-B14F-4D97-AF65-F5344CB8AC3E}">
        <p14:creationId xmlns:p14="http://schemas.microsoft.com/office/powerpoint/2010/main" val="2867748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lstStyle/>
          <a:p>
            <a:pPr algn="ctr"/>
            <a:r>
              <a:rPr lang="en-US" b="1" dirty="0">
                <a:latin typeface="Arial Black" pitchFamily="34" charset="0"/>
                <a:cs typeface="Arial" panose="020B0604020202020204" pitchFamily="34" charset="0"/>
              </a:rPr>
              <a:t>Rule 16</a:t>
            </a:r>
            <a:endParaRPr lang="en-IN" b="1" dirty="0">
              <a:latin typeface="Arial Black" pitchFamily="34" charset="0"/>
              <a:cs typeface="Arial" panose="020B0604020202020204" pitchFamily="34" charset="0"/>
            </a:endParaRPr>
          </a:p>
        </p:txBody>
      </p:sp>
      <p:sp>
        <p:nvSpPr>
          <p:cNvPr id="3" name="Content Placeholder 2"/>
          <p:cNvSpPr>
            <a:spLocks noGrp="1"/>
          </p:cNvSpPr>
          <p:nvPr>
            <p:ph idx="1"/>
          </p:nvPr>
        </p:nvSpPr>
        <p:spPr>
          <a:ln>
            <a:solidFill>
              <a:schemeClr val="tx1"/>
            </a:solidFill>
          </a:ln>
        </p:spPr>
        <p:txBody>
          <a:bodyPr>
            <a:normAutofit lnSpcReduction="10000"/>
          </a:bodyPr>
          <a:lstStyle/>
          <a:p>
            <a:r>
              <a:rPr lang="en-US" dirty="0">
                <a:latin typeface="Arial" panose="020B0604020202020204" pitchFamily="34" charset="0"/>
                <a:cs typeface="Arial" panose="020B0604020202020204" pitchFamily="34" charset="0"/>
              </a:rPr>
              <a:t>The indefinite pronouns </a:t>
            </a:r>
            <a:r>
              <a:rPr lang="en-US" b="1" dirty="0">
                <a:solidFill>
                  <a:srgbClr val="FF0000"/>
                </a:solidFill>
                <a:latin typeface="Arial" panose="020B0604020202020204" pitchFamily="34" charset="0"/>
                <a:cs typeface="Arial" panose="020B0604020202020204" pitchFamily="34" charset="0"/>
              </a:rPr>
              <a:t>anyone, everyone, someone, no one, nobody</a:t>
            </a:r>
            <a:r>
              <a:rPr lang="en-US" dirty="0">
                <a:solidFill>
                  <a:srgbClr val="FF0000"/>
                </a:solidFill>
                <a:latin typeface="Arial" panose="020B0604020202020204" pitchFamily="34" charset="0"/>
                <a:cs typeface="Arial" panose="020B0604020202020204" pitchFamily="34" charset="0"/>
              </a:rPr>
              <a:t>, are always singular </a:t>
            </a:r>
            <a:r>
              <a:rPr lang="en-US" dirty="0">
                <a:latin typeface="Arial" panose="020B0604020202020204" pitchFamily="34" charset="0"/>
                <a:cs typeface="Arial" panose="020B0604020202020204" pitchFamily="34" charset="0"/>
              </a:rPr>
              <a:t>and, therefore, require singular verbs. </a:t>
            </a:r>
            <a:r>
              <a:rPr lang="en-US" b="1" dirty="0">
                <a:latin typeface="Arial" panose="020B0604020202020204" pitchFamily="34" charset="0"/>
                <a:cs typeface="Arial" panose="020B0604020202020204" pitchFamily="34" charset="0"/>
              </a:rPr>
              <a:t>Everyone</a:t>
            </a:r>
            <a:r>
              <a:rPr lang="en-US" dirty="0">
                <a:latin typeface="Arial" panose="020B0604020202020204" pitchFamily="34" charset="0"/>
                <a:cs typeface="Arial" panose="020B0604020202020204" pitchFamily="34" charset="0"/>
              </a:rPr>
              <a:t> and </a:t>
            </a:r>
            <a:r>
              <a:rPr lang="en-US" b="1" dirty="0">
                <a:latin typeface="Arial" panose="020B0604020202020204" pitchFamily="34" charset="0"/>
                <a:cs typeface="Arial" panose="020B0604020202020204" pitchFamily="34" charset="0"/>
              </a:rPr>
              <a:t>everybody</a:t>
            </a:r>
            <a:r>
              <a:rPr lang="en-US" dirty="0">
                <a:latin typeface="Arial" panose="020B0604020202020204" pitchFamily="34" charset="0"/>
                <a:cs typeface="Arial" panose="020B0604020202020204" pitchFamily="34" charset="0"/>
              </a:rPr>
              <a:t> certainly feel like more than one person and, therefore, students are sometimes tempted to use a plural verb with them. </a:t>
            </a:r>
            <a:r>
              <a:rPr lang="en-US" b="1" dirty="0">
                <a:latin typeface="Arial" panose="020B0604020202020204" pitchFamily="34" charset="0"/>
                <a:cs typeface="Arial" panose="020B0604020202020204" pitchFamily="34" charset="0"/>
              </a:rPr>
              <a:t>Each</a:t>
            </a:r>
            <a:r>
              <a:rPr lang="en-US" dirty="0">
                <a:latin typeface="Arial" panose="020B0604020202020204" pitchFamily="34" charset="0"/>
                <a:cs typeface="Arial" panose="020B0604020202020204" pitchFamily="34" charset="0"/>
              </a:rPr>
              <a:t> is often followed by a prepositional phrase ending in a plural word (Each of the cars), thus confusing the verb choice. </a:t>
            </a:r>
            <a:r>
              <a:rPr lang="en-US" dirty="0">
                <a:solidFill>
                  <a:srgbClr val="FF0000"/>
                </a:solidFill>
                <a:latin typeface="Arial" panose="020B0604020202020204" pitchFamily="34" charset="0"/>
                <a:cs typeface="Arial" panose="020B0604020202020204" pitchFamily="34" charset="0"/>
              </a:rPr>
              <a:t>Each, too, is always singular </a:t>
            </a:r>
            <a:r>
              <a:rPr lang="en-US" dirty="0">
                <a:latin typeface="Arial" panose="020B0604020202020204" pitchFamily="34" charset="0"/>
                <a:cs typeface="Arial" panose="020B0604020202020204" pitchFamily="34" charset="0"/>
              </a:rPr>
              <a:t>and requires a singular verb.</a:t>
            </a:r>
          </a:p>
          <a:p>
            <a:endParaRPr lang="en-US"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Example: </a:t>
            </a:r>
            <a:r>
              <a:rPr lang="en-US" dirty="0">
                <a:solidFill>
                  <a:srgbClr val="FF0000"/>
                </a:solidFill>
                <a:latin typeface="Arial" panose="020B0604020202020204" pitchFamily="34" charset="0"/>
                <a:cs typeface="Arial" panose="020B0604020202020204" pitchFamily="34" charset="0"/>
              </a:rPr>
              <a:t>Everyone has </a:t>
            </a:r>
            <a:r>
              <a:rPr lang="en-US" dirty="0">
                <a:latin typeface="Arial" panose="020B0604020202020204" pitchFamily="34" charset="0"/>
                <a:cs typeface="Arial" panose="020B0604020202020204" pitchFamily="34" charset="0"/>
              </a:rPr>
              <a:t>done his or her homework.</a:t>
            </a:r>
            <a:endParaRPr lang="en-IN" dirty="0">
              <a:latin typeface="Arial" panose="020B0604020202020204" pitchFamily="34" charset="0"/>
              <a:cs typeface="Arial" panose="020B0604020202020204" pitchFamily="34" charset="0"/>
            </a:endParaRPr>
          </a:p>
          <a:p>
            <a:pPr marL="0" lvl="0" indent="0">
              <a:buNone/>
            </a:pPr>
            <a:r>
              <a:rPr lang="en-US" dirty="0">
                <a:latin typeface="Arial" panose="020B0604020202020204" pitchFamily="34" charset="0"/>
                <a:cs typeface="Arial" panose="020B0604020202020204" pitchFamily="34" charset="0"/>
              </a:rPr>
              <a:t>                   Somebody has left her purse.</a:t>
            </a:r>
            <a:endParaRPr lang="en-IN" dirty="0">
              <a:latin typeface="Arial" panose="020B0604020202020204" pitchFamily="34" charset="0"/>
              <a:cs typeface="Arial" panose="020B0604020202020204" pitchFamily="34" charset="0"/>
            </a:endParaRPr>
          </a:p>
          <a:p>
            <a:endParaRPr lang="en-IN" dirty="0"/>
          </a:p>
          <a:p>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21</a:t>
            </a:fld>
            <a:endParaRPr lang="en-US"/>
          </a:p>
        </p:txBody>
      </p:sp>
    </p:spTree>
    <p:extLst>
      <p:ext uri="{BB962C8B-B14F-4D97-AF65-F5344CB8AC3E}">
        <p14:creationId xmlns:p14="http://schemas.microsoft.com/office/powerpoint/2010/main" val="3148715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lstStyle/>
          <a:p>
            <a:pPr algn="ctr"/>
            <a:r>
              <a:rPr lang="en-US" b="1" dirty="0">
                <a:latin typeface="Arial Black" pitchFamily="34" charset="0"/>
                <a:cs typeface="Arial" panose="020B0604020202020204" pitchFamily="34" charset="0"/>
              </a:rPr>
              <a:t>Rule 17</a:t>
            </a:r>
            <a:endParaRPr lang="en-IN" b="1" dirty="0">
              <a:latin typeface="Arial Black" pitchFamily="34" charset="0"/>
              <a:cs typeface="Arial" panose="020B0604020202020204" pitchFamily="34" charset="0"/>
            </a:endParaRPr>
          </a:p>
        </p:txBody>
      </p:sp>
      <p:sp>
        <p:nvSpPr>
          <p:cNvPr id="3" name="Content Placeholder 2"/>
          <p:cNvSpPr>
            <a:spLocks noGrp="1"/>
          </p:cNvSpPr>
          <p:nvPr>
            <p:ph idx="1"/>
          </p:nvPr>
        </p:nvSpPr>
        <p:spPr>
          <a:ln>
            <a:solidFill>
              <a:schemeClr val="tx1"/>
            </a:solidFill>
          </a:ln>
        </p:spPr>
        <p:txBody>
          <a:bodyPr/>
          <a:lstStyle/>
          <a:p>
            <a:r>
              <a:rPr lang="en-US" dirty="0">
                <a:latin typeface="Arial" panose="020B0604020202020204" pitchFamily="34" charset="0"/>
                <a:cs typeface="Arial" panose="020B0604020202020204" pitchFamily="34" charset="0"/>
              </a:rPr>
              <a:t>Some words end in -s and appear to be plural but are really singular and require </a:t>
            </a:r>
            <a:r>
              <a:rPr lang="en-US" dirty="0">
                <a:solidFill>
                  <a:srgbClr val="FF0000"/>
                </a:solidFill>
                <a:latin typeface="Arial" panose="020B0604020202020204" pitchFamily="34" charset="0"/>
                <a:cs typeface="Arial" panose="020B0604020202020204" pitchFamily="34" charset="0"/>
              </a:rPr>
              <a:t>singular verbs</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Example: The </a:t>
            </a:r>
            <a:r>
              <a:rPr lang="en-US" dirty="0">
                <a:solidFill>
                  <a:srgbClr val="FF0000"/>
                </a:solidFill>
                <a:latin typeface="Arial" panose="020B0604020202020204" pitchFamily="34" charset="0"/>
                <a:cs typeface="Arial" panose="020B0604020202020204" pitchFamily="34" charset="0"/>
              </a:rPr>
              <a:t>news</a:t>
            </a:r>
            <a:r>
              <a:rPr lang="en-US" dirty="0">
                <a:latin typeface="Arial" panose="020B0604020202020204" pitchFamily="34" charset="0"/>
                <a:cs typeface="Arial" panose="020B0604020202020204" pitchFamily="34" charset="0"/>
              </a:rPr>
              <a:t> from the front is bad.</a:t>
            </a:r>
            <a:endParaRPr lang="en-IN"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Measles</a:t>
            </a:r>
            <a:r>
              <a:rPr lang="en-US" dirty="0">
                <a:latin typeface="Arial" panose="020B0604020202020204" pitchFamily="34" charset="0"/>
                <a:cs typeface="Arial" panose="020B0604020202020204" pitchFamily="34" charset="0"/>
              </a:rPr>
              <a:t> is a dangerous disease for pregnant women.</a:t>
            </a:r>
            <a:endParaRPr lang="en-IN" dirty="0">
              <a:latin typeface="Arial" panose="020B0604020202020204" pitchFamily="34" charset="0"/>
              <a:cs typeface="Arial" panose="020B0604020202020204" pitchFamily="34" charset="0"/>
            </a:endParaRPr>
          </a:p>
          <a:p>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22</a:t>
            </a:fld>
            <a:endParaRPr lang="en-US"/>
          </a:p>
        </p:txBody>
      </p:sp>
    </p:spTree>
    <p:extLst>
      <p:ext uri="{BB962C8B-B14F-4D97-AF65-F5344CB8AC3E}">
        <p14:creationId xmlns:p14="http://schemas.microsoft.com/office/powerpoint/2010/main" val="2681155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8254A0-1728-4380-91F6-BCBEDB9EE5D8}"/>
              </a:ext>
            </a:extLst>
          </p:cNvPr>
          <p:cNvSpPr>
            <a:spLocks noGrp="1"/>
          </p:cNvSpPr>
          <p:nvPr>
            <p:ph type="title"/>
          </p:nvPr>
        </p:nvSpPr>
        <p:spPr>
          <a:ln>
            <a:solidFill>
              <a:schemeClr val="tx1"/>
            </a:solidFill>
          </a:ln>
        </p:spPr>
        <p:txBody>
          <a:bodyPr/>
          <a:lstStyle/>
          <a:p>
            <a:pPr algn="ctr"/>
            <a:r>
              <a:rPr lang="en-US" b="1" dirty="0">
                <a:latin typeface="Arial Black" pitchFamily="34" charset="0"/>
                <a:cs typeface="Arial" panose="020B0604020202020204" pitchFamily="34" charset="0"/>
              </a:rPr>
              <a:t>Exercise</a:t>
            </a:r>
            <a:endParaRPr lang="en-IN" b="1" dirty="0">
              <a:latin typeface="Arial Black"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ABAC33BD-B11A-4C23-8906-08A61315492C}"/>
              </a:ext>
            </a:extLst>
          </p:cNvPr>
          <p:cNvSpPr>
            <a:spLocks noGrp="1"/>
          </p:cNvSpPr>
          <p:nvPr>
            <p:ph idx="1"/>
          </p:nvPr>
        </p:nvSpPr>
        <p:spPr>
          <a:ln>
            <a:solidFill>
              <a:schemeClr val="tx1"/>
            </a:solidFill>
          </a:ln>
        </p:spPr>
        <p:txBody>
          <a:bodyPr/>
          <a:lstStyle/>
          <a:p>
            <a:pPr marL="514350" indent="-514350">
              <a:buFont typeface="+mj-lt"/>
              <a:buAutoNum type="arabicPeriod"/>
            </a:pPr>
            <a:r>
              <a:rPr lang="en-US" dirty="0">
                <a:latin typeface="Arial" panose="020B0604020202020204" pitchFamily="34" charset="0"/>
                <a:cs typeface="Arial" panose="020B0604020202020204" pitchFamily="34" charset="0"/>
              </a:rPr>
              <a:t>A bouquet of yellow roses </a:t>
            </a:r>
            <a:r>
              <a:rPr lang="en-US" u="sng" dirty="0">
                <a:latin typeface="Arial" panose="020B0604020202020204" pitchFamily="34" charset="0"/>
                <a:cs typeface="Arial" panose="020B0604020202020204" pitchFamily="34" charset="0"/>
              </a:rPr>
              <a:t>lend/lends </a:t>
            </a:r>
            <a:r>
              <a:rPr lang="en-US" dirty="0">
                <a:latin typeface="Arial" panose="020B0604020202020204" pitchFamily="34" charset="0"/>
                <a:cs typeface="Arial" panose="020B0604020202020204" pitchFamily="34" charset="0"/>
              </a:rPr>
              <a:t>color and fragrance to the room.</a:t>
            </a:r>
          </a:p>
          <a:p>
            <a:pPr marL="514350" indent="-514350">
              <a:buFont typeface="+mj-lt"/>
              <a:buAutoNum type="arabicPeriod"/>
            </a:pPr>
            <a:r>
              <a:rPr lang="en-US" dirty="0">
                <a:latin typeface="Arial" panose="020B0604020202020204" pitchFamily="34" charset="0"/>
                <a:cs typeface="Arial" panose="020B0604020202020204" pitchFamily="34" charset="0"/>
              </a:rPr>
              <a:t>Annie and her brothers (is, are) at school.</a:t>
            </a:r>
          </a:p>
          <a:p>
            <a:pPr marL="514350" indent="-514350">
              <a:buFont typeface="+mj-lt"/>
              <a:buAutoNum type="arabicPeriod"/>
            </a:pPr>
            <a:r>
              <a:rPr lang="en-US" dirty="0">
                <a:latin typeface="Arial" panose="020B0604020202020204" pitchFamily="34" charset="0"/>
                <a:cs typeface="Arial" panose="020B0604020202020204" pitchFamily="34" charset="0"/>
              </a:rPr>
              <a:t>George and Tamara (doesn't, don't) want to see that movie.</a:t>
            </a:r>
          </a:p>
          <a:p>
            <a:pPr marL="514350" indent="-514350">
              <a:buFont typeface="+mj-lt"/>
              <a:buAutoNum type="arabicPeriod"/>
            </a:pPr>
            <a:r>
              <a:rPr lang="en-US" dirty="0">
                <a:latin typeface="Arial" panose="020B0604020202020204" pitchFamily="34" charset="0"/>
                <a:cs typeface="Arial" panose="020B0604020202020204" pitchFamily="34" charset="0"/>
              </a:rPr>
              <a:t> One of my sisters (is, are) going on a trip to France.</a:t>
            </a:r>
          </a:p>
          <a:p>
            <a:pPr marL="514350" indent="-514350">
              <a:buFont typeface="+mj-lt"/>
              <a:buAutoNum type="arabicPeriod"/>
            </a:pPr>
            <a:r>
              <a:rPr lang="en-US" dirty="0">
                <a:latin typeface="Arial" panose="020B0604020202020204" pitchFamily="34" charset="0"/>
                <a:cs typeface="Arial" panose="020B0604020202020204" pitchFamily="34" charset="0"/>
              </a:rPr>
              <a:t>The movie, including all the previews, (take, takes) about two hours to watch. </a:t>
            </a:r>
          </a:p>
          <a:p>
            <a:pPr marL="514350" indent="-514350">
              <a:buFont typeface="+mj-lt"/>
              <a:buAutoNum type="arabicPeriod"/>
            </a:pPr>
            <a:r>
              <a:rPr lang="en-US" dirty="0">
                <a:latin typeface="Arial" panose="020B0604020202020204" pitchFamily="34" charset="0"/>
                <a:cs typeface="Arial" panose="020B0604020202020204" pitchFamily="34" charset="0"/>
              </a:rPr>
              <a:t>Either answer (is, are) acceptable.</a:t>
            </a:r>
            <a:endParaRPr lang="en-US" i="1" dirty="0">
              <a:latin typeface="Arial" panose="020B0604020202020204" pitchFamily="34" charset="0"/>
              <a:cs typeface="Arial" panose="020B0604020202020204" pitchFamily="34" charset="0"/>
            </a:endParaRPr>
          </a:p>
          <a:p>
            <a:pPr marL="514350" indent="-514350">
              <a:buFont typeface="+mj-lt"/>
              <a:buAutoNum type="arabicPeriod"/>
            </a:pPr>
            <a:endParaRPr lang="en-IN" dirty="0"/>
          </a:p>
        </p:txBody>
      </p:sp>
      <p:sp>
        <p:nvSpPr>
          <p:cNvPr id="4" name="Slide Number Placeholder 3">
            <a:extLst>
              <a:ext uri="{FF2B5EF4-FFF2-40B4-BE49-F238E27FC236}">
                <a16:creationId xmlns="" xmlns:a16="http://schemas.microsoft.com/office/drawing/2014/main" id="{30CF0974-FDC3-44D9-B48C-927847009DFB}"/>
              </a:ext>
            </a:extLst>
          </p:cNvPr>
          <p:cNvSpPr>
            <a:spLocks noGrp="1"/>
          </p:cNvSpPr>
          <p:nvPr>
            <p:ph type="sldNum" sz="quarter" idx="12"/>
          </p:nvPr>
        </p:nvSpPr>
        <p:spPr/>
        <p:txBody>
          <a:bodyPr/>
          <a:lstStyle/>
          <a:p>
            <a:fld id="{BDCDBBEF-AA6C-4BA6-85B2-A17D7F280E38}" type="slidenum">
              <a:rPr lang="en-US" smtClean="0"/>
              <a:pPr/>
              <a:t>23</a:t>
            </a:fld>
            <a:endParaRPr lang="en-US"/>
          </a:p>
        </p:txBody>
      </p:sp>
    </p:spTree>
    <p:extLst>
      <p:ext uri="{BB962C8B-B14F-4D97-AF65-F5344CB8AC3E}">
        <p14:creationId xmlns:p14="http://schemas.microsoft.com/office/powerpoint/2010/main" val="1546387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29B544-B409-4AD5-9229-1F65AF7C571D}"/>
              </a:ext>
            </a:extLst>
          </p:cNvPr>
          <p:cNvSpPr>
            <a:spLocks noGrp="1"/>
          </p:cNvSpPr>
          <p:nvPr>
            <p:ph type="title"/>
          </p:nvPr>
        </p:nvSpPr>
        <p:spPr>
          <a:ln>
            <a:solidFill>
              <a:schemeClr val="tx1"/>
            </a:solidFill>
          </a:ln>
        </p:spPr>
        <p:txBody>
          <a:bodyPr/>
          <a:lstStyle/>
          <a:p>
            <a:pPr algn="ctr"/>
            <a:r>
              <a:rPr lang="en-US" b="1" dirty="0" smtClean="0">
                <a:latin typeface="Arial Black" pitchFamily="34" charset="0"/>
                <a:cs typeface="Arial" panose="020B0604020202020204" pitchFamily="34" charset="0"/>
              </a:rPr>
              <a:t>Answers</a:t>
            </a:r>
            <a:endParaRPr lang="en-IN" b="1" dirty="0">
              <a:latin typeface="Arial Black"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6440E6B1-D4E9-400C-8664-D0DDC92E1F73}"/>
              </a:ext>
            </a:extLst>
          </p:cNvPr>
          <p:cNvSpPr>
            <a:spLocks noGrp="1"/>
          </p:cNvSpPr>
          <p:nvPr>
            <p:ph idx="1"/>
          </p:nvPr>
        </p:nvSpPr>
        <p:spPr>
          <a:ln>
            <a:solidFill>
              <a:schemeClr val="tx1"/>
            </a:solidFill>
          </a:ln>
        </p:spPr>
        <p:txBody>
          <a:bodyPr/>
          <a:lstStyle/>
          <a:p>
            <a:pPr marL="514350" indent="-514350">
              <a:buFont typeface="+mj-lt"/>
              <a:buAutoNum type="arabicPeriod"/>
            </a:pPr>
            <a:r>
              <a:rPr lang="en-US" dirty="0">
                <a:latin typeface="Arial" panose="020B0604020202020204" pitchFamily="34" charset="0"/>
                <a:cs typeface="Arial" panose="020B0604020202020204" pitchFamily="34" charset="0"/>
              </a:rPr>
              <a:t>Lends</a:t>
            </a:r>
          </a:p>
          <a:p>
            <a:pPr marL="514350" indent="-514350">
              <a:buFont typeface="+mj-lt"/>
              <a:buAutoNum type="arabicPeriod"/>
            </a:pPr>
            <a:r>
              <a:rPr lang="en-US" dirty="0">
                <a:latin typeface="Arial" panose="020B0604020202020204" pitchFamily="34" charset="0"/>
                <a:cs typeface="Arial" panose="020B0604020202020204" pitchFamily="34" charset="0"/>
              </a:rPr>
              <a:t>Are</a:t>
            </a:r>
          </a:p>
          <a:p>
            <a:pPr marL="514350" indent="-514350">
              <a:buFont typeface="+mj-lt"/>
              <a:buAutoNum type="arabicPeriod"/>
            </a:pPr>
            <a:r>
              <a:rPr lang="en-US" dirty="0">
                <a:latin typeface="Arial" panose="020B0604020202020204" pitchFamily="34" charset="0"/>
                <a:cs typeface="Arial" panose="020B0604020202020204" pitchFamily="34" charset="0"/>
              </a:rPr>
              <a:t>Don’t</a:t>
            </a:r>
          </a:p>
          <a:p>
            <a:pPr marL="514350" indent="-514350">
              <a:buFont typeface="+mj-lt"/>
              <a:buAutoNum type="arabicPeriod"/>
            </a:pPr>
            <a:r>
              <a:rPr lang="en-US" dirty="0">
                <a:latin typeface="Arial" panose="020B0604020202020204" pitchFamily="34" charset="0"/>
                <a:cs typeface="Arial" panose="020B0604020202020204" pitchFamily="34" charset="0"/>
              </a:rPr>
              <a:t>Is</a:t>
            </a:r>
          </a:p>
          <a:p>
            <a:pPr marL="514350" indent="-514350">
              <a:buFont typeface="+mj-lt"/>
              <a:buAutoNum type="arabicPeriod"/>
            </a:pPr>
            <a:r>
              <a:rPr lang="en-US" dirty="0">
                <a:latin typeface="Arial" panose="020B0604020202020204" pitchFamily="34" charset="0"/>
                <a:cs typeface="Arial" panose="020B0604020202020204" pitchFamily="34" charset="0"/>
              </a:rPr>
              <a:t>Takes</a:t>
            </a:r>
          </a:p>
          <a:p>
            <a:pPr marL="514350" indent="-514350">
              <a:buFont typeface="+mj-lt"/>
              <a:buAutoNum type="arabicPeriod"/>
            </a:pPr>
            <a:r>
              <a:rPr lang="en-US" dirty="0">
                <a:latin typeface="Arial" panose="020B0604020202020204" pitchFamily="34" charset="0"/>
                <a:cs typeface="Arial" panose="020B0604020202020204" pitchFamily="34" charset="0"/>
              </a:rPr>
              <a:t>Is</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IN" dirty="0"/>
          </a:p>
        </p:txBody>
      </p:sp>
      <p:sp>
        <p:nvSpPr>
          <p:cNvPr id="4" name="Slide Number Placeholder 3">
            <a:extLst>
              <a:ext uri="{FF2B5EF4-FFF2-40B4-BE49-F238E27FC236}">
                <a16:creationId xmlns="" xmlns:a16="http://schemas.microsoft.com/office/drawing/2014/main" id="{2E0C7731-EB50-4489-A95C-369E9AAEC824}"/>
              </a:ext>
            </a:extLst>
          </p:cNvPr>
          <p:cNvSpPr>
            <a:spLocks noGrp="1"/>
          </p:cNvSpPr>
          <p:nvPr>
            <p:ph type="sldNum" sz="quarter" idx="12"/>
          </p:nvPr>
        </p:nvSpPr>
        <p:spPr/>
        <p:txBody>
          <a:bodyPr/>
          <a:lstStyle/>
          <a:p>
            <a:fld id="{BDCDBBEF-AA6C-4BA6-85B2-A17D7F280E38}" type="slidenum">
              <a:rPr lang="en-US" smtClean="0"/>
              <a:pPr/>
              <a:t>24</a:t>
            </a:fld>
            <a:endParaRPr lang="en-US"/>
          </a:p>
        </p:txBody>
      </p:sp>
    </p:spTree>
    <p:extLst>
      <p:ext uri="{BB962C8B-B14F-4D97-AF65-F5344CB8AC3E}">
        <p14:creationId xmlns:p14="http://schemas.microsoft.com/office/powerpoint/2010/main" val="3572842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b="1" dirty="0" smtClean="0">
                <a:latin typeface="Arial Black" pitchFamily="34" charset="0"/>
                <a:cs typeface="Arial" panose="020B0604020202020204" pitchFamily="34" charset="0"/>
              </a:rPr>
              <a:t>References </a:t>
            </a:r>
            <a:r>
              <a:rPr lang="en-US" dirty="0" smtClean="0">
                <a:latin typeface="Arial Black" pitchFamily="34" charset="0"/>
              </a:rPr>
              <a:t>  </a:t>
            </a:r>
            <a:endParaRPr lang="en-US" dirty="0">
              <a:latin typeface="Arial Black" pitchFamily="34" charset="0"/>
            </a:endParaRPr>
          </a:p>
        </p:txBody>
      </p:sp>
      <p:sp>
        <p:nvSpPr>
          <p:cNvPr id="3" name="Content Placeholder 2"/>
          <p:cNvSpPr>
            <a:spLocks noGrp="1"/>
          </p:cNvSpPr>
          <p:nvPr>
            <p:ph idx="1"/>
          </p:nvPr>
        </p:nvSpPr>
        <p:spPr/>
        <p:txBody>
          <a:bodyPr>
            <a:normAutofit/>
          </a:bodyPr>
          <a:lstStyle/>
          <a:p>
            <a:r>
              <a:rPr lang="en-IN" dirty="0">
                <a:latin typeface="Arial" panose="020B0604020202020204" pitchFamily="34" charset="0"/>
                <a:cs typeface="Arial" panose="020B0604020202020204" pitchFamily="34" charset="0"/>
                <a:hlinkClick r:id="rId2"/>
              </a:rPr>
              <a:t>https://academicguides.waldenu.edu/writingcenter/grammar/subjectverbagreement</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hlinkClick r:id="rId3"/>
              </a:rPr>
              <a:t>http://guidetogrammar.org/grammar/sv_agr.htm</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hlinkClick r:id="rId4"/>
              </a:rPr>
              <a:t>https://examples.yourdictionary.com/examples-of-subject-verb-agreement.html</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hlinkClick r:id="rId5"/>
              </a:rPr>
              <a:t>https://grammar.yourdictionary.com/sentences/20-rules-of-subject-verb-agreement.html</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hlinkClick r:id="rId6"/>
              </a:rPr>
              <a:t>https://www.grammarbook.com/grammar/subjectVerbAgree.asp</a:t>
            </a:r>
            <a:endParaRPr lang="en-IN" dirty="0">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a:p>
            <a:endParaRPr lang="en-US" sz="240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25</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19184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5A091B-B17A-4753-A5D9-2502BEAE7EDC}"/>
              </a:ext>
            </a:extLst>
          </p:cNvPr>
          <p:cNvSpPr>
            <a:spLocks noGrp="1"/>
          </p:cNvSpPr>
          <p:nvPr>
            <p:ph type="title"/>
          </p:nvPr>
        </p:nvSpPr>
        <p:spPr>
          <a:ln>
            <a:solidFill>
              <a:schemeClr val="tx1"/>
            </a:solidFill>
          </a:ln>
        </p:spPr>
        <p:txBody>
          <a:bodyPr>
            <a:normAutofit/>
          </a:bodyPr>
          <a:lstStyle/>
          <a:p>
            <a:pPr algn="ctr"/>
            <a:r>
              <a:rPr lang="en-US" b="1" dirty="0">
                <a:latin typeface="Arial Black" pitchFamily="34" charset="0"/>
                <a:cs typeface="Arial" panose="020B0604020202020204" pitchFamily="34" charset="0"/>
              </a:rPr>
              <a:t>Application</a:t>
            </a:r>
            <a:endParaRPr lang="en-IN" b="1" dirty="0">
              <a:latin typeface="Arial Black"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AB2F9CCC-2F5E-4BDC-876D-F3E38157D0D4}"/>
              </a:ext>
            </a:extLst>
          </p:cNvPr>
          <p:cNvSpPr>
            <a:spLocks noGrp="1"/>
          </p:cNvSpPr>
          <p:nvPr>
            <p:ph idx="1"/>
          </p:nvPr>
        </p:nvSpPr>
        <p:spPr>
          <a:ln>
            <a:solidFill>
              <a:schemeClr val="tx1"/>
            </a:solidFill>
          </a:ln>
        </p:spPr>
        <p:txBody>
          <a:bodyPr/>
          <a:lstStyle/>
          <a:p>
            <a:r>
              <a:rPr lang="en-US" dirty="0">
                <a:latin typeface="Arial" panose="020B0604020202020204" pitchFamily="34" charset="0"/>
                <a:cs typeface="Arial" panose="020B0604020202020204" pitchFamily="34" charset="0"/>
              </a:rPr>
              <a:t>Using the correct grammar (when one writes or speaks) is important to avoid misunderstandings, and to help the other person understand easily. If ones English is too full of mistakes, it will slow down communication and conversations. It will be harder to express ones ideas and thoughts clearly and concisely. </a:t>
            </a:r>
          </a:p>
          <a:p>
            <a:r>
              <a:rPr lang="en-US" dirty="0">
                <a:latin typeface="Arial" panose="020B0604020202020204" pitchFamily="34" charset="0"/>
                <a:cs typeface="Arial" panose="020B0604020202020204" pitchFamily="34" charset="0"/>
              </a:rPr>
              <a:t>Understanding Subject verb Agreement will help students to know the syntactical relation that exists between a subject and a verb in a sentence and to avoid ambiguities.</a:t>
            </a:r>
            <a:endParaRPr lang="en-IN"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 xmlns:a16="http://schemas.microsoft.com/office/drawing/2014/main" id="{4E619021-1C75-4E4B-8D1E-798BD94BEDB4}"/>
              </a:ext>
            </a:extLst>
          </p:cNvPr>
          <p:cNvSpPr>
            <a:spLocks noGrp="1"/>
          </p:cNvSpPr>
          <p:nvPr>
            <p:ph type="sldNum" sz="quarter" idx="12"/>
          </p:nvPr>
        </p:nvSpPr>
        <p:spPr/>
        <p:txBody>
          <a:bodyPr/>
          <a:lstStyle/>
          <a:p>
            <a:fld id="{BDCDBBEF-AA6C-4BA6-85B2-A17D7F280E38}" type="slidenum">
              <a:rPr lang="en-US" smtClean="0"/>
              <a:pPr/>
              <a:t>26</a:t>
            </a:fld>
            <a:endParaRPr lang="en-US"/>
          </a:p>
        </p:txBody>
      </p:sp>
    </p:spTree>
    <p:extLst>
      <p:ext uri="{BB962C8B-B14F-4D97-AF65-F5344CB8AC3E}">
        <p14:creationId xmlns:p14="http://schemas.microsoft.com/office/powerpoint/2010/main" val="32493721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4059142145"/>
                </p:ext>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9273" name="CorelDRAW" r:id="rId3" imgW="2169000" imgH="2169360" progId="">
                    <p:embed/>
                  </p:oleObj>
                </mc:Choice>
                <mc:Fallback>
                  <p:oleObj name="CorelDRAW" r:id="rId3" imgW="2169000" imgH="2169360" progId="">
                    <p:embed/>
                    <p:pic>
                      <p:nvPicPr>
                        <p:cNvPr id="0" name="Picture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656501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23760" y="1310640"/>
            <a:ext cx="4069080" cy="4591685"/>
          </a:xfrm>
        </p:spPr>
        <p:txBody>
          <a:bodyPr>
            <a:normAutofit/>
          </a:bodyPr>
          <a:lstStyle/>
          <a:p>
            <a:r>
              <a:rPr lang="en-US" sz="2400" dirty="0">
                <a:latin typeface="Casper" panose="02000506000000020004" pitchFamily="2" charset="0"/>
                <a:cs typeface="Arial" panose="020B0604020202020204" pitchFamily="34" charset="0"/>
              </a:rPr>
              <a:t>Space for visual (size 24)</a:t>
            </a:r>
          </a:p>
          <a:p>
            <a:endParaRPr lang="en-US" sz="2400" dirty="0">
              <a:latin typeface="Casper" panose="02000506000000020004" pitchFamily="2" charset="0"/>
              <a:cs typeface="Arial" panose="020B0604020202020204" pitchFamily="34" charset="0"/>
            </a:endParaRPr>
          </a:p>
          <a:p>
            <a:endParaRPr lang="en-US" sz="2400" dirty="0">
              <a:latin typeface="Casper" panose="02000506000000020004" pitchFamily="2" charset="0"/>
              <a:cs typeface="Arial" panose="020B0604020202020204" pitchFamily="34" charset="0"/>
            </a:endParaRP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3</a:t>
            </a:fld>
            <a:endParaRPr lang="en-US" dirty="0"/>
          </a:p>
        </p:txBody>
      </p:sp>
      <p:sp>
        <p:nvSpPr>
          <p:cNvPr id="8" name="Title 7"/>
          <p:cNvSpPr txBox="1">
            <a:spLocks noGrp="1" noChangeArrowheads="1"/>
          </p:cNvSpPr>
          <p:nvPr>
            <p:ph type="title"/>
          </p:nvPr>
        </p:nvSpPr>
        <p:spPr bwMode="auto">
          <a:xfrm>
            <a:off x="997902" y="584262"/>
            <a:ext cx="5966778" cy="131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a:latin typeface="Arial Black" pitchFamily="34" charset="0"/>
                <a:ea typeface="Karla" pitchFamily="2" charset="0"/>
                <a:cs typeface="Karla" pitchFamily="2" charset="0"/>
              </a:rPr>
              <a:t>COURSE OUTCOMES</a:t>
            </a:r>
            <a:endParaRPr lang="en-US" sz="1600" dirty="0">
              <a:latin typeface="Arial Black" pitchFamily="34" charset="0"/>
            </a:endParaRPr>
          </a:p>
        </p:txBody>
      </p:sp>
      <p:sp>
        <p:nvSpPr>
          <p:cNvPr id="2" name="Rectangle 1"/>
          <p:cNvSpPr/>
          <p:nvPr/>
        </p:nvSpPr>
        <p:spPr>
          <a:xfrm>
            <a:off x="7208520" y="1280160"/>
            <a:ext cx="4122419" cy="47396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2602" y="1880255"/>
            <a:ext cx="4711546" cy="369332"/>
          </a:xfrm>
          <a:prstGeom prst="rect">
            <a:avLst/>
          </a:prstGeom>
        </p:spPr>
        <p:txBody>
          <a:bodyPr wrap="none">
            <a:spAutoFit/>
          </a:bodyPr>
          <a:lstStyle/>
          <a:p>
            <a:r>
              <a:rPr lang="en-US" dirty="0">
                <a:latin typeface="Arial" pitchFamily="34" charset="0"/>
                <a:cs typeface="Arial" pitchFamily="34" charset="0"/>
              </a:rPr>
              <a:t>On completion, the students are expected to</a:t>
            </a:r>
            <a:endParaRPr lang="en-US" b="1" dirty="0">
              <a:latin typeface="Arial" pitchFamily="34" charset="0"/>
              <a:cs typeface="Arial" pitchFamily="34" charset="0"/>
            </a:endParaRPr>
          </a:p>
        </p:txBody>
      </p:sp>
      <p:pic>
        <p:nvPicPr>
          <p:cNvPr id="11266" name="Picture 2" descr="Picture">
            <a:extLst>
              <a:ext uri="{FF2B5EF4-FFF2-40B4-BE49-F238E27FC236}">
                <a16:creationId xmlns="" xmlns:a16="http://schemas.microsoft.com/office/drawing/2014/main" id="{AB770583-03EE-43AB-98BB-C613170802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9539" y="1214846"/>
            <a:ext cx="4190590" cy="481801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 xmlns:a16="http://schemas.microsoft.com/office/drawing/2014/main" id="{D8EE1170-0F86-4FA0-9A22-A1C785780206}"/>
              </a:ext>
            </a:extLst>
          </p:cNvPr>
          <p:cNvSpPr/>
          <p:nvPr/>
        </p:nvSpPr>
        <p:spPr>
          <a:xfrm>
            <a:off x="8038783" y="6121325"/>
            <a:ext cx="2367764" cy="307777"/>
          </a:xfrm>
          <a:prstGeom prst="rect">
            <a:avLst/>
          </a:prstGeom>
        </p:spPr>
        <p:txBody>
          <a:bodyPr wrap="none">
            <a:spAutoFit/>
          </a:bodyPr>
          <a:lstStyle/>
          <a:p>
            <a:r>
              <a:rPr lang="en-IN" sz="1400" dirty="0"/>
              <a:t>https://</a:t>
            </a:r>
            <a:r>
              <a:rPr lang="en-IN" sz="1400" dirty="0" smtClean="0"/>
              <a:t>www.kilmerlibrary.org</a:t>
            </a:r>
            <a:endParaRPr lang="en-IN" sz="1400" dirty="0"/>
          </a:p>
        </p:txBody>
      </p:sp>
      <p:graphicFrame>
        <p:nvGraphicFramePr>
          <p:cNvPr id="13" name="Table 12"/>
          <p:cNvGraphicFramePr>
            <a:graphicFrameLocks noGrp="1"/>
          </p:cNvGraphicFramePr>
          <p:nvPr/>
        </p:nvGraphicFramePr>
        <p:xfrm>
          <a:off x="420915" y="2417838"/>
          <a:ext cx="6396221" cy="4058073"/>
        </p:xfrm>
        <a:graphic>
          <a:graphicData uri="http://schemas.openxmlformats.org/drawingml/2006/table">
            <a:tbl>
              <a:tblPr firstRow="1" firstCol="1" bandRow="1">
                <a:tableStyleId>{5940675A-B579-460E-94D1-54222C63F5DA}</a:tableStyleId>
              </a:tblPr>
              <a:tblGrid>
                <a:gridCol w="965766"/>
                <a:gridCol w="4264085"/>
                <a:gridCol w="1166370"/>
              </a:tblGrid>
              <a:tr h="588511">
                <a:tc>
                  <a:txBody>
                    <a:bodyPr/>
                    <a:lstStyle/>
                    <a:p>
                      <a:pPr marL="0" marR="0" algn="ctr">
                        <a:lnSpc>
                          <a:spcPct val="115000"/>
                        </a:lnSpc>
                        <a:spcBef>
                          <a:spcPts val="0"/>
                        </a:spcBef>
                        <a:spcAft>
                          <a:spcPts val="0"/>
                        </a:spcAft>
                      </a:pPr>
                      <a:r>
                        <a:rPr lang="en-US" sz="1400" dirty="0">
                          <a:solidFill>
                            <a:schemeClr val="tx1"/>
                          </a:solidFill>
                          <a:effectLst/>
                          <a:latin typeface="Arial" panose="020B0604020202020204" pitchFamily="34" charset="0"/>
                          <a:cs typeface="Arial" panose="020B0604020202020204" pitchFamily="34" charset="0"/>
                        </a:rPr>
                        <a:t>CO Number</a:t>
                      </a:r>
                      <a:endParaRPr lang="en-US"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400" dirty="0">
                          <a:solidFill>
                            <a:schemeClr val="tx1"/>
                          </a:solidFill>
                          <a:effectLst/>
                          <a:latin typeface="Arial" panose="020B0604020202020204" pitchFamily="34" charset="0"/>
                          <a:cs typeface="Arial" panose="020B0604020202020204" pitchFamily="34" charset="0"/>
                        </a:rPr>
                        <a:t>Title </a:t>
                      </a:r>
                      <a:endParaRPr lang="en-US"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400" dirty="0">
                          <a:solidFill>
                            <a:schemeClr val="tx1"/>
                          </a:solidFill>
                          <a:effectLst/>
                          <a:latin typeface="Arial" panose="020B0604020202020204" pitchFamily="34" charset="0"/>
                          <a:cs typeface="Arial" panose="020B0604020202020204" pitchFamily="34" charset="0"/>
                        </a:rPr>
                        <a:t>Level </a:t>
                      </a:r>
                      <a:endParaRPr lang="en-US"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r h="615960">
                <a:tc>
                  <a:txBody>
                    <a:bodyPr/>
                    <a:lstStyle/>
                    <a:p>
                      <a:pPr marL="0" marR="0">
                        <a:lnSpc>
                          <a:spcPct val="115000"/>
                        </a:lnSpc>
                        <a:spcBef>
                          <a:spcPts val="0"/>
                        </a:spcBef>
                        <a:spcAft>
                          <a:spcPts val="0"/>
                        </a:spcAft>
                      </a:pPr>
                      <a:r>
                        <a:rPr lang="en-US" sz="1400" b="0" dirty="0">
                          <a:solidFill>
                            <a:schemeClr val="tx1"/>
                          </a:solidFill>
                          <a:effectLst/>
                          <a:latin typeface="Arial" panose="020B0604020202020204" pitchFamily="34" charset="0"/>
                          <a:cs typeface="Arial" panose="020B0604020202020204" pitchFamily="34" charset="0"/>
                        </a:rPr>
                        <a:t>CO1</a:t>
                      </a:r>
                      <a:endParaRPr lang="en-US" sz="1400" b="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R="53975" algn="just">
                        <a:lnSpc>
                          <a:spcPct val="150000"/>
                        </a:lnSpc>
                        <a:spcAft>
                          <a:spcPts val="0"/>
                        </a:spcAft>
                      </a:pPr>
                      <a:r>
                        <a:rPr lang="en-US" sz="1400" dirty="0">
                          <a:latin typeface="Calibri"/>
                          <a:ea typeface="Calibri"/>
                          <a:cs typeface="Calibri"/>
                        </a:rPr>
                        <a:t>Display moral values, ethics and sensitivity for diversity and inclusion.  </a:t>
                      </a:r>
                      <a:endParaRPr lang="en-US" sz="1400" dirty="0">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b="0" dirty="0" smtClean="0">
                          <a:solidFill>
                            <a:schemeClr val="tx1"/>
                          </a:solidFill>
                          <a:effectLst/>
                          <a:latin typeface="Arial" panose="020B0604020202020204" pitchFamily="34" charset="0"/>
                          <a:ea typeface="Times New Roman" panose="02020603050405020304" pitchFamily="18" charset="0"/>
                          <a:cs typeface="Arial" panose="020B0604020202020204" pitchFamily="34" charset="0"/>
                        </a:rPr>
                        <a:t>Apply</a:t>
                      </a:r>
                      <a:endParaRPr lang="en-US" sz="1400" b="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r>
              <a:tr h="492303">
                <a:tc>
                  <a:txBody>
                    <a:bodyPr/>
                    <a:lstStyle/>
                    <a:p>
                      <a:pPr marL="0" marR="0">
                        <a:lnSpc>
                          <a:spcPct val="115000"/>
                        </a:lnSpc>
                        <a:spcBef>
                          <a:spcPts val="0"/>
                        </a:spcBef>
                        <a:spcAft>
                          <a:spcPts val="0"/>
                        </a:spcAft>
                      </a:pPr>
                      <a:r>
                        <a:rPr lang="en-US" sz="1400" b="0" dirty="0">
                          <a:solidFill>
                            <a:schemeClr val="tx1"/>
                          </a:solidFill>
                          <a:effectLst/>
                          <a:latin typeface="Arial" panose="020B0604020202020204" pitchFamily="34" charset="0"/>
                          <a:cs typeface="Arial" panose="020B0604020202020204" pitchFamily="34" charset="0"/>
                        </a:rPr>
                        <a:t>CO2</a:t>
                      </a:r>
                      <a:endParaRPr lang="en-US" sz="1400" b="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R="53975" algn="just">
                        <a:lnSpc>
                          <a:spcPct val="150000"/>
                        </a:lnSpc>
                        <a:spcAft>
                          <a:spcPts val="0"/>
                        </a:spcAft>
                      </a:pPr>
                      <a:r>
                        <a:rPr lang="en-US" sz="1400" dirty="0">
                          <a:latin typeface="Calibri"/>
                          <a:ea typeface="Calibri"/>
                          <a:cs typeface="Calibri"/>
                        </a:rPr>
                        <a:t>Perform effectively in the placement process.</a:t>
                      </a:r>
                      <a:endParaRPr lang="en-US" sz="1400" dirty="0">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b="0" dirty="0" smtClean="0">
                          <a:solidFill>
                            <a:schemeClr val="tx1"/>
                          </a:solidFill>
                          <a:effectLst/>
                          <a:latin typeface="Arial" panose="020B0604020202020204" pitchFamily="34" charset="0"/>
                          <a:ea typeface="Times New Roman" panose="02020603050405020304" pitchFamily="18" charset="0"/>
                          <a:cs typeface="Arial" panose="020B0604020202020204" pitchFamily="34" charset="0"/>
                        </a:rPr>
                        <a:t>Apply</a:t>
                      </a:r>
                      <a:endParaRPr lang="en-US" sz="1400" b="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r>
              <a:tr h="736979">
                <a:tc>
                  <a:txBody>
                    <a:bodyPr/>
                    <a:lstStyle/>
                    <a:p>
                      <a:pPr marL="0" marR="0">
                        <a:lnSpc>
                          <a:spcPct val="115000"/>
                        </a:lnSpc>
                        <a:spcBef>
                          <a:spcPts val="0"/>
                        </a:spcBef>
                        <a:spcAft>
                          <a:spcPts val="0"/>
                        </a:spcAft>
                      </a:pPr>
                      <a:r>
                        <a:rPr lang="en-US" sz="1400" dirty="0">
                          <a:solidFill>
                            <a:srgbClr val="FF0000"/>
                          </a:solidFill>
                          <a:effectLst/>
                          <a:latin typeface="Arial" panose="020B0604020202020204" pitchFamily="34" charset="0"/>
                          <a:cs typeface="Arial" panose="020B0604020202020204" pitchFamily="34" charset="0"/>
                        </a:rPr>
                        <a:t>CO3</a:t>
                      </a:r>
                      <a:endParaRPr lang="en-US" sz="14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R="53975" algn="just">
                        <a:lnSpc>
                          <a:spcPct val="150000"/>
                        </a:lnSpc>
                        <a:spcAft>
                          <a:spcPts val="0"/>
                        </a:spcAft>
                      </a:pPr>
                      <a:r>
                        <a:rPr lang="en-US" sz="1400" dirty="0" err="1">
                          <a:solidFill>
                            <a:srgbClr val="FF0000"/>
                          </a:solidFill>
                          <a:latin typeface="Calibri"/>
                          <a:ea typeface="Calibri"/>
                          <a:cs typeface="Calibri"/>
                        </a:rPr>
                        <a:t>Analyse</a:t>
                      </a:r>
                      <a:r>
                        <a:rPr lang="en-US" sz="1400" dirty="0">
                          <a:solidFill>
                            <a:srgbClr val="FF0000"/>
                          </a:solidFill>
                          <a:latin typeface="Calibri"/>
                          <a:ea typeface="Calibri"/>
                          <a:cs typeface="Calibri"/>
                        </a:rPr>
                        <a:t> and summarize information, ideas and opinions on a social issue using grammatically correct English.</a:t>
                      </a:r>
                      <a:endParaRPr lang="en-US" sz="1400" dirty="0">
                        <a:solidFill>
                          <a:srgbClr val="FF0000"/>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err="1" smtClean="0">
                          <a:solidFill>
                            <a:srgbClr val="FF0000"/>
                          </a:solidFill>
                          <a:effectLst/>
                          <a:latin typeface="Arial" panose="020B0604020202020204" pitchFamily="34" charset="0"/>
                          <a:ea typeface="Times New Roman" panose="02020603050405020304" pitchFamily="18" charset="0"/>
                          <a:cs typeface="Arial" panose="020B0604020202020204" pitchFamily="34" charset="0"/>
                        </a:rPr>
                        <a:t>Analyse</a:t>
                      </a:r>
                      <a:endParaRPr lang="en-US" sz="14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r>
              <a:tr h="459885">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a:solidFill>
                            <a:schemeClr val="tx1"/>
                          </a:solidFill>
                          <a:effectLst/>
                          <a:latin typeface="Arial" panose="020B0604020202020204" pitchFamily="34" charset="0"/>
                          <a:cs typeface="Arial" panose="020B0604020202020204" pitchFamily="34" charset="0"/>
                        </a:rPr>
                        <a:t>CO4</a:t>
                      </a:r>
                      <a:endParaRPr lang="en-US"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0" marR="0">
                        <a:lnSpc>
                          <a:spcPct val="115000"/>
                        </a:lnSpc>
                        <a:spcBef>
                          <a:spcPts val="0"/>
                        </a:spcBef>
                        <a:spcAft>
                          <a:spcPts val="0"/>
                        </a:spcAft>
                      </a:pPr>
                      <a:endParaRPr lang="en-US"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R="53975" algn="just">
                        <a:lnSpc>
                          <a:spcPct val="150000"/>
                        </a:lnSpc>
                        <a:spcAft>
                          <a:spcPts val="0"/>
                        </a:spcAft>
                      </a:pPr>
                      <a:r>
                        <a:rPr lang="en-US" sz="1400" dirty="0">
                          <a:latin typeface="Calibri"/>
                          <a:ea typeface="Calibri"/>
                          <a:cs typeface="Calibri"/>
                        </a:rPr>
                        <a:t>Evaluate facts to write research and short official, technical or social reports.</a:t>
                      </a:r>
                      <a:endParaRPr lang="en-US" sz="1400" dirty="0">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smtClean="0">
                          <a:solidFill>
                            <a:schemeClr val="tx1"/>
                          </a:solidFill>
                          <a:effectLst/>
                          <a:latin typeface="Arial" panose="020B0604020202020204" pitchFamily="34" charset="0"/>
                          <a:ea typeface="Times New Roman" panose="02020603050405020304" pitchFamily="18" charset="0"/>
                          <a:cs typeface="Arial" panose="020B0604020202020204" pitchFamily="34" charset="0"/>
                        </a:rPr>
                        <a:t>Evaluate</a:t>
                      </a:r>
                      <a:endParaRPr lang="en-US"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r>
              <a:tr h="459885">
                <a:tc>
                  <a:txBody>
                    <a:bodyPr/>
                    <a:lstStyle/>
                    <a:p>
                      <a:pPr marL="0" marR="0">
                        <a:lnSpc>
                          <a:spcPct val="115000"/>
                        </a:lnSpc>
                        <a:spcBef>
                          <a:spcPts val="0"/>
                        </a:spcBef>
                        <a:spcAft>
                          <a:spcPts val="0"/>
                        </a:spcAft>
                      </a:pPr>
                      <a:r>
                        <a:rPr lang="en-US" sz="1400" dirty="0" smtClean="0">
                          <a:solidFill>
                            <a:schemeClr val="tx1"/>
                          </a:solidFill>
                          <a:effectLst/>
                          <a:latin typeface="Arial" panose="020B0604020202020204" pitchFamily="34" charset="0"/>
                          <a:ea typeface="Times New Roman" panose="02020603050405020304" pitchFamily="18" charset="0"/>
                          <a:cs typeface="Arial" panose="020B0604020202020204" pitchFamily="34" charset="0"/>
                        </a:rPr>
                        <a:t>CO5</a:t>
                      </a:r>
                      <a:endParaRPr lang="en-US"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R="53975" algn="just">
                        <a:lnSpc>
                          <a:spcPct val="150000"/>
                        </a:lnSpc>
                        <a:spcAft>
                          <a:spcPts val="0"/>
                        </a:spcAft>
                      </a:pPr>
                      <a:r>
                        <a:rPr lang="en-US" sz="1400" dirty="0">
                          <a:latin typeface="Calibri"/>
                          <a:ea typeface="Calibri"/>
                          <a:cs typeface="Calibri"/>
                        </a:rPr>
                        <a:t>Create communication material for an organization dedicated to a social cause and use electronic/social media to share concepts and ideas.</a:t>
                      </a:r>
                      <a:endParaRPr lang="en-US" sz="1400" dirty="0">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smtClean="0">
                          <a:solidFill>
                            <a:schemeClr val="tx1"/>
                          </a:solidFill>
                          <a:effectLst/>
                          <a:latin typeface="Arial" panose="020B0604020202020204" pitchFamily="34" charset="0"/>
                          <a:ea typeface="Times New Roman" panose="02020603050405020304" pitchFamily="18" charset="0"/>
                          <a:cs typeface="Arial" panose="020B0604020202020204" pitchFamily="34" charset="0"/>
                        </a:rPr>
                        <a:t>Create</a:t>
                      </a:r>
                      <a:endParaRPr lang="en-US"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r>
            </a:tbl>
          </a:graphicData>
        </a:graphic>
      </p:graphicFrame>
    </p:spTree>
    <p:extLst>
      <p:ext uri="{BB962C8B-B14F-4D97-AF65-F5344CB8AC3E}">
        <p14:creationId xmlns:p14="http://schemas.microsoft.com/office/powerpoint/2010/main" val="522203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b="1" dirty="0">
                <a:latin typeface="Arial Black" pitchFamily="34" charset="0"/>
                <a:cs typeface="Arial" panose="020B0604020202020204" pitchFamily="34" charset="0"/>
              </a:rPr>
              <a:t>Why Subject Verb Agreement?</a:t>
            </a:r>
            <a:endParaRPr lang="en-US" dirty="0">
              <a:latin typeface="Arial Black" pitchFamily="34" charset="0"/>
            </a:endParaRPr>
          </a:p>
        </p:txBody>
      </p:sp>
      <p:sp>
        <p:nvSpPr>
          <p:cNvPr id="3" name="Content Placeholder 2"/>
          <p:cNvSpPr>
            <a:spLocks noGrp="1"/>
          </p:cNvSpPr>
          <p:nvPr>
            <p:ph idx="1"/>
          </p:nvPr>
        </p:nvSpPr>
        <p:spPr/>
        <p:txBody>
          <a:bodyPr>
            <a:normAutofit/>
          </a:bodyPr>
          <a:lstStyle/>
          <a:p>
            <a:r>
              <a:rPr lang="en-US" dirty="0">
                <a:latin typeface="Arial" pitchFamily="34" charset="0"/>
                <a:cs typeface="Arial" pitchFamily="34" charset="0"/>
              </a:rPr>
              <a:t>Incorrect Subject Verb Agreement can cause your writing to be confusing to the reader. </a:t>
            </a:r>
          </a:p>
          <a:p>
            <a:r>
              <a:rPr lang="en-US" dirty="0">
                <a:latin typeface="Arial" pitchFamily="34" charset="0"/>
                <a:cs typeface="Arial" pitchFamily="34" charset="0"/>
              </a:rPr>
              <a:t>Example: If your subject and verb disagree you </a:t>
            </a:r>
            <a:r>
              <a:rPr lang="en-US" i="1" dirty="0">
                <a:solidFill>
                  <a:srgbClr val="FF0000"/>
                </a:solidFill>
                <a:latin typeface="Arial" panose="020B0604020202020204" pitchFamily="34" charset="0"/>
                <a:cs typeface="Arial" pitchFamily="34" charset="0"/>
              </a:rPr>
              <a:t>does</a:t>
            </a:r>
            <a:r>
              <a:rPr lang="en-US" dirty="0">
                <a:latin typeface="Arial" pitchFamily="34" charset="0"/>
                <a:cs typeface="Arial" pitchFamily="34" charset="0"/>
              </a:rPr>
              <a:t> not sound so good.</a:t>
            </a:r>
          </a:p>
          <a:p>
            <a:r>
              <a:rPr lang="en-US" dirty="0">
                <a:latin typeface="Arial" pitchFamily="34" charset="0"/>
                <a:cs typeface="Arial" pitchFamily="34" charset="0"/>
              </a:rPr>
              <a:t>She </a:t>
            </a:r>
            <a:r>
              <a:rPr lang="en-US" i="1" dirty="0">
                <a:solidFill>
                  <a:srgbClr val="FF0000"/>
                </a:solidFill>
                <a:latin typeface="Arial" panose="020B0604020202020204" pitchFamily="34" charset="0"/>
                <a:cs typeface="Arial" pitchFamily="34" charset="0"/>
              </a:rPr>
              <a:t>are</a:t>
            </a:r>
            <a:r>
              <a:rPr lang="en-US" dirty="0">
                <a:latin typeface="Arial" panose="020B0604020202020204" pitchFamily="34" charset="0"/>
                <a:cs typeface="Arial" pitchFamily="34" charset="0"/>
              </a:rPr>
              <a:t> a nice person. (Incorrect)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Arial" pitchFamily="34" charset="0"/>
              <a:cs typeface="Arial" pitchFamily="34" charset="0"/>
            </a:endParaRPr>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3702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lstStyle/>
          <a:p>
            <a:pPr algn="ctr"/>
            <a:r>
              <a:rPr lang="en-US" b="1" dirty="0">
                <a:latin typeface="Arial Black" pitchFamily="34" charset="0"/>
                <a:cs typeface="Arial" panose="020B0604020202020204" pitchFamily="34" charset="0"/>
              </a:rPr>
              <a:t>Rule 1</a:t>
            </a:r>
            <a:endParaRPr lang="en-IN" b="1" dirty="0">
              <a:latin typeface="Arial Black" pitchFamily="34" charset="0"/>
              <a:cs typeface="Arial" panose="020B0604020202020204" pitchFamily="34" charset="0"/>
            </a:endParaRPr>
          </a:p>
        </p:txBody>
      </p:sp>
      <p:sp>
        <p:nvSpPr>
          <p:cNvPr id="3" name="Content Placeholder 2"/>
          <p:cNvSpPr>
            <a:spLocks noGrp="1"/>
          </p:cNvSpPr>
          <p:nvPr>
            <p:ph idx="1"/>
          </p:nvPr>
        </p:nvSpPr>
        <p:spPr>
          <a:ln>
            <a:solidFill>
              <a:schemeClr val="tx1"/>
            </a:solidFill>
          </a:ln>
        </p:spPr>
        <p:txBody>
          <a:bodyPr/>
          <a:lstStyle/>
          <a:p>
            <a:pPr marL="0" indent="0">
              <a:buNone/>
            </a:pPr>
            <a:r>
              <a:rPr lang="en-US" dirty="0">
                <a:latin typeface="Arial" panose="020B0604020202020204" pitchFamily="34" charset="0"/>
                <a:cs typeface="Arial" panose="020B0604020202020204" pitchFamily="34" charset="0"/>
              </a:rPr>
              <a:t>Subjects and verbs </a:t>
            </a:r>
            <a:r>
              <a:rPr lang="en-US" b="1" dirty="0">
                <a:solidFill>
                  <a:srgbClr val="FF0000"/>
                </a:solidFill>
                <a:latin typeface="Arial" panose="020B0604020202020204" pitchFamily="34" charset="0"/>
                <a:cs typeface="Arial" panose="020B0604020202020204" pitchFamily="34" charset="0"/>
              </a:rPr>
              <a:t>must agree in number.</a:t>
            </a:r>
          </a:p>
          <a:p>
            <a:endParaRPr lang="en-US" b="1"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Example</a:t>
            </a:r>
            <a:r>
              <a:rPr lang="en-IN" dirty="0">
                <a:latin typeface="Arial" panose="020B0604020202020204" pitchFamily="34" charset="0"/>
                <a:cs typeface="Arial" panose="020B0604020202020204" pitchFamily="34" charset="0"/>
              </a:rPr>
              <a:t>: She writes every day</a:t>
            </a:r>
            <a:r>
              <a:rPr lang="en-IN" dirty="0" smtClean="0">
                <a:latin typeface="Arial" panose="020B0604020202020204" pitchFamily="34" charset="0"/>
                <a:cs typeface="Arial" panose="020B0604020202020204" pitchFamily="34" charset="0"/>
              </a:rPr>
              <a:t>.( SS- VS)</a:t>
            </a:r>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They write every day</a:t>
            </a:r>
            <a:r>
              <a:rPr lang="en-IN" dirty="0" smtClean="0">
                <a:latin typeface="Arial" panose="020B0604020202020204" pitchFamily="34" charset="0"/>
                <a:cs typeface="Arial" panose="020B0604020202020204" pitchFamily="34" charset="0"/>
              </a:rPr>
              <a:t>.( SP-VP)</a:t>
            </a:r>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25640" y="6217921"/>
            <a:ext cx="4198620" cy="396239"/>
          </a:xfrm>
        </p:spPr>
        <p:txBody>
          <a:bodyPr>
            <a:normAutofit fontScale="55000" lnSpcReduction="20000"/>
          </a:bodyPr>
          <a:lstStyle/>
          <a:p>
            <a:pPr marL="0" indent="0">
              <a:buNone/>
            </a:pPr>
            <a:r>
              <a:rPr lang="en-IN" sz="2400" dirty="0">
                <a:hlinkClick r:id="rId2"/>
              </a:rPr>
              <a:t>https://webapps.towson.edu/ows/moduleSVAGR.htm</a:t>
            </a:r>
            <a:endParaRPr lang="en-IN" sz="2400" dirty="0"/>
          </a:p>
          <a:p>
            <a:pPr marL="0" indent="0">
              <a:buNone/>
            </a:pPr>
            <a:endParaRPr lang="en-US" sz="2400" dirty="0">
              <a:latin typeface="Casper" panose="02000506000000020004" pitchFamily="2" charset="0"/>
              <a:cs typeface="Arial" panose="020B0604020202020204" pitchFamily="34" charset="0"/>
            </a:endParaRPr>
          </a:p>
        </p:txBody>
      </p:sp>
      <p:sp>
        <p:nvSpPr>
          <p:cNvPr id="4" name="Text Placeholder 3"/>
          <p:cNvSpPr>
            <a:spLocks noGrp="1"/>
          </p:cNvSpPr>
          <p:nvPr>
            <p:ph type="body" sz="half" idx="2"/>
          </p:nvPr>
        </p:nvSpPr>
        <p:spPr>
          <a:xfrm>
            <a:off x="494210" y="1424106"/>
            <a:ext cx="5645331" cy="4833003"/>
          </a:xfrm>
        </p:spPr>
        <p:txBody>
          <a:bodyPr>
            <a:normAutofit/>
          </a:bodyPr>
          <a:lstStyle/>
          <a:p>
            <a:pPr>
              <a:lnSpc>
                <a:spcPct val="100000"/>
              </a:lnSpc>
              <a:buFont typeface="Arial" pitchFamily="34" charset="0"/>
              <a:buChar char="•"/>
            </a:pPr>
            <a:r>
              <a:rPr lang="en-IN" sz="2800" dirty="0" smtClean="0">
                <a:latin typeface="Arial" pitchFamily="34" charset="0"/>
                <a:cs typeface="Arial" pitchFamily="34" charset="0"/>
              </a:rPr>
              <a:t>Subjects and verbs must  AGREE with one another in number (singular or plural). </a:t>
            </a:r>
          </a:p>
          <a:p>
            <a:pPr>
              <a:lnSpc>
                <a:spcPct val="100000"/>
              </a:lnSpc>
              <a:buFont typeface="Arial" pitchFamily="34" charset="0"/>
              <a:buChar char="•"/>
            </a:pPr>
            <a:r>
              <a:rPr lang="en-IN" sz="2800" dirty="0" smtClean="0">
                <a:latin typeface="Arial" pitchFamily="34" charset="0"/>
                <a:cs typeface="Arial" pitchFamily="34" charset="0"/>
              </a:rPr>
              <a:t>Thus, if a </a:t>
            </a:r>
            <a:r>
              <a:rPr lang="en-IN" sz="2800" dirty="0" smtClean="0">
                <a:solidFill>
                  <a:srgbClr val="FF0000"/>
                </a:solidFill>
                <a:latin typeface="Arial" pitchFamily="34" charset="0"/>
                <a:cs typeface="Arial" pitchFamily="34" charset="0"/>
              </a:rPr>
              <a:t>subject is singular</a:t>
            </a:r>
            <a:r>
              <a:rPr lang="en-IN" sz="2800" dirty="0" smtClean="0">
                <a:latin typeface="Arial" pitchFamily="34" charset="0"/>
                <a:cs typeface="Arial" pitchFamily="34" charset="0"/>
              </a:rPr>
              <a:t>, its </a:t>
            </a:r>
            <a:r>
              <a:rPr lang="en-IN" sz="2800" dirty="0" smtClean="0">
                <a:solidFill>
                  <a:srgbClr val="FF0000"/>
                </a:solidFill>
                <a:latin typeface="Arial" pitchFamily="34" charset="0"/>
                <a:cs typeface="Arial" pitchFamily="34" charset="0"/>
              </a:rPr>
              <a:t>verb</a:t>
            </a:r>
            <a:r>
              <a:rPr lang="en-IN" sz="2800" dirty="0" smtClean="0">
                <a:latin typeface="Arial" pitchFamily="34" charset="0"/>
                <a:cs typeface="Arial" pitchFamily="34" charset="0"/>
              </a:rPr>
              <a:t> must also be </a:t>
            </a:r>
            <a:r>
              <a:rPr lang="en-IN" sz="2800" dirty="0" smtClean="0">
                <a:solidFill>
                  <a:srgbClr val="FF0000"/>
                </a:solidFill>
                <a:latin typeface="Arial" pitchFamily="34" charset="0"/>
                <a:cs typeface="Arial" pitchFamily="34" charset="0"/>
              </a:rPr>
              <a:t>singular</a:t>
            </a:r>
            <a:r>
              <a:rPr lang="en-IN" sz="2800" dirty="0" smtClean="0">
                <a:latin typeface="Arial" pitchFamily="34" charset="0"/>
                <a:cs typeface="Arial" pitchFamily="34" charset="0"/>
              </a:rPr>
              <a:t>; if a </a:t>
            </a:r>
            <a:r>
              <a:rPr lang="en-IN" sz="2800" dirty="0" smtClean="0">
                <a:solidFill>
                  <a:srgbClr val="FF0000"/>
                </a:solidFill>
                <a:latin typeface="Arial" pitchFamily="34" charset="0"/>
                <a:cs typeface="Arial" pitchFamily="34" charset="0"/>
              </a:rPr>
              <a:t>subject is plural</a:t>
            </a:r>
            <a:r>
              <a:rPr lang="en-IN" sz="2800" dirty="0" smtClean="0">
                <a:latin typeface="Arial" pitchFamily="34" charset="0"/>
                <a:cs typeface="Arial" pitchFamily="34" charset="0"/>
              </a:rPr>
              <a:t>, its verb must also be </a:t>
            </a:r>
            <a:r>
              <a:rPr lang="en-IN" sz="2800" dirty="0" smtClean="0">
                <a:solidFill>
                  <a:srgbClr val="FF0000"/>
                </a:solidFill>
                <a:latin typeface="Arial" pitchFamily="34" charset="0"/>
                <a:cs typeface="Arial" pitchFamily="34" charset="0"/>
              </a:rPr>
              <a:t>plural.</a:t>
            </a:r>
          </a:p>
          <a:p>
            <a:pPr>
              <a:lnSpc>
                <a:spcPct val="100000"/>
              </a:lnSpc>
            </a:pPr>
            <a:endParaRPr lang="en-US" sz="2800" dirty="0">
              <a:latin typeface="Arial" pitchFamily="34" charset="0"/>
              <a:cs typeface="Arial" pitchFamily="34" charset="0"/>
            </a:endParaRP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6</a:t>
            </a:fld>
            <a:endParaRPr lang="en-US" dirty="0"/>
          </a:p>
        </p:txBody>
      </p:sp>
      <p:sp>
        <p:nvSpPr>
          <p:cNvPr id="8" name="Title 7"/>
          <p:cNvSpPr txBox="1">
            <a:spLocks noGrp="1" noChangeArrowheads="1"/>
          </p:cNvSpPr>
          <p:nvPr>
            <p:ph type="title"/>
          </p:nvPr>
        </p:nvSpPr>
        <p:spPr bwMode="auto">
          <a:xfrm>
            <a:off x="1176428" y="336040"/>
            <a:ext cx="10127298" cy="7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smtClean="0">
                <a:latin typeface="Arial Black" pitchFamily="34" charset="0"/>
                <a:cs typeface="Arial" panose="020B0604020202020204" pitchFamily="34" charset="0"/>
              </a:rPr>
              <a:t>Subject </a:t>
            </a:r>
            <a:r>
              <a:rPr lang="en-US" sz="4400" b="1" dirty="0">
                <a:latin typeface="Arial Black" pitchFamily="34" charset="0"/>
                <a:cs typeface="Arial" panose="020B0604020202020204" pitchFamily="34" charset="0"/>
              </a:rPr>
              <a:t>Verb </a:t>
            </a:r>
            <a:r>
              <a:rPr lang="en-US" sz="4400" b="1" dirty="0" smtClean="0">
                <a:latin typeface="Arial Black" pitchFamily="34" charset="0"/>
                <a:cs typeface="Arial" panose="020B0604020202020204" pitchFamily="34" charset="0"/>
              </a:rPr>
              <a:t>Agreement</a:t>
            </a:r>
            <a:endParaRPr lang="en-US" sz="4400" dirty="0">
              <a:latin typeface="Arial Black" pitchFamily="34" charset="0"/>
              <a:cs typeface="Arial" panose="020B0604020202020204" pitchFamily="34" charset="0"/>
            </a:endParaRPr>
          </a:p>
        </p:txBody>
      </p:sp>
      <p:sp>
        <p:nvSpPr>
          <p:cNvPr id="2" name="Rectangle 1"/>
          <p:cNvSpPr/>
          <p:nvPr/>
        </p:nvSpPr>
        <p:spPr>
          <a:xfrm>
            <a:off x="6416040" y="1508760"/>
            <a:ext cx="4869180" cy="44818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49262" y="1410788"/>
            <a:ext cx="5722938" cy="49455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 xmlns:a16="http://schemas.microsoft.com/office/drawing/2014/main" id="{930A080F-F904-4492-9B11-7FCE12D5DE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6040" y="1508759"/>
            <a:ext cx="4861560" cy="457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801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lstStyle/>
          <a:p>
            <a:pPr algn="ctr"/>
            <a:r>
              <a:rPr lang="en-US" b="1" dirty="0">
                <a:latin typeface="Arial Black" pitchFamily="34" charset="0"/>
                <a:cs typeface="Arial" panose="020B0604020202020204" pitchFamily="34" charset="0"/>
              </a:rPr>
              <a:t>Rule 2</a:t>
            </a:r>
            <a:endParaRPr lang="en-IN" b="1" dirty="0">
              <a:latin typeface="Arial Black" pitchFamily="34" charset="0"/>
              <a:cs typeface="Arial" panose="020B0604020202020204" pitchFamily="34" charset="0"/>
            </a:endParaRPr>
          </a:p>
        </p:txBody>
      </p:sp>
      <p:sp>
        <p:nvSpPr>
          <p:cNvPr id="3" name="Content Placeholder 2"/>
          <p:cNvSpPr>
            <a:spLocks noGrp="1"/>
          </p:cNvSpPr>
          <p:nvPr>
            <p:ph idx="1"/>
          </p:nvPr>
        </p:nvSpPr>
        <p:spPr>
          <a:ln>
            <a:solidFill>
              <a:schemeClr val="tx1"/>
            </a:solidFill>
          </a:ln>
        </p:spPr>
        <p:txBody>
          <a:bodyPr/>
          <a:lstStyle/>
          <a:p>
            <a:r>
              <a:rPr lang="en-US" dirty="0">
                <a:latin typeface="Arial" panose="020B0604020202020204" pitchFamily="34" charset="0"/>
                <a:cs typeface="Arial" panose="020B0604020202020204" pitchFamily="34" charset="0"/>
              </a:rPr>
              <a:t>Don’t get confused by the words and phrases that come between the subject and verb; they do not affect agreement.</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Example: This </a:t>
            </a:r>
            <a:r>
              <a:rPr lang="en-IN" dirty="0">
                <a:solidFill>
                  <a:srgbClr val="FF0000"/>
                </a:solidFill>
                <a:latin typeface="Arial" panose="020B0604020202020204" pitchFamily="34" charset="0"/>
                <a:cs typeface="Arial" panose="020B0604020202020204" pitchFamily="34" charset="0"/>
              </a:rPr>
              <a:t>movie</a:t>
            </a:r>
            <a:r>
              <a:rPr lang="en-IN" dirty="0">
                <a:latin typeface="Arial" panose="020B0604020202020204" pitchFamily="34" charset="0"/>
                <a:cs typeface="Arial" panose="020B0604020202020204" pitchFamily="34" charset="0"/>
              </a:rPr>
              <a:t>, out of all other movies, </a:t>
            </a:r>
            <a:r>
              <a:rPr lang="en-IN" dirty="0">
                <a:solidFill>
                  <a:srgbClr val="FF0000"/>
                </a:solidFill>
                <a:latin typeface="Arial" panose="020B0604020202020204" pitchFamily="34" charset="0"/>
                <a:cs typeface="Arial" panose="020B0604020202020204" pitchFamily="34" charset="0"/>
              </a:rPr>
              <a:t>is</a:t>
            </a:r>
            <a:r>
              <a:rPr lang="en-IN" dirty="0">
                <a:latin typeface="Arial" panose="020B0604020202020204" pitchFamily="34" charset="0"/>
                <a:cs typeface="Arial" panose="020B0604020202020204" pitchFamily="34" charset="0"/>
              </a:rPr>
              <a:t> my favourite.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lstStyle/>
          <a:p>
            <a:pPr algn="ctr"/>
            <a:r>
              <a:rPr lang="en-US" b="1" dirty="0">
                <a:latin typeface="Arial Black" pitchFamily="34" charset="0"/>
                <a:cs typeface="Arial" panose="020B0604020202020204" pitchFamily="34" charset="0"/>
              </a:rPr>
              <a:t>Rule 3</a:t>
            </a:r>
            <a:endParaRPr lang="en-IN" b="1" dirty="0">
              <a:latin typeface="Arial Black" pitchFamily="34" charset="0"/>
              <a:cs typeface="Arial" panose="020B0604020202020204" pitchFamily="34" charset="0"/>
            </a:endParaRPr>
          </a:p>
        </p:txBody>
      </p:sp>
      <p:sp>
        <p:nvSpPr>
          <p:cNvPr id="3" name="Content Placeholder 2"/>
          <p:cNvSpPr>
            <a:spLocks noGrp="1"/>
          </p:cNvSpPr>
          <p:nvPr>
            <p:ph idx="1"/>
          </p:nvPr>
        </p:nvSpPr>
        <p:spPr>
          <a:ln>
            <a:solidFill>
              <a:schemeClr val="tx1"/>
            </a:solidFill>
          </a:ln>
        </p:spPr>
        <p:txBody>
          <a:bodyPr/>
          <a:lstStyle/>
          <a:p>
            <a:r>
              <a:rPr lang="en-US" dirty="0">
                <a:latin typeface="Arial" panose="020B0604020202020204" pitchFamily="34" charset="0"/>
                <a:cs typeface="Arial" panose="020B0604020202020204" pitchFamily="34" charset="0"/>
              </a:rPr>
              <a:t>Two singular subjects connected by </a:t>
            </a:r>
            <a:r>
              <a:rPr lang="en-US" b="1" i="1" dirty="0">
                <a:solidFill>
                  <a:srgbClr val="FF0000"/>
                </a:solidFill>
                <a:latin typeface="Arial" panose="020B0604020202020204" pitchFamily="34" charset="0"/>
                <a:cs typeface="Arial" panose="020B0604020202020204" pitchFamily="34" charset="0"/>
              </a:rPr>
              <a:t>or</a:t>
            </a:r>
            <a:r>
              <a:rPr lang="en-US" b="1"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or</a:t>
            </a:r>
            <a:r>
              <a:rPr lang="en-US" dirty="0">
                <a:latin typeface="Arial" panose="020B0604020202020204" pitchFamily="34" charset="0"/>
                <a:cs typeface="Arial" panose="020B0604020202020204" pitchFamily="34" charset="0"/>
              </a:rPr>
              <a:t> </a:t>
            </a:r>
            <a:r>
              <a:rPr lang="en-US" b="1" i="1" dirty="0">
                <a:solidFill>
                  <a:srgbClr val="FF0000"/>
                </a:solidFill>
                <a:latin typeface="Arial" panose="020B0604020202020204" pitchFamily="34" charset="0"/>
                <a:cs typeface="Arial" panose="020B0604020202020204" pitchFamily="34" charset="0"/>
              </a:rPr>
              <a:t>nor</a:t>
            </a:r>
            <a:r>
              <a:rPr lang="en-US" b="1" i="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require a </a:t>
            </a:r>
            <a:r>
              <a:rPr lang="en-US" dirty="0">
                <a:solidFill>
                  <a:srgbClr val="FF0000"/>
                </a:solidFill>
                <a:latin typeface="Arial" panose="020B0604020202020204" pitchFamily="34" charset="0"/>
                <a:cs typeface="Arial" panose="020B0604020202020204" pitchFamily="34" charset="0"/>
              </a:rPr>
              <a:t>singular</a:t>
            </a:r>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verb</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Example: A taxi or a bus is on its way.</a:t>
            </a:r>
          </a:p>
          <a:p>
            <a:pPr marL="0" indent="0">
              <a:buNone/>
            </a:pPr>
            <a:r>
              <a:rPr lang="en-IN" i="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 blue or White shirt is fine for an interview.</a:t>
            </a:r>
          </a:p>
          <a:p>
            <a:pPr marL="0" indent="0">
              <a:buNone/>
            </a:pPr>
            <a:r>
              <a:rPr lang="en-IN" dirty="0">
                <a:latin typeface="Arial" panose="020B0604020202020204" pitchFamily="34" charset="0"/>
                <a:cs typeface="Arial" panose="020B0604020202020204" pitchFamily="34" charset="0"/>
              </a:rPr>
              <a:t>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lstStyle/>
          <a:p>
            <a:pPr algn="ctr"/>
            <a:r>
              <a:rPr lang="en-US" b="1" dirty="0">
                <a:latin typeface="Arial Black" pitchFamily="34" charset="0"/>
                <a:cs typeface="Arial" panose="020B0604020202020204" pitchFamily="34" charset="0"/>
              </a:rPr>
              <a:t>Rule 4</a:t>
            </a:r>
            <a:endParaRPr lang="en-IN" b="1" dirty="0">
              <a:latin typeface="Arial Black" pitchFamily="34" charset="0"/>
              <a:cs typeface="Arial" panose="020B0604020202020204" pitchFamily="34" charset="0"/>
            </a:endParaRPr>
          </a:p>
        </p:txBody>
      </p:sp>
      <p:sp>
        <p:nvSpPr>
          <p:cNvPr id="3" name="Content Placeholder 2"/>
          <p:cNvSpPr>
            <a:spLocks noGrp="1"/>
          </p:cNvSpPr>
          <p:nvPr>
            <p:ph idx="1"/>
          </p:nvPr>
        </p:nvSpPr>
        <p:spPr>
          <a:ln>
            <a:solidFill>
              <a:schemeClr val="tx1"/>
            </a:solidFill>
          </a:ln>
        </p:spPr>
        <p:txBody>
          <a:bodyPr/>
          <a:lstStyle/>
          <a:p>
            <a:r>
              <a:rPr lang="en-US" dirty="0">
                <a:latin typeface="Arial" panose="020B0604020202020204" pitchFamily="34" charset="0"/>
                <a:cs typeface="Arial" panose="020B0604020202020204" pitchFamily="34" charset="0"/>
              </a:rPr>
              <a:t>When sentences start with “</a:t>
            </a:r>
            <a:r>
              <a:rPr lang="en-US" dirty="0">
                <a:solidFill>
                  <a:srgbClr val="FF0000"/>
                </a:solidFill>
                <a:latin typeface="Arial" panose="020B0604020202020204" pitchFamily="34" charset="0"/>
                <a:cs typeface="Arial" panose="020B0604020202020204" pitchFamily="34" charset="0"/>
              </a:rPr>
              <a:t>there” or “here</a:t>
            </a:r>
            <a:r>
              <a:rPr lang="en-US" dirty="0">
                <a:latin typeface="Arial" panose="020B0604020202020204" pitchFamily="34" charset="0"/>
                <a:cs typeface="Arial" panose="020B0604020202020204" pitchFamily="34" charset="0"/>
              </a:rPr>
              <a:t>”, the </a:t>
            </a:r>
            <a:r>
              <a:rPr lang="en-US" dirty="0">
                <a:solidFill>
                  <a:srgbClr val="FF0000"/>
                </a:solidFill>
                <a:latin typeface="Arial" panose="020B0604020202020204" pitchFamily="34" charset="0"/>
                <a:cs typeface="Arial" panose="020B0604020202020204" pitchFamily="34" charset="0"/>
              </a:rPr>
              <a:t>subject will always be placed after the verb</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identify </a:t>
            </a:r>
            <a:r>
              <a:rPr lang="en-US" dirty="0">
                <a:latin typeface="Arial" panose="020B0604020202020204" pitchFamily="34" charset="0"/>
                <a:cs typeface="Arial" panose="020B0604020202020204" pitchFamily="34" charset="0"/>
              </a:rPr>
              <a:t>it correctly.</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Example: There </a:t>
            </a:r>
            <a:r>
              <a:rPr lang="en-IN" dirty="0">
                <a:solidFill>
                  <a:srgbClr val="FF0000"/>
                </a:solidFill>
                <a:latin typeface="Arial" panose="020B0604020202020204" pitchFamily="34" charset="0"/>
                <a:cs typeface="Arial" panose="020B0604020202020204" pitchFamily="34" charset="0"/>
              </a:rPr>
              <a:t>are</a:t>
            </a:r>
            <a:r>
              <a:rPr lang="en-IN" dirty="0">
                <a:latin typeface="Arial" panose="020B0604020202020204" pitchFamily="34" charset="0"/>
                <a:cs typeface="Arial" panose="020B0604020202020204" pitchFamily="34" charset="0"/>
              </a:rPr>
              <a:t> no </a:t>
            </a:r>
            <a:r>
              <a:rPr lang="en-IN" dirty="0">
                <a:solidFill>
                  <a:srgbClr val="FF0000"/>
                </a:solidFill>
                <a:latin typeface="Arial" panose="020B0604020202020204" pitchFamily="34" charset="0"/>
                <a:cs typeface="Arial" panose="020B0604020202020204" pitchFamily="34" charset="0"/>
              </a:rPr>
              <a:t>cookies</a:t>
            </a:r>
            <a:r>
              <a:rPr lang="en-IN" dirty="0">
                <a:latin typeface="Arial" panose="020B0604020202020204" pitchFamily="34" charset="0"/>
                <a:cs typeface="Arial" panose="020B0604020202020204" pitchFamily="34" charset="0"/>
              </a:rPr>
              <a:t> in the jar.</a:t>
            </a:r>
          </a:p>
          <a:p>
            <a:pPr marL="0" indent="0">
              <a:buNone/>
            </a:pPr>
            <a:r>
              <a:rPr lang="en-IN" dirty="0">
                <a:latin typeface="Arial" panose="020B0604020202020204" pitchFamily="34" charset="0"/>
                <a:cs typeface="Arial" panose="020B0604020202020204" pitchFamily="34" charset="0"/>
              </a:rPr>
              <a:t>                 Here is the </a:t>
            </a:r>
            <a:r>
              <a:rPr lang="en-IN" dirty="0">
                <a:solidFill>
                  <a:srgbClr val="FF0000"/>
                </a:solidFill>
                <a:latin typeface="Arial" panose="020B0604020202020204" pitchFamily="34" charset="0"/>
                <a:cs typeface="Arial" panose="020B0604020202020204" pitchFamily="34" charset="0"/>
              </a:rPr>
              <a:t>pen</a:t>
            </a:r>
            <a:r>
              <a:rPr lang="en-IN" dirty="0">
                <a:latin typeface="Arial" panose="020B0604020202020204" pitchFamily="34" charset="0"/>
                <a:cs typeface="Arial" panose="020B0604020202020204" pitchFamily="34" charset="0"/>
              </a:rPr>
              <a:t> you </a:t>
            </a:r>
            <a:r>
              <a:rPr lang="en-IN" dirty="0">
                <a:solidFill>
                  <a:srgbClr val="FF0000"/>
                </a:solidFill>
                <a:latin typeface="Arial" panose="020B0604020202020204" pitchFamily="34" charset="0"/>
                <a:cs typeface="Arial" panose="020B0604020202020204" pitchFamily="34" charset="0"/>
              </a:rPr>
              <a:t>were looking </a:t>
            </a:r>
            <a:r>
              <a:rPr lang="en-IN" dirty="0">
                <a:latin typeface="Arial" panose="020B0604020202020204" pitchFamily="34" charset="0"/>
                <a:cs typeface="Arial" panose="020B0604020202020204" pitchFamily="34" charset="0"/>
              </a:rPr>
              <a:t>for</a:t>
            </a:r>
            <a:r>
              <a:rPr lang="en-IN" dirty="0" smtClean="0">
                <a:latin typeface="Arial" panose="020B0604020202020204" pitchFamily="34" charset="0"/>
                <a:cs typeface="Arial" panose="020B0604020202020204" pitchFamily="34" charset="0"/>
              </a:rPr>
              <a:t>.( INCORRECT)</a:t>
            </a:r>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There </a:t>
            </a:r>
            <a:r>
              <a:rPr lang="en-IN" dirty="0">
                <a:solidFill>
                  <a:srgbClr val="FF0000"/>
                </a:solidFill>
                <a:latin typeface="Arial" panose="020B0604020202020204" pitchFamily="34" charset="0"/>
                <a:cs typeface="Arial" panose="020B0604020202020204" pitchFamily="34" charset="0"/>
              </a:rPr>
              <a:t>is</a:t>
            </a:r>
            <a:r>
              <a:rPr lang="en-IN" dirty="0">
                <a:latin typeface="Arial" panose="020B0604020202020204" pitchFamily="34" charset="0"/>
                <a:cs typeface="Arial" panose="020B0604020202020204" pitchFamily="34" charset="0"/>
              </a:rPr>
              <a:t> a </a:t>
            </a:r>
            <a:r>
              <a:rPr lang="en-IN" dirty="0">
                <a:solidFill>
                  <a:srgbClr val="FF0000"/>
                </a:solidFill>
                <a:latin typeface="Arial" panose="020B0604020202020204" pitchFamily="34" charset="0"/>
                <a:cs typeface="Arial" panose="020B0604020202020204" pitchFamily="34" charset="0"/>
              </a:rPr>
              <a:t>book</a:t>
            </a:r>
            <a:r>
              <a:rPr lang="en-IN" dirty="0">
                <a:latin typeface="Arial" panose="020B0604020202020204" pitchFamily="34" charset="0"/>
                <a:cs typeface="Arial" panose="020B0604020202020204" pitchFamily="34" charset="0"/>
              </a:rPr>
              <a:t> in my bag.</a:t>
            </a: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998</TotalTime>
  <Words>1291</Words>
  <Application>Microsoft Office PowerPoint</Application>
  <PresentationFormat>Custom</PresentationFormat>
  <Paragraphs>194</Paragraphs>
  <Slides>27</Slides>
  <Notes>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27</vt:i4>
      </vt:variant>
    </vt:vector>
  </HeadingPairs>
  <TitlesOfParts>
    <vt:vector size="30" baseType="lpstr">
      <vt:lpstr>1_Office Theme</vt:lpstr>
      <vt:lpstr>Contents Slide Master</vt:lpstr>
      <vt:lpstr>CorelDRAW</vt:lpstr>
      <vt:lpstr>PowerPoint Presentation</vt:lpstr>
      <vt:lpstr>Course Objectives </vt:lpstr>
      <vt:lpstr>COURSE OUTCOMES</vt:lpstr>
      <vt:lpstr>Why Subject Verb Agreement?</vt:lpstr>
      <vt:lpstr>Rule 1</vt:lpstr>
      <vt:lpstr>Subject Verb Agreement</vt:lpstr>
      <vt:lpstr>Rule 2</vt:lpstr>
      <vt:lpstr>Rule 3</vt:lpstr>
      <vt:lpstr>Rule 4</vt:lpstr>
      <vt:lpstr>Rule 5</vt:lpstr>
      <vt:lpstr>Rule 6</vt:lpstr>
      <vt:lpstr>Rule 7</vt:lpstr>
      <vt:lpstr>Rule 8</vt:lpstr>
      <vt:lpstr>Rule 9</vt:lpstr>
      <vt:lpstr>Rule 10</vt:lpstr>
      <vt:lpstr>Rule 11</vt:lpstr>
      <vt:lpstr>Rule 12</vt:lpstr>
      <vt:lpstr>Rule 13</vt:lpstr>
      <vt:lpstr>Rule 14</vt:lpstr>
      <vt:lpstr>Rule 15</vt:lpstr>
      <vt:lpstr>Rule 16</vt:lpstr>
      <vt:lpstr>Rule 17</vt:lpstr>
      <vt:lpstr>Exercise</vt:lpstr>
      <vt:lpstr>Answers</vt:lpstr>
      <vt:lpstr>References   </vt:lpstr>
      <vt:lpstr>Application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priya</cp:lastModifiedBy>
  <cp:revision>120</cp:revision>
  <dcterms:created xsi:type="dcterms:W3CDTF">2019-01-09T10:33:58Z</dcterms:created>
  <dcterms:modified xsi:type="dcterms:W3CDTF">2023-10-03T13:12:16Z</dcterms:modified>
</cp:coreProperties>
</file>