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embeddedFontLst>
    <p:embeddedFont>
      <p:font typeface="Corbel" panose="020B0503020204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jHfKmbh9h/c0t5/1cxB11LB3Ifi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4.fntdata"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font" Target="fonts/font3.fntdata" /><Relationship Id="rId17" Type="http://schemas.openxmlformats.org/officeDocument/2006/relationships/presProps" Target="presProps.xml" /><Relationship Id="rId2" Type="http://schemas.openxmlformats.org/officeDocument/2006/relationships/slide" Target="slides/slide1.xml" /><Relationship Id="rId16" Type="http://customschemas.google.com/relationships/presentationmetadata" Target="metadata"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font" Target="fonts/font2.fntdata" /><Relationship Id="rId5" Type="http://schemas.openxmlformats.org/officeDocument/2006/relationships/slide" Target="slides/slide4.xml" /><Relationship Id="rId10" Type="http://schemas.openxmlformats.org/officeDocument/2006/relationships/font" Target="fonts/font1.fntdata"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9"/>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9"/>
          <p:cNvSpPr/>
          <p:nvPr/>
        </p:nvSpPr>
        <p:spPr>
          <a:xfrm>
            <a:off x="9270263" y="761999"/>
            <a:ext cx="2925318" cy="5334001"/>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9"/>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18" name="Google Shape;18;p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5" name="Google Shape;75;p1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1" name="Google Shape;81;p1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24" name="Google Shape;24;p1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30" name="Google Shape;30;p1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6" name="Google Shape;36;p12"/>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7" name="Google Shape;37;p1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3" name="Google Shape;43;p13"/>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4" name="Google Shape;44;p13"/>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5" name="Google Shape;45;p13"/>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6" name="Google Shape;46;p1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rm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1" name="Google Shape;61;p16"/>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2" name="Google Shape;62;p1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200"/>
              <a:buFont typeface="Corbel"/>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3570644" y="767419"/>
            <a:ext cx="8115230" cy="5330952"/>
          </a:xfrm>
          <a:prstGeom prst="rect">
            <a:avLst/>
          </a:prstGeom>
          <a:solidFill>
            <a:srgbClr val="BFBFBF"/>
          </a:solidFill>
          <a:ln>
            <a:noFill/>
          </a:ln>
        </p:spPr>
      </p:sp>
      <p:sp>
        <p:nvSpPr>
          <p:cNvPr id="68" name="Google Shape;68;p17"/>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9" name="Google Shape;69;p1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p:nvPr/>
        </p:nvSpPr>
        <p:spPr>
          <a:xfrm>
            <a:off x="11815864" y="758952"/>
            <a:ext cx="384048" cy="5330952"/>
          </a:xfrm>
          <a:prstGeom prst="rect">
            <a:avLst/>
          </a:prstGeom>
          <a:solidFill>
            <a:srgbClr val="C8C8C8">
              <a:alpha val="4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8"/>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7F7F7F"/>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2" name="Google Shape;12;p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chemeClr val="accent1"/>
                </a:solidFill>
                <a:latin typeface="Corbel"/>
                <a:ea typeface="Corbel"/>
                <a:cs typeface="Corbel"/>
                <a:sym typeface="Corbel"/>
              </a:defRPr>
            </a:lvl1pPr>
            <a:lvl2pPr marL="0" marR="0" lvl="1" indent="0" algn="r" rtl="0">
              <a:spcBef>
                <a:spcPts val="0"/>
              </a:spcBef>
              <a:buNone/>
              <a:defRPr sz="1200" b="1" i="0" u="none" strike="noStrike" cap="none">
                <a:solidFill>
                  <a:schemeClr val="accent1"/>
                </a:solidFill>
                <a:latin typeface="Corbel"/>
                <a:ea typeface="Corbel"/>
                <a:cs typeface="Corbel"/>
                <a:sym typeface="Corbel"/>
              </a:defRPr>
            </a:lvl2pPr>
            <a:lvl3pPr marL="0" marR="0" lvl="2" indent="0" algn="r" rtl="0">
              <a:spcBef>
                <a:spcPts val="0"/>
              </a:spcBef>
              <a:buNone/>
              <a:defRPr sz="1200" b="1" i="0" u="none" strike="noStrike" cap="none">
                <a:solidFill>
                  <a:schemeClr val="accent1"/>
                </a:solidFill>
                <a:latin typeface="Corbel"/>
                <a:ea typeface="Corbel"/>
                <a:cs typeface="Corbel"/>
                <a:sym typeface="Corbel"/>
              </a:defRPr>
            </a:lvl3pPr>
            <a:lvl4pPr marL="0" marR="0" lvl="3" indent="0" algn="r" rtl="0">
              <a:spcBef>
                <a:spcPts val="0"/>
              </a:spcBef>
              <a:buNone/>
              <a:defRPr sz="1200" b="1" i="0" u="none" strike="noStrike" cap="none">
                <a:solidFill>
                  <a:schemeClr val="accent1"/>
                </a:solidFill>
                <a:latin typeface="Corbel"/>
                <a:ea typeface="Corbel"/>
                <a:cs typeface="Corbel"/>
                <a:sym typeface="Corbel"/>
              </a:defRPr>
            </a:lvl4pPr>
            <a:lvl5pPr marL="0" marR="0" lvl="4" indent="0" algn="r" rtl="0">
              <a:spcBef>
                <a:spcPts val="0"/>
              </a:spcBef>
              <a:buNone/>
              <a:defRPr sz="1200" b="1" i="0" u="none" strike="noStrike" cap="none">
                <a:solidFill>
                  <a:schemeClr val="accent1"/>
                </a:solidFill>
                <a:latin typeface="Corbel"/>
                <a:ea typeface="Corbel"/>
                <a:cs typeface="Corbel"/>
                <a:sym typeface="Corbel"/>
              </a:defRPr>
            </a:lvl5pPr>
            <a:lvl6pPr marL="0" marR="0" lvl="5" indent="0" algn="r" rtl="0">
              <a:spcBef>
                <a:spcPts val="0"/>
              </a:spcBef>
              <a:buNone/>
              <a:defRPr sz="1200" b="1" i="0" u="none" strike="noStrike" cap="none">
                <a:solidFill>
                  <a:schemeClr val="accent1"/>
                </a:solidFill>
                <a:latin typeface="Corbel"/>
                <a:ea typeface="Corbel"/>
                <a:cs typeface="Corbel"/>
                <a:sym typeface="Corbel"/>
              </a:defRPr>
            </a:lvl6pPr>
            <a:lvl7pPr marL="0" marR="0" lvl="6" indent="0" algn="r" rtl="0">
              <a:spcBef>
                <a:spcPts val="0"/>
              </a:spcBef>
              <a:buNone/>
              <a:defRPr sz="1200" b="1" i="0" u="none" strike="noStrike" cap="none">
                <a:solidFill>
                  <a:schemeClr val="accent1"/>
                </a:solidFill>
                <a:latin typeface="Corbel"/>
                <a:ea typeface="Corbel"/>
                <a:cs typeface="Corbel"/>
                <a:sym typeface="Corbel"/>
              </a:defRPr>
            </a:lvl7pPr>
            <a:lvl8pPr marL="0" marR="0" lvl="7" indent="0" algn="r" rtl="0">
              <a:spcBef>
                <a:spcPts val="0"/>
              </a:spcBef>
              <a:buNone/>
              <a:defRPr sz="1200" b="1" i="0" u="none" strike="noStrike" cap="none">
                <a:solidFill>
                  <a:schemeClr val="accent1"/>
                </a:solidFill>
                <a:latin typeface="Corbel"/>
                <a:ea typeface="Corbel"/>
                <a:cs typeface="Corbel"/>
                <a:sym typeface="Corbel"/>
              </a:defRPr>
            </a:lvl8pPr>
            <a:lvl9pPr marL="0" marR="0" lvl="8" indent="0" algn="r" rtl="0">
              <a:spcBef>
                <a:spcPts val="0"/>
              </a:spcBef>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5900"/>
              <a:buFont typeface="Corbel"/>
              <a:buNone/>
            </a:pPr>
            <a:r>
              <a:rPr lang="en-IN"/>
              <a:t>VISUAL AIDS IN COMMUNICATION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IN"/>
              <a:t>INTRODUCTION</a:t>
            </a:r>
            <a:endParaRPr/>
          </a:p>
        </p:txBody>
      </p:sp>
      <p:sp>
        <p:nvSpPr>
          <p:cNvPr id="94" name="Google Shape;94;p2"/>
          <p:cNvSpPr txBox="1">
            <a:spLocks noGrp="1"/>
          </p:cNvSpPr>
          <p:nvPr>
            <p:ph type="body" idx="1"/>
          </p:nvPr>
        </p:nvSpPr>
        <p:spPr>
          <a:xfrm>
            <a:off x="3869268" y="553453"/>
            <a:ext cx="7296037" cy="5431295"/>
          </a:xfrm>
          <a:prstGeom prst="rect">
            <a:avLst/>
          </a:prstGeom>
          <a:noFill/>
          <a:ln>
            <a:noFill/>
          </a:ln>
        </p:spPr>
        <p:txBody>
          <a:bodyPr spcFirstLastPara="1" wrap="square" lIns="91425" tIns="45700" rIns="91425" bIns="45700" anchor="ctr" anchorCtr="0">
            <a:normAutofit/>
          </a:bodyPr>
          <a:lstStyle/>
          <a:p>
            <a:pPr marL="0" lvl="0" indent="0" algn="l" rtl="0">
              <a:lnSpc>
                <a:spcPct val="200000"/>
              </a:lnSpc>
              <a:spcBef>
                <a:spcPts val="0"/>
              </a:spcBef>
              <a:spcAft>
                <a:spcPts val="0"/>
              </a:spcAft>
              <a:buSzPts val="2000"/>
              <a:buNone/>
            </a:pPr>
            <a:r>
              <a:rPr lang="en-IN"/>
              <a:t>Visual aids are an important part of written  communication.</a:t>
            </a:r>
            <a:endParaRPr/>
          </a:p>
          <a:p>
            <a:pPr marL="0" lvl="0" indent="0" algn="l" rtl="0">
              <a:lnSpc>
                <a:spcPct val="200000"/>
              </a:lnSpc>
              <a:spcBef>
                <a:spcPts val="1200"/>
              </a:spcBef>
              <a:spcAft>
                <a:spcPts val="0"/>
              </a:spcAft>
              <a:buSzPts val="2000"/>
              <a:buNone/>
            </a:pPr>
            <a:r>
              <a:rPr lang="en-IN"/>
              <a:t>You might have observed that most technical reports, whether they are laboratory reports, project reports  include illustrations such as tables, graphs, maps, diagrams, charts, or photographs. </a:t>
            </a:r>
            <a:endParaRPr/>
          </a:p>
          <a:p>
            <a:pPr marL="0" lvl="0" indent="0" algn="l" rtl="0">
              <a:lnSpc>
                <a:spcPct val="200000"/>
              </a:lnSpc>
              <a:spcBef>
                <a:spcPts val="1200"/>
              </a:spcBef>
              <a:spcAft>
                <a:spcPts val="0"/>
              </a:spcAft>
              <a:buSzPts val="2000"/>
              <a:buNone/>
            </a:pPr>
            <a:r>
              <a:rPr lang="en-IN"/>
              <a:t>Text and illustrations are complementary in communication. Visual aids are also used extensively in presentations, to support the facts and figures being presented. Graphics can be used to represent the following elements in technical writing</a:t>
            </a:r>
            <a:endParaRPr/>
          </a:p>
          <a:p>
            <a:pPr marL="0" lvl="0" indent="0" algn="l" rtl="0">
              <a:lnSpc>
                <a:spcPct val="90000"/>
              </a:lnSpc>
              <a:spcBef>
                <a:spcPts val="1200"/>
              </a:spcBef>
              <a:spcAft>
                <a:spcPts val="0"/>
              </a:spcAft>
              <a:buSzPts val="2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IN"/>
              <a:t>CONCEPTS</a:t>
            </a:r>
            <a:endParaRPr/>
          </a:p>
        </p:txBody>
      </p:sp>
      <p:sp>
        <p:nvSpPr>
          <p:cNvPr id="100" name="Google Shape;100;p3"/>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0" lvl="0" indent="0" algn="l" rtl="0">
              <a:lnSpc>
                <a:spcPct val="200000"/>
              </a:lnSpc>
              <a:spcBef>
                <a:spcPts val="0"/>
              </a:spcBef>
              <a:spcAft>
                <a:spcPts val="0"/>
              </a:spcAft>
              <a:buSzPts val="2000"/>
              <a:buNone/>
            </a:pPr>
            <a:r>
              <a:rPr lang="en-IN"/>
              <a:t>This element depicts non-physical, conceptual things and their relationships. If you want to show how your company is organized, that is, the relationships between the different departments and officials, you could set up an organization chart—boxes and circles connected with lines that show how everything is hierarchically arranged and related. This is an example of a graphic depicting a concept.</a:t>
            </a:r>
            <a:endParaRPr/>
          </a:p>
          <a:p>
            <a:pPr marL="0" lvl="0" indent="0" algn="l" rtl="0">
              <a:lnSpc>
                <a:spcPct val="200000"/>
              </a:lnSpc>
              <a:spcBef>
                <a:spcPts val="1200"/>
              </a:spcBef>
              <a:spcAft>
                <a:spcPts val="0"/>
              </a:spcAft>
              <a:buSzPts val="2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IN"/>
              <a:t>OBJECTS</a:t>
            </a:r>
            <a:endParaRPr/>
          </a:p>
        </p:txBody>
      </p:sp>
      <p:sp>
        <p:nvSpPr>
          <p:cNvPr id="106" name="Google Shape;106;p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0" lvl="0" indent="0" algn="l" rtl="0">
              <a:lnSpc>
                <a:spcPct val="200000"/>
              </a:lnSpc>
              <a:spcBef>
                <a:spcPts val="0"/>
              </a:spcBef>
              <a:spcAft>
                <a:spcPts val="0"/>
              </a:spcAft>
              <a:buSzPts val="2000"/>
              <a:buNone/>
            </a:pPr>
            <a:r>
              <a:rPr lang="en-IN"/>
              <a:t>Photographs, drawings, diagrams are the types of graphics that show objects.</a:t>
            </a:r>
            <a:endParaRPr/>
          </a:p>
          <a:p>
            <a:pPr marL="0" lvl="0" indent="0" algn="l" rtl="0">
              <a:lnSpc>
                <a:spcPct val="200000"/>
              </a:lnSpc>
              <a:spcBef>
                <a:spcPts val="1200"/>
              </a:spcBef>
              <a:spcAft>
                <a:spcPts val="0"/>
              </a:spcAft>
              <a:buSzPts val="2000"/>
              <a:buNone/>
            </a:pPr>
            <a:r>
              <a:rPr lang="en-IN"/>
              <a:t>If you are describing a fuel-injection system, you will probably need a drawing or diagram to explain the system properly. If you are explaining how to graft a fruit tree, you will need some illustrations of how it is done.</a:t>
            </a:r>
            <a:endParaRPr/>
          </a:p>
          <a:p>
            <a:pPr marL="182880" lvl="0" indent="-55879" algn="l" rtl="0">
              <a:lnSpc>
                <a:spcPct val="90000"/>
              </a:lnSpc>
              <a:spcBef>
                <a:spcPts val="1200"/>
              </a:spcBef>
              <a:spcAft>
                <a:spcPts val="0"/>
              </a:spcAft>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IN"/>
              <a:t>NUMBERS</a:t>
            </a:r>
            <a:endParaRPr/>
          </a:p>
        </p:txBody>
      </p:sp>
      <p:sp>
        <p:nvSpPr>
          <p:cNvPr id="112" name="Google Shape;112;p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0" lvl="0" indent="0" algn="l" rtl="0">
              <a:lnSpc>
                <a:spcPct val="200000"/>
              </a:lnSpc>
              <a:spcBef>
                <a:spcPts val="0"/>
              </a:spcBef>
              <a:spcAft>
                <a:spcPts val="0"/>
              </a:spcAft>
              <a:buSzPts val="2000"/>
              <a:buNone/>
            </a:pPr>
            <a:r>
              <a:rPr lang="en-IN"/>
              <a:t>Numbers are used while presenting data and statistics. If you are discussing the rising cost of housing in a particular city, you could use a table, with the columns showing the data for five year periods. The rows could be for different types of housing. You could show the same data in the form of bar charts, pie charts, or line graphs</a:t>
            </a:r>
            <a:endParaRPr/>
          </a:p>
          <a:p>
            <a:pPr marL="0" lvl="0" indent="0" algn="l" rtl="0">
              <a:lnSpc>
                <a:spcPct val="200000"/>
              </a:lnSpc>
              <a:spcBef>
                <a:spcPts val="1200"/>
              </a:spcBef>
              <a:spcAft>
                <a:spcPts val="0"/>
              </a:spcAft>
              <a:buSzPts val="2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IN"/>
              <a:t>ADVANTAGES OF VISUAL AIDS</a:t>
            </a:r>
            <a:endParaRPr/>
          </a:p>
        </p:txBody>
      </p:sp>
      <p:sp>
        <p:nvSpPr>
          <p:cNvPr id="118" name="Google Shape;118;p6"/>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000"/>
              <a:buNone/>
            </a:pPr>
            <a:r>
              <a:rPr lang="en-IN"/>
              <a:t>• Arouses interest and focuses on essentials</a:t>
            </a:r>
            <a:endParaRPr/>
          </a:p>
          <a:p>
            <a:pPr marL="0" lvl="0" indent="0" algn="l" rtl="0">
              <a:lnSpc>
                <a:spcPct val="90000"/>
              </a:lnSpc>
              <a:spcBef>
                <a:spcPts val="1200"/>
              </a:spcBef>
              <a:spcAft>
                <a:spcPts val="0"/>
              </a:spcAft>
              <a:buSzPts val="2000"/>
              <a:buNone/>
            </a:pPr>
            <a:r>
              <a:rPr lang="en-IN"/>
              <a:t>• Leads the reader to quicker comprehension</a:t>
            </a:r>
            <a:endParaRPr/>
          </a:p>
          <a:p>
            <a:pPr marL="0" lvl="0" indent="0" algn="l" rtl="0">
              <a:lnSpc>
                <a:spcPct val="90000"/>
              </a:lnSpc>
              <a:spcBef>
                <a:spcPts val="1200"/>
              </a:spcBef>
              <a:spcAft>
                <a:spcPts val="0"/>
              </a:spcAft>
              <a:buSzPts val="2000"/>
              <a:buNone/>
            </a:pPr>
            <a:r>
              <a:rPr lang="en-IN"/>
              <a:t>• Supports and reinforces words</a:t>
            </a:r>
            <a:endParaRPr/>
          </a:p>
          <a:p>
            <a:pPr marL="0" lvl="0" indent="0" algn="l" rtl="0">
              <a:lnSpc>
                <a:spcPct val="90000"/>
              </a:lnSpc>
              <a:spcBef>
                <a:spcPts val="1200"/>
              </a:spcBef>
              <a:spcAft>
                <a:spcPts val="0"/>
              </a:spcAft>
              <a:buSzPts val="2000"/>
              <a:buNone/>
            </a:pPr>
            <a:r>
              <a:rPr lang="en-IN"/>
              <a:t>• Saves much time and effort in explaining and interpreting complex ideas</a:t>
            </a:r>
            <a:endParaRPr/>
          </a:p>
          <a:p>
            <a:pPr marL="0" lvl="0" indent="0" algn="l" rtl="0">
              <a:lnSpc>
                <a:spcPct val="90000"/>
              </a:lnSpc>
              <a:spcBef>
                <a:spcPts val="1200"/>
              </a:spcBef>
              <a:spcAft>
                <a:spcPts val="0"/>
              </a:spcAft>
              <a:buSzPts val="2000"/>
              <a:buNone/>
            </a:pPr>
            <a:r>
              <a:rPr lang="en-IN"/>
              <a:t>• Explains the data in much lesser space but with greater accuracy</a:t>
            </a:r>
            <a:endParaRPr/>
          </a:p>
          <a:p>
            <a:pPr marL="0" lvl="0" indent="0" algn="l" rtl="0">
              <a:lnSpc>
                <a:spcPct val="90000"/>
              </a:lnSpc>
              <a:spcBef>
                <a:spcPts val="1200"/>
              </a:spcBef>
              <a:spcAft>
                <a:spcPts val="0"/>
              </a:spcAft>
              <a:buSzPts val="2000"/>
              <a:buNone/>
            </a:pPr>
            <a:r>
              <a:rPr lang="en-IN"/>
              <a:t>• Simplifies numerical data</a:t>
            </a:r>
            <a:endParaRPr/>
          </a:p>
          <a:p>
            <a:pPr marL="0" lvl="0" indent="0" algn="l" rtl="0">
              <a:lnSpc>
                <a:spcPct val="90000"/>
              </a:lnSpc>
              <a:spcBef>
                <a:spcPts val="1200"/>
              </a:spcBef>
              <a:spcAft>
                <a:spcPts val="0"/>
              </a:spcAft>
              <a:buSzPts val="2000"/>
              <a:buNone/>
            </a:pPr>
            <a:r>
              <a:rPr lang="en-IN"/>
              <a:t>• Emphasizes and clarifies certain facts and relationships</a:t>
            </a:r>
            <a:endParaRPr/>
          </a:p>
          <a:p>
            <a:pPr marL="0" lvl="0" indent="0" algn="l" rtl="0">
              <a:lnSpc>
                <a:spcPct val="90000"/>
              </a:lnSpc>
              <a:spcBef>
                <a:spcPts val="1200"/>
              </a:spcBef>
              <a:spcAft>
                <a:spcPts val="0"/>
              </a:spcAft>
              <a:buSzPts val="2000"/>
              <a:buNone/>
            </a:pPr>
            <a:r>
              <a:rPr lang="en-IN"/>
              <a:t>• Makes the descriptions vivid and eye-catching</a:t>
            </a:r>
            <a:endParaRPr/>
          </a:p>
          <a:p>
            <a:pPr marL="0" lvl="0" indent="0" algn="l" rtl="0">
              <a:lnSpc>
                <a:spcPct val="90000"/>
              </a:lnSpc>
              <a:spcBef>
                <a:spcPts val="1200"/>
              </a:spcBef>
              <a:spcAft>
                <a:spcPts val="0"/>
              </a:spcAft>
              <a:buSzPts val="2000"/>
              <a:buNone/>
            </a:pPr>
            <a:r>
              <a:rPr lang="en-IN"/>
              <a:t>• Renders a professional touch to the communication</a:t>
            </a:r>
            <a:endParaRPr/>
          </a:p>
          <a:p>
            <a:pPr marL="0" lvl="0" indent="0" algn="l" rtl="0">
              <a:lnSpc>
                <a:spcPct val="90000"/>
              </a:lnSpc>
              <a:spcBef>
                <a:spcPts val="1200"/>
              </a:spcBef>
              <a:spcAft>
                <a:spcPts val="0"/>
              </a:spcAft>
              <a:buSzPts val="2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orbel"/>
              <a:buNone/>
            </a:pPr>
            <a:r>
              <a:rPr lang="en-IN"/>
              <a:t>Guidelines to use illustrations effectively </a:t>
            </a:r>
            <a:endParaRPr/>
          </a:p>
        </p:txBody>
      </p:sp>
      <p:sp>
        <p:nvSpPr>
          <p:cNvPr id="124" name="Google Shape;124;p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2000"/>
              <a:buNone/>
            </a:pPr>
            <a:r>
              <a:rPr lang="en-IN"/>
              <a:t>• neat, accurate, and self-contained</a:t>
            </a:r>
            <a:endParaRPr/>
          </a:p>
          <a:p>
            <a:pPr marL="0" lvl="0" indent="0" algn="l" rtl="0">
              <a:lnSpc>
                <a:spcPct val="90000"/>
              </a:lnSpc>
              <a:spcBef>
                <a:spcPts val="1200"/>
              </a:spcBef>
              <a:spcAft>
                <a:spcPts val="0"/>
              </a:spcAft>
              <a:buSzPts val="2000"/>
              <a:buNone/>
            </a:pPr>
            <a:r>
              <a:rPr lang="en-IN"/>
              <a:t>• appropriate to the data</a:t>
            </a:r>
            <a:endParaRPr/>
          </a:p>
          <a:p>
            <a:pPr marL="0" lvl="0" indent="0" algn="l" rtl="0">
              <a:lnSpc>
                <a:spcPct val="90000"/>
              </a:lnSpc>
              <a:spcBef>
                <a:spcPts val="1200"/>
              </a:spcBef>
              <a:spcAft>
                <a:spcPts val="0"/>
              </a:spcAft>
              <a:buSzPts val="2000"/>
              <a:buNone/>
            </a:pPr>
            <a:r>
              <a:rPr lang="en-IN"/>
              <a:t>• labelled completely</a:t>
            </a:r>
            <a:endParaRPr/>
          </a:p>
          <a:p>
            <a:pPr marL="0" lvl="0" indent="0" algn="l" rtl="0">
              <a:lnSpc>
                <a:spcPct val="90000"/>
              </a:lnSpc>
              <a:spcBef>
                <a:spcPts val="1200"/>
              </a:spcBef>
              <a:spcAft>
                <a:spcPts val="0"/>
              </a:spcAft>
              <a:buSzPts val="2000"/>
              <a:buNone/>
            </a:pPr>
            <a:r>
              <a:rPr lang="en-IN"/>
              <a:t>• self-contained</a:t>
            </a:r>
            <a:endParaRPr/>
          </a:p>
          <a:p>
            <a:pPr marL="0" lvl="0" indent="0" algn="l" rtl="0">
              <a:lnSpc>
                <a:spcPct val="90000"/>
              </a:lnSpc>
              <a:spcBef>
                <a:spcPts val="1200"/>
              </a:spcBef>
              <a:spcAft>
                <a:spcPts val="0"/>
              </a:spcAft>
              <a:buSzPts val="2000"/>
              <a:buNone/>
            </a:pPr>
            <a:r>
              <a:rPr lang="en-IN"/>
              <a:t>• integrated with the text</a:t>
            </a:r>
            <a:endParaRPr/>
          </a:p>
          <a:p>
            <a:pPr marL="0" lvl="0" indent="0" algn="l" rtl="0">
              <a:lnSpc>
                <a:spcPct val="90000"/>
              </a:lnSpc>
              <a:spcBef>
                <a:spcPts val="1200"/>
              </a:spcBef>
              <a:spcAft>
                <a:spcPts val="0"/>
              </a:spcAft>
              <a:buSzPts val="2000"/>
              <a:buNone/>
            </a:pPr>
            <a:r>
              <a:rPr lang="en-IN"/>
              <a:t>• placed as close to the first reference as possible</a:t>
            </a:r>
            <a:endParaRPr/>
          </a:p>
          <a:p>
            <a:pPr marL="0" lvl="0" indent="0" algn="l" rtl="0">
              <a:lnSpc>
                <a:spcPct val="90000"/>
              </a:lnSpc>
              <a:spcBef>
                <a:spcPts val="1200"/>
              </a:spcBef>
              <a:spcAft>
                <a:spcPts val="0"/>
              </a:spcAft>
              <a:buSzPts val="2000"/>
              <a:buNone/>
            </a:pPr>
            <a:r>
              <a:rPr lang="en-IN"/>
              <a:t>• sized appropriately so that they are clear even upon reproduction</a:t>
            </a:r>
            <a:endParaRPr/>
          </a:p>
          <a:p>
            <a:pPr marL="0" lvl="0" indent="0" algn="l" rtl="0">
              <a:lnSpc>
                <a:spcPct val="90000"/>
              </a:lnSpc>
              <a:spcBef>
                <a:spcPts val="1200"/>
              </a:spcBef>
              <a:spcAft>
                <a:spcPts val="0"/>
              </a:spcAft>
              <a:buSzPts val="2000"/>
              <a:buNone/>
            </a:pPr>
            <a:r>
              <a:rPr lang="en-IN"/>
              <a:t>• they create a good balance between the verbal and the visual</a:t>
            </a:r>
            <a:endParaRPr/>
          </a:p>
          <a:p>
            <a:pPr marL="182880" lvl="0" indent="-55879" algn="l" rtl="0">
              <a:lnSpc>
                <a:spcPct val="90000"/>
              </a:lnSpc>
              <a:spcBef>
                <a:spcPts val="1200"/>
              </a:spcBef>
              <a:spcAft>
                <a:spcPts val="0"/>
              </a:spcAft>
              <a:buSzPts val="2000"/>
              <a:buNone/>
            </a:pPr>
            <a:endParaRPr/>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7</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Frame</vt:lpstr>
      <vt:lpstr>VISUAL AIDS IN COMMUNICATION </vt:lpstr>
      <vt:lpstr>INTRODUCTION</vt:lpstr>
      <vt:lpstr>CONCEPTS</vt:lpstr>
      <vt:lpstr>OBJECTS</vt:lpstr>
      <vt:lpstr>NUMBERS</vt:lpstr>
      <vt:lpstr>ADVANTAGES OF VISUAL AIDS</vt:lpstr>
      <vt:lpstr>Guidelines to use illustrations effectively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AIDS IN COMMUNICATION </dc:title>
  <dc:creator>Microsoft Office User</dc:creator>
  <cp:lastModifiedBy>anirudhgupta123654@gmail.com</cp:lastModifiedBy>
  <cp:revision>1</cp:revision>
  <dcterms:created xsi:type="dcterms:W3CDTF">2022-05-27T18:22:37Z</dcterms:created>
  <dcterms:modified xsi:type="dcterms:W3CDTF">2023-03-24T16:37:45Z</dcterms:modified>
</cp:coreProperties>
</file>