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06043-039C-40C1-B74E-C41A9176CC9E}" v="1" dt="2024-03-15T05:37:03.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simran Kaur" userId="37df2484457eaea2" providerId="LiveId" clId="{6C806043-039C-40C1-B74E-C41A9176CC9E}"/>
    <pc:docChg chg="custSel delSld modSld">
      <pc:chgData name="Gursimran Kaur" userId="37df2484457eaea2" providerId="LiveId" clId="{6C806043-039C-40C1-B74E-C41A9176CC9E}" dt="2024-03-15T05:37:04.039" v="154" actId="27636"/>
      <pc:docMkLst>
        <pc:docMk/>
      </pc:docMkLst>
      <pc:sldChg chg="modSp mod">
        <pc:chgData name="Gursimran Kaur" userId="37df2484457eaea2" providerId="LiveId" clId="{6C806043-039C-40C1-B74E-C41A9176CC9E}" dt="2024-03-15T05:31:27.187" v="107" actId="20577"/>
        <pc:sldMkLst>
          <pc:docMk/>
          <pc:sldMk cId="73752171" sldId="256"/>
        </pc:sldMkLst>
        <pc:spChg chg="mod">
          <ac:chgData name="Gursimran Kaur" userId="37df2484457eaea2" providerId="LiveId" clId="{6C806043-039C-40C1-B74E-C41A9176CC9E}" dt="2024-03-15T05:30:58.619" v="97" actId="20577"/>
          <ac:spMkLst>
            <pc:docMk/>
            <pc:sldMk cId="73752171" sldId="256"/>
            <ac:spMk id="4" creationId="{00000000-0000-0000-0000-000000000000}"/>
          </ac:spMkLst>
        </pc:spChg>
        <pc:graphicFrameChg chg="modGraphic">
          <ac:chgData name="Gursimran Kaur" userId="37df2484457eaea2" providerId="LiveId" clId="{6C806043-039C-40C1-B74E-C41A9176CC9E}" dt="2024-03-15T05:31:27.187" v="107" actId="20577"/>
          <ac:graphicFrameMkLst>
            <pc:docMk/>
            <pc:sldMk cId="73752171" sldId="256"/>
            <ac:graphicFrameMk id="5" creationId="{00000000-0000-0000-0000-000000000000}"/>
          </ac:graphicFrameMkLst>
        </pc:graphicFrameChg>
      </pc:sldChg>
      <pc:sldChg chg="modSp mod">
        <pc:chgData name="Gursimran Kaur" userId="37df2484457eaea2" providerId="LiveId" clId="{6C806043-039C-40C1-B74E-C41A9176CC9E}" dt="2024-03-15T05:34:37.825" v="153" actId="20577"/>
        <pc:sldMkLst>
          <pc:docMk/>
          <pc:sldMk cId="207263036" sldId="258"/>
        </pc:sldMkLst>
        <pc:spChg chg="mod">
          <ac:chgData name="Gursimran Kaur" userId="37df2484457eaea2" providerId="LiveId" clId="{6C806043-039C-40C1-B74E-C41A9176CC9E}" dt="2024-03-15T05:34:37.825" v="153" actId="20577"/>
          <ac:spMkLst>
            <pc:docMk/>
            <pc:sldMk cId="207263036" sldId="258"/>
            <ac:spMk id="3" creationId="{00000000-0000-0000-0000-000000000000}"/>
          </ac:spMkLst>
        </pc:spChg>
      </pc:sldChg>
      <pc:sldChg chg="del">
        <pc:chgData name="Gursimran Kaur" userId="37df2484457eaea2" providerId="LiveId" clId="{6C806043-039C-40C1-B74E-C41A9176CC9E}" dt="2024-03-15T05:34:03.361" v="108" actId="2696"/>
        <pc:sldMkLst>
          <pc:docMk/>
          <pc:sldMk cId="2027060756" sldId="259"/>
        </pc:sldMkLst>
      </pc:sldChg>
      <pc:sldChg chg="modSp mod">
        <pc:chgData name="Gursimran Kaur" userId="37df2484457eaea2" providerId="LiveId" clId="{6C806043-039C-40C1-B74E-C41A9176CC9E}" dt="2024-03-15T05:37:04.039" v="154" actId="27636"/>
        <pc:sldMkLst>
          <pc:docMk/>
          <pc:sldMk cId="3213475648" sldId="273"/>
        </pc:sldMkLst>
        <pc:spChg chg="mod">
          <ac:chgData name="Gursimran Kaur" userId="37df2484457eaea2" providerId="LiveId" clId="{6C806043-039C-40C1-B74E-C41A9176CC9E}" dt="2024-03-15T05:37:04.039" v="154" actId="27636"/>
          <ac:spMkLst>
            <pc:docMk/>
            <pc:sldMk cId="3213475648" sldId="27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FDC003-A707-450E-A65D-F16ED58956DD}" type="datetimeFigureOut">
              <a:rPr lang="en-IN" smtClean="0"/>
              <a:t>15-03-2024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52075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46425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378866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383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2353082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FDC003-A707-450E-A65D-F16ED58956D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46866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FDC003-A707-450E-A65D-F16ED58956D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590279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DC003-A707-450E-A65D-F16ED58956D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073745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DC003-A707-450E-A65D-F16ED58956D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38968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DC003-A707-450E-A65D-F16ED58956D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362663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DC003-A707-450E-A65D-F16ED58956D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92335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297101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DC003-A707-450E-A65D-F16ED58956DD}"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90983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DC003-A707-450E-A65D-F16ED58956D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150633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DC003-A707-450E-A65D-F16ED58956DD}"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64875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58681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DC003-A707-450E-A65D-F16ED58956D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48D3C-CE68-44AB-8175-82E0A1DC2815}" type="slidenum">
              <a:rPr lang="en-IN" smtClean="0"/>
              <a:t>‹#›</a:t>
            </a:fld>
            <a:endParaRPr lang="en-IN"/>
          </a:p>
        </p:txBody>
      </p:sp>
    </p:spTree>
    <p:extLst>
      <p:ext uri="{BB962C8B-B14F-4D97-AF65-F5344CB8AC3E}">
        <p14:creationId xmlns:p14="http://schemas.microsoft.com/office/powerpoint/2010/main" val="350111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FDC003-A707-450E-A65D-F16ED58956DD}" type="datetimeFigureOut">
              <a:rPr lang="en-IN" smtClean="0"/>
              <a:t>15-03-2024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E48D3C-CE68-44AB-8175-82E0A1DC2815}" type="slidenum">
              <a:rPr lang="en-IN" smtClean="0"/>
              <a:t>‹#›</a:t>
            </a:fld>
            <a:endParaRPr lang="en-IN"/>
          </a:p>
        </p:txBody>
      </p:sp>
    </p:spTree>
    <p:extLst>
      <p:ext uri="{BB962C8B-B14F-4D97-AF65-F5344CB8AC3E}">
        <p14:creationId xmlns:p14="http://schemas.microsoft.com/office/powerpoint/2010/main" val="2558754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www.cuemath.com/measuremen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0970" y="494749"/>
            <a:ext cx="8791575" cy="1197735"/>
          </a:xfrm>
        </p:spPr>
        <p:txBody>
          <a:bodyPr>
            <a:normAutofit/>
          </a:bodyPr>
          <a:lstStyle/>
          <a:p>
            <a:pPr algn="ctr"/>
            <a:r>
              <a:rPr lang="en-US" sz="6000" b="1" i="1" u="sng" dirty="0">
                <a:effectLst>
                  <a:outerShdw blurRad="38100" dist="38100" dir="2700000" algn="tl">
                    <a:srgbClr val="000000">
                      <a:alpha val="43137"/>
                    </a:srgbClr>
                  </a:outerShdw>
                </a:effectLst>
                <a:latin typeface="Berlin Sans FB" panose="020E0602020502020306" pitchFamily="34" charset="0"/>
              </a:rPr>
              <a:t>CHITKARA UNIVERSITY</a:t>
            </a:r>
            <a:endParaRPr lang="en-IN" sz="6000" b="1" i="1" u="sng" dirty="0">
              <a:effectLst>
                <a:outerShdw blurRad="38100" dist="38100" dir="2700000" algn="tl">
                  <a:srgbClr val="000000">
                    <a:alpha val="43137"/>
                  </a:srgbClr>
                </a:outerShdw>
              </a:effectLst>
            </a:endParaRPr>
          </a:p>
        </p:txBody>
      </p:sp>
      <p:sp>
        <p:nvSpPr>
          <p:cNvPr id="4" name="Subtitle 3"/>
          <p:cNvSpPr txBox="1">
            <a:spLocks noGrp="1"/>
          </p:cNvSpPr>
          <p:nvPr>
            <p:ph type="subTitle" idx="1"/>
          </p:nvPr>
        </p:nvSpPr>
        <p:spPr>
          <a:xfrm>
            <a:off x="3702875" y="2620979"/>
            <a:ext cx="5447764" cy="1075166"/>
          </a:xfrm>
          <a:prstGeom prst="rect">
            <a:avLst/>
          </a:prstGeom>
          <a:noFill/>
        </p:spPr>
        <p:txBody>
          <a:bodyPr wrap="square" rtlCol="0">
            <a:spAutoFit/>
          </a:bodyPr>
          <a:lstStyle/>
          <a:p>
            <a:pPr algn="ctr"/>
            <a:r>
              <a:rPr lang="en-US" sz="2400" b="1" spc="300"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Semester – iv </a:t>
            </a:r>
          </a:p>
          <a:p>
            <a:pPr algn="ctr"/>
            <a:r>
              <a:rPr lang="en-US" sz="2400" b="1" spc="300"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 Project</a:t>
            </a:r>
            <a:endParaRPr lang="en-IN" sz="2400" b="1" spc="300"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8811639"/>
              </p:ext>
            </p:extLst>
          </p:nvPr>
        </p:nvGraphicFramePr>
        <p:xfrm>
          <a:off x="2240923" y="4624641"/>
          <a:ext cx="8809756" cy="741680"/>
        </p:xfrm>
        <a:graphic>
          <a:graphicData uri="http://schemas.openxmlformats.org/drawingml/2006/table">
            <a:tbl>
              <a:tblPr firstRow="1" bandRow="1">
                <a:tableStyleId>{5940675A-B579-460E-94D1-54222C63F5DA}</a:tableStyleId>
              </a:tblPr>
              <a:tblGrid>
                <a:gridCol w="4404878">
                  <a:extLst>
                    <a:ext uri="{9D8B030D-6E8A-4147-A177-3AD203B41FA5}">
                      <a16:colId xmlns:a16="http://schemas.microsoft.com/office/drawing/2014/main" val="20000"/>
                    </a:ext>
                  </a:extLst>
                </a:gridCol>
                <a:gridCol w="4404878">
                  <a:extLst>
                    <a:ext uri="{9D8B030D-6E8A-4147-A177-3AD203B41FA5}">
                      <a16:colId xmlns:a16="http://schemas.microsoft.com/office/drawing/2014/main" val="20001"/>
                    </a:ext>
                  </a:extLst>
                </a:gridCol>
              </a:tblGrid>
              <a:tr h="370840">
                <a:tc>
                  <a:txBody>
                    <a:bodyPr/>
                    <a:lstStyle/>
                    <a:p>
                      <a:pPr algn="ctr"/>
                      <a:r>
                        <a:rPr lang="en-US" b="1" dirty="0"/>
                        <a:t>Submitted To :</a:t>
                      </a:r>
                      <a:endParaRPr lang="en-IN" b="1" dirty="0"/>
                    </a:p>
                  </a:txBody>
                  <a:tcPr/>
                </a:tc>
                <a:tc>
                  <a:txBody>
                    <a:bodyPr/>
                    <a:lstStyle/>
                    <a:p>
                      <a:pPr marL="0" algn="ctr" defTabSz="914400" rtl="0" eaLnBrk="1" latinLnBrk="0" hangingPunct="1"/>
                      <a:r>
                        <a:rPr lang="en-US" sz="1800" b="1" kern="1200" dirty="0">
                          <a:solidFill>
                            <a:schemeClr val="tx1"/>
                          </a:solidFill>
                          <a:latin typeface="+mn-lt"/>
                          <a:ea typeface="+mn-ea"/>
                          <a:cs typeface="+mn-cs"/>
                        </a:rPr>
                        <a:t>Dr. Tushar</a:t>
                      </a:r>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US" sz="1800" b="1" kern="1200" dirty="0">
                          <a:solidFill>
                            <a:schemeClr val="tx1"/>
                          </a:solidFill>
                          <a:latin typeface="+mn-lt"/>
                          <a:ea typeface="+mn-ea"/>
                          <a:cs typeface="+mn-cs"/>
                        </a:rPr>
                        <a:t>Submitted By :</a:t>
                      </a:r>
                      <a:endParaRPr lang="en-IN" sz="1800" b="1" kern="1200" dirty="0">
                        <a:solidFill>
                          <a:schemeClr val="tx1"/>
                        </a:solidFill>
                        <a:latin typeface="+mn-lt"/>
                        <a:ea typeface="+mn-ea"/>
                        <a:cs typeface="+mn-cs"/>
                      </a:endParaRPr>
                    </a:p>
                  </a:txBody>
                  <a:tcPr/>
                </a:tc>
                <a:tc>
                  <a:txBody>
                    <a:bodyPr/>
                    <a:lstStyle/>
                    <a:p>
                      <a:r>
                        <a:rPr lang="en-US" dirty="0"/>
                        <a:t>                     </a:t>
                      </a:r>
                      <a:r>
                        <a:rPr lang="en-US" sz="1800" b="1" kern="1200" dirty="0">
                          <a:solidFill>
                            <a:schemeClr val="tx1"/>
                          </a:solidFill>
                          <a:latin typeface="+mn-lt"/>
                          <a:ea typeface="+mn-ea"/>
                          <a:cs typeface="+mn-cs"/>
                        </a:rPr>
                        <a:t>Gursimran kaur</a:t>
                      </a:r>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8621" t="8336" r="8811" b="12947"/>
          <a:stretch/>
        </p:blipFill>
        <p:spPr>
          <a:xfrm>
            <a:off x="11178862" y="165029"/>
            <a:ext cx="804984" cy="794530"/>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r="1836" b="14008"/>
          <a:stretch/>
        </p:blipFill>
        <p:spPr>
          <a:xfrm>
            <a:off x="2764027" y="2306972"/>
            <a:ext cx="1877697" cy="199160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 r="1836" b="14008"/>
          <a:stretch/>
        </p:blipFill>
        <p:spPr>
          <a:xfrm>
            <a:off x="8402827" y="2306972"/>
            <a:ext cx="1877697" cy="1991604"/>
          </a:xfrm>
          <a:prstGeom prst="rect">
            <a:avLst/>
          </a:prstGeom>
        </p:spPr>
      </p:pic>
    </p:spTree>
    <p:extLst>
      <p:ext uri="{BB962C8B-B14F-4D97-AF65-F5344CB8AC3E}">
        <p14:creationId xmlns:p14="http://schemas.microsoft.com/office/powerpoint/2010/main" val="7375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a:lstStyle/>
          <a:p>
            <a:pPr algn="ctr"/>
            <a:r>
              <a:rPr lang="en-IN" b="1" i="1" u="sng" spc="600" dirty="0">
                <a:effectLst>
                  <a:outerShdw blurRad="38100" dist="38100" dir="2700000" algn="tl">
                    <a:srgbClr val="000000">
                      <a:alpha val="43137"/>
                    </a:srgbClr>
                  </a:outerShdw>
                </a:effectLst>
              </a:rPr>
              <a:t>RANDOM DICE ROLLER</a:t>
            </a:r>
            <a:endParaRPr lang="en-IN" b="1" i="1" u="sng"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6031" b="23658"/>
          <a:stretch/>
        </p:blipFill>
        <p:spPr>
          <a:xfrm>
            <a:off x="1597069" y="4630492"/>
            <a:ext cx="2755990" cy="1937733"/>
          </a:xfrm>
          <a:prstGeom prst="rect">
            <a:avLst/>
          </a:prstGeom>
          <a:ln>
            <a:noFill/>
          </a:ln>
          <a:effectLst>
            <a:softEdge rad="112500"/>
          </a:effectLst>
        </p:spPr>
      </p:pic>
      <p:pic>
        <p:nvPicPr>
          <p:cNvPr id="6" name="Picture 5"/>
          <p:cNvPicPr>
            <a:picLocks noChangeAspect="1"/>
          </p:cNvPicPr>
          <p:nvPr/>
        </p:nvPicPr>
        <p:blipFill rotWithShape="1">
          <a:blip r:embed="rId3"/>
          <a:srcRect l="766" t="6678" r="25768"/>
          <a:stretch/>
        </p:blipFill>
        <p:spPr>
          <a:xfrm>
            <a:off x="4855335" y="4816699"/>
            <a:ext cx="6029944" cy="1629714"/>
          </a:xfrm>
          <a:prstGeom prst="rect">
            <a:avLst/>
          </a:prstGeom>
        </p:spPr>
      </p:pic>
      <p:sp>
        <p:nvSpPr>
          <p:cNvPr id="7" name="Rectangle 6"/>
          <p:cNvSpPr/>
          <p:nvPr/>
        </p:nvSpPr>
        <p:spPr>
          <a:xfrm>
            <a:off x="1906073" y="1558344"/>
            <a:ext cx="9089822" cy="923330"/>
          </a:xfrm>
          <a:prstGeom prst="rect">
            <a:avLst/>
          </a:prstGeom>
        </p:spPr>
        <p:txBody>
          <a:bodyPr wrap="square">
            <a:spAutoFit/>
          </a:bodyPr>
          <a:lstStyle/>
          <a:p>
            <a:r>
              <a:rPr lang="en-US" dirty="0"/>
              <a:t>Dice (singular die or dice) are small, throwable objects with marked sides that can rest in multiple positions. They are used for generating random values, commonly as part of tabletop games, including dice games, board games, role-playing games, and games of chance.</a:t>
            </a:r>
            <a:endParaRPr lang="en-IN" dirty="0"/>
          </a:p>
        </p:txBody>
      </p:sp>
    </p:spTree>
    <p:extLst>
      <p:ext uri="{BB962C8B-B14F-4D97-AF65-F5344CB8AC3E}">
        <p14:creationId xmlns:p14="http://schemas.microsoft.com/office/powerpoint/2010/main" val="50056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vert="horz" lIns="91440" tIns="45720" rIns="91440" bIns="45720" rtlCol="0" anchor="ctr">
            <a:normAutofit/>
          </a:bodyPr>
          <a:lstStyle/>
          <a:p>
            <a:pPr algn="ctr"/>
            <a:r>
              <a:rPr lang="en-IN" sz="4800" b="1" i="1" u="sng" spc="600" dirty="0">
                <a:effectLst>
                  <a:outerShdw blurRad="38100" dist="38100" dir="2700000" algn="tl">
                    <a:srgbClr val="000000">
                      <a:alpha val="43137"/>
                    </a:srgbClr>
                  </a:outerShdw>
                </a:effectLst>
              </a:rPr>
              <a:t>ARITHMETIC CALCULATOR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034" r="5677" b="9709"/>
          <a:stretch/>
        </p:blipFill>
        <p:spPr>
          <a:xfrm>
            <a:off x="1558343" y="3863933"/>
            <a:ext cx="2614412" cy="2820202"/>
          </a:xfrm>
          <a:prstGeom prst="rect">
            <a:avLst/>
          </a:prstGeom>
          <a:ln>
            <a:noFill/>
          </a:ln>
          <a:effectLst>
            <a:softEdge rad="112500"/>
          </a:effectLst>
        </p:spPr>
      </p:pic>
      <p:pic>
        <p:nvPicPr>
          <p:cNvPr id="6" name="Picture 5"/>
          <p:cNvPicPr>
            <a:picLocks noChangeAspect="1"/>
          </p:cNvPicPr>
          <p:nvPr/>
        </p:nvPicPr>
        <p:blipFill rotWithShape="1">
          <a:blip r:embed="rId3"/>
          <a:srcRect t="847"/>
          <a:stretch/>
        </p:blipFill>
        <p:spPr>
          <a:xfrm>
            <a:off x="4533363" y="3721994"/>
            <a:ext cx="6133210" cy="2962141"/>
          </a:xfrm>
          <a:prstGeom prst="rect">
            <a:avLst/>
          </a:prstGeom>
        </p:spPr>
      </p:pic>
      <p:sp>
        <p:nvSpPr>
          <p:cNvPr id="7" name="TextBox 6"/>
          <p:cNvSpPr txBox="1"/>
          <p:nvPr/>
        </p:nvSpPr>
        <p:spPr>
          <a:xfrm>
            <a:off x="2381442" y="4340181"/>
            <a:ext cx="968214" cy="523220"/>
          </a:xfrm>
          <a:prstGeom prst="rect">
            <a:avLst/>
          </a:prstGeom>
          <a:noFill/>
        </p:spPr>
        <p:txBody>
          <a:bodyPr wrap="none" rtlCol="0">
            <a:spAutoFit/>
          </a:bodyPr>
          <a:lstStyle/>
          <a:p>
            <a:r>
              <a:rPr lang="en-US" sz="2800" dirty="0">
                <a:solidFill>
                  <a:schemeClr val="bg1">
                    <a:lumMod val="95000"/>
                    <a:lumOff val="5000"/>
                  </a:schemeClr>
                </a:solidFill>
              </a:rPr>
              <a:t>CALC</a:t>
            </a:r>
            <a:endParaRPr lang="en-IN" sz="2800" dirty="0">
              <a:solidFill>
                <a:schemeClr val="bg1">
                  <a:lumMod val="95000"/>
                  <a:lumOff val="5000"/>
                </a:schemeClr>
              </a:solidFill>
            </a:endParaRPr>
          </a:p>
        </p:txBody>
      </p:sp>
      <p:sp>
        <p:nvSpPr>
          <p:cNvPr id="8" name="Rectangle 7"/>
          <p:cNvSpPr/>
          <p:nvPr/>
        </p:nvSpPr>
        <p:spPr>
          <a:xfrm>
            <a:off x="1300765" y="1780783"/>
            <a:ext cx="9955370" cy="923330"/>
          </a:xfrm>
          <a:prstGeom prst="rect">
            <a:avLst/>
          </a:prstGeom>
        </p:spPr>
        <p:txBody>
          <a:bodyPr wrap="square">
            <a:spAutoFit/>
          </a:bodyPr>
          <a:lstStyle/>
          <a:p>
            <a:r>
              <a:rPr lang="en-US" dirty="0"/>
              <a:t>Arithmetic is an elementary part of mathematics that consists of the study of the properties of the traditional operations on numbers—addition, subtraction, multiplication, division, exponentiation, and extraction of roots. </a:t>
            </a:r>
            <a:endParaRPr lang="en-IN" dirty="0"/>
          </a:p>
        </p:txBody>
      </p:sp>
    </p:spTree>
    <p:extLst>
      <p:ext uri="{BB962C8B-B14F-4D97-AF65-F5344CB8AC3E}">
        <p14:creationId xmlns:p14="http://schemas.microsoft.com/office/powerpoint/2010/main" val="176483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vert="horz" lIns="91440" tIns="45720" rIns="91440" bIns="45720" rtlCol="0" anchor="ctr">
            <a:normAutofit/>
          </a:bodyPr>
          <a:lstStyle/>
          <a:p>
            <a:pPr algn="ctr"/>
            <a:r>
              <a:rPr lang="en-IN" sz="4800" b="1" i="1" u="sng" spc="600" dirty="0">
                <a:effectLst>
                  <a:outerShdw blurRad="38100" dist="38100" dir="2700000" algn="tl">
                    <a:srgbClr val="000000">
                      <a:alpha val="43137"/>
                    </a:srgbClr>
                  </a:outerShdw>
                </a:effectLst>
              </a:rPr>
              <a:t>RANDOM PASSWORD GENERATOR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1736" y="4840677"/>
            <a:ext cx="3554080" cy="1804822"/>
          </a:xfrm>
          <a:prstGeom prst="rect">
            <a:avLst/>
          </a:prstGeom>
          <a:ln>
            <a:noFill/>
          </a:ln>
          <a:effectLst>
            <a:softEdge rad="112500"/>
          </a:effectLst>
        </p:spPr>
      </p:pic>
      <p:pic>
        <p:nvPicPr>
          <p:cNvPr id="6" name="Picture 5"/>
          <p:cNvPicPr>
            <a:picLocks noChangeAspect="1"/>
          </p:cNvPicPr>
          <p:nvPr/>
        </p:nvPicPr>
        <p:blipFill>
          <a:blip r:embed="rId3"/>
          <a:stretch>
            <a:fillRect/>
          </a:stretch>
        </p:blipFill>
        <p:spPr>
          <a:xfrm>
            <a:off x="5048563" y="4926721"/>
            <a:ext cx="6087325" cy="1632733"/>
          </a:xfrm>
          <a:prstGeom prst="rect">
            <a:avLst/>
          </a:prstGeom>
        </p:spPr>
      </p:pic>
      <p:sp>
        <p:nvSpPr>
          <p:cNvPr id="7" name="Rectangle 6"/>
          <p:cNvSpPr/>
          <p:nvPr/>
        </p:nvSpPr>
        <p:spPr>
          <a:xfrm>
            <a:off x="1321736" y="2060619"/>
            <a:ext cx="9674159" cy="1754326"/>
          </a:xfrm>
          <a:prstGeom prst="rect">
            <a:avLst/>
          </a:prstGeom>
        </p:spPr>
        <p:txBody>
          <a:bodyPr wrap="square">
            <a:spAutoFit/>
          </a:bodyPr>
          <a:lstStyle/>
          <a:p>
            <a:pPr marL="285750" indent="-285750">
              <a:buFont typeface="Arial" panose="020B0604020202020204" pitchFamily="34" charset="0"/>
              <a:buChar char="•"/>
            </a:pPr>
            <a:r>
              <a:rPr lang="en-US" dirty="0"/>
              <a:t>Having a weak password is not good for a system that demands high confidentiality and security of user credentials. It turns out that people find it difficult to make up a strong password that is strong enough to prevent unauthorized users from memorizing it. </a:t>
            </a:r>
          </a:p>
          <a:p>
            <a:pPr marL="285750" indent="-285750" fontAlgn="base">
              <a:buFont typeface="Arial" panose="020B0604020202020204" pitchFamily="34" charset="0"/>
              <a:buChar char="•"/>
            </a:pPr>
            <a:r>
              <a:rPr lang="en-US" dirty="0"/>
              <a:t>The components of the password are represented in the form of arrays.</a:t>
            </a:r>
          </a:p>
          <a:p>
            <a:pPr marL="285750" indent="-285750" fontAlgn="base">
              <a:buFont typeface="Arial" panose="020B0604020202020204" pitchFamily="34" charset="0"/>
              <a:buChar char="•"/>
            </a:pPr>
            <a:r>
              <a:rPr lang="en-US" dirty="0"/>
              <a:t>Use the random method to select at least one character from each array of characters.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5224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43189"/>
            <a:ext cx="9905998" cy="4146998"/>
          </a:xfrm>
        </p:spPr>
        <p:txBody>
          <a:bodyPr>
            <a:noAutofit/>
          </a:bodyPr>
          <a:lstStyle/>
          <a:p>
            <a:pPr algn="ctr"/>
            <a:r>
              <a:rPr lang="en-US" sz="6600" u="sng" dirty="0"/>
              <a:t>MODULEs USED IN THIS </a:t>
            </a:r>
            <a:br>
              <a:rPr lang="en-US" sz="6600" u="sng" dirty="0"/>
            </a:br>
            <a:r>
              <a:rPr lang="en-US" sz="6600" u="sng" dirty="0"/>
              <a:t>programmed tool box</a:t>
            </a:r>
            <a:endParaRPr lang="en-IN" sz="6600" dirty="0"/>
          </a:p>
        </p:txBody>
      </p:sp>
    </p:spTree>
    <p:extLst>
      <p:ext uri="{BB962C8B-B14F-4D97-AF65-F5344CB8AC3E}">
        <p14:creationId xmlns:p14="http://schemas.microsoft.com/office/powerpoint/2010/main" val="108655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 RANDOM MODULE :</a:t>
            </a:r>
            <a:r>
              <a:rPr lang="en-US" dirty="0"/>
              <a:t> </a:t>
            </a:r>
            <a:br>
              <a:rPr lang="en-US" dirty="0"/>
            </a:br>
            <a:endParaRPr lang="en-IN" dirty="0"/>
          </a:p>
        </p:txBody>
      </p:sp>
      <p:sp>
        <p:nvSpPr>
          <p:cNvPr id="5" name="Content Placeholder 2"/>
          <p:cNvSpPr>
            <a:spLocks noGrp="1"/>
          </p:cNvSpPr>
          <p:nvPr>
            <p:ph idx="1"/>
          </p:nvPr>
        </p:nvSpPr>
        <p:spPr>
          <a:xfrm>
            <a:off x="1308837" y="1953273"/>
            <a:ext cx="9905999" cy="3541714"/>
          </a:xfrm>
        </p:spPr>
        <p:txBody>
          <a:bodyPr/>
          <a:lstStyle/>
          <a:p>
            <a:r>
              <a:rPr lang="en-US" dirty="0"/>
              <a:t>Python </a:t>
            </a:r>
            <a:r>
              <a:rPr lang="en-US" b="1" dirty="0"/>
              <a:t>Random module</a:t>
            </a:r>
            <a:r>
              <a:rPr lang="en-US" dirty="0"/>
              <a:t> is an in-built module of Python which is used to generate random numbers. </a:t>
            </a:r>
          </a:p>
          <a:p>
            <a:r>
              <a:rPr lang="en-US" dirty="0"/>
              <a:t>These are pseudo-random numbers means these are not truly random.</a:t>
            </a:r>
          </a:p>
          <a:p>
            <a:r>
              <a:rPr lang="en-US" dirty="0"/>
              <a:t>This module can be used to perform random actions such as generating random numbers, print random a value for a list or string, etc.</a:t>
            </a:r>
          </a:p>
          <a:p>
            <a:endParaRPr lang="en-IN" dirty="0"/>
          </a:p>
        </p:txBody>
      </p:sp>
    </p:spTree>
    <p:extLst>
      <p:ext uri="{BB962C8B-B14F-4D97-AF65-F5344CB8AC3E}">
        <p14:creationId xmlns:p14="http://schemas.microsoft.com/office/powerpoint/2010/main" val="41852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u="sng" dirty="0"/>
              <a:t>DATETIME MODULE :</a:t>
            </a:r>
            <a:br>
              <a:rPr lang="en-US" u="sng" dirty="0"/>
            </a:br>
            <a:endParaRPr lang="en-IN" dirty="0"/>
          </a:p>
        </p:txBody>
      </p:sp>
      <p:sp>
        <p:nvSpPr>
          <p:cNvPr id="3" name="Content Placeholder 2"/>
          <p:cNvSpPr>
            <a:spLocks noGrp="1"/>
          </p:cNvSpPr>
          <p:nvPr>
            <p:ph idx="1"/>
          </p:nvPr>
        </p:nvSpPr>
        <p:spPr/>
        <p:txBody>
          <a:bodyPr/>
          <a:lstStyle/>
          <a:p>
            <a:r>
              <a:rPr lang="en-US" dirty="0"/>
              <a:t>In Python, date and time are not a data type of their own, but a module named </a:t>
            </a:r>
            <a:r>
              <a:rPr lang="en-US" b="1" dirty="0" err="1"/>
              <a:t>datetime</a:t>
            </a:r>
            <a:r>
              <a:rPr lang="en-US" dirty="0"/>
              <a:t> can be imported to work with the date as well as time.</a:t>
            </a:r>
          </a:p>
          <a:p>
            <a:r>
              <a:rPr lang="en-US" dirty="0"/>
              <a:t>Python </a:t>
            </a:r>
            <a:r>
              <a:rPr lang="en-US" dirty="0" err="1"/>
              <a:t>Datetime</a:t>
            </a:r>
            <a:r>
              <a:rPr lang="en-US" dirty="0"/>
              <a:t> module supplies classes to work with date and time. </a:t>
            </a:r>
          </a:p>
          <a:p>
            <a:r>
              <a:rPr lang="en-US" dirty="0"/>
              <a:t>These classes provide a number of functions to deal with dates, times and time intervals. Date and </a:t>
            </a:r>
            <a:r>
              <a:rPr lang="en-US" dirty="0" err="1"/>
              <a:t>datetime</a:t>
            </a:r>
            <a:r>
              <a:rPr lang="en-US" dirty="0"/>
              <a:t> are an object in Python, so when you manipulate them, you are actually manipulating objects and not string or timestamps. </a:t>
            </a:r>
            <a:endParaRPr lang="en-IN" dirty="0"/>
          </a:p>
        </p:txBody>
      </p:sp>
    </p:spTree>
    <p:extLst>
      <p:ext uri="{BB962C8B-B14F-4D97-AF65-F5344CB8AC3E}">
        <p14:creationId xmlns:p14="http://schemas.microsoft.com/office/powerpoint/2010/main" val="42045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u="sng" dirty="0"/>
              <a:t>CALENDER MODULE</a:t>
            </a:r>
            <a:endParaRPr lang="en-IN" sz="4400" u="sng" dirty="0"/>
          </a:p>
        </p:txBody>
      </p:sp>
      <p:sp>
        <p:nvSpPr>
          <p:cNvPr id="3" name="Content Placeholder 2"/>
          <p:cNvSpPr>
            <a:spLocks noGrp="1"/>
          </p:cNvSpPr>
          <p:nvPr>
            <p:ph idx="1"/>
          </p:nvPr>
        </p:nvSpPr>
        <p:spPr/>
        <p:txBody>
          <a:bodyPr>
            <a:normAutofit fontScale="92500"/>
          </a:bodyPr>
          <a:lstStyle/>
          <a:p>
            <a:r>
              <a:rPr lang="en-US" dirty="0"/>
              <a:t>Python defines an inbuilt module </a:t>
            </a:r>
            <a:r>
              <a:rPr lang="en-US" b="1" dirty="0"/>
              <a:t>calendar</a:t>
            </a:r>
            <a:r>
              <a:rPr lang="en-US" dirty="0"/>
              <a:t> that handles operations related to the calendar.</a:t>
            </a:r>
          </a:p>
          <a:p>
            <a:r>
              <a:rPr lang="en-US" dirty="0"/>
              <a:t>The </a:t>
            </a:r>
            <a:r>
              <a:rPr lang="en-US" b="1" dirty="0"/>
              <a:t>calendar module</a:t>
            </a:r>
            <a:r>
              <a:rPr lang="en-US" dirty="0"/>
              <a:t> allows output calendars like the program and provides additional useful functions related to the calendar. </a:t>
            </a:r>
          </a:p>
          <a:p>
            <a:r>
              <a:rPr lang="en-US" dirty="0"/>
              <a:t>Functions and classes defined in the Calendar module use an idealized calendar, the current Gregorian calendar extended indefinitely in both directions. By default, these calendars have Monday as the first day of the week, and Sunday as the last (the European convention).</a:t>
            </a:r>
            <a:endParaRPr lang="en-IN" dirty="0"/>
          </a:p>
        </p:txBody>
      </p:sp>
    </p:spTree>
    <p:extLst>
      <p:ext uri="{BB962C8B-B14F-4D97-AF65-F5344CB8AC3E}">
        <p14:creationId xmlns:p14="http://schemas.microsoft.com/office/powerpoint/2010/main" val="321347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866" y="2473075"/>
            <a:ext cx="9905998" cy="1478570"/>
          </a:xfrm>
        </p:spPr>
        <p:txBody>
          <a:bodyPr>
            <a:noAutofit/>
          </a:bodyPr>
          <a:lstStyle/>
          <a:p>
            <a:pPr algn="ctr"/>
            <a:r>
              <a:rPr lang="en-US" sz="11500" b="1" i="1" dirty="0">
                <a:latin typeface="Bodoni MT" panose="02070603080606020203" pitchFamily="18" charset="0"/>
              </a:rPr>
              <a:t>THANK YOU</a:t>
            </a:r>
            <a:endParaRPr lang="en-IN" sz="11500" b="1" i="1" dirty="0">
              <a:latin typeface="Bodoni MT" panose="02070603080606020203" pitchFamily="18" charset="0"/>
            </a:endParaRPr>
          </a:p>
        </p:txBody>
      </p:sp>
    </p:spTree>
    <p:extLst>
      <p:ext uri="{BB962C8B-B14F-4D97-AF65-F5344CB8AC3E}">
        <p14:creationId xmlns:p14="http://schemas.microsoft.com/office/powerpoint/2010/main" val="157315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u="sng" dirty="0"/>
              <a:t>TABLE OF CONTENTS</a:t>
            </a:r>
            <a:r>
              <a:rPr lang="en-US" dirty="0"/>
              <a:t>   :--</a:t>
            </a:r>
            <a:endParaRPr lang="en-IN" dirty="0"/>
          </a:p>
        </p:txBody>
      </p:sp>
      <p:sp>
        <p:nvSpPr>
          <p:cNvPr id="3" name="Content Placeholder 2"/>
          <p:cNvSpPr>
            <a:spLocks noGrp="1"/>
          </p:cNvSpPr>
          <p:nvPr>
            <p:ph idx="1"/>
          </p:nvPr>
        </p:nvSpPr>
        <p:spPr>
          <a:xfrm>
            <a:off x="1141413" y="2146435"/>
            <a:ext cx="9905999" cy="3541714"/>
          </a:xfrm>
        </p:spPr>
        <p:txBody>
          <a:bodyPr>
            <a:normAutofit fontScale="85000" lnSpcReduction="10000"/>
          </a:bodyPr>
          <a:lstStyle/>
          <a:p>
            <a:r>
              <a:rPr lang="en-US" b="1" dirty="0"/>
              <a:t>TOPIC ..……………………………………………………………………………………3</a:t>
            </a:r>
            <a:endParaRPr lang="en-IN" b="1" dirty="0"/>
          </a:p>
          <a:p>
            <a:r>
              <a:rPr lang="en-US" b="1" dirty="0"/>
              <a:t>PROJECT REPORT ..………………………………………………………………………5</a:t>
            </a:r>
            <a:endParaRPr lang="en-IN" b="1" dirty="0"/>
          </a:p>
          <a:p>
            <a:pPr marL="0" indent="0">
              <a:buNone/>
            </a:pPr>
            <a:r>
              <a:rPr lang="en-US" dirty="0"/>
              <a:t>           Introduction to the project …………………………………………………… 6           </a:t>
            </a:r>
          </a:p>
          <a:p>
            <a:pPr marL="0" indent="0">
              <a:buNone/>
            </a:pPr>
            <a:r>
              <a:rPr lang="en-US" dirty="0"/>
              <a:t>           Tool Box In Python ……………………………………………………………7</a:t>
            </a:r>
            <a:endParaRPr lang="en-IN" dirty="0"/>
          </a:p>
          <a:p>
            <a:pPr marL="0" indent="0">
              <a:buNone/>
            </a:pPr>
            <a:r>
              <a:rPr lang="en-US" dirty="0"/>
              <a:t>           Module in python …………………………………………………………… 14</a:t>
            </a:r>
            <a:endParaRPr lang="en-IN" dirty="0"/>
          </a:p>
          <a:p>
            <a:r>
              <a:rPr lang="en-US" dirty="0"/>
              <a:t>Closing Statement …….………………………………………...………………………  18</a:t>
            </a:r>
            <a:endParaRPr lang="en-IN" dirty="0"/>
          </a:p>
        </p:txBody>
      </p:sp>
    </p:spTree>
    <p:extLst>
      <p:ext uri="{BB962C8B-B14F-4D97-AF65-F5344CB8AC3E}">
        <p14:creationId xmlns:p14="http://schemas.microsoft.com/office/powerpoint/2010/main" val="20726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noAutofit/>
          </a:bodyPr>
          <a:lstStyle/>
          <a:p>
            <a:pPr algn="ctr"/>
            <a:r>
              <a:rPr lang="en-US" sz="9600" b="1" u="sng" cap="none" dirty="0">
                <a:ln w="12700">
                  <a:solidFill>
                    <a:schemeClr val="tx2">
                      <a:lumMod val="75000"/>
                    </a:schemeClr>
                  </a:solidFill>
                  <a:prstDash val="solid"/>
                </a:ln>
                <a:solidFill>
                  <a:schemeClr val="bg2">
                    <a:lumMod val="60000"/>
                    <a:lumOff val="40000"/>
                  </a:schemeClr>
                </a:solidFill>
                <a:effectLst>
                  <a:innerShdw blurRad="63500" dist="50800" dir="13500000">
                    <a:prstClr val="black">
                      <a:alpha val="50000"/>
                    </a:prstClr>
                  </a:innerShdw>
                </a:effectLst>
                <a:latin typeface="Arial Rounded MT Bold" panose="020F0704030504030204" pitchFamily="34" charset="0"/>
              </a:rPr>
              <a:t>TOPIC</a:t>
            </a:r>
            <a:endParaRPr lang="en-IN" sz="3200" b="1" cap="none" dirty="0">
              <a:ln w="12700">
                <a:solidFill>
                  <a:schemeClr val="tx2">
                    <a:lumMod val="75000"/>
                  </a:schemeClr>
                </a:solidFill>
                <a:prstDash val="solid"/>
              </a:ln>
              <a:solidFill>
                <a:schemeClr val="bg2">
                  <a:lumMod val="60000"/>
                  <a:lumOff val="40000"/>
                </a:schemeClr>
              </a:solidFill>
              <a:effectLst>
                <a:innerShdw blurRad="63500" dist="50800" dir="13500000">
                  <a:prstClr val="black">
                    <a:alpha val="50000"/>
                  </a:prstClr>
                </a:innerShdw>
              </a:effectLst>
              <a:latin typeface="Arial Rounded MT Bold" panose="020F0704030504030204" pitchFamily="34" charset="0"/>
            </a:endParaRPr>
          </a:p>
        </p:txBody>
      </p:sp>
      <p:sp>
        <p:nvSpPr>
          <p:cNvPr id="3" name="Content Placeholder 2"/>
          <p:cNvSpPr>
            <a:spLocks noGrp="1"/>
          </p:cNvSpPr>
          <p:nvPr>
            <p:ph idx="1"/>
          </p:nvPr>
        </p:nvSpPr>
        <p:spPr>
          <a:xfrm>
            <a:off x="1141413" y="2829036"/>
            <a:ext cx="9905999" cy="2464181"/>
          </a:xfrm>
        </p:spPr>
        <p:txBody>
          <a:bodyPr>
            <a:normAutofit/>
          </a:bodyPr>
          <a:lstStyle/>
          <a:p>
            <a:pPr marL="0" indent="0" algn="ctr">
              <a:buNone/>
            </a:pPr>
            <a:r>
              <a:rPr lang="en-US" sz="11500" dirty="0">
                <a:latin typeface="Algerian" panose="04020705040A02060702" pitchFamily="82" charset="0"/>
              </a:rPr>
              <a:t>TOOL BOX</a:t>
            </a:r>
            <a:endParaRPr lang="en-IN" sz="11500" dirty="0">
              <a:latin typeface="Algerian" panose="04020705040A02060702" pitchFamily="82" charset="0"/>
            </a:endParaRPr>
          </a:p>
        </p:txBody>
      </p:sp>
    </p:spTree>
    <p:extLst>
      <p:ext uri="{BB962C8B-B14F-4D97-AF65-F5344CB8AC3E}">
        <p14:creationId xmlns:p14="http://schemas.microsoft.com/office/powerpoint/2010/main" val="38296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475" y="2318529"/>
            <a:ext cx="9905998" cy="1478570"/>
          </a:xfrm>
        </p:spPr>
        <p:txBody>
          <a:bodyPr>
            <a:prstTxWarp prst="textArchDown">
              <a:avLst/>
            </a:prstTxWarp>
            <a:noAutofit/>
          </a:bodyPr>
          <a:lstStyle/>
          <a:p>
            <a:pPr algn="ctr"/>
            <a:r>
              <a:rPr lang="en-US" sz="13800" u="sng" dirty="0"/>
              <a:t> Project Report </a:t>
            </a:r>
            <a:endParaRPr lang="en-IN" sz="7200" u="sng" dirty="0"/>
          </a:p>
        </p:txBody>
      </p:sp>
    </p:spTree>
    <p:extLst>
      <p:ext uri="{BB962C8B-B14F-4D97-AF65-F5344CB8AC3E}">
        <p14:creationId xmlns:p14="http://schemas.microsoft.com/office/powerpoint/2010/main" val="96096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 </a:t>
            </a:r>
            <a:r>
              <a:rPr lang="en-US" sz="4400" b="1" i="1" u="sng" dirty="0"/>
              <a:t>INTRODUCTION TO THE PROJECT</a:t>
            </a:r>
            <a:r>
              <a:rPr lang="en-US" sz="4400" dirty="0"/>
              <a:t> ….</a:t>
            </a:r>
            <a:endParaRPr lang="en-IN" sz="4400" dirty="0"/>
          </a:p>
        </p:txBody>
      </p:sp>
      <p:sp>
        <p:nvSpPr>
          <p:cNvPr id="3" name="Content Placeholder 2"/>
          <p:cNvSpPr>
            <a:spLocks noGrp="1"/>
          </p:cNvSpPr>
          <p:nvPr>
            <p:ph idx="1"/>
          </p:nvPr>
        </p:nvSpPr>
        <p:spPr>
          <a:xfrm>
            <a:off x="1141412" y="2097088"/>
            <a:ext cx="9905999" cy="4059013"/>
          </a:xfrm>
        </p:spPr>
        <p:txBody>
          <a:bodyPr>
            <a:normAutofit/>
          </a:bodyPr>
          <a:lstStyle/>
          <a:p>
            <a:pPr>
              <a:buFont typeface="Wingdings" panose="05000000000000000000" pitchFamily="2" charset="2"/>
              <a:buChar char="v"/>
            </a:pPr>
            <a:r>
              <a:rPr lang="en-US" sz="2000" spc="300" dirty="0"/>
              <a:t>THIS PROJECT IS BASED ON A PROGRAMMED UTILITY TOOL  BOX.</a:t>
            </a:r>
          </a:p>
          <a:p>
            <a:pPr>
              <a:buFont typeface="Wingdings" panose="05000000000000000000" pitchFamily="2" charset="2"/>
              <a:buChar char="v"/>
            </a:pPr>
            <a:r>
              <a:rPr lang="en-US" sz="1800" spc="300" dirty="0"/>
              <a:t>THIS </a:t>
            </a:r>
            <a:r>
              <a:rPr lang="en-US" sz="1600" b="1" u="sng" spc="300" dirty="0"/>
              <a:t>TOOL BOX</a:t>
            </a:r>
            <a:r>
              <a:rPr lang="en-US" sz="1600" b="1" spc="300" dirty="0"/>
              <a:t> </a:t>
            </a:r>
            <a:r>
              <a:rPr lang="en-US" sz="1800" spc="300" dirty="0"/>
              <a:t>CONTAINS THE FOLLOWING FUNCTIONS :--</a:t>
            </a:r>
            <a:endParaRPr lang="en-IN" spc="300" dirty="0"/>
          </a:p>
          <a:p>
            <a:pPr lvl="2">
              <a:buFont typeface="Wingdings" panose="05000000000000000000" pitchFamily="2" charset="2"/>
              <a:buChar char="Ø"/>
            </a:pPr>
            <a:r>
              <a:rPr lang="en-IN" sz="1600" spc="600" dirty="0"/>
              <a:t> BMI CALCULATOR</a:t>
            </a:r>
          </a:p>
          <a:p>
            <a:pPr lvl="2">
              <a:buFont typeface="Wingdings" panose="05000000000000000000" pitchFamily="2" charset="2"/>
              <a:buChar char="Ø"/>
            </a:pPr>
            <a:r>
              <a:rPr lang="en-IN" sz="1600" spc="600" dirty="0"/>
              <a:t> TEMPERATURE CONVERTER</a:t>
            </a:r>
          </a:p>
          <a:p>
            <a:pPr lvl="2">
              <a:buFont typeface="Wingdings" panose="05000000000000000000" pitchFamily="2" charset="2"/>
              <a:buChar char="Ø"/>
            </a:pPr>
            <a:r>
              <a:rPr lang="en-IN" sz="1600" spc="600" dirty="0"/>
              <a:t> AGE CALCULATOR</a:t>
            </a:r>
          </a:p>
          <a:p>
            <a:pPr lvl="2">
              <a:buFont typeface="Wingdings" panose="05000000000000000000" pitchFamily="2" charset="2"/>
              <a:buChar char="Ø"/>
            </a:pPr>
            <a:r>
              <a:rPr lang="en-IN" sz="1600" spc="600" dirty="0"/>
              <a:t> CALENDER</a:t>
            </a:r>
          </a:p>
          <a:p>
            <a:pPr lvl="2">
              <a:buFont typeface="Wingdings" panose="05000000000000000000" pitchFamily="2" charset="2"/>
              <a:buChar char="Ø"/>
            </a:pPr>
            <a:r>
              <a:rPr lang="en-IN" sz="1600" spc="600" dirty="0"/>
              <a:t> RANDOM DICE ROLLER</a:t>
            </a:r>
          </a:p>
          <a:p>
            <a:pPr lvl="2">
              <a:buFont typeface="Wingdings" panose="05000000000000000000" pitchFamily="2" charset="2"/>
              <a:buChar char="Ø"/>
            </a:pPr>
            <a:r>
              <a:rPr lang="en-IN" sz="1600" spc="600" dirty="0"/>
              <a:t> ARITHMETIC CALCULATOR</a:t>
            </a:r>
          </a:p>
          <a:p>
            <a:pPr lvl="2">
              <a:buFont typeface="Wingdings" panose="05000000000000000000" pitchFamily="2" charset="2"/>
              <a:buChar char="Ø"/>
            </a:pPr>
            <a:r>
              <a:rPr lang="en-US" sz="1600" spc="600" dirty="0"/>
              <a:t> RANDOM PASSWORD GENERATOR</a:t>
            </a:r>
          </a:p>
        </p:txBody>
      </p:sp>
    </p:spTree>
    <p:extLst>
      <p:ext uri="{BB962C8B-B14F-4D97-AF65-F5344CB8AC3E}">
        <p14:creationId xmlns:p14="http://schemas.microsoft.com/office/powerpoint/2010/main" val="63161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a:normAutofit/>
          </a:bodyPr>
          <a:lstStyle/>
          <a:p>
            <a:pPr algn="ctr"/>
            <a:r>
              <a:rPr lang="en-IN" sz="4800" b="1" i="1" u="sng" spc="600" dirty="0">
                <a:effectLst>
                  <a:outerShdw blurRad="38100" dist="38100" dir="2700000" algn="tl">
                    <a:srgbClr val="000000">
                      <a:alpha val="43137"/>
                    </a:srgbClr>
                  </a:outerShdw>
                </a:effectLst>
              </a:rPr>
              <a:t>BMI </a:t>
            </a:r>
            <a:r>
              <a:rPr lang="en-IN" sz="4800" b="1" i="1" u="sng" spc="600" dirty="0" err="1">
                <a:effectLst>
                  <a:outerShdw blurRad="38100" dist="38100" dir="2700000" algn="tl">
                    <a:srgbClr val="000000">
                      <a:alpha val="43137"/>
                    </a:srgbClr>
                  </a:outerShdw>
                </a:effectLst>
              </a:rPr>
              <a:t>CALCULATOr</a:t>
            </a:r>
            <a:r>
              <a:rPr lang="en-IN" sz="4800" b="1" i="1" u="sng" spc="600" dirty="0">
                <a:effectLst>
                  <a:outerShdw blurRad="38100" dist="38100" dir="2700000" algn="tl">
                    <a:srgbClr val="000000">
                      <a:alpha val="43137"/>
                    </a:srgbClr>
                  </a:outerShdw>
                </a:effectLst>
              </a:rPr>
              <a:t>  </a:t>
            </a:r>
            <a:endParaRPr lang="en-IN" sz="4800" b="1" i="1"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652" t="17940" r="2803" b="20606"/>
          <a:stretch/>
        </p:blipFill>
        <p:spPr>
          <a:xfrm>
            <a:off x="1429556" y="4481848"/>
            <a:ext cx="3150371" cy="2047740"/>
          </a:xfrm>
          <a:prstGeom prst="rect">
            <a:avLst/>
          </a:prstGeom>
          <a:ln>
            <a:noFill/>
          </a:ln>
          <a:effectLst>
            <a:softEdge rad="112500"/>
          </a:effectLst>
        </p:spPr>
      </p:pic>
      <p:sp>
        <p:nvSpPr>
          <p:cNvPr id="5" name="TextBox 4"/>
          <p:cNvSpPr txBox="1"/>
          <p:nvPr/>
        </p:nvSpPr>
        <p:spPr>
          <a:xfrm>
            <a:off x="806562" y="1994056"/>
            <a:ext cx="11047704" cy="1200329"/>
          </a:xfrm>
          <a:prstGeom prst="rect">
            <a:avLst/>
          </a:prstGeom>
          <a:noFill/>
        </p:spPr>
        <p:txBody>
          <a:bodyPr wrap="none" rtlCol="0">
            <a:spAutoFit/>
          </a:bodyPr>
          <a:lstStyle/>
          <a:p>
            <a:pPr marL="285750" indent="-285750">
              <a:buFont typeface="Arial" panose="020B0604020202020204" pitchFamily="34" charset="0"/>
              <a:buChar char="•"/>
            </a:pPr>
            <a:r>
              <a:rPr lang="en-US" dirty="0"/>
              <a:t>Body mass index (BMI) is a measure of body fat based on height and weight that applies to adult men and women.</a:t>
            </a:r>
          </a:p>
          <a:p>
            <a:pPr marL="285750" indent="-285750">
              <a:buFont typeface="Arial" panose="020B0604020202020204" pitchFamily="34" charset="0"/>
              <a:buChar char="•"/>
            </a:pPr>
            <a:r>
              <a:rPr lang="en-US" dirty="0"/>
              <a:t>Body mass index is a value derived from the mass and height of a person. </a:t>
            </a:r>
          </a:p>
          <a:p>
            <a:pPr marL="285750" indent="-285750">
              <a:buFont typeface="Arial" panose="020B0604020202020204" pitchFamily="34" charset="0"/>
              <a:buChar char="•"/>
            </a:pPr>
            <a:r>
              <a:rPr lang="en-US" dirty="0"/>
              <a:t>The BMI is defined as the body mass divided by the square of the body height, and is expressed in units of kg/m², </a:t>
            </a:r>
          </a:p>
          <a:p>
            <a:r>
              <a:rPr lang="en-US" dirty="0"/>
              <a:t>     resulting from mass in kilograms and height in metres.</a:t>
            </a:r>
            <a:endParaRPr lang="en-IN" dirty="0"/>
          </a:p>
        </p:txBody>
      </p:sp>
      <p:pic>
        <p:nvPicPr>
          <p:cNvPr id="6" name="Picture 5"/>
          <p:cNvPicPr>
            <a:picLocks noChangeAspect="1"/>
          </p:cNvPicPr>
          <p:nvPr/>
        </p:nvPicPr>
        <p:blipFill>
          <a:blip r:embed="rId3"/>
          <a:stretch>
            <a:fillRect/>
          </a:stretch>
        </p:blipFill>
        <p:spPr>
          <a:xfrm>
            <a:off x="5098465" y="4481848"/>
            <a:ext cx="6178216" cy="1869423"/>
          </a:xfrm>
          <a:prstGeom prst="rect">
            <a:avLst/>
          </a:prstGeom>
        </p:spPr>
      </p:pic>
    </p:spTree>
    <p:extLst>
      <p:ext uri="{BB962C8B-B14F-4D97-AF65-F5344CB8AC3E}">
        <p14:creationId xmlns:p14="http://schemas.microsoft.com/office/powerpoint/2010/main" val="121094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vert="horz" lIns="91440" tIns="45720" rIns="91440" bIns="45720" rtlCol="0" anchor="ctr">
            <a:normAutofit/>
          </a:bodyPr>
          <a:lstStyle/>
          <a:p>
            <a:pPr algn="ctr"/>
            <a:r>
              <a:rPr lang="en-IN" sz="4800" b="1" i="1" u="sng" spc="600" dirty="0">
                <a:effectLst>
                  <a:outerShdw blurRad="38100" dist="38100" dir="2700000" algn="tl">
                    <a:srgbClr val="000000">
                      <a:alpha val="43137"/>
                    </a:srgbClr>
                  </a:outerShdw>
                </a:effectLst>
              </a:rPr>
              <a:t>TEMPERATURE CONVERTER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964" y="3899776"/>
            <a:ext cx="3810218" cy="2397897"/>
          </a:xfrm>
          <a:prstGeom prst="rect">
            <a:avLst/>
          </a:prstGeom>
          <a:ln>
            <a:noFill/>
          </a:ln>
          <a:effectLst>
            <a:softEdge rad="112500"/>
          </a:effectLst>
        </p:spPr>
      </p:pic>
      <p:pic>
        <p:nvPicPr>
          <p:cNvPr id="6" name="Picture 5"/>
          <p:cNvPicPr>
            <a:picLocks noChangeAspect="1"/>
          </p:cNvPicPr>
          <p:nvPr/>
        </p:nvPicPr>
        <p:blipFill rotWithShape="1">
          <a:blip r:embed="rId3"/>
          <a:srcRect t="1526" r="38143"/>
          <a:stretch/>
        </p:blipFill>
        <p:spPr>
          <a:xfrm>
            <a:off x="5252475" y="3899776"/>
            <a:ext cx="5743420" cy="2646051"/>
          </a:xfrm>
          <a:prstGeom prst="rect">
            <a:avLst/>
          </a:prstGeom>
        </p:spPr>
      </p:pic>
      <p:sp>
        <p:nvSpPr>
          <p:cNvPr id="7" name="TextBox 6"/>
          <p:cNvSpPr txBox="1"/>
          <p:nvPr/>
        </p:nvSpPr>
        <p:spPr>
          <a:xfrm>
            <a:off x="1089897" y="1948070"/>
            <a:ext cx="10575909" cy="1200329"/>
          </a:xfrm>
          <a:prstGeom prst="rect">
            <a:avLst/>
          </a:prstGeom>
          <a:noFill/>
        </p:spPr>
        <p:txBody>
          <a:bodyPr wrap="none" rtlCol="0">
            <a:spAutoFit/>
          </a:bodyPr>
          <a:lstStyle/>
          <a:p>
            <a:pPr marL="285750" indent="-285750">
              <a:buFont typeface="Arial" panose="020B0604020202020204" pitchFamily="34" charset="0"/>
              <a:buChar char="•"/>
            </a:pPr>
            <a:r>
              <a:rPr lang="en-US" dirty="0"/>
              <a:t>A temperature converter helps in the conversion of the </a:t>
            </a:r>
            <a:r>
              <a:rPr lang="en-US" dirty="0">
                <a:hlinkClick r:id="rId4"/>
              </a:rPr>
              <a:t>measurement</a:t>
            </a:r>
            <a:r>
              <a:rPr lang="en-US" dirty="0"/>
              <a:t> units of the temperature recorded in a</a:t>
            </a:r>
          </a:p>
          <a:p>
            <a:r>
              <a:rPr lang="en-US" dirty="0"/>
              <a:t>     particular unit. Temperature expresses the degree of heat or cold of a solid, liquid, or gas. </a:t>
            </a:r>
          </a:p>
          <a:p>
            <a:pPr marL="285750" indent="-285750">
              <a:buFont typeface="Arial" panose="020B0604020202020204" pitchFamily="34" charset="0"/>
              <a:buChar char="•"/>
            </a:pPr>
            <a:r>
              <a:rPr lang="en-US" dirty="0"/>
              <a:t>Temperature is measured using a thermometer. While Kelvin (K) is the SI unit of temperature, people generally</a:t>
            </a:r>
          </a:p>
          <a:p>
            <a:r>
              <a:rPr lang="en-US" dirty="0"/>
              <a:t>     use Centigrade or Celsius (°C) and Fahrenheit (°F) to measure temperature.</a:t>
            </a:r>
            <a:endParaRPr lang="en-IN" dirty="0"/>
          </a:p>
        </p:txBody>
      </p:sp>
    </p:spTree>
    <p:extLst>
      <p:ext uri="{BB962C8B-B14F-4D97-AF65-F5344CB8AC3E}">
        <p14:creationId xmlns:p14="http://schemas.microsoft.com/office/powerpoint/2010/main" val="159870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478570"/>
          </a:xfrm>
        </p:spPr>
        <p:txBody>
          <a:bodyPr vert="horz" lIns="91440" tIns="45720" rIns="91440" bIns="45720" rtlCol="0" anchor="ctr">
            <a:normAutofit/>
          </a:bodyPr>
          <a:lstStyle/>
          <a:p>
            <a:pPr algn="ctr"/>
            <a:r>
              <a:rPr lang="en-IN" sz="4800" b="1" i="1" u="sng" spc="600" dirty="0">
                <a:effectLst>
                  <a:outerShdw blurRad="38100" dist="38100" dir="2700000" algn="tl">
                    <a:srgbClr val="000000">
                      <a:alpha val="43137"/>
                    </a:srgbClr>
                  </a:outerShdw>
                </a:effectLst>
              </a:rPr>
              <a:t>AGE CALCULATOR</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213" t="13940" r="6118" b="8969"/>
          <a:stretch/>
        </p:blipFill>
        <p:spPr>
          <a:xfrm>
            <a:off x="1367865" y="4297448"/>
            <a:ext cx="4675031" cy="2283656"/>
          </a:xfrm>
          <a:prstGeom prst="rect">
            <a:avLst/>
          </a:prstGeom>
          <a:ln>
            <a:noFill/>
          </a:ln>
          <a:effectLst>
            <a:softEdge rad="112500"/>
          </a:effectLst>
        </p:spPr>
      </p:pic>
      <p:sp>
        <p:nvSpPr>
          <p:cNvPr id="6" name="TextBox 5"/>
          <p:cNvSpPr txBox="1"/>
          <p:nvPr/>
        </p:nvSpPr>
        <p:spPr>
          <a:xfrm>
            <a:off x="1367865" y="1787995"/>
            <a:ext cx="9434699" cy="1200329"/>
          </a:xfrm>
          <a:prstGeom prst="rect">
            <a:avLst/>
          </a:prstGeom>
          <a:noFill/>
        </p:spPr>
        <p:txBody>
          <a:bodyPr wrap="none" rtlCol="0">
            <a:spAutoFit/>
          </a:bodyPr>
          <a:lstStyle/>
          <a:p>
            <a:pPr marL="285750" indent="-285750">
              <a:buFont typeface="Arial" panose="020B0604020202020204" pitchFamily="34" charset="0"/>
              <a:buChar char="•"/>
            </a:pPr>
            <a:r>
              <a:rPr lang="en-US" dirty="0"/>
              <a:t>The age of a person can be counted differently in different cultures. </a:t>
            </a:r>
          </a:p>
          <a:p>
            <a:pPr marL="285750" indent="-285750">
              <a:buFont typeface="Arial" panose="020B0604020202020204" pitchFamily="34" charset="0"/>
              <a:buChar char="•"/>
            </a:pPr>
            <a:r>
              <a:rPr lang="en-US" dirty="0"/>
              <a:t>This calculator is based on the most common age system. In this system, age grows at the birthday.</a:t>
            </a:r>
          </a:p>
          <a:p>
            <a:pPr marL="285750" indent="-285750">
              <a:buFont typeface="Arial" panose="020B0604020202020204" pitchFamily="34" charset="0"/>
              <a:buChar char="•"/>
            </a:pPr>
            <a:r>
              <a:rPr lang="en-US" dirty="0"/>
              <a:t>For example, the age of a person that has lived for 3 years and 11 months is 3 and the age will </a:t>
            </a:r>
          </a:p>
          <a:p>
            <a:r>
              <a:rPr lang="en-US" dirty="0"/>
              <a:t>     turn to 4 at his/her next birthday one month later. Most western countries use this age system.</a:t>
            </a:r>
            <a:endParaRPr lang="en-IN" dirty="0"/>
          </a:p>
        </p:txBody>
      </p:sp>
      <p:pic>
        <p:nvPicPr>
          <p:cNvPr id="7" name="Picture 6"/>
          <p:cNvPicPr>
            <a:picLocks noChangeAspect="1"/>
          </p:cNvPicPr>
          <p:nvPr/>
        </p:nvPicPr>
        <p:blipFill rotWithShape="1">
          <a:blip r:embed="rId3"/>
          <a:srcRect t="5415" b="29217"/>
          <a:stretch/>
        </p:blipFill>
        <p:spPr>
          <a:xfrm>
            <a:off x="6145927" y="4623516"/>
            <a:ext cx="5148983" cy="1777285"/>
          </a:xfrm>
          <a:prstGeom prst="rect">
            <a:avLst/>
          </a:prstGeom>
        </p:spPr>
      </p:pic>
    </p:spTree>
    <p:extLst>
      <p:ext uri="{BB962C8B-B14F-4D97-AF65-F5344CB8AC3E}">
        <p14:creationId xmlns:p14="http://schemas.microsoft.com/office/powerpoint/2010/main" val="411574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7" y="309425"/>
            <a:ext cx="9905998" cy="1287555"/>
          </a:xfrm>
        </p:spPr>
        <p:txBody>
          <a:bodyPr vert="horz" lIns="91440" tIns="45720" rIns="91440" bIns="45720" rtlCol="0" anchor="ctr">
            <a:normAutofit/>
          </a:bodyPr>
          <a:lstStyle/>
          <a:p>
            <a:pPr algn="ctr"/>
            <a:r>
              <a:rPr lang="en-IN" sz="4800" b="1" i="1" u="sng" spc="600" dirty="0">
                <a:effectLst>
                  <a:outerShdw blurRad="38100" dist="38100" dir="2700000" algn="tl">
                    <a:srgbClr val="000000">
                      <a:alpha val="43137"/>
                    </a:srgbClr>
                  </a:outerShdw>
                </a:effectLst>
              </a:rPr>
              <a:t>CALENDER</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395" b="4606"/>
          <a:stretch/>
        </p:blipFill>
        <p:spPr>
          <a:xfrm>
            <a:off x="1529832" y="4229906"/>
            <a:ext cx="3595960" cy="2479986"/>
          </a:xfrm>
          <a:prstGeom prst="rect">
            <a:avLst/>
          </a:prstGeom>
          <a:ln>
            <a:noFill/>
          </a:ln>
          <a:effectLst>
            <a:softEdge rad="112500"/>
          </a:effectLst>
        </p:spPr>
      </p:pic>
      <p:sp>
        <p:nvSpPr>
          <p:cNvPr id="6" name="TextBox 5"/>
          <p:cNvSpPr txBox="1"/>
          <p:nvPr/>
        </p:nvSpPr>
        <p:spPr>
          <a:xfrm>
            <a:off x="1089897" y="1596980"/>
            <a:ext cx="10768397" cy="1200329"/>
          </a:xfrm>
          <a:prstGeom prst="rect">
            <a:avLst/>
          </a:prstGeom>
          <a:noFill/>
        </p:spPr>
        <p:txBody>
          <a:bodyPr wrap="none" rtlCol="0">
            <a:spAutoFit/>
          </a:bodyPr>
          <a:lstStyle/>
          <a:p>
            <a:pPr marL="285750" indent="-285750">
              <a:buFont typeface="Arial" panose="020B0604020202020204" pitchFamily="34" charset="0"/>
              <a:buChar char="•"/>
            </a:pPr>
            <a:r>
              <a:rPr lang="en-US" dirty="0"/>
              <a:t>A </a:t>
            </a:r>
            <a:r>
              <a:rPr lang="en-US" b="1" dirty="0"/>
              <a:t>calendar</a:t>
            </a:r>
            <a:r>
              <a:rPr lang="en-US" dirty="0"/>
              <a:t> is a system of organizing days. This is done by giving names to periods of time, typically days, </a:t>
            </a:r>
          </a:p>
          <a:p>
            <a:r>
              <a:rPr lang="en-US" dirty="0"/>
              <a:t>     weeks, months and years. A date is the designation of a single, specific day within such a system. </a:t>
            </a:r>
          </a:p>
          <a:p>
            <a:pPr marL="285750" indent="-285750">
              <a:buFont typeface="Arial" panose="020B0604020202020204" pitchFamily="34" charset="0"/>
              <a:buChar char="•"/>
            </a:pPr>
            <a:r>
              <a:rPr lang="en-US" dirty="0"/>
              <a:t>A calendar is also a physical record (often paper) of such a system. A calendar can also mean a list of planned </a:t>
            </a:r>
          </a:p>
          <a:p>
            <a:r>
              <a:rPr lang="en-US" dirty="0"/>
              <a:t>    events, such as a court calendar or a partly or fully chronological list of documents, such as a calendar of wills.</a:t>
            </a:r>
            <a:endParaRPr lang="en-IN" dirty="0"/>
          </a:p>
        </p:txBody>
      </p:sp>
      <p:pic>
        <p:nvPicPr>
          <p:cNvPr id="7" name="Picture 6"/>
          <p:cNvPicPr>
            <a:picLocks noChangeAspect="1"/>
          </p:cNvPicPr>
          <p:nvPr/>
        </p:nvPicPr>
        <p:blipFill rotWithShape="1">
          <a:blip r:embed="rId3"/>
          <a:srcRect t="18306" r="33270"/>
          <a:stretch/>
        </p:blipFill>
        <p:spPr>
          <a:xfrm>
            <a:off x="5352304" y="4677848"/>
            <a:ext cx="5911530" cy="1584101"/>
          </a:xfrm>
          <a:prstGeom prst="rect">
            <a:avLst/>
          </a:prstGeom>
        </p:spPr>
      </p:pic>
    </p:spTree>
    <p:extLst>
      <p:ext uri="{BB962C8B-B14F-4D97-AF65-F5344CB8AC3E}">
        <p14:creationId xmlns:p14="http://schemas.microsoft.com/office/powerpoint/2010/main" val="55332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522</TotalTime>
  <Words>863</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Arial Rounded MT Bold</vt:lpstr>
      <vt:lpstr>Berlin Sans FB</vt:lpstr>
      <vt:lpstr>Bodoni MT</vt:lpstr>
      <vt:lpstr>Tw Cen MT</vt:lpstr>
      <vt:lpstr>Wingdings</vt:lpstr>
      <vt:lpstr>Circuit</vt:lpstr>
      <vt:lpstr>CHITKARA UNIVERSITY</vt:lpstr>
      <vt:lpstr>--:   TABLE OF CONTENTS   :--</vt:lpstr>
      <vt:lpstr>TOPIC</vt:lpstr>
      <vt:lpstr> Project Report </vt:lpstr>
      <vt:lpstr>…. INTRODUCTION TO THE PROJECT ….</vt:lpstr>
      <vt:lpstr>BMI CALCULATOr  </vt:lpstr>
      <vt:lpstr>TEMPERATURE CONVERTER  </vt:lpstr>
      <vt:lpstr>AGE CALCULATOR</vt:lpstr>
      <vt:lpstr>CALENDER</vt:lpstr>
      <vt:lpstr>RANDOM DICE ROLLER</vt:lpstr>
      <vt:lpstr>ARITHMETIC CALCULATOR</vt:lpstr>
      <vt:lpstr>RANDOM PASSWORD GENERATOR</vt:lpstr>
      <vt:lpstr>MODULEs USED IN THIS  programmed tool box</vt:lpstr>
      <vt:lpstr>: RANDOM MODULE :  </vt:lpstr>
      <vt:lpstr>DATETIME MODULE : </vt:lpstr>
      <vt:lpstr>CALENDER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CHITKARA UNIVERSITY</dc:title>
  <dc:creator>tyagi_arnav@outlook.com</dc:creator>
  <cp:lastModifiedBy>Gursimran Kaur</cp:lastModifiedBy>
  <cp:revision>43</cp:revision>
  <dcterms:created xsi:type="dcterms:W3CDTF">2022-12-03T10:09:39Z</dcterms:created>
  <dcterms:modified xsi:type="dcterms:W3CDTF">2024-03-15T05:37:10Z</dcterms:modified>
</cp:coreProperties>
</file>