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92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8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55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1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37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3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1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bg1">
                <a:lumMod val="85000"/>
              </a:schemeClr>
            </a:gs>
            <a:gs pos="69000">
              <a:schemeClr val="bg1">
                <a:lumMod val="85000"/>
              </a:schemeClr>
            </a:gs>
            <a:gs pos="83000">
              <a:schemeClr val="bg1">
                <a:lumMod val="75000"/>
              </a:schemeClr>
            </a:gs>
            <a:gs pos="54000">
              <a:schemeClr val="bg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5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55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6" name="Picture 5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348AAABD-FD9E-4F94-BC93-2E5496347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296369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B1B082-F60B-443A-95E1-8B318B5709F3}"/>
              </a:ext>
            </a:extLst>
          </p:cNvPr>
          <p:cNvSpPr/>
          <p:nvPr/>
        </p:nvSpPr>
        <p:spPr>
          <a:xfrm>
            <a:off x="399011" y="299257"/>
            <a:ext cx="11305309" cy="369331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DECODE - 11.0 HACKATHON</a:t>
            </a:r>
            <a:br>
              <a:rPr lang="en-US" sz="5400" b="1" dirty="0"/>
            </a:br>
            <a:endParaRPr lang="en-US" sz="5400" b="1" dirty="0"/>
          </a:p>
          <a:p>
            <a:pPr algn="ctr"/>
            <a:br>
              <a:rPr lang="en-US" sz="5400" b="1" dirty="0"/>
            </a:br>
            <a:r>
              <a:rPr lang="en-US" sz="5400" b="1" dirty="0"/>
              <a:t> </a:t>
            </a:r>
            <a:r>
              <a:rPr lang="en-US" sz="5400" b="1" dirty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Board Infinity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1C22E-CD72-4C7D-A508-24F6F873F01E}"/>
              </a:ext>
            </a:extLst>
          </p:cNvPr>
          <p:cNvSpPr txBox="1"/>
          <p:nvPr/>
        </p:nvSpPr>
        <p:spPr>
          <a:xfrm>
            <a:off x="7137862" y="5319686"/>
            <a:ext cx="5054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BY :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M.GURUPRASAD REDDY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8C64-DEBB-4FB1-AD6A-A395802F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79475"/>
            <a:ext cx="4420886" cy="630644"/>
          </a:xfr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US" dirty="0"/>
              <a:t>INTRODUCTION 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00FFA-84AA-4F90-9912-6B1B2D6B1070}"/>
              </a:ext>
            </a:extLst>
          </p:cNvPr>
          <p:cNvSpPr txBox="1"/>
          <p:nvPr/>
        </p:nvSpPr>
        <p:spPr>
          <a:xfrm>
            <a:off x="100780" y="1048624"/>
            <a:ext cx="4873892" cy="4524315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1. Describe the Data in your own words.</a:t>
            </a:r>
          </a:p>
          <a:p>
            <a:r>
              <a:rPr lang="en-US" dirty="0"/>
              <a:t>2. Check Datatypes of each column and Bring Date time together in one column.</a:t>
            </a:r>
          </a:p>
          <a:p>
            <a:r>
              <a:rPr lang="en-US" dirty="0"/>
              <a:t>3. Find the Null Values and Treat them Appropriately.</a:t>
            </a:r>
          </a:p>
          <a:p>
            <a:r>
              <a:rPr lang="en-US" dirty="0"/>
              <a:t>4. Count the No. of Branches and Cities.</a:t>
            </a:r>
          </a:p>
          <a:p>
            <a:r>
              <a:rPr lang="en-US" dirty="0"/>
              <a:t>5. Create a pie chart of gender.</a:t>
            </a:r>
          </a:p>
          <a:p>
            <a:r>
              <a:rPr lang="en-US" dirty="0"/>
              <a:t>6. Calculate Average Rating for each product line.</a:t>
            </a:r>
          </a:p>
          <a:p>
            <a:r>
              <a:rPr lang="en-US" dirty="0"/>
              <a:t>7. No. of products in each category.</a:t>
            </a:r>
          </a:p>
          <a:p>
            <a:r>
              <a:rPr lang="en-US" dirty="0"/>
              <a:t>8. Total Amount collected in each product line</a:t>
            </a:r>
          </a:p>
          <a:p>
            <a:r>
              <a:rPr lang="en-US" dirty="0"/>
              <a:t>9. Find out highest percentage of payment method</a:t>
            </a:r>
          </a:p>
          <a:p>
            <a:r>
              <a:rPr lang="en-US" dirty="0"/>
              <a:t>10. Find out the category with highest Rating.</a:t>
            </a:r>
          </a:p>
          <a:p>
            <a:r>
              <a:rPr lang="en-US" dirty="0"/>
              <a:t>11. State the conclusion of the project based on the anal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72C10-37C3-4FD7-A775-D9ED1806E8DD}"/>
              </a:ext>
            </a:extLst>
          </p:cNvPr>
          <p:cNvSpPr/>
          <p:nvPr/>
        </p:nvSpPr>
        <p:spPr>
          <a:xfrm>
            <a:off x="175507" y="1163702"/>
            <a:ext cx="276902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/>
              <a:t>Problem Statements:</a:t>
            </a: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162A4A83-B782-4778-B719-3D0D5248C20B}"/>
              </a:ext>
            </a:extLst>
          </p:cNvPr>
          <p:cNvSpPr/>
          <p:nvPr/>
        </p:nvSpPr>
        <p:spPr>
          <a:xfrm>
            <a:off x="5806578" y="2296897"/>
            <a:ext cx="6056851" cy="1912689"/>
          </a:xfrm>
          <a:prstGeom prst="horizontalScroll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6B493F7-64B2-4A07-8ED1-581F8E23B425}"/>
              </a:ext>
            </a:extLst>
          </p:cNvPr>
          <p:cNvSpPr/>
          <p:nvPr/>
        </p:nvSpPr>
        <p:spPr>
          <a:xfrm>
            <a:off x="5049399" y="1048624"/>
            <a:ext cx="419450" cy="4409237"/>
          </a:xfrm>
          <a:prstGeom prst="rightBrace">
            <a:avLst/>
          </a:prstGeom>
          <a:ln w="28575">
            <a:solidFill>
              <a:srgbClr val="00B0F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13D37-4489-4C6E-87D6-75E0084D8B56}"/>
              </a:ext>
            </a:extLst>
          </p:cNvPr>
          <p:cNvSpPr txBox="1"/>
          <p:nvPr/>
        </p:nvSpPr>
        <p:spPr>
          <a:xfrm>
            <a:off x="6216243" y="2690769"/>
            <a:ext cx="5058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Hackathon we are going to find the solution to all of these  given Problem Statements one by one .</a:t>
            </a:r>
            <a:endParaRPr lang="en-IN" sz="2000" dirty="0"/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A63BECE5-D7B4-4E55-B1AC-4847C5E662B8}"/>
              </a:ext>
            </a:extLst>
          </p:cNvPr>
          <p:cNvSpPr/>
          <p:nvPr/>
        </p:nvSpPr>
        <p:spPr>
          <a:xfrm>
            <a:off x="5806578" y="4303263"/>
            <a:ext cx="6056851" cy="1711643"/>
          </a:xfrm>
          <a:prstGeom prst="horizontalScroll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Scroll: Horizontal 12">
            <a:extLst>
              <a:ext uri="{FF2B5EF4-FFF2-40B4-BE49-F238E27FC236}">
                <a16:creationId xmlns:a16="http://schemas.microsoft.com/office/drawing/2014/main" id="{0C436C2A-7E74-4166-B932-26E1164A1075}"/>
              </a:ext>
            </a:extLst>
          </p:cNvPr>
          <p:cNvSpPr/>
          <p:nvPr/>
        </p:nvSpPr>
        <p:spPr>
          <a:xfrm>
            <a:off x="5806577" y="274926"/>
            <a:ext cx="6056851" cy="2021971"/>
          </a:xfrm>
          <a:prstGeom prst="horizontalScroll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3B0D1-C4B1-49A9-A8D2-2C3BDFE46504}"/>
              </a:ext>
            </a:extLst>
          </p:cNvPr>
          <p:cNvSpPr txBox="1"/>
          <p:nvPr/>
        </p:nvSpPr>
        <p:spPr>
          <a:xfrm>
            <a:off x="6128154" y="647026"/>
            <a:ext cx="593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The given SUPERMARKET STORE SALES DATASET  contains 16 columns in that 9 are categorical and 7 are numerical data.</a:t>
            </a:r>
          </a:p>
          <a:p>
            <a:r>
              <a:rPr lang="en-US" dirty="0"/>
              <a:t>*   We have to clean and process the data to find insights out of it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49597-E545-4960-A9DC-781F938E0A6A}"/>
              </a:ext>
            </a:extLst>
          </p:cNvPr>
          <p:cNvSpPr txBox="1"/>
          <p:nvPr/>
        </p:nvSpPr>
        <p:spPr>
          <a:xfrm>
            <a:off x="5947795" y="4672668"/>
            <a:ext cx="620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tools used in this project is Python(</a:t>
            </a:r>
            <a:r>
              <a:rPr lang="en-US" dirty="0" err="1"/>
              <a:t>Jupyter</a:t>
            </a:r>
            <a:r>
              <a:rPr lang="en-US" dirty="0"/>
              <a:t> Notebook)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Libraries  are Pandas and </a:t>
            </a:r>
            <a:r>
              <a:rPr lang="en-IN" dirty="0" err="1"/>
              <a:t>numpy</a:t>
            </a:r>
            <a:r>
              <a:rPr lang="en-IN" dirty="0"/>
              <a:t>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8216D-A954-4495-B0DC-FB0266269CDE}"/>
              </a:ext>
            </a:extLst>
          </p:cNvPr>
          <p:cNvSpPr txBox="1"/>
          <p:nvPr/>
        </p:nvSpPr>
        <p:spPr>
          <a:xfrm>
            <a:off x="5806578" y="863958"/>
            <a:ext cx="16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E0772-F6A4-4E85-BB7F-145C7C80988E}"/>
              </a:ext>
            </a:extLst>
          </p:cNvPr>
          <p:cNvSpPr txBox="1"/>
          <p:nvPr/>
        </p:nvSpPr>
        <p:spPr>
          <a:xfrm>
            <a:off x="5814969" y="2822841"/>
            <a:ext cx="14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45E0DA-8FB8-4D04-AF93-7529FCE20A33}"/>
              </a:ext>
            </a:extLst>
          </p:cNvPr>
          <p:cNvSpPr txBox="1"/>
          <p:nvPr/>
        </p:nvSpPr>
        <p:spPr>
          <a:xfrm>
            <a:off x="5767434" y="4735530"/>
            <a:ext cx="16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51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80770-A95C-48A8-B173-57EB6144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6" y="200659"/>
            <a:ext cx="8475184" cy="659090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23873-83A5-4731-807B-0BE7668C0D56}"/>
              </a:ext>
            </a:extLst>
          </p:cNvPr>
          <p:cNvSpPr/>
          <p:nvPr/>
        </p:nvSpPr>
        <p:spPr>
          <a:xfrm>
            <a:off x="553673" y="2936147"/>
            <a:ext cx="8003098" cy="4194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38DC0F-8EAA-4700-8785-45775BF66849}"/>
              </a:ext>
            </a:extLst>
          </p:cNvPr>
          <p:cNvCxnSpPr/>
          <p:nvPr/>
        </p:nvCxnSpPr>
        <p:spPr>
          <a:xfrm>
            <a:off x="8481270" y="3078760"/>
            <a:ext cx="8305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752096-A559-44CF-86B0-A616EA1A23CA}"/>
              </a:ext>
            </a:extLst>
          </p:cNvPr>
          <p:cNvSpPr txBox="1"/>
          <p:nvPr/>
        </p:nvSpPr>
        <p:spPr>
          <a:xfrm>
            <a:off x="9311780" y="2650921"/>
            <a:ext cx="25083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are 16 fields in it 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DDE8BA-A059-4019-97C1-D1FE0E28F431}"/>
              </a:ext>
            </a:extLst>
          </p:cNvPr>
          <p:cNvSpPr/>
          <p:nvPr/>
        </p:nvSpPr>
        <p:spPr>
          <a:xfrm>
            <a:off x="939567" y="5394121"/>
            <a:ext cx="5486400" cy="269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17C1A5-51E8-40A2-97FC-07896E97F213}"/>
              </a:ext>
            </a:extLst>
          </p:cNvPr>
          <p:cNvCxnSpPr>
            <a:cxnSpLocks/>
          </p:cNvCxnSpPr>
          <p:nvPr/>
        </p:nvCxnSpPr>
        <p:spPr>
          <a:xfrm>
            <a:off x="6425967" y="5529744"/>
            <a:ext cx="25418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7240C3-32EF-47EA-A694-1FA2FF29E7D1}"/>
              </a:ext>
            </a:extLst>
          </p:cNvPr>
          <p:cNvSpPr txBox="1"/>
          <p:nvPr/>
        </p:nvSpPr>
        <p:spPr>
          <a:xfrm>
            <a:off x="8967831" y="5344355"/>
            <a:ext cx="250830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are the numerical fields in the data and the rest are categorial data fields .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F78E44-E07D-4BB5-90E4-972762F8A926}"/>
              </a:ext>
            </a:extLst>
          </p:cNvPr>
          <p:cNvCxnSpPr/>
          <p:nvPr/>
        </p:nvCxnSpPr>
        <p:spPr>
          <a:xfrm flipV="1">
            <a:off x="8360229" y="1763486"/>
            <a:ext cx="607602" cy="24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DB3960-F8CD-4F77-B8A0-9A0AFC76D32D}"/>
              </a:ext>
            </a:extLst>
          </p:cNvPr>
          <p:cNvSpPr txBox="1"/>
          <p:nvPr/>
        </p:nvSpPr>
        <p:spPr>
          <a:xfrm>
            <a:off x="8967830" y="1379181"/>
            <a:ext cx="3078513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we are reading the given csv file into pandas </a:t>
            </a:r>
            <a:r>
              <a:rPr lang="en-US" dirty="0" err="1"/>
              <a:t>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11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5A4468-3394-4F9A-A55D-57CCCB23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5" y="0"/>
            <a:ext cx="83829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6A49B-B1C4-4681-BC0B-A09534C748FA}"/>
              </a:ext>
            </a:extLst>
          </p:cNvPr>
          <p:cNvSpPr txBox="1"/>
          <p:nvPr/>
        </p:nvSpPr>
        <p:spPr>
          <a:xfrm>
            <a:off x="9163773" y="4380970"/>
            <a:ext cx="251115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date and time are in different columns so Here , we are combining them both into one </a:t>
            </a:r>
          </a:p>
          <a:p>
            <a:r>
              <a:rPr lang="en-US" dirty="0"/>
              <a:t>“date time” column .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33B07-DC0F-497E-97A6-A3F4E5BA6190}"/>
              </a:ext>
            </a:extLst>
          </p:cNvPr>
          <p:cNvCxnSpPr/>
          <p:nvPr/>
        </p:nvCxnSpPr>
        <p:spPr>
          <a:xfrm>
            <a:off x="8253134" y="4711617"/>
            <a:ext cx="8305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8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E9090-C6E1-46CC-BBBF-A26DDE2F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5" y="0"/>
            <a:ext cx="7617336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C970B769-61C6-42C4-BC58-5D64F8E2B439}"/>
              </a:ext>
            </a:extLst>
          </p:cNvPr>
          <p:cNvSpPr/>
          <p:nvPr/>
        </p:nvSpPr>
        <p:spPr>
          <a:xfrm>
            <a:off x="7896254" y="424543"/>
            <a:ext cx="627260" cy="2498271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64911-3FD2-4CF1-A370-F147007A20F4}"/>
              </a:ext>
            </a:extLst>
          </p:cNvPr>
          <p:cNvSpPr txBox="1"/>
          <p:nvPr/>
        </p:nvSpPr>
        <p:spPr>
          <a:xfrm>
            <a:off x="8739230" y="935014"/>
            <a:ext cx="251115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we can notice that there are some null values in columns  “Total”(122) and in “Payment”(50) .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6A9E873-739C-4EC2-A59A-10DDC64D24AC}"/>
              </a:ext>
            </a:extLst>
          </p:cNvPr>
          <p:cNvSpPr/>
          <p:nvPr/>
        </p:nvSpPr>
        <p:spPr>
          <a:xfrm>
            <a:off x="7977897" y="3706585"/>
            <a:ext cx="627260" cy="702129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2E2E5-6454-42F5-9CD0-72C15AE271E5}"/>
              </a:ext>
            </a:extLst>
          </p:cNvPr>
          <p:cNvSpPr txBox="1"/>
          <p:nvPr/>
        </p:nvSpPr>
        <p:spPr>
          <a:xfrm>
            <a:off x="8739230" y="3706585"/>
            <a:ext cx="2968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treated null values with proper formula and method.</a:t>
            </a:r>
            <a:endParaRPr lang="en-IN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6815590-822E-4710-8125-5238C0C7310A}"/>
              </a:ext>
            </a:extLst>
          </p:cNvPr>
          <p:cNvSpPr/>
          <p:nvPr/>
        </p:nvSpPr>
        <p:spPr>
          <a:xfrm>
            <a:off x="7998473" y="4760545"/>
            <a:ext cx="653144" cy="1950498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D080D-594C-4110-B0EF-3C3EE4631C0C}"/>
              </a:ext>
            </a:extLst>
          </p:cNvPr>
          <p:cNvSpPr txBox="1"/>
          <p:nvPr/>
        </p:nvSpPr>
        <p:spPr>
          <a:xfrm>
            <a:off x="8936172" y="4997130"/>
            <a:ext cx="2574471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treating those two fields here we can see that the data contains no null values now.</a:t>
            </a:r>
          </a:p>
        </p:txBody>
      </p:sp>
    </p:spTree>
    <p:extLst>
      <p:ext uri="{BB962C8B-B14F-4D97-AF65-F5344CB8AC3E}">
        <p14:creationId xmlns:p14="http://schemas.microsoft.com/office/powerpoint/2010/main" val="336774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BF2B5-2242-4519-A0C6-707DD6BB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0"/>
            <a:ext cx="627892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D3251B-5508-4381-AF78-B1E01F283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39" y="0"/>
            <a:ext cx="4930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08016-D455-4D79-A40C-E1E37B00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6" y="0"/>
            <a:ext cx="615440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1325C-B508-47BE-A18D-4513C9A8B174}"/>
              </a:ext>
            </a:extLst>
          </p:cNvPr>
          <p:cNvSpPr txBox="1"/>
          <p:nvPr/>
        </p:nvSpPr>
        <p:spPr>
          <a:xfrm>
            <a:off x="7674429" y="3102429"/>
            <a:ext cx="4000499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Most of the customers are paying their bills through cash but almost same number of customers are using </a:t>
            </a:r>
            <a:r>
              <a:rPr lang="en-US" dirty="0" err="1"/>
              <a:t>ewallet</a:t>
            </a:r>
            <a:r>
              <a:rPr lang="en-US" dirty="0"/>
              <a:t> and credit card .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AA7F0E-F498-47BB-8C7F-98011E5DF31B}"/>
              </a:ext>
            </a:extLst>
          </p:cNvPr>
          <p:cNvCxnSpPr>
            <a:cxnSpLocks/>
          </p:cNvCxnSpPr>
          <p:nvPr/>
        </p:nvCxnSpPr>
        <p:spPr>
          <a:xfrm>
            <a:off x="5132565" y="3684615"/>
            <a:ext cx="25418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9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07E4-AF20-45D7-A491-C563A88DC7FA}"/>
              </a:ext>
            </a:extLst>
          </p:cNvPr>
          <p:cNvSpPr txBox="1">
            <a:spLocks/>
          </p:cNvSpPr>
          <p:nvPr/>
        </p:nvSpPr>
        <p:spPr>
          <a:xfrm>
            <a:off x="251782" y="255643"/>
            <a:ext cx="4420886" cy="630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softRound"/>
          </a:sp3d>
        </p:spPr>
        <p:txBody>
          <a:bodyPr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CONCLUSION 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05AFC-9879-4EC6-B695-87514E4BE53A}"/>
              </a:ext>
            </a:extLst>
          </p:cNvPr>
          <p:cNvSpPr txBox="1"/>
          <p:nvPr/>
        </p:nvSpPr>
        <p:spPr>
          <a:xfrm>
            <a:off x="1652630" y="1468073"/>
            <a:ext cx="97228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This Superstore has three branches in three different cities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The number of customers visiting the store Gender wise is almost 50%male and 50%        female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average rating of each product line is nearer to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maximum number of items were sold in "Fashion accessories" category.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Maximum amount were generated in Food and beverages category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Health and Beauty category is generating less money when compared to other category so we should look into it and try to increase sales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Most of the customer are paying their bills through cash (35%) , and Ewallet(34%)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Almost equal no of customers are paying in Cash, Ewallet , </a:t>
            </a:r>
            <a:r>
              <a:rPr lang="en-US" sz="2000" dirty="0" err="1"/>
              <a:t>Creditcard</a:t>
            </a:r>
            <a:r>
              <a:rPr lang="en-US" sz="2000" dirty="0"/>
              <a:t> so we should make sure that all these payment options are working properly (by this we will get good customer satisfaction)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Category wise highest rating received  is 10 in "Electronic accessories"," Health and beauty", "Sports and travel".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Category wise highest average rating  is  in “Food and Beverages“ with 7.1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523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84850A-D59B-41FE-8465-D67C382A3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9841" y="2181138"/>
            <a:ext cx="4892318" cy="26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744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244</TotalTime>
  <Words>563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Gill Sans MT</vt:lpstr>
      <vt:lpstr>Impact</vt:lpstr>
      <vt:lpstr>Wingdings</vt:lpstr>
      <vt:lpstr>Parcel</vt:lpstr>
      <vt:lpstr>Your best quote that reflects your approach… “It’s one small step for man, one giant leap for mankind.”</vt:lpstr>
      <vt:lpstr>INTRODUCTION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best quote that reflects your approach… “It’s one small step for man, one giant leap for mankind.”</dc:title>
  <dc:creator>guruprasad reddy</dc:creator>
  <cp:lastModifiedBy>guruprasad reddy</cp:lastModifiedBy>
  <cp:revision>18</cp:revision>
  <dcterms:created xsi:type="dcterms:W3CDTF">2021-07-03T15:21:27Z</dcterms:created>
  <dcterms:modified xsi:type="dcterms:W3CDTF">2021-07-04T08:07:50Z</dcterms:modified>
</cp:coreProperties>
</file>