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DM Sans" pitchFamily="2" charset="0"/>
      <p:regular r:id="rId13"/>
    </p:embeddedFont>
    <p:embeddedFont>
      <p:font typeface="Libre Baskerville" panose="020000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23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429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Entrepreneurial Journey: From Idea to Impact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079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Welcome to this presentation, where we will explore key aspects of launching and sustaining an innovative startup. We'll cover everything from conceptualizing a unique idea to securing funding, developing a robust marketing strategy, and understanding the entrepreneurial decision-making process.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2402"/>
            <a:ext cx="11989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Takeaways &amp; Next Steps for EcoLoop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8480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journey demonstrates that successful entrepreneurship requires a blend of innovation, meticulous planning, and an unwavering commitment to impact.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925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Takeaways: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737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Innovation is Key: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EcoLoop's unique AI-matching differentiates it in the sustainability market.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7882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Holistic Planning: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Feasibility, marketing, and financial strategies are interconnected for success.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839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Strategic Funding: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Blending VC with impact investment fuels growth and mission alignment.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4925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Next Steps: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0737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Platform MVP Launch: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Develop and launch a Minimum Viable Product to gather early user data.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87882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Seed Funding Round: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Secure initial investment to scale development and marketing efforts.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6839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Pilot Partnerships: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Forge strategic alliances with key businesses for material exchange trials.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7441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55344"/>
            <a:ext cx="75699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Nivethitha Selvakumar, Student ID: 241VMBR06364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3336488"/>
            <a:ext cx="108979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Self-Declaration and Academic Scope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438542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I, Nivethitha Selvakumar, certify that this assignment is my original work. This presentation addresses Units 5-8 of the MBA Semester II - Entrepreneurship (21VMB0C201) course, covering Marketing Plans, Financial Plans, Sources of Funding, and Entrepreneurial Competence.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378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Introducing "EcoLoop": A Circular Economy Platform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2497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My startup idea is "EcoLoop," an innovative digital platform designed to facilitate a circular economy by connecting businesses and individuals for the reuse, repair, and recycling of materials. EcoLoop goes beyond traditional recycling by emphasizing the maximum extension of product lifecycles.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95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Services Offered: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77678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Material Exchange Network: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Connects businesses with surplus materials to those who can repurpose them.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4479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Repair &amp; Upcycling Marketplace: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 platform for skilled artisans and repair shops to offer services for broken items.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195643"/>
            <a:ext cx="29133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 Innovation: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77678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AI-Powered Material Matching: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Our unique AI algorithm matches available waste materials with potential reuse applications, optimizing resource allocation.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630769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Lifecycle Tracking: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Businesses can track the complete lifecycle of their products and materials on the platform, providing transparent sustainability metrics.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806" y="590193"/>
            <a:ext cx="13158788" cy="1313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Feasibility Report: Analyzing EcoLoop's Potential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5806" y="2324576"/>
            <a:ext cx="13158788" cy="672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comprehensive feasibility study reveals strong potential for EcoLoop, addressing critical market gaps and aligning with growing environmental consciousness.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5806" y="3233738"/>
            <a:ext cx="6474262" cy="2265878"/>
          </a:xfrm>
          <a:prstGeom prst="roundRect">
            <a:avLst>
              <a:gd name="adj" fmla="val 4843"/>
            </a:avLst>
          </a:prstGeom>
          <a:solidFill>
            <a:srgbClr val="FFFDFA"/>
          </a:solidFill>
          <a:ln w="22860">
            <a:solidFill>
              <a:srgbClr val="DDD3B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2946" y="3233738"/>
            <a:ext cx="91440" cy="2265878"/>
          </a:xfrm>
          <a:prstGeom prst="roundRect">
            <a:avLst>
              <a:gd name="adj" fmla="val 96570"/>
            </a:avLst>
          </a:prstGeom>
          <a:solidFill>
            <a:srgbClr val="B88E23"/>
          </a:solidFill>
          <a:ln/>
        </p:spPr>
      </p:sp>
      <p:sp>
        <p:nvSpPr>
          <p:cNvPr id="6" name="Text 4"/>
          <p:cNvSpPr/>
          <p:nvPr/>
        </p:nvSpPr>
        <p:spPr>
          <a:xfrm>
            <a:off x="1037392" y="3466743"/>
            <a:ext cx="2628067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Market Feasibility</a:t>
            </a:r>
            <a:endParaRPr lang="en-US" sz="2050" dirty="0"/>
          </a:p>
        </p:txBody>
      </p:sp>
      <p:sp>
        <p:nvSpPr>
          <p:cNvPr id="7" name="Text 5"/>
          <p:cNvSpPr/>
          <p:nvPr/>
        </p:nvSpPr>
        <p:spPr>
          <a:xfrm>
            <a:off x="1037392" y="3921204"/>
            <a:ext cx="5939671" cy="1345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 demand for sustainable solutions; growing corporate ESG (Environmental, Social, and Governance) initiatives. Target market includes manufacturing, retail, and individual consumers.</a:t>
            </a:r>
            <a:endParaRPr lang="en-US" sz="1650" dirty="0"/>
          </a:p>
        </p:txBody>
      </p:sp>
      <p:sp>
        <p:nvSpPr>
          <p:cNvPr id="8" name="Shape 6"/>
          <p:cNvSpPr/>
          <p:nvPr/>
        </p:nvSpPr>
        <p:spPr>
          <a:xfrm>
            <a:off x="7420213" y="3233738"/>
            <a:ext cx="6474381" cy="2265878"/>
          </a:xfrm>
          <a:prstGeom prst="roundRect">
            <a:avLst>
              <a:gd name="adj" fmla="val 4843"/>
            </a:avLst>
          </a:prstGeom>
          <a:solidFill>
            <a:srgbClr val="FFFDFA"/>
          </a:solidFill>
          <a:ln w="22860">
            <a:solidFill>
              <a:srgbClr val="DDD3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97353" y="3233738"/>
            <a:ext cx="91440" cy="2265878"/>
          </a:xfrm>
          <a:prstGeom prst="roundRect">
            <a:avLst>
              <a:gd name="adj" fmla="val 96570"/>
            </a:avLst>
          </a:prstGeom>
          <a:solidFill>
            <a:srgbClr val="B88E23"/>
          </a:solidFill>
          <a:ln/>
        </p:spPr>
      </p:sp>
      <p:sp>
        <p:nvSpPr>
          <p:cNvPr id="10" name="Text 8"/>
          <p:cNvSpPr/>
          <p:nvPr/>
        </p:nvSpPr>
        <p:spPr>
          <a:xfrm>
            <a:off x="7721798" y="3466743"/>
            <a:ext cx="2745819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Technical Feasibility</a:t>
            </a:r>
            <a:endParaRPr lang="en-US" sz="2050" dirty="0"/>
          </a:p>
        </p:txBody>
      </p:sp>
      <p:sp>
        <p:nvSpPr>
          <p:cNvPr id="11" name="Text 9"/>
          <p:cNvSpPr/>
          <p:nvPr/>
        </p:nvSpPr>
        <p:spPr>
          <a:xfrm>
            <a:off x="7721798" y="3921204"/>
            <a:ext cx="5939790" cy="1009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Platform development is achievable with current technologies (AI, blockchain for transparency). Requires robust database and intuitive UX design.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735806" y="5709761"/>
            <a:ext cx="6474262" cy="1929527"/>
          </a:xfrm>
          <a:prstGeom prst="roundRect">
            <a:avLst>
              <a:gd name="adj" fmla="val 5687"/>
            </a:avLst>
          </a:prstGeom>
          <a:solidFill>
            <a:srgbClr val="FFFDFA"/>
          </a:solidFill>
          <a:ln w="22860">
            <a:solidFill>
              <a:srgbClr val="DDD3BA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12946" y="5709761"/>
            <a:ext cx="91440" cy="1929527"/>
          </a:xfrm>
          <a:prstGeom prst="roundRect">
            <a:avLst>
              <a:gd name="adj" fmla="val 96570"/>
            </a:avLst>
          </a:prstGeom>
          <a:solidFill>
            <a:srgbClr val="B88E23"/>
          </a:solidFill>
          <a:ln/>
        </p:spPr>
      </p:sp>
      <p:sp>
        <p:nvSpPr>
          <p:cNvPr id="14" name="Text 12"/>
          <p:cNvSpPr/>
          <p:nvPr/>
        </p:nvSpPr>
        <p:spPr>
          <a:xfrm>
            <a:off x="1037392" y="5942767"/>
            <a:ext cx="2683073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Financial Feasibility</a:t>
            </a:r>
            <a:endParaRPr lang="en-US" sz="2050" dirty="0"/>
          </a:p>
        </p:txBody>
      </p:sp>
      <p:sp>
        <p:nvSpPr>
          <p:cNvPr id="15" name="Text 13"/>
          <p:cNvSpPr/>
          <p:nvPr/>
        </p:nvSpPr>
        <p:spPr>
          <a:xfrm>
            <a:off x="1037392" y="6397228"/>
            <a:ext cx="5939671" cy="1009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Projected initial capital outlay for platform development and marketing. Positive ROI expected within 3-5 years, supported by subscription and transaction fees.</a:t>
            </a:r>
            <a:endParaRPr lang="en-US" sz="1650" dirty="0"/>
          </a:p>
        </p:txBody>
      </p:sp>
      <p:sp>
        <p:nvSpPr>
          <p:cNvPr id="16" name="Shape 14"/>
          <p:cNvSpPr/>
          <p:nvPr/>
        </p:nvSpPr>
        <p:spPr>
          <a:xfrm>
            <a:off x="7420213" y="5709761"/>
            <a:ext cx="6474381" cy="1929527"/>
          </a:xfrm>
          <a:prstGeom prst="roundRect">
            <a:avLst>
              <a:gd name="adj" fmla="val 5687"/>
            </a:avLst>
          </a:prstGeom>
          <a:solidFill>
            <a:srgbClr val="FFFDFA"/>
          </a:solidFill>
          <a:ln w="22860">
            <a:solidFill>
              <a:srgbClr val="DDD3BA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7397353" y="5709761"/>
            <a:ext cx="91440" cy="1929527"/>
          </a:xfrm>
          <a:prstGeom prst="roundRect">
            <a:avLst>
              <a:gd name="adj" fmla="val 96570"/>
            </a:avLst>
          </a:prstGeom>
          <a:solidFill>
            <a:srgbClr val="B88E23"/>
          </a:solidFill>
          <a:ln/>
        </p:spPr>
      </p:sp>
      <p:sp>
        <p:nvSpPr>
          <p:cNvPr id="18" name="Text 16"/>
          <p:cNvSpPr/>
          <p:nvPr/>
        </p:nvSpPr>
        <p:spPr>
          <a:xfrm>
            <a:off x="7721798" y="5942767"/>
            <a:ext cx="3069431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Operational Feasibility</a:t>
            </a:r>
            <a:endParaRPr lang="en-US" sz="2050" dirty="0"/>
          </a:p>
        </p:txBody>
      </p:sp>
      <p:sp>
        <p:nvSpPr>
          <p:cNvPr id="19" name="Text 17"/>
          <p:cNvSpPr/>
          <p:nvPr/>
        </p:nvSpPr>
        <p:spPr>
          <a:xfrm>
            <a:off x="7721798" y="6397228"/>
            <a:ext cx="5939790" cy="1009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Requires a lean team for initial development, expanding to include customer support and partnership management. Scalable operations model.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8234"/>
            <a:ext cx="116009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Funding EcoLoop: The Strategic Choice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706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EcoLoop, the preferred funding source would be a blend of </a:t>
            </a: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Venture Capital (VC) funding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Impact Investment funds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 This dual approach leverages financial growth with a commitment to environmental and social returns.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78411"/>
            <a:ext cx="42802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Venture Capital (VC) Funding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5955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Scalability: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VCs provide significant capital for rapid scaling, crucial for a platform aiming for widespread adoption.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2755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Expertise &amp; Network: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Beyond capital, VCs offer invaluable mentorship, industry connections, and strategic guidance, accelerating market penetration.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478411"/>
            <a:ext cx="37286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Impact Investment Funds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059555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Mission Alignment: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These funds specifically seek ventures with positive social and environmental impact, aligning perfectly with EcoLoop's circular economy mission.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590461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Patient Capital: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Impact investors often provide longer-term capital, understanding that significant environmental change can take time to generate substantial financial returns.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437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EcoLoop's Marketing Blueprint: Reaching Our Audience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4555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marketing strategy focuses on a multi-channel approach, segmenting our efforts to effectively reach both businesses and individual users, emphasizing EcoLoop's value proposition in sustainability and efficiency.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526512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46605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B2B Outreach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151001"/>
            <a:ext cx="389393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Direct sales teams, industry partnerships (e.g., manufacturing associations), trade shows, and targeted LinkedIn campaigns. Focus on ROI and ESG benefits.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526512"/>
            <a:ext cx="4347567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68171" y="46605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B2C Engagement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368171" y="5151001"/>
            <a:ext cx="389393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Social media marketing (eco-influencers), community workshops on repair and upcycling, SEO-optimized content on sustainable living, and strategic partnerships with eco-friendly brands.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526512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738" y="46605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 &amp; Content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715738" y="5151001"/>
            <a:ext cx="389393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Press releases highlighting successful circular economy case studies, thought leadership articles on sustainability, and educational webinars on waste reduction.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4260" y="918924"/>
            <a:ext cx="12914828" cy="664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Revenue Model &amp; Pricing Strategy for EcoLoop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4260" y="2008703"/>
            <a:ext cx="1314188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EcoLoop will utilize a hybrid revenue model combining subscription fees with transaction-based commissions, ensuring a stable income stream while promoting platform usage.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44260" y="3140869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Revenue Streams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744260" y="3685818"/>
            <a:ext cx="6311622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Tiered Subscription (B2B):</a:t>
            </a: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Businesses pay a monthly/annual fee based on usage, number of materials listed, and access to advanced analytics.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4260" y="4780717"/>
            <a:ext cx="6311622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Transaction Commission (B2C &amp; B2B):</a:t>
            </a: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 small percentage commission on successful material exchanges and repair/upcycling service bookings.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4260" y="5875615"/>
            <a:ext cx="6311622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Premium Features:</a:t>
            </a: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Additional revenue from features like certified material origin tracking, premium repair partner listings, and advanced sustainability reporting for businesses.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582138" y="3140869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Pricing Strategy</a:t>
            </a:r>
            <a:endParaRPr lang="en-US" sz="2050" dirty="0"/>
          </a:p>
        </p:txBody>
      </p:sp>
      <p:sp>
        <p:nvSpPr>
          <p:cNvPr id="9" name="Text 7"/>
          <p:cNvSpPr/>
          <p:nvPr/>
        </p:nvSpPr>
        <p:spPr>
          <a:xfrm>
            <a:off x="7582138" y="3685818"/>
            <a:ext cx="6311622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Value-Based Pricing:</a:t>
            </a: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Pricing reflects the significant value provided in waste reduction, cost savings, and enhanced sustainability credentials for businesses.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82138" y="4780717"/>
            <a:ext cx="6311622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Freemium Model (B2C):</a:t>
            </a: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Basic access for individuals is free, with premium features (e.g., unlimited listings, enhanced visibility) available for a small fee.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82138" y="5875615"/>
            <a:ext cx="6311622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Competitive Benchmarking:</a:t>
            </a:r>
            <a:r>
              <a:rPr lang="en-US" sz="16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Pricing will be competitive with existing B2B waste management solutions and B2C marketplaces, while emphasizing EcoLoop's unique circular economy focus.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5415" y="365760"/>
            <a:ext cx="8635127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Breakeven Analysis: EcoLoop's Path to Profitability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465415" y="1047393"/>
            <a:ext cx="13699569" cy="42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Based on our financial projections, EcoLoop is expected to reach breakeven within </a:t>
            </a:r>
            <a:r>
              <a:rPr lang="en-US" sz="10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24 to 30 months</a:t>
            </a:r>
            <a:r>
              <a:rPr lang="en-US" sz="1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from its official launch. This timeline accounts for initial development, aggressive user acquisition, and scaling operational costs.</a:t>
            </a:r>
            <a:endParaRPr lang="en-US" sz="1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56" y="1472922"/>
            <a:ext cx="12407482" cy="6586657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6527244" y="8895040"/>
            <a:ext cx="132993" cy="132993"/>
          </a:xfrm>
          <a:prstGeom prst="roundRect">
            <a:avLst>
              <a:gd name="adj" fmla="val 13751"/>
            </a:avLst>
          </a:prstGeom>
          <a:solidFill>
            <a:srgbClr val="40320C"/>
          </a:solidFill>
          <a:ln/>
        </p:spPr>
      </p:sp>
      <p:sp>
        <p:nvSpPr>
          <p:cNvPr id="6" name="Text 3"/>
          <p:cNvSpPr/>
          <p:nvPr/>
        </p:nvSpPr>
        <p:spPr>
          <a:xfrm>
            <a:off x="6721197" y="8895040"/>
            <a:ext cx="517803" cy="132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000"/>
              </a:lnSpc>
              <a:buNone/>
            </a:pPr>
            <a:r>
              <a:rPr lang="en-US" sz="1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Revenue</a:t>
            </a:r>
            <a:endParaRPr lang="en-US" sz="1000" dirty="0"/>
          </a:p>
        </p:txBody>
      </p:sp>
      <p:sp>
        <p:nvSpPr>
          <p:cNvPr id="7" name="Shape 4"/>
          <p:cNvSpPr/>
          <p:nvPr/>
        </p:nvSpPr>
        <p:spPr>
          <a:xfrm>
            <a:off x="7391400" y="8895040"/>
            <a:ext cx="132993" cy="132993"/>
          </a:xfrm>
          <a:prstGeom prst="roundRect">
            <a:avLst>
              <a:gd name="adj" fmla="val 13751"/>
            </a:avLst>
          </a:prstGeom>
          <a:solidFill>
            <a:srgbClr val="785D17"/>
          </a:solidFill>
          <a:ln/>
        </p:spPr>
      </p:sp>
      <p:sp>
        <p:nvSpPr>
          <p:cNvPr id="8" name="Text 5"/>
          <p:cNvSpPr/>
          <p:nvPr/>
        </p:nvSpPr>
        <p:spPr>
          <a:xfrm>
            <a:off x="7585353" y="8895040"/>
            <a:ext cx="356711" cy="132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000"/>
              </a:lnSpc>
              <a:buNone/>
            </a:pPr>
            <a:r>
              <a:rPr lang="en-US" sz="1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Costs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465415" y="9443680"/>
            <a:ext cx="13699569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projection is contingent on achieving key milestones, including securing seed funding, successful platform beta launch, and reaching a critical mass of active users and businesses.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9967" y="690205"/>
            <a:ext cx="13250466" cy="1231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Entrepreneurial Decision Process: My Journey with EcoLoop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689967" y="2316242"/>
            <a:ext cx="13250466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My entrepreneurial journey with EcoLoop embodies a dynamic decision-making process, characterized by adaptability, strategic foresight, and continuous learning.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689967" y="3464362"/>
            <a:ext cx="6551295" cy="197048"/>
          </a:xfrm>
          <a:prstGeom prst="roundRect">
            <a:avLst>
              <a:gd name="adj" fmla="val 4202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887016" y="3858458"/>
            <a:ext cx="3207901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Opportunity Recognition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87016" y="4284702"/>
            <a:ext cx="6157198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Identifying the growing ecological crisis and the market gap for efficient circular economy solutions led to the EcoLoop concept.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389019" y="3168729"/>
            <a:ext cx="6551414" cy="197048"/>
          </a:xfrm>
          <a:prstGeom prst="roundRect">
            <a:avLst>
              <a:gd name="adj" fmla="val 4202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86067" y="3562826"/>
            <a:ext cx="3664863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Idea Generation &amp; Validation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86067" y="3989070"/>
            <a:ext cx="6157317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Brainstorming innovative features like AI-matching, followed by market research and feedback from potential users to validate the concept's viability.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689967" y="5575697"/>
            <a:ext cx="6551295" cy="197048"/>
          </a:xfrm>
          <a:prstGeom prst="roundRect">
            <a:avLst>
              <a:gd name="adj" fmla="val 4202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87016" y="5969794"/>
            <a:ext cx="2844046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Resource Mobilization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87016" y="6396038"/>
            <a:ext cx="6157198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Strategizing funding sources, assembling a core team, and identifying necessary technological and human capital for development.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7389019" y="5280065"/>
            <a:ext cx="6551414" cy="197048"/>
          </a:xfrm>
          <a:prstGeom prst="roundRect">
            <a:avLst>
              <a:gd name="adj" fmla="val 4202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586067" y="5674162"/>
            <a:ext cx="3011329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Execution &amp; Adaptation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586067" y="6100405"/>
            <a:ext cx="6157317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From platform development to marketing rollout, making agile decisions based on user feedback, market changes, and competitive landscape.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1168</Words>
  <Application>Microsoft Office PowerPoint</Application>
  <PresentationFormat>Custom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Libre Baskerville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Harini P</cp:lastModifiedBy>
  <cp:revision>2</cp:revision>
  <dcterms:created xsi:type="dcterms:W3CDTF">2025-07-27T07:28:49Z</dcterms:created>
  <dcterms:modified xsi:type="dcterms:W3CDTF">2025-07-27T07:50:25Z</dcterms:modified>
</cp:coreProperties>
</file>