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441" r:id="rId5"/>
    <p:sldId id="540" r:id="rId6"/>
    <p:sldId id="442" r:id="rId7"/>
    <p:sldId id="343" r:id="rId8"/>
    <p:sldId id="443" r:id="rId9"/>
    <p:sldId id="444" r:id="rId10"/>
    <p:sldId id="445" r:id="rId11"/>
    <p:sldId id="380" r:id="rId12"/>
    <p:sldId id="54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965" autoAdjust="0"/>
  </p:normalViewPr>
  <p:slideViewPr>
    <p:cSldViewPr snapToGrid="0">
      <p:cViewPr varScale="1">
        <p:scale>
          <a:sx n="143" d="100"/>
          <a:sy n="143" d="100"/>
        </p:scale>
        <p:origin x="-714" y="-102"/>
      </p:cViewPr>
      <p:guideLst>
        <p:guide orient="horz" pos="540"/>
        <p:guide orient="horz" pos="1620"/>
        <p:guide orient="horz" pos="660"/>
        <p:guide pos="14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 xmlns:p14="http://schemas.microsoft.com/office/powerpoint/2010/main"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9</a:t>
            </a:fld>
            <a:endParaRPr lang="en-US" sz="1200" b="0" strike="noStrike" spc="-1">
              <a:latin typeface="Times New Roman"/>
            </a:endParaRPr>
          </a:p>
        </p:txBody>
      </p:sp>
    </p:spTree>
    <p:extLst>
      <p:ext uri="{BB962C8B-B14F-4D97-AF65-F5344CB8AC3E}">
        <p14:creationId xmlns="" xmlns:p14="http://schemas.microsoft.com/office/powerpoint/2010/main"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4/16/2024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 xmlns:a16="http://schemas.microsoft.com/office/drawing/2014/main" id="{E688529A-B419-DA4B-5F2D-19BE77562210}"/>
              </a:ext>
            </a:extLst>
          </p:cNvPr>
          <p:cNvPicPr>
            <a:picLocks noChangeAspect="1"/>
          </p:cNvPicPr>
          <p:nvPr userDrawn="1"/>
        </p:nvPicPr>
        <p:blipFill>
          <a:blip r:embed="rId14">
            <a:extLst>
              <a:ext uri="{28A0092B-C50C-407E-A947-70E740481C1C}">
                <a14:useLocalDpi xmlns=""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B95211D9-145E-FE38-EA91-7A1CD272EA45}"/>
              </a:ext>
            </a:extLst>
          </p:cNvPr>
          <p:cNvGrpSpPr/>
          <p:nvPr/>
        </p:nvGrpSpPr>
        <p:grpSpPr>
          <a:xfrm>
            <a:off x="-35560" y="-5989"/>
            <a:ext cx="9215120" cy="5231678"/>
            <a:chOff x="-13523" y="-66567"/>
            <a:chExt cx="9215120" cy="5231678"/>
          </a:xfrm>
          <a:solidFill>
            <a:srgbClr val="7030A0"/>
          </a:solidFill>
        </p:grpSpPr>
        <p:pic>
          <p:nvPicPr>
            <p:cNvPr id="4" name="Picture 3" descr="A blue circle with icons and circles&#10;&#10;Description automatically generated with medium confidence">
              <a:extLst>
                <a:ext uri="{FF2B5EF4-FFF2-40B4-BE49-F238E27FC236}">
                  <a16:creationId xmlns=""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a:grpFill/>
          </p:spPr>
        </p:pic>
        <p:sp>
          <p:nvSpPr>
            <p:cNvPr id="6" name="Rectangle 5">
              <a:extLst>
                <a:ext uri="{FF2B5EF4-FFF2-40B4-BE49-F238E27FC236}">
                  <a16:creationId xmlns="" xmlns:a16="http://schemas.microsoft.com/office/drawing/2014/main" id="{20348CE6-A880-CAA1-F07C-92917E10344B}"/>
                </a:ext>
              </a:extLst>
            </p:cNvPr>
            <p:cNvSpPr/>
            <p:nvPr/>
          </p:nvSpPr>
          <p:spPr>
            <a:xfrm>
              <a:off x="-13523" y="-59125"/>
              <a:ext cx="9215120" cy="52242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 xmlns:a16="http://schemas.microsoft.com/office/drawing/2014/main" id="{B8BCF8B7-52AB-B3FB-BD62-ABF520369315}"/>
              </a:ext>
            </a:extLst>
          </p:cNvPr>
          <p:cNvSpPr/>
          <p:nvPr/>
        </p:nvSpPr>
        <p:spPr>
          <a:xfrm>
            <a:off x="1642823" y="2778126"/>
            <a:ext cx="5858351" cy="934509"/>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95000"/>
                  </a:schemeClr>
                </a:solidFill>
              </a:rPr>
              <a:t>E-COMMERCE SALES ANALYSIS</a:t>
            </a:r>
            <a:endParaRPr lang="en-US" sz="2000" b="1" dirty="0">
              <a:solidFill>
                <a:schemeClr val="bg1">
                  <a:lumMod val="95000"/>
                </a:schemeClr>
              </a:solidFill>
            </a:endParaRPr>
          </a:p>
        </p:txBody>
      </p:sp>
      <p:sp>
        <p:nvSpPr>
          <p:cNvPr id="27" name="TextBox 26">
            <a:extLst>
              <a:ext uri="{FF2B5EF4-FFF2-40B4-BE49-F238E27FC236}">
                <a16:creationId xmlns="" xmlns:a16="http://schemas.microsoft.com/office/drawing/2014/main" id="{243F787A-C1B9-4A5B-C50F-502754DD3886}"/>
              </a:ext>
            </a:extLst>
          </p:cNvPr>
          <p:cNvSpPr txBox="1"/>
          <p:nvPr/>
        </p:nvSpPr>
        <p:spPr>
          <a:xfrm>
            <a:off x="1281240" y="4231479"/>
            <a:ext cx="4412068"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a:t>
            </a:r>
            <a:r>
              <a:rPr lang="en-US" sz="1100" dirty="0" smtClean="0">
                <a:solidFill>
                  <a:schemeClr val="bg1"/>
                </a:solidFill>
              </a:rPr>
              <a:t>: </a:t>
            </a:r>
            <a:r>
              <a:rPr lang="en-US" sz="1100" dirty="0" smtClean="0">
                <a:solidFill>
                  <a:schemeClr val="bg1"/>
                </a:solidFill>
              </a:rPr>
              <a:t>GURUMOORTHY </a:t>
            </a:r>
            <a:r>
              <a:rPr lang="en-US" sz="1100" dirty="0" smtClean="0">
                <a:solidFill>
                  <a:schemeClr val="bg1"/>
                </a:solidFill>
              </a:rPr>
              <a:t>S</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a:t>
            </a:r>
            <a:r>
              <a:rPr lang="en-US" sz="1100" b="0" i="0" u="none" strike="noStrike" cap="none" dirty="0" smtClean="0">
                <a:solidFill>
                  <a:schemeClr val="bg1"/>
                </a:solidFill>
                <a:latin typeface="Arial"/>
                <a:ea typeface="Arial"/>
                <a:cs typeface="Arial"/>
                <a:sym typeface="Arial"/>
              </a:rPr>
              <a:t>Id: au612721105012</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a:t>
            </a:r>
            <a:r>
              <a:rPr lang="en-US" sz="1100" dirty="0" smtClean="0">
                <a:solidFill>
                  <a:schemeClr val="bg1"/>
                </a:solidFill>
              </a:rPr>
              <a:t>Name: THE KAVERY ENGINEERING COLLEGE</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37614006-D2E9-31D1-7F3E-A26C1C892A99}"/>
              </a:ext>
            </a:extLst>
          </p:cNvPr>
          <p:cNvSpPr txBox="1"/>
          <p:nvPr/>
        </p:nvSpPr>
        <p:spPr>
          <a:xfrm>
            <a:off x="904970" y="2279362"/>
            <a:ext cx="8041137" cy="800219"/>
          </a:xfrm>
          <a:prstGeom prst="rect">
            <a:avLst/>
          </a:prstGeom>
          <a:noFill/>
        </p:spPr>
        <p:txBody>
          <a:bodyPr wrap="square" rtlCol="0">
            <a:spAutoFit/>
          </a:bodyPr>
          <a:lstStyle/>
          <a:p>
            <a:pPr algn="ctr"/>
            <a:r>
              <a:rPr lang="en-US" sz="1800" b="1" dirty="0">
                <a:solidFill>
                  <a:schemeClr val="tx1"/>
                </a:solidFill>
              </a:rPr>
              <a:t>Disclaimer</a:t>
            </a:r>
          </a:p>
          <a:p>
            <a:pPr algn="ctr"/>
            <a:r>
              <a:rPr lang="en-US" dirty="0">
                <a:solidFill>
                  <a:schemeClr val="tx1"/>
                </a:solidFill>
                <a:latin typeface="Arial Black" pitchFamily="34" charset="0"/>
              </a:rPr>
              <a:t>The content is curated from online/offline resources and used for educational purpose only</a:t>
            </a:r>
          </a:p>
        </p:txBody>
      </p:sp>
    </p:spTree>
    <p:extLst>
      <p:ext uri="{BB962C8B-B14F-4D97-AF65-F5344CB8AC3E}">
        <p14:creationId xmlns="" xmlns:p14="http://schemas.microsoft.com/office/powerpoint/2010/main"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dirty="0">
                <a:solidFill>
                  <a:srgbClr val="7030A0"/>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Abstract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Problem Statement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Aims, Objective &amp; Proposed System/Solution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System Deployment Approach</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Model Development &amp; Algorithm</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Future Scope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Video of the Project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Conclusion</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Reference</a:t>
            </a:r>
          </a:p>
        </p:txBody>
      </p:sp>
      <p:sp>
        <p:nvSpPr>
          <p:cNvPr id="32770" name="AutoShape 2" descr="1000+ Online Education Pictures | Download Free Images on ..."/>
          <p:cNvSpPr>
            <a:spLocks noChangeAspect="1" noChangeArrowheads="1"/>
          </p:cNvSpPr>
          <p:nvPr/>
        </p:nvSpPr>
        <p:spPr bwMode="auto">
          <a:xfrm>
            <a:off x="2938822" y="11584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4" name="Picture 6" descr="C:\Users\ADMIN\Downloads\download (1).jfif"/>
          <p:cNvPicPr>
            <a:picLocks noChangeAspect="1" noChangeArrowheads="1"/>
          </p:cNvPicPr>
          <p:nvPr/>
        </p:nvPicPr>
        <p:blipFill>
          <a:blip r:embed="rId3"/>
          <a:srcRect/>
          <a:stretch>
            <a:fillRect/>
          </a:stretch>
        </p:blipFill>
        <p:spPr bwMode="auto">
          <a:xfrm>
            <a:off x="4765560" y="1394960"/>
            <a:ext cx="3310528" cy="2169197"/>
          </a:xfrm>
          <a:prstGeom prst="rect">
            <a:avLst/>
          </a:prstGeom>
          <a:noFill/>
        </p:spPr>
      </p:pic>
    </p:spTree>
    <p:extLst>
      <p:ext uri="{BB962C8B-B14F-4D97-AF65-F5344CB8AC3E}">
        <p14:creationId xmlns="" xmlns:p14="http://schemas.microsoft.com/office/powerpoint/2010/main"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99085" y="911586"/>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4437065" cy="2893100"/>
          </a:xfrm>
          <a:prstGeom prst="rect">
            <a:avLst/>
          </a:prstGeom>
          <a:noFill/>
        </p:spPr>
        <p:txBody>
          <a:bodyPr wrap="square" lIns="91440" tIns="45720" rIns="91440" bIns="45720" anchor="t">
            <a:spAutoFit/>
          </a:bodyPr>
          <a:lstStyle/>
          <a:p>
            <a:pPr algn="just" fontAlgn="base">
              <a:spcAft>
                <a:spcPts val="800"/>
              </a:spcAft>
              <a:buClr>
                <a:srgbClr val="213163"/>
              </a:buClr>
            </a:pPr>
            <a:r>
              <a:rPr lang="en-US" dirty="0" smtClean="0">
                <a:latin typeface="Arial Unicode MS" pitchFamily="34" charset="-128"/>
                <a:ea typeface="Arial Unicode MS" pitchFamily="34" charset="-128"/>
                <a:cs typeface="Arial Unicode MS" pitchFamily="34" charset="-128"/>
              </a:rPr>
              <a:t>In the emerging global economy, E-commerce is a strong catalyst for economic development. The rapid growth in usage of Internet and Web-based applications is decreasing operational costs of large enterprises, extending trading opportunities and lowering the financial barriers for active ecommerce </a:t>
            </a:r>
            <a:r>
              <a:rPr lang="en-US" dirty="0" err="1" smtClean="0">
                <a:latin typeface="Arial Unicode MS" pitchFamily="34" charset="-128"/>
                <a:ea typeface="Arial Unicode MS" pitchFamily="34" charset="-128"/>
                <a:cs typeface="Arial Unicode MS" pitchFamily="34" charset="-128"/>
              </a:rPr>
              <a:t>participation.Business</a:t>
            </a:r>
            <a:r>
              <a:rPr lang="en-US" dirty="0" smtClean="0">
                <a:latin typeface="Arial Unicode MS" pitchFamily="34" charset="-128"/>
                <a:ea typeface="Arial Unicode MS" pitchFamily="34" charset="-128"/>
                <a:cs typeface="Arial Unicode MS" pitchFamily="34" charset="-128"/>
              </a:rPr>
              <a:t> tycoons around the globe are realizing that e-commerce is not just trading of products and information over Internet, rather it provides an opportunity to compete with other giants in the market. Data mining (DM) is used to attain knowledge from available information in order to help companies make weighted decisions. </a:t>
            </a:r>
            <a:endParaRPr lang="en-US" b="0"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Abstract</a:t>
            </a:r>
          </a:p>
        </p:txBody>
      </p:sp>
      <p:pic>
        <p:nvPicPr>
          <p:cNvPr id="30721" name="Picture 1" descr="C:\Users\ADMIN\Downloads\images.jfif"/>
          <p:cNvPicPr>
            <a:picLocks noChangeAspect="1" noChangeArrowheads="1"/>
          </p:cNvPicPr>
          <p:nvPr/>
        </p:nvPicPr>
        <p:blipFill>
          <a:blip r:embed="rId3"/>
          <a:srcRect/>
          <a:stretch>
            <a:fillRect/>
          </a:stretch>
        </p:blipFill>
        <p:spPr bwMode="auto">
          <a:xfrm>
            <a:off x="5378687" y="1408309"/>
            <a:ext cx="3338147" cy="2242616"/>
          </a:xfrm>
          <a:prstGeom prst="rect">
            <a:avLst/>
          </a:prstGeom>
          <a:noFill/>
        </p:spPr>
      </p:pic>
    </p:spTree>
    <p:extLst>
      <p:ext uri="{BB962C8B-B14F-4D97-AF65-F5344CB8AC3E}">
        <p14:creationId xmlns="" xmlns:p14="http://schemas.microsoft.com/office/powerpoint/2010/main"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4437065" cy="3323987"/>
          </a:xfrm>
          <a:prstGeom prst="rect">
            <a:avLst/>
          </a:prstGeom>
          <a:noFill/>
        </p:spPr>
        <p:txBody>
          <a:bodyPr wrap="square" lIns="91440" tIns="45720" rIns="91440" bIns="45720" anchor="t">
            <a:spAutoFit/>
          </a:bodyPr>
          <a:lstStyle/>
          <a:p>
            <a:pPr>
              <a:buFont typeface="Wingdings" pitchFamily="2" charset="2"/>
              <a:buChar char="Ø"/>
            </a:pPr>
            <a:r>
              <a:rPr lang="en-US" dirty="0" smtClean="0">
                <a:latin typeface="Arial Unicode MS" pitchFamily="34" charset="-128"/>
                <a:ea typeface="Arial Unicode MS" pitchFamily="34" charset="-128"/>
                <a:cs typeface="Arial Unicode MS" pitchFamily="34" charset="-128"/>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a:t>
            </a:r>
          </a:p>
          <a:p>
            <a:pPr>
              <a:buFont typeface="Wingdings" pitchFamily="2" charset="2"/>
              <a:buChar char="Ø"/>
            </a:pPr>
            <a:endParaRPr lang="en-US" dirty="0" smtClean="0">
              <a:latin typeface="Arial Unicode MS" pitchFamily="34" charset="-128"/>
              <a:ea typeface="Arial Unicode MS" pitchFamily="34" charset="-128"/>
              <a:cs typeface="Arial Unicode MS" pitchFamily="34" charset="-128"/>
            </a:endParaRPr>
          </a:p>
          <a:p>
            <a:pPr>
              <a:buFont typeface="Wingdings" pitchFamily="2" charset="2"/>
              <a:buChar char="Ø"/>
            </a:pPr>
            <a:endParaRPr lang="en-US" dirty="0" smtClean="0">
              <a:latin typeface="Arial Unicode MS" pitchFamily="34" charset="-128"/>
              <a:ea typeface="Arial Unicode MS" pitchFamily="34" charset="-128"/>
              <a:cs typeface="Arial Unicode MS" pitchFamily="34" charset="-128"/>
            </a:endParaRPr>
          </a:p>
          <a:p>
            <a:pPr>
              <a:buFont typeface="Wingdings" pitchFamily="2" charset="2"/>
              <a:buChar char="Ø"/>
            </a:pPr>
            <a:r>
              <a:rPr lang="en-US" dirty="0" smtClean="0">
                <a:latin typeface="Arial Unicode MS" pitchFamily="34" charset="-128"/>
                <a:ea typeface="Arial Unicode MS" pitchFamily="34" charset="-128"/>
                <a:cs typeface="Arial Unicode MS" pitchFamily="34" charset="-128"/>
              </a:rPr>
              <a:t> They have a very broad idea about what they want to buy. Many customers nowadays search for their products on Google rather than visiting specific e-commerce sites. They believe that Google will take them to the e-commerce sites that have their product.</a:t>
            </a:r>
            <a:r>
              <a:rPr lang="en-US" dirty="0"/>
              <a:t/>
            </a:r>
            <a:br>
              <a:rPr lang="en-US" dirty="0"/>
            </a:br>
            <a:endParaRPr lang="en-US" dirty="0"/>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Problem Statement</a:t>
            </a:r>
          </a:p>
        </p:txBody>
      </p:sp>
      <p:pic>
        <p:nvPicPr>
          <p:cNvPr id="28673" name="Picture 1" descr="C:\Users\ADMIN\Downloads\download (2).jfif"/>
          <p:cNvPicPr>
            <a:picLocks noChangeAspect="1" noChangeArrowheads="1"/>
          </p:cNvPicPr>
          <p:nvPr/>
        </p:nvPicPr>
        <p:blipFill>
          <a:blip r:embed="rId3"/>
          <a:srcRect/>
          <a:stretch>
            <a:fillRect/>
          </a:stretch>
        </p:blipFill>
        <p:spPr bwMode="auto">
          <a:xfrm>
            <a:off x="5466377" y="1221425"/>
            <a:ext cx="2897373" cy="2242616"/>
          </a:xfrm>
          <a:prstGeom prst="rect">
            <a:avLst/>
          </a:prstGeom>
          <a:noFill/>
        </p:spPr>
      </p:pic>
    </p:spTree>
    <p:extLst>
      <p:ext uri="{BB962C8B-B14F-4D97-AF65-F5344CB8AC3E}">
        <p14:creationId xmlns="" xmlns:p14="http://schemas.microsoft.com/office/powerpoint/2010/main"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8589965" cy="584775"/>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smtClean="0">
                <a:solidFill>
                  <a:srgbClr val="7030A0"/>
                </a:solidFill>
                <a:effectLst/>
              </a:rPr>
              <a:t>Aim</a:t>
            </a:r>
            <a:r>
              <a:rPr lang="en-US" b="1" i="0" dirty="0" smtClean="0">
                <a:solidFill>
                  <a:srgbClr val="000000"/>
                </a:solidFill>
                <a:effectLst/>
              </a:rPr>
              <a:t>: </a:t>
            </a:r>
            <a:r>
              <a:rPr lang="en-US" sz="1600" dirty="0" smtClean="0">
                <a:latin typeface="Arial Unicode MS" pitchFamily="34" charset="-128"/>
                <a:ea typeface="Arial Unicode MS" pitchFamily="34" charset="-128"/>
                <a:cs typeface="Arial Unicode MS" pitchFamily="34" charset="-128"/>
              </a:rPr>
              <a:t>Ecommerce is a method of buying and selling goods and services online. The definition of ecommerce business can also include tactics like affiliate marketing.</a:t>
            </a:r>
            <a:r>
              <a:rPr lang="en-US" dirty="0" smtClean="0">
                <a:latin typeface="Arial Unicode MS" pitchFamily="34" charset="-128"/>
                <a:ea typeface="Arial Unicode MS" pitchFamily="34" charset="-128"/>
                <a:cs typeface="Arial Unicode MS" pitchFamily="34" charset="-128"/>
              </a:rPr>
              <a:t>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Aim and Objective</a:t>
            </a:r>
          </a:p>
        </p:txBody>
      </p:sp>
      <p:pic>
        <p:nvPicPr>
          <p:cNvPr id="26627" name="Picture 3" descr="C:\Users\ADMIN\Downloads\pngtree-ecommerce-website-with-shopping-cart-with-the-shopping-cart-on-a-image_2975658.jpg"/>
          <p:cNvPicPr>
            <a:picLocks noChangeAspect="1" noChangeArrowheads="1"/>
          </p:cNvPicPr>
          <p:nvPr/>
        </p:nvPicPr>
        <p:blipFill>
          <a:blip r:embed="rId3"/>
          <a:srcRect/>
          <a:stretch>
            <a:fillRect/>
          </a:stretch>
        </p:blipFill>
        <p:spPr bwMode="auto">
          <a:xfrm>
            <a:off x="2289338" y="2322710"/>
            <a:ext cx="3902330" cy="2132314"/>
          </a:xfrm>
          <a:prstGeom prst="rect">
            <a:avLst/>
          </a:prstGeom>
          <a:noFill/>
        </p:spPr>
      </p:pic>
    </p:spTree>
    <p:extLst>
      <p:ext uri="{BB962C8B-B14F-4D97-AF65-F5344CB8AC3E}">
        <p14:creationId xmlns="" xmlns:p14="http://schemas.microsoft.com/office/powerpoint/2010/main"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8650925" cy="3406061"/>
          </a:xfrm>
          <a:prstGeom prst="rect">
            <a:avLst/>
          </a:prstGeom>
          <a:noFill/>
        </p:spPr>
        <p:txBody>
          <a:bodyPr wrap="square" lIns="91440" tIns="45720" rIns="91440" bIns="45720" anchor="t">
            <a:spAutoFit/>
          </a:bodyPr>
          <a:lstStyle/>
          <a:p>
            <a:pPr marL="173736" indent="-173736" fontAlgn="base">
              <a:spcAft>
                <a:spcPts val="800"/>
              </a:spcAft>
              <a:buClr>
                <a:srgbClr val="213163"/>
              </a:buClr>
              <a:buFont typeface="Arial" panose="020B0604020202020204" pitchFamily="34" charset="0"/>
              <a:buChar char="•"/>
            </a:pPr>
            <a:r>
              <a:rPr lang="en-US" u="sng" dirty="0" smtClean="0">
                <a:solidFill>
                  <a:srgbClr val="FF0000"/>
                </a:solidFill>
                <a:latin typeface="Arial Black" pitchFamily="34" charset="0"/>
              </a:rPr>
              <a:t>Emotion detection </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Emotion detection is an advanced technique that deploys advanced technologies like Machine Learning, Natural language Processing, Computer Vision, Image Processing, and many more to identify hidden emotions.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Age Estimation Model</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an age estimation model utilizing facial features, wrinkles, and other age-related cues to categorize individuals into specific age ranges.</a:t>
            </a:r>
          </a:p>
          <a:p>
            <a:pPr marL="173736" indent="-173736" fontAlgn="base">
              <a:spcAft>
                <a:spcPts val="800"/>
              </a:spcAft>
              <a:buClr>
                <a:srgbClr val="213163"/>
              </a:buClr>
              <a:buFont typeface="Arial" panose="020B0604020202020204" pitchFamily="34" charset="0"/>
              <a:buChar char="•"/>
            </a:pPr>
            <a:r>
              <a:rPr lang="en-US" b="1" i="0" u="sng" dirty="0">
                <a:solidFill>
                  <a:srgbClr val="FF0000"/>
                </a:solidFill>
                <a:effectLst/>
              </a:rPr>
              <a:t>Real-time Processing Optimization</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The rate at which the companies have been collecting user data is simply tremendous as they consider it to be a valuable source to make improvements in their business strategies.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Robustness to Variability</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Enhance the system's robustness to variations in lighting conditions, image quality, and camera angles.</a:t>
            </a: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User Interface Integration</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 user-friendly interface for seamless interaction with the system.</a:t>
            </a:r>
          </a:p>
          <a:p>
            <a:pPr marL="173736" indent="-173736" fontAlgn="base">
              <a:spcAft>
                <a:spcPts val="800"/>
              </a:spcAft>
              <a:buClr>
                <a:srgbClr val="213163"/>
              </a:buClr>
              <a:buFont typeface="Arial" panose="020B0604020202020204" pitchFamily="34" charset="0"/>
              <a:buChar char="•"/>
            </a:pPr>
            <a:r>
              <a:rPr lang="en-US" b="1" i="0" dirty="0">
                <a:solidFill>
                  <a:srgbClr val="FF0000"/>
                </a:solidFill>
                <a:effectLst/>
              </a:rPr>
              <a:t>Scalability and Adaptability</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Even a moderately successful e-commerce operation will grow year-over-year.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Objectives</a:t>
            </a:r>
          </a:p>
        </p:txBody>
      </p:sp>
    </p:spTree>
    <p:extLst>
      <p:ext uri="{BB962C8B-B14F-4D97-AF65-F5344CB8AC3E}">
        <p14:creationId xmlns="" xmlns:p14="http://schemas.microsoft.com/office/powerpoint/2010/main"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85737" y="1061211"/>
            <a:ext cx="4386264" cy="274944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u="sng" dirty="0">
                <a:solidFill>
                  <a:srgbClr val="FF0000"/>
                </a:solidFill>
              </a:rPr>
              <a:t>Solution</a:t>
            </a:r>
            <a:r>
              <a:rPr lang="en-US" b="1" dirty="0"/>
              <a:t>: </a:t>
            </a:r>
            <a:r>
              <a:rPr lang="en-US" dirty="0">
                <a:latin typeface="Arial Unicode MS" pitchFamily="34" charset="-128"/>
                <a:ea typeface="Arial Unicode MS" pitchFamily="34" charset="-128"/>
                <a:cs typeface="Arial Unicode MS" pitchFamily="34" charset="-128"/>
              </a:rPr>
              <a:t>The project involves utilization of Convolutional Neural Networks (CNNs) for facial emotion age recognition.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Integration of pre-trained age detection models based on CNN architectures.</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Implementation of efficient data preprocessing techniques for enhanced performance.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Deployment of optimized model architectures for real-time processing on resource-constrained devices.</a:t>
            </a:r>
          </a:p>
        </p:txBody>
      </p:sp>
      <p:grpSp>
        <p:nvGrpSpPr>
          <p:cNvPr id="5" name="Group 4">
            <a:extLst>
              <a:ext uri="{FF2B5EF4-FFF2-40B4-BE49-F238E27FC236}">
                <a16:creationId xmlns="" xmlns:a16="http://schemas.microsoft.com/office/drawing/2014/main"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 xmlns:a16="http://schemas.microsoft.com/office/drawing/2014/main" id="{B4B5C301-F6A3-621F-01C5-1E3138ED5FA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86259" y="1047750"/>
              <a:ext cx="3422806" cy="227772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 name="Straight Connector 6">
              <a:extLst>
                <a:ext uri="{FF2B5EF4-FFF2-40B4-BE49-F238E27FC236}">
                  <a16:creationId xmlns="" xmlns:a16="http://schemas.microsoft.com/office/drawing/2014/main"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7030A0"/>
                </a:solidFill>
              </a:rPr>
              <a:t>System Deployment Approach</a:t>
            </a:r>
          </a:p>
        </p:txBody>
      </p:sp>
      <p:pic>
        <p:nvPicPr>
          <p:cNvPr id="20481" name="Picture 1" descr="C:\Users\ADMIN\Downloads\CRISP-DM.png"/>
          <p:cNvPicPr>
            <a:picLocks noChangeAspect="1" noChangeArrowheads="1"/>
          </p:cNvPicPr>
          <p:nvPr/>
        </p:nvPicPr>
        <p:blipFill>
          <a:blip r:embed="rId3"/>
          <a:srcRect/>
          <a:stretch>
            <a:fillRect/>
          </a:stretch>
        </p:blipFill>
        <p:spPr bwMode="auto">
          <a:xfrm>
            <a:off x="1976438" y="1228099"/>
            <a:ext cx="5191125" cy="3339139"/>
          </a:xfrm>
          <a:prstGeom prst="rect">
            <a:avLst/>
          </a:prstGeom>
          <a:noFill/>
        </p:spPr>
      </p:pic>
    </p:spTree>
    <p:extLst>
      <p:ext uri="{BB962C8B-B14F-4D97-AF65-F5344CB8AC3E}">
        <p14:creationId xmlns="" xmlns:p14="http://schemas.microsoft.com/office/powerpoint/2010/main"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673</TotalTime>
  <Words>386</Words>
  <Application>Microsoft Office PowerPoint</Application>
  <PresentationFormat>On-screen Show (16:9)</PresentationFormat>
  <Paragraphs>48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Course Outline</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168</cp:revision>
  <dcterms:modified xsi:type="dcterms:W3CDTF">2024-04-16T09:53:26Z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