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63" r:id="rId8"/>
    <p:sldId id="2146847062" r:id="rId9"/>
    <p:sldId id="265" r:id="rId10"/>
    <p:sldId id="266" r:id="rId11"/>
    <p:sldId id="267" r:id="rId12"/>
    <p:sldId id="2146847063" r:id="rId13"/>
    <p:sldId id="2146847064" r:id="rId14"/>
    <p:sldId id="2146847065" r:id="rId15"/>
    <p:sldId id="2146847066" r:id="rId16"/>
    <p:sldId id="2146847067" r:id="rId17"/>
    <p:sldId id="2146847068" r:id="rId18"/>
    <p:sldId id="268" r:id="rId19"/>
    <p:sldId id="2146847055" r:id="rId20"/>
    <p:sldId id="269" r:id="rId21"/>
    <p:sldId id="2146847059" r:id="rId22"/>
    <p:sldId id="2146847060" r:id="rId23"/>
    <p:sldId id="2146847061"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rxiv.org/abs/2005.11401" TargetMode="External"/><Relationship Id="rId2" Type="http://schemas.openxmlformats.org/officeDocument/2006/relationships/hyperlink" Target="https://www.kaggle.com/datasets/adilshamim8/daily-food-and-nutrition-dataset" TargetMode="External"/><Relationship Id="rId1" Type="http://schemas.openxmlformats.org/officeDocument/2006/relationships/slideLayout" Target="../slideLayouts/slideLayout2.xml"/><Relationship Id="rId5" Type="http://schemas.openxmlformats.org/officeDocument/2006/relationships/hyperlink" Target="https://www.google.com/search?q=https://cloud.ibm.com/docs/watsonx-ai&amp;authuser=1" TargetMode="External"/><Relationship Id="rId4" Type="http://schemas.openxmlformats.org/officeDocument/2006/relationships/hyperlink" Target="https://arxiv.org/abs/2210.03629"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812491"/>
            <a:ext cx="9144000" cy="977778"/>
          </a:xfrm>
        </p:spPr>
        <p:txBody>
          <a:bodyPr>
            <a:normAutofit fontScale="90000"/>
          </a:bodyPr>
          <a:lstStyle/>
          <a:p>
            <a:pPr algn="ctr"/>
            <a:r>
              <a:rPr lang="en-US" dirty="0"/>
              <a:t>NutriMind: Building </a:t>
            </a:r>
            <a:r>
              <a:rPr lang="en-IN" dirty="0"/>
              <a:t>The Smartest AI Nutrition Assistant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680842" y="3429000"/>
            <a:ext cx="8830316" cy="1446550"/>
          </a:xfrm>
          <a:prstGeom prst="rect">
            <a:avLst/>
          </a:prstGeom>
          <a:noFill/>
        </p:spPr>
        <p:txBody>
          <a:bodyPr wrap="square" lIns="91440" tIns="45720" rIns="91440" bIns="45720" rtlCol="0" anchor="t">
            <a:spAutoFit/>
          </a:bodyPr>
          <a:lstStyle/>
          <a:p>
            <a:pPr algn="ctr"/>
            <a:r>
              <a:rPr lang="en-US" sz="2800" b="1" dirty="0">
                <a:solidFill>
                  <a:schemeClr val="accent1">
                    <a:lumMod val="75000"/>
                  </a:schemeClr>
                </a:solidFill>
                <a:latin typeface="Arial" pitchFamily="34" charset="0"/>
                <a:cs typeface="Arial" pitchFamily="34" charset="0"/>
              </a:rPr>
              <a:t>Presented By:-</a:t>
            </a:r>
          </a:p>
          <a:p>
            <a:pPr marL="457200" indent="-457200" algn="ctr">
              <a:buAutoNum type="arabicPeriod"/>
            </a:pPr>
            <a:r>
              <a:rPr lang="en-US" sz="2000" b="1" dirty="0">
                <a:solidFill>
                  <a:schemeClr val="accent6">
                    <a:lumMod val="40000"/>
                    <a:lumOff val="60000"/>
                  </a:schemeClr>
                </a:solidFill>
                <a:latin typeface="Arial"/>
                <a:cs typeface="Arial"/>
              </a:rPr>
              <a:t>NAME</a:t>
            </a:r>
            <a:r>
              <a:rPr lang="en-US" sz="2000" b="1" dirty="0">
                <a:solidFill>
                  <a:schemeClr val="accent1">
                    <a:lumMod val="75000"/>
                  </a:schemeClr>
                </a:solidFill>
                <a:latin typeface="Arial"/>
                <a:cs typeface="Arial"/>
              </a:rPr>
              <a:t> :- GURPREET SINGH</a:t>
            </a:r>
          </a:p>
          <a:p>
            <a:pPr marL="457200" indent="-457200" algn="ctr">
              <a:buAutoNum type="arabicPeriod"/>
            </a:pPr>
            <a:r>
              <a:rPr lang="en-US" sz="2000" b="1" dirty="0">
                <a:solidFill>
                  <a:schemeClr val="accent6">
                    <a:lumMod val="40000"/>
                    <a:lumOff val="60000"/>
                  </a:schemeClr>
                </a:solidFill>
                <a:latin typeface="Arial"/>
                <a:cs typeface="Arial"/>
              </a:rPr>
              <a:t>INSTITUTION NAME </a:t>
            </a:r>
            <a:r>
              <a:rPr lang="en-US" sz="2000" b="1" dirty="0">
                <a:solidFill>
                  <a:schemeClr val="accent1">
                    <a:lumMod val="75000"/>
                  </a:schemeClr>
                </a:solidFill>
                <a:latin typeface="Arial"/>
                <a:cs typeface="Arial"/>
              </a:rPr>
              <a:t>:- PRESIDENCY UNIVERSITY,BENGALURU</a:t>
            </a:r>
          </a:p>
          <a:p>
            <a:pPr marL="457200" indent="-457200" algn="ctr">
              <a:buAutoNum type="arabicPeriod"/>
            </a:pPr>
            <a:r>
              <a:rPr lang="en-US" sz="2000" b="1" dirty="0">
                <a:solidFill>
                  <a:schemeClr val="accent6">
                    <a:lumMod val="40000"/>
                    <a:lumOff val="60000"/>
                  </a:schemeClr>
                </a:solidFill>
                <a:latin typeface="Arial"/>
                <a:cs typeface="Arial"/>
              </a:rPr>
              <a:t>FIELD OF STUDY </a:t>
            </a:r>
            <a:r>
              <a:rPr lang="en-US" sz="2000" b="1" dirty="0">
                <a:solidFill>
                  <a:schemeClr val="accent1">
                    <a:lumMod val="75000"/>
                  </a:schemeClr>
                </a:solidFill>
                <a:latin typeface="Arial"/>
                <a:cs typeface="Arial"/>
              </a:rPr>
              <a:t>:- B.TECH (COMPUTER SCIENCE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00B44-7C60-FE73-106C-91BD9A487C9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E48FD47-A757-66CE-C653-95C040E7AD00}"/>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458E4CAF-5A22-9F31-48AE-82DB71B24FB7}"/>
              </a:ext>
            </a:extLst>
          </p:cNvPr>
          <p:cNvSpPr>
            <a:spLocks noGrp="1"/>
          </p:cNvSpPr>
          <p:nvPr>
            <p:ph idx="1"/>
          </p:nvPr>
        </p:nvSpPr>
        <p:spPr>
          <a:xfrm>
            <a:off x="581192" y="1212176"/>
            <a:ext cx="11029615" cy="1477750"/>
          </a:xfrm>
        </p:spPr>
        <p:txBody>
          <a:bodyPr>
            <a:normAutofit/>
          </a:bodyPr>
          <a:lstStyle/>
          <a:p>
            <a:pPr marL="0" indent="0">
              <a:buNone/>
            </a:pPr>
            <a:r>
              <a:rPr lang="en-US" sz="1800" dirty="0"/>
              <a:t>This screenshot captures the successful generation of a personalized meal plan in the </a:t>
            </a:r>
            <a:r>
              <a:rPr lang="en-US" sz="1800" b="1" dirty="0"/>
              <a:t>Prompt Lab</a:t>
            </a:r>
            <a:r>
              <a:rPr lang="en-US" sz="1800" dirty="0"/>
              <a:t>. The </a:t>
            </a:r>
            <a:r>
              <a:rPr lang="en-US" sz="1800" b="1" dirty="0"/>
              <a:t>granite-3-8b-instruct</a:t>
            </a:r>
            <a:r>
              <a:rPr lang="en-US" sz="1800" dirty="0"/>
              <a:t> model was given a detailed persona and a complex user request with multiple constraints (Health Goal: Build muscle, 2500 Calorie Target, Peanut Allergy). The model's ability to generate a structured, multi-option meal plan for Breakfast, Lunch, and Dinner validates the core logic of the "NutriMind" agent.</a:t>
            </a:r>
            <a:endParaRPr lang="en-IN" sz="1800" dirty="0"/>
          </a:p>
        </p:txBody>
      </p:sp>
      <p:pic>
        <p:nvPicPr>
          <p:cNvPr id="4" name="Picture 3">
            <a:extLst>
              <a:ext uri="{FF2B5EF4-FFF2-40B4-BE49-F238E27FC236}">
                <a16:creationId xmlns:a16="http://schemas.microsoft.com/office/drawing/2014/main" id="{B1852BDE-E034-02DC-4FB2-934140A90565}"/>
              </a:ext>
            </a:extLst>
          </p:cNvPr>
          <p:cNvPicPr>
            <a:picLocks noChangeAspect="1"/>
          </p:cNvPicPr>
          <p:nvPr/>
        </p:nvPicPr>
        <p:blipFill>
          <a:blip r:embed="rId2"/>
          <a:stretch>
            <a:fillRect/>
          </a:stretch>
        </p:blipFill>
        <p:spPr>
          <a:xfrm>
            <a:off x="581192" y="2689926"/>
            <a:ext cx="11029615" cy="3612636"/>
          </a:xfrm>
          <a:prstGeom prst="rect">
            <a:avLst/>
          </a:prstGeom>
        </p:spPr>
      </p:pic>
    </p:spTree>
    <p:extLst>
      <p:ext uri="{BB962C8B-B14F-4D97-AF65-F5344CB8AC3E}">
        <p14:creationId xmlns:p14="http://schemas.microsoft.com/office/powerpoint/2010/main" val="2602240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CC49E-4A5C-0EA4-248C-2FD98C739BB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A11BF52-DE3B-5E12-C1F7-2DA7A673A6AF}"/>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E4BD11D9-F537-A334-150A-6122DDFC86CA}"/>
              </a:ext>
            </a:extLst>
          </p:cNvPr>
          <p:cNvSpPr>
            <a:spLocks noGrp="1"/>
          </p:cNvSpPr>
          <p:nvPr>
            <p:ph idx="1"/>
          </p:nvPr>
        </p:nvSpPr>
        <p:spPr>
          <a:xfrm>
            <a:off x="581192" y="1175799"/>
            <a:ext cx="11029615" cy="1715494"/>
          </a:xfrm>
        </p:spPr>
        <p:txBody>
          <a:bodyPr>
            <a:normAutofit/>
          </a:bodyPr>
          <a:lstStyle/>
          <a:p>
            <a:pPr marL="0" indent="0">
              <a:buNone/>
            </a:pPr>
            <a:r>
              <a:rPr lang="en-US" sz="1800" dirty="0"/>
              <a:t>This image showcases the </a:t>
            </a:r>
            <a:r>
              <a:rPr lang="en-US" sz="1800" b="1" dirty="0"/>
              <a:t>IBM watsonx Prompt Lab</a:t>
            </a:r>
            <a:r>
              <a:rPr lang="en-US" sz="1800" dirty="0"/>
              <a:t> in "Freeform" mode, where a core agent skill was engineered and tested. A complex prompt was provided to the </a:t>
            </a:r>
            <a:r>
              <a:rPr lang="en-US" sz="1800" b="1" dirty="0"/>
              <a:t>granite-3-8b-instruct</a:t>
            </a:r>
            <a:r>
              <a:rPr lang="en-US" sz="1800" dirty="0"/>
              <a:t> model, tasking it with suggesting and explaining healthier food swaps based on a user's goal. The model's successful generation of detailed alternatives like "Baked Kale Chips" demonstrates its ability to perform contextual reasoning based on the provided nutritional data.</a:t>
            </a:r>
          </a:p>
        </p:txBody>
      </p:sp>
      <p:pic>
        <p:nvPicPr>
          <p:cNvPr id="4" name="Picture 3">
            <a:extLst>
              <a:ext uri="{FF2B5EF4-FFF2-40B4-BE49-F238E27FC236}">
                <a16:creationId xmlns:a16="http://schemas.microsoft.com/office/drawing/2014/main" id="{AB559BAB-B1F9-5CC9-3376-590697A084A1}"/>
              </a:ext>
            </a:extLst>
          </p:cNvPr>
          <p:cNvPicPr>
            <a:picLocks noChangeAspect="1"/>
          </p:cNvPicPr>
          <p:nvPr/>
        </p:nvPicPr>
        <p:blipFill>
          <a:blip r:embed="rId2"/>
          <a:stretch>
            <a:fillRect/>
          </a:stretch>
        </p:blipFill>
        <p:spPr>
          <a:xfrm>
            <a:off x="581192" y="2836429"/>
            <a:ext cx="11029615" cy="3493009"/>
          </a:xfrm>
          <a:prstGeom prst="rect">
            <a:avLst/>
          </a:prstGeom>
        </p:spPr>
      </p:pic>
    </p:spTree>
    <p:extLst>
      <p:ext uri="{BB962C8B-B14F-4D97-AF65-F5344CB8AC3E}">
        <p14:creationId xmlns:p14="http://schemas.microsoft.com/office/powerpoint/2010/main" val="2433031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B87A1-DF53-7AAC-15D4-1597E164190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A1DD0A5-8A96-00BA-FB21-EE1CBE79EAD9}"/>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FAA9A343-2FCB-41B9-C621-38FCCFB2739C}"/>
              </a:ext>
            </a:extLst>
          </p:cNvPr>
          <p:cNvSpPr>
            <a:spLocks noGrp="1"/>
          </p:cNvSpPr>
          <p:nvPr>
            <p:ph idx="1"/>
          </p:nvPr>
        </p:nvSpPr>
        <p:spPr>
          <a:xfrm>
            <a:off x="581190" y="1159300"/>
            <a:ext cx="11029615" cy="1346156"/>
          </a:xfrm>
        </p:spPr>
        <p:txBody>
          <a:bodyPr>
            <a:normAutofit/>
          </a:bodyPr>
          <a:lstStyle/>
          <a:p>
            <a:pPr marL="0" indent="0">
              <a:buNone/>
            </a:pPr>
            <a:r>
              <a:rPr lang="en-US" sz="1800" dirty="0"/>
              <a:t>This image displays a successful end-to-end test of the fully assembled </a:t>
            </a:r>
            <a:r>
              <a:rPr lang="en-US" sz="1800" b="1" dirty="0"/>
              <a:t>"NutriMind"</a:t>
            </a:r>
            <a:r>
              <a:rPr lang="en-US" sz="1800" dirty="0"/>
              <a:t> agent in the </a:t>
            </a:r>
            <a:r>
              <a:rPr lang="en-US" sz="1800" b="1" dirty="0"/>
              <a:t>IBM watsonx Agent Lab preview</a:t>
            </a:r>
            <a:r>
              <a:rPr lang="en-US" sz="1800" dirty="0"/>
              <a:t>. The agent was presented with a complex, multi-constraint user query: a 2000-calorie, vegetarian, weight-gain meal plan. The agent correctly interpreted the user's intent and generated a detailed, structured, and highly relevant response that meets all specified requirements, showcasing its core functionality.</a:t>
            </a:r>
            <a:endParaRPr lang="en-IN" sz="1800" dirty="0"/>
          </a:p>
        </p:txBody>
      </p:sp>
      <p:pic>
        <p:nvPicPr>
          <p:cNvPr id="4" name="Picture 3">
            <a:extLst>
              <a:ext uri="{FF2B5EF4-FFF2-40B4-BE49-F238E27FC236}">
                <a16:creationId xmlns:a16="http://schemas.microsoft.com/office/drawing/2014/main" id="{D0CA3794-CA39-D9DD-CA40-329C50E9BAB5}"/>
              </a:ext>
            </a:extLst>
          </p:cNvPr>
          <p:cNvPicPr>
            <a:picLocks noChangeAspect="1"/>
          </p:cNvPicPr>
          <p:nvPr/>
        </p:nvPicPr>
        <p:blipFill>
          <a:blip r:embed="rId2"/>
          <a:stretch>
            <a:fillRect/>
          </a:stretch>
        </p:blipFill>
        <p:spPr>
          <a:xfrm>
            <a:off x="581191" y="2505456"/>
            <a:ext cx="11029615" cy="3867912"/>
          </a:xfrm>
          <a:prstGeom prst="rect">
            <a:avLst/>
          </a:prstGeom>
        </p:spPr>
      </p:pic>
    </p:spTree>
    <p:extLst>
      <p:ext uri="{BB962C8B-B14F-4D97-AF65-F5344CB8AC3E}">
        <p14:creationId xmlns:p14="http://schemas.microsoft.com/office/powerpoint/2010/main" val="189409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48177-D521-3533-2324-C3BA8EB268B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00F7D7D-0C77-329D-32CA-933634B1411A}"/>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67DEB41E-960A-BCD5-C5EC-762B0AED5CAA}"/>
              </a:ext>
            </a:extLst>
          </p:cNvPr>
          <p:cNvSpPr>
            <a:spLocks noGrp="1"/>
          </p:cNvSpPr>
          <p:nvPr>
            <p:ph idx="1"/>
          </p:nvPr>
        </p:nvSpPr>
        <p:spPr>
          <a:xfrm>
            <a:off x="581192" y="1232452"/>
            <a:ext cx="11029615" cy="1300436"/>
          </a:xfrm>
        </p:spPr>
        <p:txBody>
          <a:bodyPr>
            <a:normAutofit/>
          </a:bodyPr>
          <a:lstStyle/>
          <a:p>
            <a:pPr marL="0" indent="0">
              <a:buNone/>
            </a:pPr>
            <a:r>
              <a:rPr lang="en-US" sz="1800" dirty="0"/>
              <a:t>This screenshot demonstrates the agent's ability to provide context-aware nutritional advice. When asked for a low-sugar replacement for soda, the "NutriMind" agent successfully swapped those items . The response is not only accurate (recommending water, tea, etc.) but also provides valuable contextual explanation by advising against high-sugar fruit juices, proving its capability to act as a true nutritional assistant.</a:t>
            </a:r>
            <a:endParaRPr lang="en-IN" sz="1800" dirty="0"/>
          </a:p>
        </p:txBody>
      </p:sp>
      <p:pic>
        <p:nvPicPr>
          <p:cNvPr id="7" name="Picture 6">
            <a:extLst>
              <a:ext uri="{FF2B5EF4-FFF2-40B4-BE49-F238E27FC236}">
                <a16:creationId xmlns:a16="http://schemas.microsoft.com/office/drawing/2014/main" id="{D13005A0-DADE-EDE0-8DE1-E9E2C4961E0E}"/>
              </a:ext>
            </a:extLst>
          </p:cNvPr>
          <p:cNvPicPr>
            <a:picLocks noChangeAspect="1"/>
          </p:cNvPicPr>
          <p:nvPr/>
        </p:nvPicPr>
        <p:blipFill>
          <a:blip r:embed="rId2"/>
          <a:stretch>
            <a:fillRect/>
          </a:stretch>
        </p:blipFill>
        <p:spPr>
          <a:xfrm>
            <a:off x="581191" y="2532888"/>
            <a:ext cx="11029615" cy="3852928"/>
          </a:xfrm>
          <a:prstGeom prst="rect">
            <a:avLst/>
          </a:prstGeom>
        </p:spPr>
      </p:pic>
    </p:spTree>
    <p:extLst>
      <p:ext uri="{BB962C8B-B14F-4D97-AF65-F5344CB8AC3E}">
        <p14:creationId xmlns:p14="http://schemas.microsoft.com/office/powerpoint/2010/main" val="2365919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BE520-4524-6282-8377-E41ED9ABF8D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F26C705-0B57-D47E-7A6C-FDD3DFB0A2CD}"/>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B2CB5E0D-8FFD-B464-D160-3B5D26A42E53}"/>
              </a:ext>
            </a:extLst>
          </p:cNvPr>
          <p:cNvSpPr>
            <a:spLocks noGrp="1"/>
          </p:cNvSpPr>
          <p:nvPr>
            <p:ph idx="1"/>
          </p:nvPr>
        </p:nvSpPr>
        <p:spPr>
          <a:xfrm>
            <a:off x="581192" y="1232452"/>
            <a:ext cx="11029615" cy="1090124"/>
          </a:xfrm>
        </p:spPr>
        <p:txBody>
          <a:bodyPr>
            <a:normAutofit/>
          </a:bodyPr>
          <a:lstStyle/>
          <a:p>
            <a:pPr marL="0" indent="0">
              <a:buNone/>
            </a:pPr>
            <a:r>
              <a:rPr lang="en-US" sz="1400" dirty="0"/>
              <a:t>This image captures the successful test of the final, deployed "NutriMind" AI service. The screenshot shows the live API's "Preview" interface, confirming that the agent is fully operational on IBM Cloud. The agent has successfully processed a complex, natural language request for a personalized meal plan, demonstrating its ability to synthesize information from its knowledge base and generate a detailed, structured, and actionable response. This validates the end-to-end functionality of the entire system, from data ingestion to final deployment.</a:t>
            </a:r>
            <a:endParaRPr lang="en-IN" sz="1400" dirty="0"/>
          </a:p>
        </p:txBody>
      </p:sp>
      <p:pic>
        <p:nvPicPr>
          <p:cNvPr id="4" name="Picture 3">
            <a:extLst>
              <a:ext uri="{FF2B5EF4-FFF2-40B4-BE49-F238E27FC236}">
                <a16:creationId xmlns:a16="http://schemas.microsoft.com/office/drawing/2014/main" id="{E4178FF1-7EC6-9734-D532-C4E6542A03FD}"/>
              </a:ext>
            </a:extLst>
          </p:cNvPr>
          <p:cNvPicPr>
            <a:picLocks noChangeAspect="1"/>
          </p:cNvPicPr>
          <p:nvPr/>
        </p:nvPicPr>
        <p:blipFill>
          <a:blip r:embed="rId2"/>
          <a:stretch>
            <a:fillRect/>
          </a:stretch>
        </p:blipFill>
        <p:spPr>
          <a:xfrm>
            <a:off x="581192" y="2322576"/>
            <a:ext cx="11029615" cy="4142233"/>
          </a:xfrm>
          <a:prstGeom prst="rect">
            <a:avLst/>
          </a:prstGeom>
        </p:spPr>
      </p:pic>
    </p:spTree>
    <p:extLst>
      <p:ext uri="{BB962C8B-B14F-4D97-AF65-F5344CB8AC3E}">
        <p14:creationId xmlns:p14="http://schemas.microsoft.com/office/powerpoint/2010/main" val="1531884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3" y="369338"/>
            <a:ext cx="11029615" cy="4673324"/>
          </a:xfrm>
        </p:spPr>
        <p:txBody>
          <a:bodyPr>
            <a:normAutofit/>
          </a:bodyPr>
          <a:lstStyle/>
          <a:p>
            <a:pPr marL="305435" indent="-305435"/>
            <a:r>
              <a:rPr lang="en-US" sz="2000" dirty="0"/>
              <a:t>Successfully developed a sophisticated, proof-of-concept AI Nutrition Assistant, </a:t>
            </a:r>
            <a:r>
              <a:rPr lang="en-US" sz="2000" b="1" dirty="0"/>
              <a:t>"NutriMind," </a:t>
            </a:r>
            <a:r>
              <a:rPr lang="en-US" sz="2000" dirty="0"/>
              <a:t>on the </a:t>
            </a:r>
            <a:r>
              <a:rPr lang="en-US" sz="2000" b="1" dirty="0"/>
              <a:t>IBM watsonx platform</a:t>
            </a:r>
            <a:r>
              <a:rPr lang="en-US" sz="2000" dirty="0"/>
              <a:t>.</a:t>
            </a:r>
          </a:p>
          <a:p>
            <a:pPr marL="305435" indent="-305435"/>
            <a:r>
              <a:rPr lang="en-US" sz="2000" dirty="0"/>
              <a:t>Demonstrated a complex, multi-tool, RAG-powered agentic architecture capable of delivering personalized and context-aware nutritional guidance, which moves significantly beyond the capabilities of standard chatbots.</a:t>
            </a:r>
          </a:p>
          <a:p>
            <a:pPr marL="305435" indent="-305435"/>
            <a:r>
              <a:rPr lang="en-US" sz="2000" dirty="0"/>
              <a:t>The project successfully integrates the complete end-to-end AI development lifecycle—from rigorous data pre-processing and advanced prompt engineering to the final assembly and deployment of an intelligent agent.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p>
          <a:p>
            <a:r>
              <a:rPr lang="en-US" sz="1600" b="1" dirty="0"/>
              <a:t>Multimodal Input Integration:</a:t>
            </a:r>
            <a:endParaRPr lang="en-US" sz="1600" dirty="0"/>
          </a:p>
          <a:p>
            <a:pPr lvl="1"/>
            <a:r>
              <a:rPr lang="en-US" sz="1600" b="1" dirty="0"/>
              <a:t>Image Recognition:</a:t>
            </a:r>
            <a:r>
              <a:rPr lang="en-US" sz="1600" dirty="0"/>
              <a:t> Integrate </a:t>
            </a:r>
            <a:r>
              <a:rPr lang="en-US" sz="1600" b="1" dirty="0"/>
              <a:t>IBM Watson Visual Recognition</a:t>
            </a:r>
            <a:r>
              <a:rPr lang="en-US" sz="1600" dirty="0"/>
              <a:t> to allow users to upload photos of food items or grocery labels. The service would identify the food, and its name would be passed as text to the NutriMind agent for analysis and recommendations.</a:t>
            </a:r>
          </a:p>
          <a:p>
            <a:pPr lvl="1"/>
            <a:r>
              <a:rPr lang="en-US" sz="1600" b="1" dirty="0"/>
              <a:t>Voice Commands:</a:t>
            </a:r>
            <a:r>
              <a:rPr lang="en-US" sz="1600" dirty="0"/>
              <a:t> Incorporate </a:t>
            </a:r>
            <a:r>
              <a:rPr lang="en-US" sz="1600" b="1" dirty="0"/>
              <a:t>IBM Watson Speech-to-Text</a:t>
            </a:r>
            <a:r>
              <a:rPr lang="en-US" sz="1600" dirty="0"/>
              <a:t> to enable a hands-free, conversational experience, allowing users to ask questions and receive nutritional advice via voice.</a:t>
            </a:r>
          </a:p>
          <a:p>
            <a:r>
              <a:rPr lang="en-US" sz="1600" b="1" dirty="0"/>
              <a:t>Dynamic Feedback &amp; Personalization Loop:</a:t>
            </a:r>
            <a:endParaRPr lang="en-US" sz="1600" dirty="0"/>
          </a:p>
          <a:p>
            <a:pPr lvl="1"/>
            <a:r>
              <a:rPr lang="en-US" sz="1600" dirty="0"/>
              <a:t>Implement a user profile database to store individual preferences, feedback, and dietary history.</a:t>
            </a:r>
          </a:p>
          <a:p>
            <a:pPr lvl="1"/>
            <a:r>
              <a:rPr lang="en-US" sz="1600" dirty="0"/>
              <a:t>The agent would query this database before generating recommendations to ensure it learns and adapts over time (e.g., "remembering" that a user dislikes a certain food).</a:t>
            </a:r>
          </a:p>
          <a:p>
            <a:r>
              <a:rPr lang="en-US" sz="1600" b="1" dirty="0"/>
              <a:t>Advanced Health Data Integration:</a:t>
            </a:r>
            <a:endParaRPr lang="en-US" sz="1600" dirty="0"/>
          </a:p>
          <a:p>
            <a:pPr lvl="1"/>
            <a:r>
              <a:rPr lang="en-US" sz="1600" dirty="0"/>
              <a:t>Connect the agent to health and fitness APIs (like from smartwatches or fitness trackers) to automatically pull in data on activity levels and caloric expenditure, leading to even more precise and dynamic meal planning.</a:t>
            </a:r>
          </a:p>
          <a:p>
            <a:pPr marL="324000" lvl="1" indent="0">
              <a:buNone/>
            </a:pPr>
            <a:endParaRPr lang="en-US" dirty="0"/>
          </a:p>
          <a:p>
            <a:pPr marL="324000" lvl="1" indent="0">
              <a:buNone/>
            </a:pPr>
            <a:endParaRPr lang="en-US" sz="17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232452"/>
            <a:ext cx="11029615" cy="5177492"/>
          </a:xfrm>
        </p:spPr>
        <p:txBody>
          <a:bodyPr>
            <a:normAutofit/>
          </a:bodyPr>
          <a:lstStyle/>
          <a:p>
            <a:r>
              <a:rPr lang="en-US" sz="1800" b="1" dirty="0"/>
              <a:t>Dataset:</a:t>
            </a:r>
            <a:endParaRPr lang="en-US" sz="1800" dirty="0"/>
          </a:p>
          <a:p>
            <a:pPr lvl="1"/>
            <a:r>
              <a:rPr lang="en-US" sz="1800" dirty="0"/>
              <a:t>Shamim, A. (2023). </a:t>
            </a:r>
            <a:r>
              <a:rPr lang="en-US" sz="1800" i="1" dirty="0"/>
              <a:t>Daily Food and Nutrition Dataset</a:t>
            </a:r>
            <a:r>
              <a:rPr lang="en-US" sz="1800" dirty="0"/>
              <a:t>. Kaggle. Retrieved August 4, 2025, from </a:t>
            </a:r>
            <a:r>
              <a:rPr lang="en-US" sz="1800" dirty="0">
                <a:hlinkClick r:id="rId2"/>
              </a:rPr>
              <a:t>https://www.kaggle.com/datasets/adilshamim8/daily-food-and-nutrition-dataset</a:t>
            </a:r>
            <a:endParaRPr lang="en-US" sz="1800" dirty="0"/>
          </a:p>
          <a:p>
            <a:r>
              <a:rPr lang="en-US" sz="1800" b="1" dirty="0"/>
              <a:t>Core AI Methodologies:</a:t>
            </a:r>
            <a:endParaRPr lang="en-US" sz="1800" dirty="0"/>
          </a:p>
          <a:p>
            <a:pPr lvl="1"/>
            <a:r>
              <a:rPr lang="en-US" sz="1800" dirty="0"/>
              <a:t>Lewis, P., et al. (2020). </a:t>
            </a:r>
            <a:r>
              <a:rPr lang="en-US" sz="1800" i="1" dirty="0"/>
              <a:t>Retrieval-Augmented Generation for Knowledge-Intensive NLP Tasks</a:t>
            </a:r>
            <a:r>
              <a:rPr lang="en-US" sz="1800" dirty="0"/>
              <a:t>. This foundational paper introduced the RAG technique used to ground the agent in factual nutritional data.</a:t>
            </a:r>
            <a:r>
              <a:rPr lang="en-IN" sz="1800" dirty="0"/>
              <a:t> Link: </a:t>
            </a:r>
            <a:r>
              <a:rPr lang="en-IN" sz="1800" dirty="0">
                <a:hlinkClick r:id="rId3"/>
              </a:rPr>
              <a:t>https://arxiv.org/abs/2005.11401</a:t>
            </a:r>
            <a:endParaRPr lang="en-US" sz="1800" dirty="0"/>
          </a:p>
          <a:p>
            <a:pPr lvl="1"/>
            <a:r>
              <a:rPr lang="en-US" sz="1800" dirty="0"/>
              <a:t>Yao, S., et al. (2023). </a:t>
            </a:r>
            <a:r>
              <a:rPr lang="en-US" sz="1800" i="1" dirty="0"/>
              <a:t>ReAct: Synergizing Reasoning and Acting in Language Models</a:t>
            </a:r>
            <a:r>
              <a:rPr lang="en-US" sz="1800" dirty="0"/>
              <a:t>. This paper details the ReAct architecture, which was implemented to enable the agent to reason about a user's query and intelligently select the correct tool.</a:t>
            </a:r>
            <a:r>
              <a:rPr lang="en-IN" sz="1800" dirty="0"/>
              <a:t>Link: </a:t>
            </a:r>
            <a:r>
              <a:rPr lang="en-IN" sz="1800" dirty="0">
                <a:hlinkClick r:id="rId4"/>
              </a:rPr>
              <a:t>https://arxiv.org/abs/2210.03629</a:t>
            </a:r>
            <a:endParaRPr lang="en-US" sz="1800" dirty="0"/>
          </a:p>
          <a:p>
            <a:r>
              <a:rPr lang="en-US" sz="1800" b="1" dirty="0"/>
              <a:t>Platform &amp; Technology Documentation:</a:t>
            </a:r>
            <a:endParaRPr lang="en-US" sz="1800" dirty="0"/>
          </a:p>
          <a:p>
            <a:pPr lvl="1"/>
            <a:r>
              <a:rPr lang="en-US" sz="1800" dirty="0"/>
              <a:t>IBM. (2025). </a:t>
            </a:r>
            <a:r>
              <a:rPr lang="en-US" sz="1800" i="1" dirty="0"/>
              <a:t>IBM watsonx.ai Documentation</a:t>
            </a:r>
            <a:r>
              <a:rPr lang="en-US" sz="1800" dirty="0"/>
              <a:t>. This was the primary technical resource for developing and deploying the agent on the IBM Cloud platform. Retrieved August 4, 2025, from </a:t>
            </a:r>
            <a:r>
              <a:rPr lang="en-US" sz="1800" dirty="0">
                <a:hlinkClick r:id="rId5"/>
              </a:rPr>
              <a:t>https://cloud.ibm.com/docs/watsonx-ai</a:t>
            </a:r>
            <a:r>
              <a:rPr lang="en-US" sz="1800" dirty="0"/>
              <a:t>.</a:t>
            </a:r>
          </a:p>
          <a:p>
            <a:pPr marL="324000" lvl="1" indent="0">
              <a:buNone/>
            </a:pPr>
            <a:endParaRPr lang="en-US" sz="2100" dirty="0"/>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C28A320C-B6B4-19A4-EA73-87FA0BA4F9E2}"/>
              </a:ext>
            </a:extLst>
          </p:cNvPr>
          <p:cNvPicPr>
            <a:picLocks noGrp="1" noChangeAspect="1"/>
          </p:cNvPicPr>
          <p:nvPr>
            <p:ph idx="1"/>
          </p:nvPr>
        </p:nvPicPr>
        <p:blipFill>
          <a:blip r:embed="rId2"/>
          <a:stretch>
            <a:fillRect/>
          </a:stretch>
        </p:blipFill>
        <p:spPr>
          <a:xfrm>
            <a:off x="581192" y="1232452"/>
            <a:ext cx="11029616" cy="5241500"/>
          </a:xfrm>
        </p:spPr>
      </p:pic>
    </p:spTree>
    <p:extLst>
      <p:ext uri="{BB962C8B-B14F-4D97-AF65-F5344CB8AC3E}">
        <p14:creationId xmlns:p14="http://schemas.microsoft.com/office/powerpoint/2010/main"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FE8F8B4D-1C56-9347-F4B0-4AD52645ECF9}"/>
              </a:ext>
            </a:extLst>
          </p:cNvPr>
          <p:cNvPicPr>
            <a:picLocks noGrp="1" noChangeAspect="1"/>
          </p:cNvPicPr>
          <p:nvPr>
            <p:ph idx="1"/>
          </p:nvPr>
        </p:nvPicPr>
        <p:blipFill>
          <a:blip r:embed="rId2"/>
          <a:stretch>
            <a:fillRect/>
          </a:stretch>
        </p:blipFill>
        <p:spPr>
          <a:xfrm>
            <a:off x="581192" y="1301750"/>
            <a:ext cx="11029616" cy="5035042"/>
          </a:xfrm>
        </p:spPr>
      </p:pic>
    </p:spTree>
    <p:extLst>
      <p:ext uri="{BB962C8B-B14F-4D97-AF65-F5344CB8AC3E}">
        <p14:creationId xmlns:p14="http://schemas.microsoft.com/office/powerpoint/2010/main" val="412871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97863" y="1361772"/>
            <a:ext cx="11019020" cy="501091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0CBE7E46-6FC6-6FEA-6ABA-B38A4F394154}"/>
              </a:ext>
            </a:extLst>
          </p:cNvPr>
          <p:cNvPicPr>
            <a:picLocks noGrp="1" noChangeAspect="1"/>
          </p:cNvPicPr>
          <p:nvPr>
            <p:ph idx="1"/>
          </p:nvPr>
        </p:nvPicPr>
        <p:blipFill>
          <a:blip r:embed="rId2"/>
          <a:stretch>
            <a:fillRect/>
          </a:stretch>
        </p:blipFill>
        <p:spPr>
          <a:xfrm>
            <a:off x="581192" y="1338326"/>
            <a:ext cx="11406592" cy="5007610"/>
          </a:xfrm>
        </p:spPr>
      </p:pic>
    </p:spTree>
    <p:extLst>
      <p:ext uri="{BB962C8B-B14F-4D97-AF65-F5344CB8AC3E}">
        <p14:creationId xmlns:p14="http://schemas.microsoft.com/office/powerpoint/2010/main" val="2171852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algn="just"/>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232452"/>
            <a:ext cx="11029615" cy="530296"/>
          </a:xfrm>
        </p:spPr>
        <p:txBody>
          <a:bodyPr>
            <a:normAutofit/>
          </a:bodyPr>
          <a:lstStyle/>
          <a:p>
            <a:pPr marL="305435" indent="-305435" algn="just"/>
            <a:r>
              <a:rPr lang="en-US" sz="2800" b="1" dirty="0">
                <a:solidFill>
                  <a:schemeClr val="tx1">
                    <a:lumMod val="85000"/>
                    <a:lumOff val="15000"/>
                  </a:schemeClr>
                </a:solidFill>
                <a:latin typeface="Arial" panose="020B0604020202020204" pitchFamily="34" charset="0"/>
                <a:cs typeface="Arial" panose="020B0604020202020204" pitchFamily="34" charset="0"/>
              </a:rPr>
              <a:t>The Challenge: Scaling Expert-Level Personalized Nutrition</a:t>
            </a:r>
            <a:endParaRPr lang="en-IN" sz="28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8018814-F8AC-C8C0-CDAD-C9CDCC21F2BA}"/>
              </a:ext>
            </a:extLst>
          </p:cNvPr>
          <p:cNvSpPr txBox="1"/>
          <p:nvPr/>
        </p:nvSpPr>
        <p:spPr>
          <a:xfrm>
            <a:off x="581193" y="1839896"/>
            <a:ext cx="11029615" cy="3416320"/>
          </a:xfrm>
          <a:prstGeom prst="rect">
            <a:avLst/>
          </a:prstGeom>
          <a:noFill/>
        </p:spPr>
        <p:txBody>
          <a:bodyPr wrap="square" rtlCol="0">
            <a:spAutoFit/>
          </a:bodyPr>
          <a:lstStyle/>
          <a:p>
            <a:pPr algn="just"/>
            <a:r>
              <a:rPr lang="en-US" sz="24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In the rapidly growing digital health market, personalized nutrition is a core consumer demand. However, most digital tools offer only generic, one-size-fits-all meal plans. This approach fails to account for an individual's unique health goals, dietary restrictions, and medical conditions, leading to low user engagement and poor health outcomes. This creates a significant industry challenge: providing scalable, expert-level nutrition counseling that is both affordable and deeply personal. The crucial part is the development of an intelligent AI agent that can reason over large-scale dietary databases to generate dynamic, personalized meal plans and adaptive advice, effectively acting as a virtual nutrition expert for every user.</a:t>
            </a:r>
            <a:endParaRPr lang="en-IN" sz="24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10897" y="1232451"/>
            <a:ext cx="11771692" cy="5104341"/>
          </a:xfrm>
        </p:spPr>
        <p:txBody>
          <a:bodyPr vert="horz" lIns="91440" tIns="45720" rIns="91440" bIns="45720" rtlCol="0" anchor="ctr">
            <a:noAutofit/>
          </a:bodyPr>
          <a:lstStyle/>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The proposed system, "NutriMind," aims to address the challenge of providing scalable, expert-level personalized nutrition guidance. This involves leveraging a multi-layered agentic AI architecture on the IBM watsonx platform to generate dynamic and adaptive meal plans accurately. The solution consists of the following components:</a:t>
            </a:r>
          </a:p>
          <a:p>
            <a:pPr marL="305435" indent="-305435"/>
            <a:r>
              <a:rPr lang="en-IN" sz="1400" b="1" dirty="0">
                <a:latin typeface="Calibri"/>
                <a:ea typeface="+mn-lt"/>
                <a:cs typeface="+mn-lt"/>
              </a:rPr>
              <a:t>Data Collection:</a:t>
            </a:r>
            <a:endParaRPr lang="en-IN" sz="1400" b="1" dirty="0">
              <a:latin typeface="Calibri"/>
              <a:cs typeface="Calibri"/>
            </a:endParaRPr>
          </a:p>
          <a:p>
            <a:pPr marL="629920" lvl="1" indent="-305435"/>
            <a:r>
              <a:rPr lang="en-US" b="1" dirty="0">
                <a:latin typeface="Calibri" panose="020F0502020204030204" pitchFamily="34" charset="0"/>
                <a:ea typeface="Calibri" panose="020F0502020204030204" pitchFamily="34" charset="0"/>
                <a:cs typeface="Calibri" panose="020F0502020204030204" pitchFamily="34" charset="0"/>
              </a:rPr>
              <a:t>Sourced a comprehensive "Daily Food and Nutrition Dataset" from </a:t>
            </a:r>
            <a:r>
              <a:rPr lang="en-US" b="1" u="sng" dirty="0">
                <a:highlight>
                  <a:srgbClr val="00FFFF"/>
                </a:highlight>
                <a:latin typeface="Calibri" panose="020F0502020204030204" pitchFamily="34" charset="0"/>
                <a:ea typeface="Calibri" panose="020F0502020204030204" pitchFamily="34" charset="0"/>
                <a:cs typeface="Calibri" panose="020F0502020204030204" pitchFamily="34" charset="0"/>
              </a:rPr>
              <a:t>Kaggle</a:t>
            </a:r>
            <a:r>
              <a:rPr lang="en-US" b="1" dirty="0">
                <a:latin typeface="Calibri" panose="020F0502020204030204" pitchFamily="34" charset="0"/>
                <a:ea typeface="Calibri" panose="020F0502020204030204" pitchFamily="34" charset="0"/>
                <a:cs typeface="Calibri" panose="020F0502020204030204" pitchFamily="34" charset="0"/>
              </a:rPr>
              <a:t> to serve as the foundational knowledge base.</a:t>
            </a:r>
            <a:endParaRPr lang="en-IN"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400" b="1" dirty="0">
                <a:latin typeface="Calibri"/>
                <a:ea typeface="+mn-lt"/>
                <a:cs typeface="+mn-lt"/>
              </a:rPr>
              <a:t>Data Preprocessing:</a:t>
            </a:r>
            <a:endParaRPr lang="en-IN" sz="1400" b="1" dirty="0">
              <a:latin typeface="Calibri"/>
              <a:cs typeface="Calibri"/>
            </a:endParaRPr>
          </a:p>
          <a:p>
            <a:pPr marL="629920" lvl="1" indent="-305435"/>
            <a:r>
              <a:rPr lang="en-US" b="1" dirty="0">
                <a:latin typeface="Calibri" panose="020F0502020204030204" pitchFamily="34" charset="0"/>
                <a:ea typeface="Calibri" panose="020F0502020204030204" pitchFamily="34" charset="0"/>
                <a:cs typeface="Calibri" panose="020F0502020204030204" pitchFamily="34" charset="0"/>
              </a:rPr>
              <a:t>Performed  data cleansing and pre-processing using </a:t>
            </a:r>
            <a:r>
              <a:rPr lang="en-US" b="1" u="sng" dirty="0">
                <a:highlight>
                  <a:srgbClr val="00FFFF"/>
                </a:highlight>
                <a:latin typeface="Calibri" panose="020F0502020204030204" pitchFamily="34" charset="0"/>
                <a:ea typeface="Calibri" panose="020F0502020204030204" pitchFamily="34" charset="0"/>
                <a:cs typeface="Calibri" panose="020F0502020204030204" pitchFamily="34" charset="0"/>
              </a:rPr>
              <a:t>Microsoft Excel </a:t>
            </a:r>
            <a:r>
              <a:rPr lang="en-US" b="1" dirty="0">
                <a:latin typeface="Calibri" panose="020F0502020204030204" pitchFamily="34" charset="0"/>
                <a:ea typeface="Calibri" panose="020F0502020204030204" pitchFamily="34" charset="0"/>
                <a:cs typeface="Calibri" panose="020F0502020204030204" pitchFamily="34" charset="0"/>
              </a:rPr>
              <a:t>to handle  duplicates, and correct inconsistencies, ensuring high data quality.</a:t>
            </a:r>
          </a:p>
          <a:p>
            <a:pPr marL="305435" indent="-305435"/>
            <a:r>
              <a:rPr lang="en-IN" sz="1400" b="1" dirty="0">
                <a:latin typeface="Calibri" panose="020F0502020204030204" pitchFamily="34" charset="0"/>
                <a:ea typeface="Calibri" panose="020F0502020204030204" pitchFamily="34" charset="0"/>
                <a:cs typeface="Calibri" panose="020F0502020204030204" pitchFamily="34" charset="0"/>
              </a:rPr>
              <a:t>Retrieval-Augmented Generation:</a:t>
            </a:r>
          </a:p>
          <a:p>
            <a:pPr marL="629920" lvl="1" indent="-305435"/>
            <a:r>
              <a:rPr lang="en-US" b="1" dirty="0">
                <a:latin typeface="Calibri" panose="020F0502020204030204" pitchFamily="34" charset="0"/>
                <a:ea typeface="Calibri" panose="020F0502020204030204" pitchFamily="34" charset="0"/>
                <a:cs typeface="Calibri" panose="020F0502020204030204" pitchFamily="34" charset="0"/>
              </a:rPr>
              <a:t>Implemented a RAG pipeline to ground the AI in factual, verifiable nutritional data.</a:t>
            </a:r>
          </a:p>
          <a:p>
            <a:pPr marL="629920" lvl="1" indent="-305435"/>
            <a:r>
              <a:rPr lang="en-IN" b="1" dirty="0">
                <a:latin typeface="Calibri" panose="020F0502020204030204" pitchFamily="34" charset="0"/>
                <a:ea typeface="Calibri" panose="020F0502020204030204" pitchFamily="34" charset="0"/>
                <a:cs typeface="Calibri" panose="020F0502020204030204" pitchFamily="34" charset="0"/>
              </a:rPr>
              <a:t>Utilized the powerful </a:t>
            </a:r>
            <a:r>
              <a:rPr lang="en-IN" b="1" u="sng" dirty="0">
                <a:highlight>
                  <a:srgbClr val="00FFFF"/>
                </a:highlight>
                <a:latin typeface="Calibri" panose="020F0502020204030204" pitchFamily="34" charset="0"/>
                <a:ea typeface="Calibri" panose="020F0502020204030204" pitchFamily="34" charset="0"/>
                <a:cs typeface="Calibri" panose="020F0502020204030204" pitchFamily="34" charset="0"/>
              </a:rPr>
              <a:t>granite-embedding-278m-multilingual </a:t>
            </a:r>
            <a:r>
              <a:rPr lang="en-US" b="1" u="sng" dirty="0">
                <a:highlight>
                  <a:srgbClr val="00FFFF"/>
                </a:highlight>
                <a:latin typeface="Calibri" panose="020F0502020204030204" pitchFamily="34" charset="0"/>
                <a:ea typeface="Calibri" panose="020F0502020204030204" pitchFamily="34" charset="0"/>
                <a:cs typeface="Calibri" panose="020F0502020204030204" pitchFamily="34" charset="0"/>
              </a:rPr>
              <a:t>model </a:t>
            </a:r>
            <a:r>
              <a:rPr lang="en-US" b="1" dirty="0">
                <a:latin typeface="Calibri" panose="020F0502020204030204" pitchFamily="34" charset="0"/>
                <a:ea typeface="Calibri" panose="020F0502020204030204" pitchFamily="34" charset="0"/>
                <a:cs typeface="Calibri" panose="020F0502020204030204" pitchFamily="34" charset="0"/>
              </a:rPr>
              <a:t>to convert the cleaned dataset into a high-performance vector index for real-time information retrieval</a:t>
            </a:r>
            <a:r>
              <a:rPr lang="en-US" dirty="0"/>
              <a:t>.</a:t>
            </a:r>
            <a:endParaRPr lang="en-IN" b="1" dirty="0">
              <a:latin typeface="Calibri"/>
              <a:cs typeface="Calibri"/>
            </a:endParaRPr>
          </a:p>
          <a:p>
            <a:pPr marL="305435" indent="-305435"/>
            <a:r>
              <a:rPr lang="en-IN" sz="1400" b="1" dirty="0">
                <a:latin typeface="Calibri" panose="020F0502020204030204" pitchFamily="34" charset="0"/>
                <a:ea typeface="Calibri" panose="020F0502020204030204" pitchFamily="34" charset="0"/>
                <a:cs typeface="Calibri" panose="020F0502020204030204" pitchFamily="34" charset="0"/>
              </a:rPr>
              <a:t>Prompt Engineering &amp; Prototyping: </a:t>
            </a:r>
          </a:p>
          <a:p>
            <a:pPr marL="629435" lvl="1" indent="-305435"/>
            <a:r>
              <a:rPr lang="en-US" b="1" dirty="0">
                <a:latin typeface="Calibri" panose="020F0502020204030204" pitchFamily="34" charset="0"/>
                <a:ea typeface="Calibri" panose="020F0502020204030204" pitchFamily="34" charset="0"/>
                <a:cs typeface="Calibri" panose="020F0502020204030204" pitchFamily="34" charset="0"/>
              </a:rPr>
              <a:t>Leveraged </a:t>
            </a:r>
            <a:r>
              <a:rPr lang="en-US" b="1" dirty="0">
                <a:highlight>
                  <a:srgbClr val="00FFFF"/>
                </a:highlight>
                <a:latin typeface="Calibri" panose="020F0502020204030204" pitchFamily="34" charset="0"/>
                <a:ea typeface="Calibri" panose="020F0502020204030204" pitchFamily="34" charset="0"/>
                <a:cs typeface="Calibri" panose="020F0502020204030204" pitchFamily="34" charset="0"/>
              </a:rPr>
              <a:t>the</a:t>
            </a:r>
            <a:r>
              <a:rPr lang="en-US" b="1" u="sng" dirty="0">
                <a:highlight>
                  <a:srgbClr val="00FFFF"/>
                </a:highlight>
                <a:latin typeface="Calibri" panose="020F0502020204030204" pitchFamily="34" charset="0"/>
                <a:ea typeface="Calibri" panose="020F0502020204030204" pitchFamily="34" charset="0"/>
                <a:cs typeface="Calibri" panose="020F0502020204030204" pitchFamily="34" charset="0"/>
              </a:rPr>
              <a:t> IBM watsonx Prompt Lab </a:t>
            </a:r>
            <a:r>
              <a:rPr lang="en-US" b="1" dirty="0">
                <a:latin typeface="Calibri" panose="020F0502020204030204" pitchFamily="34" charset="0"/>
                <a:ea typeface="Calibri" panose="020F0502020204030204" pitchFamily="34" charset="0"/>
                <a:cs typeface="Calibri" panose="020F0502020204030204" pitchFamily="34" charset="0"/>
              </a:rPr>
              <a:t>for rapid prototyping of the agent's core skills. </a:t>
            </a:r>
          </a:p>
          <a:p>
            <a:pPr marL="629435" lvl="1" indent="-305435"/>
            <a:r>
              <a:rPr lang="en-US" b="1" dirty="0">
                <a:latin typeface="Calibri" panose="020F0502020204030204" pitchFamily="34" charset="0"/>
                <a:ea typeface="Calibri" panose="020F0502020204030204" pitchFamily="34" charset="0"/>
                <a:cs typeface="Calibri" panose="020F0502020204030204" pitchFamily="34" charset="0"/>
              </a:rPr>
              <a:t>Engineered and tested complex prompts for meal plan generation and food swap recommendations against </a:t>
            </a:r>
            <a:r>
              <a:rPr lang="en-US" b="1" u="sng" dirty="0">
                <a:highlight>
                  <a:srgbClr val="00FFFF"/>
                </a:highlight>
                <a:latin typeface="Calibri" panose="020F0502020204030204" pitchFamily="34" charset="0"/>
                <a:ea typeface="Calibri" panose="020F0502020204030204" pitchFamily="34" charset="0"/>
                <a:cs typeface="Calibri" panose="020F0502020204030204" pitchFamily="34" charset="0"/>
              </a:rPr>
              <a:t>the </a:t>
            </a:r>
            <a:r>
              <a:rPr lang="en-IN" b="1" u="sng" dirty="0">
                <a:highlight>
                  <a:srgbClr val="00FFFF"/>
                </a:highlight>
                <a:latin typeface="Calibri" panose="020F0502020204030204" pitchFamily="34" charset="0"/>
                <a:ea typeface="Calibri" panose="020F0502020204030204" pitchFamily="34" charset="0"/>
                <a:cs typeface="Calibri" panose="020F0502020204030204" pitchFamily="34" charset="0"/>
              </a:rPr>
              <a:t>granite-3-8b-instruct </a:t>
            </a:r>
            <a:r>
              <a:rPr lang="en-US" b="1" u="sng" dirty="0">
                <a:highlight>
                  <a:srgbClr val="00FFFF"/>
                </a:highlight>
                <a:latin typeface="Calibri" panose="020F0502020204030204" pitchFamily="34" charset="0"/>
                <a:ea typeface="Calibri" panose="020F0502020204030204" pitchFamily="34" charset="0"/>
                <a:cs typeface="Calibri" panose="020F0502020204030204" pitchFamily="34" charset="0"/>
              </a:rPr>
              <a:t>model </a:t>
            </a:r>
            <a:r>
              <a:rPr lang="en-US" b="1" dirty="0">
                <a:latin typeface="Calibri" panose="020F0502020204030204" pitchFamily="34" charset="0"/>
                <a:ea typeface="Calibri" panose="020F0502020204030204" pitchFamily="34" charset="0"/>
                <a:cs typeface="Calibri" panose="020F0502020204030204" pitchFamily="34" charset="0"/>
              </a:rPr>
              <a:t>to ensure high-quality outputs.</a:t>
            </a:r>
            <a:endParaRPr lang="en-IN"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45079-98FD-1D9F-D774-D0E464E8E79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C1CF699-4EDD-CF45-9170-B4E7F8EF1631}"/>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B6E01825-8418-7DE0-99EC-C4D0D9B7EBE2}"/>
              </a:ext>
            </a:extLst>
          </p:cNvPr>
          <p:cNvSpPr>
            <a:spLocks noGrp="1"/>
          </p:cNvSpPr>
          <p:nvPr>
            <p:ph idx="1"/>
          </p:nvPr>
        </p:nvSpPr>
        <p:spPr>
          <a:xfrm>
            <a:off x="310897" y="1232451"/>
            <a:ext cx="11771692" cy="5177493"/>
          </a:xfrm>
        </p:spPr>
        <p:txBody>
          <a:bodyPr vert="horz" lIns="91440" tIns="45720" rIns="91440" bIns="45720" rtlCol="0" anchor="ctr">
            <a:noAutofit/>
          </a:bodyPr>
          <a:lstStyle/>
          <a:p>
            <a:pPr marL="305435" indent="-305435"/>
            <a:r>
              <a:rPr lang="en-IN" sz="1400" b="1" dirty="0">
                <a:latin typeface="Calibri" panose="020F0502020204030204" pitchFamily="34" charset="0"/>
                <a:ea typeface="Calibri" panose="020F0502020204030204" pitchFamily="34" charset="0"/>
                <a:cs typeface="Calibri" panose="020F0502020204030204" pitchFamily="34" charset="0"/>
              </a:rPr>
              <a:t>Agentic AI Architecture:</a:t>
            </a:r>
          </a:p>
          <a:p>
            <a:pPr marL="629435" lvl="1" indent="-305435"/>
            <a:r>
              <a:rPr lang="en-US" b="1" dirty="0">
                <a:latin typeface="Calibri" panose="020F0502020204030204" pitchFamily="34" charset="0"/>
                <a:ea typeface="Calibri" panose="020F0502020204030204" pitchFamily="34" charset="0"/>
                <a:cs typeface="Calibri" panose="020F0502020204030204" pitchFamily="34" charset="0"/>
              </a:rPr>
              <a:t>Developed the core </a:t>
            </a:r>
            <a:r>
              <a:rPr lang="en-US" b="1" u="sng" dirty="0">
                <a:highlight>
                  <a:srgbClr val="00FFFF"/>
                </a:highlight>
                <a:latin typeface="Calibri" panose="020F0502020204030204" pitchFamily="34" charset="0"/>
                <a:ea typeface="Calibri" panose="020F0502020204030204" pitchFamily="34" charset="0"/>
                <a:cs typeface="Calibri" panose="020F0502020204030204" pitchFamily="34" charset="0"/>
              </a:rPr>
              <a:t>"NutriMind" </a:t>
            </a:r>
            <a:r>
              <a:rPr lang="en-US" b="1" dirty="0">
                <a:latin typeface="Calibri" panose="020F0502020204030204" pitchFamily="34" charset="0"/>
                <a:ea typeface="Calibri" panose="020F0502020204030204" pitchFamily="34" charset="0"/>
                <a:cs typeface="Calibri" panose="020F0502020204030204" pitchFamily="34" charset="0"/>
              </a:rPr>
              <a:t>agent using the </a:t>
            </a:r>
            <a:r>
              <a:rPr lang="en-US" b="1" u="sng" dirty="0">
                <a:highlight>
                  <a:srgbClr val="00FFFF"/>
                </a:highlight>
                <a:latin typeface="Calibri" panose="020F0502020204030204" pitchFamily="34" charset="0"/>
                <a:ea typeface="Calibri" panose="020F0502020204030204" pitchFamily="34" charset="0"/>
                <a:cs typeface="Calibri" panose="020F0502020204030204" pitchFamily="34" charset="0"/>
              </a:rPr>
              <a:t>IBM watsonx Agent Lab</a:t>
            </a:r>
            <a:r>
              <a:rPr lang="en-US" b="1" dirty="0">
                <a:latin typeface="Calibri" panose="020F0502020204030204" pitchFamily="34" charset="0"/>
                <a:ea typeface="Calibri" panose="020F0502020204030204" pitchFamily="34" charset="0"/>
                <a:cs typeface="Calibri" panose="020F0502020204030204" pitchFamily="34" charset="0"/>
              </a:rPr>
              <a:t>, leveraging the </a:t>
            </a:r>
            <a:r>
              <a:rPr lang="en-US" b="1" u="sng" dirty="0">
                <a:highlight>
                  <a:srgbClr val="00FFFF"/>
                </a:highlight>
                <a:latin typeface="Calibri" panose="020F0502020204030204" pitchFamily="34" charset="0"/>
                <a:ea typeface="Calibri" panose="020F0502020204030204" pitchFamily="34" charset="0"/>
                <a:cs typeface="Calibri" panose="020F0502020204030204" pitchFamily="34" charset="0"/>
              </a:rPr>
              <a:t>LangGraph framework </a:t>
            </a:r>
            <a:r>
              <a:rPr lang="en-US" b="1" dirty="0">
                <a:latin typeface="Calibri" panose="020F0502020204030204" pitchFamily="34" charset="0"/>
                <a:ea typeface="Calibri" panose="020F0502020204030204" pitchFamily="34" charset="0"/>
                <a:cs typeface="Calibri" panose="020F0502020204030204" pitchFamily="34" charset="0"/>
              </a:rPr>
              <a:t>to orchestrate complex conversational flows.</a:t>
            </a:r>
          </a:p>
          <a:p>
            <a:pPr marL="629435" lvl="1" indent="-305435"/>
            <a:r>
              <a:rPr lang="en-US" b="1" dirty="0">
                <a:latin typeface="Calibri" panose="020F0502020204030204" pitchFamily="34" charset="0"/>
                <a:ea typeface="Calibri" panose="020F0502020204030204" pitchFamily="34" charset="0"/>
                <a:cs typeface="Calibri" panose="020F0502020204030204" pitchFamily="34" charset="0"/>
              </a:rPr>
              <a:t>Implemented a </a:t>
            </a:r>
            <a:r>
              <a:rPr lang="en-US" b="1" u="sng" dirty="0">
                <a:highlight>
                  <a:srgbClr val="00FFFF"/>
                </a:highlight>
                <a:latin typeface="Calibri" panose="020F0502020204030204" pitchFamily="34" charset="0"/>
                <a:ea typeface="Calibri" panose="020F0502020204030204" pitchFamily="34" charset="0"/>
                <a:cs typeface="Calibri" panose="020F0502020204030204" pitchFamily="34" charset="0"/>
              </a:rPr>
              <a:t>ReAct (Reason and Act) architecture </a:t>
            </a:r>
            <a:r>
              <a:rPr lang="en-US" b="1" dirty="0">
                <a:latin typeface="Calibri" panose="020F0502020204030204" pitchFamily="34" charset="0"/>
                <a:ea typeface="Calibri" panose="020F0502020204030204" pitchFamily="34" charset="0"/>
                <a:cs typeface="Calibri" panose="020F0502020204030204" pitchFamily="34" charset="0"/>
              </a:rPr>
              <a:t>to enable intelligent decision-making and tool selection.</a:t>
            </a:r>
          </a:p>
          <a:p>
            <a:pPr marL="629435" lvl="1" indent="-305435"/>
            <a:r>
              <a:rPr lang="en-IN" b="1" dirty="0">
                <a:latin typeface="Calibri" panose="020F0502020204030204" pitchFamily="34" charset="0"/>
                <a:ea typeface="Calibri" panose="020F0502020204030204" pitchFamily="34" charset="0"/>
                <a:cs typeface="Calibri" panose="020F0502020204030204" pitchFamily="34" charset="0"/>
              </a:rPr>
              <a:t>Integrated the state-of-the-art </a:t>
            </a:r>
            <a:r>
              <a:rPr lang="en-IN" b="1" u="sng" dirty="0">
                <a:highlight>
                  <a:srgbClr val="00FFFF"/>
                </a:highlight>
                <a:latin typeface="Calibri" panose="020F0502020204030204" pitchFamily="34" charset="0"/>
                <a:ea typeface="Calibri" panose="020F0502020204030204" pitchFamily="34" charset="0"/>
                <a:cs typeface="Calibri" panose="020F0502020204030204" pitchFamily="34" charset="0"/>
              </a:rPr>
              <a:t>llama-3-3-70b-instruct </a:t>
            </a:r>
            <a:r>
              <a:rPr lang="en-US" b="1" u="sng" dirty="0">
                <a:highlight>
                  <a:srgbClr val="00FFFF"/>
                </a:highlight>
                <a:latin typeface="Calibri" panose="020F0502020204030204" pitchFamily="34" charset="0"/>
                <a:ea typeface="Calibri" panose="020F0502020204030204" pitchFamily="34" charset="0"/>
                <a:cs typeface="Calibri" panose="020F0502020204030204" pitchFamily="34" charset="0"/>
              </a:rPr>
              <a:t>model </a:t>
            </a:r>
            <a:r>
              <a:rPr lang="en-US" b="1" dirty="0">
                <a:latin typeface="Calibri" panose="020F0502020204030204" pitchFamily="34" charset="0"/>
                <a:ea typeface="Calibri" panose="020F0502020204030204" pitchFamily="34" charset="0"/>
                <a:cs typeface="Calibri" panose="020F0502020204030204" pitchFamily="34" charset="0"/>
              </a:rPr>
              <a:t>as the primary reasoning engine for understanding complex user queries.</a:t>
            </a:r>
          </a:p>
          <a:p>
            <a:pPr marL="629435" lvl="1" indent="-305435"/>
            <a:r>
              <a:rPr lang="en-US" b="1" dirty="0">
                <a:latin typeface="Calibri" panose="020F0502020204030204" pitchFamily="34" charset="0"/>
                <a:ea typeface="Calibri" panose="020F0502020204030204" pitchFamily="34" charset="0"/>
                <a:cs typeface="Calibri" panose="020F0502020204030204" pitchFamily="34" charset="0"/>
              </a:rPr>
              <a:t>Equipped the agent with a multi-tool system, including the </a:t>
            </a:r>
            <a:r>
              <a:rPr lang="en-US" b="1" u="sng" dirty="0">
                <a:highlight>
                  <a:srgbClr val="00FFFF"/>
                </a:highlight>
                <a:latin typeface="Calibri" panose="020F0502020204030204" pitchFamily="34" charset="0"/>
                <a:ea typeface="Calibri" panose="020F0502020204030204" pitchFamily="34" charset="0"/>
                <a:cs typeface="Calibri" panose="020F0502020204030204" pitchFamily="34" charset="0"/>
              </a:rPr>
              <a:t>custom nutritional RAG database</a:t>
            </a:r>
            <a:r>
              <a:rPr lang="en-US" b="1" dirty="0">
                <a:latin typeface="Calibri" panose="020F0502020204030204" pitchFamily="34" charset="0"/>
                <a:ea typeface="Calibri" panose="020F0502020204030204" pitchFamily="34" charset="0"/>
                <a:cs typeface="Calibri" panose="020F0502020204030204" pitchFamily="34" charset="0"/>
              </a:rPr>
              <a:t>, Google Search, Wikipedia Search, and a WebCrawler for holistic, up-to-date responses</a:t>
            </a:r>
          </a:p>
          <a:p>
            <a:r>
              <a:rPr lang="en-US" sz="1400" b="1" dirty="0">
                <a:latin typeface="Calibri" panose="020F0502020204030204" pitchFamily="34" charset="0"/>
                <a:ea typeface="Calibri" panose="020F0502020204030204" pitchFamily="34" charset="0"/>
                <a:cs typeface="Calibri" panose="020F0502020204030204" pitchFamily="34" charset="0"/>
              </a:rPr>
              <a:t>Deployment:</a:t>
            </a:r>
          </a:p>
          <a:p>
            <a:pPr lvl="1"/>
            <a:r>
              <a:rPr lang="en-US" b="1" dirty="0">
                <a:latin typeface="Calibri" panose="020F0502020204030204" pitchFamily="34" charset="0"/>
                <a:ea typeface="Calibri" panose="020F0502020204030204" pitchFamily="34" charset="0"/>
                <a:cs typeface="Calibri" panose="020F0502020204030204" pitchFamily="34" charset="0"/>
              </a:rPr>
              <a:t>Developed a user-facing testing interface within the watsonx platform for real-time interaction and validation.</a:t>
            </a:r>
          </a:p>
          <a:p>
            <a:pPr lvl="1"/>
            <a:r>
              <a:rPr lang="en-US" b="1" dirty="0">
                <a:latin typeface="Calibri" panose="020F0502020204030204" pitchFamily="34" charset="0"/>
                <a:ea typeface="Calibri" panose="020F0502020204030204" pitchFamily="34" charset="0"/>
                <a:cs typeface="Calibri" panose="020F0502020204030204" pitchFamily="34" charset="0"/>
              </a:rPr>
              <a:t>Deployed the final solution on the scalable and reliable </a:t>
            </a:r>
            <a:r>
              <a:rPr lang="en-US" b="1" u="sng" dirty="0">
                <a:highlight>
                  <a:srgbClr val="00FFFF"/>
                </a:highlight>
                <a:latin typeface="Calibri" panose="020F0502020204030204" pitchFamily="34" charset="0"/>
                <a:ea typeface="Calibri" panose="020F0502020204030204" pitchFamily="34" charset="0"/>
                <a:cs typeface="Calibri" panose="020F0502020204030204" pitchFamily="34" charset="0"/>
              </a:rPr>
              <a:t>IBM Cloud platform </a:t>
            </a:r>
            <a:r>
              <a:rPr lang="en-US" b="1" dirty="0">
                <a:latin typeface="Calibri" panose="020F0502020204030204" pitchFamily="34" charset="0"/>
                <a:ea typeface="Calibri" panose="020F0502020204030204" pitchFamily="34" charset="0"/>
                <a:cs typeface="Calibri" panose="020F0502020204030204" pitchFamily="34" charset="0"/>
              </a:rPr>
              <a:t>as a live AI service with a secure API endpoint for future application integration.</a:t>
            </a:r>
            <a:endParaRPr lang="en-IN" b="1" dirty="0">
              <a:latin typeface="Calibri" panose="020F0502020204030204" pitchFamily="34" charset="0"/>
              <a:ea typeface="Calibri" panose="020F0502020204030204" pitchFamily="34" charset="0"/>
              <a:cs typeface="Calibri" panose="020F0502020204030204" pitchFamily="34" charset="0"/>
            </a:endParaRPr>
          </a:p>
          <a:p>
            <a:r>
              <a:rPr lang="en-US" sz="1400" b="1" dirty="0">
                <a:latin typeface="Calibri" panose="020F0502020204030204" pitchFamily="34" charset="0"/>
                <a:ea typeface="Calibri" panose="020F0502020204030204" pitchFamily="34" charset="0"/>
                <a:cs typeface="Calibri" panose="020F0502020204030204" pitchFamily="34" charset="0"/>
              </a:rPr>
              <a:t>Evaluation:</a:t>
            </a:r>
          </a:p>
          <a:p>
            <a:pPr lvl="1"/>
            <a:r>
              <a:rPr lang="en-US" b="1" dirty="0">
                <a:latin typeface="Calibri" panose="020F0502020204030204" pitchFamily="34" charset="0"/>
                <a:ea typeface="Calibri" panose="020F0502020204030204" pitchFamily="34" charset="0"/>
                <a:cs typeface="Calibri" panose="020F0502020204030204" pitchFamily="34" charset="0"/>
              </a:rPr>
              <a:t>Assessed the agent's performance through qualitative testing with a wide range of </a:t>
            </a:r>
            <a:r>
              <a:rPr lang="en-US" b="1" u="sng" dirty="0">
                <a:highlight>
                  <a:srgbClr val="00FFFF"/>
                </a:highlight>
                <a:latin typeface="Calibri" panose="020F0502020204030204" pitchFamily="34" charset="0"/>
                <a:ea typeface="Calibri" panose="020F0502020204030204" pitchFamily="34" charset="0"/>
                <a:cs typeface="Calibri" panose="020F0502020204030204" pitchFamily="34" charset="0"/>
              </a:rPr>
              <a:t>complex nutritional queries </a:t>
            </a:r>
            <a:r>
              <a:rPr lang="en-US" b="1" dirty="0">
                <a:latin typeface="Calibri" panose="020F0502020204030204" pitchFamily="34" charset="0"/>
                <a:ea typeface="Calibri" panose="020F0502020204030204" pitchFamily="34" charset="0"/>
                <a:cs typeface="Calibri" panose="020F0502020204030204" pitchFamily="34" charset="0"/>
              </a:rPr>
              <a:t>to validate response accuracy and relevance.</a:t>
            </a:r>
          </a:p>
          <a:p>
            <a:r>
              <a:rPr lang="en-US" sz="1400" b="1" dirty="0">
                <a:latin typeface="Calibri" panose="020F0502020204030204" pitchFamily="34" charset="0"/>
                <a:ea typeface="Calibri" panose="020F0502020204030204" pitchFamily="34" charset="0"/>
                <a:cs typeface="Calibri" panose="020F0502020204030204" pitchFamily="34" charset="0"/>
              </a:rPr>
              <a:t>Result</a:t>
            </a:r>
          </a:p>
          <a:p>
            <a:pPr lvl="1"/>
            <a:r>
              <a:rPr lang="en-US" b="1" dirty="0">
                <a:latin typeface="Calibri" panose="020F0502020204030204" pitchFamily="34" charset="0"/>
                <a:ea typeface="Calibri" panose="020F0502020204030204" pitchFamily="34" charset="0"/>
                <a:cs typeface="Calibri" panose="020F0502020204030204" pitchFamily="34" charset="0"/>
              </a:rPr>
              <a:t>The final agent successfully generated accurate, </a:t>
            </a:r>
            <a:r>
              <a:rPr lang="en-US" b="1" u="sng" dirty="0">
                <a:highlight>
                  <a:srgbClr val="00FFFF"/>
                </a:highlight>
                <a:latin typeface="Calibri" panose="020F0502020204030204" pitchFamily="34" charset="0"/>
                <a:ea typeface="Calibri" panose="020F0502020204030204" pitchFamily="34" charset="0"/>
                <a:cs typeface="Calibri" panose="020F0502020204030204" pitchFamily="34" charset="0"/>
              </a:rPr>
              <a:t>custom meal plans </a:t>
            </a:r>
            <a:r>
              <a:rPr lang="en-US" b="1" dirty="0">
                <a:latin typeface="Calibri" panose="020F0502020204030204" pitchFamily="34" charset="0"/>
                <a:ea typeface="Calibri" panose="020F0502020204030204" pitchFamily="34" charset="0"/>
                <a:cs typeface="Calibri" panose="020F0502020204030204" pitchFamily="34" charset="0"/>
              </a:rPr>
              <a:t>tailored to user-specific needs and provided context-aware suggestions on how to replace certain food items with healthier alternatives.</a:t>
            </a:r>
          </a:p>
        </p:txBody>
      </p:sp>
    </p:spTree>
    <p:extLst>
      <p:ext uri="{BB962C8B-B14F-4D97-AF65-F5344CB8AC3E}">
        <p14:creationId xmlns:p14="http://schemas.microsoft.com/office/powerpoint/2010/main" val="4231900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10000"/>
          </a:bodyPr>
          <a:lstStyle/>
          <a:p>
            <a:pPr marL="0" indent="0">
              <a:buNone/>
            </a:pPr>
            <a:r>
              <a:rPr lang="en-US" sz="1600" b="1" dirty="0"/>
              <a:t>The "System Approach" section outlines the overall strategy and methodology for developing and implementing the NutriMind AI system.</a:t>
            </a:r>
          </a:p>
          <a:p>
            <a:r>
              <a:rPr lang="en-IN" sz="1400" b="1" dirty="0"/>
              <a:t>System Architecture:</a:t>
            </a:r>
            <a:endParaRPr lang="en-IN" sz="1400" dirty="0"/>
          </a:p>
          <a:p>
            <a:pPr lvl="1"/>
            <a:r>
              <a:rPr lang="en-IN" b="1" dirty="0"/>
              <a:t>Cloud Platform:</a:t>
            </a:r>
            <a:r>
              <a:rPr lang="en-IN" dirty="0"/>
              <a:t> IBM Cloud (Lite Tier)</a:t>
            </a:r>
          </a:p>
          <a:p>
            <a:pPr lvl="1"/>
            <a:r>
              <a:rPr lang="en-IN" b="1" dirty="0"/>
              <a:t>AI Environment:</a:t>
            </a:r>
            <a:r>
              <a:rPr lang="en-IN" dirty="0"/>
              <a:t> IBM watsonx.ai Studio</a:t>
            </a:r>
          </a:p>
          <a:p>
            <a:pPr lvl="1"/>
            <a:r>
              <a:rPr lang="en-IN" b="1" dirty="0"/>
              <a:t>Core AI Components:</a:t>
            </a:r>
            <a:endParaRPr lang="en-IN" dirty="0"/>
          </a:p>
          <a:p>
            <a:pPr lvl="2"/>
            <a:r>
              <a:rPr lang="en-IN" sz="1400" b="1" dirty="0"/>
              <a:t>IBM watsonx Agent Lab:</a:t>
            </a:r>
            <a:r>
              <a:rPr lang="en-IN" sz="1400" dirty="0"/>
              <a:t> For final agent assembly, tool integration, and deployment.</a:t>
            </a:r>
          </a:p>
          <a:p>
            <a:pPr lvl="2"/>
            <a:r>
              <a:rPr lang="en-IN" sz="1400" b="1" dirty="0"/>
              <a:t>IBM watsonx Prompt Lab:</a:t>
            </a:r>
            <a:r>
              <a:rPr lang="en-IN" sz="1400" dirty="0"/>
              <a:t> For rapid prototyping, prompt engineering, and RAG pipeline development.</a:t>
            </a:r>
          </a:p>
          <a:p>
            <a:r>
              <a:rPr lang="en-IN" sz="1400" b="1" dirty="0"/>
              <a:t>Technology &amp; Models Used</a:t>
            </a:r>
            <a:r>
              <a:rPr lang="en-IN" sz="1400" dirty="0"/>
              <a:t>:</a:t>
            </a:r>
          </a:p>
          <a:p>
            <a:pPr lvl="1"/>
            <a:r>
              <a:rPr lang="en-IN" b="1" dirty="0"/>
              <a:t>Reasoning Engine (LLM)</a:t>
            </a:r>
            <a:r>
              <a:rPr lang="en-IN" dirty="0"/>
              <a:t>: llama-3-3-70b-instruct</a:t>
            </a:r>
          </a:p>
          <a:p>
            <a:pPr lvl="1"/>
            <a:r>
              <a:rPr lang="en-IN" b="1" dirty="0"/>
              <a:t>Prototyping Model (LLM): </a:t>
            </a:r>
            <a:r>
              <a:rPr lang="en-IN" dirty="0"/>
              <a:t>granite-3-8b-instruct</a:t>
            </a:r>
          </a:p>
          <a:p>
            <a:pPr lvl="1"/>
            <a:r>
              <a:rPr lang="en-IN" b="1" dirty="0"/>
              <a:t>Embedding Model (for RAG): </a:t>
            </a:r>
            <a:r>
              <a:rPr lang="en-IN" dirty="0"/>
              <a:t>granite-embedding-278m-multilingual</a:t>
            </a:r>
          </a:p>
          <a:p>
            <a:pPr lvl="1"/>
            <a:r>
              <a:rPr lang="en-IN" b="1" dirty="0"/>
              <a:t>Agent Framework: </a:t>
            </a:r>
            <a:r>
              <a:rPr lang="en-IN" dirty="0"/>
              <a:t>LangGraph</a:t>
            </a:r>
          </a:p>
          <a:p>
            <a:pPr lvl="1"/>
            <a:r>
              <a:rPr lang="en-IN" b="1" dirty="0"/>
              <a:t>Agent Architecture: </a:t>
            </a:r>
            <a:r>
              <a:rPr lang="en-IN" dirty="0"/>
              <a:t>ReAct (Reason and Act)</a:t>
            </a:r>
          </a:p>
          <a:p>
            <a:pPr lvl="1"/>
            <a:r>
              <a:rPr lang="en-IN" b="1" dirty="0"/>
              <a:t>Data Pre-processing Tool</a:t>
            </a:r>
            <a:r>
              <a:rPr lang="en-IN" dirty="0"/>
              <a:t>: Microsoft Excel</a:t>
            </a:r>
          </a:p>
          <a:p>
            <a:pPr marL="630000" lvl="2" indent="0">
              <a:buNone/>
            </a:pPr>
            <a:endParaRPr lang="en-IN" sz="1400" dirty="0"/>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1" y="1232452"/>
            <a:ext cx="11029615" cy="5131772"/>
          </a:xfrm>
        </p:spPr>
        <p:txBody>
          <a:bodyPr>
            <a:normAutofit fontScale="92500" lnSpcReduction="10000"/>
          </a:bodyPr>
          <a:lstStyle/>
          <a:p>
            <a:r>
              <a:rPr lang="en-US" sz="1500" dirty="0"/>
              <a:t>In the Algorithm section, we describe the advanced AI architecture chosen for generating personalized nutritional guidance. Here’s the structure for this section:</a:t>
            </a:r>
          </a:p>
          <a:p>
            <a:r>
              <a:rPr lang="en-US" sz="1500" b="1" dirty="0"/>
              <a:t>Algorithm Selection:</a:t>
            </a:r>
          </a:p>
          <a:p>
            <a:pPr lvl="1"/>
            <a:r>
              <a:rPr lang="en-US" sz="1500" b="1" dirty="0"/>
              <a:t>A ReAct (Reason and Act) </a:t>
            </a:r>
            <a:r>
              <a:rPr lang="en-US" sz="1500" dirty="0"/>
              <a:t>agentic architecture was implemented, powered by </a:t>
            </a:r>
            <a:r>
              <a:rPr lang="en-US" sz="1500" b="1" dirty="0"/>
              <a:t>the llama-3-3-70b-instruct model</a:t>
            </a:r>
            <a:r>
              <a:rPr lang="en-US" sz="1500" dirty="0"/>
              <a:t>. This approach was justified by the need to handle complex, multi-step user queries that require both internal knowledge retrieval and external tool use, moving beyond the capabilities of a standard chatbot.</a:t>
            </a:r>
          </a:p>
          <a:p>
            <a:r>
              <a:rPr lang="en-US" sz="1500" b="1" dirty="0"/>
              <a:t>Data Input:</a:t>
            </a:r>
          </a:p>
          <a:p>
            <a:pPr lvl="1"/>
            <a:r>
              <a:rPr lang="en-US" sz="1500" dirty="0"/>
              <a:t>The primary input is the </a:t>
            </a:r>
            <a:r>
              <a:rPr lang="en-US" sz="1500" b="1" dirty="0"/>
              <a:t>user's natural language query </a:t>
            </a:r>
            <a:r>
              <a:rPr lang="en-US" sz="1500" dirty="0"/>
              <a:t>(e.g., "create a meal plan for me").</a:t>
            </a:r>
          </a:p>
          <a:p>
            <a:pPr lvl="1"/>
            <a:r>
              <a:rPr lang="en-US" sz="1500" dirty="0"/>
              <a:t>The secondary data source is a vectorized nutritional database, created from a pre-processed Kaggle dataset using the </a:t>
            </a:r>
            <a:r>
              <a:rPr lang="en-US" sz="1500" b="1" dirty="0"/>
              <a:t>granite-embedding-278m-multilingual model</a:t>
            </a:r>
            <a:r>
              <a:rPr lang="en-US" sz="1500" dirty="0"/>
              <a:t>. This serves as the agent's internal, factual knowledge base.</a:t>
            </a:r>
          </a:p>
          <a:p>
            <a:r>
              <a:rPr lang="en-US" sz="1500" b="1" dirty="0"/>
              <a:t>Training Process:</a:t>
            </a:r>
          </a:p>
          <a:p>
            <a:pPr lvl="1"/>
            <a:r>
              <a:rPr lang="en-US" sz="1500" dirty="0"/>
              <a:t>The agent's core "skills" were developed through a process of prompt engineering in the </a:t>
            </a:r>
            <a:r>
              <a:rPr lang="en-US" sz="1500" b="1" dirty="0"/>
              <a:t>IBM watsonx Prompt Lab</a:t>
            </a:r>
            <a:r>
              <a:rPr lang="en-US" sz="1500" dirty="0"/>
              <a:t>. Specific, detailed prompts for meal plan generation and food swap recommendations were prototyped and validated against the </a:t>
            </a:r>
            <a:r>
              <a:rPr lang="en-US" sz="1500" b="1" dirty="0"/>
              <a:t>granite-3-8b-instruct model</a:t>
            </a:r>
            <a:r>
              <a:rPr lang="en-US" sz="1500" dirty="0"/>
              <a:t> to ensure high-quality, reliable outputs.</a:t>
            </a:r>
          </a:p>
          <a:p>
            <a:r>
              <a:rPr lang="en-US" sz="1500" b="1" dirty="0"/>
              <a:t>Prediction Process:</a:t>
            </a:r>
          </a:p>
          <a:p>
            <a:pPr lvl="1"/>
            <a:r>
              <a:rPr lang="en-US" sz="1500" dirty="0"/>
              <a:t>The trained agent makes "predictions" (generates responses) by first using the </a:t>
            </a:r>
            <a:r>
              <a:rPr lang="en-US" sz="1500" b="1" dirty="0"/>
              <a:t>ReAct framework </a:t>
            </a:r>
            <a:r>
              <a:rPr lang="en-US" sz="1500" dirty="0"/>
              <a:t>to reason about the user's query. It then autonomously selects the appropriate tool—either querying the </a:t>
            </a:r>
            <a:r>
              <a:rPr lang="en-US" sz="1500" b="1" dirty="0"/>
              <a:t>internal RAG database </a:t>
            </a:r>
            <a:r>
              <a:rPr lang="en-US" sz="1500" dirty="0"/>
              <a:t>for nutritional facts or using external tools like Google Search for real-time information—before synthesizing the retrieved data into a final, comprehensive answer.</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32452"/>
            <a:ext cx="11029615" cy="2315420"/>
          </a:xfrm>
        </p:spPr>
        <p:txBody>
          <a:bodyPr>
            <a:normAutofit/>
          </a:bodyPr>
          <a:lstStyle/>
          <a:p>
            <a:pPr marL="0" indent="0">
              <a:buNone/>
            </a:pPr>
            <a:r>
              <a:rPr lang="en-US" sz="2400" dirty="0"/>
              <a:t> The results of the "NutriMind" AI agent in terms of its accuracy and effectiveness in generating personalized nutritional guidance. Included are visualizations from the live demonstration and comparisons between a user's complex query and the agent's tailored output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E7D2D-4F2A-6ED6-EACD-9C1491AA324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989F04D-C2CA-2FC8-42A1-BF55C0102130}"/>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616DEBDE-CAFB-7707-3CD4-5A2B1EF3FD00}"/>
              </a:ext>
            </a:extLst>
          </p:cNvPr>
          <p:cNvSpPr>
            <a:spLocks noGrp="1"/>
          </p:cNvSpPr>
          <p:nvPr>
            <p:ph idx="1"/>
          </p:nvPr>
        </p:nvSpPr>
        <p:spPr>
          <a:xfrm>
            <a:off x="581192" y="1115568"/>
            <a:ext cx="11029615" cy="1517904"/>
          </a:xfrm>
        </p:spPr>
        <p:txBody>
          <a:bodyPr>
            <a:noAutofit/>
          </a:bodyPr>
          <a:lstStyle/>
          <a:p>
            <a:r>
              <a:rPr lang="en-US" sz="1800" dirty="0"/>
              <a:t>This screenshot demonstrates the successful validation of the Retrieval-Augmented Generation (RAG) pipeline within the </a:t>
            </a:r>
            <a:r>
              <a:rPr lang="en-US" sz="1800" b="1" dirty="0"/>
              <a:t>IBM watsonx Prompt Lab</a:t>
            </a:r>
            <a:r>
              <a:rPr lang="en-US" sz="1800" dirty="0"/>
              <a:t>. The system, grounded with the daily_food_nutrition_dataset, is being queried for specific nutritional facts. Using the granite-3-8b-instruct model, the agent accurately retrieves precise data points, confirming the knowledge base is successfully integrated and the AI can provide fact-based, non-hallucinated answers.</a:t>
            </a:r>
          </a:p>
        </p:txBody>
      </p:sp>
      <p:pic>
        <p:nvPicPr>
          <p:cNvPr id="4" name="Picture 3">
            <a:extLst>
              <a:ext uri="{FF2B5EF4-FFF2-40B4-BE49-F238E27FC236}">
                <a16:creationId xmlns:a16="http://schemas.microsoft.com/office/drawing/2014/main" id="{95BD0233-D2AF-B191-3858-B6DD96BC602A}"/>
              </a:ext>
            </a:extLst>
          </p:cNvPr>
          <p:cNvPicPr>
            <a:picLocks noChangeAspect="1"/>
          </p:cNvPicPr>
          <p:nvPr/>
        </p:nvPicPr>
        <p:blipFill>
          <a:blip r:embed="rId2"/>
          <a:stretch>
            <a:fillRect/>
          </a:stretch>
        </p:blipFill>
        <p:spPr>
          <a:xfrm>
            <a:off x="581192" y="2697481"/>
            <a:ext cx="11029615" cy="3675888"/>
          </a:xfrm>
          <a:prstGeom prst="rect">
            <a:avLst/>
          </a:prstGeom>
        </p:spPr>
      </p:pic>
    </p:spTree>
    <p:extLst>
      <p:ext uri="{BB962C8B-B14F-4D97-AF65-F5344CB8AC3E}">
        <p14:creationId xmlns:p14="http://schemas.microsoft.com/office/powerpoint/2010/main" val="218031384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155</TotalTime>
  <Words>1913</Words>
  <Application>Microsoft Office PowerPoint</Application>
  <PresentationFormat>Widescreen</PresentationFormat>
  <Paragraphs>111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Franklin Gothic Book</vt:lpstr>
      <vt:lpstr>Franklin Gothic Demi</vt:lpstr>
      <vt:lpstr>Wingdings 2</vt:lpstr>
      <vt:lpstr>DividendVTI</vt:lpstr>
      <vt:lpstr>NutriMind: Building The Smartest AI Nutrition Assistant</vt:lpstr>
      <vt:lpstr>OUTLINE</vt:lpstr>
      <vt:lpstr>Problem Statement</vt:lpstr>
      <vt:lpstr>Proposed Solution</vt:lpstr>
      <vt:lpstr>Proposed Solution</vt:lpstr>
      <vt:lpstr>System  Approach</vt:lpstr>
      <vt:lpstr>Algorithm &amp; Deployment</vt:lpstr>
      <vt:lpstr>Result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Gurpreet Singh</cp:lastModifiedBy>
  <cp:revision>26</cp:revision>
  <dcterms:created xsi:type="dcterms:W3CDTF">2021-05-26T16:50:10Z</dcterms:created>
  <dcterms:modified xsi:type="dcterms:W3CDTF">2025-08-04T17:49:15Z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