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222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950" b="1" i="0">
                <a:solidFill>
                  <a:srgbClr val="1222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222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222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362" y="520814"/>
            <a:ext cx="325127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1222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169" y="2366901"/>
            <a:ext cx="16297660" cy="285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50" b="1" i="0">
                <a:solidFill>
                  <a:srgbClr val="1222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hyperlink" Target="https://hub.docker.com/r/codewithlennylen/rdj-2024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schmiedeone/what-is-ros-robot-operating-system-1aab3923dda5" TargetMode="External"/><Relationship Id="rId3" Type="http://schemas.openxmlformats.org/officeDocument/2006/relationships/hyperlink" Target="https://www.theconstruct.ai/history-ros/" TargetMode="External"/><Relationship Id="rId4" Type="http://schemas.openxmlformats.org/officeDocument/2006/relationships/hyperlink" Target="https://github.com/vmayoral/ros-robotics-companies" TargetMode="External"/><Relationship Id="rId5" Type="http://schemas.openxmlformats.org/officeDocument/2006/relationships/hyperlink" Target="https://www.model-prime.com/blog/ros-1-vs-ros-2-what-are-the-biggest-differences" TargetMode="External"/><Relationship Id="rId6" Type="http://schemas.openxmlformats.org/officeDocument/2006/relationships/hyperlink" Target="https://design.ros2.org/articles/changes.html" TargetMode="External"/><Relationship Id="rId7" Type="http://schemas.openxmlformats.org/officeDocument/2006/relationships/hyperlink" Target="https://www.ros.org/reps/rep-2000.html" TargetMode="External"/><Relationship Id="rId8" Type="http://schemas.openxmlformats.org/officeDocument/2006/relationships/hyperlink" Target="https://roboticsbackend.com/how-to-learn-ros2/" TargetMode="External"/><Relationship Id="rId9" Type="http://schemas.openxmlformats.org/officeDocument/2006/relationships/hyperlink" Target="https://medium.com/schmiedeone/getting-started-with-ros2-part-1-d4c3b7335c71" TargetMode="External"/><Relationship Id="rId10" Type="http://schemas.openxmlformats.org/officeDocument/2006/relationships/hyperlink" Target="https://docs.ros.org/en/humble/index.html" TargetMode="External"/><Relationship Id="rId11" Type="http://schemas.openxmlformats.org/officeDocument/2006/relationships/image" Target="../media/image3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hyperlink" Target="mailto:codewithlennylen254@gmail.com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0"/>
            <a:ext cx="18288000" cy="10287000"/>
            <a:chOff x="-1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625036"/>
              <a:ext cx="15537815" cy="3262629"/>
            </a:xfrm>
            <a:custGeom>
              <a:avLst/>
              <a:gdLst/>
              <a:ahLst/>
              <a:cxnLst/>
              <a:rect l="l" t="t" r="r" b="b"/>
              <a:pathLst>
                <a:path w="15537815" h="3262629">
                  <a:moveTo>
                    <a:pt x="2233549" y="0"/>
                  </a:moveTo>
                  <a:lnTo>
                    <a:pt x="0" y="0"/>
                  </a:lnTo>
                  <a:lnTo>
                    <a:pt x="0" y="596049"/>
                  </a:lnTo>
                  <a:lnTo>
                    <a:pt x="2233549" y="596049"/>
                  </a:lnTo>
                  <a:lnTo>
                    <a:pt x="2233549" y="0"/>
                  </a:lnTo>
                  <a:close/>
                </a:path>
                <a:path w="15537815" h="3262629">
                  <a:moveTo>
                    <a:pt x="15537764" y="959942"/>
                  </a:moveTo>
                  <a:lnTo>
                    <a:pt x="3181350" y="959942"/>
                  </a:lnTo>
                  <a:lnTo>
                    <a:pt x="3181350" y="3262134"/>
                  </a:lnTo>
                  <a:lnTo>
                    <a:pt x="15537764" y="3262134"/>
                  </a:lnTo>
                  <a:lnTo>
                    <a:pt x="15537764" y="9599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-1" y="7208917"/>
              <a:ext cx="2233930" cy="596265"/>
            </a:xfrm>
            <a:custGeom>
              <a:avLst/>
              <a:gdLst/>
              <a:ahLst/>
              <a:cxnLst/>
              <a:rect l="l" t="t" r="r" b="b"/>
              <a:pathLst>
                <a:path w="2233930" h="596265">
                  <a:moveTo>
                    <a:pt x="2233514" y="596051"/>
                  </a:moveTo>
                  <a:lnTo>
                    <a:pt x="0" y="596051"/>
                  </a:lnTo>
                  <a:lnTo>
                    <a:pt x="0" y="0"/>
                  </a:lnTo>
                  <a:lnTo>
                    <a:pt x="2233514" y="0"/>
                  </a:lnTo>
                  <a:lnTo>
                    <a:pt x="2233514" y="596051"/>
                  </a:lnTo>
                  <a:close/>
                </a:path>
              </a:pathLst>
            </a:custGeom>
            <a:solidFill>
              <a:srgbClr val="7ED8F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6487" y="4626777"/>
            <a:ext cx="11499850" cy="21475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04695">
              <a:lnSpc>
                <a:spcPct val="115999"/>
              </a:lnSpc>
              <a:spcBef>
                <a:spcPts val="100"/>
              </a:spcBef>
            </a:pPr>
            <a:r>
              <a:rPr dirty="0" sz="6000" spc="-30"/>
              <a:t>Introduction </a:t>
            </a:r>
            <a:r>
              <a:rPr dirty="0" sz="6000" spc="55"/>
              <a:t>to </a:t>
            </a:r>
            <a:r>
              <a:rPr dirty="0" sz="6000" spc="60"/>
              <a:t>the </a:t>
            </a:r>
            <a:r>
              <a:rPr dirty="0" sz="6000" spc="65"/>
              <a:t> </a:t>
            </a:r>
            <a:r>
              <a:rPr dirty="0" sz="6000" spc="-55"/>
              <a:t>Robot</a:t>
            </a:r>
            <a:r>
              <a:rPr dirty="0" sz="6000" spc="-220"/>
              <a:t> </a:t>
            </a:r>
            <a:r>
              <a:rPr dirty="0" sz="6000"/>
              <a:t>Operating</a:t>
            </a:r>
            <a:r>
              <a:rPr dirty="0" sz="6000" spc="-225"/>
              <a:t> </a:t>
            </a:r>
            <a:r>
              <a:rPr dirty="0" sz="6000" spc="-75"/>
              <a:t>System</a:t>
            </a:r>
            <a:r>
              <a:rPr dirty="0" sz="6000" spc="-225"/>
              <a:t> </a:t>
            </a:r>
            <a:r>
              <a:rPr dirty="0" sz="6000" spc="-434"/>
              <a:t>(ROS)</a:t>
            </a:r>
            <a:endParaRPr sz="6000"/>
          </a:p>
        </p:txBody>
      </p:sp>
      <p:grpSp>
        <p:nvGrpSpPr>
          <p:cNvPr id="7" name="object 7"/>
          <p:cNvGrpSpPr/>
          <p:nvPr/>
        </p:nvGrpSpPr>
        <p:grpSpPr>
          <a:xfrm>
            <a:off x="16078198" y="3625034"/>
            <a:ext cx="2209800" cy="4180204"/>
            <a:chOff x="16078198" y="3625034"/>
            <a:chExt cx="2209800" cy="4180204"/>
          </a:xfrm>
        </p:grpSpPr>
        <p:sp>
          <p:nvSpPr>
            <p:cNvPr id="8" name="object 8"/>
            <p:cNvSpPr/>
            <p:nvPr/>
          </p:nvSpPr>
          <p:spPr>
            <a:xfrm>
              <a:off x="16078198" y="3625034"/>
              <a:ext cx="2209800" cy="596265"/>
            </a:xfrm>
            <a:custGeom>
              <a:avLst/>
              <a:gdLst/>
              <a:ahLst/>
              <a:cxnLst/>
              <a:rect l="l" t="t" r="r" b="b"/>
              <a:pathLst>
                <a:path w="2209800" h="596264">
                  <a:moveTo>
                    <a:pt x="0" y="0"/>
                  </a:moveTo>
                  <a:lnTo>
                    <a:pt x="2209801" y="0"/>
                  </a:lnTo>
                  <a:lnTo>
                    <a:pt x="2209801" y="596052"/>
                  </a:lnTo>
                  <a:lnTo>
                    <a:pt x="0" y="596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078198" y="7209105"/>
              <a:ext cx="2209800" cy="596265"/>
            </a:xfrm>
            <a:custGeom>
              <a:avLst/>
              <a:gdLst/>
              <a:ahLst/>
              <a:cxnLst/>
              <a:rect l="l" t="t" r="r" b="b"/>
              <a:pathLst>
                <a:path w="2209800" h="596265">
                  <a:moveTo>
                    <a:pt x="0" y="0"/>
                  </a:moveTo>
                  <a:lnTo>
                    <a:pt x="2209801" y="0"/>
                  </a:lnTo>
                  <a:lnTo>
                    <a:pt x="2209801" y="596051"/>
                  </a:lnTo>
                  <a:lnTo>
                    <a:pt x="0" y="596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D8F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900" y="714398"/>
            <a:ext cx="83515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70"/>
              <a:t>Robotics</a:t>
            </a:r>
            <a:r>
              <a:rPr dirty="0" sz="7200" spc="-315"/>
              <a:t> </a:t>
            </a:r>
            <a:r>
              <a:rPr dirty="0" sz="7200" spc="-60"/>
              <a:t>Research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086" y="2302946"/>
            <a:ext cx="5852102" cy="6688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3824" y="2575487"/>
            <a:ext cx="6833199" cy="53747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900" y="714398"/>
            <a:ext cx="83515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70"/>
              <a:t>Robotics</a:t>
            </a:r>
            <a:r>
              <a:rPr dirty="0" sz="7200" spc="-315"/>
              <a:t> </a:t>
            </a:r>
            <a:r>
              <a:rPr dirty="0" sz="7200" spc="-60"/>
              <a:t>Research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341" y="2738250"/>
            <a:ext cx="6139990" cy="6233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8125" y="3429000"/>
            <a:ext cx="8063399" cy="4515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900" y="714398"/>
            <a:ext cx="83515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70"/>
              <a:t>Robotics</a:t>
            </a:r>
            <a:r>
              <a:rPr dirty="0" sz="7200" spc="-315"/>
              <a:t> </a:t>
            </a:r>
            <a:r>
              <a:rPr dirty="0" sz="7200" spc="-60"/>
              <a:t>Research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50" y="3313150"/>
            <a:ext cx="7529524" cy="4491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9224" y="2800037"/>
            <a:ext cx="7529525" cy="55178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900" y="714398"/>
            <a:ext cx="83515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70"/>
              <a:t>Robotics</a:t>
            </a:r>
            <a:r>
              <a:rPr dirty="0" sz="7200" spc="-315"/>
              <a:t> </a:t>
            </a:r>
            <a:r>
              <a:rPr dirty="0" sz="7200" spc="-60"/>
              <a:t>Research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025" y="3502025"/>
            <a:ext cx="7072499" cy="4706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2775" y="2242775"/>
            <a:ext cx="6616673" cy="75958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90710" y="0"/>
              <a:ext cx="12094210" cy="10287000"/>
            </a:xfrm>
            <a:custGeom>
              <a:avLst/>
              <a:gdLst/>
              <a:ahLst/>
              <a:cxnLst/>
              <a:rect l="l" t="t" r="r" b="b"/>
              <a:pathLst>
                <a:path w="12094210" h="10287000">
                  <a:moveTo>
                    <a:pt x="6926387" y="10286999"/>
                  </a:moveTo>
                  <a:lnTo>
                    <a:pt x="5285334" y="10286999"/>
                  </a:lnTo>
                  <a:lnTo>
                    <a:pt x="0" y="4983864"/>
                  </a:lnTo>
                  <a:lnTo>
                    <a:pt x="4966472" y="0"/>
                  </a:lnTo>
                  <a:lnTo>
                    <a:pt x="7010109" y="0"/>
                  </a:lnTo>
                  <a:lnTo>
                    <a:pt x="12094139" y="5101151"/>
                  </a:lnTo>
                  <a:lnTo>
                    <a:pt x="6926387" y="10286999"/>
                  </a:lnTo>
                  <a:close/>
                </a:path>
              </a:pathLst>
            </a:custGeom>
            <a:solidFill>
              <a:srgbClr val="7ED8F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5153" y="4122858"/>
            <a:ext cx="3987800" cy="2146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320">
              <a:lnSpc>
                <a:spcPct val="115999"/>
              </a:lnSpc>
              <a:spcBef>
                <a:spcPts val="100"/>
              </a:spcBef>
            </a:pPr>
            <a:r>
              <a:rPr dirty="0" sz="6000" spc="-265"/>
              <a:t>RO</a:t>
            </a:r>
            <a:r>
              <a:rPr dirty="0" sz="6000" spc="-220"/>
              <a:t>S</a:t>
            </a:r>
            <a:r>
              <a:rPr dirty="0" sz="6000" spc="-210"/>
              <a:t> </a:t>
            </a:r>
            <a:r>
              <a:rPr dirty="0" sz="6000" spc="-295"/>
              <a:t>BASIC  </a:t>
            </a:r>
            <a:r>
              <a:rPr dirty="0" sz="6000" spc="-150"/>
              <a:t>CONCEPTS</a:t>
            </a:r>
            <a:endParaRPr sz="6000"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9049385"/>
            <a:chOff x="0" y="0"/>
            <a:chExt cx="18288000" cy="9049385"/>
          </a:xfrm>
        </p:grpSpPr>
        <p:sp>
          <p:nvSpPr>
            <p:cNvPr id="7" name="object 7"/>
            <p:cNvSpPr/>
            <p:nvPr/>
          </p:nvSpPr>
          <p:spPr>
            <a:xfrm>
              <a:off x="0" y="1028712"/>
              <a:ext cx="18288000" cy="8020684"/>
            </a:xfrm>
            <a:custGeom>
              <a:avLst/>
              <a:gdLst/>
              <a:ahLst/>
              <a:cxnLst/>
              <a:rect l="l" t="t" r="r" b="b"/>
              <a:pathLst>
                <a:path w="18288000" h="8020684">
                  <a:moveTo>
                    <a:pt x="2161006" y="7424140"/>
                  </a:moveTo>
                  <a:lnTo>
                    <a:pt x="0" y="7424140"/>
                  </a:lnTo>
                  <a:lnTo>
                    <a:pt x="0" y="8020190"/>
                  </a:lnTo>
                  <a:lnTo>
                    <a:pt x="2161006" y="8020190"/>
                  </a:lnTo>
                  <a:lnTo>
                    <a:pt x="2161006" y="7424140"/>
                  </a:lnTo>
                  <a:close/>
                </a:path>
                <a:path w="18288000" h="8020684">
                  <a:moveTo>
                    <a:pt x="18288000" y="0"/>
                  </a:moveTo>
                  <a:lnTo>
                    <a:pt x="16126981" y="0"/>
                  </a:lnTo>
                  <a:lnTo>
                    <a:pt x="16126981" y="596049"/>
                  </a:lnTo>
                  <a:lnTo>
                    <a:pt x="18288000" y="59604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7ED8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126989" y="8452850"/>
              <a:ext cx="2161540" cy="596265"/>
            </a:xfrm>
            <a:custGeom>
              <a:avLst/>
              <a:gdLst/>
              <a:ahLst/>
              <a:cxnLst/>
              <a:rect l="l" t="t" r="r" b="b"/>
              <a:pathLst>
                <a:path w="2161540" h="596265">
                  <a:moveTo>
                    <a:pt x="2161009" y="596049"/>
                  </a:moveTo>
                  <a:lnTo>
                    <a:pt x="0" y="596049"/>
                  </a:lnTo>
                  <a:lnTo>
                    <a:pt x="0" y="0"/>
                  </a:lnTo>
                  <a:lnTo>
                    <a:pt x="2161009" y="0"/>
                  </a:lnTo>
                  <a:lnTo>
                    <a:pt x="2161009" y="596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69598" cy="18695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799" y="749414"/>
            <a:ext cx="430276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ROS</a:t>
            </a:r>
            <a:r>
              <a:rPr dirty="0" spc="-220"/>
              <a:t>1</a:t>
            </a:r>
            <a:r>
              <a:rPr dirty="0" spc="-175"/>
              <a:t> </a:t>
            </a:r>
            <a:r>
              <a:rPr dirty="0" spc="-85"/>
              <a:t>v</a:t>
            </a:r>
            <a:r>
              <a:rPr dirty="0" spc="-65"/>
              <a:t>s</a:t>
            </a:r>
            <a:r>
              <a:rPr dirty="0" spc="-180"/>
              <a:t> </a:t>
            </a:r>
            <a:r>
              <a:rPr dirty="0" spc="-240"/>
              <a:t>ROS2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699" y="303749"/>
                </a:moveTo>
                <a:lnTo>
                  <a:pt x="0" y="303749"/>
                </a:lnTo>
                <a:lnTo>
                  <a:pt x="0" y="0"/>
                </a:lnTo>
                <a:lnTo>
                  <a:pt x="1028699" y="0"/>
                </a:lnTo>
                <a:lnTo>
                  <a:pt x="1028699" y="303749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699" y="303749"/>
                </a:moveTo>
                <a:lnTo>
                  <a:pt x="0" y="303749"/>
                </a:lnTo>
                <a:lnTo>
                  <a:pt x="0" y="0"/>
                </a:lnTo>
                <a:lnTo>
                  <a:pt x="1028699" y="0"/>
                </a:lnTo>
                <a:lnTo>
                  <a:pt x="1028699" y="303749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699" y="303749"/>
                </a:moveTo>
                <a:lnTo>
                  <a:pt x="0" y="303749"/>
                </a:lnTo>
                <a:lnTo>
                  <a:pt x="0" y="0"/>
                </a:lnTo>
                <a:lnTo>
                  <a:pt x="1028699" y="0"/>
                </a:lnTo>
                <a:lnTo>
                  <a:pt x="1028699" y="303749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699" y="303749"/>
                </a:moveTo>
                <a:lnTo>
                  <a:pt x="0" y="303749"/>
                </a:lnTo>
                <a:lnTo>
                  <a:pt x="0" y="0"/>
                </a:lnTo>
                <a:lnTo>
                  <a:pt x="1028699" y="0"/>
                </a:lnTo>
                <a:lnTo>
                  <a:pt x="1028699" y="303749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22342" y="3680231"/>
            <a:ext cx="4947920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10">
                <a:latin typeface="Calibri"/>
                <a:cs typeface="Calibri"/>
              </a:rPr>
              <a:t>Windows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Support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ROS2!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31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>
                <a:latin typeface="Calibri"/>
                <a:cs typeface="Calibri"/>
              </a:rPr>
              <a:t>No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ROS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Master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31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30">
                <a:latin typeface="Calibri"/>
                <a:cs typeface="Calibri"/>
              </a:rPr>
              <a:t>Faster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31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15">
                <a:latin typeface="Calibri"/>
                <a:cs typeface="Calibri"/>
              </a:rPr>
              <a:t>Architecture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5800" y="3086114"/>
            <a:ext cx="9513199" cy="45758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4547" y="749414"/>
            <a:ext cx="597662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ROS</a:t>
            </a:r>
            <a:r>
              <a:rPr dirty="0" spc="-220"/>
              <a:t>2</a:t>
            </a:r>
            <a:r>
              <a:rPr dirty="0" spc="-175"/>
              <a:t> </a:t>
            </a:r>
            <a:r>
              <a:rPr dirty="0" spc="15"/>
              <a:t>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1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3550" y="1804125"/>
            <a:ext cx="9165749" cy="77873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9167" y="4334243"/>
            <a:ext cx="60223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30">
                <a:latin typeface="Calibri"/>
                <a:cs typeface="Calibri"/>
              </a:rPr>
              <a:t>We’ll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use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ROS2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Humble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Hawksbill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687" y="520814"/>
            <a:ext cx="62630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RO</a:t>
            </a:r>
            <a:r>
              <a:rPr dirty="0" spc="-185"/>
              <a:t>S</a:t>
            </a:r>
            <a:r>
              <a:rPr dirty="0" spc="-175"/>
              <a:t> </a:t>
            </a:r>
            <a:r>
              <a:rPr dirty="0" spc="15"/>
              <a:t>Node</a:t>
            </a:r>
            <a:r>
              <a:rPr dirty="0" spc="20"/>
              <a:t>s</a:t>
            </a:r>
            <a:r>
              <a:rPr dirty="0" spc="-180"/>
              <a:t> </a:t>
            </a:r>
            <a:r>
              <a:rPr dirty="0" spc="-160"/>
              <a:t>&amp;</a:t>
            </a:r>
            <a:r>
              <a:rPr dirty="0" spc="-170"/>
              <a:t> </a:t>
            </a:r>
            <a:r>
              <a:rPr dirty="0" spc="-55"/>
              <a:t>Topics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1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22342" y="3375431"/>
            <a:ext cx="5445125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>
                <a:latin typeface="Calibri"/>
                <a:cs typeface="Calibri"/>
              </a:rPr>
              <a:t>Nodes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can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send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/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receive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31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>
                <a:latin typeface="Calibri"/>
                <a:cs typeface="Calibri"/>
              </a:rPr>
              <a:t>Via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Topics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31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>
                <a:latin typeface="Calibri"/>
                <a:cs typeface="Calibri"/>
              </a:rPr>
              <a:t>Send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Publish</a:t>
            </a:r>
            <a:r>
              <a:rPr dirty="0" sz="3200" spc="-20">
                <a:latin typeface="Calibri"/>
                <a:cs typeface="Calibri"/>
              </a:rPr>
              <a:t> to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65">
                <a:latin typeface="Calibri"/>
                <a:cs typeface="Calibri"/>
              </a:rPr>
              <a:t>Topic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31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20">
                <a:latin typeface="Calibri"/>
                <a:cs typeface="Calibri"/>
              </a:rPr>
              <a:t>Receive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Subscribe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65">
                <a:latin typeface="Calibri"/>
                <a:cs typeface="Calibri"/>
              </a:rPr>
              <a:t>Topic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3228" y="3431757"/>
            <a:ext cx="8015954" cy="4212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687" y="520814"/>
            <a:ext cx="62630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RO</a:t>
            </a:r>
            <a:r>
              <a:rPr dirty="0" spc="-185"/>
              <a:t>S</a:t>
            </a:r>
            <a:r>
              <a:rPr dirty="0" spc="-175"/>
              <a:t> </a:t>
            </a:r>
            <a:r>
              <a:rPr dirty="0" spc="15"/>
              <a:t>Node</a:t>
            </a:r>
            <a:r>
              <a:rPr dirty="0" spc="20"/>
              <a:t>s</a:t>
            </a:r>
            <a:r>
              <a:rPr dirty="0" spc="-180"/>
              <a:t> </a:t>
            </a:r>
            <a:r>
              <a:rPr dirty="0" spc="-160"/>
              <a:t>&amp;</a:t>
            </a:r>
            <a:r>
              <a:rPr dirty="0" spc="-170"/>
              <a:t> </a:t>
            </a:r>
            <a:r>
              <a:rPr dirty="0" spc="-55"/>
              <a:t>Topics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1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22342" y="3375431"/>
            <a:ext cx="4973320" cy="197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10">
                <a:latin typeface="Calibri"/>
                <a:cs typeface="Calibri"/>
              </a:rPr>
              <a:t>Flexible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Structure!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3100">
              <a:latin typeface="Calibri"/>
              <a:cs typeface="Calibri"/>
            </a:endParaRPr>
          </a:p>
          <a:p>
            <a:pPr marL="486409" marR="5080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15">
                <a:latin typeface="Calibri"/>
                <a:cs typeface="Calibri"/>
              </a:rPr>
              <a:t>Robots </a:t>
            </a:r>
            <a:r>
              <a:rPr dirty="0" sz="3200" spc="-10">
                <a:latin typeface="Calibri"/>
                <a:cs typeface="Calibri"/>
              </a:rPr>
              <a:t>typically </a:t>
            </a:r>
            <a:r>
              <a:rPr dirty="0" sz="3200" spc="-25">
                <a:latin typeface="Calibri"/>
                <a:cs typeface="Calibri"/>
              </a:rPr>
              <a:t>have </a:t>
            </a:r>
            <a:r>
              <a:rPr dirty="0" sz="3200" spc="-20">
                <a:latin typeface="Calibri"/>
                <a:cs typeface="Calibri"/>
              </a:rPr>
              <a:t>many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Nodes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&amp;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Topics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8519" y="2203776"/>
            <a:ext cx="6790465" cy="67790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687" y="520814"/>
            <a:ext cx="62630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RO</a:t>
            </a:r>
            <a:r>
              <a:rPr dirty="0" spc="-185"/>
              <a:t>S</a:t>
            </a:r>
            <a:r>
              <a:rPr dirty="0" spc="-175"/>
              <a:t> </a:t>
            </a:r>
            <a:r>
              <a:rPr dirty="0" spc="15"/>
              <a:t>Node</a:t>
            </a:r>
            <a:r>
              <a:rPr dirty="0" spc="20"/>
              <a:t>s</a:t>
            </a:r>
            <a:r>
              <a:rPr dirty="0" spc="-180"/>
              <a:t> </a:t>
            </a:r>
            <a:r>
              <a:rPr dirty="0" spc="-160"/>
              <a:t>&amp;</a:t>
            </a:r>
            <a:r>
              <a:rPr dirty="0" spc="-170"/>
              <a:t> </a:t>
            </a:r>
            <a:r>
              <a:rPr dirty="0" spc="-55"/>
              <a:t>Topics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1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61567" y="3612766"/>
            <a:ext cx="2187575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>
                <a:latin typeface="Calibri"/>
                <a:cs typeface="Calibri"/>
              </a:rPr>
              <a:t>Nodes</a:t>
            </a:r>
            <a:endParaRPr sz="3200">
              <a:latin typeface="Calibri"/>
              <a:cs typeface="Calibri"/>
            </a:endParaRPr>
          </a:p>
          <a:p>
            <a:pPr lvl="1" marL="943610" indent="-474345">
              <a:lnSpc>
                <a:spcPct val="100000"/>
              </a:lnSpc>
              <a:buFont typeface="Arial MT"/>
              <a:buChar char="○"/>
              <a:tabLst>
                <a:tab pos="943610" algn="l"/>
                <a:tab pos="944244" algn="l"/>
              </a:tabLst>
            </a:pPr>
            <a:r>
              <a:rPr dirty="0" sz="3200" spc="-30">
                <a:latin typeface="Calibri"/>
                <a:cs typeface="Calibri"/>
              </a:rPr>
              <a:t>talker</a:t>
            </a:r>
            <a:endParaRPr sz="3200">
              <a:latin typeface="Calibri"/>
              <a:cs typeface="Calibri"/>
            </a:endParaRPr>
          </a:p>
          <a:p>
            <a:pPr lvl="1" marL="943610" indent="-474345">
              <a:lnSpc>
                <a:spcPct val="100000"/>
              </a:lnSpc>
              <a:buFont typeface="Arial MT"/>
              <a:buChar char="○"/>
              <a:tabLst>
                <a:tab pos="943610" algn="l"/>
                <a:tab pos="944244" algn="l"/>
              </a:tabLst>
            </a:pPr>
            <a:r>
              <a:rPr dirty="0" sz="3200" spc="-5">
                <a:latin typeface="Calibri"/>
                <a:cs typeface="Calibri"/>
              </a:rPr>
              <a:t>li</a:t>
            </a:r>
            <a:r>
              <a:rPr dirty="0" sz="3200" spc="-40">
                <a:latin typeface="Calibri"/>
                <a:cs typeface="Calibri"/>
              </a:rPr>
              <a:t>st</a:t>
            </a:r>
            <a:r>
              <a:rPr dirty="0" sz="3200" spc="-5">
                <a:latin typeface="Calibri"/>
                <a:cs typeface="Calibri"/>
              </a:rPr>
              <a:t>ener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○"/>
            </a:pPr>
            <a:endParaRPr sz="31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65">
                <a:latin typeface="Calibri"/>
                <a:cs typeface="Calibri"/>
              </a:rPr>
              <a:t>Topic</a:t>
            </a:r>
            <a:endParaRPr sz="3200">
              <a:latin typeface="Calibri"/>
              <a:cs typeface="Calibri"/>
            </a:endParaRPr>
          </a:p>
          <a:p>
            <a:pPr lvl="1" marL="943610" indent="-474345">
              <a:lnSpc>
                <a:spcPct val="100000"/>
              </a:lnSpc>
              <a:buFont typeface="Arial MT"/>
              <a:buChar char="○"/>
              <a:tabLst>
                <a:tab pos="943610" algn="l"/>
                <a:tab pos="944244" algn="l"/>
              </a:tabLst>
            </a:pPr>
            <a:r>
              <a:rPr dirty="0" sz="3200" spc="-25">
                <a:latin typeface="Calibri"/>
                <a:cs typeface="Calibri"/>
              </a:rPr>
              <a:t>chatter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3949" y="3396115"/>
            <a:ext cx="9483076" cy="34947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8493759"/>
            <a:ext cx="3433445" cy="598170"/>
          </a:xfrm>
          <a:custGeom>
            <a:avLst/>
            <a:gdLst/>
            <a:ahLst/>
            <a:cxnLst/>
            <a:rect l="l" t="t" r="r" b="b"/>
            <a:pathLst>
              <a:path w="3433445" h="598170">
                <a:moveTo>
                  <a:pt x="3433111" y="598082"/>
                </a:moveTo>
                <a:lnTo>
                  <a:pt x="0" y="598082"/>
                </a:lnTo>
                <a:lnTo>
                  <a:pt x="0" y="0"/>
                </a:lnTo>
                <a:lnTo>
                  <a:pt x="3433111" y="0"/>
                </a:lnTo>
                <a:lnTo>
                  <a:pt x="3433111" y="59808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4880"/>
            <a:ext cx="4320540" cy="285051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0"/>
              </a:spcBef>
            </a:pPr>
            <a:r>
              <a:rPr dirty="0" sz="7950" spc="35"/>
              <a:t>Lenny </a:t>
            </a:r>
            <a:r>
              <a:rPr dirty="0" sz="7950" spc="40"/>
              <a:t> </a:t>
            </a:r>
            <a:r>
              <a:rPr dirty="0" sz="7950" spc="-165"/>
              <a:t>Ng’ang’a</a:t>
            </a:r>
            <a:endParaRPr sz="7950"/>
          </a:p>
        </p:txBody>
      </p:sp>
      <p:sp>
        <p:nvSpPr>
          <p:cNvPr id="4" name="object 4"/>
          <p:cNvSpPr txBox="1"/>
          <p:nvPr/>
        </p:nvSpPr>
        <p:spPr>
          <a:xfrm>
            <a:off x="1170941" y="4898021"/>
            <a:ext cx="6532880" cy="189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685" indent="-387985">
              <a:lnSpc>
                <a:spcPct val="100000"/>
              </a:lnSpc>
              <a:spcBef>
                <a:spcPts val="100"/>
              </a:spcBef>
              <a:buChar char="-"/>
              <a:tabLst>
                <a:tab pos="400050" algn="l"/>
                <a:tab pos="400685" algn="l"/>
              </a:tabLst>
            </a:pPr>
            <a:r>
              <a:rPr dirty="0" sz="4100" spc="-15">
                <a:latin typeface="Calibri"/>
                <a:cs typeface="Calibri"/>
              </a:rPr>
              <a:t>Robotics</a:t>
            </a:r>
            <a:r>
              <a:rPr dirty="0" sz="4100" spc="-25">
                <a:latin typeface="Calibri"/>
                <a:cs typeface="Calibri"/>
              </a:rPr>
              <a:t> </a:t>
            </a:r>
            <a:r>
              <a:rPr dirty="0" sz="4100" spc="-5">
                <a:latin typeface="Calibri"/>
                <a:cs typeface="Calibri"/>
              </a:rPr>
              <a:t>Dojo</a:t>
            </a:r>
            <a:r>
              <a:rPr dirty="0" sz="4100" spc="-2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2022</a:t>
            </a:r>
            <a:r>
              <a:rPr dirty="0" sz="4100" spc="-2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&amp;</a:t>
            </a:r>
            <a:r>
              <a:rPr dirty="0" sz="4100" spc="-20">
                <a:latin typeface="Calibri"/>
                <a:cs typeface="Calibri"/>
              </a:rPr>
              <a:t> </a:t>
            </a:r>
            <a:r>
              <a:rPr dirty="0" sz="4100" spc="-5">
                <a:latin typeface="Calibri"/>
                <a:cs typeface="Calibri"/>
              </a:rPr>
              <a:t>2023</a:t>
            </a:r>
            <a:endParaRPr sz="4100">
              <a:latin typeface="Calibri"/>
              <a:cs typeface="Calibri"/>
            </a:endParaRPr>
          </a:p>
          <a:p>
            <a:pPr marL="400685" indent="-387985">
              <a:lnSpc>
                <a:spcPct val="100000"/>
              </a:lnSpc>
              <a:buChar char="-"/>
              <a:tabLst>
                <a:tab pos="400050" algn="l"/>
                <a:tab pos="400685" algn="l"/>
              </a:tabLst>
            </a:pPr>
            <a:r>
              <a:rPr dirty="0" sz="4100" spc="-15">
                <a:latin typeface="Calibri"/>
                <a:cs typeface="Calibri"/>
              </a:rPr>
              <a:t>Robotics</a:t>
            </a:r>
            <a:r>
              <a:rPr dirty="0" sz="4100" spc="-30">
                <a:latin typeface="Calibri"/>
                <a:cs typeface="Calibri"/>
              </a:rPr>
              <a:t> </a:t>
            </a:r>
            <a:r>
              <a:rPr dirty="0" sz="4100" spc="-5">
                <a:latin typeface="Calibri"/>
                <a:cs typeface="Calibri"/>
              </a:rPr>
              <a:t>Dojo</a:t>
            </a:r>
            <a:r>
              <a:rPr dirty="0" sz="4100" spc="-25">
                <a:latin typeface="Calibri"/>
                <a:cs typeface="Calibri"/>
              </a:rPr>
              <a:t> </a:t>
            </a:r>
            <a:r>
              <a:rPr dirty="0" sz="4100" spc="-50">
                <a:latin typeface="Calibri"/>
                <a:cs typeface="Calibri"/>
              </a:rPr>
              <a:t>Trainer</a:t>
            </a:r>
            <a:r>
              <a:rPr dirty="0" sz="4100" spc="-25">
                <a:latin typeface="Calibri"/>
                <a:cs typeface="Calibri"/>
              </a:rPr>
              <a:t> </a:t>
            </a:r>
            <a:r>
              <a:rPr dirty="0" sz="4100" spc="-5">
                <a:latin typeface="Calibri"/>
                <a:cs typeface="Calibri"/>
              </a:rPr>
              <a:t>2023</a:t>
            </a:r>
            <a:endParaRPr sz="4100">
              <a:latin typeface="Calibri"/>
              <a:cs typeface="Calibri"/>
            </a:endParaRPr>
          </a:p>
          <a:p>
            <a:pPr marL="400685" indent="-387985">
              <a:lnSpc>
                <a:spcPct val="100000"/>
              </a:lnSpc>
              <a:buChar char="-"/>
              <a:tabLst>
                <a:tab pos="400050" algn="l"/>
                <a:tab pos="400685" algn="l"/>
              </a:tabLst>
            </a:pPr>
            <a:r>
              <a:rPr dirty="0" sz="4100" spc="-15">
                <a:latin typeface="Calibri"/>
                <a:cs typeface="Calibri"/>
              </a:rPr>
              <a:t>Robotics</a:t>
            </a:r>
            <a:r>
              <a:rPr dirty="0" sz="4100" spc="-25">
                <a:latin typeface="Calibri"/>
                <a:cs typeface="Calibri"/>
              </a:rPr>
              <a:t> </a:t>
            </a:r>
            <a:r>
              <a:rPr dirty="0" sz="4100" spc="-5">
                <a:latin typeface="Calibri"/>
                <a:cs typeface="Calibri"/>
              </a:rPr>
              <a:t>Dojo</a:t>
            </a:r>
            <a:r>
              <a:rPr dirty="0" sz="4100" spc="-25">
                <a:latin typeface="Calibri"/>
                <a:cs typeface="Calibri"/>
              </a:rPr>
              <a:t> Research</a:t>
            </a:r>
            <a:r>
              <a:rPr dirty="0" sz="4100" spc="-30">
                <a:latin typeface="Calibri"/>
                <a:cs typeface="Calibri"/>
              </a:rPr>
              <a:t> </a:t>
            </a:r>
            <a:r>
              <a:rPr dirty="0" sz="4100" spc="-5">
                <a:latin typeface="Calibri"/>
                <a:cs typeface="Calibri"/>
              </a:rPr>
              <a:t>2024</a:t>
            </a:r>
            <a:endParaRPr sz="4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475" y="1233250"/>
            <a:ext cx="7599899" cy="75998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687" y="520814"/>
            <a:ext cx="62630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RO</a:t>
            </a:r>
            <a:r>
              <a:rPr dirty="0" spc="-185"/>
              <a:t>S</a:t>
            </a:r>
            <a:r>
              <a:rPr dirty="0" spc="-175"/>
              <a:t> </a:t>
            </a:r>
            <a:r>
              <a:rPr dirty="0" spc="15"/>
              <a:t>Node</a:t>
            </a:r>
            <a:r>
              <a:rPr dirty="0" spc="20"/>
              <a:t>s</a:t>
            </a:r>
            <a:r>
              <a:rPr dirty="0" spc="-180"/>
              <a:t> </a:t>
            </a:r>
            <a:r>
              <a:rPr dirty="0" spc="-160"/>
              <a:t>&amp;</a:t>
            </a:r>
            <a:r>
              <a:rPr dirty="0" spc="-170"/>
              <a:t> </a:t>
            </a:r>
            <a:r>
              <a:rPr dirty="0" spc="-55"/>
              <a:t>Topics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1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61567" y="3612766"/>
            <a:ext cx="3618229" cy="392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>
                <a:latin typeface="Calibri"/>
                <a:cs typeface="Calibri"/>
              </a:rPr>
              <a:t>Nodes</a:t>
            </a:r>
            <a:endParaRPr sz="3200">
              <a:latin typeface="Calibri"/>
              <a:cs typeface="Calibri"/>
            </a:endParaRPr>
          </a:p>
          <a:p>
            <a:pPr lvl="1" marL="943610" indent="-474345">
              <a:lnSpc>
                <a:spcPct val="100000"/>
              </a:lnSpc>
              <a:buFont typeface="Arial MT"/>
              <a:buChar char="○"/>
              <a:tabLst>
                <a:tab pos="943610" algn="l"/>
                <a:tab pos="944244" algn="l"/>
              </a:tabLst>
            </a:pPr>
            <a:r>
              <a:rPr dirty="0" sz="3200" spc="-10">
                <a:latin typeface="Calibri"/>
                <a:cs typeface="Calibri"/>
              </a:rPr>
              <a:t>teleop_turtle</a:t>
            </a:r>
            <a:endParaRPr sz="3200">
              <a:latin typeface="Calibri"/>
              <a:cs typeface="Calibri"/>
            </a:endParaRPr>
          </a:p>
          <a:p>
            <a:pPr lvl="1" marL="943610" indent="-474345">
              <a:lnSpc>
                <a:spcPct val="100000"/>
              </a:lnSpc>
              <a:buFont typeface="Arial MT"/>
              <a:buChar char="○"/>
              <a:tabLst>
                <a:tab pos="943610" algn="l"/>
                <a:tab pos="944244" algn="l"/>
              </a:tabLst>
            </a:pPr>
            <a:r>
              <a:rPr dirty="0" sz="3200" spc="-5">
                <a:latin typeface="Calibri"/>
                <a:cs typeface="Calibri"/>
              </a:rPr>
              <a:t>turtle_sim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○"/>
            </a:pPr>
            <a:endParaRPr sz="31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5">
                <a:latin typeface="Calibri"/>
                <a:cs typeface="Calibri"/>
              </a:rPr>
              <a:t>Topics</a:t>
            </a:r>
            <a:endParaRPr sz="3200">
              <a:latin typeface="Calibri"/>
              <a:cs typeface="Calibri"/>
            </a:endParaRPr>
          </a:p>
          <a:p>
            <a:pPr lvl="1" marL="943610" indent="-474345">
              <a:lnSpc>
                <a:spcPct val="100000"/>
              </a:lnSpc>
              <a:buFont typeface="Arial MT"/>
              <a:buChar char="○"/>
              <a:tabLst>
                <a:tab pos="943610" algn="l"/>
                <a:tab pos="944244" algn="l"/>
              </a:tabLst>
            </a:pPr>
            <a:r>
              <a:rPr dirty="0" sz="3200" spc="-15">
                <a:latin typeface="Calibri"/>
                <a:cs typeface="Calibri"/>
              </a:rPr>
              <a:t>turtle1/cmd_vel</a:t>
            </a:r>
            <a:endParaRPr sz="3200">
              <a:latin typeface="Calibri"/>
              <a:cs typeface="Calibri"/>
            </a:endParaRPr>
          </a:p>
          <a:p>
            <a:pPr lvl="1" marL="943610" indent="-474345">
              <a:lnSpc>
                <a:spcPct val="100000"/>
              </a:lnSpc>
              <a:buChar char="○"/>
              <a:tabLst>
                <a:tab pos="943610" algn="l"/>
                <a:tab pos="944244" algn="l"/>
              </a:tabLst>
            </a:pPr>
            <a:r>
              <a:rPr dirty="0" sz="3200" spc="-15">
                <a:latin typeface="Arial MT"/>
                <a:cs typeface="Arial MT"/>
              </a:rPr>
              <a:t>…</a:t>
            </a:r>
            <a:r>
              <a:rPr dirty="0" sz="3200" spc="-15">
                <a:latin typeface="Calibri"/>
                <a:cs typeface="Calibri"/>
              </a:rPr>
              <a:t>/feedback</a:t>
            </a:r>
            <a:endParaRPr sz="3200">
              <a:latin typeface="Calibri"/>
              <a:cs typeface="Calibri"/>
            </a:endParaRPr>
          </a:p>
          <a:p>
            <a:pPr lvl="1" marL="943610" indent="-474345">
              <a:lnSpc>
                <a:spcPct val="100000"/>
              </a:lnSpc>
              <a:buChar char="○"/>
              <a:tabLst>
                <a:tab pos="943610" algn="l"/>
                <a:tab pos="944244" algn="l"/>
              </a:tabLst>
            </a:pPr>
            <a:r>
              <a:rPr dirty="0" sz="3200" spc="-25">
                <a:latin typeface="Arial MT"/>
                <a:cs typeface="Arial MT"/>
              </a:rPr>
              <a:t>…</a:t>
            </a:r>
            <a:r>
              <a:rPr dirty="0" sz="3200" spc="-25">
                <a:latin typeface="Calibri"/>
                <a:cs typeface="Calibri"/>
              </a:rPr>
              <a:t>/status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6799" y="4105357"/>
            <a:ext cx="10243047" cy="1868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64755" cy="10287000"/>
            <a:chOff x="0" y="0"/>
            <a:chExt cx="756475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64200" cy="102850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9983250"/>
              <a:ext cx="1028700" cy="304165"/>
            </a:xfrm>
            <a:custGeom>
              <a:avLst/>
              <a:gdLst/>
              <a:ahLst/>
              <a:cxnLst/>
              <a:rect l="l" t="t" r="r" b="b"/>
              <a:pathLst>
                <a:path w="1028700" h="304165">
                  <a:moveTo>
                    <a:pt x="1028699" y="303749"/>
                  </a:moveTo>
                  <a:lnTo>
                    <a:pt x="0" y="303749"/>
                  </a:lnTo>
                  <a:lnTo>
                    <a:pt x="0" y="0"/>
                  </a:lnTo>
                  <a:lnTo>
                    <a:pt x="1028699" y="0"/>
                  </a:lnTo>
                  <a:lnTo>
                    <a:pt x="1028699" y="303749"/>
                  </a:lnTo>
                  <a:close/>
                </a:path>
              </a:pathLst>
            </a:custGeom>
            <a:solidFill>
              <a:srgbClr val="7ED8F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699" y="303749"/>
                </a:moveTo>
                <a:lnTo>
                  <a:pt x="0" y="303749"/>
                </a:lnTo>
                <a:lnTo>
                  <a:pt x="0" y="0"/>
                </a:lnTo>
                <a:lnTo>
                  <a:pt x="1028699" y="0"/>
                </a:lnTo>
                <a:lnTo>
                  <a:pt x="1028699" y="303749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699" y="303749"/>
                </a:moveTo>
                <a:lnTo>
                  <a:pt x="0" y="303749"/>
                </a:lnTo>
                <a:lnTo>
                  <a:pt x="0" y="0"/>
                </a:lnTo>
                <a:lnTo>
                  <a:pt x="1028699" y="0"/>
                </a:lnTo>
                <a:lnTo>
                  <a:pt x="1028699" y="303749"/>
                </a:lnTo>
                <a:close/>
              </a:path>
            </a:pathLst>
          </a:custGeom>
          <a:solidFill>
            <a:srgbClr val="00C1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6144875" y="7867439"/>
            <a:ext cx="2143125" cy="2419985"/>
            <a:chOff x="16144875" y="7867439"/>
            <a:chExt cx="2143125" cy="2419985"/>
          </a:xfrm>
        </p:grpSpPr>
        <p:sp>
          <p:nvSpPr>
            <p:cNvPr id="8" name="object 8"/>
            <p:cNvSpPr/>
            <p:nvPr/>
          </p:nvSpPr>
          <p:spPr>
            <a:xfrm>
              <a:off x="17259299" y="9983249"/>
              <a:ext cx="1028700" cy="304165"/>
            </a:xfrm>
            <a:custGeom>
              <a:avLst/>
              <a:gdLst/>
              <a:ahLst/>
              <a:cxnLst/>
              <a:rect l="l" t="t" r="r" b="b"/>
              <a:pathLst>
                <a:path w="1028700" h="304165">
                  <a:moveTo>
                    <a:pt x="1028699" y="303749"/>
                  </a:moveTo>
                  <a:lnTo>
                    <a:pt x="0" y="303749"/>
                  </a:lnTo>
                  <a:lnTo>
                    <a:pt x="0" y="0"/>
                  </a:lnTo>
                  <a:lnTo>
                    <a:pt x="1028699" y="0"/>
                  </a:lnTo>
                  <a:lnTo>
                    <a:pt x="1028699" y="303749"/>
                  </a:lnTo>
                  <a:close/>
                </a:path>
              </a:pathLst>
            </a:custGeom>
            <a:solidFill>
              <a:srgbClr val="00C1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44875" y="7867439"/>
              <a:ext cx="2143124" cy="21431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227014" y="1590041"/>
            <a:ext cx="72821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75"/>
              <a:t>Settin</a:t>
            </a:r>
            <a:r>
              <a:rPr dirty="0" sz="4800" spc="-80"/>
              <a:t>g</a:t>
            </a:r>
            <a:r>
              <a:rPr dirty="0" sz="4800" spc="-175"/>
              <a:t> </a:t>
            </a:r>
            <a:r>
              <a:rPr dirty="0" sz="4800" spc="40"/>
              <a:t>U</a:t>
            </a:r>
            <a:r>
              <a:rPr dirty="0" sz="4800" spc="45"/>
              <a:t>p</a:t>
            </a:r>
            <a:r>
              <a:rPr dirty="0" sz="4800" spc="-175"/>
              <a:t> </a:t>
            </a:r>
            <a:r>
              <a:rPr dirty="0" sz="4800" spc="-215"/>
              <a:t>RO</a:t>
            </a:r>
            <a:r>
              <a:rPr dirty="0" sz="4800" spc="-175"/>
              <a:t>S</a:t>
            </a:r>
            <a:r>
              <a:rPr dirty="0" sz="4800" spc="-165"/>
              <a:t> </a:t>
            </a:r>
            <a:r>
              <a:rPr dirty="0" sz="4800" spc="-140"/>
              <a:t>(Docker)</a:t>
            </a:r>
            <a:endParaRPr sz="4800"/>
          </a:p>
        </p:txBody>
      </p:sp>
      <p:sp>
        <p:nvSpPr>
          <p:cNvPr id="11" name="object 11"/>
          <p:cNvSpPr txBox="1"/>
          <p:nvPr/>
        </p:nvSpPr>
        <p:spPr>
          <a:xfrm>
            <a:off x="9227025" y="3562048"/>
            <a:ext cx="5208270" cy="343916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3200" spc="-5">
                <a:latin typeface="Arial MT"/>
                <a:cs typeface="Arial MT"/>
              </a:rPr>
              <a:t>Prerequisites:</a:t>
            </a:r>
            <a:endParaRPr sz="3200">
              <a:latin typeface="Arial MT"/>
              <a:cs typeface="Arial MT"/>
            </a:endParaRPr>
          </a:p>
          <a:p>
            <a:pPr marL="927100" indent="-474345">
              <a:lnSpc>
                <a:spcPct val="100000"/>
              </a:lnSpc>
              <a:spcBef>
                <a:spcPts val="1535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3200" spc="-5">
                <a:latin typeface="Arial MT"/>
                <a:cs typeface="Arial MT"/>
              </a:rPr>
              <a:t>Docker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dirty="0" sz="3200" spc="-5">
                <a:latin typeface="Arial MT"/>
                <a:cs typeface="Arial MT"/>
              </a:rPr>
              <a:t>Setup:</a:t>
            </a:r>
            <a:endParaRPr sz="3200">
              <a:latin typeface="Arial MT"/>
              <a:cs typeface="Arial MT"/>
            </a:endParaRPr>
          </a:p>
          <a:p>
            <a:pPr marL="927100" indent="-474345">
              <a:lnSpc>
                <a:spcPct val="100000"/>
              </a:lnSpc>
              <a:spcBef>
                <a:spcPts val="1535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3200" spc="-10">
                <a:latin typeface="Arial MT"/>
                <a:cs typeface="Arial MT"/>
              </a:rPr>
              <a:t>Follow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instructions</a:t>
            </a:r>
            <a:r>
              <a:rPr dirty="0" sz="3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here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400" y="391349"/>
            <a:ext cx="256603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rdj-2024</a:t>
            </a:r>
          </a:p>
        </p:txBody>
      </p:sp>
      <p:sp>
        <p:nvSpPr>
          <p:cNvPr id="3" name="object 3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351350"/>
            <a:ext cx="17966147" cy="82963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Resources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1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4317" y="2513303"/>
            <a:ext cx="6083935" cy="490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What</a:t>
            </a:r>
            <a:r>
              <a:rPr dirty="0" u="heavy" sz="3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is</a:t>
            </a:r>
            <a:r>
              <a:rPr dirty="0" u="heavy" sz="3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ROS?</a:t>
            </a:r>
            <a:endParaRPr sz="32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History</a:t>
            </a:r>
            <a:r>
              <a:rPr dirty="0" u="heavy" sz="3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of</a:t>
            </a:r>
            <a:r>
              <a:rPr dirty="0" u="heavy" sz="3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ROS</a:t>
            </a:r>
            <a:endParaRPr sz="32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Companies</a:t>
            </a:r>
            <a:r>
              <a:rPr dirty="0" u="heavy" sz="32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using</a:t>
            </a:r>
            <a:r>
              <a:rPr dirty="0" u="heavy" sz="3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ROS</a:t>
            </a:r>
            <a:endParaRPr sz="32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ROS1</a:t>
            </a:r>
            <a:r>
              <a:rPr dirty="0" u="heavy" sz="3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vs</a:t>
            </a:r>
            <a:r>
              <a:rPr dirty="0" u="heavy" sz="3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ROS2</a:t>
            </a:r>
            <a:endParaRPr sz="32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Changes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between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ROS1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dirty="0" u="heavy"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and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ROS2</a:t>
            </a:r>
            <a:endParaRPr sz="32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ROS2</a:t>
            </a:r>
            <a:r>
              <a:rPr dirty="0" u="heavy" sz="3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Releases</a:t>
            </a:r>
            <a:endParaRPr sz="32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How</a:t>
            </a:r>
            <a:r>
              <a:rPr dirty="0" u="heavy" sz="3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to</a:t>
            </a:r>
            <a:r>
              <a:rPr dirty="0" u="heavy" sz="3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Learn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ROS2</a:t>
            </a:r>
            <a:endParaRPr sz="32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Getting</a:t>
            </a:r>
            <a:r>
              <a:rPr dirty="0" u="heavy" sz="3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Started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 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with</a:t>
            </a:r>
            <a:r>
              <a:rPr dirty="0" u="heavy" sz="3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ROS2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3100">
              <a:latin typeface="Calibri"/>
              <a:cs typeface="Calibri"/>
            </a:endParaRPr>
          </a:p>
          <a:p>
            <a:pPr marL="486409" indent="-474345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ROS2</a:t>
            </a:r>
            <a:r>
              <a:rPr dirty="0" u="heavy" sz="3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 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Humble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 Documentation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27175" y="2060962"/>
            <a:ext cx="6802723" cy="68027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ED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34400" y="1028700"/>
            <a:ext cx="9753600" cy="615950"/>
          </a:xfrm>
          <a:custGeom>
            <a:avLst/>
            <a:gdLst/>
            <a:ahLst/>
            <a:cxnLst/>
            <a:rect l="l" t="t" r="r" b="b"/>
            <a:pathLst>
              <a:path w="9753600" h="615950">
                <a:moveTo>
                  <a:pt x="9753599" y="615892"/>
                </a:moveTo>
                <a:lnTo>
                  <a:pt x="0" y="615892"/>
                </a:lnTo>
                <a:lnTo>
                  <a:pt x="0" y="0"/>
                </a:lnTo>
                <a:lnTo>
                  <a:pt x="9753599" y="0"/>
                </a:lnTo>
                <a:lnTo>
                  <a:pt x="9753599" y="615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06819" y="1153258"/>
            <a:ext cx="28994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2C434E"/>
                </a:solidFill>
                <a:latin typeface="Arial MT"/>
                <a:cs typeface="Arial MT"/>
              </a:rPr>
              <a:t>ROBOTICS</a:t>
            </a:r>
            <a:r>
              <a:rPr dirty="0" sz="2100" spc="-45">
                <a:solidFill>
                  <a:srgbClr val="2C434E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C434E"/>
                </a:solidFill>
                <a:latin typeface="Arial MT"/>
                <a:cs typeface="Arial MT"/>
              </a:rPr>
              <a:t>DOJO</a:t>
            </a:r>
            <a:r>
              <a:rPr dirty="0" sz="2100" spc="-45">
                <a:solidFill>
                  <a:srgbClr val="2C434E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C434E"/>
                </a:solidFill>
                <a:latin typeface="Arial MT"/>
                <a:cs typeface="Arial MT"/>
              </a:rPr>
              <a:t>2024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826375" cy="10287000"/>
            <a:chOff x="0" y="0"/>
            <a:chExt cx="7826375" cy="10287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25906" cy="10286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028700"/>
              <a:ext cx="2162810" cy="596265"/>
            </a:xfrm>
            <a:custGeom>
              <a:avLst/>
              <a:gdLst/>
              <a:ahLst/>
              <a:cxnLst/>
              <a:rect l="l" t="t" r="r" b="b"/>
              <a:pathLst>
                <a:path w="2162810" h="596265">
                  <a:moveTo>
                    <a:pt x="2162487" y="596048"/>
                  </a:moveTo>
                  <a:lnTo>
                    <a:pt x="0" y="596048"/>
                  </a:lnTo>
                  <a:lnTo>
                    <a:pt x="0" y="0"/>
                  </a:lnTo>
                  <a:lnTo>
                    <a:pt x="2162487" y="0"/>
                  </a:lnTo>
                  <a:lnTo>
                    <a:pt x="2162487" y="5960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452850"/>
              <a:ext cx="2162810" cy="596265"/>
            </a:xfrm>
            <a:custGeom>
              <a:avLst/>
              <a:gdLst/>
              <a:ahLst/>
              <a:cxnLst/>
              <a:rect l="l" t="t" r="r" b="b"/>
              <a:pathLst>
                <a:path w="2162810" h="596265">
                  <a:moveTo>
                    <a:pt x="2162487" y="596049"/>
                  </a:moveTo>
                  <a:lnTo>
                    <a:pt x="0" y="596049"/>
                  </a:lnTo>
                  <a:lnTo>
                    <a:pt x="0" y="0"/>
                  </a:lnTo>
                  <a:lnTo>
                    <a:pt x="2162487" y="0"/>
                  </a:lnTo>
                  <a:lnTo>
                    <a:pt x="2162487" y="596049"/>
                  </a:lnTo>
                  <a:close/>
                </a:path>
              </a:pathLst>
            </a:custGeom>
            <a:solidFill>
              <a:srgbClr val="7ED8F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534400" y="8472695"/>
            <a:ext cx="9753600" cy="576580"/>
          </a:xfrm>
          <a:custGeom>
            <a:avLst/>
            <a:gdLst/>
            <a:ahLst/>
            <a:cxnLst/>
            <a:rect l="l" t="t" r="r" b="b"/>
            <a:pathLst>
              <a:path w="9753600" h="576579">
                <a:moveTo>
                  <a:pt x="9753599" y="576204"/>
                </a:moveTo>
                <a:lnTo>
                  <a:pt x="0" y="576204"/>
                </a:lnTo>
                <a:lnTo>
                  <a:pt x="0" y="0"/>
                </a:lnTo>
                <a:lnTo>
                  <a:pt x="9753599" y="0"/>
                </a:lnTo>
                <a:lnTo>
                  <a:pt x="9753599" y="576204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812530" marR="5080" indent="1037590">
              <a:lnSpc>
                <a:spcPct val="116599"/>
              </a:lnSpc>
              <a:spcBef>
                <a:spcPts val="90"/>
              </a:spcBef>
            </a:pPr>
            <a:r>
              <a:rPr dirty="0" spc="25"/>
              <a:t>Thanks </a:t>
            </a:r>
            <a:r>
              <a:rPr dirty="0" spc="85"/>
              <a:t>for </a:t>
            </a:r>
            <a:r>
              <a:rPr dirty="0" spc="90"/>
              <a:t> </a:t>
            </a:r>
            <a:r>
              <a:rPr dirty="0" spc="75"/>
              <a:t>your</a:t>
            </a:r>
            <a:r>
              <a:rPr dirty="0" spc="-360"/>
              <a:t> </a:t>
            </a:r>
            <a:r>
              <a:rPr dirty="0" spc="95"/>
              <a:t>Attention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082290" y="6728476"/>
            <a:ext cx="4983480" cy="156146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638300" indent="-413384">
              <a:lnSpc>
                <a:spcPct val="100000"/>
              </a:lnSpc>
              <a:spcBef>
                <a:spcPts val="1250"/>
              </a:spcBef>
              <a:buChar char="●"/>
              <a:tabLst>
                <a:tab pos="1638300" algn="l"/>
                <a:tab pos="1638935" algn="l"/>
              </a:tabLst>
            </a:pPr>
            <a:r>
              <a:rPr dirty="0" sz="2400" spc="-5">
                <a:latin typeface="Arial MT"/>
                <a:cs typeface="Arial MT"/>
              </a:rPr>
              <a:t>Lenny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Ng’ang’a</a:t>
            </a:r>
            <a:endParaRPr sz="2400">
              <a:latin typeface="Arial MT"/>
              <a:cs typeface="Arial MT"/>
            </a:endParaRPr>
          </a:p>
          <a:p>
            <a:pPr marL="1274445" indent="-413384">
              <a:lnSpc>
                <a:spcPct val="100000"/>
              </a:lnSpc>
              <a:spcBef>
                <a:spcPts val="1150"/>
              </a:spcBef>
              <a:buChar char="●"/>
              <a:tabLst>
                <a:tab pos="1274445" algn="l"/>
                <a:tab pos="1275080" algn="l"/>
              </a:tabLst>
            </a:pPr>
            <a:r>
              <a:rPr dirty="0" sz="2400" spc="-5">
                <a:latin typeface="Arial MT"/>
                <a:cs typeface="Arial MT"/>
              </a:rPr>
              <a:t>Robotics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Researcher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115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latin typeface="Arial MT"/>
                <a:cs typeface="Arial MT"/>
                <a:hlinkClick r:id="rId3"/>
              </a:rPr>
              <a:t>codewithlennylen254@gmail.com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699" y="303749"/>
                </a:moveTo>
                <a:lnTo>
                  <a:pt x="0" y="303749"/>
                </a:lnTo>
                <a:lnTo>
                  <a:pt x="0" y="0"/>
                </a:lnTo>
                <a:lnTo>
                  <a:pt x="1028699" y="0"/>
                </a:lnTo>
                <a:lnTo>
                  <a:pt x="1028699" y="303749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699" y="303749"/>
                </a:moveTo>
                <a:lnTo>
                  <a:pt x="0" y="303749"/>
                </a:lnTo>
                <a:lnTo>
                  <a:pt x="0" y="0"/>
                </a:lnTo>
                <a:lnTo>
                  <a:pt x="1028699" y="0"/>
                </a:lnTo>
                <a:lnTo>
                  <a:pt x="1028699" y="303749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27387" y="3822031"/>
            <a:ext cx="6551930" cy="2713990"/>
          </a:xfrm>
          <a:prstGeom prst="rect">
            <a:avLst/>
          </a:prstGeom>
        </p:spPr>
        <p:txBody>
          <a:bodyPr wrap="square" lIns="0" tIns="268605" rIns="0" bIns="0" rtlCol="0" vert="horz">
            <a:spAutoFit/>
          </a:bodyPr>
          <a:lstStyle/>
          <a:p>
            <a:pPr marL="563245" indent="-551180">
              <a:lnSpc>
                <a:spcPct val="100000"/>
              </a:lnSpc>
              <a:spcBef>
                <a:spcPts val="2115"/>
              </a:spcBef>
              <a:buChar char="●"/>
              <a:tabLst>
                <a:tab pos="563245" algn="l"/>
                <a:tab pos="563880" algn="l"/>
              </a:tabLst>
            </a:pPr>
            <a:r>
              <a:rPr dirty="0" sz="4200" spc="-10">
                <a:latin typeface="Arial MT"/>
                <a:cs typeface="Arial MT"/>
              </a:rPr>
              <a:t>The</a:t>
            </a:r>
            <a:r>
              <a:rPr dirty="0" sz="4200" spc="-45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Robotics</a:t>
            </a:r>
            <a:r>
              <a:rPr dirty="0" sz="4200" spc="-30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SDK</a:t>
            </a:r>
            <a:endParaRPr sz="4200">
              <a:latin typeface="Arial MT"/>
              <a:cs typeface="Arial MT"/>
            </a:endParaRPr>
          </a:p>
          <a:p>
            <a:pPr marL="563245" indent="-551180">
              <a:lnSpc>
                <a:spcPct val="100000"/>
              </a:lnSpc>
              <a:spcBef>
                <a:spcPts val="2014"/>
              </a:spcBef>
              <a:buChar char="●"/>
              <a:tabLst>
                <a:tab pos="563245" algn="l"/>
                <a:tab pos="563880" algn="l"/>
              </a:tabLst>
            </a:pPr>
            <a:r>
              <a:rPr dirty="0" sz="4200" spc="-5">
                <a:latin typeface="Arial MT"/>
                <a:cs typeface="Arial MT"/>
              </a:rPr>
              <a:t>Not</a:t>
            </a:r>
            <a:r>
              <a:rPr dirty="0" sz="4200" spc="-35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an</a:t>
            </a:r>
            <a:r>
              <a:rPr dirty="0" sz="4200" spc="-30">
                <a:latin typeface="Arial MT"/>
                <a:cs typeface="Arial MT"/>
              </a:rPr>
              <a:t> </a:t>
            </a:r>
            <a:r>
              <a:rPr dirty="0" sz="4200" spc="-10">
                <a:latin typeface="Arial MT"/>
                <a:cs typeface="Arial MT"/>
              </a:rPr>
              <a:t>Operating</a:t>
            </a:r>
            <a:r>
              <a:rPr dirty="0" sz="4200" spc="-40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System</a:t>
            </a:r>
            <a:endParaRPr sz="4200">
              <a:latin typeface="Arial MT"/>
              <a:cs typeface="Arial MT"/>
            </a:endParaRPr>
          </a:p>
          <a:p>
            <a:pPr marL="563245" indent="-551180">
              <a:lnSpc>
                <a:spcPct val="100000"/>
              </a:lnSpc>
              <a:spcBef>
                <a:spcPts val="2014"/>
              </a:spcBef>
              <a:buChar char="●"/>
              <a:tabLst>
                <a:tab pos="563245" algn="l"/>
                <a:tab pos="563880" algn="l"/>
              </a:tabLst>
            </a:pPr>
            <a:r>
              <a:rPr dirty="0" sz="4200">
                <a:latin typeface="Arial MT"/>
                <a:cs typeface="Arial MT"/>
              </a:rPr>
              <a:t>Middle-ware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3251" y="583263"/>
            <a:ext cx="1111123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70"/>
              <a:t>Robot</a:t>
            </a:r>
            <a:r>
              <a:rPr dirty="0" sz="7200" spc="-265"/>
              <a:t> </a:t>
            </a:r>
            <a:r>
              <a:rPr dirty="0" sz="7200" spc="5"/>
              <a:t>Operating</a:t>
            </a:r>
            <a:r>
              <a:rPr dirty="0" sz="7200" spc="-270"/>
              <a:t> </a:t>
            </a:r>
            <a:r>
              <a:rPr dirty="0" sz="7200" spc="-90"/>
              <a:t>System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699" y="303749"/>
                </a:moveTo>
                <a:lnTo>
                  <a:pt x="0" y="303749"/>
                </a:lnTo>
                <a:lnTo>
                  <a:pt x="0" y="0"/>
                </a:lnTo>
                <a:lnTo>
                  <a:pt x="1028699" y="0"/>
                </a:lnTo>
                <a:lnTo>
                  <a:pt x="1028699" y="303749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154" y="4252416"/>
            <a:ext cx="7404933" cy="24516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3536" y="4786214"/>
            <a:ext cx="585025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3245" indent="-551180">
              <a:lnSpc>
                <a:spcPct val="100000"/>
              </a:lnSpc>
              <a:spcBef>
                <a:spcPts val="100"/>
              </a:spcBef>
              <a:buChar char="●"/>
              <a:tabLst>
                <a:tab pos="563245" algn="l"/>
                <a:tab pos="563880" algn="l"/>
              </a:tabLst>
            </a:pPr>
            <a:r>
              <a:rPr dirty="0" sz="4200" spc="-5">
                <a:latin typeface="Arial MT"/>
                <a:cs typeface="Arial MT"/>
              </a:rPr>
              <a:t>Distributed</a:t>
            </a:r>
            <a:r>
              <a:rPr dirty="0" sz="4200" spc="-90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Computing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4201" y="502473"/>
            <a:ext cx="45339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35"/>
              <a:t>Why</a:t>
            </a:r>
            <a:r>
              <a:rPr dirty="0" sz="7200" spc="-335"/>
              <a:t> </a:t>
            </a:r>
            <a:r>
              <a:rPr dirty="0" sz="7200" spc="-390"/>
              <a:t>ROS?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605" y="2143199"/>
            <a:ext cx="5456639" cy="6394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79662" y="5048764"/>
            <a:ext cx="585025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3245" indent="-551180">
              <a:lnSpc>
                <a:spcPct val="100000"/>
              </a:lnSpc>
              <a:spcBef>
                <a:spcPts val="100"/>
              </a:spcBef>
              <a:buChar char="●"/>
              <a:tabLst>
                <a:tab pos="563245" algn="l"/>
                <a:tab pos="563880" algn="l"/>
              </a:tabLst>
            </a:pPr>
            <a:r>
              <a:rPr dirty="0" sz="4200" spc="-5">
                <a:latin typeface="Arial MT"/>
                <a:cs typeface="Arial MT"/>
              </a:rPr>
              <a:t>Distributed</a:t>
            </a:r>
            <a:r>
              <a:rPr dirty="0" sz="4200" spc="-90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Computing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4201" y="502473"/>
            <a:ext cx="45339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35"/>
              <a:t>Why</a:t>
            </a:r>
            <a:r>
              <a:rPr dirty="0" sz="7200" spc="-335"/>
              <a:t> </a:t>
            </a:r>
            <a:r>
              <a:rPr dirty="0" sz="7200" spc="-390"/>
              <a:t>ROS?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174" y="2680486"/>
            <a:ext cx="8034250" cy="6137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79662" y="5048764"/>
            <a:ext cx="661987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3245" indent="-551180">
              <a:lnSpc>
                <a:spcPct val="100000"/>
              </a:lnSpc>
              <a:spcBef>
                <a:spcPts val="100"/>
              </a:spcBef>
              <a:buChar char="●"/>
              <a:tabLst>
                <a:tab pos="563245" algn="l"/>
                <a:tab pos="563880" algn="l"/>
              </a:tabLst>
            </a:pPr>
            <a:r>
              <a:rPr dirty="0" sz="4200" spc="-5">
                <a:latin typeface="Arial MT"/>
                <a:cs typeface="Arial MT"/>
              </a:rPr>
              <a:t>Do</a:t>
            </a:r>
            <a:r>
              <a:rPr dirty="0" sz="4200" spc="-25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not</a:t>
            </a:r>
            <a:r>
              <a:rPr dirty="0" sz="4200" spc="-25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reinvent</a:t>
            </a:r>
            <a:r>
              <a:rPr dirty="0" sz="4200" spc="-20">
                <a:latin typeface="Arial MT"/>
                <a:cs typeface="Arial MT"/>
              </a:rPr>
              <a:t> </a:t>
            </a:r>
            <a:r>
              <a:rPr dirty="0" sz="4200" spc="-10">
                <a:latin typeface="Arial MT"/>
                <a:cs typeface="Arial MT"/>
              </a:rPr>
              <a:t>the</a:t>
            </a:r>
            <a:r>
              <a:rPr dirty="0" sz="4200" spc="-35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wheel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4201" y="502473"/>
            <a:ext cx="45339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35"/>
              <a:t>Why</a:t>
            </a:r>
            <a:r>
              <a:rPr dirty="0" sz="7200" spc="-335"/>
              <a:t> </a:t>
            </a:r>
            <a:r>
              <a:rPr dirty="0" sz="7200" spc="-390"/>
              <a:t>ROS?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837" y="2600787"/>
            <a:ext cx="8431124" cy="5610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79662" y="5048764"/>
            <a:ext cx="379666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3245" indent="-551180">
              <a:lnSpc>
                <a:spcPct val="100000"/>
              </a:lnSpc>
              <a:spcBef>
                <a:spcPts val="100"/>
              </a:spcBef>
              <a:buChar char="●"/>
              <a:tabLst>
                <a:tab pos="563245" algn="l"/>
                <a:tab pos="563880" algn="l"/>
              </a:tabLst>
            </a:pPr>
            <a:r>
              <a:rPr dirty="0" sz="4200" spc="-5">
                <a:latin typeface="Arial MT"/>
                <a:cs typeface="Arial MT"/>
              </a:rPr>
              <a:t>Rapid</a:t>
            </a:r>
            <a:r>
              <a:rPr dirty="0" sz="4200" spc="-150">
                <a:latin typeface="Arial MT"/>
                <a:cs typeface="Arial MT"/>
              </a:rPr>
              <a:t> </a:t>
            </a:r>
            <a:r>
              <a:rPr dirty="0" sz="4200" spc="-75">
                <a:latin typeface="Arial MT"/>
                <a:cs typeface="Arial MT"/>
              </a:rPr>
              <a:t>Testing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4201" y="502473"/>
            <a:ext cx="45339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35"/>
              <a:t>Why</a:t>
            </a:r>
            <a:r>
              <a:rPr dirty="0" sz="7200" spc="-335"/>
              <a:t> </a:t>
            </a:r>
            <a:r>
              <a:rPr dirty="0" sz="7200" spc="-390"/>
              <a:t>ROS?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025" y="2875275"/>
            <a:ext cx="8821849" cy="5061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4201" y="273873"/>
            <a:ext cx="45339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35"/>
              <a:t>Why</a:t>
            </a:r>
            <a:r>
              <a:rPr dirty="0" sz="7200" spc="-335"/>
              <a:t> </a:t>
            </a:r>
            <a:r>
              <a:rPr dirty="0" sz="7200" spc="-390"/>
              <a:t>ROS?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300" y="1720600"/>
            <a:ext cx="15073399" cy="8474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5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5" y="0"/>
                </a:lnTo>
                <a:lnTo>
                  <a:pt x="1028705" y="303752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59300" y="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1"/>
                </a:moveTo>
                <a:lnTo>
                  <a:pt x="0" y="303751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1"/>
                </a:lnTo>
                <a:close/>
              </a:path>
            </a:pathLst>
          </a:custGeom>
          <a:solidFill>
            <a:srgbClr val="7ED8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79662" y="5048764"/>
            <a:ext cx="415607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3245" indent="-551180">
              <a:lnSpc>
                <a:spcPct val="100000"/>
              </a:lnSpc>
              <a:spcBef>
                <a:spcPts val="100"/>
              </a:spcBef>
              <a:buChar char="●"/>
              <a:tabLst>
                <a:tab pos="563245" algn="l"/>
                <a:tab pos="563880" algn="l"/>
              </a:tabLst>
            </a:pPr>
            <a:r>
              <a:rPr dirty="0" sz="4200" spc="-10">
                <a:latin typeface="Arial MT"/>
                <a:cs typeface="Arial MT"/>
              </a:rPr>
              <a:t>Industry</a:t>
            </a:r>
            <a:r>
              <a:rPr dirty="0" sz="4200" spc="-95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Ready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4201" y="502473"/>
            <a:ext cx="45339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35"/>
              <a:t>Why</a:t>
            </a:r>
            <a:r>
              <a:rPr dirty="0" sz="7200" spc="-335"/>
              <a:t> </a:t>
            </a:r>
            <a:r>
              <a:rPr dirty="0" sz="7200" spc="-390"/>
              <a:t>ROS?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7259300" y="9983250"/>
            <a:ext cx="1028700" cy="304165"/>
          </a:xfrm>
          <a:custGeom>
            <a:avLst/>
            <a:gdLst/>
            <a:ahLst/>
            <a:cxnLst/>
            <a:rect l="l" t="t" r="r" b="b"/>
            <a:pathLst>
              <a:path w="1028700" h="304165">
                <a:moveTo>
                  <a:pt x="1028706" y="303752"/>
                </a:moveTo>
                <a:lnTo>
                  <a:pt x="0" y="303752"/>
                </a:lnTo>
                <a:lnTo>
                  <a:pt x="0" y="0"/>
                </a:lnTo>
                <a:lnTo>
                  <a:pt x="1028706" y="0"/>
                </a:lnTo>
                <a:lnTo>
                  <a:pt x="1028706" y="303752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749075" y="2456800"/>
            <a:ext cx="8434070" cy="7830820"/>
            <a:chOff x="749075" y="2456800"/>
            <a:chExt cx="8434070" cy="78308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650" y="2456800"/>
              <a:ext cx="4183099" cy="24832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075" y="4460275"/>
              <a:ext cx="3230399" cy="3230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950" y="4710274"/>
              <a:ext cx="4419599" cy="2443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9075" y="7487004"/>
              <a:ext cx="2708267" cy="279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[RDJ 2024] Introduction to ROS</dc:title>
  <dcterms:created xsi:type="dcterms:W3CDTF">2024-10-29T13:13:32Z</dcterms:created>
  <dcterms:modified xsi:type="dcterms:W3CDTF">2024-10-29T13:13:32Z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