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x="18288000" cy="10287000"/>
  <p:notesSz cx="6858000" cy="9144000"/>
  <p:embeddedFontLst>
    <p:embeddedFont>
      <p:font typeface="Heebo Bold" charset="1" panose="00000800000000000000"/>
      <p:regular r:id="rId38"/>
    </p:embeddedFont>
    <p:embeddedFont>
      <p:font typeface="Heebo" charset="1" panose="00000500000000000000"/>
      <p:regular r:id="rId39"/>
    </p:embeddedFont>
    <p:embeddedFont>
      <p:font typeface="Heebo Ultra-Bold" charset="1" panose="00000900000000000000"/>
      <p:regular r:id="rId40"/>
    </p:embeddedFont>
    <p:embeddedFont>
      <p:font typeface="Canva Sans Bold" charset="1" panose="020B0803030501040103"/>
      <p:regular r:id="rId41"/>
    </p:embeddedFont>
    <p:embeddedFont>
      <p:font typeface="Heebo Medium" charset="1" panose="00000600000000000000"/>
      <p:regular r:id="rId42"/>
    </p:embeddedFont>
    <p:embeddedFont>
      <p:font typeface="Recoleta Bold" charset="1" panose="00000800000000000000"/>
      <p:regular r:id="rId43"/>
    </p:embeddedFont>
    <p:embeddedFont>
      <p:font typeface="The Seasons" charset="1" panose="00000000000000000000"/>
      <p:regular r:id="rId4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42" Target="fonts/font42.fntdata" Type="http://schemas.openxmlformats.org/officeDocument/2006/relationships/font"/><Relationship Id="rId43" Target="fonts/font43.fntdata" Type="http://schemas.openxmlformats.org/officeDocument/2006/relationships/font"/><Relationship Id="rId44" Target="fonts/font44.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8.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 Id="rId4" Target="../media/image17.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png" Type="http://schemas.openxmlformats.org/officeDocument/2006/relationships/image"/><Relationship Id="rId4" Target="../media/image8.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pn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 Id="rId6" Target="../media/image32.svg" Type="http://schemas.openxmlformats.org/officeDocument/2006/relationships/image"/><Relationship Id="rId7" Target="../media/image33.png" Type="http://schemas.openxmlformats.org/officeDocument/2006/relationships/image"/><Relationship Id="rId8" Target="../media/image34.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grpSp>
        <p:nvGrpSpPr>
          <p:cNvPr name="Group 2" id="2"/>
          <p:cNvGrpSpPr/>
          <p:nvPr/>
        </p:nvGrpSpPr>
        <p:grpSpPr>
          <a:xfrm rot="0">
            <a:off x="7600950" y="3600450"/>
            <a:ext cx="204716" cy="204716"/>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2230301" y="5143500"/>
            <a:ext cx="6051634" cy="5195707"/>
          </a:xfrm>
          <a:custGeom>
            <a:avLst/>
            <a:gdLst/>
            <a:ahLst/>
            <a:cxnLst/>
            <a:rect r="r" b="b" t="t" l="l"/>
            <a:pathLst>
              <a:path h="5195707" w="6051634">
                <a:moveTo>
                  <a:pt x="0" y="0"/>
                </a:moveTo>
                <a:lnTo>
                  <a:pt x="6051634" y="0"/>
                </a:lnTo>
                <a:lnTo>
                  <a:pt x="6051634" y="5195707"/>
                </a:lnTo>
                <a:lnTo>
                  <a:pt x="0" y="5195707"/>
                </a:lnTo>
                <a:lnTo>
                  <a:pt x="0" y="0"/>
                </a:lnTo>
                <a:close/>
              </a:path>
            </a:pathLst>
          </a:custGeom>
          <a:blipFill>
            <a:blip r:embed="rId2"/>
            <a:stretch>
              <a:fillRect l="-516" t="0" r="-516" b="0"/>
            </a:stretch>
          </a:blipFill>
        </p:spPr>
      </p:sp>
      <p:grpSp>
        <p:nvGrpSpPr>
          <p:cNvPr name="Group 6" id="6"/>
          <p:cNvGrpSpPr/>
          <p:nvPr/>
        </p:nvGrpSpPr>
        <p:grpSpPr>
          <a:xfrm rot="0">
            <a:off x="1644481" y="594768"/>
            <a:ext cx="12832234" cy="2368885"/>
            <a:chOff x="0" y="0"/>
            <a:chExt cx="17109645" cy="3158514"/>
          </a:xfrm>
        </p:grpSpPr>
        <p:sp>
          <p:nvSpPr>
            <p:cNvPr name="TextBox 7" id="7"/>
            <p:cNvSpPr txBox="true"/>
            <p:nvPr/>
          </p:nvSpPr>
          <p:spPr>
            <a:xfrm rot="0">
              <a:off x="0" y="1126514"/>
              <a:ext cx="17109645" cy="2032000"/>
            </a:xfrm>
            <a:prstGeom prst="rect">
              <a:avLst/>
            </a:prstGeom>
          </p:spPr>
          <p:txBody>
            <a:bodyPr anchor="t" rtlCol="false" tIns="0" lIns="0" bIns="0" rIns="0">
              <a:spAutoFit/>
            </a:bodyPr>
            <a:lstStyle/>
            <a:p>
              <a:pPr algn="l">
                <a:lnSpc>
                  <a:spcPts val="12000"/>
                </a:lnSpc>
              </a:pPr>
              <a:r>
                <a:rPr lang="en-US" sz="10000" b="true">
                  <a:solidFill>
                    <a:srgbClr val="64E688"/>
                  </a:solidFill>
                  <a:latin typeface="Heebo Bold"/>
                  <a:ea typeface="Heebo Bold"/>
                  <a:cs typeface="Heebo Bold"/>
                  <a:sym typeface="Heebo Bold"/>
                </a:rPr>
                <a:t>MOBILE PLATFORM</a:t>
              </a:r>
            </a:p>
          </p:txBody>
        </p:sp>
        <p:sp>
          <p:nvSpPr>
            <p:cNvPr name="TextBox 8" id="8"/>
            <p:cNvSpPr txBox="true"/>
            <p:nvPr/>
          </p:nvSpPr>
          <p:spPr>
            <a:xfrm rot="0">
              <a:off x="0" y="-38100"/>
              <a:ext cx="13036234" cy="515620"/>
            </a:xfrm>
            <a:prstGeom prst="rect">
              <a:avLst/>
            </a:prstGeom>
          </p:spPr>
          <p:txBody>
            <a:bodyPr anchor="t" rtlCol="false" tIns="0" lIns="0" bIns="0" rIns="0">
              <a:spAutoFit/>
            </a:bodyPr>
            <a:lstStyle/>
            <a:p>
              <a:pPr algn="l">
                <a:lnSpc>
                  <a:spcPts val="3359"/>
                </a:lnSpc>
              </a:pPr>
              <a:r>
                <a:rPr lang="en-US" sz="2400" spc="228">
                  <a:solidFill>
                    <a:srgbClr val="FFFFFF"/>
                  </a:solidFill>
                  <a:latin typeface="Heebo"/>
                  <a:ea typeface="Heebo"/>
                  <a:cs typeface="Heebo"/>
                  <a:sym typeface="Heebo"/>
                </a:rPr>
                <a:t>AN INSIGHT INTO:</a:t>
              </a:r>
            </a:p>
          </p:txBody>
        </p:sp>
      </p:grpSp>
      <p:sp>
        <p:nvSpPr>
          <p:cNvPr name="TextBox 9" id="9"/>
          <p:cNvSpPr txBox="true"/>
          <p:nvPr/>
        </p:nvSpPr>
        <p:spPr>
          <a:xfrm rot="0">
            <a:off x="0" y="2806457"/>
            <a:ext cx="15040398" cy="2784032"/>
          </a:xfrm>
          <a:prstGeom prst="rect">
            <a:avLst/>
          </a:prstGeom>
        </p:spPr>
        <p:txBody>
          <a:bodyPr anchor="t" rtlCol="false" tIns="0" lIns="0" bIns="0" rIns="0">
            <a:spAutoFit/>
          </a:bodyPr>
          <a:lstStyle/>
          <a:p>
            <a:pPr algn="ctr">
              <a:lnSpc>
                <a:spcPts val="3104"/>
              </a:lnSpc>
            </a:pPr>
            <a:r>
              <a:rPr lang="en-US" sz="2217">
                <a:solidFill>
                  <a:srgbClr val="FFFFFF"/>
                </a:solidFill>
                <a:latin typeface="Heebo"/>
                <a:ea typeface="Heebo"/>
                <a:cs typeface="Heebo"/>
                <a:sym typeface="Heebo"/>
              </a:rPr>
              <a:t>DEFINITIONS:</a:t>
            </a:r>
          </a:p>
          <a:p>
            <a:pPr algn="just">
              <a:lnSpc>
                <a:spcPts val="3104"/>
              </a:lnSpc>
            </a:pPr>
          </a:p>
          <a:p>
            <a:pPr algn="just" marL="478747" indent="-239374" lvl="1">
              <a:lnSpc>
                <a:spcPts val="3104"/>
              </a:lnSpc>
              <a:buFont typeface="Arial"/>
              <a:buChar char="•"/>
            </a:pPr>
            <a:r>
              <a:rPr lang="en-US" sz="2217">
                <a:solidFill>
                  <a:srgbClr val="00BF63"/>
                </a:solidFill>
                <a:latin typeface="Heebo"/>
                <a:ea typeface="Heebo"/>
                <a:cs typeface="Heebo"/>
                <a:sym typeface="Heebo"/>
              </a:rPr>
              <a:t>Mobile</a:t>
            </a:r>
            <a:r>
              <a:rPr lang="en-US" sz="2217">
                <a:solidFill>
                  <a:srgbClr val="FFFFFF"/>
                </a:solidFill>
                <a:latin typeface="Heebo"/>
                <a:ea typeface="Heebo"/>
                <a:cs typeface="Heebo"/>
                <a:sym typeface="Heebo"/>
              </a:rPr>
              <a:t>: Ability to move freely.</a:t>
            </a:r>
          </a:p>
          <a:p>
            <a:pPr algn="just" marL="478747" indent="-239374" lvl="1">
              <a:lnSpc>
                <a:spcPts val="3104"/>
              </a:lnSpc>
              <a:buFont typeface="Arial"/>
              <a:buChar char="•"/>
            </a:pPr>
            <a:r>
              <a:rPr lang="en-US" sz="2217">
                <a:solidFill>
                  <a:srgbClr val="00BF63"/>
                </a:solidFill>
                <a:latin typeface="Heebo"/>
                <a:ea typeface="Heebo"/>
                <a:cs typeface="Heebo"/>
                <a:sym typeface="Heebo"/>
              </a:rPr>
              <a:t>Platform</a:t>
            </a:r>
            <a:r>
              <a:rPr lang="en-US" sz="2217">
                <a:solidFill>
                  <a:srgbClr val="FFFFFF"/>
                </a:solidFill>
                <a:latin typeface="Heebo"/>
                <a:ea typeface="Heebo"/>
                <a:cs typeface="Heebo"/>
                <a:sym typeface="Heebo"/>
              </a:rPr>
              <a:t>: A physical surface on which components can be placed.</a:t>
            </a:r>
          </a:p>
          <a:p>
            <a:pPr algn="just" marL="478747" indent="-239374" lvl="1">
              <a:lnSpc>
                <a:spcPts val="3104"/>
              </a:lnSpc>
              <a:buFont typeface="Arial"/>
              <a:buChar char="•"/>
            </a:pPr>
            <a:r>
              <a:rPr lang="en-US" sz="2217">
                <a:solidFill>
                  <a:srgbClr val="00BF63"/>
                </a:solidFill>
                <a:latin typeface="Heebo"/>
                <a:ea typeface="Heebo"/>
                <a:cs typeface="Heebo"/>
                <a:sym typeface="Heebo"/>
              </a:rPr>
              <a:t>Mobile Platform</a:t>
            </a:r>
            <a:r>
              <a:rPr lang="en-US" sz="2217">
                <a:solidFill>
                  <a:srgbClr val="FFFFFF"/>
                </a:solidFill>
                <a:latin typeface="Heebo"/>
                <a:ea typeface="Heebo"/>
                <a:cs typeface="Heebo"/>
                <a:sym typeface="Heebo"/>
              </a:rPr>
              <a:t>: A physical surface with the ability to move and on which components can be placed. </a:t>
            </a:r>
          </a:p>
          <a:p>
            <a:pPr algn="just">
              <a:lnSpc>
                <a:spcPts val="3104"/>
              </a:lnSpc>
            </a:pPr>
            <a:r>
              <a:rPr lang="en-US" sz="2217">
                <a:solidFill>
                  <a:srgbClr val="FFFFFF"/>
                </a:solidFill>
                <a:latin typeface="Heebo"/>
                <a:ea typeface="Heebo"/>
                <a:cs typeface="Heebo"/>
                <a:sym typeface="Heebo"/>
              </a:rPr>
              <a:t>  </a:t>
            </a:r>
          </a:p>
          <a:p>
            <a:pPr algn="ctr">
              <a:lnSpc>
                <a:spcPts val="3104"/>
              </a:lnSpc>
              <a:spcBef>
                <a:spcPct val="0"/>
              </a:spcBef>
            </a:pPr>
          </a:p>
        </p:txBody>
      </p:sp>
      <p:sp>
        <p:nvSpPr>
          <p:cNvPr name="TextBox 10" id="10"/>
          <p:cNvSpPr txBox="true"/>
          <p:nvPr/>
        </p:nvSpPr>
        <p:spPr>
          <a:xfrm rot="0">
            <a:off x="0" y="5537840"/>
            <a:ext cx="12230301" cy="2503318"/>
          </a:xfrm>
          <a:prstGeom prst="rect">
            <a:avLst/>
          </a:prstGeom>
        </p:spPr>
        <p:txBody>
          <a:bodyPr anchor="t" rtlCol="false" tIns="0" lIns="0" bIns="0" rIns="0">
            <a:spAutoFit/>
          </a:bodyPr>
          <a:lstStyle/>
          <a:p>
            <a:pPr algn="ctr">
              <a:lnSpc>
                <a:spcPts val="3246"/>
              </a:lnSpc>
            </a:pPr>
            <a:r>
              <a:rPr lang="en-US" sz="2319">
                <a:solidFill>
                  <a:srgbClr val="FFFFFF"/>
                </a:solidFill>
                <a:latin typeface="Heebo"/>
                <a:ea typeface="Heebo"/>
                <a:cs typeface="Heebo"/>
                <a:sym typeface="Heebo"/>
              </a:rPr>
              <a:t>Components making up the mobile platform:</a:t>
            </a:r>
          </a:p>
          <a:p>
            <a:pPr algn="l" marL="500709" indent="-250355" lvl="1">
              <a:lnSpc>
                <a:spcPts val="3246"/>
              </a:lnSpc>
              <a:buFont typeface="Arial"/>
              <a:buChar char="•"/>
            </a:pPr>
            <a:r>
              <a:rPr lang="en-US" sz="2319">
                <a:solidFill>
                  <a:srgbClr val="00BF63"/>
                </a:solidFill>
                <a:latin typeface="Heebo"/>
                <a:ea typeface="Heebo"/>
                <a:cs typeface="Heebo"/>
                <a:sym typeface="Heebo"/>
              </a:rPr>
              <a:t>Electrical components</a:t>
            </a:r>
            <a:r>
              <a:rPr lang="en-US" sz="2319">
                <a:solidFill>
                  <a:srgbClr val="FFFFFF"/>
                </a:solidFill>
                <a:latin typeface="Heebo"/>
                <a:ea typeface="Heebo"/>
                <a:cs typeface="Heebo"/>
                <a:sym typeface="Heebo"/>
              </a:rPr>
              <a:t> : 3-Cell Lithium Polymer Battery, L298N Motor driver, USB hub and Arduino Mega Microcontroller.</a:t>
            </a:r>
          </a:p>
          <a:p>
            <a:pPr algn="l" marL="500709" indent="-250355" lvl="1">
              <a:lnSpc>
                <a:spcPts val="3246"/>
              </a:lnSpc>
              <a:buFont typeface="Arial"/>
              <a:buChar char="•"/>
            </a:pPr>
            <a:r>
              <a:rPr lang="en-US" sz="2319">
                <a:solidFill>
                  <a:srgbClr val="00BF63"/>
                </a:solidFill>
                <a:latin typeface="Heebo"/>
                <a:ea typeface="Heebo"/>
                <a:cs typeface="Heebo"/>
                <a:sym typeface="Heebo"/>
              </a:rPr>
              <a:t>Electro-mechanical components</a:t>
            </a:r>
            <a:r>
              <a:rPr lang="en-US" sz="2319">
                <a:solidFill>
                  <a:srgbClr val="FFFFFF"/>
                </a:solidFill>
                <a:latin typeface="Heebo"/>
                <a:ea typeface="Heebo"/>
                <a:cs typeface="Heebo"/>
                <a:sym typeface="Heebo"/>
              </a:rPr>
              <a:t> : Two 12V 200rmp DC motors with encoders and rplidar.</a:t>
            </a:r>
          </a:p>
          <a:p>
            <a:pPr algn="l" marL="500709" indent="-250355" lvl="1">
              <a:lnSpc>
                <a:spcPts val="3246"/>
              </a:lnSpc>
              <a:buFont typeface="Arial"/>
              <a:buChar char="•"/>
            </a:pPr>
            <a:r>
              <a:rPr lang="en-US" sz="2319">
                <a:solidFill>
                  <a:srgbClr val="00BF63"/>
                </a:solidFill>
                <a:latin typeface="Heebo"/>
                <a:ea typeface="Heebo"/>
                <a:cs typeface="Heebo"/>
                <a:sym typeface="Heebo"/>
              </a:rPr>
              <a:t>Mechanical components</a:t>
            </a:r>
            <a:r>
              <a:rPr lang="en-US" sz="2319">
                <a:solidFill>
                  <a:srgbClr val="FFFFFF"/>
                </a:solidFill>
                <a:latin typeface="Heebo"/>
                <a:ea typeface="Heebo"/>
                <a:cs typeface="Heebo"/>
                <a:sym typeface="Heebo"/>
              </a:rPr>
              <a:t> : Two castor wheels and Acrylic frame.</a:t>
            </a:r>
          </a:p>
          <a:p>
            <a:pPr algn="ctr">
              <a:lnSpc>
                <a:spcPts val="3246"/>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Freeform 2" id="2"/>
          <p:cNvSpPr/>
          <p:nvPr/>
        </p:nvSpPr>
        <p:spPr>
          <a:xfrm flipH="false" flipV="false" rot="0">
            <a:off x="3493371" y="-97459"/>
            <a:ext cx="11301259" cy="5240959"/>
          </a:xfrm>
          <a:custGeom>
            <a:avLst/>
            <a:gdLst/>
            <a:ahLst/>
            <a:cxnLst/>
            <a:rect r="r" b="b" t="t" l="l"/>
            <a:pathLst>
              <a:path h="5240959" w="11301259">
                <a:moveTo>
                  <a:pt x="0" y="0"/>
                </a:moveTo>
                <a:lnTo>
                  <a:pt x="11301258" y="0"/>
                </a:lnTo>
                <a:lnTo>
                  <a:pt x="11301258" y="5240959"/>
                </a:lnTo>
                <a:lnTo>
                  <a:pt x="0" y="5240959"/>
                </a:lnTo>
                <a:lnTo>
                  <a:pt x="0" y="0"/>
                </a:lnTo>
                <a:close/>
              </a:path>
            </a:pathLst>
          </a:custGeom>
          <a:blipFill>
            <a:blip r:embed="rId2"/>
            <a:stretch>
              <a:fillRect l="0" t="0" r="0" b="0"/>
            </a:stretch>
          </a:blipFill>
        </p:spPr>
      </p:sp>
      <p:sp>
        <p:nvSpPr>
          <p:cNvPr name="TextBox 3" id="3"/>
          <p:cNvSpPr txBox="true"/>
          <p:nvPr/>
        </p:nvSpPr>
        <p:spPr>
          <a:xfrm rot="0">
            <a:off x="0" y="5095875"/>
            <a:ext cx="18288000" cy="3340659"/>
          </a:xfrm>
          <a:prstGeom prst="rect">
            <a:avLst/>
          </a:prstGeom>
        </p:spPr>
        <p:txBody>
          <a:bodyPr anchor="t" rtlCol="false" tIns="0" lIns="0" bIns="0" rIns="0">
            <a:spAutoFit/>
          </a:bodyPr>
          <a:lstStyle/>
          <a:p>
            <a:pPr algn="l" marL="508012" indent="-254006" lvl="1">
              <a:lnSpc>
                <a:spcPts val="3294"/>
              </a:lnSpc>
              <a:buFont typeface="Arial"/>
              <a:buChar char="•"/>
            </a:pPr>
            <a:r>
              <a:rPr lang="en-US" sz="2352">
                <a:solidFill>
                  <a:srgbClr val="FFFFFF"/>
                </a:solidFill>
                <a:latin typeface="Heebo"/>
                <a:ea typeface="Heebo"/>
                <a:cs typeface="Heebo"/>
                <a:sym typeface="Heebo"/>
              </a:rPr>
              <a:t>The</a:t>
            </a:r>
            <a:r>
              <a:rPr lang="en-US" sz="2352">
                <a:solidFill>
                  <a:srgbClr val="00BF63"/>
                </a:solidFill>
                <a:latin typeface="Heebo"/>
                <a:ea typeface="Heebo"/>
                <a:cs typeface="Heebo"/>
                <a:sym typeface="Heebo"/>
              </a:rPr>
              <a:t> S</a:t>
            </a:r>
            <a:r>
              <a:rPr lang="en-US" sz="2352">
                <a:solidFill>
                  <a:srgbClr val="FFFFFF"/>
                </a:solidFill>
                <a:latin typeface="Heebo"/>
                <a:ea typeface="Heebo"/>
                <a:cs typeface="Heebo"/>
                <a:sym typeface="Heebo"/>
              </a:rPr>
              <a:t> number, is the number of cells in the battery. </a:t>
            </a:r>
          </a:p>
          <a:p>
            <a:pPr algn="l" marL="508012" indent="-254006" lvl="1">
              <a:lnSpc>
                <a:spcPts val="3294"/>
              </a:lnSpc>
              <a:buFont typeface="Arial"/>
              <a:buChar char="•"/>
            </a:pPr>
            <a:r>
              <a:rPr lang="en-US" sz="2352">
                <a:solidFill>
                  <a:srgbClr val="FFFFFF"/>
                </a:solidFill>
                <a:latin typeface="Heebo"/>
                <a:ea typeface="Heebo"/>
                <a:cs typeface="Heebo"/>
                <a:sym typeface="Heebo"/>
              </a:rPr>
              <a:t> Each of the cells has a typical voltage of 3.7V, so for example a 3 cell battery has a total of 11.1V. When they’re fully charged, the total will be closer to 12.6V (that’s 4.2V per cell), and the voltage will drop as we use them. </a:t>
            </a:r>
          </a:p>
          <a:p>
            <a:pPr algn="l" marL="508012" indent="-254006" lvl="1">
              <a:lnSpc>
                <a:spcPts val="3294"/>
              </a:lnSpc>
              <a:buFont typeface="Arial"/>
              <a:buChar char="•"/>
            </a:pPr>
            <a:r>
              <a:rPr lang="en-US" sz="2352">
                <a:solidFill>
                  <a:srgbClr val="FFFFFF"/>
                </a:solidFill>
                <a:latin typeface="Heebo"/>
                <a:ea typeface="Heebo"/>
                <a:cs typeface="Heebo"/>
                <a:sym typeface="Heebo"/>
              </a:rPr>
              <a:t>The </a:t>
            </a:r>
            <a:r>
              <a:rPr lang="en-US" sz="2352">
                <a:solidFill>
                  <a:srgbClr val="00BF63"/>
                </a:solidFill>
                <a:latin typeface="Heebo"/>
                <a:ea typeface="Heebo"/>
                <a:cs typeface="Heebo"/>
                <a:sym typeface="Heebo"/>
              </a:rPr>
              <a:t>capacity</a:t>
            </a:r>
            <a:r>
              <a:rPr lang="en-US" sz="2352">
                <a:solidFill>
                  <a:srgbClr val="FFFFFF"/>
                </a:solidFill>
                <a:latin typeface="Heebo"/>
                <a:ea typeface="Heebo"/>
                <a:cs typeface="Heebo"/>
                <a:sym typeface="Heebo"/>
              </a:rPr>
              <a:t>, usually measured in milliamp-hours (</a:t>
            </a:r>
            <a:r>
              <a:rPr lang="en-US" sz="2352">
                <a:solidFill>
                  <a:srgbClr val="00BF63"/>
                </a:solidFill>
                <a:latin typeface="Heebo"/>
                <a:ea typeface="Heebo"/>
                <a:cs typeface="Heebo"/>
                <a:sym typeface="Heebo"/>
              </a:rPr>
              <a:t>mAh</a:t>
            </a:r>
            <a:r>
              <a:rPr lang="en-US" sz="2352">
                <a:solidFill>
                  <a:srgbClr val="FFFFFF"/>
                </a:solidFill>
                <a:latin typeface="Heebo"/>
                <a:ea typeface="Heebo"/>
                <a:cs typeface="Heebo"/>
                <a:sym typeface="Heebo"/>
              </a:rPr>
              <a:t>). That’s how much current you could continuously draw for the battery to go from full to empty in an hour. </a:t>
            </a:r>
          </a:p>
          <a:p>
            <a:pPr algn="l" marL="508012" indent="-254006" lvl="1">
              <a:lnSpc>
                <a:spcPts val="3294"/>
              </a:lnSpc>
              <a:spcBef>
                <a:spcPct val="0"/>
              </a:spcBef>
              <a:buFont typeface="Arial"/>
              <a:buChar char="•"/>
            </a:pPr>
            <a:r>
              <a:rPr lang="en-US" sz="2352">
                <a:solidFill>
                  <a:srgbClr val="FFFFFF"/>
                </a:solidFill>
                <a:latin typeface="Heebo"/>
                <a:ea typeface="Heebo"/>
                <a:cs typeface="Heebo"/>
                <a:sym typeface="Heebo"/>
              </a:rPr>
              <a:t>The</a:t>
            </a:r>
            <a:r>
              <a:rPr lang="en-US" sz="2352">
                <a:solidFill>
                  <a:srgbClr val="00BF63"/>
                </a:solidFill>
                <a:latin typeface="Heebo"/>
                <a:ea typeface="Heebo"/>
                <a:cs typeface="Heebo"/>
                <a:sym typeface="Heebo"/>
              </a:rPr>
              <a:t> discharge rating</a:t>
            </a:r>
            <a:r>
              <a:rPr lang="en-US" sz="2352">
                <a:solidFill>
                  <a:srgbClr val="FFFFFF"/>
                </a:solidFill>
                <a:latin typeface="Heebo"/>
                <a:ea typeface="Heebo"/>
                <a:cs typeface="Heebo"/>
                <a:sym typeface="Heebo"/>
              </a:rPr>
              <a:t>, or “</a:t>
            </a:r>
            <a:r>
              <a:rPr lang="en-US" sz="2352">
                <a:solidFill>
                  <a:srgbClr val="00BF63"/>
                </a:solidFill>
                <a:latin typeface="Heebo"/>
                <a:ea typeface="Heebo"/>
                <a:cs typeface="Heebo"/>
                <a:sym typeface="Heebo"/>
              </a:rPr>
              <a:t>C</a:t>
            </a:r>
            <a:r>
              <a:rPr lang="en-US" sz="2352">
                <a:solidFill>
                  <a:srgbClr val="FFFFFF"/>
                </a:solidFill>
                <a:latin typeface="Heebo"/>
                <a:ea typeface="Heebo"/>
                <a:cs typeface="Heebo"/>
                <a:sym typeface="Heebo"/>
              </a:rPr>
              <a:t> number” tells you the maximum current that can be drawn from the battery.Multiply the capacity by the C number.This battery is 20C and 3000mAh, so that’s 60000mA, or 60A (more than 7 times the maximum current (7.6A )required for the robot).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grpSp>
        <p:nvGrpSpPr>
          <p:cNvPr name="Group 2" id="2"/>
          <p:cNvGrpSpPr/>
          <p:nvPr/>
        </p:nvGrpSpPr>
        <p:grpSpPr>
          <a:xfrm rot="0">
            <a:off x="934188" y="794979"/>
            <a:ext cx="17163976" cy="8566495"/>
            <a:chOff x="0" y="0"/>
            <a:chExt cx="4520553" cy="2256196"/>
          </a:xfrm>
        </p:grpSpPr>
        <p:sp>
          <p:nvSpPr>
            <p:cNvPr name="Freeform 3" id="3"/>
            <p:cNvSpPr/>
            <p:nvPr/>
          </p:nvSpPr>
          <p:spPr>
            <a:xfrm flipH="false" flipV="false" rot="0">
              <a:off x="0" y="0"/>
              <a:ext cx="4520554" cy="2256196"/>
            </a:xfrm>
            <a:custGeom>
              <a:avLst/>
              <a:gdLst/>
              <a:ahLst/>
              <a:cxnLst/>
              <a:rect r="r" b="b" t="t" l="l"/>
              <a:pathLst>
                <a:path h="2256196" w="4520554">
                  <a:moveTo>
                    <a:pt x="0" y="0"/>
                  </a:moveTo>
                  <a:lnTo>
                    <a:pt x="4520554" y="0"/>
                  </a:lnTo>
                  <a:lnTo>
                    <a:pt x="4520554" y="2256196"/>
                  </a:lnTo>
                  <a:lnTo>
                    <a:pt x="0" y="2256196"/>
                  </a:lnTo>
                  <a:close/>
                </a:path>
              </a:pathLst>
            </a:custGeom>
            <a:solidFill>
              <a:srgbClr val="070707"/>
            </a:solidFill>
            <a:ln w="9525" cap="sq">
              <a:solidFill>
                <a:srgbClr val="FFFFFF"/>
              </a:solidFill>
              <a:prstDash val="solid"/>
              <a:miter/>
            </a:ln>
          </p:spPr>
        </p:sp>
        <p:sp>
          <p:nvSpPr>
            <p:cNvPr name="TextBox 4" id="4"/>
            <p:cNvSpPr txBox="true"/>
            <p:nvPr/>
          </p:nvSpPr>
          <p:spPr>
            <a:xfrm>
              <a:off x="0" y="-57150"/>
              <a:ext cx="4520553" cy="2313346"/>
            </a:xfrm>
            <a:prstGeom prst="rect">
              <a:avLst/>
            </a:prstGeom>
          </p:spPr>
          <p:txBody>
            <a:bodyPr anchor="ctr" rtlCol="false" tIns="50800" lIns="50800" bIns="50800" rIns="50800"/>
            <a:lstStyle/>
            <a:p>
              <a:pPr algn="ctr">
                <a:lnSpc>
                  <a:spcPts val="4199"/>
                </a:lnSpc>
              </a:pPr>
            </a:p>
            <a:p>
              <a:pPr algn="just">
                <a:lnSpc>
                  <a:spcPts val="4199"/>
                </a:lnSpc>
              </a:pPr>
            </a:p>
            <a:p>
              <a:pPr algn="just">
                <a:lnSpc>
                  <a:spcPts val="4199"/>
                </a:lnSpc>
              </a:pPr>
            </a:p>
            <a:p>
              <a:pPr algn="just">
                <a:lnSpc>
                  <a:spcPts val="4199"/>
                </a:lnSpc>
              </a:pPr>
              <a:r>
                <a:rPr lang="en-US" sz="2999">
                  <a:solidFill>
                    <a:srgbClr val="FFFFFF"/>
                  </a:solidFill>
                  <a:latin typeface="Heebo"/>
                  <a:ea typeface="Heebo"/>
                  <a:cs typeface="Heebo"/>
                  <a:sym typeface="Heebo"/>
                </a:rPr>
                <a:t>What is Navigation? </a:t>
              </a:r>
              <a:r>
                <a:rPr lang="en-US" sz="2999">
                  <a:solidFill>
                    <a:srgbClr val="F48807"/>
                  </a:solidFill>
                  <a:latin typeface="Heebo"/>
                  <a:ea typeface="Heebo"/>
                  <a:cs typeface="Heebo"/>
                  <a:sym typeface="Heebo"/>
                </a:rPr>
                <a:t>Navigation is the science and technology of accurately determining the position and velocity of an airborne, land, or marine vehicle relative to a known reference, wherein the planning and execution of the maneuvers necessary to move between desired locations are analyzed.</a:t>
              </a:r>
            </a:p>
            <a:p>
              <a:pPr algn="just">
                <a:lnSpc>
                  <a:spcPts val="4199"/>
                </a:lnSpc>
              </a:pPr>
            </a:p>
            <a:p>
              <a:pPr algn="just">
                <a:lnSpc>
                  <a:spcPts val="4199"/>
                </a:lnSpc>
              </a:pPr>
              <a:r>
                <a:rPr lang="en-US" sz="2999">
                  <a:solidFill>
                    <a:srgbClr val="FFFFFF"/>
                  </a:solidFill>
                  <a:latin typeface="Heebo"/>
                  <a:ea typeface="Heebo"/>
                  <a:cs typeface="Heebo"/>
                  <a:sym typeface="Heebo"/>
                </a:rPr>
                <a:t>THIS SECTION WAS SPLIT INTO TWO:</a:t>
              </a:r>
            </a:p>
            <a:p>
              <a:pPr algn="just">
                <a:lnSpc>
                  <a:spcPts val="4199"/>
                </a:lnSpc>
              </a:pPr>
              <a:r>
                <a:rPr lang="en-US" sz="2999">
                  <a:solidFill>
                    <a:srgbClr val="FFFFFF"/>
                  </a:solidFill>
                  <a:latin typeface="Heebo"/>
                  <a:ea typeface="Heebo"/>
                  <a:cs typeface="Heebo"/>
                  <a:sym typeface="Heebo"/>
                </a:rPr>
                <a:t>1.SIMULATION IN A VIRTUAL GAME FIELD ON GAZEBO</a:t>
              </a:r>
            </a:p>
            <a:p>
              <a:pPr algn="just">
                <a:lnSpc>
                  <a:spcPts val="4199"/>
                </a:lnSpc>
              </a:pPr>
              <a:r>
                <a:rPr lang="en-US" sz="2999">
                  <a:solidFill>
                    <a:srgbClr val="FFFFFF"/>
                  </a:solidFill>
                  <a:latin typeface="Heebo"/>
                  <a:ea typeface="Heebo"/>
                  <a:cs typeface="Heebo"/>
                  <a:sym typeface="Heebo"/>
                </a:rPr>
                <a:t>2.NAVIGATION OF THE REAL ROBOT ON THE GAME FIELD</a:t>
              </a:r>
            </a:p>
          </p:txBody>
        </p:sp>
      </p:grpSp>
      <p:sp>
        <p:nvSpPr>
          <p:cNvPr name="Freeform 5" id="5"/>
          <p:cNvSpPr/>
          <p:nvPr/>
        </p:nvSpPr>
        <p:spPr>
          <a:xfrm flipH="false" flipV="false" rot="0">
            <a:off x="16670424" y="924491"/>
            <a:ext cx="1177753" cy="2130693"/>
          </a:xfrm>
          <a:custGeom>
            <a:avLst/>
            <a:gdLst/>
            <a:ahLst/>
            <a:cxnLst/>
            <a:rect r="r" b="b" t="t" l="l"/>
            <a:pathLst>
              <a:path h="2130693" w="1177753">
                <a:moveTo>
                  <a:pt x="0" y="0"/>
                </a:moveTo>
                <a:lnTo>
                  <a:pt x="1177752" y="0"/>
                </a:lnTo>
                <a:lnTo>
                  <a:pt x="1177752" y="2130692"/>
                </a:lnTo>
                <a:lnTo>
                  <a:pt x="0" y="2130692"/>
                </a:lnTo>
                <a:lnTo>
                  <a:pt x="0" y="0"/>
                </a:lnTo>
                <a:close/>
              </a:path>
            </a:pathLst>
          </a:custGeom>
          <a:blipFill>
            <a:blip r:embed="rId2"/>
            <a:stretch>
              <a:fillRect l="0" t="0" r="0" b="0"/>
            </a:stretch>
          </a:blipFill>
        </p:spPr>
      </p:sp>
      <p:grpSp>
        <p:nvGrpSpPr>
          <p:cNvPr name="Group 6" id="6"/>
          <p:cNvGrpSpPr/>
          <p:nvPr/>
        </p:nvGrpSpPr>
        <p:grpSpPr>
          <a:xfrm rot="0">
            <a:off x="1028700" y="924491"/>
            <a:ext cx="12832234" cy="2368885"/>
            <a:chOff x="0" y="0"/>
            <a:chExt cx="17109645" cy="3158514"/>
          </a:xfrm>
        </p:grpSpPr>
        <p:sp>
          <p:nvSpPr>
            <p:cNvPr name="TextBox 7" id="7"/>
            <p:cNvSpPr txBox="true"/>
            <p:nvPr/>
          </p:nvSpPr>
          <p:spPr>
            <a:xfrm rot="0">
              <a:off x="0" y="1126514"/>
              <a:ext cx="17109645" cy="2032000"/>
            </a:xfrm>
            <a:prstGeom prst="rect">
              <a:avLst/>
            </a:prstGeom>
          </p:spPr>
          <p:txBody>
            <a:bodyPr anchor="t" rtlCol="false" tIns="0" lIns="0" bIns="0" rIns="0">
              <a:spAutoFit/>
            </a:bodyPr>
            <a:lstStyle/>
            <a:p>
              <a:pPr algn="l">
                <a:lnSpc>
                  <a:spcPts val="12000"/>
                </a:lnSpc>
              </a:pPr>
              <a:r>
                <a:rPr lang="en-US" sz="10000" b="true">
                  <a:solidFill>
                    <a:srgbClr val="64E688"/>
                  </a:solidFill>
                  <a:latin typeface="Heebo Bold"/>
                  <a:ea typeface="Heebo Bold"/>
                  <a:cs typeface="Heebo Bold"/>
                  <a:sym typeface="Heebo Bold"/>
                </a:rPr>
                <a:t>NAVIGATION </a:t>
              </a:r>
            </a:p>
          </p:txBody>
        </p:sp>
        <p:sp>
          <p:nvSpPr>
            <p:cNvPr name="TextBox 8" id="8"/>
            <p:cNvSpPr txBox="true"/>
            <p:nvPr/>
          </p:nvSpPr>
          <p:spPr>
            <a:xfrm rot="0">
              <a:off x="0" y="-38100"/>
              <a:ext cx="13036234" cy="515620"/>
            </a:xfrm>
            <a:prstGeom prst="rect">
              <a:avLst/>
            </a:prstGeom>
          </p:spPr>
          <p:txBody>
            <a:bodyPr anchor="t" rtlCol="false" tIns="0" lIns="0" bIns="0" rIns="0">
              <a:spAutoFit/>
            </a:bodyPr>
            <a:lstStyle/>
            <a:p>
              <a:pPr algn="l">
                <a:lnSpc>
                  <a:spcPts val="3359"/>
                </a:lnSpc>
              </a:pPr>
              <a:r>
                <a:rPr lang="en-US" sz="2400" spc="228">
                  <a:solidFill>
                    <a:srgbClr val="FFFFFF"/>
                  </a:solidFill>
                  <a:latin typeface="Heebo"/>
                  <a:ea typeface="Heebo"/>
                  <a:cs typeface="Heebo"/>
                  <a:sym typeface="Heebo"/>
                </a:rPr>
                <a:t>AN INSIGHT INTO:</a:t>
              </a:r>
            </a:p>
          </p:txBody>
        </p:sp>
      </p:grpSp>
      <p:sp>
        <p:nvSpPr>
          <p:cNvPr name="TextBox 9" id="9"/>
          <p:cNvSpPr txBox="true"/>
          <p:nvPr/>
        </p:nvSpPr>
        <p:spPr>
          <a:xfrm rot="0">
            <a:off x="934188" y="8621706"/>
            <a:ext cx="10202227" cy="523875"/>
          </a:xfrm>
          <a:prstGeom prst="rect">
            <a:avLst/>
          </a:prstGeom>
        </p:spPr>
        <p:txBody>
          <a:bodyPr anchor="t" rtlCol="false" tIns="0" lIns="0" bIns="0" rIns="0">
            <a:spAutoFit/>
          </a:bodyPr>
          <a:lstStyle/>
          <a:p>
            <a:pPr algn="l">
              <a:lnSpc>
                <a:spcPts val="4200"/>
              </a:lnSpc>
            </a:pPr>
            <a:r>
              <a:rPr lang="en-US" sz="3000">
                <a:solidFill>
                  <a:srgbClr val="0097B2"/>
                </a:solidFill>
                <a:latin typeface="Heebo"/>
                <a:ea typeface="Heebo"/>
                <a:cs typeface="Heebo"/>
                <a:sym typeface="Heebo"/>
              </a:rPr>
              <a:t>KNIGHTS</a:t>
            </a:r>
            <a:r>
              <a:rPr lang="en-US" sz="3000">
                <a:solidFill>
                  <a:srgbClr val="F48807"/>
                </a:solidFill>
                <a:latin typeface="Heebo"/>
                <a:ea typeface="Heebo"/>
                <a:cs typeface="Heebo"/>
                <a:sym typeface="Heebo"/>
              </a:rPr>
              <a:t> </a:t>
            </a:r>
            <a:r>
              <a:rPr lang="en-US" sz="3000">
                <a:solidFill>
                  <a:srgbClr val="FF3131"/>
                </a:solidFill>
                <a:latin typeface="Heebo"/>
                <a:ea typeface="Heebo"/>
                <a:cs typeface="Heebo"/>
                <a:sym typeface="Heebo"/>
              </a:rPr>
              <a:t>x</a:t>
            </a:r>
            <a:r>
              <a:rPr lang="en-US" sz="3000">
                <a:solidFill>
                  <a:srgbClr val="F48807"/>
                </a:solidFill>
                <a:latin typeface="Heebo"/>
                <a:ea typeface="Heebo"/>
                <a:cs typeface="Heebo"/>
                <a:sym typeface="Heebo"/>
              </a:rPr>
              <a:t> </a:t>
            </a:r>
            <a:r>
              <a:rPr lang="en-US" sz="3000">
                <a:solidFill>
                  <a:srgbClr val="0097B2"/>
                </a:solidFill>
                <a:latin typeface="Heebo"/>
                <a:ea typeface="Heebo"/>
                <a:cs typeface="Heebo"/>
                <a:sym typeface="Heebo"/>
              </a:rPr>
              <a:t>PENTAGON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Freeform 2" id="2"/>
          <p:cNvSpPr/>
          <p:nvPr/>
        </p:nvSpPr>
        <p:spPr>
          <a:xfrm flipH="false" flipV="false" rot="0">
            <a:off x="4347020" y="3111394"/>
            <a:ext cx="7152961" cy="5863082"/>
          </a:xfrm>
          <a:custGeom>
            <a:avLst/>
            <a:gdLst/>
            <a:ahLst/>
            <a:cxnLst/>
            <a:rect r="r" b="b" t="t" l="l"/>
            <a:pathLst>
              <a:path h="5863082" w="7152961">
                <a:moveTo>
                  <a:pt x="0" y="0"/>
                </a:moveTo>
                <a:lnTo>
                  <a:pt x="7152960" y="0"/>
                </a:lnTo>
                <a:lnTo>
                  <a:pt x="7152960" y="5863083"/>
                </a:lnTo>
                <a:lnTo>
                  <a:pt x="0" y="5863083"/>
                </a:lnTo>
                <a:lnTo>
                  <a:pt x="0" y="0"/>
                </a:lnTo>
                <a:close/>
              </a:path>
            </a:pathLst>
          </a:custGeom>
          <a:blipFill>
            <a:blip r:embed="rId2"/>
            <a:stretch>
              <a:fillRect l="0" t="0" r="0" b="0"/>
            </a:stretch>
          </a:blipFill>
        </p:spPr>
      </p:sp>
      <p:sp>
        <p:nvSpPr>
          <p:cNvPr name="TextBox 3" id="3"/>
          <p:cNvSpPr txBox="true"/>
          <p:nvPr/>
        </p:nvSpPr>
        <p:spPr>
          <a:xfrm rot="0">
            <a:off x="2571482" y="1145595"/>
            <a:ext cx="10704037" cy="1048067"/>
          </a:xfrm>
          <a:prstGeom prst="rect">
            <a:avLst/>
          </a:prstGeom>
        </p:spPr>
        <p:txBody>
          <a:bodyPr anchor="t" rtlCol="false" tIns="0" lIns="0" bIns="0" rIns="0">
            <a:spAutoFit/>
          </a:bodyPr>
          <a:lstStyle/>
          <a:p>
            <a:pPr algn="just">
              <a:lnSpc>
                <a:spcPts val="4104"/>
              </a:lnSpc>
              <a:spcBef>
                <a:spcPct val="0"/>
              </a:spcBef>
            </a:pPr>
            <a:r>
              <a:rPr lang="en-US" sz="2931">
                <a:solidFill>
                  <a:srgbClr val="F48807"/>
                </a:solidFill>
                <a:latin typeface="Heebo"/>
                <a:ea typeface="Heebo"/>
                <a:cs typeface="Heebo"/>
                <a:sym typeface="Heebo"/>
              </a:rPr>
              <a:t>VISUAL REPRESENTATION OF THE DEFINITION OF NAVIGATION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grpSp>
        <p:nvGrpSpPr>
          <p:cNvPr name="Group 2" id="2"/>
          <p:cNvGrpSpPr/>
          <p:nvPr/>
        </p:nvGrpSpPr>
        <p:grpSpPr>
          <a:xfrm rot="0">
            <a:off x="5008477" y="2882222"/>
            <a:ext cx="3523234" cy="1500320"/>
            <a:chOff x="0" y="0"/>
            <a:chExt cx="812800" cy="346119"/>
          </a:xfrm>
        </p:grpSpPr>
        <p:sp>
          <p:nvSpPr>
            <p:cNvPr name="Freeform 3" id="3"/>
            <p:cNvSpPr/>
            <p:nvPr/>
          </p:nvSpPr>
          <p:spPr>
            <a:xfrm flipH="false" flipV="false" rot="0">
              <a:off x="0" y="0"/>
              <a:ext cx="812800" cy="346119"/>
            </a:xfrm>
            <a:custGeom>
              <a:avLst/>
              <a:gdLst/>
              <a:ahLst/>
              <a:cxnLst/>
              <a:rect r="r" b="b" t="t" l="l"/>
              <a:pathLst>
                <a:path h="346119" w="812800">
                  <a:moveTo>
                    <a:pt x="131843" y="0"/>
                  </a:moveTo>
                  <a:lnTo>
                    <a:pt x="680957" y="0"/>
                  </a:lnTo>
                  <a:cubicBezTo>
                    <a:pt x="753772" y="0"/>
                    <a:pt x="812800" y="59028"/>
                    <a:pt x="812800" y="131843"/>
                  </a:cubicBezTo>
                  <a:lnTo>
                    <a:pt x="812800" y="214276"/>
                  </a:lnTo>
                  <a:cubicBezTo>
                    <a:pt x="812800" y="287091"/>
                    <a:pt x="753772" y="346119"/>
                    <a:pt x="680957" y="346119"/>
                  </a:cubicBezTo>
                  <a:lnTo>
                    <a:pt x="131843" y="346119"/>
                  </a:lnTo>
                  <a:cubicBezTo>
                    <a:pt x="59028" y="346119"/>
                    <a:pt x="0" y="287091"/>
                    <a:pt x="0" y="214276"/>
                  </a:cubicBezTo>
                  <a:lnTo>
                    <a:pt x="0" y="131843"/>
                  </a:lnTo>
                  <a:cubicBezTo>
                    <a:pt x="0" y="59028"/>
                    <a:pt x="59028" y="0"/>
                    <a:pt x="131843" y="0"/>
                  </a:cubicBezTo>
                  <a:close/>
                </a:path>
              </a:pathLst>
            </a:custGeom>
            <a:solidFill>
              <a:srgbClr val="64E688"/>
            </a:solidFill>
          </p:spPr>
        </p:sp>
        <p:sp>
          <p:nvSpPr>
            <p:cNvPr name="TextBox 4" id="4"/>
            <p:cNvSpPr txBox="true"/>
            <p:nvPr/>
          </p:nvSpPr>
          <p:spPr>
            <a:xfrm>
              <a:off x="0" y="-38100"/>
              <a:ext cx="812800" cy="384219"/>
            </a:xfrm>
            <a:prstGeom prst="rect">
              <a:avLst/>
            </a:prstGeom>
          </p:spPr>
          <p:txBody>
            <a:bodyPr anchor="ctr" rtlCol="false" tIns="254000" lIns="254000" bIns="254000" rIns="254000"/>
            <a:lstStyle/>
            <a:p>
              <a:pPr algn="ctr">
                <a:lnSpc>
                  <a:spcPts val="3499"/>
                </a:lnSpc>
              </a:pPr>
              <a:r>
                <a:rPr lang="en-US" b="true" sz="2499">
                  <a:solidFill>
                    <a:srgbClr val="070707"/>
                  </a:solidFill>
                  <a:latin typeface="Heebo Bold"/>
                  <a:ea typeface="Heebo Bold"/>
                  <a:cs typeface="Heebo Bold"/>
                  <a:sym typeface="Heebo Bold"/>
                </a:rPr>
                <a:t>NAVIGATION</a:t>
              </a:r>
            </a:p>
          </p:txBody>
        </p:sp>
      </p:grpSp>
      <p:grpSp>
        <p:nvGrpSpPr>
          <p:cNvPr name="Group 5" id="5"/>
          <p:cNvGrpSpPr/>
          <p:nvPr/>
        </p:nvGrpSpPr>
        <p:grpSpPr>
          <a:xfrm rot="0">
            <a:off x="5635546" y="768505"/>
            <a:ext cx="2272258" cy="1878012"/>
            <a:chOff x="0" y="0"/>
            <a:chExt cx="1109790" cy="917236"/>
          </a:xfrm>
        </p:grpSpPr>
        <p:sp>
          <p:nvSpPr>
            <p:cNvPr name="Freeform 6" id="6"/>
            <p:cNvSpPr/>
            <p:nvPr/>
          </p:nvSpPr>
          <p:spPr>
            <a:xfrm flipH="false" flipV="false" rot="0">
              <a:off x="0" y="0"/>
              <a:ext cx="1109790" cy="917236"/>
            </a:xfrm>
            <a:custGeom>
              <a:avLst/>
              <a:gdLst/>
              <a:ahLst/>
              <a:cxnLst/>
              <a:rect r="r" b="b" t="t" l="l"/>
              <a:pathLst>
                <a:path h="917236" w="1109790">
                  <a:moveTo>
                    <a:pt x="0" y="0"/>
                  </a:moveTo>
                  <a:lnTo>
                    <a:pt x="1109790" y="0"/>
                  </a:lnTo>
                  <a:lnTo>
                    <a:pt x="1109790" y="917236"/>
                  </a:lnTo>
                  <a:lnTo>
                    <a:pt x="0" y="917236"/>
                  </a:lnTo>
                  <a:close/>
                </a:path>
              </a:pathLst>
            </a:custGeom>
            <a:solidFill>
              <a:srgbClr val="070707"/>
            </a:solidFill>
            <a:ln w="9525" cap="sq">
              <a:solidFill>
                <a:srgbClr val="64E688"/>
              </a:solidFill>
              <a:prstDash val="solid"/>
              <a:miter/>
            </a:ln>
          </p:spPr>
        </p:sp>
        <p:sp>
          <p:nvSpPr>
            <p:cNvPr name="TextBox 7" id="7"/>
            <p:cNvSpPr txBox="true"/>
            <p:nvPr/>
          </p:nvSpPr>
          <p:spPr>
            <a:xfrm>
              <a:off x="0" y="-38100"/>
              <a:ext cx="1109790" cy="955336"/>
            </a:xfrm>
            <a:prstGeom prst="rect">
              <a:avLst/>
            </a:prstGeom>
          </p:spPr>
          <p:txBody>
            <a:bodyPr anchor="ctr" rtlCol="false" tIns="254000" lIns="254000" bIns="254000" rIns="254000"/>
            <a:lstStyle/>
            <a:p>
              <a:pPr algn="ctr">
                <a:lnSpc>
                  <a:spcPts val="2799"/>
                </a:lnSpc>
              </a:pPr>
              <a:r>
                <a:rPr lang="en-US" sz="1999">
                  <a:solidFill>
                    <a:srgbClr val="00BF63"/>
                  </a:solidFill>
                  <a:latin typeface="Heebo"/>
                  <a:ea typeface="Heebo"/>
                  <a:cs typeface="Heebo"/>
                  <a:sym typeface="Heebo"/>
                </a:rPr>
                <a:t>SLAM</a:t>
              </a:r>
            </a:p>
            <a:p>
              <a:pPr algn="ctr">
                <a:lnSpc>
                  <a:spcPts val="2799"/>
                </a:lnSpc>
              </a:pPr>
              <a:r>
                <a:rPr lang="en-US" sz="1999">
                  <a:solidFill>
                    <a:srgbClr val="00BF63"/>
                  </a:solidFill>
                  <a:latin typeface="Heebo"/>
                  <a:ea typeface="Heebo"/>
                  <a:cs typeface="Heebo"/>
                  <a:sym typeface="Heebo"/>
                </a:rPr>
                <a:t>(simultaneous Localization &amp; Mapping)</a:t>
              </a:r>
            </a:p>
          </p:txBody>
        </p:sp>
      </p:grpSp>
      <p:sp>
        <p:nvSpPr>
          <p:cNvPr name="AutoShape 8" id="8"/>
          <p:cNvSpPr/>
          <p:nvPr/>
        </p:nvSpPr>
        <p:spPr>
          <a:xfrm flipV="true">
            <a:off x="6770094" y="2646517"/>
            <a:ext cx="317" cy="235705"/>
          </a:xfrm>
          <a:prstGeom prst="line">
            <a:avLst/>
          </a:prstGeom>
          <a:ln cap="rnd" w="9525">
            <a:solidFill>
              <a:srgbClr val="FFFFFF"/>
            </a:solidFill>
            <a:prstDash val="solid"/>
            <a:headEnd type="none" len="sm" w="sm"/>
            <a:tailEnd type="triangle" len="med" w="lg"/>
          </a:ln>
        </p:spPr>
      </p:sp>
      <p:grpSp>
        <p:nvGrpSpPr>
          <p:cNvPr name="Group 9" id="9"/>
          <p:cNvGrpSpPr/>
          <p:nvPr/>
        </p:nvGrpSpPr>
        <p:grpSpPr>
          <a:xfrm rot="0">
            <a:off x="2288544" y="45757"/>
            <a:ext cx="2272258" cy="895485"/>
            <a:chOff x="0" y="0"/>
            <a:chExt cx="1109790" cy="437362"/>
          </a:xfrm>
        </p:grpSpPr>
        <p:sp>
          <p:nvSpPr>
            <p:cNvPr name="Freeform 10" id="10"/>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11" id="11"/>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LOCALIZATION</a:t>
              </a:r>
            </a:p>
          </p:txBody>
        </p:sp>
      </p:grpSp>
      <p:grpSp>
        <p:nvGrpSpPr>
          <p:cNvPr name="Group 12" id="12"/>
          <p:cNvGrpSpPr/>
          <p:nvPr/>
        </p:nvGrpSpPr>
        <p:grpSpPr>
          <a:xfrm rot="0">
            <a:off x="9144000" y="45757"/>
            <a:ext cx="2272258" cy="965597"/>
            <a:chOff x="0" y="0"/>
            <a:chExt cx="1109790" cy="471605"/>
          </a:xfrm>
        </p:grpSpPr>
        <p:sp>
          <p:nvSpPr>
            <p:cNvPr name="Freeform 13" id="13"/>
            <p:cNvSpPr/>
            <p:nvPr/>
          </p:nvSpPr>
          <p:spPr>
            <a:xfrm flipH="false" flipV="false" rot="0">
              <a:off x="0" y="0"/>
              <a:ext cx="1109790" cy="471605"/>
            </a:xfrm>
            <a:custGeom>
              <a:avLst/>
              <a:gdLst/>
              <a:ahLst/>
              <a:cxnLst/>
              <a:rect r="r" b="b" t="t" l="l"/>
              <a:pathLst>
                <a:path h="471605" w="1109790">
                  <a:moveTo>
                    <a:pt x="0" y="0"/>
                  </a:moveTo>
                  <a:lnTo>
                    <a:pt x="1109790" y="0"/>
                  </a:lnTo>
                  <a:lnTo>
                    <a:pt x="1109790" y="471605"/>
                  </a:lnTo>
                  <a:lnTo>
                    <a:pt x="0" y="471605"/>
                  </a:lnTo>
                  <a:close/>
                </a:path>
              </a:pathLst>
            </a:custGeom>
            <a:solidFill>
              <a:srgbClr val="FFFFFF"/>
            </a:solidFill>
          </p:spPr>
        </p:sp>
        <p:sp>
          <p:nvSpPr>
            <p:cNvPr name="TextBox 14" id="14"/>
            <p:cNvSpPr txBox="true"/>
            <p:nvPr/>
          </p:nvSpPr>
          <p:spPr>
            <a:xfrm>
              <a:off x="0" y="-38100"/>
              <a:ext cx="1109790" cy="509705"/>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MAPPING</a:t>
              </a:r>
            </a:p>
          </p:txBody>
        </p:sp>
      </p:grpSp>
      <p:sp>
        <p:nvSpPr>
          <p:cNvPr name="AutoShape 15" id="15"/>
          <p:cNvSpPr/>
          <p:nvPr/>
        </p:nvSpPr>
        <p:spPr>
          <a:xfrm flipH="true" flipV="true">
            <a:off x="4560802" y="905592"/>
            <a:ext cx="1074744" cy="389827"/>
          </a:xfrm>
          <a:prstGeom prst="line">
            <a:avLst/>
          </a:prstGeom>
          <a:ln cap="rnd" w="9525">
            <a:solidFill>
              <a:srgbClr val="FFFFFF"/>
            </a:solidFill>
            <a:prstDash val="solid"/>
            <a:headEnd type="none" len="sm" w="sm"/>
            <a:tailEnd type="triangle" len="med" w="lg"/>
          </a:ln>
        </p:spPr>
      </p:sp>
      <p:sp>
        <p:nvSpPr>
          <p:cNvPr name="AutoShape 16" id="16"/>
          <p:cNvSpPr/>
          <p:nvPr/>
        </p:nvSpPr>
        <p:spPr>
          <a:xfrm flipV="true">
            <a:off x="7907805" y="910332"/>
            <a:ext cx="1236195" cy="415402"/>
          </a:xfrm>
          <a:prstGeom prst="line">
            <a:avLst/>
          </a:prstGeom>
          <a:ln cap="rnd" w="9525">
            <a:solidFill>
              <a:srgbClr val="FFFFFF"/>
            </a:solidFill>
            <a:prstDash val="solid"/>
            <a:headEnd type="none" len="sm" w="sm"/>
            <a:tailEnd type="triangle" len="med" w="lg"/>
          </a:ln>
        </p:spPr>
      </p:sp>
      <p:grpSp>
        <p:nvGrpSpPr>
          <p:cNvPr name="Group 17" id="17"/>
          <p:cNvGrpSpPr/>
          <p:nvPr/>
        </p:nvGrpSpPr>
        <p:grpSpPr>
          <a:xfrm rot="0">
            <a:off x="5532481" y="4664952"/>
            <a:ext cx="2375324" cy="1173162"/>
            <a:chOff x="0" y="0"/>
            <a:chExt cx="1160128" cy="572982"/>
          </a:xfrm>
        </p:grpSpPr>
        <p:sp>
          <p:nvSpPr>
            <p:cNvPr name="Freeform 18" id="18"/>
            <p:cNvSpPr/>
            <p:nvPr/>
          </p:nvSpPr>
          <p:spPr>
            <a:xfrm flipH="false" flipV="false" rot="0">
              <a:off x="0" y="0"/>
              <a:ext cx="1160128" cy="572982"/>
            </a:xfrm>
            <a:custGeom>
              <a:avLst/>
              <a:gdLst/>
              <a:ahLst/>
              <a:cxnLst/>
              <a:rect r="r" b="b" t="t" l="l"/>
              <a:pathLst>
                <a:path h="572982" w="1160128">
                  <a:moveTo>
                    <a:pt x="0" y="0"/>
                  </a:moveTo>
                  <a:lnTo>
                    <a:pt x="1160128" y="0"/>
                  </a:lnTo>
                  <a:lnTo>
                    <a:pt x="1160128" y="572982"/>
                  </a:lnTo>
                  <a:lnTo>
                    <a:pt x="0" y="572982"/>
                  </a:lnTo>
                  <a:close/>
                </a:path>
              </a:pathLst>
            </a:custGeom>
            <a:solidFill>
              <a:srgbClr val="070707"/>
            </a:solidFill>
            <a:ln w="9525" cap="sq">
              <a:solidFill>
                <a:srgbClr val="64E688"/>
              </a:solidFill>
              <a:prstDash val="solid"/>
              <a:miter/>
            </a:ln>
          </p:spPr>
        </p:sp>
        <p:sp>
          <p:nvSpPr>
            <p:cNvPr name="TextBox 19" id="19"/>
            <p:cNvSpPr txBox="true"/>
            <p:nvPr/>
          </p:nvSpPr>
          <p:spPr>
            <a:xfrm>
              <a:off x="0" y="-38100"/>
              <a:ext cx="1160128" cy="611082"/>
            </a:xfrm>
            <a:prstGeom prst="rect">
              <a:avLst/>
            </a:prstGeom>
          </p:spPr>
          <p:txBody>
            <a:bodyPr anchor="ctr" rtlCol="false" tIns="254000" lIns="254000" bIns="254000" rIns="254000"/>
            <a:lstStyle/>
            <a:p>
              <a:pPr algn="ctr">
                <a:lnSpc>
                  <a:spcPts val="2799"/>
                </a:lnSpc>
              </a:pPr>
              <a:r>
                <a:rPr lang="en-US" sz="1999">
                  <a:solidFill>
                    <a:srgbClr val="00BF63"/>
                  </a:solidFill>
                  <a:latin typeface="Heebo"/>
                  <a:ea typeface="Heebo"/>
                  <a:cs typeface="Heebo"/>
                  <a:sym typeface="Heebo"/>
                </a:rPr>
                <a:t>CONFIGURATION FILES (.YAML)</a:t>
              </a:r>
            </a:p>
          </p:txBody>
        </p:sp>
      </p:grpSp>
      <p:sp>
        <p:nvSpPr>
          <p:cNvPr name="AutoShape 20" id="20"/>
          <p:cNvSpPr/>
          <p:nvPr/>
        </p:nvSpPr>
        <p:spPr>
          <a:xfrm flipH="true">
            <a:off x="6753861" y="4382542"/>
            <a:ext cx="16234" cy="282410"/>
          </a:xfrm>
          <a:prstGeom prst="line">
            <a:avLst/>
          </a:prstGeom>
          <a:ln cap="rnd" w="9525">
            <a:solidFill>
              <a:srgbClr val="FFFFFF"/>
            </a:solidFill>
            <a:prstDash val="solid"/>
            <a:headEnd type="none" len="sm" w="sm"/>
            <a:tailEnd type="triangle" len="med" w="lg"/>
          </a:ln>
        </p:spPr>
      </p:sp>
      <p:grpSp>
        <p:nvGrpSpPr>
          <p:cNvPr name="Group 21" id="21"/>
          <p:cNvGrpSpPr/>
          <p:nvPr/>
        </p:nvGrpSpPr>
        <p:grpSpPr>
          <a:xfrm rot="0">
            <a:off x="4761682" y="6393691"/>
            <a:ext cx="2272258" cy="895485"/>
            <a:chOff x="0" y="0"/>
            <a:chExt cx="1109790" cy="437362"/>
          </a:xfrm>
        </p:grpSpPr>
        <p:sp>
          <p:nvSpPr>
            <p:cNvPr name="Freeform 22" id="22"/>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23" id="23"/>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NAV2_PARAMS</a:t>
              </a:r>
            </a:p>
          </p:txBody>
        </p:sp>
      </p:grpSp>
      <p:grpSp>
        <p:nvGrpSpPr>
          <p:cNvPr name="Group 24" id="24"/>
          <p:cNvGrpSpPr/>
          <p:nvPr/>
        </p:nvGrpSpPr>
        <p:grpSpPr>
          <a:xfrm rot="0">
            <a:off x="7298592" y="6405134"/>
            <a:ext cx="2034066" cy="965597"/>
            <a:chOff x="0" y="0"/>
            <a:chExt cx="993454" cy="471605"/>
          </a:xfrm>
        </p:grpSpPr>
        <p:sp>
          <p:nvSpPr>
            <p:cNvPr name="Freeform 25" id="25"/>
            <p:cNvSpPr/>
            <p:nvPr/>
          </p:nvSpPr>
          <p:spPr>
            <a:xfrm flipH="false" flipV="false" rot="0">
              <a:off x="0" y="0"/>
              <a:ext cx="993454" cy="471605"/>
            </a:xfrm>
            <a:custGeom>
              <a:avLst/>
              <a:gdLst/>
              <a:ahLst/>
              <a:cxnLst/>
              <a:rect r="r" b="b" t="t" l="l"/>
              <a:pathLst>
                <a:path h="471605" w="993454">
                  <a:moveTo>
                    <a:pt x="0" y="0"/>
                  </a:moveTo>
                  <a:lnTo>
                    <a:pt x="993454" y="0"/>
                  </a:lnTo>
                  <a:lnTo>
                    <a:pt x="993454" y="471605"/>
                  </a:lnTo>
                  <a:lnTo>
                    <a:pt x="0" y="471605"/>
                  </a:lnTo>
                  <a:close/>
                </a:path>
              </a:pathLst>
            </a:custGeom>
            <a:solidFill>
              <a:srgbClr val="FFFFFF"/>
            </a:solidFill>
          </p:spPr>
        </p:sp>
        <p:sp>
          <p:nvSpPr>
            <p:cNvPr name="TextBox 26" id="26"/>
            <p:cNvSpPr txBox="true"/>
            <p:nvPr/>
          </p:nvSpPr>
          <p:spPr>
            <a:xfrm>
              <a:off x="0" y="-38100"/>
              <a:ext cx="993454" cy="509705"/>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MAPPER_PARAMS_ONLINE_ASYNC</a:t>
              </a:r>
            </a:p>
          </p:txBody>
        </p:sp>
      </p:grpSp>
      <p:sp>
        <p:nvSpPr>
          <p:cNvPr name="AutoShape 27" id="27"/>
          <p:cNvSpPr/>
          <p:nvPr/>
        </p:nvSpPr>
        <p:spPr>
          <a:xfrm flipH="true">
            <a:off x="6129393" y="5838115"/>
            <a:ext cx="287356" cy="555576"/>
          </a:xfrm>
          <a:prstGeom prst="line">
            <a:avLst/>
          </a:prstGeom>
          <a:ln cap="rnd" w="9525">
            <a:solidFill>
              <a:srgbClr val="FFFFFF"/>
            </a:solidFill>
            <a:prstDash val="solid"/>
            <a:headEnd type="none" len="sm" w="sm"/>
            <a:tailEnd type="triangle" len="med" w="lg"/>
          </a:ln>
        </p:spPr>
      </p:sp>
      <p:sp>
        <p:nvSpPr>
          <p:cNvPr name="AutoShape 28" id="28"/>
          <p:cNvSpPr/>
          <p:nvPr/>
        </p:nvSpPr>
        <p:spPr>
          <a:xfrm>
            <a:off x="7292057" y="5838115"/>
            <a:ext cx="552842" cy="567020"/>
          </a:xfrm>
          <a:prstGeom prst="line">
            <a:avLst/>
          </a:prstGeom>
          <a:ln cap="rnd" w="9525">
            <a:solidFill>
              <a:srgbClr val="FFFFFF"/>
            </a:solidFill>
            <a:prstDash val="solid"/>
            <a:headEnd type="none" len="sm" w="sm"/>
            <a:tailEnd type="triangle" len="med" w="lg"/>
          </a:ln>
        </p:spPr>
      </p:sp>
      <p:grpSp>
        <p:nvGrpSpPr>
          <p:cNvPr name="Group 29" id="29"/>
          <p:cNvGrpSpPr/>
          <p:nvPr/>
        </p:nvGrpSpPr>
        <p:grpSpPr>
          <a:xfrm rot="0">
            <a:off x="192609" y="3206780"/>
            <a:ext cx="2439357" cy="895485"/>
            <a:chOff x="0" y="0"/>
            <a:chExt cx="1191402" cy="437362"/>
          </a:xfrm>
        </p:grpSpPr>
        <p:sp>
          <p:nvSpPr>
            <p:cNvPr name="Freeform 30" id="30"/>
            <p:cNvSpPr/>
            <p:nvPr/>
          </p:nvSpPr>
          <p:spPr>
            <a:xfrm flipH="false" flipV="false" rot="0">
              <a:off x="0" y="0"/>
              <a:ext cx="1191402" cy="437362"/>
            </a:xfrm>
            <a:custGeom>
              <a:avLst/>
              <a:gdLst/>
              <a:ahLst/>
              <a:cxnLst/>
              <a:rect r="r" b="b" t="t" l="l"/>
              <a:pathLst>
                <a:path h="437362" w="1191402">
                  <a:moveTo>
                    <a:pt x="0" y="0"/>
                  </a:moveTo>
                  <a:lnTo>
                    <a:pt x="1191402" y="0"/>
                  </a:lnTo>
                  <a:lnTo>
                    <a:pt x="1191402" y="437362"/>
                  </a:lnTo>
                  <a:lnTo>
                    <a:pt x="0" y="437362"/>
                  </a:lnTo>
                  <a:close/>
                </a:path>
              </a:pathLst>
            </a:custGeom>
            <a:solidFill>
              <a:srgbClr val="FFFFFF"/>
            </a:solidFill>
          </p:spPr>
        </p:sp>
        <p:sp>
          <p:nvSpPr>
            <p:cNvPr name="TextBox 31" id="31"/>
            <p:cNvSpPr txBox="true"/>
            <p:nvPr/>
          </p:nvSpPr>
          <p:spPr>
            <a:xfrm>
              <a:off x="0" y="-38100"/>
              <a:ext cx="1191402"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CONTROLLER_SERVER</a:t>
              </a:r>
            </a:p>
          </p:txBody>
        </p:sp>
      </p:grpSp>
      <p:grpSp>
        <p:nvGrpSpPr>
          <p:cNvPr name="Group 32" id="32"/>
          <p:cNvGrpSpPr/>
          <p:nvPr/>
        </p:nvGrpSpPr>
        <p:grpSpPr>
          <a:xfrm rot="0">
            <a:off x="6162463" y="9188188"/>
            <a:ext cx="2272258" cy="895485"/>
            <a:chOff x="0" y="0"/>
            <a:chExt cx="1109790" cy="437362"/>
          </a:xfrm>
        </p:grpSpPr>
        <p:sp>
          <p:nvSpPr>
            <p:cNvPr name="Freeform 33" id="33"/>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34" id="34"/>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LOCAL_COSTMAP</a:t>
              </a:r>
            </a:p>
          </p:txBody>
        </p:sp>
      </p:grpSp>
      <p:grpSp>
        <p:nvGrpSpPr>
          <p:cNvPr name="Group 35" id="35"/>
          <p:cNvGrpSpPr/>
          <p:nvPr/>
        </p:nvGrpSpPr>
        <p:grpSpPr>
          <a:xfrm rot="0">
            <a:off x="192609" y="4356049"/>
            <a:ext cx="2272258" cy="895485"/>
            <a:chOff x="0" y="0"/>
            <a:chExt cx="1109790" cy="437362"/>
          </a:xfrm>
        </p:grpSpPr>
        <p:sp>
          <p:nvSpPr>
            <p:cNvPr name="Freeform 36" id="36"/>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37" id="37"/>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MAP_SEVER</a:t>
              </a:r>
            </a:p>
          </p:txBody>
        </p:sp>
      </p:grpSp>
      <p:grpSp>
        <p:nvGrpSpPr>
          <p:cNvPr name="Group 38" id="38"/>
          <p:cNvGrpSpPr/>
          <p:nvPr/>
        </p:nvGrpSpPr>
        <p:grpSpPr>
          <a:xfrm rot="0">
            <a:off x="192609" y="5579762"/>
            <a:ext cx="2272258" cy="895485"/>
            <a:chOff x="0" y="0"/>
            <a:chExt cx="1109790" cy="437362"/>
          </a:xfrm>
        </p:grpSpPr>
        <p:sp>
          <p:nvSpPr>
            <p:cNvPr name="Freeform 39" id="39"/>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40" id="40"/>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PLANNER_SERVER</a:t>
              </a:r>
            </a:p>
          </p:txBody>
        </p:sp>
      </p:grpSp>
      <p:grpSp>
        <p:nvGrpSpPr>
          <p:cNvPr name="Group 41" id="41"/>
          <p:cNvGrpSpPr/>
          <p:nvPr/>
        </p:nvGrpSpPr>
        <p:grpSpPr>
          <a:xfrm rot="0">
            <a:off x="192609" y="6834000"/>
            <a:ext cx="2272258" cy="895485"/>
            <a:chOff x="0" y="0"/>
            <a:chExt cx="1109790" cy="437362"/>
          </a:xfrm>
        </p:grpSpPr>
        <p:sp>
          <p:nvSpPr>
            <p:cNvPr name="Freeform 42" id="42"/>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43" id="43"/>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SMOOTHER_SERVER</a:t>
              </a:r>
            </a:p>
          </p:txBody>
        </p:sp>
      </p:grpSp>
      <p:grpSp>
        <p:nvGrpSpPr>
          <p:cNvPr name="Group 44" id="44"/>
          <p:cNvGrpSpPr/>
          <p:nvPr/>
        </p:nvGrpSpPr>
        <p:grpSpPr>
          <a:xfrm rot="0">
            <a:off x="192609" y="8085174"/>
            <a:ext cx="2272258" cy="895485"/>
            <a:chOff x="0" y="0"/>
            <a:chExt cx="1109790" cy="437362"/>
          </a:xfrm>
        </p:grpSpPr>
        <p:sp>
          <p:nvSpPr>
            <p:cNvPr name="Freeform 45" id="45"/>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46" id="46"/>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BEHAVIOR_SERVER</a:t>
              </a:r>
            </a:p>
          </p:txBody>
        </p:sp>
      </p:grpSp>
      <p:grpSp>
        <p:nvGrpSpPr>
          <p:cNvPr name="Group 47" id="47"/>
          <p:cNvGrpSpPr/>
          <p:nvPr/>
        </p:nvGrpSpPr>
        <p:grpSpPr>
          <a:xfrm rot="0">
            <a:off x="192609" y="9258300"/>
            <a:ext cx="2439357" cy="895485"/>
            <a:chOff x="0" y="0"/>
            <a:chExt cx="1191402" cy="437362"/>
          </a:xfrm>
        </p:grpSpPr>
        <p:sp>
          <p:nvSpPr>
            <p:cNvPr name="Freeform 48" id="48"/>
            <p:cNvSpPr/>
            <p:nvPr/>
          </p:nvSpPr>
          <p:spPr>
            <a:xfrm flipH="false" flipV="false" rot="0">
              <a:off x="0" y="0"/>
              <a:ext cx="1191402" cy="437362"/>
            </a:xfrm>
            <a:custGeom>
              <a:avLst/>
              <a:gdLst/>
              <a:ahLst/>
              <a:cxnLst/>
              <a:rect r="r" b="b" t="t" l="l"/>
              <a:pathLst>
                <a:path h="437362" w="1191402">
                  <a:moveTo>
                    <a:pt x="0" y="0"/>
                  </a:moveTo>
                  <a:lnTo>
                    <a:pt x="1191402" y="0"/>
                  </a:lnTo>
                  <a:lnTo>
                    <a:pt x="1191402" y="437362"/>
                  </a:lnTo>
                  <a:lnTo>
                    <a:pt x="0" y="437362"/>
                  </a:lnTo>
                  <a:close/>
                </a:path>
              </a:pathLst>
            </a:custGeom>
            <a:solidFill>
              <a:srgbClr val="FFFFFF"/>
            </a:solidFill>
          </p:spPr>
        </p:sp>
        <p:sp>
          <p:nvSpPr>
            <p:cNvPr name="TextBox 49" id="49"/>
            <p:cNvSpPr txBox="true"/>
            <p:nvPr/>
          </p:nvSpPr>
          <p:spPr>
            <a:xfrm>
              <a:off x="0" y="-38100"/>
              <a:ext cx="1191402"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VELOCITY_SMOOTHER</a:t>
              </a:r>
            </a:p>
          </p:txBody>
        </p:sp>
      </p:grpSp>
      <p:grpSp>
        <p:nvGrpSpPr>
          <p:cNvPr name="Group 50" id="50"/>
          <p:cNvGrpSpPr/>
          <p:nvPr/>
        </p:nvGrpSpPr>
        <p:grpSpPr>
          <a:xfrm rot="0">
            <a:off x="192609" y="2035070"/>
            <a:ext cx="2439357" cy="895485"/>
            <a:chOff x="0" y="0"/>
            <a:chExt cx="1191402" cy="437362"/>
          </a:xfrm>
        </p:grpSpPr>
        <p:sp>
          <p:nvSpPr>
            <p:cNvPr name="Freeform 51" id="51"/>
            <p:cNvSpPr/>
            <p:nvPr/>
          </p:nvSpPr>
          <p:spPr>
            <a:xfrm flipH="false" flipV="false" rot="0">
              <a:off x="0" y="0"/>
              <a:ext cx="1191402" cy="437362"/>
            </a:xfrm>
            <a:custGeom>
              <a:avLst/>
              <a:gdLst/>
              <a:ahLst/>
              <a:cxnLst/>
              <a:rect r="r" b="b" t="t" l="l"/>
              <a:pathLst>
                <a:path h="437362" w="1191402">
                  <a:moveTo>
                    <a:pt x="0" y="0"/>
                  </a:moveTo>
                  <a:lnTo>
                    <a:pt x="1191402" y="0"/>
                  </a:lnTo>
                  <a:lnTo>
                    <a:pt x="1191402" y="437362"/>
                  </a:lnTo>
                  <a:lnTo>
                    <a:pt x="0" y="437362"/>
                  </a:lnTo>
                  <a:close/>
                </a:path>
              </a:pathLst>
            </a:custGeom>
            <a:solidFill>
              <a:srgbClr val="FFFFFF"/>
            </a:solidFill>
          </p:spPr>
        </p:sp>
        <p:sp>
          <p:nvSpPr>
            <p:cNvPr name="TextBox 52" id="52"/>
            <p:cNvSpPr txBox="true"/>
            <p:nvPr/>
          </p:nvSpPr>
          <p:spPr>
            <a:xfrm>
              <a:off x="0" y="-38100"/>
              <a:ext cx="1191402"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GLOBAL_COSTMAP</a:t>
              </a:r>
            </a:p>
          </p:txBody>
        </p:sp>
      </p:grpSp>
      <p:grpSp>
        <p:nvGrpSpPr>
          <p:cNvPr name="Group 53" id="53"/>
          <p:cNvGrpSpPr/>
          <p:nvPr/>
        </p:nvGrpSpPr>
        <p:grpSpPr>
          <a:xfrm rot="0">
            <a:off x="3640782" y="9188188"/>
            <a:ext cx="2272258" cy="965597"/>
            <a:chOff x="0" y="0"/>
            <a:chExt cx="1109790" cy="471605"/>
          </a:xfrm>
        </p:grpSpPr>
        <p:sp>
          <p:nvSpPr>
            <p:cNvPr name="Freeform 54" id="54"/>
            <p:cNvSpPr/>
            <p:nvPr/>
          </p:nvSpPr>
          <p:spPr>
            <a:xfrm flipH="false" flipV="false" rot="0">
              <a:off x="0" y="0"/>
              <a:ext cx="1109790" cy="471605"/>
            </a:xfrm>
            <a:custGeom>
              <a:avLst/>
              <a:gdLst/>
              <a:ahLst/>
              <a:cxnLst/>
              <a:rect r="r" b="b" t="t" l="l"/>
              <a:pathLst>
                <a:path h="471605" w="1109790">
                  <a:moveTo>
                    <a:pt x="0" y="0"/>
                  </a:moveTo>
                  <a:lnTo>
                    <a:pt x="1109790" y="0"/>
                  </a:lnTo>
                  <a:lnTo>
                    <a:pt x="1109790" y="471605"/>
                  </a:lnTo>
                  <a:lnTo>
                    <a:pt x="0" y="471605"/>
                  </a:lnTo>
                  <a:close/>
                </a:path>
              </a:pathLst>
            </a:custGeom>
            <a:solidFill>
              <a:srgbClr val="FFFFFF"/>
            </a:solidFill>
          </p:spPr>
        </p:sp>
        <p:sp>
          <p:nvSpPr>
            <p:cNvPr name="TextBox 55" id="55"/>
            <p:cNvSpPr txBox="true"/>
            <p:nvPr/>
          </p:nvSpPr>
          <p:spPr>
            <a:xfrm>
              <a:off x="0" y="-38100"/>
              <a:ext cx="1109790" cy="509705"/>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BEHAVIOR TREE NAVIGATOR</a:t>
              </a:r>
            </a:p>
          </p:txBody>
        </p:sp>
      </p:grpSp>
      <p:grpSp>
        <p:nvGrpSpPr>
          <p:cNvPr name="Group 56" id="56"/>
          <p:cNvGrpSpPr/>
          <p:nvPr/>
        </p:nvGrpSpPr>
        <p:grpSpPr>
          <a:xfrm rot="0">
            <a:off x="10280129" y="6405134"/>
            <a:ext cx="2272258" cy="965597"/>
            <a:chOff x="0" y="0"/>
            <a:chExt cx="1109790" cy="471605"/>
          </a:xfrm>
        </p:grpSpPr>
        <p:sp>
          <p:nvSpPr>
            <p:cNvPr name="Freeform 57" id="57"/>
            <p:cNvSpPr/>
            <p:nvPr/>
          </p:nvSpPr>
          <p:spPr>
            <a:xfrm flipH="false" flipV="false" rot="0">
              <a:off x="0" y="0"/>
              <a:ext cx="1109790" cy="471605"/>
            </a:xfrm>
            <a:custGeom>
              <a:avLst/>
              <a:gdLst/>
              <a:ahLst/>
              <a:cxnLst/>
              <a:rect r="r" b="b" t="t" l="l"/>
              <a:pathLst>
                <a:path h="471605" w="1109790">
                  <a:moveTo>
                    <a:pt x="0" y="0"/>
                  </a:moveTo>
                  <a:lnTo>
                    <a:pt x="1109790" y="0"/>
                  </a:lnTo>
                  <a:lnTo>
                    <a:pt x="1109790" y="471605"/>
                  </a:lnTo>
                  <a:lnTo>
                    <a:pt x="0" y="471605"/>
                  </a:lnTo>
                  <a:close/>
                </a:path>
              </a:pathLst>
            </a:custGeom>
            <a:solidFill>
              <a:srgbClr val="FFFFFF"/>
            </a:solidFill>
          </p:spPr>
        </p:sp>
        <p:sp>
          <p:nvSpPr>
            <p:cNvPr name="TextBox 58" id="58"/>
            <p:cNvSpPr txBox="true"/>
            <p:nvPr/>
          </p:nvSpPr>
          <p:spPr>
            <a:xfrm>
              <a:off x="0" y="-38100"/>
              <a:ext cx="1109790" cy="509705"/>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GENERAL PARAMETERS</a:t>
              </a:r>
            </a:p>
          </p:txBody>
        </p:sp>
      </p:grpSp>
      <p:grpSp>
        <p:nvGrpSpPr>
          <p:cNvPr name="Group 59" id="59"/>
          <p:cNvGrpSpPr/>
          <p:nvPr/>
        </p:nvGrpSpPr>
        <p:grpSpPr>
          <a:xfrm rot="0">
            <a:off x="10280129" y="8532916"/>
            <a:ext cx="2272258" cy="965597"/>
            <a:chOff x="0" y="0"/>
            <a:chExt cx="1109790" cy="471605"/>
          </a:xfrm>
        </p:grpSpPr>
        <p:sp>
          <p:nvSpPr>
            <p:cNvPr name="Freeform 60" id="60"/>
            <p:cNvSpPr/>
            <p:nvPr/>
          </p:nvSpPr>
          <p:spPr>
            <a:xfrm flipH="false" flipV="false" rot="0">
              <a:off x="0" y="0"/>
              <a:ext cx="1109790" cy="471605"/>
            </a:xfrm>
            <a:custGeom>
              <a:avLst/>
              <a:gdLst/>
              <a:ahLst/>
              <a:cxnLst/>
              <a:rect r="r" b="b" t="t" l="l"/>
              <a:pathLst>
                <a:path h="471605" w="1109790">
                  <a:moveTo>
                    <a:pt x="0" y="0"/>
                  </a:moveTo>
                  <a:lnTo>
                    <a:pt x="1109790" y="0"/>
                  </a:lnTo>
                  <a:lnTo>
                    <a:pt x="1109790" y="471605"/>
                  </a:lnTo>
                  <a:lnTo>
                    <a:pt x="0" y="471605"/>
                  </a:lnTo>
                  <a:close/>
                </a:path>
              </a:pathLst>
            </a:custGeom>
            <a:solidFill>
              <a:srgbClr val="FFFFFF"/>
            </a:solidFill>
          </p:spPr>
        </p:sp>
        <p:sp>
          <p:nvSpPr>
            <p:cNvPr name="TextBox 61" id="61"/>
            <p:cNvSpPr txBox="true"/>
            <p:nvPr/>
          </p:nvSpPr>
          <p:spPr>
            <a:xfrm>
              <a:off x="0" y="-38100"/>
              <a:ext cx="1109790" cy="509705"/>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CORRELATION PARAMETERS</a:t>
              </a:r>
            </a:p>
          </p:txBody>
        </p:sp>
      </p:grpSp>
      <p:grpSp>
        <p:nvGrpSpPr>
          <p:cNvPr name="Group 62" id="62"/>
          <p:cNvGrpSpPr/>
          <p:nvPr/>
        </p:nvGrpSpPr>
        <p:grpSpPr>
          <a:xfrm rot="0">
            <a:off x="10280129" y="4614165"/>
            <a:ext cx="2272258" cy="895485"/>
            <a:chOff x="0" y="0"/>
            <a:chExt cx="1109790" cy="437362"/>
          </a:xfrm>
        </p:grpSpPr>
        <p:sp>
          <p:nvSpPr>
            <p:cNvPr name="Freeform 63" id="63"/>
            <p:cNvSpPr/>
            <p:nvPr/>
          </p:nvSpPr>
          <p:spPr>
            <a:xfrm flipH="false" flipV="false" rot="0">
              <a:off x="0" y="0"/>
              <a:ext cx="1109790" cy="437362"/>
            </a:xfrm>
            <a:custGeom>
              <a:avLst/>
              <a:gdLst/>
              <a:ahLst/>
              <a:cxnLst/>
              <a:rect r="r" b="b" t="t" l="l"/>
              <a:pathLst>
                <a:path h="437362" w="1109790">
                  <a:moveTo>
                    <a:pt x="0" y="0"/>
                  </a:moveTo>
                  <a:lnTo>
                    <a:pt x="1109790" y="0"/>
                  </a:lnTo>
                  <a:lnTo>
                    <a:pt x="1109790" y="437362"/>
                  </a:lnTo>
                  <a:lnTo>
                    <a:pt x="0" y="437362"/>
                  </a:lnTo>
                  <a:close/>
                </a:path>
              </a:pathLst>
            </a:custGeom>
            <a:solidFill>
              <a:srgbClr val="FFFFFF"/>
            </a:solidFill>
          </p:spPr>
        </p:sp>
        <p:sp>
          <p:nvSpPr>
            <p:cNvPr name="TextBox 64" id="64"/>
            <p:cNvSpPr txBox="true"/>
            <p:nvPr/>
          </p:nvSpPr>
          <p:spPr>
            <a:xfrm>
              <a:off x="0" y="-38100"/>
              <a:ext cx="1109790" cy="475462"/>
            </a:xfrm>
            <a:prstGeom prst="rect">
              <a:avLst/>
            </a:prstGeom>
          </p:spPr>
          <p:txBody>
            <a:bodyPr anchor="ctr" rtlCol="false" tIns="254000" lIns="254000" bIns="254000" rIns="254000"/>
            <a:lstStyle/>
            <a:p>
              <a:pPr algn="ctr">
                <a:lnSpc>
                  <a:spcPts val="2100"/>
                </a:lnSpc>
              </a:pPr>
              <a:r>
                <a:rPr lang="en-US" sz="1500">
                  <a:solidFill>
                    <a:srgbClr val="070707"/>
                  </a:solidFill>
                  <a:latin typeface="Heebo"/>
                  <a:ea typeface="Heebo"/>
                  <a:cs typeface="Heebo"/>
                  <a:sym typeface="Heebo"/>
                </a:rPr>
                <a:t>ROS_PARAMETERS</a:t>
              </a:r>
            </a:p>
          </p:txBody>
        </p:sp>
      </p:grpSp>
      <p:sp>
        <p:nvSpPr>
          <p:cNvPr name="AutoShape 65" id="65"/>
          <p:cNvSpPr/>
          <p:nvPr/>
        </p:nvSpPr>
        <p:spPr>
          <a:xfrm flipV="true">
            <a:off x="8315625" y="5061907"/>
            <a:ext cx="1964504" cy="1343227"/>
          </a:xfrm>
          <a:prstGeom prst="line">
            <a:avLst/>
          </a:prstGeom>
          <a:ln cap="flat" w="38100">
            <a:solidFill>
              <a:srgbClr val="FFFFFF"/>
            </a:solidFill>
            <a:prstDash val="sysDot"/>
            <a:headEnd type="none" len="sm" w="sm"/>
            <a:tailEnd type="arrow" len="sm" w="med"/>
          </a:ln>
        </p:spPr>
      </p:sp>
      <p:sp>
        <p:nvSpPr>
          <p:cNvPr name="AutoShape 66" id="66"/>
          <p:cNvSpPr/>
          <p:nvPr/>
        </p:nvSpPr>
        <p:spPr>
          <a:xfrm>
            <a:off x="8315625" y="7370731"/>
            <a:ext cx="1964504" cy="1644983"/>
          </a:xfrm>
          <a:prstGeom prst="line">
            <a:avLst/>
          </a:prstGeom>
          <a:ln cap="flat" w="38100">
            <a:solidFill>
              <a:srgbClr val="FFFFFF"/>
            </a:solidFill>
            <a:prstDash val="sysDot"/>
            <a:headEnd type="none" len="sm" w="sm"/>
            <a:tailEnd type="arrow" len="sm" w="med"/>
          </a:ln>
        </p:spPr>
      </p:sp>
      <p:sp>
        <p:nvSpPr>
          <p:cNvPr name="AutoShape 67" id="67"/>
          <p:cNvSpPr/>
          <p:nvPr/>
        </p:nvSpPr>
        <p:spPr>
          <a:xfrm>
            <a:off x="9332658" y="6887933"/>
            <a:ext cx="947471" cy="0"/>
          </a:xfrm>
          <a:prstGeom prst="line">
            <a:avLst/>
          </a:prstGeom>
          <a:ln cap="flat" w="38100">
            <a:solidFill>
              <a:srgbClr val="FFFFFF"/>
            </a:solidFill>
            <a:prstDash val="sysDot"/>
            <a:headEnd type="none" len="sm" w="sm"/>
            <a:tailEnd type="arrow" len="sm" w="med"/>
          </a:ln>
        </p:spPr>
      </p:sp>
      <p:sp>
        <p:nvSpPr>
          <p:cNvPr name="AutoShape 68" id="68"/>
          <p:cNvSpPr/>
          <p:nvPr/>
        </p:nvSpPr>
        <p:spPr>
          <a:xfrm flipH="true" flipV="true">
            <a:off x="2631966" y="4803791"/>
            <a:ext cx="3265845" cy="1589899"/>
          </a:xfrm>
          <a:prstGeom prst="line">
            <a:avLst/>
          </a:prstGeom>
          <a:ln cap="flat" w="38100">
            <a:solidFill>
              <a:srgbClr val="FFFFFF"/>
            </a:solidFill>
            <a:prstDash val="sysDot"/>
            <a:headEnd type="none" len="sm" w="sm"/>
            <a:tailEnd type="arrow" len="sm" w="med"/>
          </a:ln>
        </p:spPr>
      </p:sp>
      <p:sp>
        <p:nvSpPr>
          <p:cNvPr name="AutoShape 69" id="69"/>
          <p:cNvSpPr/>
          <p:nvPr/>
        </p:nvSpPr>
        <p:spPr>
          <a:xfrm flipH="true" flipV="true">
            <a:off x="2830025" y="2482813"/>
            <a:ext cx="3067786" cy="3910878"/>
          </a:xfrm>
          <a:prstGeom prst="line">
            <a:avLst/>
          </a:prstGeom>
          <a:ln cap="flat" w="38100">
            <a:solidFill>
              <a:srgbClr val="FFFFFF"/>
            </a:solidFill>
            <a:prstDash val="sysDot"/>
            <a:headEnd type="none" len="sm" w="sm"/>
            <a:tailEnd type="arrow" len="sm" w="med"/>
          </a:ln>
        </p:spPr>
      </p:sp>
      <p:sp>
        <p:nvSpPr>
          <p:cNvPr name="AutoShape 70" id="70"/>
          <p:cNvSpPr/>
          <p:nvPr/>
        </p:nvSpPr>
        <p:spPr>
          <a:xfrm flipH="true" flipV="true">
            <a:off x="3119276" y="3632382"/>
            <a:ext cx="2778535" cy="2761308"/>
          </a:xfrm>
          <a:prstGeom prst="line">
            <a:avLst/>
          </a:prstGeom>
          <a:ln cap="flat" w="38100">
            <a:solidFill>
              <a:srgbClr val="FFFFFF"/>
            </a:solidFill>
            <a:prstDash val="sysDot"/>
            <a:headEnd type="none" len="sm" w="sm"/>
            <a:tailEnd type="arrow" len="sm" w="med"/>
          </a:ln>
        </p:spPr>
      </p:sp>
      <p:sp>
        <p:nvSpPr>
          <p:cNvPr name="AutoShape 71" id="71"/>
          <p:cNvSpPr/>
          <p:nvPr/>
        </p:nvSpPr>
        <p:spPr>
          <a:xfrm flipH="true" flipV="true">
            <a:off x="2874686" y="5838115"/>
            <a:ext cx="3023125" cy="555576"/>
          </a:xfrm>
          <a:prstGeom prst="line">
            <a:avLst/>
          </a:prstGeom>
          <a:ln cap="flat" w="38100">
            <a:solidFill>
              <a:srgbClr val="FFFFFF"/>
            </a:solidFill>
            <a:prstDash val="sysDot"/>
            <a:headEnd type="none" len="sm" w="sm"/>
            <a:tailEnd type="arrow" len="sm" w="med"/>
          </a:ln>
        </p:spPr>
      </p:sp>
      <p:sp>
        <p:nvSpPr>
          <p:cNvPr name="AutoShape 72" id="72"/>
          <p:cNvSpPr/>
          <p:nvPr/>
        </p:nvSpPr>
        <p:spPr>
          <a:xfrm flipH="true">
            <a:off x="2631966" y="6841433"/>
            <a:ext cx="2129716" cy="46500"/>
          </a:xfrm>
          <a:prstGeom prst="line">
            <a:avLst/>
          </a:prstGeom>
          <a:ln cap="flat" w="38100">
            <a:solidFill>
              <a:srgbClr val="FFFFFF"/>
            </a:solidFill>
            <a:prstDash val="sysDot"/>
            <a:headEnd type="none" len="sm" w="sm"/>
            <a:tailEnd type="arrow" len="sm" w="med"/>
          </a:ln>
        </p:spPr>
      </p:sp>
      <p:sp>
        <p:nvSpPr>
          <p:cNvPr name="AutoShape 73" id="73"/>
          <p:cNvSpPr/>
          <p:nvPr/>
        </p:nvSpPr>
        <p:spPr>
          <a:xfrm flipH="true">
            <a:off x="2464867" y="6841433"/>
            <a:ext cx="2296815" cy="1691483"/>
          </a:xfrm>
          <a:prstGeom prst="line">
            <a:avLst/>
          </a:prstGeom>
          <a:ln cap="flat" w="38100">
            <a:solidFill>
              <a:srgbClr val="FFFFFF"/>
            </a:solidFill>
            <a:prstDash val="sysDot"/>
            <a:headEnd type="none" len="sm" w="sm"/>
            <a:tailEnd type="arrow" len="sm" w="med"/>
          </a:ln>
        </p:spPr>
      </p:sp>
      <p:sp>
        <p:nvSpPr>
          <p:cNvPr name="AutoShape 74" id="74"/>
          <p:cNvSpPr/>
          <p:nvPr/>
        </p:nvSpPr>
        <p:spPr>
          <a:xfrm flipH="true">
            <a:off x="2631966" y="6841433"/>
            <a:ext cx="2129716" cy="2657080"/>
          </a:xfrm>
          <a:prstGeom prst="line">
            <a:avLst/>
          </a:prstGeom>
          <a:ln cap="flat" w="38100">
            <a:solidFill>
              <a:srgbClr val="FFFFFF"/>
            </a:solidFill>
            <a:prstDash val="sysDot"/>
            <a:headEnd type="none" len="sm" w="sm"/>
            <a:tailEnd type="arrow" len="sm" w="med"/>
          </a:ln>
        </p:spPr>
      </p:sp>
      <p:sp>
        <p:nvSpPr>
          <p:cNvPr name="AutoShape 75" id="75"/>
          <p:cNvSpPr/>
          <p:nvPr/>
        </p:nvSpPr>
        <p:spPr>
          <a:xfrm flipH="true">
            <a:off x="5008477" y="7289175"/>
            <a:ext cx="889334" cy="1483462"/>
          </a:xfrm>
          <a:prstGeom prst="line">
            <a:avLst/>
          </a:prstGeom>
          <a:ln cap="flat" w="38100">
            <a:solidFill>
              <a:srgbClr val="FFFFFF"/>
            </a:solidFill>
            <a:prstDash val="sysDot"/>
            <a:headEnd type="none" len="sm" w="sm"/>
            <a:tailEnd type="arrow" len="sm" w="med"/>
          </a:ln>
        </p:spPr>
      </p:sp>
      <p:sp>
        <p:nvSpPr>
          <p:cNvPr name="AutoShape 76" id="76"/>
          <p:cNvSpPr/>
          <p:nvPr/>
        </p:nvSpPr>
        <p:spPr>
          <a:xfrm>
            <a:off x="5897811" y="7289175"/>
            <a:ext cx="1654017" cy="1899013"/>
          </a:xfrm>
          <a:prstGeom prst="line">
            <a:avLst/>
          </a:prstGeom>
          <a:ln cap="flat" w="38100">
            <a:solidFill>
              <a:srgbClr val="FFFFFF"/>
            </a:solidFill>
            <a:prstDash val="sysDot"/>
            <a:headEnd type="none" len="sm" w="sm"/>
            <a:tailEnd type="arrow" len="sm" w="med"/>
          </a:ln>
        </p:spPr>
      </p:sp>
      <p:sp>
        <p:nvSpPr>
          <p:cNvPr name="Freeform 77" id="77"/>
          <p:cNvSpPr/>
          <p:nvPr/>
        </p:nvSpPr>
        <p:spPr>
          <a:xfrm flipH="false" flipV="false" rot="-9490560">
            <a:off x="12350374" y="2068441"/>
            <a:ext cx="1205895" cy="1156152"/>
          </a:xfrm>
          <a:custGeom>
            <a:avLst/>
            <a:gdLst/>
            <a:ahLst/>
            <a:cxnLst/>
            <a:rect r="r" b="b" t="t" l="l"/>
            <a:pathLst>
              <a:path h="1156152" w="1205895">
                <a:moveTo>
                  <a:pt x="0" y="0"/>
                </a:moveTo>
                <a:lnTo>
                  <a:pt x="1205896" y="0"/>
                </a:lnTo>
                <a:lnTo>
                  <a:pt x="1205896" y="1156152"/>
                </a:lnTo>
                <a:lnTo>
                  <a:pt x="0" y="1156152"/>
                </a:lnTo>
                <a:lnTo>
                  <a:pt x="0" y="0"/>
                </a:lnTo>
                <a:close/>
              </a:path>
            </a:pathLst>
          </a:custGeom>
          <a:blipFill>
            <a:blip r:embed="rId2"/>
            <a:stretch>
              <a:fillRect l="0" t="0" r="0" b="0"/>
            </a:stretch>
          </a:blipFill>
        </p:spPr>
      </p:sp>
      <p:sp>
        <p:nvSpPr>
          <p:cNvPr name="TextBox 78" id="78"/>
          <p:cNvSpPr txBox="true"/>
          <p:nvPr/>
        </p:nvSpPr>
        <p:spPr>
          <a:xfrm rot="0">
            <a:off x="13727960" y="1270530"/>
            <a:ext cx="4305467" cy="1471930"/>
          </a:xfrm>
          <a:prstGeom prst="rect">
            <a:avLst/>
          </a:prstGeom>
        </p:spPr>
        <p:txBody>
          <a:bodyPr anchor="t" rtlCol="false" tIns="0" lIns="0" bIns="0" rIns="0">
            <a:spAutoFit/>
          </a:bodyPr>
          <a:lstStyle/>
          <a:p>
            <a:pPr algn="just">
              <a:lnSpc>
                <a:spcPts val="3919"/>
              </a:lnSpc>
            </a:pPr>
            <a:r>
              <a:rPr lang="en-US" b="true" sz="2799">
                <a:solidFill>
                  <a:srgbClr val="FFFFFF"/>
                </a:solidFill>
                <a:latin typeface="Heebo Medium"/>
                <a:ea typeface="Heebo Medium"/>
                <a:cs typeface="Heebo Medium"/>
                <a:sym typeface="Heebo Medium"/>
              </a:rPr>
              <a:t>A BRANCH DIAGRAM </a:t>
            </a:r>
          </a:p>
          <a:p>
            <a:pPr algn="just">
              <a:lnSpc>
                <a:spcPts val="3919"/>
              </a:lnSpc>
            </a:pPr>
            <a:r>
              <a:rPr lang="en-US" b="true" sz="2799">
                <a:solidFill>
                  <a:srgbClr val="FFFFFF"/>
                </a:solidFill>
                <a:latin typeface="Heebo Medium"/>
                <a:ea typeface="Heebo Medium"/>
                <a:cs typeface="Heebo Medium"/>
                <a:sym typeface="Heebo Medium"/>
              </a:rPr>
              <a:t>SHOWING PARAMETERS</a:t>
            </a:r>
          </a:p>
          <a:p>
            <a:pPr algn="just">
              <a:lnSpc>
                <a:spcPts val="3919"/>
              </a:lnSpc>
            </a:pPr>
            <a:r>
              <a:rPr lang="en-US" b="true" sz="2800">
                <a:solidFill>
                  <a:srgbClr val="FFFFFF"/>
                </a:solidFill>
                <a:latin typeface="Heebo Medium"/>
                <a:ea typeface="Heebo Medium"/>
                <a:cs typeface="Heebo Medium"/>
                <a:sym typeface="Heebo Medium"/>
              </a:rPr>
              <a:t>THAT ALTER NAVIGATION</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421125"/>
            <a:ext cx="454346" cy="0"/>
          </a:xfrm>
          <a:prstGeom prst="line">
            <a:avLst/>
          </a:prstGeom>
          <a:ln cap="rnd" w="19050">
            <a:solidFill>
              <a:srgbClr val="CB41CE"/>
            </a:solidFill>
            <a:prstDash val="solid"/>
            <a:headEnd type="none" len="sm" w="sm"/>
            <a:tailEnd type="none" len="sm" w="sm"/>
          </a:ln>
        </p:spPr>
      </p:sp>
      <p:sp>
        <p:nvSpPr>
          <p:cNvPr name="AutoShape 3" id="3"/>
          <p:cNvSpPr/>
          <p:nvPr/>
        </p:nvSpPr>
        <p:spPr>
          <a:xfrm>
            <a:off x="7783795" y="4230028"/>
            <a:ext cx="454346" cy="0"/>
          </a:xfrm>
          <a:prstGeom prst="line">
            <a:avLst/>
          </a:prstGeom>
          <a:ln cap="rnd" w="19050">
            <a:solidFill>
              <a:srgbClr val="CB41CE"/>
            </a:solidFill>
            <a:prstDash val="solid"/>
            <a:headEnd type="none" len="sm" w="sm"/>
            <a:tailEnd type="none" len="sm" w="sm"/>
          </a:ln>
        </p:spPr>
      </p:sp>
      <p:graphicFrame>
        <p:nvGraphicFramePr>
          <p:cNvPr name="Table 4" id="4"/>
          <p:cNvGraphicFramePr>
            <a:graphicFrameLocks noGrp="true"/>
          </p:cNvGraphicFramePr>
          <p:nvPr/>
        </p:nvGraphicFramePr>
        <p:xfrm>
          <a:off x="8610600" y="628650"/>
          <a:ext cx="8272605" cy="5707224"/>
        </p:xfrm>
        <a:graphic>
          <a:graphicData uri="http://schemas.openxmlformats.org/drawingml/2006/table">
            <a:tbl>
              <a:tblPr/>
              <a:tblGrid>
                <a:gridCol w="8272605"/>
              </a:tblGrid>
              <a:tr h="27622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SLAM stands for Simultaneous Localization and Mapping. It is a technique used in robotics to solve the problem of building a map of an unknown environment while simultaneously localizing the robot within that map.</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r h="2944974">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The main goal of SLAM is for a robot to navigate and explore an unknown environment, create a map of that environment, and at the same time, determine its own position within that map. This is done in real-time, without any prior knowledge of the environment.</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bl>
          </a:graphicData>
        </a:graphic>
      </p:graphicFrame>
      <p:sp>
        <p:nvSpPr>
          <p:cNvPr name="Freeform 5" id="5"/>
          <p:cNvSpPr/>
          <p:nvPr/>
        </p:nvSpPr>
        <p:spPr>
          <a:xfrm flipH="false" flipV="false" rot="0">
            <a:off x="2094361" y="6642306"/>
            <a:ext cx="3858314" cy="2778861"/>
          </a:xfrm>
          <a:custGeom>
            <a:avLst/>
            <a:gdLst/>
            <a:ahLst/>
            <a:cxnLst/>
            <a:rect r="r" b="b" t="t" l="l"/>
            <a:pathLst>
              <a:path h="2778861" w="3858314">
                <a:moveTo>
                  <a:pt x="0" y="0"/>
                </a:moveTo>
                <a:lnTo>
                  <a:pt x="3858313" y="0"/>
                </a:lnTo>
                <a:lnTo>
                  <a:pt x="3858313" y="2778861"/>
                </a:lnTo>
                <a:lnTo>
                  <a:pt x="0" y="2778861"/>
                </a:lnTo>
                <a:lnTo>
                  <a:pt x="0" y="0"/>
                </a:lnTo>
                <a:close/>
              </a:path>
            </a:pathLst>
          </a:custGeom>
          <a:blipFill>
            <a:blip r:embed="rId2"/>
            <a:stretch>
              <a:fillRect l="0" t="0" r="0" b="0"/>
            </a:stretch>
          </a:blipFill>
        </p:spPr>
      </p:sp>
      <p:sp>
        <p:nvSpPr>
          <p:cNvPr name="Freeform 6" id="6"/>
          <p:cNvSpPr/>
          <p:nvPr/>
        </p:nvSpPr>
        <p:spPr>
          <a:xfrm flipH="false" flipV="false" rot="0">
            <a:off x="8610600" y="6642306"/>
            <a:ext cx="4150999" cy="2749978"/>
          </a:xfrm>
          <a:custGeom>
            <a:avLst/>
            <a:gdLst/>
            <a:ahLst/>
            <a:cxnLst/>
            <a:rect r="r" b="b" t="t" l="l"/>
            <a:pathLst>
              <a:path h="2749978" w="4150999">
                <a:moveTo>
                  <a:pt x="0" y="0"/>
                </a:moveTo>
                <a:lnTo>
                  <a:pt x="4150999" y="0"/>
                </a:lnTo>
                <a:lnTo>
                  <a:pt x="4150999" y="2749977"/>
                </a:lnTo>
                <a:lnTo>
                  <a:pt x="0" y="2749977"/>
                </a:lnTo>
                <a:lnTo>
                  <a:pt x="0" y="0"/>
                </a:lnTo>
                <a:close/>
              </a:path>
            </a:pathLst>
          </a:custGeom>
          <a:blipFill>
            <a:blip r:embed="rId3"/>
            <a:stretch>
              <a:fillRect l="0" t="0" r="0" b="0"/>
            </a:stretch>
          </a:blipFill>
        </p:spPr>
      </p:sp>
      <p:sp>
        <p:nvSpPr>
          <p:cNvPr name="Freeform 7" id="7"/>
          <p:cNvSpPr/>
          <p:nvPr/>
        </p:nvSpPr>
        <p:spPr>
          <a:xfrm flipH="false" flipV="false" rot="0">
            <a:off x="6567831" y="7765975"/>
            <a:ext cx="1427613" cy="502639"/>
          </a:xfrm>
          <a:custGeom>
            <a:avLst/>
            <a:gdLst/>
            <a:ahLst/>
            <a:cxnLst/>
            <a:rect r="r" b="b" t="t" l="l"/>
            <a:pathLst>
              <a:path h="502639" w="1427613">
                <a:moveTo>
                  <a:pt x="0" y="0"/>
                </a:moveTo>
                <a:lnTo>
                  <a:pt x="1427612" y="0"/>
                </a:lnTo>
                <a:lnTo>
                  <a:pt x="1427612" y="502639"/>
                </a:lnTo>
                <a:lnTo>
                  <a:pt x="0" y="50263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8677482">
            <a:off x="13453738" y="7345831"/>
            <a:ext cx="1400706" cy="1342927"/>
          </a:xfrm>
          <a:custGeom>
            <a:avLst/>
            <a:gdLst/>
            <a:ahLst/>
            <a:cxnLst/>
            <a:rect r="r" b="b" t="t" l="l"/>
            <a:pathLst>
              <a:path h="1342927" w="1400706">
                <a:moveTo>
                  <a:pt x="0" y="0"/>
                </a:moveTo>
                <a:lnTo>
                  <a:pt x="1400706" y="0"/>
                </a:lnTo>
                <a:lnTo>
                  <a:pt x="1400706" y="1342927"/>
                </a:lnTo>
                <a:lnTo>
                  <a:pt x="0" y="1342927"/>
                </a:lnTo>
                <a:lnTo>
                  <a:pt x="0" y="0"/>
                </a:lnTo>
                <a:close/>
              </a:path>
            </a:pathLst>
          </a:custGeom>
          <a:blipFill>
            <a:blip r:embed="rId6"/>
            <a:stretch>
              <a:fillRect l="0" t="0" r="0" b="0"/>
            </a:stretch>
          </a:blipFill>
        </p:spPr>
      </p:sp>
      <p:sp>
        <p:nvSpPr>
          <p:cNvPr name="TextBox 9" id="9"/>
          <p:cNvSpPr txBox="true"/>
          <p:nvPr/>
        </p:nvSpPr>
        <p:spPr>
          <a:xfrm rot="0">
            <a:off x="780760" y="1421125"/>
            <a:ext cx="5633426" cy="18383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overview of SLAM</a:t>
            </a:r>
          </a:p>
        </p:txBody>
      </p:sp>
      <p:sp>
        <p:nvSpPr>
          <p:cNvPr name="TextBox 10" id="10"/>
          <p:cNvSpPr txBox="true"/>
          <p:nvPr/>
        </p:nvSpPr>
        <p:spPr>
          <a:xfrm rot="0">
            <a:off x="2094361" y="9641223"/>
            <a:ext cx="3253740" cy="365760"/>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Heebo"/>
                <a:ea typeface="Heebo"/>
                <a:cs typeface="Heebo"/>
                <a:sym typeface="Heebo"/>
              </a:rPr>
              <a:t>UNKNOWN ENVIRONMENT</a:t>
            </a:r>
          </a:p>
        </p:txBody>
      </p:sp>
      <p:sp>
        <p:nvSpPr>
          <p:cNvPr name="TextBox 11" id="11"/>
          <p:cNvSpPr txBox="true"/>
          <p:nvPr/>
        </p:nvSpPr>
        <p:spPr>
          <a:xfrm rot="0">
            <a:off x="8610600" y="9641223"/>
            <a:ext cx="4022249" cy="365760"/>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Heebo"/>
                <a:ea typeface="Heebo"/>
                <a:cs typeface="Heebo"/>
                <a:sym typeface="Heebo"/>
              </a:rPr>
              <a:t>A NOW FAMILIAR ENVIRONMENT</a:t>
            </a:r>
          </a:p>
        </p:txBody>
      </p:sp>
      <p:sp>
        <p:nvSpPr>
          <p:cNvPr name="TextBox 12" id="12"/>
          <p:cNvSpPr txBox="true"/>
          <p:nvPr/>
        </p:nvSpPr>
        <p:spPr>
          <a:xfrm rot="0">
            <a:off x="6567831" y="7026463"/>
            <a:ext cx="1046639" cy="521336"/>
          </a:xfrm>
          <a:prstGeom prst="rect">
            <a:avLst/>
          </a:prstGeom>
        </p:spPr>
        <p:txBody>
          <a:bodyPr anchor="t" rtlCol="false" tIns="0" lIns="0" bIns="0" rIns="0">
            <a:spAutoFit/>
          </a:bodyPr>
          <a:lstStyle/>
          <a:p>
            <a:pPr algn="ctr">
              <a:lnSpc>
                <a:spcPts val="4339"/>
              </a:lnSpc>
              <a:spcBef>
                <a:spcPct val="0"/>
              </a:spcBef>
            </a:pPr>
            <a:r>
              <a:rPr lang="en-US" sz="3099">
                <a:solidFill>
                  <a:srgbClr val="F48807"/>
                </a:solidFill>
                <a:latin typeface="Heebo"/>
                <a:ea typeface="Heebo"/>
                <a:cs typeface="Heebo"/>
                <a:sym typeface="Heebo"/>
              </a:rPr>
              <a:t>SLAM</a:t>
            </a:r>
          </a:p>
        </p:txBody>
      </p:sp>
      <p:sp>
        <p:nvSpPr>
          <p:cNvPr name="TextBox 13" id="13"/>
          <p:cNvSpPr txBox="true"/>
          <p:nvPr/>
        </p:nvSpPr>
        <p:spPr>
          <a:xfrm rot="0">
            <a:off x="15113873" y="7665976"/>
            <a:ext cx="2788602" cy="365760"/>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Heebo"/>
                <a:ea typeface="Heebo"/>
                <a:cs typeface="Heebo"/>
                <a:sym typeface="Heebo"/>
              </a:rPr>
              <a:t>FEATURE BASED SLAM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421125"/>
            <a:ext cx="454346" cy="0"/>
          </a:xfrm>
          <a:prstGeom prst="line">
            <a:avLst/>
          </a:prstGeom>
          <a:ln cap="rnd" w="19050">
            <a:solidFill>
              <a:srgbClr val="CB41CE"/>
            </a:solidFill>
            <a:prstDash val="solid"/>
            <a:headEnd type="none" len="sm" w="sm"/>
            <a:tailEnd type="none" len="sm" w="sm"/>
          </a:ln>
        </p:spPr>
      </p:sp>
      <p:sp>
        <p:nvSpPr>
          <p:cNvPr name="AutoShape 3" id="3"/>
          <p:cNvSpPr/>
          <p:nvPr/>
        </p:nvSpPr>
        <p:spPr>
          <a:xfrm>
            <a:off x="7910357" y="2979515"/>
            <a:ext cx="454346" cy="0"/>
          </a:xfrm>
          <a:prstGeom prst="line">
            <a:avLst/>
          </a:prstGeom>
          <a:ln cap="rnd" w="19050">
            <a:solidFill>
              <a:srgbClr val="CB41CE"/>
            </a:solidFill>
            <a:prstDash val="solid"/>
            <a:headEnd type="none" len="sm" w="sm"/>
            <a:tailEnd type="none" len="sm" w="sm"/>
          </a:ln>
        </p:spPr>
      </p:sp>
      <p:graphicFrame>
        <p:nvGraphicFramePr>
          <p:cNvPr name="Table 4" id="4"/>
          <p:cNvGraphicFramePr>
            <a:graphicFrameLocks noGrp="true"/>
          </p:cNvGraphicFramePr>
          <p:nvPr/>
        </p:nvGraphicFramePr>
        <p:xfrm>
          <a:off x="8610600" y="628650"/>
          <a:ext cx="8272605" cy="5981700"/>
        </p:xfrm>
        <a:graphic>
          <a:graphicData uri="http://schemas.openxmlformats.org/drawingml/2006/table">
            <a:tbl>
              <a:tblPr/>
              <a:tblGrid>
                <a:gridCol w="8272605"/>
              </a:tblGrid>
              <a:tr h="18478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Apart from feature based slam there is grid based slam where each section  the environment is subdivided into smaller sections called grids.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r h="4133850">
                <a:tc>
                  <a:txBody>
                    <a:bodyPr anchor="t" rtlCol="false"/>
                    <a:lstStyle/>
                    <a:p>
                      <a:pPr algn="l">
                        <a:lnSpc>
                          <a:spcPts val="3639"/>
                        </a:lnSpc>
                        <a:defRPr/>
                      </a:pPr>
                      <a:r>
                        <a:rPr lang="en-US" sz="2599">
                          <a:solidFill>
                            <a:srgbClr val="FFFFFF"/>
                          </a:solidFill>
                          <a:latin typeface="Heebo"/>
                          <a:ea typeface="Heebo"/>
                          <a:cs typeface="Heebo"/>
                          <a:sym typeface="Heebo"/>
                        </a:rPr>
                        <a:t>Can we solve the SLAM problem if no pre-defined</a:t>
                      </a:r>
                      <a:endParaRPr lang="en-US" sz="1100"/>
                    </a:p>
                    <a:p>
                      <a:pPr algn="l">
                        <a:lnSpc>
                          <a:spcPts val="3639"/>
                        </a:lnSpc>
                      </a:pPr>
                      <a:r>
                        <a:rPr lang="en-US" sz="2599">
                          <a:solidFill>
                            <a:srgbClr val="FFFFFF"/>
                          </a:solidFill>
                          <a:latin typeface="Heebo"/>
                          <a:ea typeface="Heebo"/>
                          <a:cs typeface="Heebo"/>
                          <a:sym typeface="Heebo"/>
                        </a:rPr>
                        <a:t>landmarks are available?</a:t>
                      </a:r>
                    </a:p>
                    <a:p>
                      <a:pPr algn="l">
                        <a:lnSpc>
                          <a:spcPts val="3639"/>
                        </a:lnSpc>
                      </a:pPr>
                      <a:r>
                        <a:rPr lang="en-US" sz="2599">
                          <a:solidFill>
                            <a:srgbClr val="FFFFFF"/>
                          </a:solidFill>
                          <a:latin typeface="Heebo"/>
                          <a:ea typeface="Heebo"/>
                          <a:cs typeface="Heebo"/>
                          <a:sym typeface="Heebo"/>
                        </a:rPr>
                        <a:t>Can we use the ideas of FastSLAM to build grid</a:t>
                      </a:r>
                    </a:p>
                    <a:p>
                      <a:pPr algn="l">
                        <a:lnSpc>
                          <a:spcPts val="3639"/>
                        </a:lnSpc>
                      </a:pPr>
                      <a:r>
                        <a:rPr lang="en-US" sz="2599">
                          <a:solidFill>
                            <a:srgbClr val="FFFFFF"/>
                          </a:solidFill>
                          <a:latin typeface="Heebo"/>
                          <a:ea typeface="Heebo"/>
                          <a:cs typeface="Heebo"/>
                          <a:sym typeface="Heebo"/>
                        </a:rPr>
                        <a:t>maps?</a:t>
                      </a:r>
                    </a:p>
                    <a:p>
                      <a:pPr algn="l">
                        <a:lnSpc>
                          <a:spcPts val="3639"/>
                        </a:lnSpc>
                      </a:pPr>
                      <a:r>
                        <a:rPr lang="en-US" sz="2599">
                          <a:solidFill>
                            <a:srgbClr val="FFFFFF"/>
                          </a:solidFill>
                          <a:latin typeface="Heebo"/>
                          <a:ea typeface="Heebo"/>
                          <a:cs typeface="Heebo"/>
                          <a:sym typeface="Heebo"/>
                        </a:rPr>
                        <a:t>As with landmarks, the map depends on the poses</a:t>
                      </a:r>
                    </a:p>
                    <a:p>
                      <a:pPr algn="l">
                        <a:lnSpc>
                          <a:spcPts val="3639"/>
                        </a:lnSpc>
                      </a:pPr>
                      <a:r>
                        <a:rPr lang="en-US" sz="2599">
                          <a:solidFill>
                            <a:srgbClr val="FFFFFF"/>
                          </a:solidFill>
                          <a:latin typeface="Heebo"/>
                          <a:ea typeface="Heebo"/>
                          <a:cs typeface="Heebo"/>
                          <a:sym typeface="Heebo"/>
                        </a:rPr>
                        <a:t>of the robot during data acquisition</a:t>
                      </a:r>
                    </a:p>
                    <a:p>
                      <a:pPr algn="l">
                        <a:lnSpc>
                          <a:spcPts val="3639"/>
                        </a:lnSpc>
                      </a:pPr>
                      <a:r>
                        <a:rPr lang="en-US" sz="2599">
                          <a:solidFill>
                            <a:srgbClr val="FFFFFF"/>
                          </a:solidFill>
                          <a:latin typeface="Heebo"/>
                          <a:ea typeface="Heebo"/>
                          <a:cs typeface="Heebo"/>
                          <a:sym typeface="Heebo"/>
                        </a:rPr>
                        <a:t> If the poses are known, grid-based mapping is easy</a:t>
                      </a:r>
                    </a:p>
                    <a:p>
                      <a:pPr algn="l" marL="0" indent="0" lvl="1">
                        <a:lnSpc>
                          <a:spcPts val="3639"/>
                        </a:lnSpc>
                        <a:spcBef>
                          <a:spcPct val="0"/>
                        </a:spcBef>
                      </a:pPr>
                      <a:r>
                        <a:rPr lang="en-US" sz="2599">
                          <a:solidFill>
                            <a:srgbClr val="FFFFFF"/>
                          </a:solidFill>
                          <a:latin typeface="Heebo"/>
                          <a:ea typeface="Heebo"/>
                          <a:cs typeface="Heebo"/>
                          <a:sym typeface="Heebo"/>
                        </a:rPr>
                        <a:t>(“mapping with known poses”)</a:t>
                      </a:r>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bl>
          </a:graphicData>
        </a:graphic>
      </p:graphicFrame>
      <p:sp>
        <p:nvSpPr>
          <p:cNvPr name="Freeform 5" id="5"/>
          <p:cNvSpPr/>
          <p:nvPr/>
        </p:nvSpPr>
        <p:spPr>
          <a:xfrm flipH="false" flipV="false" rot="-8677482">
            <a:off x="7306859" y="7376639"/>
            <a:ext cx="1400706" cy="1342927"/>
          </a:xfrm>
          <a:custGeom>
            <a:avLst/>
            <a:gdLst/>
            <a:ahLst/>
            <a:cxnLst/>
            <a:rect r="r" b="b" t="t" l="l"/>
            <a:pathLst>
              <a:path h="1342927" w="1400706">
                <a:moveTo>
                  <a:pt x="0" y="0"/>
                </a:moveTo>
                <a:lnTo>
                  <a:pt x="1400706" y="0"/>
                </a:lnTo>
                <a:lnTo>
                  <a:pt x="1400706" y="1342927"/>
                </a:lnTo>
                <a:lnTo>
                  <a:pt x="0" y="1342927"/>
                </a:lnTo>
                <a:lnTo>
                  <a:pt x="0" y="0"/>
                </a:lnTo>
                <a:close/>
              </a:path>
            </a:pathLst>
          </a:custGeom>
          <a:blipFill>
            <a:blip r:embed="rId2"/>
            <a:stretch>
              <a:fillRect l="0" t="0" r="0" b="0"/>
            </a:stretch>
          </a:blipFill>
        </p:spPr>
      </p:sp>
      <p:sp>
        <p:nvSpPr>
          <p:cNvPr name="Freeform 6" id="6"/>
          <p:cNvSpPr/>
          <p:nvPr/>
        </p:nvSpPr>
        <p:spPr>
          <a:xfrm flipH="false" flipV="false" rot="5400000">
            <a:off x="1523050" y="4227923"/>
            <a:ext cx="4745756" cy="5734455"/>
          </a:xfrm>
          <a:custGeom>
            <a:avLst/>
            <a:gdLst/>
            <a:ahLst/>
            <a:cxnLst/>
            <a:rect r="r" b="b" t="t" l="l"/>
            <a:pathLst>
              <a:path h="5734455" w="4745756">
                <a:moveTo>
                  <a:pt x="0" y="0"/>
                </a:moveTo>
                <a:lnTo>
                  <a:pt x="4745756" y="0"/>
                </a:lnTo>
                <a:lnTo>
                  <a:pt x="4745756" y="5734455"/>
                </a:lnTo>
                <a:lnTo>
                  <a:pt x="0" y="5734455"/>
                </a:lnTo>
                <a:lnTo>
                  <a:pt x="0" y="0"/>
                </a:lnTo>
                <a:close/>
              </a:path>
            </a:pathLst>
          </a:custGeom>
          <a:blipFill>
            <a:blip r:embed="rId3"/>
            <a:stretch>
              <a:fillRect l="0" t="0" r="0" b="0"/>
            </a:stretch>
          </a:blipFill>
        </p:spPr>
      </p:sp>
      <p:sp>
        <p:nvSpPr>
          <p:cNvPr name="TextBox 7" id="7"/>
          <p:cNvSpPr txBox="true"/>
          <p:nvPr/>
        </p:nvSpPr>
        <p:spPr>
          <a:xfrm rot="0">
            <a:off x="780760" y="1421125"/>
            <a:ext cx="5633426" cy="18383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overview of SLAM</a:t>
            </a:r>
          </a:p>
        </p:txBody>
      </p:sp>
      <p:sp>
        <p:nvSpPr>
          <p:cNvPr name="TextBox 8" id="8"/>
          <p:cNvSpPr txBox="true"/>
          <p:nvPr/>
        </p:nvSpPr>
        <p:spPr>
          <a:xfrm rot="0">
            <a:off x="8966995" y="7433428"/>
            <a:ext cx="2261076" cy="365760"/>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Heebo"/>
                <a:ea typeface="Heebo"/>
                <a:cs typeface="Heebo"/>
                <a:sym typeface="Heebo"/>
              </a:rPr>
              <a:t>GRID BASED SLAM</a:t>
            </a:r>
          </a:p>
        </p:txBody>
      </p:sp>
      <p:sp>
        <p:nvSpPr>
          <p:cNvPr name="TextBox 9" id="9"/>
          <p:cNvSpPr txBox="true"/>
          <p:nvPr/>
        </p:nvSpPr>
        <p:spPr>
          <a:xfrm rot="0">
            <a:off x="1057204" y="9626336"/>
            <a:ext cx="5741194" cy="365760"/>
          </a:xfrm>
          <a:prstGeom prst="rect">
            <a:avLst/>
          </a:prstGeom>
        </p:spPr>
        <p:txBody>
          <a:bodyPr anchor="t" rtlCol="false" tIns="0" lIns="0" bIns="0" rIns="0">
            <a:spAutoFit/>
          </a:bodyPr>
          <a:lstStyle/>
          <a:p>
            <a:pPr algn="ctr">
              <a:lnSpc>
                <a:spcPts val="2939"/>
              </a:lnSpc>
              <a:spcBef>
                <a:spcPct val="0"/>
              </a:spcBef>
            </a:pPr>
            <a:r>
              <a:rPr lang="en-US" sz="2099">
                <a:solidFill>
                  <a:srgbClr val="FFFFFF"/>
                </a:solidFill>
                <a:latin typeface="Heebo"/>
                <a:ea typeface="Heebo"/>
                <a:cs typeface="Heebo"/>
                <a:sym typeface="Heebo"/>
              </a:rPr>
              <a:t>A MAP OF THE BRAINSTORMING ROOM AT IPIC</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421125"/>
            <a:ext cx="454346" cy="0"/>
          </a:xfrm>
          <a:prstGeom prst="line">
            <a:avLst/>
          </a:prstGeom>
          <a:ln cap="rnd" w="19050">
            <a:solidFill>
              <a:srgbClr val="CB41CE"/>
            </a:solidFill>
            <a:prstDash val="solid"/>
            <a:headEnd type="none" len="sm" w="sm"/>
            <a:tailEnd type="none" len="sm" w="sm"/>
          </a:ln>
        </p:spPr>
      </p:sp>
      <p:sp>
        <p:nvSpPr>
          <p:cNvPr name="AutoShape 3" id="3"/>
          <p:cNvSpPr/>
          <p:nvPr/>
        </p:nvSpPr>
        <p:spPr>
          <a:xfrm>
            <a:off x="7910357" y="2979515"/>
            <a:ext cx="454346" cy="0"/>
          </a:xfrm>
          <a:prstGeom prst="line">
            <a:avLst/>
          </a:prstGeom>
          <a:ln cap="rnd" w="19050">
            <a:solidFill>
              <a:srgbClr val="CB41CE"/>
            </a:solidFill>
            <a:prstDash val="solid"/>
            <a:headEnd type="none" len="sm" w="sm"/>
            <a:tailEnd type="none" len="sm" w="sm"/>
          </a:ln>
        </p:spPr>
      </p:sp>
      <p:graphicFrame>
        <p:nvGraphicFramePr>
          <p:cNvPr name="Table 4" id="4"/>
          <p:cNvGraphicFramePr>
            <a:graphicFrameLocks noGrp="true"/>
          </p:cNvGraphicFramePr>
          <p:nvPr/>
        </p:nvGraphicFramePr>
        <p:xfrm>
          <a:off x="8610600" y="628650"/>
          <a:ext cx="8272605" cy="6438900"/>
        </p:xfrm>
        <a:graphic>
          <a:graphicData uri="http://schemas.openxmlformats.org/drawingml/2006/table">
            <a:tbl>
              <a:tblPr/>
              <a:tblGrid>
                <a:gridCol w="8272605"/>
              </a:tblGrid>
              <a:tr h="1847850">
                <a:tc>
                  <a:txBody>
                    <a:bodyPr anchor="t" rtlCol="false"/>
                    <a:lstStyle/>
                    <a:p>
                      <a:pPr algn="l">
                        <a:lnSpc>
                          <a:spcPts val="3639"/>
                        </a:lnSpc>
                        <a:defRPr/>
                      </a:pPr>
                      <a:r>
                        <a:rPr lang="en-US" sz="2599">
                          <a:solidFill>
                            <a:srgbClr val="FFFFFF"/>
                          </a:solidFill>
                          <a:latin typeface="Heebo"/>
                          <a:ea typeface="Heebo"/>
                          <a:cs typeface="Heebo"/>
                          <a:sym typeface="Heebo"/>
                        </a:rPr>
                        <a:t>How are poses set during localization? </a:t>
                      </a:r>
                      <a:endParaRPr lang="en-US" sz="1100"/>
                    </a:p>
                    <a:p>
                      <a:pPr algn="l" marL="0" indent="0" lvl="1">
                        <a:lnSpc>
                          <a:spcPts val="3639"/>
                        </a:lnSpc>
                        <a:spcBef>
                          <a:spcPct val="0"/>
                        </a:spcBef>
                      </a:pPr>
                      <a:r>
                        <a:rPr lang="en-US" sz="2599">
                          <a:solidFill>
                            <a:srgbClr val="FFFFFF"/>
                          </a:solidFill>
                          <a:latin typeface="Heebo"/>
                          <a:ea typeface="Heebo"/>
                          <a:cs typeface="Heebo"/>
                          <a:sym typeface="Heebo"/>
                        </a:rPr>
                        <a:t>They are set with the assistance of an technique called the </a:t>
                      </a:r>
                      <a:r>
                        <a:rPr lang="en-US" b="true" sz="2599">
                          <a:solidFill>
                            <a:srgbClr val="FFFFFF"/>
                          </a:solidFill>
                          <a:latin typeface="Heebo Bold"/>
                          <a:ea typeface="Heebo Bold"/>
                          <a:cs typeface="Heebo Bold"/>
                          <a:sym typeface="Heebo Bold"/>
                        </a:rPr>
                        <a:t>dead reckoning</a:t>
                      </a:r>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r h="4591050">
                <a:tc>
                  <a:txBody>
                    <a:bodyPr anchor="t" rtlCol="false"/>
                    <a:lstStyle/>
                    <a:p>
                      <a:pPr algn="l" marL="0" indent="0" lvl="1">
                        <a:lnSpc>
                          <a:spcPts val="3639"/>
                        </a:lnSpc>
                        <a:spcBef>
                          <a:spcPct val="0"/>
                        </a:spcBef>
                        <a:defRPr/>
                      </a:pPr>
                      <a:r>
                        <a:rPr lang="en-US" b="true" sz="2599">
                          <a:solidFill>
                            <a:srgbClr val="FFFFFF"/>
                          </a:solidFill>
                          <a:latin typeface="Heebo Bold"/>
                          <a:ea typeface="Heebo Bold"/>
                          <a:cs typeface="Heebo Bold"/>
                          <a:sym typeface="Heebo Bold"/>
                        </a:rPr>
                        <a:t>Dead Reckoning</a:t>
                      </a:r>
                      <a:r>
                        <a:rPr lang="en-US" sz="2599">
                          <a:solidFill>
                            <a:srgbClr val="FFFFFF"/>
                          </a:solidFill>
                          <a:latin typeface="Heebo"/>
                          <a:ea typeface="Heebo"/>
                          <a:cs typeface="Heebo"/>
                          <a:sym typeface="Heebo"/>
                        </a:rPr>
                        <a:t> is a navigation technique used in robotics and other applications to estimate the current position of a vehicle (like a robot) based on its last known position and the measured speeds and directions over time. In the context of Nav2 (Navigation 2) in ROS 2, dead reckoning can help maintain the robot's estimated position when GPS or other external positioning systems are not available or unreliable.</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bl>
          </a:graphicData>
        </a:graphic>
      </p:graphicFrame>
      <p:sp>
        <p:nvSpPr>
          <p:cNvPr name="Freeform 5" id="5"/>
          <p:cNvSpPr/>
          <p:nvPr/>
        </p:nvSpPr>
        <p:spPr>
          <a:xfrm flipH="false" flipV="false" rot="0">
            <a:off x="0" y="5615620"/>
            <a:ext cx="8610600" cy="4554806"/>
          </a:xfrm>
          <a:custGeom>
            <a:avLst/>
            <a:gdLst/>
            <a:ahLst/>
            <a:cxnLst/>
            <a:rect r="r" b="b" t="t" l="l"/>
            <a:pathLst>
              <a:path h="4554806" w="8610600">
                <a:moveTo>
                  <a:pt x="0" y="0"/>
                </a:moveTo>
                <a:lnTo>
                  <a:pt x="8610600" y="0"/>
                </a:lnTo>
                <a:lnTo>
                  <a:pt x="8610600" y="4554806"/>
                </a:lnTo>
                <a:lnTo>
                  <a:pt x="0" y="4554806"/>
                </a:lnTo>
                <a:lnTo>
                  <a:pt x="0" y="0"/>
                </a:lnTo>
                <a:close/>
              </a:path>
            </a:pathLst>
          </a:custGeom>
          <a:blipFill>
            <a:blip r:embed="rId2"/>
            <a:stretch>
              <a:fillRect l="0" t="0" r="0" b="0"/>
            </a:stretch>
          </a:blipFill>
        </p:spPr>
      </p:sp>
      <p:sp>
        <p:nvSpPr>
          <p:cNvPr name="TextBox 6" id="6"/>
          <p:cNvSpPr txBox="true"/>
          <p:nvPr/>
        </p:nvSpPr>
        <p:spPr>
          <a:xfrm rot="0">
            <a:off x="780760" y="1421125"/>
            <a:ext cx="5633426" cy="18383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overview of SLAM</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421125"/>
            <a:ext cx="454346" cy="0"/>
          </a:xfrm>
          <a:prstGeom prst="line">
            <a:avLst/>
          </a:prstGeom>
          <a:ln cap="rnd" w="19050">
            <a:solidFill>
              <a:srgbClr val="CB41CE"/>
            </a:solidFill>
            <a:prstDash val="solid"/>
            <a:headEnd type="none" len="sm" w="sm"/>
            <a:tailEnd type="none" len="sm" w="sm"/>
          </a:ln>
        </p:spPr>
      </p:sp>
      <p:sp>
        <p:nvSpPr>
          <p:cNvPr name="AutoShape 3" id="3"/>
          <p:cNvSpPr/>
          <p:nvPr/>
        </p:nvSpPr>
        <p:spPr>
          <a:xfrm>
            <a:off x="7910357" y="3034587"/>
            <a:ext cx="454346" cy="0"/>
          </a:xfrm>
          <a:prstGeom prst="line">
            <a:avLst/>
          </a:prstGeom>
          <a:ln cap="rnd" w="19050">
            <a:solidFill>
              <a:srgbClr val="CB41CE"/>
            </a:solidFill>
            <a:prstDash val="solid"/>
            <a:headEnd type="none" len="sm" w="sm"/>
            <a:tailEnd type="none" len="sm" w="sm"/>
          </a:ln>
        </p:spPr>
      </p:sp>
      <p:graphicFrame>
        <p:nvGraphicFramePr>
          <p:cNvPr name="Table 4" id="4"/>
          <p:cNvGraphicFramePr>
            <a:graphicFrameLocks noGrp="true"/>
          </p:cNvGraphicFramePr>
          <p:nvPr/>
        </p:nvGraphicFramePr>
        <p:xfrm>
          <a:off x="8610600" y="628650"/>
          <a:ext cx="8272605" cy="5067300"/>
        </p:xfrm>
        <a:graphic>
          <a:graphicData uri="http://schemas.openxmlformats.org/drawingml/2006/table">
            <a:tbl>
              <a:tblPr/>
              <a:tblGrid>
                <a:gridCol w="8272605"/>
              </a:tblGrid>
              <a:tr h="18478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By using SLAM, robots can navigate, explore, and perform tasks in environments where pre-built maps are not available or may be outdated.</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r h="32194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To achieve SLAM, robots typically use a combination of sensor data, such as cameras, lidars, or range finders, to perceive the environment. They also utilize algorithms that process this sensor data, estimate the robot’s position, and update the map as the robot moves.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FFFFFF"/>
                      </a:solidFill>
                      <a:prstDash val="solid"/>
                      <a:round/>
                      <a:headEnd type="none" w="med" len="med"/>
                      <a:tailEnd type="none" w="med" len="med"/>
                    </a:lnB>
                  </a:tcPr>
                </a:tc>
              </a:tr>
            </a:tbl>
          </a:graphicData>
        </a:graphic>
      </p:graphicFrame>
      <p:sp>
        <p:nvSpPr>
          <p:cNvPr name="Freeform 5" id="5"/>
          <p:cNvSpPr/>
          <p:nvPr/>
        </p:nvSpPr>
        <p:spPr>
          <a:xfrm flipH="false" flipV="false" rot="0">
            <a:off x="1028700" y="5470860"/>
            <a:ext cx="5813430" cy="3787440"/>
          </a:xfrm>
          <a:custGeom>
            <a:avLst/>
            <a:gdLst/>
            <a:ahLst/>
            <a:cxnLst/>
            <a:rect r="r" b="b" t="t" l="l"/>
            <a:pathLst>
              <a:path h="3787440" w="5813430">
                <a:moveTo>
                  <a:pt x="0" y="0"/>
                </a:moveTo>
                <a:lnTo>
                  <a:pt x="5813430" y="0"/>
                </a:lnTo>
                <a:lnTo>
                  <a:pt x="5813430" y="3787440"/>
                </a:lnTo>
                <a:lnTo>
                  <a:pt x="0" y="3787440"/>
                </a:lnTo>
                <a:lnTo>
                  <a:pt x="0" y="0"/>
                </a:lnTo>
                <a:close/>
              </a:path>
            </a:pathLst>
          </a:custGeom>
          <a:blipFill>
            <a:blip r:embed="rId2"/>
            <a:stretch>
              <a:fillRect l="0" t="0" r="0" b="0"/>
            </a:stretch>
          </a:blipFill>
        </p:spPr>
      </p:sp>
      <p:sp>
        <p:nvSpPr>
          <p:cNvPr name="Freeform 6" id="6"/>
          <p:cNvSpPr/>
          <p:nvPr/>
        </p:nvSpPr>
        <p:spPr>
          <a:xfrm flipH="false" flipV="false" rot="0">
            <a:off x="7307575" y="6365867"/>
            <a:ext cx="5677520" cy="2758451"/>
          </a:xfrm>
          <a:custGeom>
            <a:avLst/>
            <a:gdLst/>
            <a:ahLst/>
            <a:cxnLst/>
            <a:rect r="r" b="b" t="t" l="l"/>
            <a:pathLst>
              <a:path h="2758451" w="5677520">
                <a:moveTo>
                  <a:pt x="0" y="0"/>
                </a:moveTo>
                <a:lnTo>
                  <a:pt x="5677520" y="0"/>
                </a:lnTo>
                <a:lnTo>
                  <a:pt x="5677520" y="2758451"/>
                </a:lnTo>
                <a:lnTo>
                  <a:pt x="0" y="2758451"/>
                </a:lnTo>
                <a:lnTo>
                  <a:pt x="0" y="0"/>
                </a:lnTo>
                <a:close/>
              </a:path>
            </a:pathLst>
          </a:custGeom>
          <a:blipFill>
            <a:blip r:embed="rId3"/>
            <a:stretch>
              <a:fillRect l="0" t="0" r="0" b="0"/>
            </a:stretch>
          </a:blipFill>
        </p:spPr>
      </p:sp>
      <p:sp>
        <p:nvSpPr>
          <p:cNvPr name="Freeform 7" id="7"/>
          <p:cNvSpPr/>
          <p:nvPr/>
        </p:nvSpPr>
        <p:spPr>
          <a:xfrm flipH="false" flipV="false" rot="0">
            <a:off x="13586266" y="6365867"/>
            <a:ext cx="3161575" cy="2601296"/>
          </a:xfrm>
          <a:custGeom>
            <a:avLst/>
            <a:gdLst/>
            <a:ahLst/>
            <a:cxnLst/>
            <a:rect r="r" b="b" t="t" l="l"/>
            <a:pathLst>
              <a:path h="2601296" w="3161575">
                <a:moveTo>
                  <a:pt x="0" y="0"/>
                </a:moveTo>
                <a:lnTo>
                  <a:pt x="3161576" y="0"/>
                </a:lnTo>
                <a:lnTo>
                  <a:pt x="3161576" y="2601297"/>
                </a:lnTo>
                <a:lnTo>
                  <a:pt x="0" y="2601297"/>
                </a:lnTo>
                <a:lnTo>
                  <a:pt x="0" y="0"/>
                </a:lnTo>
                <a:close/>
              </a:path>
            </a:pathLst>
          </a:custGeom>
          <a:blipFill>
            <a:blip r:embed="rId4"/>
            <a:stretch>
              <a:fillRect l="0" t="0" r="0" b="0"/>
            </a:stretch>
          </a:blipFill>
        </p:spPr>
      </p:sp>
      <p:grpSp>
        <p:nvGrpSpPr>
          <p:cNvPr name="Group 8" id="8"/>
          <p:cNvGrpSpPr/>
          <p:nvPr/>
        </p:nvGrpSpPr>
        <p:grpSpPr>
          <a:xfrm rot="0">
            <a:off x="7600950" y="5386896"/>
            <a:ext cx="1299654" cy="1299654"/>
            <a:chOff x="0" y="0"/>
            <a:chExt cx="342296" cy="342296"/>
          </a:xfrm>
        </p:grpSpPr>
        <p:sp>
          <p:nvSpPr>
            <p:cNvPr name="Freeform 9" id="9"/>
            <p:cNvSpPr/>
            <p:nvPr/>
          </p:nvSpPr>
          <p:spPr>
            <a:xfrm flipH="false" flipV="false" rot="0">
              <a:off x="0" y="0"/>
              <a:ext cx="342296" cy="342296"/>
            </a:xfrm>
            <a:custGeom>
              <a:avLst/>
              <a:gdLst/>
              <a:ahLst/>
              <a:cxnLst/>
              <a:rect r="r" b="b" t="t" l="l"/>
              <a:pathLst>
                <a:path h="342296" w="342296">
                  <a:moveTo>
                    <a:pt x="0" y="0"/>
                  </a:moveTo>
                  <a:lnTo>
                    <a:pt x="342296" y="0"/>
                  </a:lnTo>
                  <a:lnTo>
                    <a:pt x="342296" y="342296"/>
                  </a:lnTo>
                  <a:lnTo>
                    <a:pt x="0" y="342296"/>
                  </a:lnTo>
                  <a:close/>
                </a:path>
              </a:pathLst>
            </a:custGeom>
            <a:solidFill>
              <a:srgbClr val="000000">
                <a:alpha val="0"/>
              </a:srgbClr>
            </a:solidFill>
          </p:spPr>
        </p:sp>
        <p:sp>
          <p:nvSpPr>
            <p:cNvPr name="TextBox 10" id="10"/>
            <p:cNvSpPr txBox="true"/>
            <p:nvPr/>
          </p:nvSpPr>
          <p:spPr>
            <a:xfrm>
              <a:off x="0" y="-38100"/>
              <a:ext cx="342296" cy="380396"/>
            </a:xfrm>
            <a:prstGeom prst="rect">
              <a:avLst/>
            </a:prstGeom>
          </p:spPr>
          <p:txBody>
            <a:bodyPr anchor="ctr" rtlCol="false" tIns="50800" lIns="50800" bIns="50800" rIns="50800"/>
            <a:lstStyle/>
            <a:p>
              <a:pPr algn="ctr">
                <a:lnSpc>
                  <a:spcPts val="2100"/>
                </a:lnSpc>
              </a:pPr>
              <a:r>
                <a:rPr lang="en-US" sz="1500">
                  <a:solidFill>
                    <a:srgbClr val="000000"/>
                  </a:solidFill>
                  <a:latin typeface="Heebo"/>
                  <a:ea typeface="Heebo"/>
                  <a:cs typeface="Heebo"/>
                  <a:sym typeface="Heebo"/>
                </a:rPr>
                <a:t>F</a:t>
              </a:r>
            </a:p>
          </p:txBody>
        </p:sp>
      </p:grpSp>
      <p:sp>
        <p:nvSpPr>
          <p:cNvPr name="TextBox 11" id="11"/>
          <p:cNvSpPr txBox="true"/>
          <p:nvPr/>
        </p:nvSpPr>
        <p:spPr>
          <a:xfrm rot="0">
            <a:off x="780760" y="1421125"/>
            <a:ext cx="5633426" cy="18383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overview of SLAM</a:t>
            </a:r>
          </a:p>
        </p:txBody>
      </p:sp>
      <p:sp>
        <p:nvSpPr>
          <p:cNvPr name="TextBox 12" id="12"/>
          <p:cNvSpPr txBox="true"/>
          <p:nvPr/>
        </p:nvSpPr>
        <p:spPr>
          <a:xfrm rot="0">
            <a:off x="1908506" y="9472103"/>
            <a:ext cx="4258469" cy="396240"/>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Heebo"/>
                <a:ea typeface="Heebo"/>
                <a:cs typeface="Heebo"/>
                <a:sym typeface="Heebo"/>
              </a:rPr>
              <a:t>USED THIS FOR THIS PROJECT</a:t>
            </a:r>
          </a:p>
        </p:txBody>
      </p:sp>
      <p:sp>
        <p:nvSpPr>
          <p:cNvPr name="TextBox 13" id="13"/>
          <p:cNvSpPr txBox="true"/>
          <p:nvPr/>
        </p:nvSpPr>
        <p:spPr>
          <a:xfrm rot="0">
            <a:off x="8610600" y="9472103"/>
            <a:ext cx="2264251" cy="396240"/>
          </a:xfrm>
          <a:prstGeom prst="rect">
            <a:avLst/>
          </a:prstGeom>
        </p:spPr>
        <p:txBody>
          <a:bodyPr anchor="t" rtlCol="false" tIns="0" lIns="0" bIns="0" rIns="0">
            <a:spAutoFit/>
          </a:bodyPr>
          <a:lstStyle/>
          <a:p>
            <a:pPr algn="ctr">
              <a:lnSpc>
                <a:spcPts val="3359"/>
              </a:lnSpc>
              <a:spcBef>
                <a:spcPct val="0"/>
              </a:spcBef>
            </a:pPr>
            <a:r>
              <a:rPr lang="en-US" sz="2400">
                <a:solidFill>
                  <a:srgbClr val="FFFFFF"/>
                </a:solidFill>
                <a:latin typeface="Heebo"/>
                <a:ea typeface="Heebo"/>
                <a:cs typeface="Heebo"/>
                <a:sym typeface="Heebo"/>
              </a:rPr>
              <a:t>DEPTH CAMERA</a:t>
            </a:r>
          </a:p>
        </p:txBody>
      </p:sp>
      <p:sp>
        <p:nvSpPr>
          <p:cNvPr name="TextBox 14" id="14"/>
          <p:cNvSpPr txBox="true"/>
          <p:nvPr/>
        </p:nvSpPr>
        <p:spPr>
          <a:xfrm rot="0">
            <a:off x="13988217" y="9472102"/>
            <a:ext cx="2090420" cy="396241"/>
          </a:xfrm>
          <a:prstGeom prst="rect">
            <a:avLst/>
          </a:prstGeom>
        </p:spPr>
        <p:txBody>
          <a:bodyPr anchor="t" rtlCol="false" tIns="0" lIns="0" bIns="0" rIns="0">
            <a:spAutoFit/>
          </a:bodyPr>
          <a:lstStyle/>
          <a:p>
            <a:pPr algn="ctr">
              <a:lnSpc>
                <a:spcPts val="3359"/>
              </a:lnSpc>
              <a:spcBef>
                <a:spcPct val="0"/>
              </a:spcBef>
            </a:pPr>
            <a:r>
              <a:rPr lang="en-US" sz="2399">
                <a:solidFill>
                  <a:srgbClr val="FFFFFF"/>
                </a:solidFill>
                <a:latin typeface="Heebo"/>
                <a:ea typeface="Heebo"/>
                <a:cs typeface="Heebo"/>
                <a:sym typeface="Heebo"/>
              </a:rPr>
              <a:t>RANGE FINDER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Freeform 2" id="2"/>
          <p:cNvSpPr/>
          <p:nvPr/>
        </p:nvSpPr>
        <p:spPr>
          <a:xfrm flipH="false" flipV="false" rot="0">
            <a:off x="4153488" y="7884808"/>
            <a:ext cx="7402920" cy="1948137"/>
          </a:xfrm>
          <a:custGeom>
            <a:avLst/>
            <a:gdLst/>
            <a:ahLst/>
            <a:cxnLst/>
            <a:rect r="r" b="b" t="t" l="l"/>
            <a:pathLst>
              <a:path h="1948137" w="7402920">
                <a:moveTo>
                  <a:pt x="0" y="0"/>
                </a:moveTo>
                <a:lnTo>
                  <a:pt x="7402920" y="0"/>
                </a:lnTo>
                <a:lnTo>
                  <a:pt x="7402920" y="1948136"/>
                </a:lnTo>
                <a:lnTo>
                  <a:pt x="0" y="1948136"/>
                </a:lnTo>
                <a:lnTo>
                  <a:pt x="0" y="0"/>
                </a:lnTo>
                <a:close/>
              </a:path>
            </a:pathLst>
          </a:custGeom>
          <a:blipFill>
            <a:blip r:embed="rId2"/>
            <a:stretch>
              <a:fillRect l="0" t="0" r="0" b="0"/>
            </a:stretch>
          </a:blipFill>
        </p:spPr>
      </p:sp>
      <p:sp>
        <p:nvSpPr>
          <p:cNvPr name="TextBox 3" id="3"/>
          <p:cNvSpPr txBox="true"/>
          <p:nvPr/>
        </p:nvSpPr>
        <p:spPr>
          <a:xfrm rot="0">
            <a:off x="342402" y="1165237"/>
            <a:ext cx="17379890" cy="7281545"/>
          </a:xfrm>
          <a:prstGeom prst="rect">
            <a:avLst/>
          </a:prstGeom>
        </p:spPr>
        <p:txBody>
          <a:bodyPr anchor="t" rtlCol="false" tIns="0" lIns="0" bIns="0" rIns="0">
            <a:spAutoFit/>
          </a:bodyPr>
          <a:lstStyle/>
          <a:p>
            <a:pPr algn="just">
              <a:lnSpc>
                <a:spcPts val="4479"/>
              </a:lnSpc>
            </a:pPr>
            <a:r>
              <a:rPr lang="en-US" sz="3199">
                <a:solidFill>
                  <a:srgbClr val="FFFFFF"/>
                </a:solidFill>
                <a:latin typeface="Heebo"/>
                <a:ea typeface="Heebo"/>
                <a:cs typeface="Heebo"/>
                <a:sym typeface="Heebo"/>
              </a:rPr>
              <a:t>Here is a brief outline of the roles of each component in the ROS 2 Nav2 stack:</a:t>
            </a:r>
          </a:p>
          <a:p>
            <a:pPr algn="just">
              <a:lnSpc>
                <a:spcPts val="4479"/>
              </a:lnSpc>
            </a:pPr>
            <a:r>
              <a:rPr lang="en-US" sz="3199">
                <a:solidFill>
                  <a:srgbClr val="FFFFFF"/>
                </a:solidFill>
                <a:latin typeface="Heebo"/>
                <a:ea typeface="Heebo"/>
                <a:cs typeface="Heebo"/>
                <a:sym typeface="Heebo"/>
              </a:rPr>
              <a:t> 1. Controller Server</a:t>
            </a:r>
          </a:p>
          <a:p>
            <a:pPr algn="just">
              <a:lnSpc>
                <a:spcPts val="4479"/>
              </a:lnSpc>
            </a:pPr>
            <a:r>
              <a:rPr lang="en-US" sz="3199">
                <a:solidFill>
                  <a:srgbClr val="FFFFFF"/>
                </a:solidFill>
                <a:latin typeface="Heebo"/>
                <a:ea typeface="Heebo"/>
                <a:cs typeface="Heebo"/>
                <a:sym typeface="Heebo"/>
              </a:rPr>
              <a:t>   - Role: Executes a local plan by controlling the robot's movements based on velocity commands. It uses the local costmap to avoid obstacles and follow the global path.</a:t>
            </a:r>
          </a:p>
          <a:p>
            <a:pPr algn="just">
              <a:lnSpc>
                <a:spcPts val="4479"/>
              </a:lnSpc>
            </a:pPr>
            <a:r>
              <a:rPr lang="en-US" sz="3199">
                <a:solidFill>
                  <a:srgbClr val="FFFFFF"/>
                </a:solidFill>
                <a:latin typeface="Heebo"/>
                <a:ea typeface="Heebo"/>
                <a:cs typeface="Heebo"/>
                <a:sym typeface="Heebo"/>
              </a:rPr>
              <a:t>   - Purpose: Converts high-level navigation goals into detailed, short-term control commands (e.g., velocities).</a:t>
            </a:r>
          </a:p>
          <a:p>
            <a:pPr algn="just">
              <a:lnSpc>
                <a:spcPts val="4479"/>
              </a:lnSpc>
            </a:pPr>
            <a:r>
              <a:rPr lang="en-US" sz="3199">
                <a:solidFill>
                  <a:srgbClr val="FFFFFF"/>
                </a:solidFill>
                <a:latin typeface="Heebo"/>
                <a:ea typeface="Heebo"/>
                <a:cs typeface="Heebo"/>
                <a:sym typeface="Heebo"/>
              </a:rPr>
              <a:t>Examples of available controllers: DWB, RPP, MPPI and Graceful</a:t>
            </a:r>
          </a:p>
          <a:p>
            <a:pPr algn="just">
              <a:lnSpc>
                <a:spcPts val="4479"/>
              </a:lnSpc>
            </a:pPr>
          </a:p>
          <a:p>
            <a:pPr algn="just">
              <a:lnSpc>
                <a:spcPts val="4479"/>
              </a:lnSpc>
            </a:pPr>
            <a:r>
              <a:rPr lang="en-US" sz="3199">
                <a:solidFill>
                  <a:srgbClr val="FFFFFF"/>
                </a:solidFill>
                <a:latin typeface="Heebo"/>
                <a:ea typeface="Heebo"/>
                <a:cs typeface="Heebo"/>
                <a:sym typeface="Heebo"/>
              </a:rPr>
              <a:t> 2. Map Server</a:t>
            </a:r>
          </a:p>
          <a:p>
            <a:pPr algn="just">
              <a:lnSpc>
                <a:spcPts val="4479"/>
              </a:lnSpc>
            </a:pPr>
            <a:r>
              <a:rPr lang="en-US" sz="3199">
                <a:solidFill>
                  <a:srgbClr val="FFFFFF"/>
                </a:solidFill>
                <a:latin typeface="Heebo"/>
                <a:ea typeface="Heebo"/>
                <a:cs typeface="Heebo"/>
                <a:sym typeface="Heebo"/>
              </a:rPr>
              <a:t>   - Role: Provides the global map of the environment, typically a 2D probabilistic occupancy grid that represents static obstacles and free space.</a:t>
            </a:r>
          </a:p>
          <a:p>
            <a:pPr algn="just">
              <a:lnSpc>
                <a:spcPts val="4479"/>
              </a:lnSpc>
            </a:pPr>
            <a:r>
              <a:rPr lang="en-US" sz="3199">
                <a:solidFill>
                  <a:srgbClr val="FFFFFF"/>
                </a:solidFill>
                <a:latin typeface="Heebo"/>
                <a:ea typeface="Heebo"/>
                <a:cs typeface="Heebo"/>
                <a:sym typeface="Heebo"/>
              </a:rPr>
              <a:t>   - Purpose: Used for global planning and localization by supplying the map data to other nodes.</a:t>
            </a:r>
          </a:p>
          <a:p>
            <a:pPr algn="just">
              <a:lnSpc>
                <a:spcPts val="4479"/>
              </a:lnSpc>
              <a:spcBef>
                <a:spcPct val="0"/>
              </a:spcBef>
            </a:pPr>
            <a:r>
              <a:rPr lang="en-US" sz="3199">
                <a:solidFill>
                  <a:srgbClr val="FFFFFF"/>
                </a:solidFill>
                <a:latin typeface="Heebo"/>
                <a:ea typeface="Heebo"/>
                <a:cs typeface="Heebo"/>
                <a:sym typeface="Heebo"/>
              </a:rPr>
              <a:t> </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610369" y="971550"/>
            <a:ext cx="17259300" cy="8967470"/>
          </a:xfrm>
          <a:prstGeom prst="rect">
            <a:avLst/>
          </a:prstGeom>
        </p:spPr>
        <p:txBody>
          <a:bodyPr anchor="t" rtlCol="false" tIns="0" lIns="0" bIns="0" rIns="0">
            <a:spAutoFit/>
          </a:bodyPr>
          <a:lstStyle/>
          <a:p>
            <a:pPr algn="just">
              <a:lnSpc>
                <a:spcPts val="4480"/>
              </a:lnSpc>
            </a:pPr>
            <a:r>
              <a:rPr lang="en-US" sz="3200">
                <a:solidFill>
                  <a:srgbClr val="FFFFFF"/>
                </a:solidFill>
                <a:latin typeface="Heebo"/>
                <a:ea typeface="Heebo"/>
                <a:cs typeface="Heebo"/>
                <a:sym typeface="Heebo"/>
              </a:rPr>
              <a:t>3. Planner Server</a:t>
            </a:r>
          </a:p>
          <a:p>
            <a:pPr algn="just">
              <a:lnSpc>
                <a:spcPts val="4480"/>
              </a:lnSpc>
            </a:pPr>
            <a:r>
              <a:rPr lang="en-US" sz="3200">
                <a:solidFill>
                  <a:srgbClr val="FFFFFF"/>
                </a:solidFill>
                <a:latin typeface="Heebo"/>
                <a:ea typeface="Heebo"/>
                <a:cs typeface="Heebo"/>
                <a:sym typeface="Heebo"/>
              </a:rPr>
              <a:t> - Role: Generates a global path from the robot’s current position to the target location, avoiding obstacles.</a:t>
            </a:r>
          </a:p>
          <a:p>
            <a:pPr algn="just">
              <a:lnSpc>
                <a:spcPts val="4480"/>
              </a:lnSpc>
            </a:pPr>
            <a:r>
              <a:rPr lang="en-US" sz="3200">
                <a:solidFill>
                  <a:srgbClr val="FFFFFF"/>
                </a:solidFill>
                <a:latin typeface="Heebo"/>
                <a:ea typeface="Heebo"/>
                <a:cs typeface="Heebo"/>
                <a:sym typeface="Heebo"/>
              </a:rPr>
              <a:t> - Purpose: It computes the global plan using algorithms like Dijkstra or A based on the global costmap and the provided map.</a:t>
            </a:r>
          </a:p>
          <a:p>
            <a:pPr algn="just">
              <a:lnSpc>
                <a:spcPts val="4480"/>
              </a:lnSpc>
            </a:pPr>
            <a:r>
              <a:rPr lang="en-US" sz="3200">
                <a:solidFill>
                  <a:srgbClr val="FFFFFF"/>
                </a:solidFill>
                <a:latin typeface="Heebo"/>
                <a:ea typeface="Heebo"/>
                <a:cs typeface="Heebo"/>
                <a:sym typeface="Heebo"/>
              </a:rPr>
              <a:t>Examples of available planners: Navfn, Smac and Global</a:t>
            </a:r>
          </a:p>
          <a:p>
            <a:pPr algn="just">
              <a:lnSpc>
                <a:spcPts val="4480"/>
              </a:lnSpc>
            </a:pPr>
          </a:p>
          <a:p>
            <a:pPr algn="just">
              <a:lnSpc>
                <a:spcPts val="4480"/>
              </a:lnSpc>
            </a:pPr>
            <a:r>
              <a:rPr lang="en-US" sz="3200">
                <a:solidFill>
                  <a:srgbClr val="FFFFFF"/>
                </a:solidFill>
                <a:latin typeface="Heebo"/>
                <a:ea typeface="Heebo"/>
                <a:cs typeface="Heebo"/>
                <a:sym typeface="Heebo"/>
              </a:rPr>
              <a:t> 4. Smoother Server</a:t>
            </a:r>
          </a:p>
          <a:p>
            <a:pPr algn="just">
              <a:lnSpc>
                <a:spcPts val="4480"/>
              </a:lnSpc>
            </a:pPr>
            <a:r>
              <a:rPr lang="en-US" sz="3200">
                <a:solidFill>
                  <a:srgbClr val="FFFFFF"/>
                </a:solidFill>
                <a:latin typeface="Heebo"/>
                <a:ea typeface="Heebo"/>
                <a:cs typeface="Heebo"/>
                <a:sym typeface="Heebo"/>
              </a:rPr>
              <a:t> - Role: Adjusts or optimizes the global path to make it smoother and more feasible for the robot to follow.</a:t>
            </a:r>
          </a:p>
          <a:p>
            <a:pPr algn="just">
              <a:lnSpc>
                <a:spcPts val="4480"/>
              </a:lnSpc>
            </a:pPr>
            <a:r>
              <a:rPr lang="en-US" sz="3200">
                <a:solidFill>
                  <a:srgbClr val="FFFFFF"/>
                </a:solidFill>
                <a:latin typeface="Heebo"/>
                <a:ea typeface="Heebo"/>
                <a:cs typeface="Heebo"/>
                <a:sym typeface="Heebo"/>
              </a:rPr>
              <a:t> - Purpose: Reduces sharp turns and improves the quality of the path for better navigation performance.</a:t>
            </a:r>
          </a:p>
          <a:p>
            <a:pPr algn="just">
              <a:lnSpc>
                <a:spcPts val="4480"/>
              </a:lnSpc>
            </a:pPr>
            <a:r>
              <a:rPr lang="en-US" sz="3200">
                <a:solidFill>
                  <a:srgbClr val="FFFFFF"/>
                </a:solidFill>
                <a:latin typeface="Heebo"/>
                <a:ea typeface="Heebo"/>
                <a:cs typeface="Heebo"/>
                <a:sym typeface="Heebo"/>
              </a:rPr>
              <a:t>Examples of available smoothers: Simple, Constrained, Savitzky-Golay </a:t>
            </a:r>
          </a:p>
          <a:p>
            <a:pPr algn="just">
              <a:lnSpc>
                <a:spcPts val="4480"/>
              </a:lnSpc>
            </a:pPr>
          </a:p>
          <a:p>
            <a:pPr algn="just">
              <a:lnSpc>
                <a:spcPts val="4480"/>
              </a:lnSpc>
            </a:pPr>
            <a:r>
              <a:rPr lang="en-US" sz="3200">
                <a:solidFill>
                  <a:srgbClr val="FFFFFF"/>
                </a:solidFill>
                <a:latin typeface="Heebo"/>
                <a:ea typeface="Heebo"/>
                <a:cs typeface="Heebo"/>
                <a:sym typeface="Heebo"/>
              </a:rPr>
              <a:t> </a:t>
            </a:r>
          </a:p>
          <a:p>
            <a:pPr algn="just">
              <a:lnSpc>
                <a:spcPts val="448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866934" y="104775"/>
            <a:ext cx="16554133" cy="923925"/>
          </a:xfrm>
          <a:prstGeom prst="rect">
            <a:avLst/>
          </a:prstGeom>
        </p:spPr>
        <p:txBody>
          <a:bodyPr anchor="t" rtlCol="false" tIns="0" lIns="0" bIns="0" rIns="0">
            <a:spAutoFit/>
          </a:bodyPr>
          <a:lstStyle/>
          <a:p>
            <a:pPr algn="l">
              <a:lnSpc>
                <a:spcPts val="7200"/>
              </a:lnSpc>
              <a:spcBef>
                <a:spcPct val="0"/>
              </a:spcBef>
            </a:pPr>
            <a:r>
              <a:rPr lang="en-US" b="true" sz="6000">
                <a:solidFill>
                  <a:srgbClr val="00BF63"/>
                </a:solidFill>
                <a:latin typeface="Heebo Ultra-Bold"/>
                <a:ea typeface="Heebo Ultra-Bold"/>
                <a:cs typeface="Heebo Ultra-Bold"/>
                <a:sym typeface="Heebo Ultra-Bold"/>
              </a:rPr>
              <a:t>SYSTEMS MAKING UP THE MOBILE PLATFORM</a:t>
            </a:r>
          </a:p>
        </p:txBody>
      </p:sp>
      <p:sp>
        <p:nvSpPr>
          <p:cNvPr name="TextBox 3" id="3"/>
          <p:cNvSpPr txBox="true"/>
          <p:nvPr/>
        </p:nvSpPr>
        <p:spPr>
          <a:xfrm rot="0">
            <a:off x="866934" y="902369"/>
            <a:ext cx="13799967" cy="4171912"/>
          </a:xfrm>
          <a:prstGeom prst="rect">
            <a:avLst/>
          </a:prstGeom>
        </p:spPr>
        <p:txBody>
          <a:bodyPr anchor="t" rtlCol="false" tIns="0" lIns="0" bIns="0" rIns="0">
            <a:spAutoFit/>
          </a:bodyPr>
          <a:lstStyle/>
          <a:p>
            <a:pPr algn="l" marL="703192" indent="-351596" lvl="1">
              <a:lnSpc>
                <a:spcPts val="4559"/>
              </a:lnSpc>
              <a:buFont typeface="Arial"/>
              <a:buChar char="•"/>
            </a:pPr>
            <a:r>
              <a:rPr lang="en-US" sz="3257">
                <a:solidFill>
                  <a:srgbClr val="FFFFFF"/>
                </a:solidFill>
                <a:latin typeface="Heebo"/>
                <a:ea typeface="Heebo"/>
                <a:cs typeface="Heebo"/>
                <a:sym typeface="Heebo"/>
              </a:rPr>
              <a:t>Drive-train and propulsion </a:t>
            </a:r>
          </a:p>
          <a:p>
            <a:pPr algn="l" marL="703192" indent="-351596" lvl="1">
              <a:lnSpc>
                <a:spcPts val="4559"/>
              </a:lnSpc>
              <a:buFont typeface="Arial"/>
              <a:buChar char="•"/>
            </a:pPr>
            <a:r>
              <a:rPr lang="en-US" sz="3257">
                <a:solidFill>
                  <a:srgbClr val="FFFFFF"/>
                </a:solidFill>
                <a:latin typeface="Heebo"/>
                <a:ea typeface="Heebo"/>
                <a:cs typeface="Heebo"/>
                <a:sym typeface="Heebo"/>
              </a:rPr>
              <a:t>Robot frame</a:t>
            </a:r>
          </a:p>
          <a:p>
            <a:pPr algn="l" marL="703192" indent="-351596" lvl="1">
              <a:lnSpc>
                <a:spcPts val="4559"/>
              </a:lnSpc>
              <a:buFont typeface="Arial"/>
              <a:buChar char="•"/>
            </a:pPr>
            <a:r>
              <a:rPr lang="en-US" sz="3257">
                <a:solidFill>
                  <a:srgbClr val="FFFFFF"/>
                </a:solidFill>
                <a:latin typeface="Heebo"/>
                <a:ea typeface="Heebo"/>
                <a:cs typeface="Heebo"/>
                <a:sym typeface="Heebo"/>
              </a:rPr>
              <a:t>Wheel mounts and Wheels </a:t>
            </a:r>
          </a:p>
          <a:p>
            <a:pPr algn="l" marL="703192" indent="-351596" lvl="1">
              <a:lnSpc>
                <a:spcPts val="4559"/>
              </a:lnSpc>
              <a:buFont typeface="Arial"/>
              <a:buChar char="•"/>
            </a:pPr>
            <a:r>
              <a:rPr lang="en-US" sz="3257">
                <a:solidFill>
                  <a:srgbClr val="FFFFFF"/>
                </a:solidFill>
                <a:latin typeface="Heebo"/>
                <a:ea typeface="Heebo"/>
                <a:cs typeface="Heebo"/>
                <a:sym typeface="Heebo"/>
              </a:rPr>
              <a:t>Control scheme</a:t>
            </a:r>
          </a:p>
          <a:p>
            <a:pPr algn="l" marL="703192" indent="-351596" lvl="1">
              <a:lnSpc>
                <a:spcPts val="4559"/>
              </a:lnSpc>
              <a:buFont typeface="Arial"/>
              <a:buChar char="•"/>
            </a:pPr>
            <a:r>
              <a:rPr lang="en-US" sz="3257">
                <a:solidFill>
                  <a:srgbClr val="FFFFFF"/>
                </a:solidFill>
                <a:latin typeface="Heebo"/>
                <a:ea typeface="Heebo"/>
                <a:cs typeface="Heebo"/>
                <a:sym typeface="Heebo"/>
              </a:rPr>
              <a:t>Environment detection device</a:t>
            </a:r>
          </a:p>
          <a:p>
            <a:pPr algn="l" marL="703192" indent="-351596" lvl="1">
              <a:lnSpc>
                <a:spcPts val="4559"/>
              </a:lnSpc>
              <a:buFont typeface="Arial"/>
              <a:buChar char="•"/>
            </a:pPr>
            <a:r>
              <a:rPr lang="en-US" sz="3257">
                <a:solidFill>
                  <a:srgbClr val="FFFFFF"/>
                </a:solidFill>
                <a:latin typeface="Heebo"/>
                <a:ea typeface="Heebo"/>
                <a:cs typeface="Heebo"/>
                <a:sym typeface="Heebo"/>
              </a:rPr>
              <a:t>Power supply system</a:t>
            </a:r>
          </a:p>
          <a:p>
            <a:pPr algn="ctr">
              <a:lnSpc>
                <a:spcPts val="4559"/>
              </a:lnSpc>
            </a:pPr>
          </a:p>
        </p:txBody>
      </p:sp>
      <p:grpSp>
        <p:nvGrpSpPr>
          <p:cNvPr name="Group 4" id="4"/>
          <p:cNvGrpSpPr/>
          <p:nvPr/>
        </p:nvGrpSpPr>
        <p:grpSpPr>
          <a:xfrm rot="0">
            <a:off x="8220694" y="6888431"/>
            <a:ext cx="3086100" cy="970808"/>
            <a:chOff x="0" y="0"/>
            <a:chExt cx="812800" cy="255686"/>
          </a:xfrm>
        </p:grpSpPr>
        <p:sp>
          <p:nvSpPr>
            <p:cNvPr name="Freeform 5" id="5"/>
            <p:cNvSpPr/>
            <p:nvPr/>
          </p:nvSpPr>
          <p:spPr>
            <a:xfrm flipH="false" flipV="false" rot="0">
              <a:off x="0" y="0"/>
              <a:ext cx="812800" cy="255686"/>
            </a:xfrm>
            <a:custGeom>
              <a:avLst/>
              <a:gdLst/>
              <a:ahLst/>
              <a:cxnLst/>
              <a:rect r="r" b="b" t="t" l="l"/>
              <a:pathLst>
                <a:path h="255686" w="812800">
                  <a:moveTo>
                    <a:pt x="127843" y="0"/>
                  </a:moveTo>
                  <a:lnTo>
                    <a:pt x="684957" y="0"/>
                  </a:lnTo>
                  <a:cubicBezTo>
                    <a:pt x="755563" y="0"/>
                    <a:pt x="812800" y="57237"/>
                    <a:pt x="812800" y="127843"/>
                  </a:cubicBezTo>
                  <a:lnTo>
                    <a:pt x="812800" y="127843"/>
                  </a:lnTo>
                  <a:cubicBezTo>
                    <a:pt x="812800" y="161749"/>
                    <a:pt x="799331" y="194266"/>
                    <a:pt x="775356" y="218242"/>
                  </a:cubicBezTo>
                  <a:cubicBezTo>
                    <a:pt x="751380" y="242217"/>
                    <a:pt x="718863" y="255686"/>
                    <a:pt x="684957" y="255686"/>
                  </a:cubicBezTo>
                  <a:lnTo>
                    <a:pt x="127843" y="255686"/>
                  </a:lnTo>
                  <a:cubicBezTo>
                    <a:pt x="57237" y="255686"/>
                    <a:pt x="0" y="198449"/>
                    <a:pt x="0" y="127843"/>
                  </a:cubicBezTo>
                  <a:lnTo>
                    <a:pt x="0" y="127843"/>
                  </a:lnTo>
                  <a:cubicBezTo>
                    <a:pt x="0" y="57237"/>
                    <a:pt x="57237" y="0"/>
                    <a:pt x="127843" y="0"/>
                  </a:cubicBezTo>
                  <a:close/>
                </a:path>
              </a:pathLst>
            </a:custGeom>
            <a:solidFill>
              <a:srgbClr val="004AAD"/>
            </a:solidFill>
          </p:spPr>
        </p:sp>
        <p:sp>
          <p:nvSpPr>
            <p:cNvPr name="TextBox 6" id="6"/>
            <p:cNvSpPr txBox="true"/>
            <p:nvPr/>
          </p:nvSpPr>
          <p:spPr>
            <a:xfrm>
              <a:off x="0" y="-47625"/>
              <a:ext cx="812800" cy="303311"/>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L298N Motor Driver</a:t>
              </a:r>
            </a:p>
          </p:txBody>
        </p:sp>
      </p:grpSp>
      <p:grpSp>
        <p:nvGrpSpPr>
          <p:cNvPr name="Group 7" id="7"/>
          <p:cNvGrpSpPr/>
          <p:nvPr/>
        </p:nvGrpSpPr>
        <p:grpSpPr>
          <a:xfrm rot="0">
            <a:off x="2057400" y="6231577"/>
            <a:ext cx="1950522" cy="195052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9" id="9"/>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Left Motor</a:t>
              </a:r>
            </a:p>
          </p:txBody>
        </p:sp>
      </p:grpSp>
      <p:grpSp>
        <p:nvGrpSpPr>
          <p:cNvPr name="Group 10" id="10"/>
          <p:cNvGrpSpPr/>
          <p:nvPr/>
        </p:nvGrpSpPr>
        <p:grpSpPr>
          <a:xfrm rot="0">
            <a:off x="15516844" y="6231577"/>
            <a:ext cx="1950522" cy="195052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12" id="12"/>
            <p:cNvSpPr txBox="true"/>
            <p:nvPr/>
          </p:nvSpPr>
          <p:spPr>
            <a:xfrm>
              <a:off x="76200" y="28575"/>
              <a:ext cx="660400" cy="708025"/>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Right Motor</a:t>
              </a:r>
            </a:p>
          </p:txBody>
        </p:sp>
      </p:grpSp>
      <p:grpSp>
        <p:nvGrpSpPr>
          <p:cNvPr name="Group 13" id="13"/>
          <p:cNvGrpSpPr/>
          <p:nvPr/>
        </p:nvGrpSpPr>
        <p:grpSpPr>
          <a:xfrm rot="0">
            <a:off x="8218529" y="5143500"/>
            <a:ext cx="3086100" cy="1059873"/>
            <a:chOff x="0" y="0"/>
            <a:chExt cx="812800" cy="279143"/>
          </a:xfrm>
        </p:grpSpPr>
        <p:sp>
          <p:nvSpPr>
            <p:cNvPr name="Freeform 14" id="14"/>
            <p:cNvSpPr/>
            <p:nvPr/>
          </p:nvSpPr>
          <p:spPr>
            <a:xfrm flipH="false" flipV="false" rot="0">
              <a:off x="0" y="0"/>
              <a:ext cx="812800" cy="279143"/>
            </a:xfrm>
            <a:custGeom>
              <a:avLst/>
              <a:gdLst/>
              <a:ahLst/>
              <a:cxnLst/>
              <a:rect r="r" b="b" t="t" l="l"/>
              <a:pathLst>
                <a:path h="279143" w="812800">
                  <a:moveTo>
                    <a:pt x="127941" y="0"/>
                  </a:moveTo>
                  <a:lnTo>
                    <a:pt x="684859" y="0"/>
                  </a:lnTo>
                  <a:cubicBezTo>
                    <a:pt x="718791" y="0"/>
                    <a:pt x="751333" y="13479"/>
                    <a:pt x="775327" y="37473"/>
                  </a:cubicBezTo>
                  <a:cubicBezTo>
                    <a:pt x="799321" y="61467"/>
                    <a:pt x="812800" y="94009"/>
                    <a:pt x="812800" y="127941"/>
                  </a:cubicBezTo>
                  <a:lnTo>
                    <a:pt x="812800" y="151203"/>
                  </a:lnTo>
                  <a:cubicBezTo>
                    <a:pt x="812800" y="185135"/>
                    <a:pt x="799321" y="217677"/>
                    <a:pt x="775327" y="241670"/>
                  </a:cubicBezTo>
                  <a:cubicBezTo>
                    <a:pt x="751333" y="265664"/>
                    <a:pt x="718791" y="279143"/>
                    <a:pt x="684859" y="279143"/>
                  </a:cubicBezTo>
                  <a:lnTo>
                    <a:pt x="127941" y="279143"/>
                  </a:lnTo>
                  <a:cubicBezTo>
                    <a:pt x="94009" y="279143"/>
                    <a:pt x="61467" y="265664"/>
                    <a:pt x="37473" y="241670"/>
                  </a:cubicBezTo>
                  <a:cubicBezTo>
                    <a:pt x="13479" y="217677"/>
                    <a:pt x="0" y="185135"/>
                    <a:pt x="0" y="151203"/>
                  </a:cubicBezTo>
                  <a:lnTo>
                    <a:pt x="0" y="127941"/>
                  </a:lnTo>
                  <a:cubicBezTo>
                    <a:pt x="0" y="94009"/>
                    <a:pt x="13479" y="61467"/>
                    <a:pt x="37473" y="37473"/>
                  </a:cubicBezTo>
                  <a:cubicBezTo>
                    <a:pt x="61467" y="13479"/>
                    <a:pt x="94009" y="0"/>
                    <a:pt x="127941" y="0"/>
                  </a:cubicBezTo>
                  <a:close/>
                </a:path>
              </a:pathLst>
            </a:custGeom>
            <a:solidFill>
              <a:srgbClr val="004AAD"/>
            </a:solidFill>
          </p:spPr>
        </p:sp>
        <p:sp>
          <p:nvSpPr>
            <p:cNvPr name="TextBox 15" id="15"/>
            <p:cNvSpPr txBox="true"/>
            <p:nvPr/>
          </p:nvSpPr>
          <p:spPr>
            <a:xfrm>
              <a:off x="0" y="-47625"/>
              <a:ext cx="812800" cy="326768"/>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Arduino Mega</a:t>
              </a:r>
            </a:p>
          </p:txBody>
        </p:sp>
      </p:grpSp>
      <p:sp>
        <p:nvSpPr>
          <p:cNvPr name="AutoShape 16" id="16"/>
          <p:cNvSpPr/>
          <p:nvPr/>
        </p:nvSpPr>
        <p:spPr>
          <a:xfrm>
            <a:off x="9761579" y="6203373"/>
            <a:ext cx="2165" cy="685058"/>
          </a:xfrm>
          <a:prstGeom prst="line">
            <a:avLst/>
          </a:prstGeom>
          <a:ln cap="flat" w="38100">
            <a:solidFill>
              <a:srgbClr val="FFFFFF"/>
            </a:solidFill>
            <a:prstDash val="solid"/>
            <a:headEnd type="none" len="sm" w="sm"/>
            <a:tailEnd type="arrow" len="sm" w="med"/>
          </a:ln>
        </p:spPr>
      </p:sp>
      <p:sp>
        <p:nvSpPr>
          <p:cNvPr name="AutoShape 17" id="17"/>
          <p:cNvSpPr/>
          <p:nvPr/>
        </p:nvSpPr>
        <p:spPr>
          <a:xfrm flipH="true" flipV="true">
            <a:off x="4007922" y="7206838"/>
            <a:ext cx="4212772" cy="166997"/>
          </a:xfrm>
          <a:prstGeom prst="line">
            <a:avLst/>
          </a:prstGeom>
          <a:ln cap="flat" w="38100">
            <a:solidFill>
              <a:srgbClr val="FFFFFF"/>
            </a:solidFill>
            <a:prstDash val="solid"/>
            <a:headEnd type="none" len="sm" w="sm"/>
            <a:tailEnd type="arrow" len="sm" w="med"/>
          </a:ln>
        </p:spPr>
      </p:sp>
      <p:sp>
        <p:nvSpPr>
          <p:cNvPr name="AutoShape 18" id="18"/>
          <p:cNvSpPr/>
          <p:nvPr/>
        </p:nvSpPr>
        <p:spPr>
          <a:xfrm flipV="true">
            <a:off x="11306794" y="7206838"/>
            <a:ext cx="4210050" cy="166997"/>
          </a:xfrm>
          <a:prstGeom prst="line">
            <a:avLst/>
          </a:prstGeom>
          <a:ln cap="flat" w="38100">
            <a:solidFill>
              <a:srgbClr val="FFFFFF"/>
            </a:solidFill>
            <a:prstDash val="solid"/>
            <a:headEnd type="none" len="sm" w="sm"/>
            <a:tailEnd type="arrow" len="sm" w="med"/>
          </a:ln>
        </p:spPr>
      </p:sp>
      <p:grpSp>
        <p:nvGrpSpPr>
          <p:cNvPr name="Group 19" id="19"/>
          <p:cNvGrpSpPr/>
          <p:nvPr/>
        </p:nvGrpSpPr>
        <p:grpSpPr>
          <a:xfrm rot="0">
            <a:off x="8220694" y="8487888"/>
            <a:ext cx="3086100" cy="770412"/>
            <a:chOff x="0" y="0"/>
            <a:chExt cx="812800" cy="202907"/>
          </a:xfrm>
        </p:grpSpPr>
        <p:sp>
          <p:nvSpPr>
            <p:cNvPr name="Freeform 20" id="20"/>
            <p:cNvSpPr/>
            <p:nvPr/>
          </p:nvSpPr>
          <p:spPr>
            <a:xfrm flipH="false" flipV="false" rot="0">
              <a:off x="0" y="0"/>
              <a:ext cx="812800" cy="202907"/>
            </a:xfrm>
            <a:custGeom>
              <a:avLst/>
              <a:gdLst/>
              <a:ahLst/>
              <a:cxnLst/>
              <a:rect r="r" b="b" t="t" l="l"/>
              <a:pathLst>
                <a:path h="202907" w="812800">
                  <a:moveTo>
                    <a:pt x="101453" y="0"/>
                  </a:moveTo>
                  <a:lnTo>
                    <a:pt x="711347" y="0"/>
                  </a:lnTo>
                  <a:cubicBezTo>
                    <a:pt x="767378" y="0"/>
                    <a:pt x="812800" y="45422"/>
                    <a:pt x="812800" y="101453"/>
                  </a:cubicBezTo>
                  <a:lnTo>
                    <a:pt x="812800" y="101453"/>
                  </a:lnTo>
                  <a:cubicBezTo>
                    <a:pt x="812800" y="157485"/>
                    <a:pt x="767378" y="202907"/>
                    <a:pt x="711347" y="202907"/>
                  </a:cubicBezTo>
                  <a:lnTo>
                    <a:pt x="101453" y="202907"/>
                  </a:lnTo>
                  <a:cubicBezTo>
                    <a:pt x="45422" y="202907"/>
                    <a:pt x="0" y="157485"/>
                    <a:pt x="0" y="101453"/>
                  </a:cubicBezTo>
                  <a:lnTo>
                    <a:pt x="0" y="101453"/>
                  </a:lnTo>
                  <a:cubicBezTo>
                    <a:pt x="0" y="45422"/>
                    <a:pt x="45422" y="0"/>
                    <a:pt x="101453" y="0"/>
                  </a:cubicBezTo>
                  <a:close/>
                </a:path>
              </a:pathLst>
            </a:custGeom>
            <a:solidFill>
              <a:srgbClr val="004AAD"/>
            </a:solidFill>
          </p:spPr>
        </p:sp>
        <p:sp>
          <p:nvSpPr>
            <p:cNvPr name="TextBox 21" id="21"/>
            <p:cNvSpPr txBox="true"/>
            <p:nvPr/>
          </p:nvSpPr>
          <p:spPr>
            <a:xfrm>
              <a:off x="0" y="-47625"/>
              <a:ext cx="812800" cy="250532"/>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LiPo battery</a:t>
              </a:r>
            </a:p>
          </p:txBody>
        </p:sp>
      </p:grpSp>
      <p:sp>
        <p:nvSpPr>
          <p:cNvPr name="AutoShape 22" id="22"/>
          <p:cNvSpPr/>
          <p:nvPr/>
        </p:nvSpPr>
        <p:spPr>
          <a:xfrm flipV="true">
            <a:off x="9763744" y="7859238"/>
            <a:ext cx="0" cy="628650"/>
          </a:xfrm>
          <a:prstGeom prst="line">
            <a:avLst/>
          </a:prstGeom>
          <a:ln cap="flat" w="38100">
            <a:solidFill>
              <a:srgbClr val="FFFFFF"/>
            </a:solidFill>
            <a:prstDash val="solid"/>
            <a:headEnd type="none" len="sm" w="sm"/>
            <a:tailEnd type="arrow" len="sm" w="med"/>
          </a:ln>
        </p:spPr>
      </p:sp>
      <p:grpSp>
        <p:nvGrpSpPr>
          <p:cNvPr name="Group 23" id="23"/>
          <p:cNvGrpSpPr/>
          <p:nvPr/>
        </p:nvGrpSpPr>
        <p:grpSpPr>
          <a:xfrm rot="0">
            <a:off x="2497158" y="5160571"/>
            <a:ext cx="1071006" cy="1071006"/>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100"/>
                </a:lnSpc>
              </a:pPr>
              <a:r>
                <a:rPr lang="en-US" sz="1500">
                  <a:solidFill>
                    <a:srgbClr val="FFFFFF"/>
                  </a:solidFill>
                  <a:latin typeface="Heebo"/>
                  <a:ea typeface="Heebo"/>
                  <a:cs typeface="Heebo"/>
                  <a:sym typeface="Heebo"/>
                </a:rPr>
                <a:t>Left Encoder</a:t>
              </a:r>
            </a:p>
          </p:txBody>
        </p:sp>
      </p:grpSp>
      <p:grpSp>
        <p:nvGrpSpPr>
          <p:cNvPr name="Group 26" id="26"/>
          <p:cNvGrpSpPr/>
          <p:nvPr/>
        </p:nvGrpSpPr>
        <p:grpSpPr>
          <a:xfrm rot="0">
            <a:off x="15954994" y="5160571"/>
            <a:ext cx="1071006" cy="1071006"/>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4AAD"/>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100"/>
                </a:lnSpc>
              </a:pPr>
              <a:r>
                <a:rPr lang="en-US" sz="1500">
                  <a:solidFill>
                    <a:srgbClr val="FFFFFF"/>
                  </a:solidFill>
                  <a:latin typeface="Heebo"/>
                  <a:ea typeface="Heebo"/>
                  <a:cs typeface="Heebo"/>
                  <a:sym typeface="Heebo"/>
                </a:rPr>
                <a:t>Right Encoder</a:t>
              </a:r>
            </a:p>
          </p:txBody>
        </p:sp>
      </p:grpSp>
      <p:sp>
        <p:nvSpPr>
          <p:cNvPr name="AutoShape 29" id="29"/>
          <p:cNvSpPr/>
          <p:nvPr/>
        </p:nvSpPr>
        <p:spPr>
          <a:xfrm flipV="true">
            <a:off x="3568164" y="5673436"/>
            <a:ext cx="4650365" cy="22637"/>
          </a:xfrm>
          <a:prstGeom prst="line">
            <a:avLst/>
          </a:prstGeom>
          <a:ln cap="flat" w="38100">
            <a:solidFill>
              <a:srgbClr val="FFFFFF"/>
            </a:solidFill>
            <a:prstDash val="solid"/>
            <a:headEnd type="none" len="sm" w="sm"/>
            <a:tailEnd type="arrow" len="sm" w="med"/>
          </a:ln>
        </p:spPr>
      </p:sp>
      <p:sp>
        <p:nvSpPr>
          <p:cNvPr name="AutoShape 30" id="30"/>
          <p:cNvSpPr/>
          <p:nvPr/>
        </p:nvSpPr>
        <p:spPr>
          <a:xfrm flipH="true" flipV="true">
            <a:off x="11304629" y="5673436"/>
            <a:ext cx="4650365" cy="22637"/>
          </a:xfrm>
          <a:prstGeom prst="line">
            <a:avLst/>
          </a:prstGeom>
          <a:ln cap="flat" w="38100">
            <a:solidFill>
              <a:srgbClr val="FFFFFF"/>
            </a:solidFill>
            <a:prstDash val="solid"/>
            <a:headEnd type="none" len="sm" w="sm"/>
            <a:tailEnd type="arrow" len="sm" w="med"/>
          </a:ln>
        </p:spPr>
      </p:sp>
      <p:sp>
        <p:nvSpPr>
          <p:cNvPr name="AutoShape 31" id="31"/>
          <p:cNvSpPr/>
          <p:nvPr/>
        </p:nvSpPr>
        <p:spPr>
          <a:xfrm flipH="true">
            <a:off x="9761579" y="3751685"/>
            <a:ext cx="2165" cy="1391815"/>
          </a:xfrm>
          <a:prstGeom prst="line">
            <a:avLst/>
          </a:prstGeom>
          <a:ln cap="flat" w="38100">
            <a:solidFill>
              <a:srgbClr val="FFFFFF"/>
            </a:solidFill>
            <a:prstDash val="solid"/>
            <a:headEnd type="none" len="sm" w="sm"/>
            <a:tailEnd type="arrow" len="sm" w="med"/>
          </a:ln>
        </p:spPr>
      </p:sp>
      <p:grpSp>
        <p:nvGrpSpPr>
          <p:cNvPr name="Group 32" id="32"/>
          <p:cNvGrpSpPr/>
          <p:nvPr/>
        </p:nvGrpSpPr>
        <p:grpSpPr>
          <a:xfrm rot="0">
            <a:off x="7988891" y="3130143"/>
            <a:ext cx="3545376" cy="970808"/>
            <a:chOff x="0" y="0"/>
            <a:chExt cx="933762" cy="255686"/>
          </a:xfrm>
        </p:grpSpPr>
        <p:sp>
          <p:nvSpPr>
            <p:cNvPr name="Freeform 33" id="33"/>
            <p:cNvSpPr/>
            <p:nvPr/>
          </p:nvSpPr>
          <p:spPr>
            <a:xfrm flipH="false" flipV="false" rot="0">
              <a:off x="0" y="0"/>
              <a:ext cx="933762" cy="255686"/>
            </a:xfrm>
            <a:custGeom>
              <a:avLst/>
              <a:gdLst/>
              <a:ahLst/>
              <a:cxnLst/>
              <a:rect r="r" b="b" t="t" l="l"/>
              <a:pathLst>
                <a:path h="255686" w="933762">
                  <a:moveTo>
                    <a:pt x="111367" y="0"/>
                  </a:moveTo>
                  <a:lnTo>
                    <a:pt x="822395" y="0"/>
                  </a:lnTo>
                  <a:cubicBezTo>
                    <a:pt x="851931" y="0"/>
                    <a:pt x="880258" y="11733"/>
                    <a:pt x="901143" y="32619"/>
                  </a:cubicBezTo>
                  <a:cubicBezTo>
                    <a:pt x="922028" y="53504"/>
                    <a:pt x="933762" y="81831"/>
                    <a:pt x="933762" y="111367"/>
                  </a:cubicBezTo>
                  <a:lnTo>
                    <a:pt x="933762" y="144319"/>
                  </a:lnTo>
                  <a:cubicBezTo>
                    <a:pt x="933762" y="173855"/>
                    <a:pt x="922028" y="202182"/>
                    <a:pt x="901143" y="223067"/>
                  </a:cubicBezTo>
                  <a:cubicBezTo>
                    <a:pt x="880258" y="243953"/>
                    <a:pt x="851931" y="255686"/>
                    <a:pt x="822395" y="255686"/>
                  </a:cubicBezTo>
                  <a:lnTo>
                    <a:pt x="111367" y="255686"/>
                  </a:lnTo>
                  <a:cubicBezTo>
                    <a:pt x="81831" y="255686"/>
                    <a:pt x="53504" y="243953"/>
                    <a:pt x="32619" y="223067"/>
                  </a:cubicBezTo>
                  <a:cubicBezTo>
                    <a:pt x="11733" y="202182"/>
                    <a:pt x="0" y="173855"/>
                    <a:pt x="0" y="144319"/>
                  </a:cubicBezTo>
                  <a:lnTo>
                    <a:pt x="0" y="111367"/>
                  </a:lnTo>
                  <a:cubicBezTo>
                    <a:pt x="0" y="81831"/>
                    <a:pt x="11733" y="53504"/>
                    <a:pt x="32619" y="32619"/>
                  </a:cubicBezTo>
                  <a:cubicBezTo>
                    <a:pt x="53504" y="11733"/>
                    <a:pt x="81831" y="0"/>
                    <a:pt x="111367" y="0"/>
                  </a:cubicBezTo>
                  <a:close/>
                </a:path>
              </a:pathLst>
            </a:custGeom>
            <a:solidFill>
              <a:srgbClr val="004AAD"/>
            </a:solidFill>
          </p:spPr>
        </p:sp>
        <p:sp>
          <p:nvSpPr>
            <p:cNvPr name="TextBox 34" id="34"/>
            <p:cNvSpPr txBox="true"/>
            <p:nvPr/>
          </p:nvSpPr>
          <p:spPr>
            <a:xfrm>
              <a:off x="0" y="-47625"/>
              <a:ext cx="933762" cy="303311"/>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ROS2 on Raspberry Pi</a:t>
              </a:r>
            </a:p>
          </p:txBody>
        </p:sp>
      </p:grpSp>
      <p:sp>
        <p:nvSpPr>
          <p:cNvPr name="TextBox 35" id="35"/>
          <p:cNvSpPr txBox="true"/>
          <p:nvPr/>
        </p:nvSpPr>
        <p:spPr>
          <a:xfrm rot="0">
            <a:off x="4780790" y="5306703"/>
            <a:ext cx="1774154" cy="366733"/>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Positional data</a:t>
            </a:r>
          </a:p>
        </p:txBody>
      </p:sp>
      <p:sp>
        <p:nvSpPr>
          <p:cNvPr name="TextBox 36" id="36"/>
          <p:cNvSpPr txBox="true"/>
          <p:nvPr/>
        </p:nvSpPr>
        <p:spPr>
          <a:xfrm rot="0">
            <a:off x="12971504" y="5329340"/>
            <a:ext cx="1774154" cy="366733"/>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Positional data</a:t>
            </a:r>
          </a:p>
        </p:txBody>
      </p:sp>
      <p:sp>
        <p:nvSpPr>
          <p:cNvPr name="TextBox 37" id="37"/>
          <p:cNvSpPr txBox="true"/>
          <p:nvPr/>
        </p:nvSpPr>
        <p:spPr>
          <a:xfrm rot="0">
            <a:off x="9761579" y="4415276"/>
            <a:ext cx="1350892" cy="366733"/>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Serial Data.</a:t>
            </a:r>
          </a:p>
        </p:txBody>
      </p:sp>
      <p:sp>
        <p:nvSpPr>
          <p:cNvPr name="TextBox 38" id="38"/>
          <p:cNvSpPr txBox="true"/>
          <p:nvPr/>
        </p:nvSpPr>
        <p:spPr>
          <a:xfrm rot="0">
            <a:off x="9763744" y="6338722"/>
            <a:ext cx="4510066" cy="366733"/>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Motor speed and direction commands</a:t>
            </a:r>
          </a:p>
        </p:txBody>
      </p:sp>
      <p:sp>
        <p:nvSpPr>
          <p:cNvPr name="TextBox 39" id="39"/>
          <p:cNvSpPr txBox="true"/>
          <p:nvPr/>
        </p:nvSpPr>
        <p:spPr>
          <a:xfrm rot="0">
            <a:off x="4386408" y="7443072"/>
            <a:ext cx="3062760" cy="739027"/>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Motor speed and direction commands</a:t>
            </a:r>
          </a:p>
        </p:txBody>
      </p:sp>
      <p:sp>
        <p:nvSpPr>
          <p:cNvPr name="TextBox 40" id="40"/>
          <p:cNvSpPr txBox="true"/>
          <p:nvPr/>
        </p:nvSpPr>
        <p:spPr>
          <a:xfrm rot="0">
            <a:off x="12191706" y="7324581"/>
            <a:ext cx="2553952" cy="1111320"/>
          </a:xfrm>
          <a:prstGeom prst="rect">
            <a:avLst/>
          </a:prstGeom>
        </p:spPr>
        <p:txBody>
          <a:bodyPr anchor="t" rtlCol="false" tIns="0" lIns="0" bIns="0" rIns="0">
            <a:spAutoFit/>
          </a:bodyPr>
          <a:lstStyle/>
          <a:p>
            <a:pPr algn="ctr">
              <a:lnSpc>
                <a:spcPts val="2931"/>
              </a:lnSpc>
            </a:pPr>
            <a:r>
              <a:rPr lang="en-US" sz="2093">
                <a:solidFill>
                  <a:srgbClr val="FFFFFF"/>
                </a:solidFill>
                <a:latin typeface="Heebo"/>
                <a:ea typeface="Heebo"/>
                <a:cs typeface="Heebo"/>
                <a:sym typeface="Heebo"/>
              </a:rPr>
              <a:t>Motor speed and direction commands</a:t>
            </a:r>
          </a:p>
          <a:p>
            <a:pPr algn="ctr">
              <a:lnSpc>
                <a:spcPts val="2931"/>
              </a:lnSpc>
              <a:spcBef>
                <a:spcPct val="0"/>
              </a:spcBef>
            </a:pPr>
          </a:p>
        </p:txBody>
      </p:sp>
      <p:sp>
        <p:nvSpPr>
          <p:cNvPr name="TextBox 41" id="41"/>
          <p:cNvSpPr txBox="true"/>
          <p:nvPr/>
        </p:nvSpPr>
        <p:spPr>
          <a:xfrm rot="0">
            <a:off x="9763744" y="8069167"/>
            <a:ext cx="1699031" cy="366733"/>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12V DC Power</a:t>
            </a:r>
          </a:p>
        </p:txBody>
      </p:sp>
    </p:spTree>
  </p:cSld>
  <p:clrMapOvr>
    <a:masterClrMapping/>
  </p:clrMapOvr>
</p:sld>
</file>

<file path=ppt/slides/slide20.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193532" y="181043"/>
            <a:ext cx="17900937" cy="10055225"/>
          </a:xfrm>
          <a:prstGeom prst="rect">
            <a:avLst/>
          </a:prstGeom>
        </p:spPr>
        <p:txBody>
          <a:bodyPr anchor="t" rtlCol="false" tIns="0" lIns="0" bIns="0" rIns="0">
            <a:spAutoFit/>
          </a:bodyPr>
          <a:lstStyle/>
          <a:p>
            <a:pPr algn="just">
              <a:lnSpc>
                <a:spcPts val="4339"/>
              </a:lnSpc>
            </a:pPr>
            <a:r>
              <a:rPr lang="en-US" sz="3099">
                <a:solidFill>
                  <a:srgbClr val="FFFFFF"/>
                </a:solidFill>
                <a:latin typeface="Heebo"/>
                <a:ea typeface="Heebo"/>
                <a:cs typeface="Heebo"/>
                <a:sym typeface="Heebo"/>
              </a:rPr>
              <a:t>5. Behavior Server</a:t>
            </a:r>
          </a:p>
          <a:p>
            <a:pPr algn="just">
              <a:lnSpc>
                <a:spcPts val="4339"/>
              </a:lnSpc>
            </a:pPr>
            <a:r>
              <a:rPr lang="en-US" sz="3099">
                <a:solidFill>
                  <a:srgbClr val="FFFFFF"/>
                </a:solidFill>
                <a:latin typeface="Heebo"/>
                <a:ea typeface="Heebo"/>
                <a:cs typeface="Heebo"/>
                <a:sym typeface="Heebo"/>
              </a:rPr>
              <a:t>   - Role: Executes recovery behaviors, like clearing obstacles from the costmap or replanning the path when the robot gets stuck.</a:t>
            </a:r>
          </a:p>
          <a:p>
            <a:pPr algn="just">
              <a:lnSpc>
                <a:spcPts val="4339"/>
              </a:lnSpc>
            </a:pPr>
            <a:r>
              <a:rPr lang="en-US" sz="3099">
                <a:solidFill>
                  <a:srgbClr val="FFFFFF"/>
                </a:solidFill>
                <a:latin typeface="Heebo"/>
                <a:ea typeface="Heebo"/>
                <a:cs typeface="Heebo"/>
                <a:sym typeface="Heebo"/>
              </a:rPr>
              <a:t>   - Purpose: Helps the robot recover from failure scenarios during navigation, such as blocked paths.</a:t>
            </a:r>
          </a:p>
          <a:p>
            <a:pPr algn="just">
              <a:lnSpc>
                <a:spcPts val="4339"/>
              </a:lnSpc>
            </a:pPr>
            <a:r>
              <a:rPr lang="en-US" sz="3099">
                <a:solidFill>
                  <a:srgbClr val="FFFFFF"/>
                </a:solidFill>
                <a:latin typeface="Heebo"/>
                <a:ea typeface="Heebo"/>
                <a:cs typeface="Heebo"/>
                <a:sym typeface="Heebo"/>
              </a:rPr>
              <a:t>Examples of behaviors: backup, spin &amp; wait.</a:t>
            </a:r>
          </a:p>
          <a:p>
            <a:pPr algn="just">
              <a:lnSpc>
                <a:spcPts val="4339"/>
              </a:lnSpc>
            </a:pPr>
          </a:p>
          <a:p>
            <a:pPr algn="just">
              <a:lnSpc>
                <a:spcPts val="4339"/>
              </a:lnSpc>
            </a:pPr>
            <a:r>
              <a:rPr lang="en-US" sz="3099">
                <a:solidFill>
                  <a:srgbClr val="FFFFFF"/>
                </a:solidFill>
                <a:latin typeface="Heebo"/>
                <a:ea typeface="Heebo"/>
                <a:cs typeface="Heebo"/>
                <a:sym typeface="Heebo"/>
              </a:rPr>
              <a:t> 6. Velocity Smoother</a:t>
            </a:r>
          </a:p>
          <a:p>
            <a:pPr algn="just">
              <a:lnSpc>
                <a:spcPts val="4339"/>
              </a:lnSpc>
            </a:pPr>
            <a:r>
              <a:rPr lang="en-US" sz="3099">
                <a:solidFill>
                  <a:srgbClr val="FFFFFF"/>
                </a:solidFill>
                <a:latin typeface="Heebo"/>
                <a:ea typeface="Heebo"/>
                <a:cs typeface="Heebo"/>
                <a:sym typeface="Heebo"/>
              </a:rPr>
              <a:t>   - Role: Ensures that the robot's velocity commands are smoothed out, preventing abrupt changes in speed or direction.</a:t>
            </a:r>
          </a:p>
          <a:p>
            <a:pPr algn="just">
              <a:lnSpc>
                <a:spcPts val="4339"/>
              </a:lnSpc>
            </a:pPr>
            <a:r>
              <a:rPr lang="en-US" sz="3099">
                <a:solidFill>
                  <a:srgbClr val="FFFFFF"/>
                </a:solidFill>
                <a:latin typeface="Heebo"/>
                <a:ea typeface="Heebo"/>
                <a:cs typeface="Heebo"/>
                <a:sym typeface="Heebo"/>
              </a:rPr>
              <a:t>   - Purpose: Provides smoother and safer motion by controlling how quickly the robot can accelerate or decelerate.</a:t>
            </a:r>
          </a:p>
          <a:p>
            <a:pPr algn="just">
              <a:lnSpc>
                <a:spcPts val="4339"/>
              </a:lnSpc>
            </a:pPr>
          </a:p>
          <a:p>
            <a:pPr algn="just">
              <a:lnSpc>
                <a:spcPts val="4339"/>
              </a:lnSpc>
            </a:pPr>
            <a:r>
              <a:rPr lang="en-US" sz="3099">
                <a:solidFill>
                  <a:srgbClr val="FFFFFF"/>
                </a:solidFill>
                <a:latin typeface="Heebo"/>
                <a:ea typeface="Heebo"/>
                <a:cs typeface="Heebo"/>
                <a:sym typeface="Heebo"/>
              </a:rPr>
              <a:t>7. Global Costmap</a:t>
            </a:r>
          </a:p>
          <a:p>
            <a:pPr algn="just">
              <a:lnSpc>
                <a:spcPts val="4339"/>
              </a:lnSpc>
            </a:pPr>
            <a:r>
              <a:rPr lang="en-US" sz="3099">
                <a:solidFill>
                  <a:srgbClr val="FFFFFF"/>
                </a:solidFill>
                <a:latin typeface="Heebo"/>
                <a:ea typeface="Heebo"/>
                <a:cs typeface="Heebo"/>
                <a:sym typeface="Heebo"/>
              </a:rPr>
              <a:t>   - Role: Maintains a costmap of the entire environment (based on the map) used by the global planner to compute a safe path.</a:t>
            </a:r>
          </a:p>
          <a:p>
            <a:pPr algn="just">
              <a:lnSpc>
                <a:spcPts val="4339"/>
              </a:lnSpc>
            </a:pPr>
            <a:r>
              <a:rPr lang="en-US" sz="3099">
                <a:solidFill>
                  <a:srgbClr val="FFFFFF"/>
                </a:solidFill>
                <a:latin typeface="Heebo"/>
                <a:ea typeface="Heebo"/>
                <a:cs typeface="Heebo"/>
                <a:sym typeface="Heebo"/>
              </a:rPr>
              <a:t>   - Purpose: Represents obstacles and free space globally, so the planner can generate obstacle-free paths.</a:t>
            </a:r>
          </a:p>
          <a:p>
            <a:pPr algn="just">
              <a:lnSpc>
                <a:spcPts val="3359"/>
              </a:lnSpc>
            </a:pPr>
          </a:p>
          <a:p>
            <a:pPr algn="just">
              <a:lnSpc>
                <a:spcPts val="3359"/>
              </a:lnSpc>
              <a:spcBef>
                <a:spcPct val="0"/>
              </a:spcBef>
            </a:pPr>
            <a:r>
              <a:rPr lang="en-US" sz="2400">
                <a:solidFill>
                  <a:srgbClr val="FFFFFF"/>
                </a:solidFill>
                <a:latin typeface="Heebo"/>
                <a:ea typeface="Heebo"/>
                <a:cs typeface="Heebo"/>
                <a:sym typeface="Heebo"/>
              </a:rPr>
              <a:t> </a:t>
            </a:r>
          </a:p>
        </p:txBody>
      </p:sp>
    </p:spTree>
  </p:cSld>
  <p:clrMapOvr>
    <a:masterClrMapping/>
  </p:clrMapOvr>
</p:sld>
</file>

<file path=ppt/slides/slide21.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312628" y="685139"/>
            <a:ext cx="17394777" cy="7843520"/>
          </a:xfrm>
          <a:prstGeom prst="rect">
            <a:avLst/>
          </a:prstGeom>
        </p:spPr>
        <p:txBody>
          <a:bodyPr anchor="t" rtlCol="false" tIns="0" lIns="0" bIns="0" rIns="0">
            <a:spAutoFit/>
          </a:bodyPr>
          <a:lstStyle/>
          <a:p>
            <a:pPr algn="just">
              <a:lnSpc>
                <a:spcPts val="4480"/>
              </a:lnSpc>
            </a:pPr>
            <a:r>
              <a:rPr lang="en-US" sz="3200">
                <a:solidFill>
                  <a:srgbClr val="FFFFFF"/>
                </a:solidFill>
                <a:latin typeface="Heebo"/>
                <a:ea typeface="Heebo"/>
                <a:cs typeface="Heebo"/>
                <a:sym typeface="Heebo"/>
              </a:rPr>
              <a:t>8. Local Costmap</a:t>
            </a:r>
          </a:p>
          <a:p>
            <a:pPr algn="just">
              <a:lnSpc>
                <a:spcPts val="4480"/>
              </a:lnSpc>
            </a:pPr>
            <a:r>
              <a:rPr lang="en-US" sz="3200">
                <a:solidFill>
                  <a:srgbClr val="FFFFFF"/>
                </a:solidFill>
                <a:latin typeface="Heebo"/>
                <a:ea typeface="Heebo"/>
                <a:cs typeface="Heebo"/>
                <a:sym typeface="Heebo"/>
              </a:rPr>
              <a:t> - Role: Maintains a dynamic, real-time costmap around the robot based on sensor data. It's used by the local controller to avoid obstacles during movement.</a:t>
            </a:r>
          </a:p>
          <a:p>
            <a:pPr algn="just">
              <a:lnSpc>
                <a:spcPts val="4480"/>
              </a:lnSpc>
            </a:pPr>
            <a:r>
              <a:rPr lang="en-US" sz="3200">
                <a:solidFill>
                  <a:srgbClr val="FFFFFF"/>
                </a:solidFill>
                <a:latin typeface="Heebo"/>
                <a:ea typeface="Heebo"/>
                <a:cs typeface="Heebo"/>
                <a:sym typeface="Heebo"/>
              </a:rPr>
              <a:t> - Purpose: Provides real-time obstacle information to ensure safe local navigation.</a:t>
            </a:r>
          </a:p>
          <a:p>
            <a:pPr algn="just">
              <a:lnSpc>
                <a:spcPts val="4480"/>
              </a:lnSpc>
            </a:pPr>
          </a:p>
          <a:p>
            <a:pPr algn="just">
              <a:lnSpc>
                <a:spcPts val="4480"/>
              </a:lnSpc>
            </a:pPr>
            <a:r>
              <a:rPr lang="en-US" sz="3200">
                <a:solidFill>
                  <a:srgbClr val="FFFFFF"/>
                </a:solidFill>
                <a:latin typeface="Heebo"/>
                <a:ea typeface="Heebo"/>
                <a:cs typeface="Heebo"/>
                <a:sym typeface="Heebo"/>
              </a:rPr>
              <a:t> 9. Behavior Tree Navigator</a:t>
            </a:r>
          </a:p>
          <a:p>
            <a:pPr algn="just">
              <a:lnSpc>
                <a:spcPts val="4480"/>
              </a:lnSpc>
            </a:pPr>
            <a:r>
              <a:rPr lang="en-US" sz="3200">
                <a:solidFill>
                  <a:srgbClr val="FFFFFF"/>
                </a:solidFill>
                <a:latin typeface="Heebo"/>
                <a:ea typeface="Heebo"/>
                <a:cs typeface="Heebo"/>
                <a:sym typeface="Heebo"/>
              </a:rPr>
              <a:t> - Role: Manages the high-level logic for the robot’s navigation tasks using behavior trees, which define the sequence of actions like planning, controlling, and recovering.</a:t>
            </a:r>
          </a:p>
          <a:p>
            <a:pPr algn="just">
              <a:lnSpc>
                <a:spcPts val="4480"/>
              </a:lnSpc>
            </a:pPr>
            <a:r>
              <a:rPr lang="en-US" sz="3200">
                <a:solidFill>
                  <a:srgbClr val="FFFFFF"/>
                </a:solidFill>
                <a:latin typeface="Heebo"/>
                <a:ea typeface="Heebo"/>
                <a:cs typeface="Heebo"/>
                <a:sym typeface="Heebo"/>
              </a:rPr>
              <a:t> - Purpose: Organizes the flow of navigation, ensuring that actions happen in the right order, and handling failures or unexpected situations effectively.</a:t>
            </a:r>
          </a:p>
          <a:p>
            <a:pPr algn="just">
              <a:lnSpc>
                <a:spcPts val="4480"/>
              </a:lnSpc>
            </a:pPr>
          </a:p>
          <a:p>
            <a:pPr algn="just">
              <a:lnSpc>
                <a:spcPts val="4480"/>
              </a:lnSpc>
            </a:pPr>
            <a:r>
              <a:rPr lang="en-US" sz="3200">
                <a:solidFill>
                  <a:srgbClr val="FFFFFF"/>
                </a:solidFill>
                <a:latin typeface="Heebo"/>
                <a:ea typeface="Heebo"/>
                <a:cs typeface="Heebo"/>
                <a:sym typeface="Heebo"/>
              </a:rPr>
              <a:t>Each of these components plays a vital role in ensuring the robot can navigate effectively, safely, and recover from issues while executing tasks.</a:t>
            </a:r>
          </a:p>
          <a:p>
            <a:pPr algn="just">
              <a:lnSpc>
                <a:spcPts val="4480"/>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5533881" cy="6918841"/>
          </a:xfrm>
          <a:prstGeom prst="rect">
            <a:avLst/>
          </a:prstGeom>
        </p:spPr>
        <p:txBody>
          <a:bodyPr anchor="t" rtlCol="false" tIns="0" lIns="0" bIns="0" rIns="0">
            <a:spAutoFit/>
          </a:bodyPr>
          <a:lstStyle/>
          <a:p>
            <a:pPr algn="just">
              <a:lnSpc>
                <a:spcPts val="4479"/>
              </a:lnSpc>
            </a:pPr>
            <a:r>
              <a:rPr lang="en-US" sz="3199">
                <a:solidFill>
                  <a:srgbClr val="FFFFFF"/>
                </a:solidFill>
                <a:latin typeface="Heebo"/>
                <a:ea typeface="Heebo"/>
                <a:cs typeface="Heebo"/>
                <a:sym typeface="Heebo"/>
              </a:rPr>
              <a:t>Here is a brief outline of the roles of each component in the ROS 2 Mapper_Params:</a:t>
            </a:r>
          </a:p>
          <a:p>
            <a:pPr algn="just">
              <a:lnSpc>
                <a:spcPts val="4479"/>
              </a:lnSpc>
            </a:pPr>
            <a:r>
              <a:rPr lang="en-US" sz="3199">
                <a:solidFill>
                  <a:srgbClr val="FFFFFF"/>
                </a:solidFill>
                <a:latin typeface="Heebo"/>
                <a:ea typeface="Heebo"/>
                <a:cs typeface="Heebo"/>
                <a:sym typeface="Heebo"/>
              </a:rPr>
              <a:t>1. ROS Parameters</a:t>
            </a:r>
          </a:p>
          <a:p>
            <a:pPr algn="just" marL="690801" indent="-345401" lvl="1">
              <a:lnSpc>
                <a:spcPts val="4479"/>
              </a:lnSpc>
              <a:buFont typeface="Arial"/>
              <a:buChar char="•"/>
            </a:pPr>
            <a:r>
              <a:rPr lang="en-US" sz="3199">
                <a:solidFill>
                  <a:srgbClr val="FFFFFF"/>
                </a:solidFill>
                <a:latin typeface="Heebo"/>
                <a:ea typeface="Heebo"/>
                <a:cs typeface="Heebo"/>
                <a:sym typeface="Heebo"/>
              </a:rPr>
              <a:t>Role: Define overall behavior and configuration within the ROS environment.</a:t>
            </a:r>
          </a:p>
          <a:p>
            <a:pPr algn="just" marL="690801" indent="-345401" lvl="1">
              <a:lnSpc>
                <a:spcPts val="4479"/>
              </a:lnSpc>
              <a:buFont typeface="Arial"/>
              <a:buChar char="•"/>
            </a:pPr>
            <a:r>
              <a:rPr lang="en-US" sz="3199">
                <a:solidFill>
                  <a:srgbClr val="FFFFFF"/>
                </a:solidFill>
                <a:latin typeface="Heebo"/>
                <a:ea typeface="Heebo"/>
                <a:cs typeface="Heebo"/>
                <a:sym typeface="Heebo"/>
              </a:rPr>
              <a:t>Purpose:</a:t>
            </a:r>
          </a:p>
          <a:p>
            <a:pPr algn="just" marL="1381603" indent="-460534" lvl="2">
              <a:lnSpc>
                <a:spcPts val="4479"/>
              </a:lnSpc>
              <a:buFont typeface="Arial"/>
              <a:buChar char="⚬"/>
            </a:pPr>
            <a:r>
              <a:rPr lang="en-US" sz="3199">
                <a:solidFill>
                  <a:srgbClr val="FFFFFF"/>
                </a:solidFill>
                <a:latin typeface="Heebo"/>
                <a:ea typeface="Heebo"/>
                <a:cs typeface="Heebo"/>
                <a:sym typeface="Heebo"/>
              </a:rPr>
              <a:t>Specify coordinate frames (odom, map, base).</a:t>
            </a:r>
          </a:p>
          <a:p>
            <a:pPr algn="just" marL="1381603" indent="-460534" lvl="2">
              <a:lnSpc>
                <a:spcPts val="4479"/>
              </a:lnSpc>
              <a:buFont typeface="Arial"/>
              <a:buChar char="⚬"/>
            </a:pPr>
            <a:r>
              <a:rPr lang="en-US" sz="3199">
                <a:solidFill>
                  <a:srgbClr val="FFFFFF"/>
                </a:solidFill>
                <a:latin typeface="Heebo"/>
                <a:ea typeface="Heebo"/>
                <a:cs typeface="Heebo"/>
                <a:sym typeface="Heebo"/>
              </a:rPr>
              <a:t>Define subscription/publishing topics (e.g., laser scan).</a:t>
            </a:r>
          </a:p>
          <a:p>
            <a:pPr algn="just" marL="1381603" indent="-460534" lvl="2">
              <a:lnSpc>
                <a:spcPts val="4479"/>
              </a:lnSpc>
              <a:buFont typeface="Arial"/>
              <a:buChar char="⚬"/>
            </a:pPr>
            <a:r>
              <a:rPr lang="en-US" sz="3199">
                <a:solidFill>
                  <a:srgbClr val="FFFFFF"/>
                </a:solidFill>
                <a:latin typeface="Heebo"/>
                <a:ea typeface="Heebo"/>
                <a:cs typeface="Heebo"/>
                <a:sym typeface="Heebo"/>
              </a:rPr>
              <a:t>Indicate operational modes (mapping or localization).</a:t>
            </a:r>
          </a:p>
          <a:p>
            <a:pPr algn="just" marL="1381603" indent="-460534" lvl="2">
              <a:lnSpc>
                <a:spcPts val="4479"/>
              </a:lnSpc>
              <a:buFont typeface="Arial"/>
              <a:buChar char="⚬"/>
            </a:pPr>
            <a:r>
              <a:rPr lang="en-US" sz="3199">
                <a:solidFill>
                  <a:srgbClr val="FFFFFF"/>
                </a:solidFill>
                <a:latin typeface="Heebo"/>
                <a:ea typeface="Heebo"/>
                <a:cs typeface="Heebo"/>
                <a:sym typeface="Heebo"/>
              </a:rPr>
              <a:t>Control map management (saving, initialization).</a:t>
            </a:r>
          </a:p>
          <a:p>
            <a:pPr algn="just">
              <a:lnSpc>
                <a:spcPts val="4479"/>
              </a:lnSpc>
            </a:pPr>
            <a:r>
              <a:rPr lang="en-US" sz="3199">
                <a:solidFill>
                  <a:srgbClr val="FFFFFF"/>
                </a:solidFill>
                <a:latin typeface="Heebo"/>
                <a:ea typeface="Heebo"/>
                <a:cs typeface="Heebo"/>
                <a:sym typeface="Heebo"/>
              </a:rPr>
              <a:t>2. General Parameters</a:t>
            </a:r>
          </a:p>
          <a:p>
            <a:pPr algn="just" marL="690801" indent="-345401" lvl="1">
              <a:lnSpc>
                <a:spcPts val="4479"/>
              </a:lnSpc>
              <a:buFont typeface="Arial"/>
              <a:buChar char="•"/>
            </a:pPr>
            <a:r>
              <a:rPr lang="en-US" sz="3199">
                <a:solidFill>
                  <a:srgbClr val="FFFFFF"/>
                </a:solidFill>
                <a:latin typeface="Heebo"/>
                <a:ea typeface="Heebo"/>
                <a:cs typeface="Heebo"/>
                <a:sym typeface="Heebo"/>
              </a:rPr>
              <a:t>Role: Determine core functionality and behavior of the SLAM algorithm.</a:t>
            </a:r>
          </a:p>
          <a:p>
            <a:pPr algn="just">
              <a:lnSpc>
                <a:spcPts val="4479"/>
              </a:lnSpc>
            </a:pPr>
          </a:p>
          <a:p>
            <a:pPr algn="just">
              <a:lnSpc>
                <a:spcPts val="4479"/>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4353540" cy="6414770"/>
          </a:xfrm>
          <a:prstGeom prst="rect">
            <a:avLst/>
          </a:prstGeom>
        </p:spPr>
        <p:txBody>
          <a:bodyPr anchor="t" rtlCol="false" tIns="0" lIns="0" bIns="0" rIns="0">
            <a:spAutoFit/>
          </a:bodyPr>
          <a:lstStyle/>
          <a:p>
            <a:pPr algn="just" marL="690881" indent="-345440" lvl="1">
              <a:lnSpc>
                <a:spcPts val="4480"/>
              </a:lnSpc>
              <a:buFont typeface="Arial"/>
              <a:buChar char="•"/>
            </a:pPr>
            <a:r>
              <a:rPr lang="en-US" sz="3200">
                <a:solidFill>
                  <a:srgbClr val="FFFFFF"/>
                </a:solidFill>
                <a:latin typeface="Heebo"/>
                <a:ea typeface="Heebo"/>
                <a:cs typeface="Heebo"/>
                <a:sym typeface="Heebo"/>
              </a:rPr>
              <a:t>Purpose:</a:t>
            </a:r>
          </a:p>
          <a:p>
            <a:pPr algn="just" marL="1381761" indent="-460587" lvl="2">
              <a:lnSpc>
                <a:spcPts val="4480"/>
              </a:lnSpc>
              <a:buFont typeface="Arial"/>
              <a:buChar char="⚬"/>
            </a:pPr>
            <a:r>
              <a:rPr lang="en-US" sz="3200">
                <a:solidFill>
                  <a:srgbClr val="FFFFFF"/>
                </a:solidFill>
                <a:latin typeface="Heebo"/>
                <a:ea typeface="Heebo"/>
                <a:cs typeface="Heebo"/>
                <a:sym typeface="Heebo"/>
              </a:rPr>
              <a:t>Control scan matching processes (alignment and accuracy).</a:t>
            </a:r>
          </a:p>
          <a:p>
            <a:pPr algn="just" marL="1381761" indent="-460587" lvl="2">
              <a:lnSpc>
                <a:spcPts val="4480"/>
              </a:lnSpc>
              <a:buFont typeface="Arial"/>
              <a:buChar char="⚬"/>
            </a:pPr>
            <a:r>
              <a:rPr lang="en-US" sz="3200">
                <a:solidFill>
                  <a:srgbClr val="FFFFFF"/>
                </a:solidFill>
                <a:latin typeface="Heebo"/>
                <a:ea typeface="Heebo"/>
                <a:cs typeface="Heebo"/>
                <a:sym typeface="Heebo"/>
              </a:rPr>
              <a:t>Set thresholds for travel distance and heading changes.</a:t>
            </a:r>
          </a:p>
          <a:p>
            <a:pPr algn="just" marL="1381761" indent="-460587" lvl="2">
              <a:lnSpc>
                <a:spcPts val="4480"/>
              </a:lnSpc>
              <a:buFont typeface="Arial"/>
              <a:buChar char="⚬"/>
            </a:pPr>
            <a:r>
              <a:rPr lang="en-US" sz="3200">
                <a:solidFill>
                  <a:srgbClr val="FFFFFF"/>
                </a:solidFill>
                <a:latin typeface="Heebo"/>
                <a:ea typeface="Heebo"/>
                <a:cs typeface="Heebo"/>
                <a:sym typeface="Heebo"/>
              </a:rPr>
              <a:t>Regulate loop closure mechanisms to correct drift over time.</a:t>
            </a:r>
          </a:p>
          <a:p>
            <a:pPr algn="just">
              <a:lnSpc>
                <a:spcPts val="4480"/>
              </a:lnSpc>
            </a:pPr>
            <a:r>
              <a:rPr lang="en-US" sz="3200">
                <a:solidFill>
                  <a:srgbClr val="FFFFFF"/>
                </a:solidFill>
                <a:latin typeface="Heebo"/>
                <a:ea typeface="Heebo"/>
                <a:cs typeface="Heebo"/>
                <a:sym typeface="Heebo"/>
              </a:rPr>
              <a:t>3. Correlation Parameters</a:t>
            </a:r>
          </a:p>
          <a:p>
            <a:pPr algn="just" marL="690881" indent="-345440" lvl="1">
              <a:lnSpc>
                <a:spcPts val="4480"/>
              </a:lnSpc>
              <a:buFont typeface="Arial"/>
              <a:buChar char="•"/>
            </a:pPr>
            <a:r>
              <a:rPr lang="en-US" sz="3200">
                <a:solidFill>
                  <a:srgbClr val="FFFFFF"/>
                </a:solidFill>
                <a:latin typeface="Heebo"/>
                <a:ea typeface="Heebo"/>
                <a:cs typeface="Heebo"/>
                <a:sym typeface="Heebo"/>
              </a:rPr>
              <a:t>Role: Focus on the search and matching processes in scan correlation.</a:t>
            </a:r>
          </a:p>
          <a:p>
            <a:pPr algn="just" marL="690881" indent="-345440" lvl="1">
              <a:lnSpc>
                <a:spcPts val="4480"/>
              </a:lnSpc>
              <a:buFont typeface="Arial"/>
              <a:buChar char="•"/>
            </a:pPr>
            <a:r>
              <a:rPr lang="en-US" sz="3200">
                <a:solidFill>
                  <a:srgbClr val="FFFFFF"/>
                </a:solidFill>
                <a:latin typeface="Heebo"/>
                <a:ea typeface="Heebo"/>
                <a:cs typeface="Heebo"/>
                <a:sym typeface="Heebo"/>
              </a:rPr>
              <a:t>Purpose:</a:t>
            </a:r>
          </a:p>
          <a:p>
            <a:pPr algn="just" marL="1381761" indent="-460587" lvl="2">
              <a:lnSpc>
                <a:spcPts val="4480"/>
              </a:lnSpc>
              <a:buFont typeface="Arial"/>
              <a:buChar char="⚬"/>
            </a:pPr>
            <a:r>
              <a:rPr lang="en-US" sz="3200">
                <a:solidFill>
                  <a:srgbClr val="FFFFFF"/>
                </a:solidFill>
                <a:latin typeface="Heebo"/>
                <a:ea typeface="Heebo"/>
                <a:cs typeface="Heebo"/>
                <a:sym typeface="Heebo"/>
              </a:rPr>
              <a:t>Define dimensions and resolution of the search space.</a:t>
            </a:r>
          </a:p>
          <a:p>
            <a:pPr algn="just" marL="1381761" indent="-460587" lvl="2">
              <a:lnSpc>
                <a:spcPts val="4480"/>
              </a:lnSpc>
              <a:buFont typeface="Arial"/>
              <a:buChar char="⚬"/>
            </a:pPr>
            <a:r>
              <a:rPr lang="en-US" sz="3200">
                <a:solidFill>
                  <a:srgbClr val="FFFFFF"/>
                </a:solidFill>
                <a:latin typeface="Heebo"/>
                <a:ea typeface="Heebo"/>
                <a:cs typeface="Heebo"/>
                <a:sym typeface="Heebo"/>
              </a:rPr>
              <a:t>Manage tolerance for deviations in scan alignment.</a:t>
            </a:r>
          </a:p>
          <a:p>
            <a:pPr algn="just" marL="1381761" indent="-460587" lvl="2">
              <a:lnSpc>
                <a:spcPts val="4480"/>
              </a:lnSpc>
              <a:buFont typeface="Arial"/>
              <a:buChar char="⚬"/>
            </a:pPr>
            <a:r>
              <a:rPr lang="en-US" sz="3200">
                <a:solidFill>
                  <a:srgbClr val="FFFFFF"/>
                </a:solidFill>
                <a:latin typeface="Heebo"/>
                <a:ea typeface="Heebo"/>
                <a:cs typeface="Heebo"/>
                <a:sym typeface="Heebo"/>
              </a:rPr>
              <a:t>Optimize loop closure processes to recognize previously mapped areas.</a:t>
            </a:r>
          </a:p>
          <a:p>
            <a:pPr algn="just">
              <a:lnSpc>
                <a:spcPts val="4480"/>
              </a:lnSpc>
              <a:spcBef>
                <a:spcPct val="0"/>
              </a:spcBef>
            </a:pPr>
          </a:p>
        </p:txBody>
      </p:sp>
    </p:spTree>
  </p:cSld>
  <p:clrMapOvr>
    <a:masterClrMapping/>
  </p:clrMapOvr>
</p:sld>
</file>

<file path=ppt/slides/slide24.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grpSp>
        <p:nvGrpSpPr>
          <p:cNvPr name="Group 2" id="2"/>
          <p:cNvGrpSpPr/>
          <p:nvPr/>
        </p:nvGrpSpPr>
        <p:grpSpPr>
          <a:xfrm rot="0">
            <a:off x="1554887" y="2419934"/>
            <a:ext cx="5633426" cy="2713776"/>
            <a:chOff x="0" y="0"/>
            <a:chExt cx="7511235" cy="3618369"/>
          </a:xfrm>
        </p:grpSpPr>
        <p:sp>
          <p:nvSpPr>
            <p:cNvPr name="TextBox 3" id="3"/>
            <p:cNvSpPr txBox="true"/>
            <p:nvPr/>
          </p:nvSpPr>
          <p:spPr>
            <a:xfrm rot="0">
              <a:off x="0" y="-9525"/>
              <a:ext cx="7511235" cy="24479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Simulation in Gazebo</a:t>
              </a:r>
            </a:p>
          </p:txBody>
        </p:sp>
        <p:sp>
          <p:nvSpPr>
            <p:cNvPr name="TextBox 4" id="4"/>
            <p:cNvSpPr txBox="true"/>
            <p:nvPr/>
          </p:nvSpPr>
          <p:spPr>
            <a:xfrm rot="0">
              <a:off x="0" y="2999244"/>
              <a:ext cx="7511235" cy="619125"/>
            </a:xfrm>
            <a:prstGeom prst="rect">
              <a:avLst/>
            </a:prstGeom>
          </p:spPr>
          <p:txBody>
            <a:bodyPr anchor="t" rtlCol="false" tIns="0" lIns="0" bIns="0" rIns="0">
              <a:spAutoFit/>
            </a:bodyPr>
            <a:lstStyle/>
            <a:p>
              <a:pPr algn="l">
                <a:lnSpc>
                  <a:spcPts val="3600"/>
                </a:lnSpc>
              </a:pPr>
              <a:r>
                <a:rPr lang="en-US" sz="3000">
                  <a:solidFill>
                    <a:srgbClr val="64E688"/>
                  </a:solidFill>
                  <a:latin typeface="Heebo"/>
                  <a:ea typeface="Heebo"/>
                  <a:cs typeface="Heebo"/>
                  <a:sym typeface="Heebo"/>
                </a:rPr>
                <a:t>KEY STEPS TO ACHIEVE THIS:</a:t>
              </a:r>
            </a:p>
          </p:txBody>
        </p:sp>
      </p:grpSp>
      <p:sp>
        <p:nvSpPr>
          <p:cNvPr name="AutoShape 5" id="5"/>
          <p:cNvSpPr/>
          <p:nvPr/>
        </p:nvSpPr>
        <p:spPr>
          <a:xfrm>
            <a:off x="7910357" y="1514048"/>
            <a:ext cx="454346" cy="0"/>
          </a:xfrm>
          <a:prstGeom prst="line">
            <a:avLst/>
          </a:prstGeom>
          <a:ln cap="rnd" w="19050">
            <a:solidFill>
              <a:srgbClr val="8C52FF"/>
            </a:solidFill>
            <a:prstDash val="solid"/>
            <a:headEnd type="none" len="sm" w="sm"/>
            <a:tailEnd type="none" len="sm" w="sm"/>
          </a:ln>
        </p:spPr>
      </p:sp>
      <p:sp>
        <p:nvSpPr>
          <p:cNvPr name="AutoShape 6" id="6"/>
          <p:cNvSpPr/>
          <p:nvPr/>
        </p:nvSpPr>
        <p:spPr>
          <a:xfrm>
            <a:off x="7910357" y="3315968"/>
            <a:ext cx="454346" cy="0"/>
          </a:xfrm>
          <a:prstGeom prst="line">
            <a:avLst/>
          </a:prstGeom>
          <a:ln cap="rnd" w="19050">
            <a:solidFill>
              <a:srgbClr val="8C52FF"/>
            </a:solidFill>
            <a:prstDash val="solid"/>
            <a:headEnd type="none" len="sm" w="sm"/>
            <a:tailEnd type="none" len="sm" w="sm"/>
          </a:ln>
        </p:spPr>
      </p:sp>
      <p:sp>
        <p:nvSpPr>
          <p:cNvPr name="AutoShape 7" id="7"/>
          <p:cNvSpPr/>
          <p:nvPr/>
        </p:nvSpPr>
        <p:spPr>
          <a:xfrm>
            <a:off x="7910357" y="5153025"/>
            <a:ext cx="454346" cy="0"/>
          </a:xfrm>
          <a:prstGeom prst="line">
            <a:avLst/>
          </a:prstGeom>
          <a:ln cap="rnd" w="19050">
            <a:solidFill>
              <a:srgbClr val="8C52FF"/>
            </a:solidFill>
            <a:prstDash val="solid"/>
            <a:headEnd type="none" len="sm" w="sm"/>
            <a:tailEnd type="none" len="sm" w="sm"/>
          </a:ln>
        </p:spPr>
      </p:sp>
      <p:sp>
        <p:nvSpPr>
          <p:cNvPr name="AutoShape 8" id="8"/>
          <p:cNvSpPr/>
          <p:nvPr/>
        </p:nvSpPr>
        <p:spPr>
          <a:xfrm>
            <a:off x="7910357" y="7373569"/>
            <a:ext cx="454346" cy="0"/>
          </a:xfrm>
          <a:prstGeom prst="line">
            <a:avLst/>
          </a:prstGeom>
          <a:ln cap="rnd" w="19050">
            <a:solidFill>
              <a:srgbClr val="8C52FF"/>
            </a:solidFill>
            <a:prstDash val="solid"/>
            <a:headEnd type="none" len="sm" w="sm"/>
            <a:tailEnd type="none" len="sm" w="sm"/>
          </a:ln>
        </p:spPr>
      </p:sp>
      <p:grpSp>
        <p:nvGrpSpPr>
          <p:cNvPr name="Group 9" id="9"/>
          <p:cNvGrpSpPr/>
          <p:nvPr/>
        </p:nvGrpSpPr>
        <p:grpSpPr>
          <a:xfrm rot="0">
            <a:off x="884970" y="6173848"/>
            <a:ext cx="5627178" cy="3191609"/>
            <a:chOff x="0" y="0"/>
            <a:chExt cx="4245224" cy="2407795"/>
          </a:xfrm>
        </p:grpSpPr>
        <p:sp>
          <p:nvSpPr>
            <p:cNvPr name="Freeform 10" id="10"/>
            <p:cNvSpPr/>
            <p:nvPr/>
          </p:nvSpPr>
          <p:spPr>
            <a:xfrm flipH="false" flipV="false" rot="0">
              <a:off x="0" y="0"/>
              <a:ext cx="4245224" cy="2407795"/>
            </a:xfrm>
            <a:custGeom>
              <a:avLst/>
              <a:gdLst/>
              <a:ahLst/>
              <a:cxnLst/>
              <a:rect r="r" b="b" t="t" l="l"/>
              <a:pathLst>
                <a:path h="2407795" w="4245224">
                  <a:moveTo>
                    <a:pt x="41274" y="0"/>
                  </a:moveTo>
                  <a:lnTo>
                    <a:pt x="4203950" y="0"/>
                  </a:lnTo>
                  <a:cubicBezTo>
                    <a:pt x="4214896" y="0"/>
                    <a:pt x="4225394" y="4349"/>
                    <a:pt x="4233135" y="12089"/>
                  </a:cubicBezTo>
                  <a:cubicBezTo>
                    <a:pt x="4240875" y="19829"/>
                    <a:pt x="4245224" y="30328"/>
                    <a:pt x="4245224" y="41274"/>
                  </a:cubicBezTo>
                  <a:lnTo>
                    <a:pt x="4245224" y="2366521"/>
                  </a:lnTo>
                  <a:cubicBezTo>
                    <a:pt x="4245224" y="2389316"/>
                    <a:pt x="4226745" y="2407795"/>
                    <a:pt x="4203950" y="2407795"/>
                  </a:cubicBezTo>
                  <a:lnTo>
                    <a:pt x="41274" y="2407795"/>
                  </a:lnTo>
                  <a:cubicBezTo>
                    <a:pt x="30328" y="2407795"/>
                    <a:pt x="19829" y="2403447"/>
                    <a:pt x="12089" y="2395706"/>
                  </a:cubicBezTo>
                  <a:cubicBezTo>
                    <a:pt x="4349" y="2387966"/>
                    <a:pt x="0" y="2377468"/>
                    <a:pt x="0" y="2366521"/>
                  </a:cubicBezTo>
                  <a:lnTo>
                    <a:pt x="0" y="41274"/>
                  </a:lnTo>
                  <a:cubicBezTo>
                    <a:pt x="0" y="18479"/>
                    <a:pt x="18479" y="0"/>
                    <a:pt x="41274" y="0"/>
                  </a:cubicBezTo>
                  <a:close/>
                </a:path>
              </a:pathLst>
            </a:custGeom>
            <a:solidFill>
              <a:srgbClr val="000000">
                <a:alpha val="0"/>
              </a:srgbClr>
            </a:solidFill>
            <a:ln w="9525" cap="rnd">
              <a:solidFill>
                <a:srgbClr val="64E688"/>
              </a:solidFill>
              <a:prstDash val="solid"/>
              <a:round/>
            </a:ln>
          </p:spPr>
        </p:sp>
        <p:sp>
          <p:nvSpPr>
            <p:cNvPr name="TextBox 11" id="11"/>
            <p:cNvSpPr txBox="true"/>
            <p:nvPr/>
          </p:nvSpPr>
          <p:spPr>
            <a:xfrm>
              <a:off x="0" y="-38100"/>
              <a:ext cx="4245224" cy="2445895"/>
            </a:xfrm>
            <a:prstGeom prst="rect">
              <a:avLst/>
            </a:prstGeom>
          </p:spPr>
          <p:txBody>
            <a:bodyPr anchor="ctr" rtlCol="false" tIns="254000" lIns="254000" bIns="254000" rIns="254000"/>
            <a:lstStyle/>
            <a:p>
              <a:pPr algn="just">
                <a:lnSpc>
                  <a:spcPts val="2799"/>
                </a:lnSpc>
              </a:pPr>
              <a:r>
                <a:rPr lang="en-US" sz="1999" b="true">
                  <a:solidFill>
                    <a:srgbClr val="64E688"/>
                  </a:solidFill>
                  <a:latin typeface="Heebo Medium"/>
                  <a:ea typeface="Heebo Medium"/>
                  <a:cs typeface="Heebo Medium"/>
                  <a:sym typeface="Heebo Medium"/>
                </a:rPr>
                <a:t>Prerequisites:</a:t>
              </a:r>
              <a:r>
                <a:rPr lang="en-US" sz="1999">
                  <a:solidFill>
                    <a:srgbClr val="FFFFFF"/>
                  </a:solidFill>
                  <a:latin typeface="Heebo"/>
                  <a:ea typeface="Heebo"/>
                  <a:cs typeface="Heebo"/>
                  <a:sym typeface="Heebo"/>
                </a:rPr>
                <a:t> </a:t>
              </a:r>
            </a:p>
            <a:p>
              <a:pPr algn="just" marL="431799" indent="-215899" lvl="1">
                <a:lnSpc>
                  <a:spcPts val="2799"/>
                </a:lnSpc>
                <a:buFont typeface="Arial"/>
                <a:buChar char="•"/>
              </a:pPr>
              <a:r>
                <a:rPr lang="en-US" sz="1999">
                  <a:solidFill>
                    <a:srgbClr val="FFFFFF"/>
                  </a:solidFill>
                  <a:latin typeface="Heebo"/>
                  <a:ea typeface="Heebo"/>
                  <a:cs typeface="Heebo"/>
                  <a:sym typeface="Heebo"/>
                </a:rPr>
                <a:t>Installation of Ubuntu 22.04.4 .</a:t>
              </a:r>
            </a:p>
            <a:p>
              <a:pPr algn="just" marL="431799" indent="-215899" lvl="1">
                <a:lnSpc>
                  <a:spcPts val="2799"/>
                </a:lnSpc>
                <a:buFont typeface="Arial"/>
                <a:buChar char="•"/>
              </a:pPr>
              <a:r>
                <a:rPr lang="en-US" sz="1999">
                  <a:solidFill>
                    <a:srgbClr val="FFFFFF"/>
                  </a:solidFill>
                  <a:latin typeface="Heebo"/>
                  <a:ea typeface="Heebo"/>
                  <a:cs typeface="Heebo"/>
                  <a:sym typeface="Heebo"/>
                </a:rPr>
                <a:t>Installation of Ros2 Humble binary version.</a:t>
              </a:r>
            </a:p>
            <a:p>
              <a:pPr algn="just" marL="431799" indent="-215899" lvl="1">
                <a:lnSpc>
                  <a:spcPts val="2799"/>
                </a:lnSpc>
                <a:buFont typeface="Arial"/>
                <a:buChar char="•"/>
              </a:pPr>
              <a:r>
                <a:rPr lang="en-US" sz="1999">
                  <a:solidFill>
                    <a:srgbClr val="FFFFFF"/>
                  </a:solidFill>
                  <a:latin typeface="Heebo"/>
                  <a:ea typeface="Heebo"/>
                  <a:cs typeface="Heebo"/>
                  <a:sym typeface="Heebo"/>
                </a:rPr>
                <a:t>Installation of all necessary tools to work with Ros2 i.e Gazebo, rviz2, rqt_graph, nav2_bringup and Slam_toolbox.</a:t>
              </a:r>
            </a:p>
          </p:txBody>
        </p:sp>
      </p:grpSp>
      <p:graphicFrame>
        <p:nvGraphicFramePr>
          <p:cNvPr name="Table 12" id="12"/>
          <p:cNvGraphicFramePr>
            <a:graphicFrameLocks noGrp="true"/>
          </p:cNvGraphicFramePr>
          <p:nvPr/>
        </p:nvGraphicFramePr>
        <p:xfrm>
          <a:off x="8986695" y="604077"/>
          <a:ext cx="8272605" cy="9363075"/>
        </p:xfrm>
        <a:graphic>
          <a:graphicData uri="http://schemas.openxmlformats.org/drawingml/2006/table">
            <a:tbl>
              <a:tblPr/>
              <a:tblGrid>
                <a:gridCol w="8272605"/>
              </a:tblGrid>
              <a:tr h="1971675">
                <a:tc>
                  <a:txBody>
                    <a:bodyPr anchor="t" rtlCol="false"/>
                    <a:lstStyle/>
                    <a:p>
                      <a:pPr algn="l" marL="0" indent="0" lvl="1">
                        <a:lnSpc>
                          <a:spcPts val="3919"/>
                        </a:lnSpc>
                        <a:spcBef>
                          <a:spcPct val="0"/>
                        </a:spcBef>
                        <a:defRPr/>
                      </a:pPr>
                      <a:r>
                        <a:rPr lang="en-US" sz="2799">
                          <a:solidFill>
                            <a:srgbClr val="FFFFFF"/>
                          </a:solidFill>
                          <a:latin typeface="Heebo"/>
                          <a:ea typeface="Heebo"/>
                          <a:cs typeface="Heebo"/>
                          <a:sym typeface="Heebo"/>
                        </a:rPr>
                        <a:t>Created a workspace and then cloned  this repository “https://github.com/joshnewans/articubot_one.git”.</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476375">
                <a:tc>
                  <a:txBody>
                    <a:bodyPr anchor="t" rtlCol="false"/>
                    <a:lstStyle/>
                    <a:p>
                      <a:pPr algn="l" marL="0" indent="0" lvl="1">
                        <a:lnSpc>
                          <a:spcPts val="3919"/>
                        </a:lnSpc>
                        <a:spcBef>
                          <a:spcPct val="0"/>
                        </a:spcBef>
                        <a:defRPr/>
                      </a:pPr>
                      <a:r>
                        <a:rPr lang="en-US" sz="2799">
                          <a:solidFill>
                            <a:srgbClr val="FFFFFF"/>
                          </a:solidFill>
                          <a:latin typeface="Heebo"/>
                          <a:ea typeface="Heebo"/>
                          <a:cs typeface="Heebo"/>
                          <a:sym typeface="Heebo"/>
                        </a:rPr>
                        <a:t>Built the workspace and sourced it and then modified the urdf file to suit our robot design.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2466975">
                <a:tc>
                  <a:txBody>
                    <a:bodyPr anchor="t" rtlCol="false"/>
                    <a:lstStyle/>
                    <a:p>
                      <a:pPr algn="l" marL="0" indent="0" lvl="1">
                        <a:lnSpc>
                          <a:spcPts val="3919"/>
                        </a:lnSpc>
                        <a:spcBef>
                          <a:spcPct val="0"/>
                        </a:spcBef>
                        <a:defRPr/>
                      </a:pPr>
                      <a:r>
                        <a:rPr lang="en-US" sz="2799">
                          <a:solidFill>
                            <a:srgbClr val="FFFFFF"/>
                          </a:solidFill>
                          <a:latin typeface="Heebo"/>
                          <a:ea typeface="Heebo"/>
                          <a:cs typeface="Heebo"/>
                          <a:sym typeface="Heebo"/>
                        </a:rPr>
                        <a:t>Altered a few parameters on the launch files to update the “spawner.py” to “spawner” entity to suit the new version of ros2 distro that we were using which is Humble Hawksbill.</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971675">
                <a:tc>
                  <a:txBody>
                    <a:bodyPr anchor="t" rtlCol="false"/>
                    <a:lstStyle/>
                    <a:p>
                      <a:pPr algn="l" marL="0" indent="0" lvl="1">
                        <a:lnSpc>
                          <a:spcPts val="3919"/>
                        </a:lnSpc>
                        <a:spcBef>
                          <a:spcPct val="0"/>
                        </a:spcBef>
                        <a:defRPr/>
                      </a:pPr>
                      <a:r>
                        <a:rPr lang="en-US" sz="2799">
                          <a:solidFill>
                            <a:srgbClr val="FFFFFF"/>
                          </a:solidFill>
                          <a:latin typeface="Heebo"/>
                          <a:ea typeface="Heebo"/>
                          <a:cs typeface="Heebo"/>
                          <a:sym typeface="Heebo"/>
                        </a:rPr>
                        <a:t>Added the game field’s virtual world created into the worlds directory for use during simulation tests.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476375">
                <a:tc>
                  <a:txBody>
                    <a:bodyPr anchor="t" rtlCol="false"/>
                    <a:lstStyle/>
                    <a:p>
                      <a:pPr algn="l" marL="0" indent="0" lvl="1">
                        <a:lnSpc>
                          <a:spcPts val="3919"/>
                        </a:lnSpc>
                        <a:spcBef>
                          <a:spcPct val="0"/>
                        </a:spcBef>
                        <a:defRPr/>
                      </a:pPr>
                      <a:r>
                        <a:rPr lang="en-US" sz="2799">
                          <a:solidFill>
                            <a:srgbClr val="FFFFFF"/>
                          </a:solidFill>
                          <a:latin typeface="Heebo"/>
                          <a:ea typeface="Heebo"/>
                          <a:cs typeface="Heebo"/>
                          <a:sym typeface="Heebo"/>
                        </a:rPr>
                        <a:t>Changed all instances of package name to “jkl” from articubot_one to avoid resource conflicts.</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AutoShape 13" id="13"/>
          <p:cNvSpPr/>
          <p:nvPr/>
        </p:nvSpPr>
        <p:spPr>
          <a:xfrm>
            <a:off x="7910357" y="9044448"/>
            <a:ext cx="454346" cy="0"/>
          </a:xfrm>
          <a:prstGeom prst="line">
            <a:avLst/>
          </a:prstGeom>
          <a:ln cap="rnd" w="19050">
            <a:solidFill>
              <a:srgbClr val="8C52FF"/>
            </a:solidFill>
            <a:prstDash val="solid"/>
            <a:headEnd type="none" len="sm" w="sm"/>
            <a:tailEnd type="none" len="sm" w="sm"/>
          </a:ln>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573596"/>
            <a:ext cx="454346" cy="0"/>
          </a:xfrm>
          <a:prstGeom prst="line">
            <a:avLst/>
          </a:prstGeom>
          <a:ln cap="rnd" w="19050">
            <a:solidFill>
              <a:srgbClr val="8C52FF"/>
            </a:solidFill>
            <a:prstDash val="solid"/>
            <a:headEnd type="none" len="sm" w="sm"/>
            <a:tailEnd type="none" len="sm" w="sm"/>
          </a:ln>
        </p:spPr>
      </p:sp>
      <p:graphicFrame>
        <p:nvGraphicFramePr>
          <p:cNvPr name="Table 3" id="3"/>
          <p:cNvGraphicFramePr>
            <a:graphicFrameLocks noGrp="true"/>
          </p:cNvGraphicFramePr>
          <p:nvPr/>
        </p:nvGraphicFramePr>
        <p:xfrm>
          <a:off x="8610600" y="1028700"/>
          <a:ext cx="8272605" cy="4845685"/>
        </p:xfrm>
        <a:graphic>
          <a:graphicData uri="http://schemas.openxmlformats.org/drawingml/2006/table">
            <a:tbl>
              <a:tblPr/>
              <a:tblGrid>
                <a:gridCol w="8272605"/>
              </a:tblGrid>
              <a:tr h="27622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To launch the robot model while spawned in the gazebo virtual game field, we run the following command:  </a:t>
                      </a:r>
                      <a:r>
                        <a:rPr lang="en-US" b="true" sz="2599">
                          <a:solidFill>
                            <a:srgbClr val="FFFFFF"/>
                          </a:solidFill>
                          <a:latin typeface="Heebo Bold"/>
                          <a:ea typeface="Heebo Bold"/>
                          <a:cs typeface="Heebo Bold"/>
                          <a:sym typeface="Heebo Bold"/>
                        </a:rPr>
                        <a:t>ros2 launch jkl  launch_sim.launch.py world:=./src/jkl/worlds/dojo2024 use_sim_time:=true</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041717">
                <a:tc>
                  <a:txBody>
                    <a:bodyPr anchor="t" rtlCol="false"/>
                    <a:lstStyle/>
                    <a:p>
                      <a:pPr algn="l" marL="0" indent="0" lvl="1">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041717">
                <a:tc>
                  <a:txBody>
                    <a:bodyPr anchor="t" rtlCol="false"/>
                    <a:lstStyle/>
                    <a:p>
                      <a:pPr algn="l" marL="0" indent="0" lvl="1">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Freeform 4" id="4"/>
          <p:cNvSpPr/>
          <p:nvPr/>
        </p:nvSpPr>
        <p:spPr>
          <a:xfrm flipH="false" flipV="false" rot="-5400000">
            <a:off x="7071738" y="3281612"/>
            <a:ext cx="5036448" cy="8413474"/>
          </a:xfrm>
          <a:custGeom>
            <a:avLst/>
            <a:gdLst/>
            <a:ahLst/>
            <a:cxnLst/>
            <a:rect r="r" b="b" t="t" l="l"/>
            <a:pathLst>
              <a:path h="8413474" w="5036448">
                <a:moveTo>
                  <a:pt x="0" y="0"/>
                </a:moveTo>
                <a:lnTo>
                  <a:pt x="5036448" y="0"/>
                </a:lnTo>
                <a:lnTo>
                  <a:pt x="5036448" y="8413474"/>
                </a:lnTo>
                <a:lnTo>
                  <a:pt x="0" y="8413474"/>
                </a:lnTo>
                <a:lnTo>
                  <a:pt x="0" y="0"/>
                </a:lnTo>
                <a:close/>
              </a:path>
            </a:pathLst>
          </a:custGeom>
          <a:blipFill>
            <a:blip r:embed="rId2"/>
            <a:stretch>
              <a:fillRect l="-11823" t="0" r="-8867" b="0"/>
            </a:stretch>
          </a:blipFill>
        </p:spPr>
      </p:sp>
      <p:sp>
        <p:nvSpPr>
          <p:cNvPr name="Freeform 5" id="5"/>
          <p:cNvSpPr/>
          <p:nvPr/>
        </p:nvSpPr>
        <p:spPr>
          <a:xfrm flipH="false" flipV="false" rot="9739737">
            <a:off x="11752611" y="3342079"/>
            <a:ext cx="1400706" cy="1342927"/>
          </a:xfrm>
          <a:custGeom>
            <a:avLst/>
            <a:gdLst/>
            <a:ahLst/>
            <a:cxnLst/>
            <a:rect r="r" b="b" t="t" l="l"/>
            <a:pathLst>
              <a:path h="1342927" w="1400706">
                <a:moveTo>
                  <a:pt x="0" y="0"/>
                </a:moveTo>
                <a:lnTo>
                  <a:pt x="1400706" y="0"/>
                </a:lnTo>
                <a:lnTo>
                  <a:pt x="1400706" y="1342927"/>
                </a:lnTo>
                <a:lnTo>
                  <a:pt x="0" y="1342927"/>
                </a:lnTo>
                <a:lnTo>
                  <a:pt x="0" y="0"/>
                </a:lnTo>
                <a:close/>
              </a:path>
            </a:pathLst>
          </a:custGeom>
          <a:blipFill>
            <a:blip r:embed="rId3"/>
            <a:stretch>
              <a:fillRect l="0" t="0" r="0" b="0"/>
            </a:stretch>
          </a:blipFill>
        </p:spPr>
      </p:sp>
      <p:sp>
        <p:nvSpPr>
          <p:cNvPr name="TextBox 6" id="6"/>
          <p:cNvSpPr txBox="true"/>
          <p:nvPr/>
        </p:nvSpPr>
        <p:spPr>
          <a:xfrm rot="0">
            <a:off x="1510226" y="1019175"/>
            <a:ext cx="5633426" cy="36671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Key Steps To Launch the robot model for Simulation</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723053"/>
            <a:ext cx="454346" cy="0"/>
          </a:xfrm>
          <a:prstGeom prst="line">
            <a:avLst/>
          </a:prstGeom>
          <a:ln cap="rnd" w="19050">
            <a:solidFill>
              <a:srgbClr val="8C52FF"/>
            </a:solidFill>
            <a:prstDash val="solid"/>
            <a:headEnd type="none" len="sm" w="sm"/>
            <a:tailEnd type="none" len="sm" w="sm"/>
          </a:ln>
        </p:spPr>
      </p:sp>
      <p:sp>
        <p:nvSpPr>
          <p:cNvPr name="AutoShape 3" id="3"/>
          <p:cNvSpPr/>
          <p:nvPr/>
        </p:nvSpPr>
        <p:spPr>
          <a:xfrm>
            <a:off x="7910357" y="3070624"/>
            <a:ext cx="454346" cy="0"/>
          </a:xfrm>
          <a:prstGeom prst="line">
            <a:avLst/>
          </a:prstGeom>
          <a:ln cap="rnd" w="19050">
            <a:solidFill>
              <a:srgbClr val="8C52FF"/>
            </a:solidFill>
            <a:prstDash val="solid"/>
            <a:headEnd type="none" len="sm" w="sm"/>
            <a:tailEnd type="none" len="sm" w="sm"/>
          </a:ln>
        </p:spPr>
      </p:sp>
      <p:graphicFrame>
        <p:nvGraphicFramePr>
          <p:cNvPr name="Table 4" id="4"/>
          <p:cNvGraphicFramePr>
            <a:graphicFrameLocks noGrp="true"/>
          </p:cNvGraphicFramePr>
          <p:nvPr/>
        </p:nvGraphicFramePr>
        <p:xfrm>
          <a:off x="8869540" y="0"/>
          <a:ext cx="8272605" cy="7480617"/>
        </p:xfrm>
        <a:graphic>
          <a:graphicData uri="http://schemas.openxmlformats.org/drawingml/2006/table">
            <a:tbl>
              <a:tblPr/>
              <a:tblGrid>
                <a:gridCol w="8272605"/>
              </a:tblGrid>
              <a:tr h="1041717">
                <a:tc>
                  <a:txBody>
                    <a:bodyPr anchor="t" rtlCol="false"/>
                    <a:lstStyle/>
                    <a:p>
                      <a:pPr algn="l" marL="0" indent="0" lvl="1">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3906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To see the robot behavior in the game field, run Rviz2 using the command: </a:t>
                      </a:r>
                      <a:r>
                        <a:rPr lang="en-US" b="true" sz="2599">
                          <a:solidFill>
                            <a:srgbClr val="FFFFFF"/>
                          </a:solidFill>
                          <a:latin typeface="Heebo Bold"/>
                          <a:ea typeface="Heebo Bold"/>
                          <a:cs typeface="Heebo Bold"/>
                          <a:sym typeface="Heebo Bold"/>
                        </a:rPr>
                        <a:t>rviz2 </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5048250">
                <a:tc>
                  <a:txBody>
                    <a:bodyPr anchor="t" rtlCol="false"/>
                    <a:lstStyle/>
                    <a:p>
                      <a:pPr algn="l">
                        <a:lnSpc>
                          <a:spcPts val="3639"/>
                        </a:lnSpc>
                        <a:defRPr/>
                      </a:pPr>
                      <a:r>
                        <a:rPr lang="en-US" sz="2599">
                          <a:solidFill>
                            <a:srgbClr val="FFFFFF"/>
                          </a:solidFill>
                          <a:latin typeface="Heebo"/>
                          <a:ea typeface="Heebo"/>
                          <a:cs typeface="Heebo"/>
                          <a:sym typeface="Heebo"/>
                        </a:rPr>
                        <a:t>Mapping the game field was the next thing. This was possible because of the RPLidar A1 M8 laser scanning capabilities in 2D. To achieve this the following command was run: </a:t>
                      </a:r>
                      <a:r>
                        <a:rPr lang="en-US" sz="2599" b="true">
                          <a:solidFill>
                            <a:srgbClr val="FFFFFF"/>
                          </a:solidFill>
                          <a:latin typeface="Heebo Bold"/>
                          <a:ea typeface="Heebo Bold"/>
                          <a:cs typeface="Heebo Bold"/>
                          <a:sym typeface="Heebo Bold"/>
                        </a:rPr>
                        <a:t>ros2 launch jkl online_async_launch.py slam_params_file:=./src/jkl/config/mapper_params_online_async.yaml use_sim_time:=true</a:t>
                      </a:r>
                      <a:endParaRPr lang="en-US" sz="1100"/>
                    </a:p>
                    <a:p>
                      <a:pPr algn="l" marL="0" indent="0" lvl="1">
                        <a:lnSpc>
                          <a:spcPts val="3639"/>
                        </a:lnSpc>
                        <a:spcBef>
                          <a:spcPct val="0"/>
                        </a:spcBef>
                      </a:pPr>
                      <a:r>
                        <a:rPr lang="en-US" sz="2599">
                          <a:solidFill>
                            <a:srgbClr val="FFFFFF"/>
                          </a:solidFill>
                          <a:latin typeface="Heebo"/>
                          <a:ea typeface="Heebo"/>
                          <a:cs typeface="Heebo"/>
                          <a:sym typeface="Heebo"/>
                        </a:rPr>
                        <a:t>For this to work for mapping only without localization at first, the mode in the yaml file path given in the above command needed to be changed to mapping.</a:t>
                      </a:r>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Freeform 5" id="5"/>
          <p:cNvSpPr/>
          <p:nvPr/>
        </p:nvSpPr>
        <p:spPr>
          <a:xfrm flipH="false" flipV="false" rot="0">
            <a:off x="1510226" y="5396580"/>
            <a:ext cx="4816411" cy="4241943"/>
          </a:xfrm>
          <a:custGeom>
            <a:avLst/>
            <a:gdLst/>
            <a:ahLst/>
            <a:cxnLst/>
            <a:rect r="r" b="b" t="t" l="l"/>
            <a:pathLst>
              <a:path h="4241943" w="4816411">
                <a:moveTo>
                  <a:pt x="0" y="0"/>
                </a:moveTo>
                <a:lnTo>
                  <a:pt x="4816411" y="0"/>
                </a:lnTo>
                <a:lnTo>
                  <a:pt x="4816411" y="4241942"/>
                </a:lnTo>
                <a:lnTo>
                  <a:pt x="0" y="4241942"/>
                </a:lnTo>
                <a:lnTo>
                  <a:pt x="0" y="0"/>
                </a:lnTo>
                <a:close/>
              </a:path>
            </a:pathLst>
          </a:custGeom>
          <a:blipFill>
            <a:blip r:embed="rId2"/>
            <a:stretch>
              <a:fillRect l="-6490" t="-5966" r="-9890" b="-12283"/>
            </a:stretch>
          </a:blipFill>
        </p:spPr>
      </p:sp>
      <p:sp>
        <p:nvSpPr>
          <p:cNvPr name="Freeform 6" id="6"/>
          <p:cNvSpPr/>
          <p:nvPr/>
        </p:nvSpPr>
        <p:spPr>
          <a:xfrm flipH="false" flipV="false" rot="-10014510">
            <a:off x="6813736" y="5111356"/>
            <a:ext cx="1572152" cy="1507301"/>
          </a:xfrm>
          <a:custGeom>
            <a:avLst/>
            <a:gdLst/>
            <a:ahLst/>
            <a:cxnLst/>
            <a:rect r="r" b="b" t="t" l="l"/>
            <a:pathLst>
              <a:path h="1507301" w="1572152">
                <a:moveTo>
                  <a:pt x="0" y="0"/>
                </a:moveTo>
                <a:lnTo>
                  <a:pt x="1572152" y="0"/>
                </a:lnTo>
                <a:lnTo>
                  <a:pt x="1572152" y="1507301"/>
                </a:lnTo>
                <a:lnTo>
                  <a:pt x="0" y="1507301"/>
                </a:lnTo>
                <a:lnTo>
                  <a:pt x="0" y="0"/>
                </a:lnTo>
                <a:close/>
              </a:path>
            </a:pathLst>
          </a:custGeom>
          <a:blipFill>
            <a:blip r:embed="rId3"/>
            <a:stretch>
              <a:fillRect l="0" t="0" r="0" b="0"/>
            </a:stretch>
          </a:blipFill>
        </p:spPr>
      </p:sp>
      <p:sp>
        <p:nvSpPr>
          <p:cNvPr name="TextBox 7" id="7"/>
          <p:cNvSpPr txBox="true"/>
          <p:nvPr/>
        </p:nvSpPr>
        <p:spPr>
          <a:xfrm rot="0">
            <a:off x="1510226" y="1019175"/>
            <a:ext cx="5633426" cy="36671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Key Steps To Launch the robot model for Simulation</a:t>
            </a:r>
          </a:p>
        </p:txBody>
      </p:sp>
      <p:sp>
        <p:nvSpPr>
          <p:cNvPr name="TextBox 8" id="8"/>
          <p:cNvSpPr txBox="true"/>
          <p:nvPr/>
        </p:nvSpPr>
        <p:spPr>
          <a:xfrm rot="0">
            <a:off x="7484974" y="8854303"/>
            <a:ext cx="9358564" cy="807994"/>
          </a:xfrm>
          <a:prstGeom prst="rect">
            <a:avLst/>
          </a:prstGeom>
        </p:spPr>
        <p:txBody>
          <a:bodyPr anchor="t" rtlCol="false" tIns="0" lIns="0" bIns="0" rIns="0">
            <a:spAutoFit/>
          </a:bodyPr>
          <a:lstStyle/>
          <a:p>
            <a:pPr algn="ctr">
              <a:lnSpc>
                <a:spcPts val="3181"/>
              </a:lnSpc>
            </a:pPr>
            <a:r>
              <a:rPr lang="en-US" sz="2650" b="true">
                <a:solidFill>
                  <a:srgbClr val="FF3131"/>
                </a:solidFill>
                <a:latin typeface="Heebo Ultra-Bold"/>
                <a:ea typeface="Heebo Ultra-Bold"/>
                <a:cs typeface="Heebo Ultra-Bold"/>
                <a:sym typeface="Heebo Ultra-Bold"/>
              </a:rPr>
              <a:t>NOTE: To drive the robot around during mapping one can use </a:t>
            </a:r>
          </a:p>
          <a:p>
            <a:pPr algn="ctr">
              <a:lnSpc>
                <a:spcPts val="3181"/>
              </a:lnSpc>
              <a:spcBef>
                <a:spcPct val="0"/>
              </a:spcBef>
            </a:pPr>
            <a:r>
              <a:rPr lang="en-US" b="true" sz="2650">
                <a:solidFill>
                  <a:srgbClr val="FF3131"/>
                </a:solidFill>
                <a:latin typeface="Heebo Ultra-Bold"/>
                <a:ea typeface="Heebo Ultra-Bold"/>
                <a:cs typeface="Heebo Ultra-Bold"/>
                <a:sym typeface="Heebo Ultra-Bold"/>
              </a:rPr>
              <a:t>teleop_twist_keyboard or the joy stick node packages</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8476616" y="-1219245"/>
          <a:ext cx="8272605" cy="3125152"/>
        </p:xfrm>
        <a:graphic>
          <a:graphicData uri="http://schemas.openxmlformats.org/drawingml/2006/table">
            <a:tbl>
              <a:tblPr/>
              <a:tblGrid>
                <a:gridCol w="8272605"/>
              </a:tblGrid>
              <a:tr h="1041717">
                <a:tc>
                  <a:txBody>
                    <a:bodyPr anchor="t" rtlCol="false"/>
                    <a:lstStyle/>
                    <a:p>
                      <a:pPr algn="l" marL="0" indent="0" lvl="1">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041717">
                <a:tc>
                  <a:txBody>
                    <a:bodyPr anchor="t" rtlCol="false"/>
                    <a:lstStyle/>
                    <a:p>
                      <a:pPr algn="l" marL="0" indent="0" lvl="1">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041717">
                <a:tc>
                  <a:txBody>
                    <a:bodyPr anchor="t" rtlCol="false"/>
                    <a:lstStyle/>
                    <a:p>
                      <a:pPr algn="l" marL="0" indent="0" lvl="1">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Freeform 3" id="3"/>
          <p:cNvSpPr/>
          <p:nvPr/>
        </p:nvSpPr>
        <p:spPr>
          <a:xfrm flipH="false" flipV="false" rot="0">
            <a:off x="7383978" y="1176077"/>
            <a:ext cx="9664754" cy="6137209"/>
          </a:xfrm>
          <a:custGeom>
            <a:avLst/>
            <a:gdLst/>
            <a:ahLst/>
            <a:cxnLst/>
            <a:rect r="r" b="b" t="t" l="l"/>
            <a:pathLst>
              <a:path h="6137209" w="9664754">
                <a:moveTo>
                  <a:pt x="0" y="0"/>
                </a:moveTo>
                <a:lnTo>
                  <a:pt x="9664754" y="0"/>
                </a:lnTo>
                <a:lnTo>
                  <a:pt x="9664754" y="6137209"/>
                </a:lnTo>
                <a:lnTo>
                  <a:pt x="0" y="6137209"/>
                </a:lnTo>
                <a:lnTo>
                  <a:pt x="0" y="0"/>
                </a:lnTo>
                <a:close/>
              </a:path>
            </a:pathLst>
          </a:custGeom>
          <a:blipFill>
            <a:blip r:embed="rId2"/>
            <a:stretch>
              <a:fillRect l="0" t="0" r="0" b="0"/>
            </a:stretch>
          </a:blipFill>
        </p:spPr>
      </p:sp>
      <p:sp>
        <p:nvSpPr>
          <p:cNvPr name="Freeform 4" id="4"/>
          <p:cNvSpPr/>
          <p:nvPr/>
        </p:nvSpPr>
        <p:spPr>
          <a:xfrm flipH="false" flipV="false" rot="-10682567">
            <a:off x="6245027" y="6479469"/>
            <a:ext cx="1116775" cy="1317728"/>
          </a:xfrm>
          <a:custGeom>
            <a:avLst/>
            <a:gdLst/>
            <a:ahLst/>
            <a:cxnLst/>
            <a:rect r="r" b="b" t="t" l="l"/>
            <a:pathLst>
              <a:path h="1317728" w="1116775">
                <a:moveTo>
                  <a:pt x="0" y="0"/>
                </a:moveTo>
                <a:lnTo>
                  <a:pt x="1116775" y="0"/>
                </a:lnTo>
                <a:lnTo>
                  <a:pt x="1116775" y="1317728"/>
                </a:lnTo>
                <a:lnTo>
                  <a:pt x="0" y="1317728"/>
                </a:lnTo>
                <a:lnTo>
                  <a:pt x="0" y="0"/>
                </a:lnTo>
                <a:close/>
              </a:path>
            </a:pathLst>
          </a:custGeom>
          <a:blipFill>
            <a:blip r:embed="rId3"/>
            <a:stretch>
              <a:fillRect l="0" t="0" r="0" b="0"/>
            </a:stretch>
          </a:blipFill>
        </p:spPr>
      </p:sp>
      <p:sp>
        <p:nvSpPr>
          <p:cNvPr name="Freeform 5" id="5"/>
          <p:cNvSpPr/>
          <p:nvPr/>
        </p:nvSpPr>
        <p:spPr>
          <a:xfrm flipH="false" flipV="false" rot="-10800000">
            <a:off x="12999085" y="7037037"/>
            <a:ext cx="1400706" cy="1342927"/>
          </a:xfrm>
          <a:custGeom>
            <a:avLst/>
            <a:gdLst/>
            <a:ahLst/>
            <a:cxnLst/>
            <a:rect r="r" b="b" t="t" l="l"/>
            <a:pathLst>
              <a:path h="1342927" w="1400706">
                <a:moveTo>
                  <a:pt x="0" y="0"/>
                </a:moveTo>
                <a:lnTo>
                  <a:pt x="1400706" y="0"/>
                </a:lnTo>
                <a:lnTo>
                  <a:pt x="1400706" y="1342927"/>
                </a:lnTo>
                <a:lnTo>
                  <a:pt x="0" y="1342927"/>
                </a:lnTo>
                <a:lnTo>
                  <a:pt x="0" y="0"/>
                </a:lnTo>
                <a:close/>
              </a:path>
            </a:pathLst>
          </a:custGeom>
          <a:blipFill>
            <a:blip r:embed="rId4"/>
            <a:stretch>
              <a:fillRect l="0" t="0" r="0" b="0"/>
            </a:stretch>
          </a:blipFill>
        </p:spPr>
      </p:sp>
      <p:sp>
        <p:nvSpPr>
          <p:cNvPr name="TextBox 6" id="6"/>
          <p:cNvSpPr txBox="true"/>
          <p:nvPr/>
        </p:nvSpPr>
        <p:spPr>
          <a:xfrm rot="0">
            <a:off x="1510226" y="1019175"/>
            <a:ext cx="5633426" cy="36671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Key Steps To Launch the robot model for Simulation</a:t>
            </a:r>
          </a:p>
        </p:txBody>
      </p:sp>
      <p:sp>
        <p:nvSpPr>
          <p:cNvPr name="TextBox 7" id="7"/>
          <p:cNvSpPr txBox="true"/>
          <p:nvPr/>
        </p:nvSpPr>
        <p:spPr>
          <a:xfrm rot="0">
            <a:off x="3226352" y="7351187"/>
            <a:ext cx="2887821" cy="1028777"/>
          </a:xfrm>
          <a:prstGeom prst="rect">
            <a:avLst/>
          </a:prstGeom>
        </p:spPr>
        <p:txBody>
          <a:bodyPr anchor="t" rtlCol="false" tIns="0" lIns="0" bIns="0" rIns="0">
            <a:spAutoFit/>
          </a:bodyPr>
          <a:lstStyle/>
          <a:p>
            <a:pPr algn="ctr">
              <a:lnSpc>
                <a:spcPts val="4195"/>
              </a:lnSpc>
            </a:pPr>
            <a:r>
              <a:rPr lang="en-US" sz="2996" b="true">
                <a:solidFill>
                  <a:srgbClr val="00BF63"/>
                </a:solidFill>
                <a:latin typeface="Recoleta Bold"/>
                <a:ea typeface="Recoleta Bold"/>
                <a:cs typeface="Recoleta Bold"/>
                <a:sym typeface="Recoleta Bold"/>
              </a:rPr>
              <a:t>robot in gazebo</a:t>
            </a:r>
          </a:p>
          <a:p>
            <a:pPr algn="ctr">
              <a:lnSpc>
                <a:spcPts val="4195"/>
              </a:lnSpc>
              <a:spcBef>
                <a:spcPct val="0"/>
              </a:spcBef>
            </a:pPr>
            <a:r>
              <a:rPr lang="en-US" b="true" sz="2996">
                <a:solidFill>
                  <a:srgbClr val="00BF63"/>
                </a:solidFill>
                <a:latin typeface="Recoleta Bold"/>
                <a:ea typeface="Recoleta Bold"/>
                <a:cs typeface="Recoleta Bold"/>
                <a:sym typeface="Recoleta Bold"/>
              </a:rPr>
              <a:t>during mapping</a:t>
            </a:r>
          </a:p>
        </p:txBody>
      </p:sp>
      <p:sp>
        <p:nvSpPr>
          <p:cNvPr name="TextBox 8" id="8"/>
          <p:cNvSpPr txBox="true"/>
          <p:nvPr/>
        </p:nvSpPr>
        <p:spPr>
          <a:xfrm rot="0">
            <a:off x="10349109" y="8313289"/>
            <a:ext cx="2890044" cy="1057275"/>
          </a:xfrm>
          <a:prstGeom prst="rect">
            <a:avLst/>
          </a:prstGeom>
        </p:spPr>
        <p:txBody>
          <a:bodyPr anchor="t" rtlCol="false" tIns="0" lIns="0" bIns="0" rIns="0">
            <a:spAutoFit/>
          </a:bodyPr>
          <a:lstStyle/>
          <a:p>
            <a:pPr algn="ctr">
              <a:lnSpc>
                <a:spcPts val="4200"/>
              </a:lnSpc>
            </a:pPr>
            <a:r>
              <a:rPr lang="en-US" sz="3000" b="true">
                <a:solidFill>
                  <a:srgbClr val="00BF63"/>
                </a:solidFill>
                <a:latin typeface="Recoleta Bold"/>
                <a:ea typeface="Recoleta Bold"/>
                <a:cs typeface="Recoleta Bold"/>
                <a:sym typeface="Recoleta Bold"/>
              </a:rPr>
              <a:t>robot in rviz2 </a:t>
            </a:r>
          </a:p>
          <a:p>
            <a:pPr algn="ctr">
              <a:lnSpc>
                <a:spcPts val="4200"/>
              </a:lnSpc>
              <a:spcBef>
                <a:spcPct val="0"/>
              </a:spcBef>
            </a:pPr>
            <a:r>
              <a:rPr lang="en-US" b="true" sz="3000">
                <a:solidFill>
                  <a:srgbClr val="00BF63"/>
                </a:solidFill>
                <a:latin typeface="Recoleta Bold"/>
                <a:ea typeface="Recoleta Bold"/>
                <a:cs typeface="Recoleta Bold"/>
                <a:sym typeface="Recoleta Bold"/>
              </a:rPr>
              <a:t>during mapping</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573596"/>
            <a:ext cx="454346" cy="0"/>
          </a:xfrm>
          <a:prstGeom prst="line">
            <a:avLst/>
          </a:prstGeom>
          <a:ln cap="rnd" w="19050">
            <a:solidFill>
              <a:srgbClr val="8C52FF"/>
            </a:solidFill>
            <a:prstDash val="solid"/>
            <a:headEnd type="none" len="sm" w="sm"/>
            <a:tailEnd type="none" len="sm" w="sm"/>
          </a:ln>
        </p:spPr>
      </p:sp>
      <p:sp>
        <p:nvSpPr>
          <p:cNvPr name="AutoShape 3" id="3"/>
          <p:cNvSpPr/>
          <p:nvPr/>
        </p:nvSpPr>
        <p:spPr>
          <a:xfrm>
            <a:off x="7910357" y="5153025"/>
            <a:ext cx="454346" cy="0"/>
          </a:xfrm>
          <a:prstGeom prst="line">
            <a:avLst/>
          </a:prstGeom>
          <a:ln cap="rnd" w="19050">
            <a:solidFill>
              <a:srgbClr val="8C52FF"/>
            </a:solidFill>
            <a:prstDash val="solid"/>
            <a:headEnd type="none" len="sm" w="sm"/>
            <a:tailEnd type="none" len="sm" w="sm"/>
          </a:ln>
        </p:spPr>
      </p:sp>
      <p:graphicFrame>
        <p:nvGraphicFramePr>
          <p:cNvPr name="Table 4" id="4"/>
          <p:cNvGraphicFramePr>
            <a:graphicFrameLocks noGrp="true"/>
          </p:cNvGraphicFramePr>
          <p:nvPr/>
        </p:nvGraphicFramePr>
        <p:xfrm>
          <a:off x="8610600" y="628650"/>
          <a:ext cx="8272605" cy="9315948"/>
        </p:xfrm>
        <a:graphic>
          <a:graphicData uri="http://schemas.openxmlformats.org/drawingml/2006/table">
            <a:tbl>
              <a:tblPr/>
              <a:tblGrid>
                <a:gridCol w="8272605"/>
              </a:tblGrid>
              <a:tr h="36766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After mapping the next step was to save the map using the slam_toolbox plugin provided in the rviz2 visualization tool. The map was saved in two formats. One as a serial map and the other as a save map. The former was for use within the slam_toolbox while the latter was for use by external tools like amcl (Adaptive Monte Carlo Localization).</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32194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After having saved the two maps, the next step was to allow the robot to do localization with assistance from SLAM (simultaneous Localization &amp; Mapping). To do this, run the following command: </a:t>
                      </a:r>
                      <a:r>
                        <a:rPr lang="en-US" b="true" sz="2599">
                          <a:solidFill>
                            <a:srgbClr val="FFFFFF"/>
                          </a:solidFill>
                          <a:latin typeface="Heebo Bold"/>
                          <a:ea typeface="Heebo Bold"/>
                          <a:cs typeface="Heebo Bold"/>
                          <a:sym typeface="Heebo Bold"/>
                        </a:rPr>
                        <a:t>ros2 launch jkl localization_launch.py map:=/home/d/robotics-dojo-2024/pi-code/gf_save.yaml use_sim_time:=true</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2419848">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After the map whose path is given in above command appears, the next step was to set an </a:t>
                      </a:r>
                      <a:r>
                        <a:rPr lang="en-US" b="true" sz="2599">
                          <a:solidFill>
                            <a:srgbClr val="FFFFFF"/>
                          </a:solidFill>
                          <a:latin typeface="Heebo Bold"/>
                          <a:ea typeface="Heebo Bold"/>
                          <a:cs typeface="Heebo Bold"/>
                          <a:sym typeface="Heebo Bold"/>
                        </a:rPr>
                        <a:t>initial pose </a:t>
                      </a:r>
                      <a:r>
                        <a:rPr lang="en-US" sz="2599">
                          <a:solidFill>
                            <a:srgbClr val="FFFFFF"/>
                          </a:solidFill>
                          <a:latin typeface="Heebo"/>
                          <a:ea typeface="Heebo"/>
                          <a:cs typeface="Heebo"/>
                          <a:sym typeface="Heebo"/>
                        </a:rPr>
                        <a:t>and let amcl decide the position of the robot in the game field.</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AutoShape 5" id="5"/>
          <p:cNvSpPr/>
          <p:nvPr/>
        </p:nvSpPr>
        <p:spPr>
          <a:xfrm>
            <a:off x="7910357" y="8133965"/>
            <a:ext cx="454346" cy="0"/>
          </a:xfrm>
          <a:prstGeom prst="line">
            <a:avLst/>
          </a:prstGeom>
          <a:ln cap="rnd" w="19050">
            <a:solidFill>
              <a:srgbClr val="8C52FF"/>
            </a:solidFill>
            <a:prstDash val="solid"/>
            <a:headEnd type="none" len="sm" w="sm"/>
            <a:tailEnd type="none" len="sm" w="sm"/>
          </a:ln>
        </p:spPr>
      </p:sp>
      <p:sp>
        <p:nvSpPr>
          <p:cNvPr name="Freeform 6" id="6"/>
          <p:cNvSpPr/>
          <p:nvPr/>
        </p:nvSpPr>
        <p:spPr>
          <a:xfrm flipH="false" flipV="false" rot="0">
            <a:off x="172754" y="4408288"/>
            <a:ext cx="7640816" cy="3146065"/>
          </a:xfrm>
          <a:custGeom>
            <a:avLst/>
            <a:gdLst/>
            <a:ahLst/>
            <a:cxnLst/>
            <a:rect r="r" b="b" t="t" l="l"/>
            <a:pathLst>
              <a:path h="3146065" w="7640816">
                <a:moveTo>
                  <a:pt x="0" y="0"/>
                </a:moveTo>
                <a:lnTo>
                  <a:pt x="7640815" y="0"/>
                </a:lnTo>
                <a:lnTo>
                  <a:pt x="7640815" y="3146065"/>
                </a:lnTo>
                <a:lnTo>
                  <a:pt x="0" y="3146065"/>
                </a:lnTo>
                <a:lnTo>
                  <a:pt x="0" y="0"/>
                </a:lnTo>
                <a:close/>
              </a:path>
            </a:pathLst>
          </a:custGeom>
          <a:blipFill>
            <a:blip r:embed="rId2"/>
            <a:stretch>
              <a:fillRect l="-1902" t="0" r="-32101" b="0"/>
            </a:stretch>
          </a:blipFill>
        </p:spPr>
      </p:sp>
      <p:sp>
        <p:nvSpPr>
          <p:cNvPr name="TextBox 7" id="7"/>
          <p:cNvSpPr txBox="true"/>
          <p:nvPr/>
        </p:nvSpPr>
        <p:spPr>
          <a:xfrm rot="0">
            <a:off x="765873" y="619125"/>
            <a:ext cx="5633426" cy="36671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Key Steps To Launch the robot model for Simulation</a:t>
            </a:r>
          </a:p>
        </p:txBody>
      </p:sp>
      <p:sp>
        <p:nvSpPr>
          <p:cNvPr name="AutoShape 8" id="8"/>
          <p:cNvSpPr/>
          <p:nvPr/>
        </p:nvSpPr>
        <p:spPr>
          <a:xfrm flipH="true">
            <a:off x="3993162" y="1827005"/>
            <a:ext cx="4604493" cy="2581283"/>
          </a:xfrm>
          <a:prstGeom prst="line">
            <a:avLst/>
          </a:prstGeom>
          <a:ln cap="flat" w="38100">
            <a:solidFill>
              <a:srgbClr val="FF3131"/>
            </a:solidFill>
            <a:prstDash val="sysDot"/>
            <a:headEnd type="none" len="sm" w="sm"/>
            <a:tailEnd type="arrow" len="sm" w="med"/>
          </a:ln>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573596"/>
            <a:ext cx="454346" cy="0"/>
          </a:xfrm>
          <a:prstGeom prst="line">
            <a:avLst/>
          </a:prstGeom>
          <a:ln cap="rnd" w="19050">
            <a:solidFill>
              <a:srgbClr val="8C52FF"/>
            </a:solidFill>
            <a:prstDash val="solid"/>
            <a:headEnd type="none" len="sm" w="sm"/>
            <a:tailEnd type="none" len="sm" w="sm"/>
          </a:ln>
        </p:spPr>
      </p:sp>
      <p:sp>
        <p:nvSpPr>
          <p:cNvPr name="AutoShape 3" id="3"/>
          <p:cNvSpPr/>
          <p:nvPr/>
        </p:nvSpPr>
        <p:spPr>
          <a:xfrm>
            <a:off x="7910357" y="4900081"/>
            <a:ext cx="454346" cy="0"/>
          </a:xfrm>
          <a:prstGeom prst="line">
            <a:avLst/>
          </a:prstGeom>
          <a:ln cap="rnd" w="19050">
            <a:solidFill>
              <a:srgbClr val="8C52FF"/>
            </a:solidFill>
            <a:prstDash val="solid"/>
            <a:headEnd type="none" len="sm" w="sm"/>
            <a:tailEnd type="none" len="sm" w="sm"/>
          </a:ln>
        </p:spPr>
      </p:sp>
      <p:graphicFrame>
        <p:nvGraphicFramePr>
          <p:cNvPr name="Table 4" id="4"/>
          <p:cNvGraphicFramePr>
            <a:graphicFrameLocks noGrp="true"/>
          </p:cNvGraphicFramePr>
          <p:nvPr/>
        </p:nvGraphicFramePr>
        <p:xfrm>
          <a:off x="8610600" y="1028700"/>
          <a:ext cx="8272605" cy="8724900"/>
        </p:xfrm>
        <a:graphic>
          <a:graphicData uri="http://schemas.openxmlformats.org/drawingml/2006/table">
            <a:tbl>
              <a:tblPr/>
              <a:tblGrid>
                <a:gridCol w="8272605"/>
              </a:tblGrid>
              <a:tr h="3219450">
                <a:tc>
                  <a:txBody>
                    <a:bodyPr anchor="t" rtlCol="false"/>
                    <a:lstStyle/>
                    <a:p>
                      <a:pPr algn="l" marL="0" indent="0" lvl="1">
                        <a:lnSpc>
                          <a:spcPts val="3639"/>
                        </a:lnSpc>
                        <a:spcBef>
                          <a:spcPct val="0"/>
                        </a:spcBef>
                        <a:defRPr/>
                      </a:pPr>
                      <a:r>
                        <a:rPr lang="en-US" sz="2599">
                          <a:solidFill>
                            <a:srgbClr val="FFFFFF"/>
                          </a:solidFill>
                          <a:latin typeface="Heebo"/>
                          <a:ea typeface="Heebo"/>
                          <a:cs typeface="Heebo"/>
                          <a:sym typeface="Heebo"/>
                        </a:rPr>
                        <a:t>The next step was to now let the robot navigate through the game field autonomously. To do this, needed to run the following command: </a:t>
                      </a:r>
                      <a:r>
                        <a:rPr lang="en-US" b="true" sz="2599">
                          <a:solidFill>
                            <a:srgbClr val="FFFFFF"/>
                          </a:solidFill>
                          <a:latin typeface="Heebo Bold"/>
                          <a:ea typeface="Heebo Bold"/>
                          <a:cs typeface="Heebo Bold"/>
                          <a:sym typeface="Heebo Bold"/>
                        </a:rPr>
                        <a:t>ros2 launch jkl navigation_launch.py use_sim_time:=true map_subscribe_transient_local:=true params_file:=./src/jkl/config/nav2_params.yaml</a:t>
                      </a: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5505450">
                <a:tc>
                  <a:txBody>
                    <a:bodyPr anchor="t" rtlCol="false"/>
                    <a:lstStyle/>
                    <a:p>
                      <a:pPr algn="l">
                        <a:lnSpc>
                          <a:spcPts val="3639"/>
                        </a:lnSpc>
                        <a:defRPr/>
                      </a:pPr>
                      <a:r>
                        <a:rPr lang="en-US" sz="2599">
                          <a:solidFill>
                            <a:srgbClr val="FFFFFF"/>
                          </a:solidFill>
                          <a:latin typeface="Heebo"/>
                          <a:ea typeface="Heebo"/>
                          <a:cs typeface="Heebo"/>
                          <a:sym typeface="Heebo"/>
                        </a:rPr>
                        <a:t>After launching the command above, now at rviz2 a few buttons needed to be added which are:</a:t>
                      </a:r>
                      <a:endParaRPr lang="en-US" sz="1100"/>
                    </a:p>
                    <a:p>
                      <a:pPr algn="l" marL="561339" indent="-280669" lvl="1">
                        <a:lnSpc>
                          <a:spcPts val="3639"/>
                        </a:lnSpc>
                        <a:buAutoNum type="arabicPeriod" startAt="1"/>
                      </a:pPr>
                      <a:r>
                        <a:rPr lang="en-US" sz="2599">
                          <a:solidFill>
                            <a:srgbClr val="FFFFFF"/>
                          </a:solidFill>
                          <a:latin typeface="Heebo"/>
                          <a:ea typeface="Heebo"/>
                          <a:cs typeface="Heebo"/>
                          <a:sym typeface="Heebo"/>
                        </a:rPr>
                        <a:t>Robot model - topic is /robot_description</a:t>
                      </a:r>
                    </a:p>
                    <a:p>
                      <a:pPr algn="l" marL="561339" indent="-280669" lvl="1">
                        <a:lnSpc>
                          <a:spcPts val="3639"/>
                        </a:lnSpc>
                        <a:buAutoNum type="arabicPeriod" startAt="1"/>
                      </a:pPr>
                      <a:r>
                        <a:rPr lang="en-US" sz="2599">
                          <a:solidFill>
                            <a:srgbClr val="FFFFFF"/>
                          </a:solidFill>
                          <a:latin typeface="Heebo"/>
                          <a:ea typeface="Heebo"/>
                          <a:cs typeface="Heebo"/>
                          <a:sym typeface="Heebo"/>
                        </a:rPr>
                        <a:t>map - topic is /map</a:t>
                      </a:r>
                    </a:p>
                    <a:p>
                      <a:pPr algn="l" marL="561339" indent="-280669" lvl="1">
                        <a:lnSpc>
                          <a:spcPts val="3639"/>
                        </a:lnSpc>
                        <a:buAutoNum type="arabicPeriod" startAt="1"/>
                      </a:pPr>
                      <a:r>
                        <a:rPr lang="en-US" sz="2599">
                          <a:solidFill>
                            <a:srgbClr val="FFFFFF"/>
                          </a:solidFill>
                          <a:latin typeface="Heebo"/>
                          <a:ea typeface="Heebo"/>
                          <a:cs typeface="Heebo"/>
                          <a:sym typeface="Heebo"/>
                        </a:rPr>
                        <a:t>LaserScan - topic is /scan</a:t>
                      </a:r>
                    </a:p>
                    <a:p>
                      <a:pPr algn="l" marL="561339" indent="-280669" lvl="1">
                        <a:lnSpc>
                          <a:spcPts val="3639"/>
                        </a:lnSpc>
                        <a:buAutoNum type="arabicPeriod" startAt="1"/>
                      </a:pPr>
                      <a:r>
                        <a:rPr lang="en-US" sz="2599">
                          <a:solidFill>
                            <a:srgbClr val="FFFFFF"/>
                          </a:solidFill>
                          <a:latin typeface="Heebo"/>
                          <a:ea typeface="Heebo"/>
                          <a:cs typeface="Heebo"/>
                          <a:sym typeface="Heebo"/>
                        </a:rPr>
                        <a:t> Camera - topic is /camera/image_raw</a:t>
                      </a:r>
                    </a:p>
                    <a:p>
                      <a:pPr algn="l" marL="561339" indent="-280669" lvl="1">
                        <a:lnSpc>
                          <a:spcPts val="3639"/>
                        </a:lnSpc>
                        <a:buAutoNum type="arabicPeriod" startAt="1"/>
                      </a:pPr>
                      <a:r>
                        <a:rPr lang="en-US" sz="2599">
                          <a:solidFill>
                            <a:srgbClr val="FFFFFF"/>
                          </a:solidFill>
                          <a:latin typeface="Heebo"/>
                          <a:ea typeface="Heebo"/>
                          <a:cs typeface="Heebo"/>
                          <a:sym typeface="Heebo"/>
                        </a:rPr>
                        <a:t>map - topic is /global_costmap/costmap</a:t>
                      </a:r>
                    </a:p>
                    <a:p>
                      <a:pPr algn="l" marL="561339" indent="-280669" lvl="1">
                        <a:lnSpc>
                          <a:spcPts val="3639"/>
                        </a:lnSpc>
                        <a:buAutoNum type="arabicPeriod" startAt="1"/>
                      </a:pPr>
                      <a:r>
                        <a:rPr lang="en-US" sz="2599">
                          <a:solidFill>
                            <a:srgbClr val="FFFFFF"/>
                          </a:solidFill>
                          <a:latin typeface="Heebo"/>
                          <a:ea typeface="Heebo"/>
                          <a:cs typeface="Heebo"/>
                          <a:sym typeface="Heebo"/>
                        </a:rPr>
                        <a:t>Path - topic is /plan</a:t>
                      </a:r>
                    </a:p>
                    <a:p>
                      <a:pPr algn="l">
                        <a:lnSpc>
                          <a:spcPts val="3639"/>
                        </a:lnSpc>
                        <a:spcBef>
                          <a:spcPct val="0"/>
                        </a:spcBef>
                      </a:pPr>
                      <a:r>
                        <a:rPr lang="en-US" sz="2599">
                          <a:solidFill>
                            <a:srgbClr val="FFFFFF"/>
                          </a:solidFill>
                          <a:latin typeface="Heebo"/>
                          <a:ea typeface="Heebo"/>
                          <a:cs typeface="Heebo"/>
                          <a:sym typeface="Heebo"/>
                        </a:rPr>
                        <a:t>Those are just a few of the basic ones, more could be added for better display while visualizing the robot behavior.</a:t>
                      </a:r>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Freeform 5" id="5"/>
          <p:cNvSpPr/>
          <p:nvPr/>
        </p:nvSpPr>
        <p:spPr>
          <a:xfrm flipH="false" flipV="false" rot="-5400000">
            <a:off x="2328672" y="3973732"/>
            <a:ext cx="3255197" cy="6374761"/>
          </a:xfrm>
          <a:custGeom>
            <a:avLst/>
            <a:gdLst/>
            <a:ahLst/>
            <a:cxnLst/>
            <a:rect r="r" b="b" t="t" l="l"/>
            <a:pathLst>
              <a:path h="6374761" w="3255197">
                <a:moveTo>
                  <a:pt x="0" y="0"/>
                </a:moveTo>
                <a:lnTo>
                  <a:pt x="3255198" y="0"/>
                </a:lnTo>
                <a:lnTo>
                  <a:pt x="3255198" y="6374761"/>
                </a:lnTo>
                <a:lnTo>
                  <a:pt x="0" y="6374761"/>
                </a:lnTo>
                <a:lnTo>
                  <a:pt x="0" y="0"/>
                </a:lnTo>
                <a:close/>
              </a:path>
            </a:pathLst>
          </a:custGeom>
          <a:blipFill>
            <a:blip r:embed="rId2"/>
            <a:stretch>
              <a:fillRect l="0" t="0" r="0" b="0"/>
            </a:stretch>
          </a:blipFill>
        </p:spPr>
      </p:sp>
      <p:sp>
        <p:nvSpPr>
          <p:cNvPr name="TextBox 6" id="6"/>
          <p:cNvSpPr txBox="true"/>
          <p:nvPr/>
        </p:nvSpPr>
        <p:spPr>
          <a:xfrm rot="0">
            <a:off x="1510226" y="1019175"/>
            <a:ext cx="5633426" cy="36671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Key Steps To Launch the robot model for Simulation</a:t>
            </a:r>
          </a:p>
        </p:txBody>
      </p:sp>
      <p:sp>
        <p:nvSpPr>
          <p:cNvPr name="AutoShape 7" id="7"/>
          <p:cNvSpPr/>
          <p:nvPr/>
        </p:nvSpPr>
        <p:spPr>
          <a:xfrm flipH="true">
            <a:off x="4660054" y="2390912"/>
            <a:ext cx="3938700" cy="3127684"/>
          </a:xfrm>
          <a:prstGeom prst="line">
            <a:avLst/>
          </a:prstGeom>
          <a:ln cap="flat" w="38100">
            <a:solidFill>
              <a:srgbClr val="FF3131"/>
            </a:solidFill>
            <a:prstDash val="solid"/>
            <a:headEnd type="none" len="sm" w="sm"/>
            <a:tailEnd type="arrow" len="sm" w="med"/>
          </a:ln>
        </p:spPr>
      </p:sp>
      <p:sp>
        <p:nvSpPr>
          <p:cNvPr name="TextBox 8" id="8"/>
          <p:cNvSpPr txBox="true"/>
          <p:nvPr/>
        </p:nvSpPr>
        <p:spPr>
          <a:xfrm rot="0">
            <a:off x="-576328" y="9035796"/>
            <a:ext cx="8486685" cy="833365"/>
          </a:xfrm>
          <a:prstGeom prst="rect">
            <a:avLst/>
          </a:prstGeom>
        </p:spPr>
        <p:txBody>
          <a:bodyPr anchor="t" rtlCol="false" tIns="0" lIns="0" bIns="0" rIns="0">
            <a:spAutoFit/>
          </a:bodyPr>
          <a:lstStyle/>
          <a:p>
            <a:pPr algn="ctr">
              <a:lnSpc>
                <a:spcPts val="3309"/>
              </a:lnSpc>
            </a:pPr>
            <a:r>
              <a:rPr lang="en-US" sz="2363">
                <a:solidFill>
                  <a:srgbClr val="F48807"/>
                </a:solidFill>
                <a:latin typeface="The Seasons"/>
                <a:ea typeface="The Seasons"/>
                <a:cs typeface="The Seasons"/>
                <a:sym typeface="The Seasons"/>
              </a:rPr>
              <a:t>This is the global costmap that helps identify </a:t>
            </a:r>
          </a:p>
          <a:p>
            <a:pPr algn="ctr" marL="0" indent="0" lvl="0">
              <a:lnSpc>
                <a:spcPts val="3309"/>
              </a:lnSpc>
              <a:spcBef>
                <a:spcPct val="0"/>
              </a:spcBef>
            </a:pPr>
            <a:r>
              <a:rPr lang="en-US" sz="2363">
                <a:solidFill>
                  <a:srgbClr val="F48807"/>
                </a:solidFill>
                <a:latin typeface="The Seasons"/>
                <a:ea typeface="The Seasons"/>
                <a:cs typeface="The Seasons"/>
                <a:sym typeface="The Seasons"/>
              </a:rPr>
              <a:t>passable and impassable regions via cost.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grpSp>
        <p:nvGrpSpPr>
          <p:cNvPr name="Group 2" id="2"/>
          <p:cNvGrpSpPr/>
          <p:nvPr/>
        </p:nvGrpSpPr>
        <p:grpSpPr>
          <a:xfrm rot="0">
            <a:off x="6888431" y="5704609"/>
            <a:ext cx="3553691" cy="355369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48807"/>
            </a:solidFill>
          </p:spPr>
        </p:sp>
        <p:sp>
          <p:nvSpPr>
            <p:cNvPr name="TextBox 4" id="4"/>
            <p:cNvSpPr txBox="true"/>
            <p:nvPr/>
          </p:nvSpPr>
          <p:spPr>
            <a:xfrm>
              <a:off x="76200" y="38100"/>
              <a:ext cx="660400" cy="698500"/>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6273883" y="6910326"/>
            <a:ext cx="614548" cy="1142258"/>
            <a:chOff x="0" y="0"/>
            <a:chExt cx="161856" cy="300842"/>
          </a:xfrm>
        </p:grpSpPr>
        <p:sp>
          <p:nvSpPr>
            <p:cNvPr name="Freeform 6" id="6"/>
            <p:cNvSpPr/>
            <p:nvPr/>
          </p:nvSpPr>
          <p:spPr>
            <a:xfrm flipH="false" flipV="false" rot="0">
              <a:off x="0" y="0"/>
              <a:ext cx="161856" cy="300842"/>
            </a:xfrm>
            <a:custGeom>
              <a:avLst/>
              <a:gdLst/>
              <a:ahLst/>
              <a:cxnLst/>
              <a:rect r="r" b="b" t="t" l="l"/>
              <a:pathLst>
                <a:path h="300842" w="161856">
                  <a:moveTo>
                    <a:pt x="80928" y="0"/>
                  </a:moveTo>
                  <a:lnTo>
                    <a:pt x="80928" y="0"/>
                  </a:lnTo>
                  <a:cubicBezTo>
                    <a:pt x="102392" y="0"/>
                    <a:pt x="122976" y="8526"/>
                    <a:pt x="138153" y="23703"/>
                  </a:cubicBezTo>
                  <a:cubicBezTo>
                    <a:pt x="153330" y="38880"/>
                    <a:pt x="161856" y="59465"/>
                    <a:pt x="161856" y="80928"/>
                  </a:cubicBezTo>
                  <a:lnTo>
                    <a:pt x="161856" y="219913"/>
                  </a:lnTo>
                  <a:cubicBezTo>
                    <a:pt x="161856" y="264609"/>
                    <a:pt x="125624" y="300842"/>
                    <a:pt x="80928" y="300842"/>
                  </a:cubicBezTo>
                  <a:lnTo>
                    <a:pt x="80928" y="300842"/>
                  </a:lnTo>
                  <a:cubicBezTo>
                    <a:pt x="59465" y="300842"/>
                    <a:pt x="38880" y="292315"/>
                    <a:pt x="23703" y="277138"/>
                  </a:cubicBezTo>
                  <a:cubicBezTo>
                    <a:pt x="8526" y="261961"/>
                    <a:pt x="0" y="241377"/>
                    <a:pt x="0" y="219913"/>
                  </a:cubicBezTo>
                  <a:lnTo>
                    <a:pt x="0" y="80928"/>
                  </a:lnTo>
                  <a:cubicBezTo>
                    <a:pt x="0" y="36233"/>
                    <a:pt x="36233" y="0"/>
                    <a:pt x="80928" y="0"/>
                  </a:cubicBezTo>
                  <a:close/>
                </a:path>
              </a:pathLst>
            </a:custGeom>
            <a:solidFill>
              <a:srgbClr val="737373"/>
            </a:solidFill>
          </p:spPr>
        </p:sp>
        <p:sp>
          <p:nvSpPr>
            <p:cNvPr name="TextBox 7" id="7"/>
            <p:cNvSpPr txBox="true"/>
            <p:nvPr/>
          </p:nvSpPr>
          <p:spPr>
            <a:xfrm>
              <a:off x="0" y="-38100"/>
              <a:ext cx="161856" cy="338942"/>
            </a:xfrm>
            <a:prstGeom prst="rect">
              <a:avLst/>
            </a:prstGeom>
          </p:spPr>
          <p:txBody>
            <a:bodyPr anchor="ctr" rtlCol="false" tIns="50800" lIns="50800" bIns="50800" rIns="50800"/>
            <a:lstStyle/>
            <a:p>
              <a:pPr algn="ctr">
                <a:lnSpc>
                  <a:spcPts val="2100"/>
                </a:lnSpc>
              </a:pPr>
            </a:p>
          </p:txBody>
        </p:sp>
      </p:grpSp>
      <p:sp>
        <p:nvSpPr>
          <p:cNvPr name="TextBox 8" id="8"/>
          <p:cNvSpPr txBox="true"/>
          <p:nvPr/>
        </p:nvSpPr>
        <p:spPr>
          <a:xfrm rot="0">
            <a:off x="0" y="1092654"/>
            <a:ext cx="18288000" cy="4607419"/>
          </a:xfrm>
          <a:prstGeom prst="rect">
            <a:avLst/>
          </a:prstGeom>
        </p:spPr>
        <p:txBody>
          <a:bodyPr anchor="t" rtlCol="false" tIns="0" lIns="0" bIns="0" rIns="0">
            <a:spAutoFit/>
          </a:bodyPr>
          <a:lstStyle/>
          <a:p>
            <a:pPr algn="l" marL="791930" indent="-395965" lvl="1">
              <a:lnSpc>
                <a:spcPts val="5135"/>
              </a:lnSpc>
              <a:buFont typeface="Arial"/>
              <a:buChar char="•"/>
            </a:pPr>
            <a:r>
              <a:rPr lang="en-US" sz="3668">
                <a:solidFill>
                  <a:srgbClr val="FFFFFF"/>
                </a:solidFill>
                <a:latin typeface="Heebo"/>
                <a:ea typeface="Heebo"/>
                <a:cs typeface="Heebo"/>
                <a:sym typeface="Heebo"/>
              </a:rPr>
              <a:t>This consists of the differential drive system and two 12V 200rpm DC motors with quadrature encoders.</a:t>
            </a:r>
          </a:p>
          <a:p>
            <a:pPr algn="l" marL="791930" indent="-395965" lvl="1">
              <a:lnSpc>
                <a:spcPts val="5135"/>
              </a:lnSpc>
              <a:buFont typeface="Arial"/>
              <a:buChar char="•"/>
            </a:pPr>
            <a:r>
              <a:rPr lang="en-US" sz="3668">
                <a:solidFill>
                  <a:srgbClr val="FFFFFF"/>
                </a:solidFill>
                <a:latin typeface="Heebo"/>
                <a:ea typeface="Heebo"/>
                <a:cs typeface="Heebo"/>
                <a:sym typeface="Heebo"/>
              </a:rPr>
              <a:t>The differential drive system employs the use of two motors connected to wheels that are aligned to the axis passing through the center of the robot base which allows turning on the spot which increases maneuverability of the robot.</a:t>
            </a:r>
          </a:p>
          <a:p>
            <a:pPr algn="l" marL="791930" indent="-395965" lvl="1">
              <a:lnSpc>
                <a:spcPts val="5135"/>
              </a:lnSpc>
              <a:buFont typeface="Arial"/>
              <a:buChar char="•"/>
            </a:pPr>
            <a:r>
              <a:rPr lang="en-US" sz="3668">
                <a:solidFill>
                  <a:srgbClr val="FFFFFF"/>
                </a:solidFill>
                <a:latin typeface="Heebo"/>
                <a:ea typeface="Heebo"/>
                <a:cs typeface="Heebo"/>
                <a:sym typeface="Heebo"/>
              </a:rPr>
              <a:t>By use of a motor driver, the speed and direction of the motors are controlled.</a:t>
            </a:r>
          </a:p>
          <a:p>
            <a:pPr algn="ctr">
              <a:lnSpc>
                <a:spcPts val="5135"/>
              </a:lnSpc>
              <a:spcBef>
                <a:spcPct val="0"/>
              </a:spcBef>
            </a:pPr>
          </a:p>
        </p:txBody>
      </p:sp>
      <p:sp>
        <p:nvSpPr>
          <p:cNvPr name="TextBox 9" id="9"/>
          <p:cNvSpPr txBox="true"/>
          <p:nvPr/>
        </p:nvSpPr>
        <p:spPr>
          <a:xfrm rot="0">
            <a:off x="0" y="-152400"/>
            <a:ext cx="18288000" cy="1394960"/>
          </a:xfrm>
          <a:prstGeom prst="rect">
            <a:avLst/>
          </a:prstGeom>
        </p:spPr>
        <p:txBody>
          <a:bodyPr anchor="t" rtlCol="false" tIns="0" lIns="0" bIns="0" rIns="0">
            <a:spAutoFit/>
          </a:bodyPr>
          <a:lstStyle/>
          <a:p>
            <a:pPr algn="ctr">
              <a:lnSpc>
                <a:spcPts val="11471"/>
              </a:lnSpc>
            </a:pPr>
            <a:r>
              <a:rPr lang="en-US" sz="8194" b="true">
                <a:solidFill>
                  <a:srgbClr val="00BF63"/>
                </a:solidFill>
                <a:latin typeface="Canva Sans Bold"/>
                <a:ea typeface="Canva Sans Bold"/>
                <a:cs typeface="Canva Sans Bold"/>
                <a:sym typeface="Canva Sans Bold"/>
              </a:rPr>
              <a:t>1.DRIVE-TRAIN AND PROPULSION</a:t>
            </a:r>
          </a:p>
        </p:txBody>
      </p:sp>
      <p:grpSp>
        <p:nvGrpSpPr>
          <p:cNvPr name="Group 10" id="10"/>
          <p:cNvGrpSpPr/>
          <p:nvPr/>
        </p:nvGrpSpPr>
        <p:grpSpPr>
          <a:xfrm rot="0">
            <a:off x="10442121" y="6910326"/>
            <a:ext cx="614548" cy="1142258"/>
            <a:chOff x="0" y="0"/>
            <a:chExt cx="161856" cy="300842"/>
          </a:xfrm>
        </p:grpSpPr>
        <p:sp>
          <p:nvSpPr>
            <p:cNvPr name="Freeform 11" id="11"/>
            <p:cNvSpPr/>
            <p:nvPr/>
          </p:nvSpPr>
          <p:spPr>
            <a:xfrm flipH="false" flipV="false" rot="0">
              <a:off x="0" y="0"/>
              <a:ext cx="161856" cy="300842"/>
            </a:xfrm>
            <a:custGeom>
              <a:avLst/>
              <a:gdLst/>
              <a:ahLst/>
              <a:cxnLst/>
              <a:rect r="r" b="b" t="t" l="l"/>
              <a:pathLst>
                <a:path h="300842" w="161856">
                  <a:moveTo>
                    <a:pt x="80928" y="0"/>
                  </a:moveTo>
                  <a:lnTo>
                    <a:pt x="80928" y="0"/>
                  </a:lnTo>
                  <a:cubicBezTo>
                    <a:pt x="102392" y="0"/>
                    <a:pt x="122976" y="8526"/>
                    <a:pt x="138153" y="23703"/>
                  </a:cubicBezTo>
                  <a:cubicBezTo>
                    <a:pt x="153330" y="38880"/>
                    <a:pt x="161856" y="59465"/>
                    <a:pt x="161856" y="80928"/>
                  </a:cubicBezTo>
                  <a:lnTo>
                    <a:pt x="161856" y="219913"/>
                  </a:lnTo>
                  <a:cubicBezTo>
                    <a:pt x="161856" y="264609"/>
                    <a:pt x="125624" y="300842"/>
                    <a:pt x="80928" y="300842"/>
                  </a:cubicBezTo>
                  <a:lnTo>
                    <a:pt x="80928" y="300842"/>
                  </a:lnTo>
                  <a:cubicBezTo>
                    <a:pt x="59465" y="300842"/>
                    <a:pt x="38880" y="292315"/>
                    <a:pt x="23703" y="277138"/>
                  </a:cubicBezTo>
                  <a:cubicBezTo>
                    <a:pt x="8526" y="261961"/>
                    <a:pt x="0" y="241377"/>
                    <a:pt x="0" y="219913"/>
                  </a:cubicBezTo>
                  <a:lnTo>
                    <a:pt x="0" y="80928"/>
                  </a:lnTo>
                  <a:cubicBezTo>
                    <a:pt x="0" y="36233"/>
                    <a:pt x="36233" y="0"/>
                    <a:pt x="80928" y="0"/>
                  </a:cubicBezTo>
                  <a:close/>
                </a:path>
              </a:pathLst>
            </a:custGeom>
            <a:solidFill>
              <a:srgbClr val="737373"/>
            </a:solidFill>
          </p:spPr>
        </p:sp>
        <p:sp>
          <p:nvSpPr>
            <p:cNvPr name="TextBox 12" id="12"/>
            <p:cNvSpPr txBox="true"/>
            <p:nvPr/>
          </p:nvSpPr>
          <p:spPr>
            <a:xfrm>
              <a:off x="0" y="-38100"/>
              <a:ext cx="161856" cy="338942"/>
            </a:xfrm>
            <a:prstGeom prst="rect">
              <a:avLst/>
            </a:prstGeom>
          </p:spPr>
          <p:txBody>
            <a:bodyPr anchor="ctr" rtlCol="false" tIns="50800" lIns="50800" bIns="50800" rIns="50800"/>
            <a:lstStyle/>
            <a:p>
              <a:pPr algn="ctr">
                <a:lnSpc>
                  <a:spcPts val="2100"/>
                </a:lnSpc>
              </a:pPr>
            </a:p>
          </p:txBody>
        </p:sp>
      </p:grpSp>
      <p:sp>
        <p:nvSpPr>
          <p:cNvPr name="Freeform 13" id="13"/>
          <p:cNvSpPr/>
          <p:nvPr/>
        </p:nvSpPr>
        <p:spPr>
          <a:xfrm flipH="false" flipV="false" rot="-3280436">
            <a:off x="4609555" y="6235298"/>
            <a:ext cx="1855901" cy="1970935"/>
          </a:xfrm>
          <a:custGeom>
            <a:avLst/>
            <a:gdLst/>
            <a:ahLst/>
            <a:cxnLst/>
            <a:rect r="r" b="b" t="t" l="l"/>
            <a:pathLst>
              <a:path h="1970935" w="1855901">
                <a:moveTo>
                  <a:pt x="0" y="0"/>
                </a:moveTo>
                <a:lnTo>
                  <a:pt x="1855901" y="0"/>
                </a:lnTo>
                <a:lnTo>
                  <a:pt x="1855901" y="1970936"/>
                </a:lnTo>
                <a:lnTo>
                  <a:pt x="0" y="1970936"/>
                </a:lnTo>
                <a:lnTo>
                  <a:pt x="0" y="0"/>
                </a:lnTo>
                <a:close/>
              </a:path>
            </a:pathLst>
          </a:custGeom>
          <a:blipFill>
            <a:blip r:embed="rId2"/>
            <a:stretch>
              <a:fillRect l="0" t="-5553" r="0" b="-5553"/>
            </a:stretch>
          </a:blipFill>
        </p:spPr>
      </p:sp>
      <p:sp>
        <p:nvSpPr>
          <p:cNvPr name="Freeform 14" id="14"/>
          <p:cNvSpPr/>
          <p:nvPr/>
        </p:nvSpPr>
        <p:spPr>
          <a:xfrm flipH="false" flipV="false" rot="7970945">
            <a:off x="10867735" y="6696383"/>
            <a:ext cx="1855901" cy="1970935"/>
          </a:xfrm>
          <a:custGeom>
            <a:avLst/>
            <a:gdLst/>
            <a:ahLst/>
            <a:cxnLst/>
            <a:rect r="r" b="b" t="t" l="l"/>
            <a:pathLst>
              <a:path h="1970935" w="1855901">
                <a:moveTo>
                  <a:pt x="0" y="0"/>
                </a:moveTo>
                <a:lnTo>
                  <a:pt x="1855901" y="0"/>
                </a:lnTo>
                <a:lnTo>
                  <a:pt x="1855901" y="1970935"/>
                </a:lnTo>
                <a:lnTo>
                  <a:pt x="0" y="1970935"/>
                </a:lnTo>
                <a:lnTo>
                  <a:pt x="0" y="0"/>
                </a:lnTo>
                <a:close/>
              </a:path>
            </a:pathLst>
          </a:custGeom>
          <a:blipFill>
            <a:blip r:embed="rId2"/>
            <a:stretch>
              <a:fillRect l="0" t="-5553" r="0" b="-5553"/>
            </a:stretch>
          </a:blipFill>
        </p:spPr>
      </p:sp>
      <p:sp>
        <p:nvSpPr>
          <p:cNvPr name="Freeform 15" id="15"/>
          <p:cNvSpPr/>
          <p:nvPr/>
        </p:nvSpPr>
        <p:spPr>
          <a:xfrm flipH="true" flipV="false" rot="-7617663">
            <a:off x="3069722" y="6228207"/>
            <a:ext cx="1855901" cy="1970935"/>
          </a:xfrm>
          <a:custGeom>
            <a:avLst/>
            <a:gdLst/>
            <a:ahLst/>
            <a:cxnLst/>
            <a:rect r="r" b="b" t="t" l="l"/>
            <a:pathLst>
              <a:path h="1970935" w="1855901">
                <a:moveTo>
                  <a:pt x="1855901" y="0"/>
                </a:moveTo>
                <a:lnTo>
                  <a:pt x="0" y="0"/>
                </a:lnTo>
                <a:lnTo>
                  <a:pt x="0" y="1970936"/>
                </a:lnTo>
                <a:lnTo>
                  <a:pt x="1855901" y="1970936"/>
                </a:lnTo>
                <a:lnTo>
                  <a:pt x="1855901" y="0"/>
                </a:lnTo>
                <a:close/>
              </a:path>
            </a:pathLst>
          </a:custGeom>
          <a:blipFill>
            <a:blip r:embed="rId2"/>
            <a:stretch>
              <a:fillRect l="0" t="-5553" r="0" b="-5553"/>
            </a:stretch>
          </a:blipFill>
        </p:spPr>
      </p:sp>
      <p:sp>
        <p:nvSpPr>
          <p:cNvPr name="Freeform 16" id="16"/>
          <p:cNvSpPr/>
          <p:nvPr/>
        </p:nvSpPr>
        <p:spPr>
          <a:xfrm flipH="true" flipV="false" rot="2927209">
            <a:off x="12221299" y="6696383"/>
            <a:ext cx="1855901" cy="1970935"/>
          </a:xfrm>
          <a:custGeom>
            <a:avLst/>
            <a:gdLst/>
            <a:ahLst/>
            <a:cxnLst/>
            <a:rect r="r" b="b" t="t" l="l"/>
            <a:pathLst>
              <a:path h="1970935" w="1855901">
                <a:moveTo>
                  <a:pt x="1855901" y="0"/>
                </a:moveTo>
                <a:lnTo>
                  <a:pt x="0" y="0"/>
                </a:lnTo>
                <a:lnTo>
                  <a:pt x="0" y="1970935"/>
                </a:lnTo>
                <a:lnTo>
                  <a:pt x="1855901" y="1970935"/>
                </a:lnTo>
                <a:lnTo>
                  <a:pt x="1855901" y="0"/>
                </a:lnTo>
                <a:close/>
              </a:path>
            </a:pathLst>
          </a:custGeom>
          <a:blipFill>
            <a:blip r:embed="rId2"/>
            <a:stretch>
              <a:fillRect l="0" t="-5553" r="0" b="-5553"/>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AutoShape 2" id="2"/>
          <p:cNvSpPr/>
          <p:nvPr/>
        </p:nvSpPr>
        <p:spPr>
          <a:xfrm>
            <a:off x="7910357" y="1573596"/>
            <a:ext cx="454346" cy="0"/>
          </a:xfrm>
          <a:prstGeom prst="line">
            <a:avLst/>
          </a:prstGeom>
          <a:ln cap="rnd" w="19050">
            <a:solidFill>
              <a:srgbClr val="8C52FF"/>
            </a:solidFill>
            <a:prstDash val="solid"/>
            <a:headEnd type="none" len="sm" w="sm"/>
            <a:tailEnd type="none" len="sm" w="sm"/>
          </a:ln>
        </p:spPr>
      </p:sp>
      <p:graphicFrame>
        <p:nvGraphicFramePr>
          <p:cNvPr name="Table 3" id="3"/>
          <p:cNvGraphicFramePr>
            <a:graphicFrameLocks noGrp="true"/>
          </p:cNvGraphicFramePr>
          <p:nvPr/>
        </p:nvGraphicFramePr>
        <p:xfrm>
          <a:off x="8610600" y="1028700"/>
          <a:ext cx="8272605" cy="3803967"/>
        </p:xfrm>
        <a:graphic>
          <a:graphicData uri="http://schemas.openxmlformats.org/drawingml/2006/table">
            <a:tbl>
              <a:tblPr/>
              <a:tblGrid>
                <a:gridCol w="8272605"/>
              </a:tblGrid>
              <a:tr h="2762250">
                <a:tc>
                  <a:txBody>
                    <a:bodyPr anchor="t" rtlCol="false"/>
                    <a:lstStyle/>
                    <a:p>
                      <a:pPr algn="l">
                        <a:lnSpc>
                          <a:spcPts val="3639"/>
                        </a:lnSpc>
                        <a:defRPr/>
                      </a:pPr>
                      <a:r>
                        <a:rPr lang="en-US" sz="2599">
                          <a:solidFill>
                            <a:srgbClr val="FFFFFF"/>
                          </a:solidFill>
                          <a:latin typeface="Heebo"/>
                          <a:ea typeface="Heebo"/>
                          <a:cs typeface="Heebo"/>
                          <a:sym typeface="Heebo"/>
                        </a:rPr>
                        <a:t>Rviz2 and Nav2 provides us with two ways to carry out navigation. </a:t>
                      </a:r>
                      <a:endParaRPr lang="en-US" sz="1100"/>
                    </a:p>
                    <a:p>
                      <a:pPr algn="l" marL="0" indent="0" lvl="1">
                        <a:lnSpc>
                          <a:spcPts val="3639"/>
                        </a:lnSpc>
                        <a:spcBef>
                          <a:spcPct val="0"/>
                        </a:spcBef>
                      </a:pPr>
                      <a:r>
                        <a:rPr lang="en-US" sz="2599">
                          <a:solidFill>
                            <a:srgbClr val="FFFFFF"/>
                          </a:solidFill>
                          <a:latin typeface="Heebo"/>
                          <a:ea typeface="Heebo"/>
                          <a:cs typeface="Heebo"/>
                          <a:sym typeface="Heebo"/>
                        </a:rPr>
                        <a:t>One is using the 2D goal pose. Here, one can only set one destination at a time as well as the direction that the robot should face upon arrival at the destination.</a:t>
                      </a:r>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041717">
                <a:tc>
                  <a:txBody>
                    <a:bodyPr anchor="t" rtlCol="false"/>
                    <a:lstStyle/>
                    <a:p>
                      <a:pPr algn="l">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Freeform 4" id="4"/>
          <p:cNvSpPr/>
          <p:nvPr/>
        </p:nvSpPr>
        <p:spPr>
          <a:xfrm flipH="false" flipV="false" rot="0">
            <a:off x="1209360" y="4686300"/>
            <a:ext cx="3109631" cy="3737539"/>
          </a:xfrm>
          <a:custGeom>
            <a:avLst/>
            <a:gdLst/>
            <a:ahLst/>
            <a:cxnLst/>
            <a:rect r="r" b="b" t="t" l="l"/>
            <a:pathLst>
              <a:path h="3737539" w="3109631">
                <a:moveTo>
                  <a:pt x="0" y="0"/>
                </a:moveTo>
                <a:lnTo>
                  <a:pt x="3109630" y="0"/>
                </a:lnTo>
                <a:lnTo>
                  <a:pt x="3109630" y="3737539"/>
                </a:lnTo>
                <a:lnTo>
                  <a:pt x="0" y="3737539"/>
                </a:lnTo>
                <a:lnTo>
                  <a:pt x="0" y="0"/>
                </a:lnTo>
                <a:close/>
              </a:path>
            </a:pathLst>
          </a:custGeom>
          <a:blipFill>
            <a:blip r:embed="rId2"/>
            <a:stretch>
              <a:fillRect l="0" t="0" r="0" b="-62933"/>
            </a:stretch>
          </a:blipFill>
        </p:spPr>
      </p:sp>
      <p:sp>
        <p:nvSpPr>
          <p:cNvPr name="Freeform 5" id="5"/>
          <p:cNvSpPr/>
          <p:nvPr/>
        </p:nvSpPr>
        <p:spPr>
          <a:xfrm flipH="false" flipV="false" rot="0">
            <a:off x="12237550" y="4686300"/>
            <a:ext cx="3018835" cy="3737578"/>
          </a:xfrm>
          <a:custGeom>
            <a:avLst/>
            <a:gdLst/>
            <a:ahLst/>
            <a:cxnLst/>
            <a:rect r="r" b="b" t="t" l="l"/>
            <a:pathLst>
              <a:path h="3737578" w="3018835">
                <a:moveTo>
                  <a:pt x="0" y="0"/>
                </a:moveTo>
                <a:lnTo>
                  <a:pt x="3018836" y="0"/>
                </a:lnTo>
                <a:lnTo>
                  <a:pt x="3018836" y="3737578"/>
                </a:lnTo>
                <a:lnTo>
                  <a:pt x="0" y="3737578"/>
                </a:lnTo>
                <a:lnTo>
                  <a:pt x="0" y="0"/>
                </a:lnTo>
                <a:close/>
              </a:path>
            </a:pathLst>
          </a:custGeom>
          <a:blipFill>
            <a:blip r:embed="rId3"/>
            <a:stretch>
              <a:fillRect l="0" t="0" r="0" b="-63729"/>
            </a:stretch>
          </a:blipFill>
        </p:spPr>
      </p:sp>
      <p:sp>
        <p:nvSpPr>
          <p:cNvPr name="Freeform 6" id="6"/>
          <p:cNvSpPr/>
          <p:nvPr/>
        </p:nvSpPr>
        <p:spPr>
          <a:xfrm flipH="false" flipV="false" rot="0">
            <a:off x="4833340" y="6273996"/>
            <a:ext cx="1425925" cy="502639"/>
          </a:xfrm>
          <a:custGeom>
            <a:avLst/>
            <a:gdLst/>
            <a:ahLst/>
            <a:cxnLst/>
            <a:rect r="r" b="b" t="t" l="l"/>
            <a:pathLst>
              <a:path h="502639" w="1425925">
                <a:moveTo>
                  <a:pt x="0" y="0"/>
                </a:moveTo>
                <a:lnTo>
                  <a:pt x="1425925" y="0"/>
                </a:lnTo>
                <a:lnTo>
                  <a:pt x="1425925" y="502638"/>
                </a:lnTo>
                <a:lnTo>
                  <a:pt x="0" y="5026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6773615" y="4686300"/>
            <a:ext cx="3018835" cy="3678030"/>
          </a:xfrm>
          <a:custGeom>
            <a:avLst/>
            <a:gdLst/>
            <a:ahLst/>
            <a:cxnLst/>
            <a:rect r="r" b="b" t="t" l="l"/>
            <a:pathLst>
              <a:path h="3678030" w="3018835">
                <a:moveTo>
                  <a:pt x="0" y="0"/>
                </a:moveTo>
                <a:lnTo>
                  <a:pt x="3018835" y="0"/>
                </a:lnTo>
                <a:lnTo>
                  <a:pt x="3018835" y="3678030"/>
                </a:lnTo>
                <a:lnTo>
                  <a:pt x="0" y="3678030"/>
                </a:lnTo>
                <a:lnTo>
                  <a:pt x="0" y="0"/>
                </a:lnTo>
                <a:close/>
              </a:path>
            </a:pathLst>
          </a:custGeom>
          <a:blipFill>
            <a:blip r:embed="rId6"/>
            <a:stretch>
              <a:fillRect l="0" t="0" r="0" b="-66380"/>
            </a:stretch>
          </a:blipFill>
        </p:spPr>
      </p:sp>
      <p:sp>
        <p:nvSpPr>
          <p:cNvPr name="Freeform 8" id="8"/>
          <p:cNvSpPr/>
          <p:nvPr/>
        </p:nvSpPr>
        <p:spPr>
          <a:xfrm flipH="false" flipV="false" rot="0">
            <a:off x="10349459" y="6273996"/>
            <a:ext cx="1425925" cy="502639"/>
          </a:xfrm>
          <a:custGeom>
            <a:avLst/>
            <a:gdLst/>
            <a:ahLst/>
            <a:cxnLst/>
            <a:rect r="r" b="b" t="t" l="l"/>
            <a:pathLst>
              <a:path h="502639" w="1425925">
                <a:moveTo>
                  <a:pt x="0" y="0"/>
                </a:moveTo>
                <a:lnTo>
                  <a:pt x="1425925" y="0"/>
                </a:lnTo>
                <a:lnTo>
                  <a:pt x="1425925" y="502638"/>
                </a:lnTo>
                <a:lnTo>
                  <a:pt x="0" y="5026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10226" y="1019175"/>
            <a:ext cx="5633426" cy="3667125"/>
          </a:xfrm>
          <a:prstGeom prst="rect">
            <a:avLst/>
          </a:prstGeom>
        </p:spPr>
        <p:txBody>
          <a:bodyPr anchor="t" rtlCol="false" tIns="0" lIns="0" bIns="0" rIns="0">
            <a:spAutoFit/>
          </a:bodyPr>
          <a:lstStyle/>
          <a:p>
            <a:pPr algn="l">
              <a:lnSpc>
                <a:spcPts val="7200"/>
              </a:lnSpc>
            </a:pPr>
            <a:r>
              <a:rPr lang="en-US" sz="6000" b="true">
                <a:solidFill>
                  <a:srgbClr val="FFFFFF"/>
                </a:solidFill>
                <a:latin typeface="Heebo Ultra-Bold"/>
                <a:ea typeface="Heebo Ultra-Bold"/>
                <a:cs typeface="Heebo Ultra-Bold"/>
                <a:sym typeface="Heebo Ultra-Bold"/>
              </a:rPr>
              <a:t>Key Steps To Launch the robot model for Simulation</a:t>
            </a:r>
          </a:p>
        </p:txBody>
      </p:sp>
      <p:sp>
        <p:nvSpPr>
          <p:cNvPr name="TextBox 10" id="10"/>
          <p:cNvSpPr txBox="true"/>
          <p:nvPr/>
        </p:nvSpPr>
        <p:spPr>
          <a:xfrm rot="0">
            <a:off x="2136826" y="9148593"/>
            <a:ext cx="853757" cy="485775"/>
          </a:xfrm>
          <a:prstGeom prst="rect">
            <a:avLst/>
          </a:prstGeom>
        </p:spPr>
        <p:txBody>
          <a:bodyPr anchor="t" rtlCol="false" tIns="0" lIns="0" bIns="0" rIns="0">
            <a:spAutoFit/>
          </a:bodyPr>
          <a:lstStyle/>
          <a:p>
            <a:pPr algn="ctr">
              <a:lnSpc>
                <a:spcPts val="3840"/>
              </a:lnSpc>
              <a:spcBef>
                <a:spcPct val="0"/>
              </a:spcBef>
            </a:pPr>
            <a:r>
              <a:rPr lang="en-US" b="true" sz="3200">
                <a:solidFill>
                  <a:srgbClr val="00BF63"/>
                </a:solidFill>
                <a:latin typeface="Heebo Ultra-Bold"/>
                <a:ea typeface="Heebo Ultra-Bold"/>
                <a:cs typeface="Heebo Ultra-Bold"/>
                <a:sym typeface="Heebo Ultra-Bold"/>
              </a:rPr>
              <a:t>start</a:t>
            </a:r>
          </a:p>
        </p:txBody>
      </p:sp>
      <p:sp>
        <p:nvSpPr>
          <p:cNvPr name="TextBox 11" id="11"/>
          <p:cNvSpPr txBox="true"/>
          <p:nvPr/>
        </p:nvSpPr>
        <p:spPr>
          <a:xfrm rot="0">
            <a:off x="11271659" y="8662818"/>
            <a:ext cx="4950619" cy="1457325"/>
          </a:xfrm>
          <a:prstGeom prst="rect">
            <a:avLst/>
          </a:prstGeom>
        </p:spPr>
        <p:txBody>
          <a:bodyPr anchor="t" rtlCol="false" tIns="0" lIns="0" bIns="0" rIns="0">
            <a:spAutoFit/>
          </a:bodyPr>
          <a:lstStyle/>
          <a:p>
            <a:pPr algn="ctr">
              <a:lnSpc>
                <a:spcPts val="3840"/>
              </a:lnSpc>
            </a:pPr>
            <a:r>
              <a:rPr lang="en-US" sz="3200" b="true">
                <a:solidFill>
                  <a:srgbClr val="00BF63"/>
                </a:solidFill>
                <a:latin typeface="Heebo Ultra-Bold"/>
                <a:ea typeface="Heebo Ultra-Bold"/>
                <a:cs typeface="Heebo Ultra-Bold"/>
                <a:sym typeface="Heebo Ultra-Bold"/>
              </a:rPr>
              <a:t>robot at the set destination</a:t>
            </a:r>
          </a:p>
          <a:p>
            <a:pPr algn="ctr">
              <a:lnSpc>
                <a:spcPts val="3840"/>
              </a:lnSpc>
            </a:pPr>
            <a:r>
              <a:rPr lang="en-US" sz="3200" b="true">
                <a:solidFill>
                  <a:srgbClr val="00BF63"/>
                </a:solidFill>
                <a:latin typeface="Heebo Ultra-Bold"/>
                <a:ea typeface="Heebo Ultra-Bold"/>
                <a:cs typeface="Heebo Ultra-Bold"/>
                <a:sym typeface="Heebo Ultra-Bold"/>
              </a:rPr>
              <a:t>&amp; </a:t>
            </a:r>
          </a:p>
          <a:p>
            <a:pPr algn="ctr">
              <a:lnSpc>
                <a:spcPts val="3840"/>
              </a:lnSpc>
              <a:spcBef>
                <a:spcPct val="0"/>
              </a:spcBef>
            </a:pPr>
            <a:r>
              <a:rPr lang="en-US" b="true" sz="3200">
                <a:solidFill>
                  <a:srgbClr val="00BF63"/>
                </a:solidFill>
                <a:latin typeface="Heebo Ultra-Bold"/>
                <a:ea typeface="Heebo Ultra-Bold"/>
                <a:cs typeface="Heebo Ultra-Bold"/>
                <a:sym typeface="Heebo Ultra-Bold"/>
              </a:rPr>
              <a:t>Facing the set direction</a:t>
            </a:r>
          </a:p>
        </p:txBody>
      </p:sp>
      <p:sp>
        <p:nvSpPr>
          <p:cNvPr name="TextBox 12" id="12"/>
          <p:cNvSpPr txBox="true"/>
          <p:nvPr/>
        </p:nvSpPr>
        <p:spPr>
          <a:xfrm rot="0">
            <a:off x="6259265" y="9148593"/>
            <a:ext cx="4090194" cy="485775"/>
          </a:xfrm>
          <a:prstGeom prst="rect">
            <a:avLst/>
          </a:prstGeom>
        </p:spPr>
        <p:txBody>
          <a:bodyPr anchor="t" rtlCol="false" tIns="0" lIns="0" bIns="0" rIns="0">
            <a:spAutoFit/>
          </a:bodyPr>
          <a:lstStyle/>
          <a:p>
            <a:pPr algn="ctr">
              <a:lnSpc>
                <a:spcPts val="3840"/>
              </a:lnSpc>
              <a:spcBef>
                <a:spcPct val="0"/>
              </a:spcBef>
            </a:pPr>
            <a:r>
              <a:rPr lang="en-US" b="true" sz="3200">
                <a:solidFill>
                  <a:srgbClr val="F48807"/>
                </a:solidFill>
                <a:latin typeface="Heebo Ultra-Bold"/>
                <a:ea typeface="Heebo Ultra-Bold"/>
                <a:cs typeface="Heebo Ultra-Bold"/>
                <a:sym typeface="Heebo Ultra-Bold"/>
              </a:rPr>
              <a:t>navigation in progress</a:t>
            </a: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492766" y="0"/>
          <a:ext cx="12940310" cy="3346767"/>
        </p:xfrm>
        <a:graphic>
          <a:graphicData uri="http://schemas.openxmlformats.org/drawingml/2006/table">
            <a:tbl>
              <a:tblPr/>
              <a:tblGrid>
                <a:gridCol w="12940310"/>
              </a:tblGrid>
              <a:tr h="2305050">
                <a:tc>
                  <a:txBody>
                    <a:bodyPr anchor="t" rtlCol="false"/>
                    <a:lstStyle/>
                    <a:p>
                      <a:pPr algn="l">
                        <a:lnSpc>
                          <a:spcPts val="3639"/>
                        </a:lnSpc>
                        <a:defRPr/>
                      </a:pPr>
                      <a:endParaRPr lang="en-US" sz="1100"/>
                    </a:p>
                    <a:p>
                      <a:pPr algn="just" marL="0" indent="0" lvl="1">
                        <a:lnSpc>
                          <a:spcPts val="3639"/>
                        </a:lnSpc>
                        <a:spcBef>
                          <a:spcPct val="0"/>
                        </a:spcBef>
                      </a:pPr>
                      <a:r>
                        <a:rPr lang="en-US" sz="2599">
                          <a:solidFill>
                            <a:srgbClr val="FFFFFF"/>
                          </a:solidFill>
                          <a:latin typeface="Heebo"/>
                          <a:ea typeface="Heebo"/>
                          <a:cs typeface="Heebo"/>
                          <a:sym typeface="Heebo"/>
                        </a:rPr>
                        <a:t>Second is using the Nav2 goal tool along with the Navigation panel to set waypoints. Here, one can  set several successive destinations at once as well as the direction that the robot should face upon arrival at each of the destinations.</a:t>
                      </a:r>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FFFFFF"/>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r h="1041717">
                <a:tc>
                  <a:txBody>
                    <a:bodyPr anchor="t" rtlCol="false"/>
                    <a:lstStyle/>
                    <a:p>
                      <a:pPr algn="l">
                        <a:lnSpc>
                          <a:spcPts val="3639"/>
                        </a:lnSpc>
                        <a:spcBef>
                          <a:spcPct val="0"/>
                        </a:spcBef>
                        <a:defRPr/>
                      </a:pPr>
                      <a:endParaRPr lang="en-US" sz="1100"/>
                    </a:p>
                  </a:txBody>
                  <a:tcPr marL="190500" marR="190500" marT="190500" marB="190500" anchor="ctr">
                    <a:lnL cmpd="sng" algn="ctr" cap="flat" w="0">
                      <a:solidFill>
                        <a:srgbClr val="FFFFFF"/>
                      </a:solidFill>
                      <a:prstDash val="solid"/>
                      <a:round/>
                      <a:headEnd type="none" w="med" len="med"/>
                      <a:tailEnd type="none" w="med" len="med"/>
                    </a:lnL>
                    <a:lnR cmpd="sng" algn="ctr" cap="flat" w="0">
                      <a:solidFill>
                        <a:srgbClr val="FFFFFF"/>
                      </a:solidFill>
                      <a:prstDash val="solid"/>
                      <a:round/>
                      <a:headEnd type="none" w="med" len="med"/>
                      <a:tailEnd type="none" w="med" len="med"/>
                    </a:lnR>
                    <a:lnT cmpd="sng" algn="ctr" cap="flat" w="0">
                      <a:solidFill>
                        <a:srgbClr val="64E688"/>
                      </a:solidFill>
                      <a:prstDash val="solid"/>
                      <a:round/>
                      <a:headEnd type="none" w="med" len="med"/>
                      <a:tailEnd type="none" w="med" len="med"/>
                    </a:lnT>
                    <a:lnB cmpd="sng" algn="ctr" cap="flat" w="0">
                      <a:solidFill>
                        <a:srgbClr val="64E688"/>
                      </a:solidFill>
                      <a:prstDash val="solid"/>
                      <a:round/>
                      <a:headEnd type="none" w="med" len="med"/>
                      <a:tailEnd type="none" w="med" len="med"/>
                    </a:lnB>
                  </a:tcPr>
                </a:tc>
              </a:tr>
            </a:tbl>
          </a:graphicData>
        </a:graphic>
      </p:graphicFrame>
      <p:sp>
        <p:nvSpPr>
          <p:cNvPr name="Freeform 3" id="3"/>
          <p:cNvSpPr/>
          <p:nvPr/>
        </p:nvSpPr>
        <p:spPr>
          <a:xfrm flipH="false" flipV="false" rot="0">
            <a:off x="7719800" y="3346767"/>
            <a:ext cx="2773790" cy="5476820"/>
          </a:xfrm>
          <a:custGeom>
            <a:avLst/>
            <a:gdLst/>
            <a:ahLst/>
            <a:cxnLst/>
            <a:rect r="r" b="b" t="t" l="l"/>
            <a:pathLst>
              <a:path h="5476820" w="2773790">
                <a:moveTo>
                  <a:pt x="0" y="0"/>
                </a:moveTo>
                <a:lnTo>
                  <a:pt x="2773790" y="0"/>
                </a:lnTo>
                <a:lnTo>
                  <a:pt x="2773790" y="5476820"/>
                </a:lnTo>
                <a:lnTo>
                  <a:pt x="0" y="5476820"/>
                </a:lnTo>
                <a:lnTo>
                  <a:pt x="0" y="0"/>
                </a:lnTo>
                <a:close/>
              </a:path>
            </a:pathLst>
          </a:custGeom>
          <a:blipFill>
            <a:blip r:embed="rId2"/>
            <a:stretch>
              <a:fillRect l="0" t="0" r="0" b="0"/>
            </a:stretch>
          </a:blipFill>
        </p:spPr>
      </p:sp>
      <p:sp>
        <p:nvSpPr>
          <p:cNvPr name="Freeform 4" id="4"/>
          <p:cNvSpPr/>
          <p:nvPr/>
        </p:nvSpPr>
        <p:spPr>
          <a:xfrm flipH="false" flipV="false" rot="0">
            <a:off x="492766" y="3346767"/>
            <a:ext cx="2773790" cy="5476820"/>
          </a:xfrm>
          <a:custGeom>
            <a:avLst/>
            <a:gdLst/>
            <a:ahLst/>
            <a:cxnLst/>
            <a:rect r="r" b="b" t="t" l="l"/>
            <a:pathLst>
              <a:path h="5476820" w="2773790">
                <a:moveTo>
                  <a:pt x="0" y="0"/>
                </a:moveTo>
                <a:lnTo>
                  <a:pt x="2773790" y="0"/>
                </a:lnTo>
                <a:lnTo>
                  <a:pt x="2773790" y="5476820"/>
                </a:lnTo>
                <a:lnTo>
                  <a:pt x="0" y="5476820"/>
                </a:lnTo>
                <a:lnTo>
                  <a:pt x="0" y="0"/>
                </a:lnTo>
                <a:close/>
              </a:path>
            </a:pathLst>
          </a:custGeom>
          <a:blipFill>
            <a:blip r:embed="rId3"/>
            <a:stretch>
              <a:fillRect l="0" t="0" r="0" b="0"/>
            </a:stretch>
          </a:blipFill>
        </p:spPr>
      </p:sp>
      <p:sp>
        <p:nvSpPr>
          <p:cNvPr name="Freeform 5" id="5"/>
          <p:cNvSpPr/>
          <p:nvPr/>
        </p:nvSpPr>
        <p:spPr>
          <a:xfrm flipH="false" flipV="false" rot="0">
            <a:off x="14852439" y="3346767"/>
            <a:ext cx="2773790" cy="5476820"/>
          </a:xfrm>
          <a:custGeom>
            <a:avLst/>
            <a:gdLst/>
            <a:ahLst/>
            <a:cxnLst/>
            <a:rect r="r" b="b" t="t" l="l"/>
            <a:pathLst>
              <a:path h="5476820" w="2773790">
                <a:moveTo>
                  <a:pt x="0" y="0"/>
                </a:moveTo>
                <a:lnTo>
                  <a:pt x="2773790" y="0"/>
                </a:lnTo>
                <a:lnTo>
                  <a:pt x="2773790" y="5476820"/>
                </a:lnTo>
                <a:lnTo>
                  <a:pt x="0" y="5476820"/>
                </a:lnTo>
                <a:lnTo>
                  <a:pt x="0" y="0"/>
                </a:lnTo>
                <a:close/>
              </a:path>
            </a:pathLst>
          </a:custGeom>
          <a:blipFill>
            <a:blip r:embed="rId4"/>
            <a:stretch>
              <a:fillRect l="0" t="0" r="0" b="0"/>
            </a:stretch>
          </a:blipFill>
        </p:spPr>
      </p:sp>
      <p:sp>
        <p:nvSpPr>
          <p:cNvPr name="Freeform 6" id="6"/>
          <p:cNvSpPr/>
          <p:nvPr/>
        </p:nvSpPr>
        <p:spPr>
          <a:xfrm flipH="false" flipV="false" rot="0">
            <a:off x="3587881" y="5733943"/>
            <a:ext cx="997588" cy="351234"/>
          </a:xfrm>
          <a:custGeom>
            <a:avLst/>
            <a:gdLst/>
            <a:ahLst/>
            <a:cxnLst/>
            <a:rect r="r" b="b" t="t" l="l"/>
            <a:pathLst>
              <a:path h="351234" w="997588">
                <a:moveTo>
                  <a:pt x="0" y="0"/>
                </a:moveTo>
                <a:lnTo>
                  <a:pt x="997587" y="0"/>
                </a:lnTo>
                <a:lnTo>
                  <a:pt x="997587" y="351234"/>
                </a:lnTo>
                <a:lnTo>
                  <a:pt x="0" y="3512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0636465" y="5733943"/>
            <a:ext cx="997588" cy="351234"/>
          </a:xfrm>
          <a:custGeom>
            <a:avLst/>
            <a:gdLst/>
            <a:ahLst/>
            <a:cxnLst/>
            <a:rect r="r" b="b" t="t" l="l"/>
            <a:pathLst>
              <a:path h="351234" w="997588">
                <a:moveTo>
                  <a:pt x="0" y="0"/>
                </a:moveTo>
                <a:lnTo>
                  <a:pt x="997588" y="0"/>
                </a:lnTo>
                <a:lnTo>
                  <a:pt x="997588" y="351234"/>
                </a:lnTo>
                <a:lnTo>
                  <a:pt x="0" y="35123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1768336" y="3546487"/>
            <a:ext cx="2827289" cy="5077381"/>
          </a:xfrm>
          <a:custGeom>
            <a:avLst/>
            <a:gdLst/>
            <a:ahLst/>
            <a:cxnLst/>
            <a:rect r="r" b="b" t="t" l="l"/>
            <a:pathLst>
              <a:path h="5077381" w="2827289">
                <a:moveTo>
                  <a:pt x="0" y="0"/>
                </a:moveTo>
                <a:lnTo>
                  <a:pt x="2827289" y="0"/>
                </a:lnTo>
                <a:lnTo>
                  <a:pt x="2827289" y="5077381"/>
                </a:lnTo>
                <a:lnTo>
                  <a:pt x="0" y="5077381"/>
                </a:lnTo>
                <a:lnTo>
                  <a:pt x="0" y="0"/>
                </a:lnTo>
                <a:close/>
              </a:path>
            </a:pathLst>
          </a:custGeom>
          <a:blipFill>
            <a:blip r:embed="rId7"/>
            <a:stretch>
              <a:fillRect l="0" t="0" r="0" b="0"/>
            </a:stretch>
          </a:blipFill>
        </p:spPr>
      </p:sp>
      <p:sp>
        <p:nvSpPr>
          <p:cNvPr name="Freeform 9" id="9"/>
          <p:cNvSpPr/>
          <p:nvPr/>
        </p:nvSpPr>
        <p:spPr>
          <a:xfrm flipH="false" flipV="false" rot="0">
            <a:off x="4906793" y="3546487"/>
            <a:ext cx="2670132" cy="4813629"/>
          </a:xfrm>
          <a:custGeom>
            <a:avLst/>
            <a:gdLst/>
            <a:ahLst/>
            <a:cxnLst/>
            <a:rect r="r" b="b" t="t" l="l"/>
            <a:pathLst>
              <a:path h="4813629" w="2670132">
                <a:moveTo>
                  <a:pt x="0" y="0"/>
                </a:moveTo>
                <a:lnTo>
                  <a:pt x="2670132" y="0"/>
                </a:lnTo>
                <a:lnTo>
                  <a:pt x="2670132" y="4813629"/>
                </a:lnTo>
                <a:lnTo>
                  <a:pt x="0" y="4813629"/>
                </a:lnTo>
                <a:lnTo>
                  <a:pt x="0" y="0"/>
                </a:lnTo>
                <a:close/>
              </a:path>
            </a:pathLst>
          </a:custGeom>
          <a:blipFill>
            <a:blip r:embed="rId8"/>
            <a:stretch>
              <a:fillRect l="0" t="0" r="0" b="0"/>
            </a:stretch>
          </a:blipFill>
        </p:spPr>
      </p:sp>
      <p:sp>
        <p:nvSpPr>
          <p:cNvPr name="TextBox 10" id="10"/>
          <p:cNvSpPr txBox="true"/>
          <p:nvPr/>
        </p:nvSpPr>
        <p:spPr>
          <a:xfrm rot="0">
            <a:off x="87266" y="9195062"/>
            <a:ext cx="4712811" cy="412751"/>
          </a:xfrm>
          <a:prstGeom prst="rect">
            <a:avLst/>
          </a:prstGeom>
        </p:spPr>
        <p:txBody>
          <a:bodyPr anchor="t" rtlCol="false" tIns="0" lIns="0" bIns="0" rIns="0">
            <a:spAutoFit/>
          </a:bodyPr>
          <a:lstStyle/>
          <a:p>
            <a:pPr algn="ctr">
              <a:lnSpc>
                <a:spcPts val="3499"/>
              </a:lnSpc>
              <a:spcBef>
                <a:spcPct val="0"/>
              </a:spcBef>
            </a:pPr>
            <a:r>
              <a:rPr lang="en-US" sz="2499">
                <a:solidFill>
                  <a:srgbClr val="F48807"/>
                </a:solidFill>
                <a:latin typeface="Heebo"/>
                <a:ea typeface="Heebo"/>
                <a:cs typeface="Heebo"/>
                <a:sym typeface="Heebo"/>
              </a:rPr>
              <a:t>ROBOT AT THE START POSITION</a:t>
            </a:r>
          </a:p>
        </p:txBody>
      </p:sp>
      <p:sp>
        <p:nvSpPr>
          <p:cNvPr name="TextBox 11" id="11"/>
          <p:cNvSpPr txBox="true"/>
          <p:nvPr/>
        </p:nvSpPr>
        <p:spPr>
          <a:xfrm rot="0">
            <a:off x="5466783" y="9195062"/>
            <a:ext cx="4764088" cy="412750"/>
          </a:xfrm>
          <a:prstGeom prst="rect">
            <a:avLst/>
          </a:prstGeom>
        </p:spPr>
        <p:txBody>
          <a:bodyPr anchor="t" rtlCol="false" tIns="0" lIns="0" bIns="0" rIns="0">
            <a:spAutoFit/>
          </a:bodyPr>
          <a:lstStyle/>
          <a:p>
            <a:pPr algn="ctr">
              <a:lnSpc>
                <a:spcPts val="3499"/>
              </a:lnSpc>
              <a:spcBef>
                <a:spcPct val="0"/>
              </a:spcBef>
            </a:pPr>
            <a:r>
              <a:rPr lang="en-US" sz="2499">
                <a:solidFill>
                  <a:srgbClr val="F48807"/>
                </a:solidFill>
                <a:latin typeface="Heebo"/>
                <a:ea typeface="Heebo"/>
                <a:cs typeface="Heebo"/>
                <a:sym typeface="Heebo"/>
              </a:rPr>
              <a:t>ROBOT AT THE FIRST WAYPOINT</a:t>
            </a:r>
          </a:p>
        </p:txBody>
      </p:sp>
      <p:sp>
        <p:nvSpPr>
          <p:cNvPr name="TextBox 12" id="12"/>
          <p:cNvSpPr txBox="true"/>
          <p:nvPr/>
        </p:nvSpPr>
        <p:spPr>
          <a:xfrm rot="0">
            <a:off x="11964174" y="9032875"/>
            <a:ext cx="5157946" cy="412750"/>
          </a:xfrm>
          <a:prstGeom prst="rect">
            <a:avLst/>
          </a:prstGeom>
        </p:spPr>
        <p:txBody>
          <a:bodyPr anchor="t" rtlCol="false" tIns="0" lIns="0" bIns="0" rIns="0">
            <a:spAutoFit/>
          </a:bodyPr>
          <a:lstStyle/>
          <a:p>
            <a:pPr algn="ctr">
              <a:lnSpc>
                <a:spcPts val="3499"/>
              </a:lnSpc>
              <a:spcBef>
                <a:spcPct val="0"/>
              </a:spcBef>
            </a:pPr>
            <a:r>
              <a:rPr lang="en-US" sz="2499">
                <a:solidFill>
                  <a:srgbClr val="F48807"/>
                </a:solidFill>
                <a:latin typeface="Heebo"/>
                <a:ea typeface="Heebo"/>
                <a:cs typeface="Heebo"/>
                <a:sym typeface="Heebo"/>
              </a:rPr>
              <a:t>ROBOT AT THE SECOND WAYPOINT</a:t>
            </a:r>
          </a:p>
        </p:txBody>
      </p:sp>
      <p:sp>
        <p:nvSpPr>
          <p:cNvPr name="TextBox 13" id="13"/>
          <p:cNvSpPr txBox="true"/>
          <p:nvPr/>
        </p:nvSpPr>
        <p:spPr>
          <a:xfrm rot="0">
            <a:off x="12674854" y="2732897"/>
            <a:ext cx="1014254" cy="365915"/>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GAZEBO</a:t>
            </a:r>
          </a:p>
        </p:txBody>
      </p:sp>
      <p:sp>
        <p:nvSpPr>
          <p:cNvPr name="TextBox 14" id="14"/>
          <p:cNvSpPr txBox="true"/>
          <p:nvPr/>
        </p:nvSpPr>
        <p:spPr>
          <a:xfrm rot="0">
            <a:off x="15881988" y="2732897"/>
            <a:ext cx="714693" cy="365915"/>
          </a:xfrm>
          <a:prstGeom prst="rect">
            <a:avLst/>
          </a:prstGeom>
        </p:spPr>
        <p:txBody>
          <a:bodyPr anchor="t" rtlCol="false" tIns="0" lIns="0" bIns="0" rIns="0">
            <a:spAutoFit/>
          </a:bodyPr>
          <a:lstStyle/>
          <a:p>
            <a:pPr algn="ctr">
              <a:lnSpc>
                <a:spcPts val="2931"/>
              </a:lnSpc>
              <a:spcBef>
                <a:spcPct val="0"/>
              </a:spcBef>
            </a:pPr>
            <a:r>
              <a:rPr lang="en-US" sz="2093">
                <a:solidFill>
                  <a:srgbClr val="FFFFFF"/>
                </a:solidFill>
                <a:latin typeface="Heebo"/>
                <a:ea typeface="Heebo"/>
                <a:cs typeface="Heebo"/>
                <a:sym typeface="Heebo"/>
              </a:rPr>
              <a:t>RVIZ2</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1326441"/>
          <a:ext cx="15090551" cy="6485791"/>
        </p:xfrm>
        <a:graphic>
          <a:graphicData uri="http://schemas.openxmlformats.org/drawingml/2006/table">
            <a:tbl>
              <a:tblPr/>
              <a:tblGrid>
                <a:gridCol w="3011525"/>
                <a:gridCol w="12079026"/>
              </a:tblGrid>
              <a:tr h="1284342">
                <a:tc gridSpan="2">
                  <a:txBody>
                    <a:bodyPr anchor="t" rtlCol="false"/>
                    <a:lstStyle/>
                    <a:p>
                      <a:pPr algn="l">
                        <a:lnSpc>
                          <a:spcPts val="3499"/>
                        </a:lnSpc>
                        <a:defRPr/>
                      </a:pPr>
                      <a:r>
                        <a:rPr lang="en-US" sz="2499">
                          <a:solidFill>
                            <a:srgbClr val="FFFFFF"/>
                          </a:solidFill>
                          <a:latin typeface="Heebo"/>
                          <a:ea typeface="Heebo"/>
                          <a:cs typeface="Heebo"/>
                          <a:sym typeface="Heebo"/>
                        </a:rPr>
                        <a:t>HOW DIFFERENT IS THE SIMULATION FROM THE ACTUAL ROBOT’S NAVIGATION?</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c hMerge="true">
                  <a:txBody>
                    <a:bodyPr anchor="t" rtlCol="false"/>
                    <a:lstStyle/>
                    <a:p>
                      <a:pPr algn="l">
                        <a:lnSpc>
                          <a:spcPts val="3499"/>
                        </a:lnSpc>
                        <a:defRPr/>
                      </a:pPr>
                      <a:r>
                        <a:rPr lang="en-US" sz="2499">
                          <a:solidFill>
                            <a:srgbClr val="FFFFFF"/>
                          </a:solidFill>
                          <a:latin typeface="Heebo"/>
                          <a:ea typeface="Heebo"/>
                          <a:cs typeface="Heebo"/>
                          <a:sym typeface="Heebo"/>
                        </a:rPr>
                        <a:t>HOW DIFFERENT IS THE SIMULATION FROM THE ACTUAL ROBOT’S NAVIGATION?</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r>
              <a:tr h="1284342">
                <a:tc>
                  <a:txBody>
                    <a:bodyPr anchor="t" rtlCol="false"/>
                    <a:lstStyle/>
                    <a:p>
                      <a:pPr algn="ctr">
                        <a:lnSpc>
                          <a:spcPts val="3499"/>
                        </a:lnSpc>
                        <a:defRPr/>
                      </a:pPr>
                      <a:r>
                        <a:rPr lang="en-US" sz="2499" b="true">
                          <a:solidFill>
                            <a:srgbClr val="FFFFFF"/>
                          </a:solidFill>
                          <a:latin typeface="Heebo Medium"/>
                          <a:ea typeface="Heebo Medium"/>
                          <a:cs typeface="Heebo Medium"/>
                          <a:sym typeface="Heebo Medium"/>
                        </a:rPr>
                        <a:t>1</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c>
                  <a:txBody>
                    <a:bodyPr anchor="t" rtlCol="false"/>
                    <a:lstStyle/>
                    <a:p>
                      <a:pPr algn="just">
                        <a:lnSpc>
                          <a:spcPts val="3499"/>
                        </a:lnSpc>
                        <a:defRPr/>
                      </a:pPr>
                      <a:r>
                        <a:rPr lang="en-US" sz="2499">
                          <a:solidFill>
                            <a:srgbClr val="FFFFFF"/>
                          </a:solidFill>
                          <a:latin typeface="Heebo"/>
                          <a:ea typeface="Heebo"/>
                          <a:cs typeface="Heebo"/>
                          <a:sym typeface="Heebo"/>
                        </a:rPr>
                        <a:t>INSTEAD OF SIMULATION TIME BEING TRUE, IT IS FALSE.</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r>
              <a:tr h="1316383">
                <a:tc>
                  <a:txBody>
                    <a:bodyPr anchor="t" rtlCol="false"/>
                    <a:lstStyle/>
                    <a:p>
                      <a:pPr algn="ctr">
                        <a:lnSpc>
                          <a:spcPts val="3499"/>
                        </a:lnSpc>
                        <a:defRPr/>
                      </a:pPr>
                      <a:r>
                        <a:rPr lang="en-US" sz="2499">
                          <a:solidFill>
                            <a:srgbClr val="FFFFFF"/>
                          </a:solidFill>
                          <a:latin typeface="Heebo"/>
                          <a:ea typeface="Heebo"/>
                          <a:cs typeface="Heebo"/>
                          <a:sym typeface="Heebo"/>
                        </a:rPr>
                        <a:t>2</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c>
                  <a:txBody>
                    <a:bodyPr anchor="t" rtlCol="false"/>
                    <a:lstStyle/>
                    <a:p>
                      <a:pPr algn="just">
                        <a:lnSpc>
                          <a:spcPts val="3499"/>
                        </a:lnSpc>
                        <a:defRPr/>
                      </a:pPr>
                      <a:r>
                        <a:rPr lang="en-US" sz="2499">
                          <a:solidFill>
                            <a:srgbClr val="FFFFFF"/>
                          </a:solidFill>
                          <a:latin typeface="Heebo"/>
                          <a:ea typeface="Heebo"/>
                          <a:cs typeface="Heebo"/>
                          <a:sym typeface="Heebo"/>
                        </a:rPr>
                        <a:t>INSTEAD OF SPAWNING THE ROBOT IN GAZEBO, THE ROBOT IS LAUNCHED ON THE RASPBERRY PI ALONGSIDE WITH THE PACKAGE TO DRIVE THE MOTORS.</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r>
              <a:tr h="1284342">
                <a:tc>
                  <a:txBody>
                    <a:bodyPr anchor="t" rtlCol="false"/>
                    <a:lstStyle/>
                    <a:p>
                      <a:pPr algn="ctr">
                        <a:lnSpc>
                          <a:spcPts val="3499"/>
                        </a:lnSpc>
                        <a:defRPr/>
                      </a:pPr>
                      <a:r>
                        <a:rPr lang="en-US" sz="2499">
                          <a:solidFill>
                            <a:srgbClr val="FFFFFF"/>
                          </a:solidFill>
                          <a:latin typeface="Heebo"/>
                          <a:ea typeface="Heebo"/>
                          <a:cs typeface="Heebo"/>
                          <a:sym typeface="Heebo"/>
                        </a:rPr>
                        <a:t>3</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c>
                  <a:txBody>
                    <a:bodyPr anchor="t" rtlCol="false"/>
                    <a:lstStyle/>
                    <a:p>
                      <a:pPr algn="just">
                        <a:lnSpc>
                          <a:spcPts val="3499"/>
                        </a:lnSpc>
                        <a:defRPr/>
                      </a:pPr>
                      <a:r>
                        <a:rPr lang="en-US" sz="2499">
                          <a:solidFill>
                            <a:srgbClr val="FFFFFF"/>
                          </a:solidFill>
                          <a:latin typeface="Heebo"/>
                          <a:ea typeface="Heebo"/>
                          <a:cs typeface="Heebo"/>
                          <a:sym typeface="Heebo"/>
                        </a:rPr>
                        <a:t>THE RPLIDAR IS LAUNCHED BY ITSELF USING ITS OWN LAUNCH FILE.</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r>
              <a:tr h="1316383">
                <a:tc>
                  <a:txBody>
                    <a:bodyPr anchor="t" rtlCol="false"/>
                    <a:lstStyle/>
                    <a:p>
                      <a:pPr algn="ctr">
                        <a:lnSpc>
                          <a:spcPts val="3499"/>
                        </a:lnSpc>
                        <a:defRPr/>
                      </a:pPr>
                      <a:r>
                        <a:rPr lang="en-US" sz="2499">
                          <a:solidFill>
                            <a:srgbClr val="FFFFFF"/>
                          </a:solidFill>
                          <a:latin typeface="Heebo"/>
                          <a:ea typeface="Heebo"/>
                          <a:cs typeface="Heebo"/>
                          <a:sym typeface="Heebo"/>
                        </a:rPr>
                        <a:t>4</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c>
                  <a:txBody>
                    <a:bodyPr anchor="t" rtlCol="false"/>
                    <a:lstStyle/>
                    <a:p>
                      <a:pPr algn="l">
                        <a:lnSpc>
                          <a:spcPts val="3499"/>
                        </a:lnSpc>
                        <a:defRPr/>
                      </a:pPr>
                      <a:r>
                        <a:rPr lang="en-US" sz="2499">
                          <a:solidFill>
                            <a:srgbClr val="FFFFFF"/>
                          </a:solidFill>
                          <a:latin typeface="Heebo"/>
                          <a:ea typeface="Heebo"/>
                          <a:cs typeface="Heebo"/>
                          <a:sym typeface="Heebo"/>
                        </a:rPr>
                        <a:t>TOPICS BEING STARTED AT RASPBERRY PI NEED TO BE LISTED ON THE LAPTOP AND VICE VERSA.</a:t>
                      </a:r>
                      <a:endParaRPr lang="en-US" sz="1100"/>
                    </a:p>
                  </a:txBody>
                  <a:tcPr marL="171450" marR="171450" marT="171450" marB="171450" anchor="ctr">
                    <a:lnL cmpd="sng" algn="ctr" cap="flat" w="9525">
                      <a:solidFill>
                        <a:srgbClr val="64E688"/>
                      </a:solidFill>
                      <a:prstDash val="solid"/>
                      <a:round/>
                      <a:headEnd type="none" w="med" len="med"/>
                      <a:tailEnd type="none" w="med" len="med"/>
                    </a:lnL>
                    <a:lnR cmpd="sng" algn="ctr" cap="flat" w="9525">
                      <a:solidFill>
                        <a:srgbClr val="64E688"/>
                      </a:solidFill>
                      <a:prstDash val="solid"/>
                      <a:round/>
                      <a:headEnd type="none" w="med" len="med"/>
                      <a:tailEnd type="none" w="med" len="med"/>
                    </a:lnR>
                    <a:lnT cmpd="sng" algn="ctr" cap="flat" w="9525">
                      <a:solidFill>
                        <a:srgbClr val="64E688"/>
                      </a:solidFill>
                      <a:prstDash val="solid"/>
                      <a:round/>
                      <a:headEnd type="none" w="med" len="med"/>
                      <a:tailEnd type="none" w="med" len="med"/>
                    </a:lnT>
                    <a:lnB cmpd="sng" algn="ctr" cap="flat" w="9525">
                      <a:solidFill>
                        <a:srgbClr val="64E688"/>
                      </a:solidFill>
                      <a:prstDash val="solid"/>
                      <a:round/>
                      <a:headEnd type="none" w="med" len="med"/>
                      <a:tailEnd type="none" w="med" len="med"/>
                    </a:lnB>
                  </a:tcPr>
                </a:tc>
              </a:tr>
            </a:tbl>
          </a:graphicData>
        </a:graphic>
      </p:graphicFrame>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0" y="-152400"/>
            <a:ext cx="18288000" cy="1394960"/>
          </a:xfrm>
          <a:prstGeom prst="rect">
            <a:avLst/>
          </a:prstGeom>
        </p:spPr>
        <p:txBody>
          <a:bodyPr anchor="t" rtlCol="false" tIns="0" lIns="0" bIns="0" rIns="0">
            <a:spAutoFit/>
          </a:bodyPr>
          <a:lstStyle/>
          <a:p>
            <a:pPr algn="ctr">
              <a:lnSpc>
                <a:spcPts val="11471"/>
              </a:lnSpc>
            </a:pPr>
            <a:r>
              <a:rPr lang="en-US" sz="8194" b="true">
                <a:solidFill>
                  <a:srgbClr val="00BF63"/>
                </a:solidFill>
                <a:latin typeface="Canva Sans Bold"/>
                <a:ea typeface="Canva Sans Bold"/>
                <a:cs typeface="Canva Sans Bold"/>
                <a:sym typeface="Canva Sans Bold"/>
              </a:rPr>
              <a:t>2.ROBOT FRAME</a:t>
            </a:r>
          </a:p>
        </p:txBody>
      </p:sp>
      <p:sp>
        <p:nvSpPr>
          <p:cNvPr name="TextBox 3" id="3"/>
          <p:cNvSpPr txBox="true"/>
          <p:nvPr/>
        </p:nvSpPr>
        <p:spPr>
          <a:xfrm rot="0">
            <a:off x="0" y="1542916"/>
            <a:ext cx="18288000" cy="4896889"/>
          </a:xfrm>
          <a:prstGeom prst="rect">
            <a:avLst/>
          </a:prstGeom>
        </p:spPr>
        <p:txBody>
          <a:bodyPr anchor="t" rtlCol="false" tIns="0" lIns="0" bIns="0" rIns="0">
            <a:spAutoFit/>
          </a:bodyPr>
          <a:lstStyle/>
          <a:p>
            <a:pPr algn="l" marL="831952" indent="-415976" lvl="1">
              <a:lnSpc>
                <a:spcPts val="5394"/>
              </a:lnSpc>
              <a:buFont typeface="Arial"/>
              <a:buChar char="•"/>
            </a:pPr>
            <a:r>
              <a:rPr lang="en-US" sz="3853">
                <a:solidFill>
                  <a:srgbClr val="FFFFFF"/>
                </a:solidFill>
                <a:latin typeface="Heebo"/>
                <a:ea typeface="Heebo"/>
                <a:cs typeface="Heebo"/>
                <a:sym typeface="Heebo"/>
              </a:rPr>
              <a:t>It is the support structure for all the components of the robot. </a:t>
            </a:r>
          </a:p>
          <a:p>
            <a:pPr algn="l" marL="831952" indent="-415976" lvl="1">
              <a:lnSpc>
                <a:spcPts val="5394"/>
              </a:lnSpc>
              <a:buFont typeface="Arial"/>
              <a:buChar char="•"/>
            </a:pPr>
            <a:r>
              <a:rPr lang="en-US" sz="3853">
                <a:solidFill>
                  <a:srgbClr val="FFFFFF"/>
                </a:solidFill>
                <a:latin typeface="Heebo"/>
                <a:ea typeface="Heebo"/>
                <a:cs typeface="Heebo"/>
                <a:sym typeface="Heebo"/>
              </a:rPr>
              <a:t>Made of Acrylic due to its high impact resistance,light weight, ease of use with a laser cutter machine and its lower price compared to other materials such as metals.</a:t>
            </a:r>
          </a:p>
          <a:p>
            <a:pPr algn="l" marL="831952" indent="-415976" lvl="1">
              <a:lnSpc>
                <a:spcPts val="5394"/>
              </a:lnSpc>
              <a:buFont typeface="Arial"/>
              <a:buChar char="•"/>
            </a:pPr>
            <a:r>
              <a:rPr lang="en-US" sz="3853">
                <a:solidFill>
                  <a:srgbClr val="FFFFFF"/>
                </a:solidFill>
                <a:latin typeface="Heebo"/>
                <a:ea typeface="Heebo"/>
                <a:cs typeface="Heebo"/>
                <a:sym typeface="Heebo"/>
              </a:rPr>
              <a:t>Designed into three circular layers to support accommodate all components while reducing the robot’s diameter.</a:t>
            </a:r>
          </a:p>
          <a:p>
            <a:pPr algn="l" marL="831952" indent="-415976" lvl="1">
              <a:lnSpc>
                <a:spcPts val="5394"/>
              </a:lnSpc>
              <a:buFont typeface="Arial"/>
              <a:buChar char="•"/>
            </a:pPr>
            <a:r>
              <a:rPr lang="en-US" sz="3853">
                <a:solidFill>
                  <a:srgbClr val="FFFFFF"/>
                </a:solidFill>
                <a:latin typeface="Heebo"/>
                <a:ea typeface="Heebo"/>
                <a:cs typeface="Heebo"/>
                <a:sym typeface="Heebo"/>
              </a:rPr>
              <a:t>Heavier components placed at the bottom layer to lower Center of Gravity.</a:t>
            </a:r>
          </a:p>
        </p:txBody>
      </p:sp>
      <p:sp>
        <p:nvSpPr>
          <p:cNvPr name="Freeform 4" id="4"/>
          <p:cNvSpPr/>
          <p:nvPr/>
        </p:nvSpPr>
        <p:spPr>
          <a:xfrm flipH="false" flipV="false" rot="0">
            <a:off x="6775037" y="6811279"/>
            <a:ext cx="4737927" cy="3503474"/>
          </a:xfrm>
          <a:custGeom>
            <a:avLst/>
            <a:gdLst/>
            <a:ahLst/>
            <a:cxnLst/>
            <a:rect r="r" b="b" t="t" l="l"/>
            <a:pathLst>
              <a:path h="3503474" w="4737927">
                <a:moveTo>
                  <a:pt x="0" y="0"/>
                </a:moveTo>
                <a:lnTo>
                  <a:pt x="4737926" y="0"/>
                </a:lnTo>
                <a:lnTo>
                  <a:pt x="4737926" y="3503474"/>
                </a:lnTo>
                <a:lnTo>
                  <a:pt x="0" y="3503474"/>
                </a:lnTo>
                <a:lnTo>
                  <a:pt x="0" y="0"/>
                </a:lnTo>
                <a:close/>
              </a:path>
            </a:pathLst>
          </a:custGeom>
          <a:blipFill>
            <a:blip r:embed="rId2"/>
            <a:stretch>
              <a:fillRect l="-15698" t="-5084" r="-13348" b="-4321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7035815" y="5417808"/>
            <a:ext cx="4216370" cy="5522013"/>
          </a:xfrm>
          <a:custGeom>
            <a:avLst/>
            <a:gdLst/>
            <a:ahLst/>
            <a:cxnLst/>
            <a:rect r="r" b="b" t="t" l="l"/>
            <a:pathLst>
              <a:path h="5522013" w="4216370">
                <a:moveTo>
                  <a:pt x="0" y="0"/>
                </a:moveTo>
                <a:lnTo>
                  <a:pt x="4216370" y="0"/>
                </a:lnTo>
                <a:lnTo>
                  <a:pt x="4216370" y="5522013"/>
                </a:lnTo>
                <a:lnTo>
                  <a:pt x="0" y="5522013"/>
                </a:lnTo>
                <a:lnTo>
                  <a:pt x="0" y="0"/>
                </a:lnTo>
                <a:close/>
              </a:path>
            </a:pathLst>
          </a:custGeom>
          <a:blipFill>
            <a:blip r:embed="rId2"/>
            <a:stretch>
              <a:fillRect l="-116473" t="-176148" r="-157747" b="-32575"/>
            </a:stretch>
          </a:blipFill>
        </p:spPr>
      </p:sp>
      <p:sp>
        <p:nvSpPr>
          <p:cNvPr name="TextBox 3" id="3"/>
          <p:cNvSpPr txBox="true"/>
          <p:nvPr/>
        </p:nvSpPr>
        <p:spPr>
          <a:xfrm rot="0">
            <a:off x="0" y="-152400"/>
            <a:ext cx="18288000" cy="1394960"/>
          </a:xfrm>
          <a:prstGeom prst="rect">
            <a:avLst/>
          </a:prstGeom>
        </p:spPr>
        <p:txBody>
          <a:bodyPr anchor="t" rtlCol="false" tIns="0" lIns="0" bIns="0" rIns="0">
            <a:spAutoFit/>
          </a:bodyPr>
          <a:lstStyle/>
          <a:p>
            <a:pPr algn="ctr">
              <a:lnSpc>
                <a:spcPts val="11471"/>
              </a:lnSpc>
            </a:pPr>
            <a:r>
              <a:rPr lang="en-US" sz="8194" b="true">
                <a:solidFill>
                  <a:srgbClr val="00BF63"/>
                </a:solidFill>
                <a:latin typeface="Canva Sans Bold"/>
                <a:ea typeface="Canva Sans Bold"/>
                <a:cs typeface="Canva Sans Bold"/>
                <a:sym typeface="Canva Sans Bold"/>
              </a:rPr>
              <a:t>3. WHEEL MOUNTS AND WHEELS</a:t>
            </a:r>
          </a:p>
        </p:txBody>
      </p:sp>
      <p:sp>
        <p:nvSpPr>
          <p:cNvPr name="TextBox 4" id="4"/>
          <p:cNvSpPr txBox="true"/>
          <p:nvPr/>
        </p:nvSpPr>
        <p:spPr>
          <a:xfrm rot="0">
            <a:off x="0" y="1542916"/>
            <a:ext cx="18288000" cy="2774659"/>
          </a:xfrm>
          <a:prstGeom prst="rect">
            <a:avLst/>
          </a:prstGeom>
        </p:spPr>
        <p:txBody>
          <a:bodyPr anchor="t" rtlCol="false" tIns="0" lIns="0" bIns="0" rIns="0">
            <a:spAutoFit/>
          </a:bodyPr>
          <a:lstStyle/>
          <a:p>
            <a:pPr algn="l" marL="831952" indent="-415976" lvl="1">
              <a:lnSpc>
                <a:spcPts val="5394"/>
              </a:lnSpc>
              <a:buFont typeface="Arial"/>
              <a:buChar char="•"/>
            </a:pPr>
            <a:r>
              <a:rPr lang="en-US" sz="3853">
                <a:solidFill>
                  <a:srgbClr val="FFFFFF"/>
                </a:solidFill>
                <a:latin typeface="Heebo"/>
                <a:ea typeface="Heebo"/>
                <a:cs typeface="Heebo"/>
                <a:sym typeface="Heebo"/>
              </a:rPr>
              <a:t>The wheel mounts were made to extend outwards to increase the wheel separation which increases stability due to wider base support.</a:t>
            </a:r>
          </a:p>
          <a:p>
            <a:pPr algn="l" marL="831952" indent="-415976" lvl="1">
              <a:lnSpc>
                <a:spcPts val="5394"/>
              </a:lnSpc>
              <a:buFont typeface="Arial"/>
              <a:buChar char="•"/>
            </a:pPr>
            <a:r>
              <a:rPr lang="en-US" sz="3853">
                <a:solidFill>
                  <a:srgbClr val="FFFFFF"/>
                </a:solidFill>
                <a:latin typeface="Heebo"/>
                <a:ea typeface="Heebo"/>
                <a:cs typeface="Heebo"/>
                <a:sym typeface="Heebo"/>
              </a:rPr>
              <a:t>The wheels are 85mm in diameter with 36mm breadth. They have studs on their rubber surface to increase traction and prevent slipping.</a:t>
            </a:r>
          </a:p>
        </p:txBody>
      </p:sp>
      <p:sp>
        <p:nvSpPr>
          <p:cNvPr name="AutoShape 5" id="5"/>
          <p:cNvSpPr/>
          <p:nvPr/>
        </p:nvSpPr>
        <p:spPr>
          <a:xfrm>
            <a:off x="3939718" y="6959643"/>
            <a:ext cx="3202484" cy="213448"/>
          </a:xfrm>
          <a:prstGeom prst="line">
            <a:avLst/>
          </a:prstGeom>
          <a:ln cap="flat" w="123825">
            <a:solidFill>
              <a:srgbClr val="34BEE3"/>
            </a:solidFill>
            <a:prstDash val="solid"/>
            <a:headEnd type="none" len="sm" w="sm"/>
            <a:tailEnd type="triangle" len="med" w="lg"/>
          </a:ln>
        </p:spPr>
      </p:sp>
      <p:sp>
        <p:nvSpPr>
          <p:cNvPr name="TextBox 6" id="6"/>
          <p:cNvSpPr txBox="true"/>
          <p:nvPr/>
        </p:nvSpPr>
        <p:spPr>
          <a:xfrm rot="0">
            <a:off x="1556789" y="6689045"/>
            <a:ext cx="2382930" cy="484046"/>
          </a:xfrm>
          <a:prstGeom prst="rect">
            <a:avLst/>
          </a:prstGeom>
        </p:spPr>
        <p:txBody>
          <a:bodyPr anchor="t" rtlCol="false" tIns="0" lIns="0" bIns="0" rIns="0">
            <a:spAutoFit/>
          </a:bodyPr>
          <a:lstStyle/>
          <a:p>
            <a:pPr algn="ctr">
              <a:lnSpc>
                <a:spcPts val="3921"/>
              </a:lnSpc>
              <a:spcBef>
                <a:spcPct val="0"/>
              </a:spcBef>
            </a:pPr>
            <a:r>
              <a:rPr lang="en-US" sz="2801">
                <a:solidFill>
                  <a:srgbClr val="FFFFFF"/>
                </a:solidFill>
                <a:latin typeface="Heebo"/>
                <a:ea typeface="Heebo"/>
                <a:cs typeface="Heebo"/>
                <a:sym typeface="Heebo"/>
              </a:rPr>
              <a:t>Wheel Mount</a:t>
            </a:r>
          </a:p>
        </p:txBody>
      </p:sp>
      <p:sp>
        <p:nvSpPr>
          <p:cNvPr name="TextBox 7" id="7"/>
          <p:cNvSpPr txBox="true"/>
          <p:nvPr/>
        </p:nvSpPr>
        <p:spPr>
          <a:xfrm rot="0">
            <a:off x="12717334" y="7125466"/>
            <a:ext cx="890827" cy="437294"/>
          </a:xfrm>
          <a:prstGeom prst="rect">
            <a:avLst/>
          </a:prstGeom>
        </p:spPr>
        <p:txBody>
          <a:bodyPr anchor="t" rtlCol="false" tIns="0" lIns="0" bIns="0" rIns="0">
            <a:spAutoFit/>
          </a:bodyPr>
          <a:lstStyle/>
          <a:p>
            <a:pPr algn="ctr">
              <a:lnSpc>
                <a:spcPts val="3579"/>
              </a:lnSpc>
              <a:spcBef>
                <a:spcPct val="0"/>
              </a:spcBef>
            </a:pPr>
            <a:r>
              <a:rPr lang="en-US" sz="2556">
                <a:solidFill>
                  <a:srgbClr val="FFFFFF"/>
                </a:solidFill>
                <a:latin typeface="Heebo"/>
                <a:ea typeface="Heebo"/>
                <a:cs typeface="Heebo"/>
                <a:sym typeface="Heebo"/>
              </a:rPr>
              <a:t>Wheel</a:t>
            </a:r>
          </a:p>
        </p:txBody>
      </p:sp>
      <p:sp>
        <p:nvSpPr>
          <p:cNvPr name="AutoShape 8" id="8"/>
          <p:cNvSpPr/>
          <p:nvPr/>
        </p:nvSpPr>
        <p:spPr>
          <a:xfrm flipH="true">
            <a:off x="10861287" y="7367925"/>
            <a:ext cx="1856048" cy="194834"/>
          </a:xfrm>
          <a:prstGeom prst="line">
            <a:avLst/>
          </a:prstGeom>
          <a:ln cap="flat" w="123825">
            <a:solidFill>
              <a:srgbClr val="34BEE3"/>
            </a:solidFill>
            <a:prstDash val="solid"/>
            <a:headEnd type="none" len="sm" w="sm"/>
            <a:tailEnd type="triangle" len="med" w="lg"/>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0" y="1175885"/>
            <a:ext cx="18288000" cy="6831561"/>
          </a:xfrm>
          <a:prstGeom prst="rect">
            <a:avLst/>
          </a:prstGeom>
        </p:spPr>
        <p:txBody>
          <a:bodyPr anchor="t" rtlCol="false" tIns="0" lIns="0" bIns="0" rIns="0">
            <a:spAutoFit/>
          </a:bodyPr>
          <a:lstStyle/>
          <a:p>
            <a:pPr algn="l" marL="831951" indent="-415976" lvl="1">
              <a:lnSpc>
                <a:spcPts val="5394"/>
              </a:lnSpc>
              <a:buFont typeface="Arial"/>
              <a:buChar char="•"/>
            </a:pPr>
            <a:r>
              <a:rPr lang="en-US" sz="3853">
                <a:solidFill>
                  <a:srgbClr val="FFFFFF"/>
                </a:solidFill>
                <a:latin typeface="Heebo"/>
                <a:ea typeface="Heebo"/>
                <a:cs typeface="Heebo"/>
                <a:sym typeface="Heebo"/>
              </a:rPr>
              <a:t>The Arduino Mega microcontroller was used due to its large number of pins.</a:t>
            </a:r>
          </a:p>
          <a:p>
            <a:pPr algn="l" marL="831951" indent="-415976" lvl="1">
              <a:lnSpc>
                <a:spcPts val="5394"/>
              </a:lnSpc>
              <a:buFont typeface="Arial"/>
              <a:buChar char="•"/>
            </a:pPr>
            <a:r>
              <a:rPr lang="en-US" sz="3853">
                <a:solidFill>
                  <a:srgbClr val="FFFFFF"/>
                </a:solidFill>
                <a:latin typeface="Heebo"/>
                <a:ea typeface="Heebo"/>
                <a:cs typeface="Heebo"/>
                <a:sym typeface="Heebo"/>
              </a:rPr>
              <a:t>The microcontroller contains programmes that receive commands from the navigation section, process them and send output signals to the motor driver to control the motor speeds and direction thereby moving the robot to the desired location in the correct orientation without collision.</a:t>
            </a:r>
          </a:p>
          <a:p>
            <a:pPr algn="l" marL="831951" indent="-415976" lvl="1">
              <a:lnSpc>
                <a:spcPts val="5394"/>
              </a:lnSpc>
              <a:buFont typeface="Arial"/>
              <a:buChar char="•"/>
            </a:pPr>
            <a:r>
              <a:rPr lang="en-US" sz="3853">
                <a:solidFill>
                  <a:srgbClr val="FFFFFF"/>
                </a:solidFill>
                <a:latin typeface="Heebo"/>
                <a:ea typeface="Heebo"/>
                <a:cs typeface="Heebo"/>
                <a:sym typeface="Heebo"/>
              </a:rPr>
              <a:t>Within the program, PID (Proportional-Integral-Derivative) is implemented for closed loop control of the motor speeds and direction. It minimizes error by comparing the </a:t>
            </a:r>
            <a:r>
              <a:rPr lang="en-US" b="true" sz="3853">
                <a:solidFill>
                  <a:srgbClr val="FFFFFF"/>
                </a:solidFill>
                <a:latin typeface="Heebo Bold"/>
                <a:ea typeface="Heebo Bold"/>
                <a:cs typeface="Heebo Bold"/>
                <a:sym typeface="Heebo Bold"/>
              </a:rPr>
              <a:t>required</a:t>
            </a:r>
            <a:r>
              <a:rPr lang="en-US" sz="3853">
                <a:solidFill>
                  <a:srgbClr val="FFFFFF"/>
                </a:solidFill>
                <a:latin typeface="Heebo"/>
                <a:ea typeface="Heebo"/>
                <a:cs typeface="Heebo"/>
                <a:sym typeface="Heebo"/>
              </a:rPr>
              <a:t> encoder counts per time interval and the </a:t>
            </a:r>
            <a:r>
              <a:rPr lang="en-US" b="true" sz="3853">
                <a:solidFill>
                  <a:srgbClr val="FFFFFF"/>
                </a:solidFill>
                <a:latin typeface="Heebo Bold"/>
                <a:ea typeface="Heebo Bold"/>
                <a:cs typeface="Heebo Bold"/>
                <a:sym typeface="Heebo Bold"/>
              </a:rPr>
              <a:t>obtained</a:t>
            </a:r>
            <a:r>
              <a:rPr lang="en-US" sz="3853">
                <a:solidFill>
                  <a:srgbClr val="FFFFFF"/>
                </a:solidFill>
                <a:latin typeface="Heebo"/>
                <a:ea typeface="Heebo"/>
                <a:cs typeface="Heebo"/>
                <a:sym typeface="Heebo"/>
              </a:rPr>
              <a:t> encoder counts per time interval and adjusting the PWM output to ensure the two values are as close as possible.</a:t>
            </a:r>
          </a:p>
        </p:txBody>
      </p:sp>
      <p:sp>
        <p:nvSpPr>
          <p:cNvPr name="TextBox 3" id="3"/>
          <p:cNvSpPr txBox="true"/>
          <p:nvPr/>
        </p:nvSpPr>
        <p:spPr>
          <a:xfrm rot="0">
            <a:off x="0" y="-152400"/>
            <a:ext cx="18288000" cy="1394960"/>
          </a:xfrm>
          <a:prstGeom prst="rect">
            <a:avLst/>
          </a:prstGeom>
        </p:spPr>
        <p:txBody>
          <a:bodyPr anchor="t" rtlCol="false" tIns="0" lIns="0" bIns="0" rIns="0">
            <a:spAutoFit/>
          </a:bodyPr>
          <a:lstStyle/>
          <a:p>
            <a:pPr algn="ctr">
              <a:lnSpc>
                <a:spcPts val="11471"/>
              </a:lnSpc>
            </a:pPr>
            <a:r>
              <a:rPr lang="en-US" sz="8194" b="true">
                <a:solidFill>
                  <a:srgbClr val="00BF63"/>
                </a:solidFill>
                <a:latin typeface="Canva Sans Bold"/>
                <a:ea typeface="Canva Sans Bold"/>
                <a:cs typeface="Canva Sans Bold"/>
                <a:sym typeface="Canva Sans Bold"/>
              </a:rPr>
              <a:t>4. CONTROL SCHEME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70707"/>
        </a:solidFill>
      </p:bgPr>
    </p:bg>
    <p:spTree>
      <p:nvGrpSpPr>
        <p:cNvPr id="1" name=""/>
        <p:cNvGrpSpPr/>
        <p:nvPr/>
      </p:nvGrpSpPr>
      <p:grpSpPr>
        <a:xfrm>
          <a:off x="0" y="0"/>
          <a:ext cx="0" cy="0"/>
          <a:chOff x="0" y="0"/>
          <a:chExt cx="0" cy="0"/>
        </a:xfrm>
      </p:grpSpPr>
      <p:sp>
        <p:nvSpPr>
          <p:cNvPr name="Freeform 2" id="2"/>
          <p:cNvSpPr/>
          <p:nvPr/>
        </p:nvSpPr>
        <p:spPr>
          <a:xfrm flipH="false" flipV="false" rot="0">
            <a:off x="1420949" y="2230390"/>
            <a:ext cx="15838351" cy="5826219"/>
          </a:xfrm>
          <a:custGeom>
            <a:avLst/>
            <a:gdLst/>
            <a:ahLst/>
            <a:cxnLst/>
            <a:rect r="r" b="b" t="t" l="l"/>
            <a:pathLst>
              <a:path h="5826219" w="15838351">
                <a:moveTo>
                  <a:pt x="0" y="0"/>
                </a:moveTo>
                <a:lnTo>
                  <a:pt x="15838351" y="0"/>
                </a:lnTo>
                <a:lnTo>
                  <a:pt x="15838351" y="5826220"/>
                </a:lnTo>
                <a:lnTo>
                  <a:pt x="0" y="5826220"/>
                </a:lnTo>
                <a:lnTo>
                  <a:pt x="0" y="0"/>
                </a:lnTo>
                <a:close/>
              </a:path>
            </a:pathLst>
          </a:custGeom>
          <a:blipFill>
            <a:blip r:embed="rId2"/>
            <a:stretch>
              <a:fillRect l="-737" t="-255" r="-737" b="-1277"/>
            </a:stretch>
          </a:blipFill>
        </p:spPr>
      </p:sp>
      <p:sp>
        <p:nvSpPr>
          <p:cNvPr name="TextBox 3" id="3"/>
          <p:cNvSpPr txBox="true"/>
          <p:nvPr/>
        </p:nvSpPr>
        <p:spPr>
          <a:xfrm rot="0">
            <a:off x="1420949" y="3338637"/>
            <a:ext cx="1479709" cy="41275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Heebo"/>
                <a:ea typeface="Heebo"/>
                <a:cs typeface="Heebo"/>
                <a:sym typeface="Heebo"/>
              </a:rPr>
              <a:t>SETPOINT</a:t>
            </a:r>
          </a:p>
        </p:txBody>
      </p:sp>
      <p:sp>
        <p:nvSpPr>
          <p:cNvPr name="TextBox 4" id="4"/>
          <p:cNvSpPr txBox="true"/>
          <p:nvPr/>
        </p:nvSpPr>
        <p:spPr>
          <a:xfrm rot="0">
            <a:off x="8536961" y="3525962"/>
            <a:ext cx="15838351" cy="412751"/>
          </a:xfrm>
          <a:prstGeom prst="rect">
            <a:avLst/>
          </a:prstGeom>
        </p:spPr>
        <p:txBody>
          <a:bodyPr anchor="t" rtlCol="false" tIns="0" lIns="0" bIns="0" rIns="0">
            <a:spAutoFit/>
          </a:bodyPr>
          <a:lstStyle/>
          <a:p>
            <a:pPr algn="ctr">
              <a:lnSpc>
                <a:spcPts val="3499"/>
              </a:lnSpc>
              <a:spcBef>
                <a:spcPct val="0"/>
              </a:spcBef>
            </a:pPr>
            <a:r>
              <a:rPr lang="en-US" sz="2499">
                <a:solidFill>
                  <a:srgbClr val="070707"/>
                </a:solidFill>
                <a:latin typeface="Heebo"/>
                <a:ea typeface="Heebo"/>
                <a:cs typeface="Heebo"/>
                <a:sym typeface="Heebo"/>
              </a:rPr>
              <a:t>OUTPUT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grpSp>
        <p:nvGrpSpPr>
          <p:cNvPr name="Group 2" id="2"/>
          <p:cNvGrpSpPr/>
          <p:nvPr/>
        </p:nvGrpSpPr>
        <p:grpSpPr>
          <a:xfrm rot="0">
            <a:off x="1028700" y="7344916"/>
            <a:ext cx="2302216" cy="2539781"/>
            <a:chOff x="0" y="0"/>
            <a:chExt cx="606345" cy="668913"/>
          </a:xfrm>
        </p:grpSpPr>
        <p:sp>
          <p:nvSpPr>
            <p:cNvPr name="Freeform 3" id="3"/>
            <p:cNvSpPr/>
            <p:nvPr/>
          </p:nvSpPr>
          <p:spPr>
            <a:xfrm flipH="false" flipV="false" rot="0">
              <a:off x="0" y="0"/>
              <a:ext cx="606345" cy="668913"/>
            </a:xfrm>
            <a:custGeom>
              <a:avLst/>
              <a:gdLst/>
              <a:ahLst/>
              <a:cxnLst/>
              <a:rect r="r" b="b" t="t" l="l"/>
              <a:pathLst>
                <a:path h="668913" w="606345">
                  <a:moveTo>
                    <a:pt x="171503" y="0"/>
                  </a:moveTo>
                  <a:lnTo>
                    <a:pt x="434842" y="0"/>
                  </a:lnTo>
                  <a:cubicBezTo>
                    <a:pt x="529560" y="0"/>
                    <a:pt x="606345" y="76785"/>
                    <a:pt x="606345" y="171503"/>
                  </a:cubicBezTo>
                  <a:lnTo>
                    <a:pt x="606345" y="497410"/>
                  </a:lnTo>
                  <a:cubicBezTo>
                    <a:pt x="606345" y="592129"/>
                    <a:pt x="529560" y="668913"/>
                    <a:pt x="434842" y="668913"/>
                  </a:cubicBezTo>
                  <a:lnTo>
                    <a:pt x="171503" y="668913"/>
                  </a:lnTo>
                  <a:cubicBezTo>
                    <a:pt x="76785" y="668913"/>
                    <a:pt x="0" y="592129"/>
                    <a:pt x="0" y="497410"/>
                  </a:cubicBezTo>
                  <a:lnTo>
                    <a:pt x="0" y="171503"/>
                  </a:lnTo>
                  <a:cubicBezTo>
                    <a:pt x="0" y="76785"/>
                    <a:pt x="76785" y="0"/>
                    <a:pt x="171503" y="0"/>
                  </a:cubicBezTo>
                  <a:close/>
                </a:path>
              </a:pathLst>
            </a:custGeom>
            <a:solidFill>
              <a:srgbClr val="004AAD"/>
            </a:solidFill>
          </p:spPr>
        </p:sp>
        <p:sp>
          <p:nvSpPr>
            <p:cNvPr name="TextBox 4" id="4"/>
            <p:cNvSpPr txBox="true"/>
            <p:nvPr/>
          </p:nvSpPr>
          <p:spPr>
            <a:xfrm>
              <a:off x="0" y="-47625"/>
              <a:ext cx="606345" cy="716538"/>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RpLidar detects an obstacle.</a:t>
              </a:r>
            </a:p>
          </p:txBody>
        </p:sp>
      </p:grpSp>
      <p:grpSp>
        <p:nvGrpSpPr>
          <p:cNvPr name="Group 5" id="5"/>
          <p:cNvGrpSpPr/>
          <p:nvPr/>
        </p:nvGrpSpPr>
        <p:grpSpPr>
          <a:xfrm rot="0">
            <a:off x="4461540" y="7071756"/>
            <a:ext cx="3086100" cy="308610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004AAD"/>
            </a:solidFill>
          </p:spPr>
        </p:sp>
        <p:sp>
          <p:nvSpPr>
            <p:cNvPr name="TextBox 7" id="7"/>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Raspberry Pi creates a command indicating the appropriate speed of the motors to avoid collision.</a:t>
              </a:r>
            </a:p>
          </p:txBody>
        </p:sp>
      </p:grpSp>
      <p:grpSp>
        <p:nvGrpSpPr>
          <p:cNvPr name="Group 8" id="8"/>
          <p:cNvGrpSpPr/>
          <p:nvPr/>
        </p:nvGrpSpPr>
        <p:grpSpPr>
          <a:xfrm rot="0">
            <a:off x="8418000" y="7071756"/>
            <a:ext cx="3086100" cy="3086100"/>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127941" y="0"/>
                  </a:moveTo>
                  <a:lnTo>
                    <a:pt x="684859" y="0"/>
                  </a:lnTo>
                  <a:cubicBezTo>
                    <a:pt x="718791" y="0"/>
                    <a:pt x="751333" y="13479"/>
                    <a:pt x="775327" y="37473"/>
                  </a:cubicBezTo>
                  <a:cubicBezTo>
                    <a:pt x="799321" y="61467"/>
                    <a:pt x="812800" y="94009"/>
                    <a:pt x="812800" y="127941"/>
                  </a:cubicBezTo>
                  <a:lnTo>
                    <a:pt x="812800" y="684859"/>
                  </a:lnTo>
                  <a:cubicBezTo>
                    <a:pt x="812800" y="718791"/>
                    <a:pt x="799321" y="751333"/>
                    <a:pt x="775327" y="775327"/>
                  </a:cubicBezTo>
                  <a:cubicBezTo>
                    <a:pt x="751333" y="799321"/>
                    <a:pt x="718791" y="812800"/>
                    <a:pt x="684859" y="812800"/>
                  </a:cubicBezTo>
                  <a:lnTo>
                    <a:pt x="127941" y="812800"/>
                  </a:lnTo>
                  <a:cubicBezTo>
                    <a:pt x="94009" y="812800"/>
                    <a:pt x="61467" y="799321"/>
                    <a:pt x="37473" y="775327"/>
                  </a:cubicBezTo>
                  <a:cubicBezTo>
                    <a:pt x="13479" y="751333"/>
                    <a:pt x="0" y="718791"/>
                    <a:pt x="0" y="684859"/>
                  </a:cubicBezTo>
                  <a:lnTo>
                    <a:pt x="0" y="127941"/>
                  </a:lnTo>
                  <a:cubicBezTo>
                    <a:pt x="0" y="94009"/>
                    <a:pt x="13479" y="61467"/>
                    <a:pt x="37473" y="37473"/>
                  </a:cubicBezTo>
                  <a:cubicBezTo>
                    <a:pt x="61467" y="13479"/>
                    <a:pt x="94009" y="0"/>
                    <a:pt x="127941" y="0"/>
                  </a:cubicBezTo>
                  <a:close/>
                </a:path>
              </a:pathLst>
            </a:custGeom>
            <a:solidFill>
              <a:srgbClr val="004AAD"/>
            </a:solidFill>
          </p:spPr>
        </p:sp>
        <p:sp>
          <p:nvSpPr>
            <p:cNvPr name="TextBox 10" id="10"/>
            <p:cNvSpPr txBox="true"/>
            <p:nvPr/>
          </p:nvSpPr>
          <p:spPr>
            <a:xfrm>
              <a:off x="0" y="-47625"/>
              <a:ext cx="812800" cy="860425"/>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Arduino Mega processes the information and outputs the correct PWM signals and direction signals.</a:t>
              </a:r>
            </a:p>
          </p:txBody>
        </p:sp>
      </p:grpSp>
      <p:grpSp>
        <p:nvGrpSpPr>
          <p:cNvPr name="Group 11" id="11"/>
          <p:cNvGrpSpPr/>
          <p:nvPr/>
        </p:nvGrpSpPr>
        <p:grpSpPr>
          <a:xfrm rot="0">
            <a:off x="12637575" y="7344916"/>
            <a:ext cx="2452532" cy="2539781"/>
            <a:chOff x="0" y="0"/>
            <a:chExt cx="645934" cy="668913"/>
          </a:xfrm>
        </p:grpSpPr>
        <p:sp>
          <p:nvSpPr>
            <p:cNvPr name="Freeform 12" id="12"/>
            <p:cNvSpPr/>
            <p:nvPr/>
          </p:nvSpPr>
          <p:spPr>
            <a:xfrm flipH="false" flipV="false" rot="0">
              <a:off x="0" y="0"/>
              <a:ext cx="645934" cy="668913"/>
            </a:xfrm>
            <a:custGeom>
              <a:avLst/>
              <a:gdLst/>
              <a:ahLst/>
              <a:cxnLst/>
              <a:rect r="r" b="b" t="t" l="l"/>
              <a:pathLst>
                <a:path h="668913" w="645934">
                  <a:moveTo>
                    <a:pt x="160992" y="0"/>
                  </a:moveTo>
                  <a:lnTo>
                    <a:pt x="484942" y="0"/>
                  </a:lnTo>
                  <a:cubicBezTo>
                    <a:pt x="573856" y="0"/>
                    <a:pt x="645934" y="72079"/>
                    <a:pt x="645934" y="160992"/>
                  </a:cubicBezTo>
                  <a:lnTo>
                    <a:pt x="645934" y="507921"/>
                  </a:lnTo>
                  <a:cubicBezTo>
                    <a:pt x="645934" y="596835"/>
                    <a:pt x="573856" y="668913"/>
                    <a:pt x="484942" y="668913"/>
                  </a:cubicBezTo>
                  <a:lnTo>
                    <a:pt x="160992" y="668913"/>
                  </a:lnTo>
                  <a:cubicBezTo>
                    <a:pt x="72079" y="668913"/>
                    <a:pt x="0" y="596835"/>
                    <a:pt x="0" y="507921"/>
                  </a:cubicBezTo>
                  <a:lnTo>
                    <a:pt x="0" y="160992"/>
                  </a:lnTo>
                  <a:cubicBezTo>
                    <a:pt x="0" y="72079"/>
                    <a:pt x="72079" y="0"/>
                    <a:pt x="160992" y="0"/>
                  </a:cubicBezTo>
                  <a:close/>
                </a:path>
              </a:pathLst>
            </a:custGeom>
            <a:solidFill>
              <a:srgbClr val="004AAD"/>
            </a:solidFill>
          </p:spPr>
        </p:sp>
        <p:sp>
          <p:nvSpPr>
            <p:cNvPr name="TextBox 13" id="13"/>
            <p:cNvSpPr txBox="true"/>
            <p:nvPr/>
          </p:nvSpPr>
          <p:spPr>
            <a:xfrm>
              <a:off x="0" y="-47625"/>
              <a:ext cx="645934" cy="716538"/>
            </a:xfrm>
            <a:prstGeom prst="rect">
              <a:avLst/>
            </a:prstGeom>
          </p:spPr>
          <p:txBody>
            <a:bodyPr anchor="ctr" rtlCol="false" tIns="50800" lIns="50800" bIns="50800" rIns="50800"/>
            <a:lstStyle/>
            <a:p>
              <a:pPr algn="ctr">
                <a:lnSpc>
                  <a:spcPts val="3639"/>
                </a:lnSpc>
              </a:pPr>
              <a:r>
                <a:rPr lang="en-US" sz="2599">
                  <a:solidFill>
                    <a:srgbClr val="FFFFFF"/>
                  </a:solidFill>
                  <a:latin typeface="Heebo"/>
                  <a:ea typeface="Heebo"/>
                  <a:cs typeface="Heebo"/>
                  <a:sym typeface="Heebo"/>
                </a:rPr>
                <a:t>Motor Driver actuates the motors appropriately.</a:t>
              </a:r>
            </a:p>
          </p:txBody>
        </p:sp>
      </p:grpSp>
      <p:sp>
        <p:nvSpPr>
          <p:cNvPr name="TextBox 14" id="14"/>
          <p:cNvSpPr txBox="true"/>
          <p:nvPr/>
        </p:nvSpPr>
        <p:spPr>
          <a:xfrm rot="0">
            <a:off x="0" y="-152400"/>
            <a:ext cx="18288000" cy="1300780"/>
          </a:xfrm>
          <a:prstGeom prst="rect">
            <a:avLst/>
          </a:prstGeom>
        </p:spPr>
        <p:txBody>
          <a:bodyPr anchor="t" rtlCol="false" tIns="0" lIns="0" bIns="0" rIns="0">
            <a:spAutoFit/>
          </a:bodyPr>
          <a:lstStyle/>
          <a:p>
            <a:pPr algn="ctr">
              <a:lnSpc>
                <a:spcPts val="10602"/>
              </a:lnSpc>
            </a:pPr>
            <a:r>
              <a:rPr lang="en-US" sz="7573" b="true">
                <a:solidFill>
                  <a:srgbClr val="00BF63"/>
                </a:solidFill>
                <a:latin typeface="Canva Sans Bold"/>
                <a:ea typeface="Canva Sans Bold"/>
                <a:cs typeface="Canva Sans Bold"/>
                <a:sym typeface="Canva Sans Bold"/>
              </a:rPr>
              <a:t>5. ENVIRONMENT DETECTION DEVICE</a:t>
            </a:r>
          </a:p>
        </p:txBody>
      </p:sp>
      <p:sp>
        <p:nvSpPr>
          <p:cNvPr name="TextBox 15" id="15"/>
          <p:cNvSpPr txBox="true"/>
          <p:nvPr/>
        </p:nvSpPr>
        <p:spPr>
          <a:xfrm rot="0">
            <a:off x="0" y="1565182"/>
            <a:ext cx="18288000" cy="5544852"/>
          </a:xfrm>
          <a:prstGeom prst="rect">
            <a:avLst/>
          </a:prstGeom>
        </p:spPr>
        <p:txBody>
          <a:bodyPr anchor="t" rtlCol="false" tIns="0" lIns="0" bIns="0" rIns="0">
            <a:spAutoFit/>
          </a:bodyPr>
          <a:lstStyle/>
          <a:p>
            <a:pPr algn="l" marL="831952" indent="-415976" lvl="1">
              <a:lnSpc>
                <a:spcPts val="5394"/>
              </a:lnSpc>
              <a:buFont typeface="Arial"/>
              <a:buChar char="•"/>
            </a:pPr>
            <a:r>
              <a:rPr lang="en-US" sz="3853">
                <a:solidFill>
                  <a:srgbClr val="FFFFFF"/>
                </a:solidFill>
                <a:latin typeface="Heebo"/>
                <a:ea typeface="Heebo"/>
                <a:cs typeface="Heebo"/>
                <a:sym typeface="Heebo"/>
              </a:rPr>
              <a:t>Since the robot’s purpose is to move safely to a predetermined location at a specific orientation, it requires input commands that control this motion.</a:t>
            </a:r>
          </a:p>
          <a:p>
            <a:pPr algn="l" marL="831952" indent="-415976" lvl="1">
              <a:lnSpc>
                <a:spcPts val="5394"/>
              </a:lnSpc>
              <a:buFont typeface="Arial"/>
              <a:buChar char="•"/>
            </a:pPr>
            <a:r>
              <a:rPr lang="en-US" sz="3853">
                <a:solidFill>
                  <a:srgbClr val="FFFFFF"/>
                </a:solidFill>
                <a:latin typeface="Heebo"/>
                <a:ea typeface="Heebo"/>
                <a:cs typeface="Heebo"/>
                <a:sym typeface="Heebo"/>
              </a:rPr>
              <a:t>They could be human commands such as from a joystick or from sensor data that is processed to produce control commands and used on the motors.</a:t>
            </a:r>
          </a:p>
          <a:p>
            <a:pPr algn="l" marL="831952" indent="-415976" lvl="1">
              <a:lnSpc>
                <a:spcPts val="5394"/>
              </a:lnSpc>
              <a:buFont typeface="Arial"/>
              <a:buChar char="•"/>
            </a:pPr>
            <a:r>
              <a:rPr lang="en-US" sz="3853">
                <a:solidFill>
                  <a:srgbClr val="FFFFFF"/>
                </a:solidFill>
                <a:latin typeface="Heebo"/>
                <a:ea typeface="Heebo"/>
                <a:cs typeface="Heebo"/>
                <a:sym typeface="Heebo"/>
              </a:rPr>
              <a:t>The sensor used was the rplidar which scans a 2D environment and creates an image of the obstacles.The Navigation section converts this data to serial commands indicating each motor’s speed and direction and are the sent to the Arduino mega which converts it to appropriate signals for the motor driver.</a:t>
            </a:r>
          </a:p>
        </p:txBody>
      </p:sp>
      <p:sp>
        <p:nvSpPr>
          <p:cNvPr name="AutoShape 16" id="16"/>
          <p:cNvSpPr/>
          <p:nvPr/>
        </p:nvSpPr>
        <p:spPr>
          <a:xfrm flipV="true">
            <a:off x="3330916" y="8614806"/>
            <a:ext cx="1130624" cy="0"/>
          </a:xfrm>
          <a:prstGeom prst="line">
            <a:avLst/>
          </a:prstGeom>
          <a:ln cap="flat" w="85725">
            <a:solidFill>
              <a:srgbClr val="FFFFFF"/>
            </a:solidFill>
            <a:prstDash val="solid"/>
            <a:headEnd type="none" len="sm" w="sm"/>
            <a:tailEnd type="triangle" len="med" w="lg"/>
          </a:ln>
        </p:spPr>
      </p:sp>
      <p:sp>
        <p:nvSpPr>
          <p:cNvPr name="AutoShape 17" id="17"/>
          <p:cNvSpPr/>
          <p:nvPr/>
        </p:nvSpPr>
        <p:spPr>
          <a:xfrm>
            <a:off x="7547640" y="8614806"/>
            <a:ext cx="870360" cy="0"/>
          </a:xfrm>
          <a:prstGeom prst="line">
            <a:avLst/>
          </a:prstGeom>
          <a:ln cap="flat" w="85725">
            <a:solidFill>
              <a:srgbClr val="FFFFFF"/>
            </a:solidFill>
            <a:prstDash val="solid"/>
            <a:headEnd type="none" len="sm" w="sm"/>
            <a:tailEnd type="triangle" len="med" w="lg"/>
          </a:ln>
        </p:spPr>
      </p:sp>
      <p:sp>
        <p:nvSpPr>
          <p:cNvPr name="AutoShape 18" id="18"/>
          <p:cNvSpPr/>
          <p:nvPr/>
        </p:nvSpPr>
        <p:spPr>
          <a:xfrm>
            <a:off x="11504100" y="8614806"/>
            <a:ext cx="1133475" cy="0"/>
          </a:xfrm>
          <a:prstGeom prst="line">
            <a:avLst/>
          </a:prstGeom>
          <a:ln cap="flat" w="85725">
            <a:solidFill>
              <a:srgbClr val="FFFFFF"/>
            </a:solidFill>
            <a:prstDash val="solid"/>
            <a:headEnd type="none" len="sm" w="sm"/>
            <a:tailEnd type="triangle" len="med" w="lg"/>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070707"/>
        </a:solidFill>
      </p:bgPr>
    </p:bg>
    <p:spTree>
      <p:nvGrpSpPr>
        <p:cNvPr id="1" name=""/>
        <p:cNvGrpSpPr/>
        <p:nvPr/>
      </p:nvGrpSpPr>
      <p:grpSpPr>
        <a:xfrm>
          <a:off x="0" y="0"/>
          <a:ext cx="0" cy="0"/>
          <a:chOff x="0" y="0"/>
          <a:chExt cx="0" cy="0"/>
        </a:xfrm>
      </p:grpSpPr>
      <p:sp>
        <p:nvSpPr>
          <p:cNvPr name="TextBox 2" id="2"/>
          <p:cNvSpPr txBox="true"/>
          <p:nvPr/>
        </p:nvSpPr>
        <p:spPr>
          <a:xfrm rot="0">
            <a:off x="0" y="-152400"/>
            <a:ext cx="18288000" cy="1300780"/>
          </a:xfrm>
          <a:prstGeom prst="rect">
            <a:avLst/>
          </a:prstGeom>
        </p:spPr>
        <p:txBody>
          <a:bodyPr anchor="t" rtlCol="false" tIns="0" lIns="0" bIns="0" rIns="0">
            <a:spAutoFit/>
          </a:bodyPr>
          <a:lstStyle/>
          <a:p>
            <a:pPr algn="ctr">
              <a:lnSpc>
                <a:spcPts val="10602"/>
              </a:lnSpc>
            </a:pPr>
            <a:r>
              <a:rPr lang="en-US" sz="7573" b="true">
                <a:solidFill>
                  <a:srgbClr val="00BF63"/>
                </a:solidFill>
                <a:latin typeface="Canva Sans Bold"/>
                <a:ea typeface="Canva Sans Bold"/>
                <a:cs typeface="Canva Sans Bold"/>
                <a:sym typeface="Canva Sans Bold"/>
              </a:rPr>
              <a:t>6. POWER SUPPLY SYSTEM</a:t>
            </a:r>
          </a:p>
        </p:txBody>
      </p:sp>
      <p:sp>
        <p:nvSpPr>
          <p:cNvPr name="TextBox 3" id="3"/>
          <p:cNvSpPr txBox="true"/>
          <p:nvPr/>
        </p:nvSpPr>
        <p:spPr>
          <a:xfrm rot="0">
            <a:off x="0" y="1231188"/>
            <a:ext cx="18288000" cy="8851813"/>
          </a:xfrm>
          <a:prstGeom prst="rect">
            <a:avLst/>
          </a:prstGeom>
        </p:spPr>
        <p:txBody>
          <a:bodyPr anchor="t" rtlCol="false" tIns="0" lIns="0" bIns="0" rIns="0">
            <a:spAutoFit/>
          </a:bodyPr>
          <a:lstStyle/>
          <a:p>
            <a:pPr algn="l" marL="831951" indent="-415976" lvl="1">
              <a:lnSpc>
                <a:spcPts val="5394"/>
              </a:lnSpc>
              <a:buFont typeface="Arial"/>
              <a:buChar char="•"/>
            </a:pPr>
            <a:r>
              <a:rPr lang="en-US" sz="3853">
                <a:solidFill>
                  <a:srgbClr val="FFFFFF"/>
                </a:solidFill>
                <a:latin typeface="Heebo"/>
                <a:ea typeface="Heebo"/>
                <a:cs typeface="Heebo"/>
                <a:sym typeface="Heebo"/>
              </a:rPr>
              <a:t>Summing up the power requrements for each device is done beforehand to determine the appropriate battery to use.  P = IV (Watts).First determine the operating voltage of each device, place devices of the same operating voltage on the same voltage line. Next determine the maximum currents drawn by each device and sum them up. Multiply the total currents on each wire with its voltage to obtain the power required on each line.</a:t>
            </a:r>
          </a:p>
          <a:p>
            <a:pPr algn="l" marL="831951" indent="-415976" lvl="1">
              <a:lnSpc>
                <a:spcPts val="5394"/>
              </a:lnSpc>
              <a:buFont typeface="Arial"/>
              <a:buChar char="•"/>
            </a:pPr>
            <a:r>
              <a:rPr lang="en-US" sz="3853">
                <a:solidFill>
                  <a:srgbClr val="FFFFFF"/>
                </a:solidFill>
                <a:latin typeface="Heebo"/>
                <a:ea typeface="Heebo"/>
                <a:cs typeface="Heebo"/>
                <a:sym typeface="Heebo"/>
              </a:rPr>
              <a:t>In situations where the voltage required by a device is higher or lower than that of the battery, use a </a:t>
            </a:r>
            <a:r>
              <a:rPr lang="en-US" sz="3853">
                <a:solidFill>
                  <a:srgbClr val="00BF63"/>
                </a:solidFill>
                <a:latin typeface="Heebo"/>
                <a:ea typeface="Heebo"/>
                <a:cs typeface="Heebo"/>
                <a:sym typeface="Heebo"/>
              </a:rPr>
              <a:t>Boost Converter</a:t>
            </a:r>
            <a:r>
              <a:rPr lang="en-US" sz="3853">
                <a:solidFill>
                  <a:srgbClr val="FFFFFF"/>
                </a:solidFill>
                <a:latin typeface="Heebo"/>
                <a:ea typeface="Heebo"/>
                <a:cs typeface="Heebo"/>
                <a:sym typeface="Heebo"/>
              </a:rPr>
              <a:t> to raise it or a </a:t>
            </a:r>
            <a:r>
              <a:rPr lang="en-US" sz="3853">
                <a:solidFill>
                  <a:srgbClr val="00BF63"/>
                </a:solidFill>
                <a:latin typeface="Heebo"/>
                <a:ea typeface="Heebo"/>
                <a:cs typeface="Heebo"/>
                <a:sym typeface="Heebo"/>
              </a:rPr>
              <a:t>Buck Converter</a:t>
            </a:r>
            <a:r>
              <a:rPr lang="en-US" sz="3853">
                <a:solidFill>
                  <a:srgbClr val="FFFFFF"/>
                </a:solidFill>
                <a:latin typeface="Heebo"/>
                <a:ea typeface="Heebo"/>
                <a:cs typeface="Heebo"/>
                <a:sym typeface="Heebo"/>
              </a:rPr>
              <a:t> to lower it to a fixed stable value.</a:t>
            </a:r>
          </a:p>
          <a:p>
            <a:pPr algn="l" marL="831951" indent="-415976" lvl="1">
              <a:lnSpc>
                <a:spcPts val="5394"/>
              </a:lnSpc>
              <a:buFont typeface="Arial"/>
              <a:buChar char="•"/>
            </a:pPr>
            <a:r>
              <a:rPr lang="en-US" sz="3853">
                <a:solidFill>
                  <a:srgbClr val="FFFFFF"/>
                </a:solidFill>
                <a:latin typeface="Heebo"/>
                <a:ea typeface="Heebo"/>
                <a:cs typeface="Heebo"/>
                <a:sym typeface="Heebo"/>
              </a:rPr>
              <a:t>The robot’s total power requirement including the navigation section was found to be at a maximum of 66.7W when both motors were stalled and a value of about 24.7W during rated load conditions which can be safely powered by a 3 Cell LiPo battery as it has 11.1V and maximum draw current of 60A.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DAGSHPSVkeY</dc:identifier>
  <dcterms:modified xsi:type="dcterms:W3CDTF">2011-08-01T06:04:30Z</dcterms:modified>
  <cp:revision>1</cp:revision>
  <dc:title>An information guide</dc:title>
</cp:coreProperties>
</file>