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74" r:id="rId23"/>
    <p:sldId id="280" r:id="rId24"/>
    <p:sldId id="275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A483-35C5-84CB-FD59-479942D40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9C9B-2D14-7DF2-2F21-579B49C00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8D6E-17D9-FA04-9EC3-3F7C9842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6BAE-F81B-A8D7-6EB2-026D7963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3D13-AA0E-5691-AA4B-A45B8EAE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9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8323-6F2F-4490-2A58-7D62C343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B63C-BF7D-B0AA-47EF-E8DB7532E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690F-3087-F6F9-A7F8-4342F949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808D-FB8B-9F35-1FAE-0A316B02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9ACC3-5274-137A-2435-C64DDF8C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34BEF-8310-FEC9-14E4-C5B18B891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0DCE-7475-789C-2C39-3891D057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0C6F-2942-D7FA-9D59-4D1F6717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A41-4354-4F85-7610-AF628441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38EC4-4552-D20E-EC0E-4F8AD52E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E42B-4028-ED75-6570-BFE8BB37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F456-FA0E-E710-BA40-ACBE90EF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452B-CBE7-11CF-7609-98DC014D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8F1F-48BE-CB87-B1A0-CEF70E8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5509-939B-1F48-5647-72286EB6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AA9F-2C7B-E388-3D50-CBA9F4FB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AF193-F0B7-5D73-6CFA-8D18D580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2D5D-C344-A649-8602-08F01413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79E7-BA1A-449B-30FA-CEBBFCD6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2F55-EE68-3784-97F1-074245E7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58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3516-3A78-6E7C-45F2-B82A0F0D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5444-35EA-2CB7-152C-5D66B77EA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D4BA4-1CA0-B50A-D616-162EC1AB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7A0B8-DD41-49DB-C8B6-64C96112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D1936-04A5-307E-C9EE-AF4AA56A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83743-84BF-A3D0-4354-01794FD8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12F8-8618-A5FC-BB26-0530838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74F4-E92E-8D50-4E38-E65C21E0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83393-FDD9-FDEB-7C35-5A42576D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F3800-9D27-06F4-381E-5557279B6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1033D-7E51-058A-6D38-7C03333EC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B5600-4882-CD46-445E-796C9AC5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06540-BC06-B633-6FC0-69684F3F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499C0-79F7-0FD8-5D64-E9D1E268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A6CE-F874-490E-C78B-6B6FB5D9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E86C3-2C4A-03B2-5CE6-C6707211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FB36C-E1FF-AA3B-53CD-0871632A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51793-2599-DEBD-CF02-DB1FE1C3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6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7641C-C3E7-2EB8-60E0-B1F5B503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28F6E-4590-552E-D851-1DE4F77D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EBC27-06ED-D469-A471-C29898F4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4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FA21-2277-96E9-94A1-3D3AC7D8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B4A6-8C31-9847-7AE1-CB45AD64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D5976-EDF9-B380-440E-1336CE4A2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A660D-8099-D39F-E7F1-7E2CFE2C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22205-FC2A-E958-929D-7410CF06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3A973-9675-702E-6ED4-8B9FC7B9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96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CDE4-652E-6346-FC64-93E2947E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75021-B3E2-3A8C-87D3-58E221C7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2A422-8EE0-D162-FD7A-66E1DE7C5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5CDB0-AEFD-A866-A3B6-2F3FBD19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C25C6-9B6E-806D-3005-6234D254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EB691-656F-E693-F595-1A563CF0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6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87E51-94EE-4B8C-1A08-4EFB3152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0FA6-73A4-31C7-7E2F-B38C3147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5CEB-1C4C-EA9E-E5D4-30088E6D9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A3E2-9920-4316-AD09-5B066BF7D93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EBF22-4D58-6106-F67B-03CFD6D54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CF9F-D2A8-DD37-FB71-80BFBB11B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29A9-350B-4CBD-BA78-F3729FC11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9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localhost:8888/notebooks/AIML%20practice/Mini%20project1.ipynb#Column-add-and-dro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888/notebooks/AIML%20practice/Mini%20project1.ipynb#3.Data-Preprocesing-and-clean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8049-47AC-9650-AAD7-0F2D9F293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168" y="1137920"/>
            <a:ext cx="8942832" cy="36443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95175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Microsoft YaHei" pitchFamily="2"/>
                <a:cs typeface="Lucida Sans" pitchFamily="2"/>
              </a:rPr>
              <a:t>Govt Polytechnic Sorab</a:t>
            </a:r>
            <a:br>
              <a:rPr lang="en-US" dirty="0">
                <a:solidFill>
                  <a:srgbClr val="E95175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Microsoft YaHei" pitchFamily="2"/>
                <a:cs typeface="Lucida Sans" pitchFamily="2"/>
              </a:rPr>
            </a:br>
            <a:r>
              <a:rPr lang="en-US" sz="4900" b="1" dirty="0">
                <a:solidFill>
                  <a:srgbClr val="63176B"/>
                </a:solidFill>
                <a:highlight>
                  <a:scrgbClr r="0" g="0" b="0">
                    <a:alpha val="0"/>
                  </a:scrgbClr>
                </a:highlight>
                <a:latin typeface="Trebuchet MS"/>
                <a:cs typeface="Tahoma" pitchFamily="2"/>
              </a:rPr>
              <a:t>Department of Computer Science and Engineering</a:t>
            </a:r>
            <a:br>
              <a:rPr lang="en-US" sz="4900" b="1" dirty="0">
                <a:solidFill>
                  <a:srgbClr val="63176B"/>
                </a:solidFill>
                <a:highlight>
                  <a:scrgbClr r="0" g="0" b="0">
                    <a:alpha val="0"/>
                  </a:scrgbClr>
                </a:highlight>
                <a:latin typeface="Trebuchet MS"/>
                <a:cs typeface="Tahoma" pitchFamily="2"/>
              </a:rPr>
            </a:br>
            <a:br>
              <a:rPr lang="en-US" sz="4900" b="1" dirty="0">
                <a:solidFill>
                  <a:srgbClr val="63176B"/>
                </a:solidFill>
                <a:highlight>
                  <a:scrgbClr r="0" g="0" b="0">
                    <a:alpha val="0"/>
                  </a:scrgbClr>
                </a:highlight>
                <a:latin typeface="Trebuchet MS"/>
                <a:cs typeface="Tahoma" pitchFamily="2"/>
              </a:rPr>
            </a:br>
            <a:r>
              <a:rPr lang="en-US" sz="4000" b="1" dirty="0">
                <a:solidFill>
                  <a:srgbClr val="63176B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Microsoft YaHei" pitchFamily="2"/>
                <a:cs typeface="Lucida Sans" pitchFamily="2"/>
              </a:rPr>
              <a:t>PROJECT PHASE SEMINAR ON</a:t>
            </a:r>
            <a:br>
              <a:rPr lang="en-US" sz="4000" b="1" dirty="0">
                <a:solidFill>
                  <a:srgbClr val="63176B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Microsoft YaHei" pitchFamily="2"/>
                <a:cs typeface="Lucida Sans" pitchFamily="2"/>
              </a:rPr>
            </a:br>
            <a:r>
              <a:rPr lang="en-US" sz="6600" dirty="0">
                <a:solidFill>
                  <a:srgbClr val="E95175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Microsoft YaHei" pitchFamily="2"/>
                <a:cs typeface="Lucida Sans" pitchFamily="2"/>
              </a:rPr>
              <a:t>“</a:t>
            </a:r>
            <a:r>
              <a:rPr lang="en-IN" sz="4900" b="1" i="1" dirty="0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Bell MT" panose="02020503060305020303" pitchFamily="18" charset="0"/>
              </a:rPr>
              <a:t>Tweep Fake-Twitter deep Fake</a:t>
            </a:r>
            <a:r>
              <a:rPr lang="en-US" sz="6600" dirty="0">
                <a:solidFill>
                  <a:srgbClr val="E95175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Microsoft YaHei" pitchFamily="2"/>
                <a:cs typeface="Lucida Sans" pitchFamily="2"/>
              </a:rPr>
              <a:t>”</a:t>
            </a:r>
            <a:br>
              <a:rPr lang="en-US" sz="6600" dirty="0">
                <a:solidFill>
                  <a:srgbClr val="E95175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Microsoft YaHei" pitchFamily="2"/>
                <a:cs typeface="Lucida Sans" pitchFamily="2"/>
              </a:rPr>
            </a:br>
            <a:endParaRPr lang="en-IN" sz="4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CE4AE-9FF8-55EB-458B-2B4AD2F2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042" y="4201610"/>
            <a:ext cx="2577032" cy="2555229"/>
          </a:xfrm>
        </p:spPr>
        <p:txBody>
          <a:bodyPr>
            <a:norm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E95175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Microsoft YaHei" pitchFamily="2"/>
                <a:cs typeface="Lucida Sans" pitchFamily="2"/>
              </a:rPr>
              <a:t>Presentation by:</a:t>
            </a:r>
          </a:p>
          <a:p>
            <a:pPr lvl="0" algn="l" hangingPunct="0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highlight>
                  <a:scrgbClr r="0" g="0" b="0">
                    <a:alpha val="0"/>
                  </a:scrgbClr>
                </a:highlight>
                <a:latin typeface="Sitka Display" pitchFamily="2" charset="0"/>
                <a:ea typeface="Microsoft YaHei" pitchFamily="2"/>
                <a:cs typeface="Lucida Sans" pitchFamily="2"/>
              </a:rPr>
              <a:t>1.Rakesh S</a:t>
            </a:r>
          </a:p>
          <a:p>
            <a:pPr lvl="0" algn="l" hangingPunct="0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highlight>
                  <a:scrgbClr r="0" g="0" b="0">
                    <a:alpha val="0"/>
                  </a:scrgbClr>
                </a:highlight>
                <a:latin typeface="Sitka Display" pitchFamily="2" charset="0"/>
                <a:ea typeface="Microsoft YaHei" pitchFamily="2"/>
                <a:cs typeface="Lucida Sans" pitchFamily="2"/>
              </a:rPr>
              <a:t>2.Gurukian J S  </a:t>
            </a:r>
          </a:p>
          <a:p>
            <a:pPr lvl="0" algn="l" hangingPunct="0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highlight>
                  <a:scrgbClr r="0" g="0" b="0">
                    <a:alpha val="0"/>
                  </a:scrgbClr>
                </a:highlight>
                <a:latin typeface="Sitka Display" pitchFamily="2" charset="0"/>
                <a:ea typeface="Microsoft YaHei" pitchFamily="2"/>
                <a:cs typeface="Lucida Sans" pitchFamily="2"/>
              </a:rPr>
              <a:t>3.Madan R    </a:t>
            </a:r>
          </a:p>
          <a:p>
            <a:pPr lvl="0" algn="l" hangingPunct="0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highlight>
                  <a:scrgbClr r="0" g="0" b="0">
                    <a:alpha val="0"/>
                  </a:scrgbClr>
                </a:highlight>
                <a:latin typeface="Sitka Display" pitchFamily="2" charset="0"/>
                <a:ea typeface="Microsoft YaHei" pitchFamily="2"/>
                <a:cs typeface="Lucida Sans" pitchFamily="2"/>
              </a:rPr>
              <a:t>4.Dhanajay K 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EC19F-0220-A2A5-62B9-D2CA520E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4040" y="101161"/>
            <a:ext cx="1299960" cy="149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C8B025-1E3A-6C88-53FF-ECAEB25681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668000" y="-184680"/>
            <a:ext cx="1734119" cy="1784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30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FBD9-2718-F11D-06D2-D5E02127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1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E95175"/>
                </a:solidFill>
              </a:rPr>
              <a:t>Aggregaion</a:t>
            </a:r>
            <a:r>
              <a:rPr lang="en-US" sz="4800" b="1" dirty="0">
                <a:solidFill>
                  <a:srgbClr val="E95175"/>
                </a:solidFill>
              </a:rPr>
              <a:t> functions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799FC-A2A1-F9F5-9527-8093602A5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3392"/>
            <a:ext cx="3529263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B526D-4FF6-F67B-B002-5958E9C5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0986"/>
            <a:ext cx="3529263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ADFA6A-574C-5B0D-DD67-8A9E9883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36548"/>
            <a:ext cx="3529263" cy="1325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339CD-818F-CF42-903C-3733ECA82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5074142"/>
            <a:ext cx="3529263" cy="1325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3DD754-6785-9A0D-B459-AA970EC29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030" y="-1557"/>
            <a:ext cx="4058653" cy="1210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7327D4-8658-DD91-D649-19D33E6C9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030" y="1150905"/>
            <a:ext cx="4058652" cy="13255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E9009E-C7C1-24A2-22F5-8AEA9753C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7029" y="2419761"/>
            <a:ext cx="4058652" cy="13080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150AAC-A5BF-C955-60AF-B51E00BE29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4271" y="3768860"/>
            <a:ext cx="7684168" cy="30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1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EFB4-6039-6FBB-D103-BE265B5D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4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Vectorization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14A50-C317-0A10-FF3B-05DC3C06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6" y="1058007"/>
            <a:ext cx="7445294" cy="49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0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29BE-10FB-795D-F054-90D848EF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" y="-202947"/>
            <a:ext cx="10515600" cy="1347536"/>
          </a:xfrm>
        </p:spPr>
        <p:txBody>
          <a:bodyPr>
            <a:normAutofit/>
          </a:bodyPr>
          <a:lstStyle/>
          <a:p>
            <a:r>
              <a:rPr lang="en-US" sz="6000" b="1" dirty="0" err="1"/>
              <a:t>Map,filter,Reduce,Lambda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47CA-0D47-E8E9-881E-EB1234BB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9D480-A4B7-0601-0069-5AE5557B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930442"/>
            <a:ext cx="11518232" cy="59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6F01-1A35-F198-EBA9-8F1FBD9F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85558"/>
            <a:ext cx="12192000" cy="119095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Column add and drop</a:t>
            </a:r>
            <a:r>
              <a:rPr lang="en-IN" dirty="0">
                <a:hlinkClick r:id="rId2"/>
              </a:rPr>
              <a:t>¶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67CB85-233D-581B-9201-DC3F801D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463" y="738188"/>
            <a:ext cx="11566358" cy="60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2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77FF-CDEC-E14B-72AB-B68E0E06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365125"/>
            <a:ext cx="10936705" cy="1460500"/>
          </a:xfrm>
        </p:spPr>
        <p:txBody>
          <a:bodyPr>
            <a:normAutofit fontScale="90000"/>
          </a:bodyPr>
          <a:lstStyle/>
          <a:p>
            <a:r>
              <a:rPr lang="en-IN" dirty="0"/>
              <a:t>===== PANDAS OPERATIONS =====</a:t>
            </a:r>
            <a:br>
              <a:rPr lang="en-IN" dirty="0"/>
            </a:br>
            <a:r>
              <a:rPr lang="en-US" dirty="0"/>
              <a:t>3</a:t>
            </a:r>
            <a:r>
              <a:rPr lang="en-US" sz="5300" b="1" dirty="0"/>
              <a:t>.Data </a:t>
            </a:r>
            <a:r>
              <a:rPr lang="en-US" sz="5300" b="1" dirty="0" err="1"/>
              <a:t>Preprocesing</a:t>
            </a:r>
            <a:r>
              <a:rPr lang="en-US" sz="5300" b="1" dirty="0"/>
              <a:t> and cleaning</a:t>
            </a:r>
            <a:r>
              <a:rPr lang="en-US" u="sng" dirty="0">
                <a:hlinkClick r:id="rId2"/>
              </a:rPr>
              <a:t>¶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FFA4-ED4D-3487-767F-D3C1F4D6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27747"/>
            <a:ext cx="11774905" cy="5261811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IN" dirty="0"/>
              <a:t> Create </a:t>
            </a:r>
            <a:r>
              <a:rPr lang="en-IN" dirty="0" err="1"/>
              <a:t>DataFrame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8CC4E-6B01-F0B5-AD5F-DD1F0C215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6" y="2007061"/>
            <a:ext cx="8956566" cy="39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E330-3F25-E777-E7E9-AF05811A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353800" cy="11389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Drop column                                </a:t>
            </a:r>
            <a:r>
              <a:rPr lang="en-IN" b="1" dirty="0"/>
              <a:t>Row add and drop</a:t>
            </a:r>
            <a:br>
              <a:rPr lang="en-IN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99789-2964-1274-A4FA-CCF4B8873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79" y="914400"/>
            <a:ext cx="5791200" cy="5662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C0741-B014-24C0-81A2-A7051A26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957" y="914400"/>
            <a:ext cx="5967664" cy="56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99F5-42AE-6229-15D0-6D2FBC1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353800" cy="1042736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df_dropped_row</a:t>
            </a:r>
            <a:r>
              <a:rPr lang="en-US" sz="2400" b="1" dirty="0"/>
              <a:t> = </a:t>
            </a:r>
            <a:r>
              <a:rPr lang="en-US" sz="2400" b="1" dirty="0" err="1"/>
              <a:t>df.drop</a:t>
            </a:r>
            <a:r>
              <a:rPr lang="en-US" sz="2400" b="1" dirty="0"/>
              <a:t>(index=0)</a:t>
            </a:r>
            <a:br>
              <a:rPr lang="en-US" sz="2400" b="1" dirty="0"/>
            </a:br>
            <a:r>
              <a:rPr lang="en-US" sz="2400" b="1" dirty="0" err="1"/>
              <a:t>df_dropped_row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9C5C-EF34-466A-E6F0-70E6DC40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930442"/>
            <a:ext cx="11935326" cy="592755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3C94-17F0-7E8E-CB51-67A1F1CF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53" y="545432"/>
            <a:ext cx="9833810" cy="62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F2A0-E4C8-819C-D473-295D9301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1149"/>
            <a:ext cx="11353800" cy="68103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Map                                                              Filter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A3FE7-1776-E3CF-7053-3130935BC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6564"/>
            <a:ext cx="5534526" cy="607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2A248-F1A8-E30F-7B47-22A73BCA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786563"/>
            <a:ext cx="6367394" cy="60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054C-735D-E456-908F-82BED911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748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Lambda                                                       </a:t>
            </a:r>
            <a:r>
              <a:rPr lang="en-IN" b="1" dirty="0"/>
              <a:t>Loc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15B6F-C36C-B1B9-0B42-2680DE2C7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8420"/>
            <a:ext cx="6224337" cy="5875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0B918-D37A-D3D2-4EC7-2F4C0B4C2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55" y="798420"/>
            <a:ext cx="4563112" cy="587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6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3230-84D7-2D87-CF12-E328B9DC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518"/>
            <a:ext cx="10150642" cy="68103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Delete null rows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D0151-D1D3-CCF6-AEA2-31A990EBE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9" y="609600"/>
            <a:ext cx="1140188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5B2D-5633-D11A-EBCA-57F244E5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8" y="798653"/>
            <a:ext cx="11100122" cy="856527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accent2">
                    <a:lumMod val="50000"/>
                  </a:schemeClr>
                </a:solidFill>
              </a:rPr>
              <a:t>1.Data collection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/>
              <a:t>Import Libraries and Load Data Set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IN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4C2D-A895-12AC-6EF3-EE7983AE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110"/>
            <a:ext cx="10810754" cy="544588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import pandas as pd</a:t>
            </a:r>
          </a:p>
          <a:p>
            <a:r>
              <a:rPr lang="en-IN" b="1" dirty="0"/>
              <a:t>import </a:t>
            </a:r>
            <a:r>
              <a:rPr lang="en-IN" b="1" dirty="0" err="1"/>
              <a:t>numpy</a:t>
            </a:r>
            <a:r>
              <a:rPr lang="en-IN" b="1" dirty="0"/>
              <a:t> as np</a:t>
            </a:r>
          </a:p>
          <a:p>
            <a:r>
              <a:rPr lang="en-IN" b="1" dirty="0"/>
              <a:t>import </a:t>
            </a:r>
            <a:r>
              <a:rPr lang="en-IN" b="1" dirty="0" err="1"/>
              <a:t>matplotlib.pyplot</a:t>
            </a:r>
            <a:r>
              <a:rPr lang="en-IN" b="1" dirty="0"/>
              <a:t> as </a:t>
            </a:r>
            <a:r>
              <a:rPr lang="en-IN" b="1" dirty="0" err="1"/>
              <a:t>plt</a:t>
            </a:r>
            <a:endParaRPr lang="en-IN" b="1" dirty="0"/>
          </a:p>
          <a:p>
            <a:r>
              <a:rPr lang="en-IN" b="1" dirty="0"/>
              <a:t>import seaborn as </a:t>
            </a:r>
            <a:r>
              <a:rPr lang="en-IN" b="1" dirty="0" err="1"/>
              <a:t>sns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sklearn.metrics</a:t>
            </a:r>
            <a:r>
              <a:rPr lang="en-IN" b="1" dirty="0"/>
              <a:t> import </a:t>
            </a:r>
            <a:r>
              <a:rPr lang="en-IN" b="1" dirty="0" err="1"/>
              <a:t>confusion_matrix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sklearn.model_selection</a:t>
            </a:r>
            <a:r>
              <a:rPr lang="en-IN" b="1" dirty="0"/>
              <a:t> import </a:t>
            </a:r>
            <a:r>
              <a:rPr lang="en-IN" b="1" dirty="0" err="1"/>
              <a:t>train_test_split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sklearn.linear_model</a:t>
            </a:r>
            <a:r>
              <a:rPr lang="en-IN" b="1" dirty="0"/>
              <a:t> import </a:t>
            </a:r>
            <a:r>
              <a:rPr lang="en-IN" b="1" dirty="0" err="1"/>
              <a:t>LinearRegression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sklearn.metrics</a:t>
            </a:r>
            <a:r>
              <a:rPr lang="en-IN" b="1" dirty="0"/>
              <a:t> import mean_squared_error,r2_score</a:t>
            </a:r>
          </a:p>
          <a:p>
            <a:r>
              <a:rPr lang="en-IN" b="1" dirty="0"/>
              <a:t>from </a:t>
            </a:r>
            <a:r>
              <a:rPr lang="en-IN" b="1" dirty="0" err="1"/>
              <a:t>sklearn.feature_extraction.text</a:t>
            </a:r>
            <a:r>
              <a:rPr lang="en-IN" b="1" dirty="0"/>
              <a:t> import </a:t>
            </a:r>
            <a:r>
              <a:rPr lang="en-IN" b="1" dirty="0" err="1"/>
              <a:t>TfidfVectorizer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sklearn.preprocessing</a:t>
            </a:r>
            <a:r>
              <a:rPr lang="en-IN" b="1" dirty="0"/>
              <a:t> import </a:t>
            </a:r>
            <a:r>
              <a:rPr lang="en-IN" b="1" dirty="0" err="1"/>
              <a:t>LabelEncoder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scipy.sparse</a:t>
            </a:r>
            <a:r>
              <a:rPr lang="en-IN" b="1" dirty="0"/>
              <a:t> import </a:t>
            </a:r>
            <a:r>
              <a:rPr lang="en-IN" b="1" dirty="0" err="1"/>
              <a:t>hstack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sklearn.linear_model</a:t>
            </a:r>
            <a:r>
              <a:rPr lang="en-IN" b="1" dirty="0"/>
              <a:t> import LogisticRegression</a:t>
            </a:r>
          </a:p>
          <a:p>
            <a:r>
              <a:rPr lang="en-IN" b="1" dirty="0"/>
              <a:t>from </a:t>
            </a:r>
            <a:r>
              <a:rPr lang="en-IN" b="1" dirty="0" err="1"/>
              <a:t>sklearn.metrics</a:t>
            </a:r>
            <a:r>
              <a:rPr lang="en-IN" b="1" dirty="0"/>
              <a:t> import </a:t>
            </a:r>
            <a:r>
              <a:rPr lang="en-IN" b="1" dirty="0" err="1"/>
              <a:t>accuracy_score</a:t>
            </a:r>
            <a:r>
              <a:rPr lang="en-IN" b="1" dirty="0"/>
              <a:t>, </a:t>
            </a:r>
            <a:r>
              <a:rPr lang="en-IN" b="1" dirty="0" err="1"/>
              <a:t>classification_report</a:t>
            </a:r>
            <a:endParaRPr lang="en-IN" b="1" dirty="0"/>
          </a:p>
          <a:p>
            <a:r>
              <a:rPr lang="en-US" b="1" dirty="0" err="1"/>
              <a:t>df</a:t>
            </a:r>
            <a:r>
              <a:rPr lang="en-US" b="1" dirty="0"/>
              <a:t>=</a:t>
            </a:r>
            <a:r>
              <a:rPr lang="en-US" b="1" dirty="0" err="1"/>
              <a:t>pd.read_csv</a:t>
            </a:r>
            <a:r>
              <a:rPr lang="en-US" b="1" dirty="0"/>
              <a:t>('D:/2. College files/Diploma/5th Sem/PROJECT/p1/train.csv')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092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AB54-36FF-6945-5109-63F971BE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0"/>
            <a:ext cx="10515600" cy="747395"/>
          </a:xfrm>
        </p:spPr>
        <p:txBody>
          <a:bodyPr/>
          <a:lstStyle/>
          <a:p>
            <a:r>
              <a:rPr lang="en-US" dirty="0"/>
              <a:t>.                                          </a:t>
            </a:r>
            <a:r>
              <a:rPr lang="en-US" b="1" dirty="0" err="1"/>
              <a:t>Groupby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3B6A6-E05D-A912-F79A-3E4800576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0657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F6B33-2411-2BFE-2BB4-2A1AC169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44" y="747395"/>
            <a:ext cx="5325218" cy="56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1959-FD58-2096-AB28-D104E79D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21921"/>
            <a:ext cx="11079480" cy="1051559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b="1" dirty="0"/>
              <a:t>Value Counts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BA231-604B-F01F-DD6F-CFE64AF52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535" y="1173480"/>
            <a:ext cx="10795465" cy="53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30BF-B7F6-FA9B-29B4-DF7001AC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98121"/>
            <a:ext cx="11385524" cy="2694369"/>
          </a:xfrm>
        </p:spPr>
        <p:txBody>
          <a:bodyPr>
            <a:normAutofit fontScale="90000"/>
          </a:bodyPr>
          <a:lstStyle/>
          <a:p>
            <a:r>
              <a:rPr lang="en-IN" dirty="0"/>
              <a:t>===== MISSING VALUES / OUTLIERS =====</a:t>
            </a:r>
            <a:br>
              <a:rPr lang="en-IN" dirty="0"/>
            </a:br>
            <a:r>
              <a:rPr lang="en-IN" b="1" dirty="0"/>
              <a:t>Missing values                   </a:t>
            </a:r>
            <a:r>
              <a:rPr lang="en-US" b="1" dirty="0"/>
              <a:t>Fill missing values with mean</a:t>
            </a:r>
            <a:br>
              <a:rPr lang="en-US" b="1" dirty="0"/>
            </a:br>
            <a:br>
              <a:rPr lang="en-US" b="1" dirty="0"/>
            </a:br>
            <a:r>
              <a:rPr lang="en-IN" b="1" dirty="0"/>
              <a:t>                           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B6B71-46FC-1DF9-227A-DA1BFC41B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07" y="1309841"/>
            <a:ext cx="2686425" cy="4999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B101F-BD30-2830-21D8-26FB1C24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505" y="1309841"/>
            <a:ext cx="9246495" cy="53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0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DA35-1639-CD6E-1A52-976B7231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295"/>
            <a:ext cx="11353800" cy="1411706"/>
          </a:xfrm>
        </p:spPr>
        <p:txBody>
          <a:bodyPr>
            <a:normAutofit/>
          </a:bodyPr>
          <a:lstStyle/>
          <a:p>
            <a:r>
              <a:rPr lang="en-IN" b="1" dirty="0"/>
              <a:t>Handling outliers using IQR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BF646-C9ED-9C48-6ED8-76A1DD4B1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89" y="1042737"/>
            <a:ext cx="6448927" cy="57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5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F0A6-705C-0899-9731-3C5F3ED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PANDAS PLOTS</a:t>
            </a:r>
            <a:br>
              <a:rPr lang="en-US" dirty="0"/>
            </a:br>
            <a:r>
              <a:rPr lang="en-US" sz="1600" dirty="0"/>
              <a:t>.</a:t>
            </a:r>
            <a:br>
              <a:rPr lang="en-US" dirty="0"/>
            </a:br>
            <a:r>
              <a:rPr lang="en-US" dirty="0"/>
              <a:t>UNIVARIATE ANALYSIS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A537DBD-6BDE-0ED1-6253-BD7D53270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74" y="2000051"/>
            <a:ext cx="5687219" cy="1428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DF7E9B-23AA-DB01-3883-5D29E186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938" y="1942414"/>
            <a:ext cx="6354062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7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224B-00F0-08B4-F600-836BF8A5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 Plot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E324E8-036C-415C-924F-34FFA397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626" y="176463"/>
            <a:ext cx="7133353" cy="63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4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4DB5-B8A6-F759-3FC3-3B9BDBCF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Data </a:t>
            </a:r>
            <a:r>
              <a:rPr lang="en-US" dirty="0" err="1"/>
              <a:t>Visuvatization</a:t>
            </a:r>
            <a:br>
              <a:rPr lang="en-US" dirty="0"/>
            </a:br>
            <a:r>
              <a:rPr lang="en-US" sz="3600" dirty="0"/>
              <a:t>Histogram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C3787-062E-6709-612E-EB1727EDC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958" y="1103885"/>
            <a:ext cx="7654842" cy="57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77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0DFC-F532-D46E-646F-A28B33A6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Pie Chart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A6539D-35A7-D785-7838-7B801C347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9" y="1492661"/>
            <a:ext cx="5958690" cy="839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306A47-82A9-7F2B-9F81-41FFC71E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66" y="1006680"/>
            <a:ext cx="5826098" cy="58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16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C8AB-5294-827E-CED9-7A650CDD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Bar Chart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25FD4-9315-024C-3BDB-03BD8C9B9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126" y="50661"/>
            <a:ext cx="7192951" cy="67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86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9010-6890-94CA-2283-D4CF2776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Seaborn Count Plot</a:t>
            </a:r>
            <a:br>
              <a:rPr lang="en-US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BA7180-8B99-8D37-CB95-DBC21C6F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8" y="1347739"/>
            <a:ext cx="5647207" cy="120295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96DC624-D084-41AD-D3A9-819C77229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5595" y="734761"/>
            <a:ext cx="6473925" cy="5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1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40FC-8966-2526-4AEB-F9117FB8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62" y="365125"/>
            <a:ext cx="10879238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#Encode categorical to numeric for numeric ops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700" b="1" dirty="0" err="1"/>
              <a:t>df</a:t>
            </a:r>
            <a:r>
              <a:rPr lang="en-US" sz="2700" b="1" dirty="0"/>
              <a:t>['</a:t>
            </a:r>
            <a:r>
              <a:rPr lang="en-US" sz="2700" b="1" dirty="0" err="1"/>
              <a:t>account_encoded</a:t>
            </a:r>
            <a:r>
              <a:rPr lang="en-US" sz="2700" b="1" dirty="0"/>
              <a:t>'] = </a:t>
            </a:r>
            <a:r>
              <a:rPr lang="en-US" sz="2700" b="1" dirty="0" err="1"/>
              <a:t>df</a:t>
            </a:r>
            <a:r>
              <a:rPr lang="en-US" sz="2700" b="1" dirty="0"/>
              <a:t>['</a:t>
            </a:r>
            <a:r>
              <a:rPr lang="en-US" sz="2700" b="1" dirty="0" err="1"/>
              <a:t>account.type</a:t>
            </a:r>
            <a:r>
              <a:rPr lang="en-US" sz="2700" b="1" dirty="0"/>
              <a:t>'].map({'human': 0, 'bot': 1})</a:t>
            </a:r>
            <a:br>
              <a:rPr lang="en-US" sz="2700" b="1" dirty="0"/>
            </a:br>
            <a:r>
              <a:rPr lang="en-US" sz="2700" b="1" dirty="0" err="1"/>
              <a:t>df</a:t>
            </a:r>
            <a:endParaRPr lang="en-IN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851F3-51EE-6EE6-2489-E93ABBDAD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745" y="1470769"/>
            <a:ext cx="9757458" cy="52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47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EE92-8A7B-F71A-9413-8A660A2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BIVARIATE ANALYSIS</a:t>
            </a:r>
            <a:br>
              <a:rPr lang="en-US" dirty="0"/>
            </a:br>
            <a:r>
              <a:rPr lang="en-US" sz="1000" dirty="0"/>
              <a:t>.</a:t>
            </a:r>
            <a:br>
              <a:rPr lang="en-US" dirty="0"/>
            </a:br>
            <a:r>
              <a:rPr lang="en-US" sz="4000" dirty="0"/>
              <a:t>Scatter Plot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7984B-098E-7739-1F36-4049BC5D0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232" y="1075149"/>
            <a:ext cx="5871409" cy="57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51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BA1E-EDE8-FA03-1052-BE6594F7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Seaborn Bar Plot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DA211-6598-9705-0ABE-DD7DB0907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626" y="481263"/>
            <a:ext cx="6715174" cy="61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1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33AF-7E5F-56FE-89AE-6527D6AF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Box Plot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6F66D-C711-15CE-3D8A-B012ADB1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026" y="365125"/>
            <a:ext cx="7347888" cy="63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96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5062-D81A-8087-80F0-1331C8FF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169"/>
            <a:ext cx="11353800" cy="932687"/>
          </a:xfrm>
        </p:spPr>
        <p:txBody>
          <a:bodyPr>
            <a:normAutofit fontScale="90000"/>
          </a:bodyPr>
          <a:lstStyle/>
          <a:p>
            <a:r>
              <a:rPr lang="en-US" dirty="0"/>
              <a:t>5.</a:t>
            </a:r>
            <a:r>
              <a:rPr lang="en-US" b="1" dirty="0"/>
              <a:t>Data Training and Testing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6B20D-9752-945D-74C8-BB0E07CFB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88" y="950976"/>
            <a:ext cx="11004012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92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21AB-3154-B3F0-2389-6076E4A0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8731E-F554-09B1-A0E3-FF5273C1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80"/>
            <a:ext cx="11960351" cy="68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02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CF49-A0CE-6EC8-2024-9E7F791E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Independent and dependent variables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30FEB-7F16-77CB-F01C-52FD4ADB6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05" y="1316737"/>
            <a:ext cx="9351747" cy="51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5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D86E-B720-EE50-DF8C-C79ADB70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F5B7D-067A-769E-9BED-97BF8A082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08" y="161416"/>
            <a:ext cx="7692144" cy="6550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EECFD-4AB9-7FCC-C66E-BCD931279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692" y="365125"/>
            <a:ext cx="3762900" cy="61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7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5FC7-6D2F-BBD9-E06A-A9673BDF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Encode </a:t>
            </a:r>
            <a:r>
              <a:rPr lang="en-US" b="1" dirty="0" err="1"/>
              <a:t>account.type</a:t>
            </a:r>
            <a:r>
              <a:rPr lang="en-US" b="1" dirty="0"/>
              <a:t> into numeric (bot=1, human=0)</a:t>
            </a:r>
            <a:br>
              <a:rPr lang="en-US" b="1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5763D-F0CC-FC7D-B7DE-7A9E5AF1F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" y="1106533"/>
            <a:ext cx="11631168" cy="55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56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DA35-11AE-EB2B-6EE2-7C69B9D9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7555D-C031-980D-AD81-55BC66CD7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6862"/>
            <a:ext cx="10515600" cy="66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39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322C-537A-5A6F-D204-FD05065C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4E828-AEC4-86E8-579F-FC7A1D6DA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84" y="53394"/>
            <a:ext cx="11534274" cy="64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E3E0-574E-0563-976B-F5E8B628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7" y="0"/>
            <a:ext cx="6285053" cy="247698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8D1D75"/>
                </a:solidFill>
              </a:rPr>
              <a:t>2.Data Analysis</a:t>
            </a:r>
            <a:br>
              <a:rPr lang="en-US" sz="5400" b="1" dirty="0">
                <a:solidFill>
                  <a:srgbClr val="8D1D75"/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df.info()</a:t>
            </a:r>
            <a:endParaRPr lang="en-IN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5F2DAF-CB71-179A-95C7-F037F0D7D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726" y="1467853"/>
            <a:ext cx="6545179" cy="53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27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A6C5-AB20-2469-8C5A-58C5E037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9" y="365126"/>
            <a:ext cx="11129211" cy="7738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TF-IDF Vectorizer for text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9321F-7004-8C62-48D1-6790AE6B0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90" y="962526"/>
            <a:ext cx="8844942" cy="56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65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43AB-E8F9-9F9C-61CF-15FC7629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0AE26-D960-37A1-4EB0-4CC599F86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63" y="365125"/>
            <a:ext cx="11546816" cy="61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36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C055-BDEA-4008-5581-232D7150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398FC-1688-1616-93A4-599D89939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6" y="1"/>
            <a:ext cx="659330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194918-B617-166C-09FF-9AC3E113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642" y="1690687"/>
            <a:ext cx="522972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38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EE4C-857B-05C5-DA8B-8D6B3204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9F554B-BC4A-78E0-D0CB-AEF355FBE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8" y="296688"/>
            <a:ext cx="10042357" cy="64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03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BD1A-9BC7-3670-A796-2F33684D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67E88-9D74-F7FF-681B-23880D54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DDD50-1C88-03E2-3BE2-B4748AB8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173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E85673-DA9D-7D36-9BA3-59B48E02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737" y="0"/>
            <a:ext cx="3701063" cy="69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A469-C14C-C108-BFA3-EEF21FED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00" dirty="0"/>
              <a:t>.</a:t>
            </a:r>
            <a:endParaRPr lang="en-IN" sz="9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83123-C964-9B52-C0DA-F7A2A4BE6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680596" cy="687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7E9FE-5725-3F83-1BF9-861215561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27"/>
            <a:ext cx="4730730" cy="68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73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0872-4B81-13AD-D47A-CCEB0377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36EF7-E2C6-367B-8137-12518253B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89" y="365125"/>
            <a:ext cx="8162462" cy="59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27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34FB-C422-07C6-7FDC-E1F8555F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4A691-9585-3CE1-9927-FC6DA4312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07595"/>
            <a:ext cx="8963526" cy="55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06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E38D-89C6-103D-11A6-A2109613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39DC5-13A0-F94E-BB63-7637CCD74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35" y="473413"/>
            <a:ext cx="8309811" cy="59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6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3963-DD0A-C90F-F5EF-57E6980D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20A07-3A62-296B-6C5B-E80174063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2" y="0"/>
            <a:ext cx="8357936" cy="67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A43B-758F-C649-307C-07862A4C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464272"/>
            <a:ext cx="10515600" cy="780769"/>
          </a:xfrm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rgbClr val="63176B"/>
                </a:solidFill>
              </a:rPr>
              <a:t>df.describe</a:t>
            </a:r>
            <a:r>
              <a:rPr lang="en-US" sz="5400" b="1" dirty="0">
                <a:solidFill>
                  <a:srgbClr val="63176B"/>
                </a:solidFill>
              </a:rPr>
              <a:t>()</a:t>
            </a:r>
            <a:br>
              <a:rPr lang="en-US" sz="5400" b="1" dirty="0">
                <a:solidFill>
                  <a:srgbClr val="63176B"/>
                </a:solidFill>
              </a:rPr>
            </a:br>
            <a:endParaRPr lang="en-IN" sz="54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C10597-9E08-4624-BE34-1D6BD219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474" y="818147"/>
            <a:ext cx="4981428" cy="58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517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7C96-2E21-1FD2-39CD-AFA9FB40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179D6-E188-D5E2-949A-939F0CD76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63" y="750136"/>
            <a:ext cx="11301674" cy="36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56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491D-BE45-011E-30A5-F720CA48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/</a:t>
            </a:r>
            <a:endParaRPr lang="en-IN" sz="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57F42-005C-DDFC-409C-3FC2F6F20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958" y="176357"/>
            <a:ext cx="7166335" cy="593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51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4D6D-E02B-B923-FBDF-FAFECBF7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6CE66D-A22B-E826-4150-4973D446D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15" y="778821"/>
            <a:ext cx="11463969" cy="40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78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0B30-F952-021E-0165-D6578E37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,</a:t>
            </a:r>
            <a:endParaRPr lang="en-IN" sz="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504B7-976B-1D23-ADEB-B9B5E32C5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947" y="365125"/>
            <a:ext cx="7361593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0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0B02-001B-56B2-5655-EF3808E3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95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900" dirty="0"/>
              <a:t>.</a:t>
            </a:r>
            <a:endParaRPr lang="en-IN" sz="9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4C375-6663-9C90-7240-EFB4196B6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8804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C839A-89EC-9E40-1FC3-7D5C5F1B7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07" y="2935705"/>
            <a:ext cx="4639322" cy="39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45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B396-1283-6D96-F6B0-3BCA87B9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F292-757E-B291-E8A9-BCBFCC5D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0" lvl="4" indent="0">
              <a:buNone/>
            </a:pPr>
            <a:r>
              <a:rPr lang="en-US" sz="9600" b="1" dirty="0">
                <a:solidFill>
                  <a:srgbClr val="3465A4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26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58C5-B00F-90BF-7CBA-E13D01EB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err="1"/>
              <a:t>df.head</a:t>
            </a:r>
            <a:r>
              <a:rPr lang="en-IN" sz="5400" b="1" dirty="0"/>
              <a:t>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4C0C-AB50-BC1B-612C-2B1C3F70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2" y="1385787"/>
            <a:ext cx="10515600" cy="5107088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D1355-1F0A-7555-3D53-A2605373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04681"/>
            <a:ext cx="10840452" cy="51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753A-2346-567F-C1FE-646BD6A1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597" y="0"/>
            <a:ext cx="10515600" cy="1000688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df.tail</a:t>
            </a:r>
            <a:r>
              <a:rPr lang="en-US" sz="4800" b="1" dirty="0"/>
              <a:t>(10)</a:t>
            </a:r>
            <a:endParaRPr lang="en-IN" sz="48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E5DFE0-B7E2-A596-1278-A95AA720E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26" y="1000688"/>
            <a:ext cx="10716127" cy="55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79C8-41A7-3D9F-1761-A424BCC7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print("\</a:t>
            </a:r>
            <a:r>
              <a:rPr lang="en-US" sz="3200" dirty="0" err="1"/>
              <a:t>nShape</a:t>
            </a:r>
            <a:r>
              <a:rPr lang="en-US" sz="3200" dirty="0"/>
              <a:t> of </a:t>
            </a:r>
            <a:r>
              <a:rPr lang="en-US" sz="3200" dirty="0" err="1"/>
              <a:t>DataFrame</a:t>
            </a:r>
            <a:r>
              <a:rPr lang="en-US" sz="3200" dirty="0"/>
              <a:t>:", </a:t>
            </a:r>
            <a:r>
              <a:rPr lang="en-US" sz="3200" dirty="0" err="1"/>
              <a:t>df.shape</a:t>
            </a:r>
            <a:r>
              <a:rPr lang="en-US" sz="3200" dirty="0"/>
              <a:t>)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BB2F-B316-9316-7A0D-364330168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df.isnull</a:t>
            </a:r>
            <a:r>
              <a:rPr lang="en-IN" dirty="0"/>
              <a:t>().sum()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CA906-2A7E-8ABA-4024-89C6C20F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3" y="1044508"/>
            <a:ext cx="4398380" cy="544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7AF820-13F8-7CA5-644F-72C6AD93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83" y="2172284"/>
            <a:ext cx="4090738" cy="45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9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B3C0-57EF-2CD9-B961-27755E2A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df.columns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21F5-507C-3924-F1F7-39E6C6B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FD534-0531-4FF4-D778-D78F1FC2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1490110"/>
            <a:ext cx="11594542" cy="26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3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465</Words>
  <Application>Microsoft Office PowerPoint</Application>
  <PresentationFormat>Widescreen</PresentationFormat>
  <Paragraphs>79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Bell MT</vt:lpstr>
      <vt:lpstr>Calibri</vt:lpstr>
      <vt:lpstr>Calibri Light</vt:lpstr>
      <vt:lpstr>Sitka Display</vt:lpstr>
      <vt:lpstr>Trebuchet MS</vt:lpstr>
      <vt:lpstr>Office Theme</vt:lpstr>
      <vt:lpstr>Govt Polytechnic Sorab Department of Computer Science and Engineering  PROJECT PHASE SEMINAR ON “Tweep Fake-Twitter deep Fake” </vt:lpstr>
      <vt:lpstr>1.Data collection Import Libraries and Load Data Set  </vt:lpstr>
      <vt:lpstr>#Encode categorical to numeric for numeric ops df['account_encoded'] = df['account.type'].map({'human': 0, 'bot': 1}) df</vt:lpstr>
      <vt:lpstr>2.Data Analysis df.info()</vt:lpstr>
      <vt:lpstr>df.describe() </vt:lpstr>
      <vt:lpstr>df.head(10)</vt:lpstr>
      <vt:lpstr>df.tail(10)</vt:lpstr>
      <vt:lpstr>print("\nShape of DataFrame:", df.shape) </vt:lpstr>
      <vt:lpstr>.df.columns</vt:lpstr>
      <vt:lpstr>Aggregaion functions</vt:lpstr>
      <vt:lpstr>Vectorization</vt:lpstr>
      <vt:lpstr>Map,filter,Reduce,Lambda</vt:lpstr>
      <vt:lpstr>Column add and drop¶ </vt:lpstr>
      <vt:lpstr>===== PANDAS OPERATIONS ===== 3.Data Preprocesing and cleaning¶ </vt:lpstr>
      <vt:lpstr>Drop column                                Row add and drop </vt:lpstr>
      <vt:lpstr>df_dropped_row = df.drop(index=0) df_dropped_row</vt:lpstr>
      <vt:lpstr>Map                                                              Filter  </vt:lpstr>
      <vt:lpstr>Lambda                                                       Loc </vt:lpstr>
      <vt:lpstr>Delete null rows </vt:lpstr>
      <vt:lpstr>.                                          Groupby</vt:lpstr>
      <vt:lpstr>.Value Counts</vt:lpstr>
      <vt:lpstr>===== MISSING VALUES / OUTLIERS ===== Missing values                   Fill missing values with mean                               </vt:lpstr>
      <vt:lpstr>Handling outliers using IQR </vt:lpstr>
      <vt:lpstr>                            PANDAS PLOTS . UNIVARIATE ANALYSIS</vt:lpstr>
      <vt:lpstr>Box Plot</vt:lpstr>
      <vt:lpstr>                Data Visuvatization Histogram</vt:lpstr>
      <vt:lpstr>Pie Chart </vt:lpstr>
      <vt:lpstr>Bar Chart </vt:lpstr>
      <vt:lpstr>Seaborn Count Plot </vt:lpstr>
      <vt:lpstr>                            BIVARIATE ANALYSIS . Scatter Plot</vt:lpstr>
      <vt:lpstr>Seaborn Bar Plot</vt:lpstr>
      <vt:lpstr>Box Plot</vt:lpstr>
      <vt:lpstr>5.Data Training and Testing </vt:lpstr>
      <vt:lpstr>.</vt:lpstr>
      <vt:lpstr>Independent and dependent variables </vt:lpstr>
      <vt:lpstr>. </vt:lpstr>
      <vt:lpstr>Encode account.type into numeric (bot=1, human=0) </vt:lpstr>
      <vt:lpstr>. </vt:lpstr>
      <vt:lpstr>. </vt:lpstr>
      <vt:lpstr>TF-IDF Vectorizer for text </vt:lpstr>
      <vt:lpstr>.</vt:lpstr>
      <vt:lpstr>. </vt:lpstr>
      <vt:lpstr>.</vt:lpstr>
      <vt:lpstr>.</vt:lpstr>
      <vt:lpstr>.</vt:lpstr>
      <vt:lpstr>.</vt:lpstr>
      <vt:lpstr>.</vt:lpstr>
      <vt:lpstr>.</vt:lpstr>
      <vt:lpstr>.</vt:lpstr>
      <vt:lpstr>.</vt:lpstr>
      <vt:lpstr>/</vt:lpstr>
      <vt:lpstr>.</vt:lpstr>
      <vt:lpstr>,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gurukiranjs.2006@outlook.com</dc:creator>
  <cp:lastModifiedBy>gurukiranjs.2006@outlook.com</cp:lastModifiedBy>
  <cp:revision>1</cp:revision>
  <dcterms:created xsi:type="dcterms:W3CDTF">2025-08-17T05:44:08Z</dcterms:created>
  <dcterms:modified xsi:type="dcterms:W3CDTF">2025-08-17T08:02:18Z</dcterms:modified>
</cp:coreProperties>
</file>