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8" r:id="rId6"/>
    <p:sldId id="260" r:id="rId7"/>
    <p:sldId id="276" r:id="rId8"/>
    <p:sldId id="264" r:id="rId9"/>
    <p:sldId id="265" r:id="rId10"/>
    <p:sldId id="266" r:id="rId11"/>
    <p:sldId id="270" r:id="rId12"/>
    <p:sldId id="257" r:id="rId13"/>
    <p:sldId id="267" r:id="rId14"/>
    <p:sldId id="268" r:id="rId15"/>
    <p:sldId id="269" r:id="rId16"/>
    <p:sldId id="271" r:id="rId17"/>
    <p:sldId id="272"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4045DB-5E3B-47DE-8CC0-B62EE4042F52}" type="doc">
      <dgm:prSet loTypeId="urn:microsoft.com/office/officeart/2018/2/layout/IconVerticalSolidList" loCatId="icon" qsTypeId="urn:microsoft.com/office/officeart/2005/8/quickstyle/3d4" qsCatId="3D" csTypeId="urn:microsoft.com/office/officeart/2005/8/colors/accent1_2" csCatId="accent1" phldr="1"/>
      <dgm:spPr/>
      <dgm:t>
        <a:bodyPr/>
        <a:lstStyle/>
        <a:p>
          <a:endParaRPr lang="en-US"/>
        </a:p>
      </dgm:t>
    </dgm:pt>
    <dgm:pt modelId="{969A0967-E4AD-4B86-97D0-478D2AEE25C3}">
      <dgm:prSet custT="1"/>
      <dgm:spPr>
        <a:gradFill rotWithShape="0">
          <a:gsLst>
            <a:gs pos="8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Ozone Concentration Dataset</a:t>
          </a:r>
        </a:p>
      </dgm:t>
    </dgm:pt>
    <dgm:pt modelId="{43AD8C41-28DD-4318-98DB-E9D12CFF8B79}" type="parTrans" cxnId="{BF5228AB-C7B2-4C49-8572-F0322C2F4559}">
      <dgm:prSet/>
      <dgm:spPr/>
      <dgm:t>
        <a:bodyPr/>
        <a:lstStyle/>
        <a:p>
          <a:endParaRPr lang="en-US"/>
        </a:p>
      </dgm:t>
    </dgm:pt>
    <dgm:pt modelId="{87850EC7-A5D0-4FC5-9825-3434E608CA98}" type="sibTrans" cxnId="{BF5228AB-C7B2-4C49-8572-F0322C2F4559}">
      <dgm:prSet/>
      <dgm:spPr/>
      <dgm:t>
        <a:bodyPr/>
        <a:lstStyle/>
        <a:p>
          <a:endParaRPr lang="en-US"/>
        </a:p>
      </dgm:t>
    </dgm:pt>
    <dgm:pt modelId="{1F0F0FA5-6151-4DA7-A67F-4225B2C5A769}">
      <dgm:prSet custT="1"/>
      <dgm:spPr>
        <a:gradFill rotWithShape="0">
          <a:gsLst>
            <a:gs pos="82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Carbon Monoxide Concentration Dataset</a:t>
          </a:r>
        </a:p>
      </dgm:t>
    </dgm:pt>
    <dgm:pt modelId="{8EDFB556-A4AF-4093-A36B-602B34572CE8}" type="parTrans" cxnId="{2BCFF231-A033-4387-8A22-BC8823E4AF33}">
      <dgm:prSet/>
      <dgm:spPr/>
      <dgm:t>
        <a:bodyPr/>
        <a:lstStyle/>
        <a:p>
          <a:endParaRPr lang="en-US"/>
        </a:p>
      </dgm:t>
    </dgm:pt>
    <dgm:pt modelId="{E3A6C924-691D-43D4-A393-BE45364B7BDC}" type="sibTrans" cxnId="{2BCFF231-A033-4387-8A22-BC8823E4AF33}">
      <dgm:prSet/>
      <dgm:spPr/>
      <dgm:t>
        <a:bodyPr/>
        <a:lstStyle/>
        <a:p>
          <a:endParaRPr lang="en-US"/>
        </a:p>
      </dgm:t>
    </dgm:pt>
    <dgm:pt modelId="{8024CE90-7DE5-4EFB-B7A2-18B2E145E1CD}">
      <dgm:prSet custT="1"/>
      <dgm:spPr>
        <a:gradFill rotWithShape="0">
          <a:gsLst>
            <a:gs pos="68000">
              <a:srgbClr val="EAE5EB">
                <a:lumMod val="10000"/>
              </a:srgbClr>
            </a:gs>
            <a:gs pos="100000">
              <a:schemeClr val="accent1">
                <a:lumMod val="50000"/>
              </a:scheme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a:lnSpc>
              <a:spcPct val="100000"/>
            </a:lnSpc>
          </a:pPr>
          <a:r>
            <a:rPr lang="en-US" sz="2000" kern="1200" dirty="0">
              <a:solidFill>
                <a:prstClr val="white">
                  <a:hueOff val="0"/>
                  <a:satOff val="0"/>
                  <a:lumOff val="0"/>
                  <a:alphaOff val="0"/>
                </a:prstClr>
              </a:solidFill>
              <a:latin typeface="Source Sans Pro"/>
              <a:ea typeface="+mn-ea"/>
              <a:cs typeface="+mn-cs"/>
            </a:rPr>
            <a:t>NO2 and SO2 Concentration Datasets </a:t>
          </a:r>
        </a:p>
      </dgm:t>
    </dgm:pt>
    <dgm:pt modelId="{CC0B4E23-2555-4BB6-80B9-9D6AFE09F5DE}" type="parTrans" cxnId="{C3B50682-A71A-45E8-AD11-61D8E0AB1EC8}">
      <dgm:prSet/>
      <dgm:spPr/>
      <dgm:t>
        <a:bodyPr/>
        <a:lstStyle/>
        <a:p>
          <a:endParaRPr lang="en-US"/>
        </a:p>
      </dgm:t>
    </dgm:pt>
    <dgm:pt modelId="{C479DD4E-8ACA-458D-BA36-541632921C4F}" type="sibTrans" cxnId="{C3B50682-A71A-45E8-AD11-61D8E0AB1EC8}">
      <dgm:prSet/>
      <dgm:spPr/>
      <dgm:t>
        <a:bodyPr/>
        <a:lstStyle/>
        <a:p>
          <a:endParaRPr lang="en-US"/>
        </a:p>
      </dgm:t>
    </dgm:pt>
    <dgm:pt modelId="{1D3DB07A-04C8-4FE3-B296-D8EAABFAA55C}">
      <dgm:prSet custT="1"/>
      <dgm:spPr>
        <a:gradFill rotWithShape="0">
          <a:gsLst>
            <a:gs pos="6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a:lnSpc>
              <a:spcPct val="100000"/>
            </a:lnSpc>
          </a:pPr>
          <a:r>
            <a:rPr lang="en-US" sz="2000" kern="1200" dirty="0">
              <a:solidFill>
                <a:prstClr val="white">
                  <a:hueOff val="0"/>
                  <a:satOff val="0"/>
                  <a:lumOff val="0"/>
                  <a:alphaOff val="0"/>
                </a:prstClr>
              </a:solidFill>
              <a:latin typeface="Source Sans Pro"/>
              <a:ea typeface="+mn-ea"/>
              <a:cs typeface="+mn-cs"/>
            </a:rPr>
            <a:t>Particulate Matter  PM2.5 and PM10 Concentrations</a:t>
          </a:r>
        </a:p>
      </dgm:t>
    </dgm:pt>
    <dgm:pt modelId="{84DEB264-E585-4A6E-A28A-9F6228C397B4}" type="parTrans" cxnId="{78C05D9B-0670-40B5-B224-39D0C433694F}">
      <dgm:prSet/>
      <dgm:spPr/>
      <dgm:t>
        <a:bodyPr/>
        <a:lstStyle/>
        <a:p>
          <a:endParaRPr lang="en-US"/>
        </a:p>
      </dgm:t>
    </dgm:pt>
    <dgm:pt modelId="{77218CAA-A8A2-4E9C-97DA-DC3BB285CB0E}" type="sibTrans" cxnId="{78C05D9B-0670-40B5-B224-39D0C433694F}">
      <dgm:prSet/>
      <dgm:spPr/>
      <dgm:t>
        <a:bodyPr/>
        <a:lstStyle/>
        <a:p>
          <a:endParaRPr lang="en-US"/>
        </a:p>
      </dgm:t>
    </dgm:pt>
    <dgm:pt modelId="{F4BDD573-AD95-4BF4-B9A6-AE71F2D33F7A}">
      <dgm:prSet custT="1"/>
      <dgm:spPr>
        <a:gradFill rotWithShape="0">
          <a:gsLst>
            <a:gs pos="65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a:lnSpc>
              <a:spcPct val="100000"/>
            </a:lnSpc>
          </a:pPr>
          <a:r>
            <a:rPr lang="en-US" sz="2000" kern="1200" dirty="0">
              <a:solidFill>
                <a:prstClr val="white">
                  <a:hueOff val="0"/>
                  <a:satOff val="0"/>
                  <a:lumOff val="0"/>
                  <a:alphaOff val="0"/>
                </a:prstClr>
              </a:solidFill>
              <a:latin typeface="Source Sans Pro"/>
              <a:ea typeface="+mn-ea"/>
              <a:cs typeface="+mn-cs"/>
            </a:rPr>
            <a:t>Temperature</a:t>
          </a:r>
          <a:r>
            <a:rPr lang="en-US" sz="1600" kern="1200" dirty="0"/>
            <a:t> </a:t>
          </a:r>
          <a:r>
            <a:rPr lang="en-US" sz="2000" kern="1200" dirty="0">
              <a:solidFill>
                <a:prstClr val="white">
                  <a:hueOff val="0"/>
                  <a:satOff val="0"/>
                  <a:lumOff val="0"/>
                  <a:alphaOff val="0"/>
                </a:prstClr>
              </a:solidFill>
              <a:latin typeface="Source Sans Pro"/>
              <a:ea typeface="+mn-ea"/>
              <a:cs typeface="+mn-cs"/>
            </a:rPr>
            <a:t>and</a:t>
          </a:r>
          <a:r>
            <a:rPr lang="en-US" sz="1600" kern="1200" dirty="0"/>
            <a:t> </a:t>
          </a:r>
          <a:r>
            <a:rPr lang="en-US" sz="2000" kern="1200" dirty="0">
              <a:solidFill>
                <a:prstClr val="white">
                  <a:hueOff val="0"/>
                  <a:satOff val="0"/>
                  <a:lumOff val="0"/>
                  <a:alphaOff val="0"/>
                </a:prstClr>
              </a:solidFill>
              <a:latin typeface="Source Sans Pro"/>
              <a:ea typeface="+mn-ea"/>
              <a:cs typeface="+mn-cs"/>
            </a:rPr>
            <a:t>Pressure</a:t>
          </a:r>
          <a:r>
            <a:rPr lang="en-US" sz="1600" kern="1200" dirty="0"/>
            <a:t> </a:t>
          </a:r>
          <a:r>
            <a:rPr lang="en-US" sz="2000" kern="1200" dirty="0">
              <a:solidFill>
                <a:prstClr val="white">
                  <a:hueOff val="0"/>
                  <a:satOff val="0"/>
                  <a:lumOff val="0"/>
                  <a:alphaOff val="0"/>
                </a:prstClr>
              </a:solidFill>
              <a:latin typeface="Source Sans Pro"/>
              <a:ea typeface="+mn-ea"/>
              <a:cs typeface="+mn-cs"/>
            </a:rPr>
            <a:t>Datasets</a:t>
          </a:r>
        </a:p>
      </dgm:t>
    </dgm:pt>
    <dgm:pt modelId="{B32F80ED-3944-4D5D-B6AF-92933C53278A}" type="parTrans" cxnId="{C4C3707C-B6FD-4CC7-92CF-11EFE3B3EA6F}">
      <dgm:prSet/>
      <dgm:spPr/>
      <dgm:t>
        <a:bodyPr/>
        <a:lstStyle/>
        <a:p>
          <a:endParaRPr lang="en-US"/>
        </a:p>
      </dgm:t>
    </dgm:pt>
    <dgm:pt modelId="{4C212559-DE96-41D5-8EB2-24266F3BDA4F}" type="sibTrans" cxnId="{C4C3707C-B6FD-4CC7-92CF-11EFE3B3EA6F}">
      <dgm:prSet/>
      <dgm:spPr/>
      <dgm:t>
        <a:bodyPr/>
        <a:lstStyle/>
        <a:p>
          <a:endParaRPr lang="en-US"/>
        </a:p>
      </dgm:t>
    </dgm:pt>
    <dgm:pt modelId="{62962C29-D6AB-4133-99D8-3120BFBADE41}">
      <dgm:prSet custT="1"/>
      <dgm:spPr>
        <a:gradFill rotWithShape="0">
          <a:gsLst>
            <a:gs pos="57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Wind Speed and Humidity Datasets</a:t>
          </a:r>
        </a:p>
      </dgm:t>
    </dgm:pt>
    <dgm:pt modelId="{2C0A4ED8-0224-4EDB-A1EE-A82DF9F59EE3}" type="parTrans" cxnId="{5186FB6D-9A76-4BED-AA78-563ADE386F48}">
      <dgm:prSet/>
      <dgm:spPr/>
      <dgm:t>
        <a:bodyPr/>
        <a:lstStyle/>
        <a:p>
          <a:endParaRPr lang="en-US"/>
        </a:p>
      </dgm:t>
    </dgm:pt>
    <dgm:pt modelId="{9E8F3670-96EC-4813-86F5-957585EA78A0}" type="sibTrans" cxnId="{5186FB6D-9A76-4BED-AA78-563ADE386F48}">
      <dgm:prSet/>
      <dgm:spPr/>
      <dgm:t>
        <a:bodyPr/>
        <a:lstStyle/>
        <a:p>
          <a:endParaRPr lang="en-US"/>
        </a:p>
      </dgm:t>
    </dgm:pt>
    <dgm:pt modelId="{FAD91C97-42FE-40FA-BEA8-345BD9F363CD}" type="pres">
      <dgm:prSet presAssocID="{104045DB-5E3B-47DE-8CC0-B62EE4042F52}" presName="root" presStyleCnt="0">
        <dgm:presLayoutVars>
          <dgm:dir/>
          <dgm:resizeHandles val="exact"/>
        </dgm:presLayoutVars>
      </dgm:prSet>
      <dgm:spPr/>
    </dgm:pt>
    <dgm:pt modelId="{8E18BDDB-FCE3-4261-8C70-52AB7139A2CC}" type="pres">
      <dgm:prSet presAssocID="{969A0967-E4AD-4B86-97D0-478D2AEE25C3}" presName="compNode" presStyleCnt="0"/>
      <dgm:spPr/>
    </dgm:pt>
    <dgm:pt modelId="{861C0D29-8483-466D-83B2-9622022F8A38}" type="pres">
      <dgm:prSet presAssocID="{969A0967-E4AD-4B86-97D0-478D2AEE25C3}" presName="bgRect" presStyleLbl="bgShp" presStyleIdx="0" presStyleCnt="6"/>
      <dgm:spPr>
        <a:xfrm>
          <a:off x="0" y="1936"/>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72E4F571-584B-45FC-A8D3-EE8356AE482C}" type="pres">
      <dgm:prSet presAssocID="{969A0967-E4AD-4B86-97D0-478D2AEE25C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Deciduous tree"/>
        </a:ext>
      </dgm:extLst>
    </dgm:pt>
    <dgm:pt modelId="{545AF5CE-FEB9-473F-AC6F-5C1E66F3094D}" type="pres">
      <dgm:prSet presAssocID="{969A0967-E4AD-4B86-97D0-478D2AEE25C3}" presName="spaceRect" presStyleCnt="0"/>
      <dgm:spPr/>
    </dgm:pt>
    <dgm:pt modelId="{244CAA49-9178-4D70-A827-A24822899B2E}" type="pres">
      <dgm:prSet presAssocID="{969A0967-E4AD-4B86-97D0-478D2AEE25C3}" presName="parTx" presStyleLbl="revTx" presStyleIdx="0" presStyleCnt="6">
        <dgm:presLayoutVars>
          <dgm:chMax val="0"/>
          <dgm:chPref val="0"/>
        </dgm:presLayoutVars>
      </dgm:prSet>
      <dgm:spPr>
        <a:xfrm>
          <a:off x="952835" y="1936"/>
          <a:ext cx="4378853" cy="824965"/>
        </a:xfrm>
        <a:prstGeom prst="rect">
          <a:avLst/>
        </a:prstGeom>
      </dgm:spPr>
    </dgm:pt>
    <dgm:pt modelId="{2DC30D2F-50C9-454C-A336-35F2B4A575C0}" type="pres">
      <dgm:prSet presAssocID="{87850EC7-A5D0-4FC5-9825-3434E608CA98}" presName="sibTrans" presStyleCnt="0"/>
      <dgm:spPr/>
    </dgm:pt>
    <dgm:pt modelId="{F41C59BC-3A78-42B3-BC81-D106FF613C53}" type="pres">
      <dgm:prSet presAssocID="{1F0F0FA5-6151-4DA7-A67F-4225B2C5A769}" presName="compNode" presStyleCnt="0"/>
      <dgm:spPr/>
    </dgm:pt>
    <dgm:pt modelId="{C36CA226-EDE2-4A74-8229-1187639FA64D}" type="pres">
      <dgm:prSet presAssocID="{1F0F0FA5-6151-4DA7-A67F-4225B2C5A769}" presName="bgRect" presStyleLbl="bgShp" presStyleIdx="1" presStyleCnt="6"/>
      <dgm:spPr>
        <a:xfrm>
          <a:off x="0" y="1033143"/>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E7C0CF14-8E84-4792-A8F6-2E6300696E36}" type="pres">
      <dgm:prSet presAssocID="{1F0F0FA5-6151-4DA7-A67F-4225B2C5A76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DNA"/>
        </a:ext>
      </dgm:extLst>
    </dgm:pt>
    <dgm:pt modelId="{8E28CF7D-F96B-4BF8-84D9-650C39AC0C11}" type="pres">
      <dgm:prSet presAssocID="{1F0F0FA5-6151-4DA7-A67F-4225B2C5A769}" presName="spaceRect" presStyleCnt="0"/>
      <dgm:spPr/>
    </dgm:pt>
    <dgm:pt modelId="{A1ACE917-E3D8-45FE-AC6F-03DDE0EC39FD}" type="pres">
      <dgm:prSet presAssocID="{1F0F0FA5-6151-4DA7-A67F-4225B2C5A769}" presName="parTx" presStyleLbl="revTx" presStyleIdx="1" presStyleCnt="6">
        <dgm:presLayoutVars>
          <dgm:chMax val="0"/>
          <dgm:chPref val="0"/>
        </dgm:presLayoutVars>
      </dgm:prSet>
      <dgm:spPr>
        <a:xfrm>
          <a:off x="952835" y="1033143"/>
          <a:ext cx="4378853" cy="824965"/>
        </a:xfrm>
        <a:prstGeom prst="rect">
          <a:avLst/>
        </a:prstGeom>
      </dgm:spPr>
    </dgm:pt>
    <dgm:pt modelId="{8F8FD234-C8D5-4B30-ACE5-47CA64E781FC}" type="pres">
      <dgm:prSet presAssocID="{E3A6C924-691D-43D4-A393-BE45364B7BDC}" presName="sibTrans" presStyleCnt="0"/>
      <dgm:spPr/>
    </dgm:pt>
    <dgm:pt modelId="{34A274D5-6378-4F37-9020-7D73F9C8EBC2}" type="pres">
      <dgm:prSet presAssocID="{8024CE90-7DE5-4EFB-B7A2-18B2E145E1CD}" presName="compNode" presStyleCnt="0"/>
      <dgm:spPr/>
    </dgm:pt>
    <dgm:pt modelId="{5C0A2014-2A78-41BA-9C45-0E617BC271E1}" type="pres">
      <dgm:prSet presAssocID="{8024CE90-7DE5-4EFB-B7A2-18B2E145E1CD}" presName="bgRect" presStyleLbl="bgShp" presStyleIdx="2" presStyleCnt="6"/>
      <dgm:spPr>
        <a:xfrm>
          <a:off x="0" y="2064350"/>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0D182A4C-445F-45BE-8D46-4F3A0EBBBEA9}" type="pres">
      <dgm:prSet presAssocID="{8024CE90-7DE5-4EFB-B7A2-18B2E145E1C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Document"/>
        </a:ext>
      </dgm:extLst>
    </dgm:pt>
    <dgm:pt modelId="{8CE55E71-F3DB-4A5A-85DF-1D8A6A5FB62F}" type="pres">
      <dgm:prSet presAssocID="{8024CE90-7DE5-4EFB-B7A2-18B2E145E1CD}" presName="spaceRect" presStyleCnt="0"/>
      <dgm:spPr/>
    </dgm:pt>
    <dgm:pt modelId="{E644F98A-B4E9-42DB-A467-9227843AB7B6}" type="pres">
      <dgm:prSet presAssocID="{8024CE90-7DE5-4EFB-B7A2-18B2E145E1CD}" presName="parTx" presStyleLbl="revTx" presStyleIdx="2" presStyleCnt="6">
        <dgm:presLayoutVars>
          <dgm:chMax val="0"/>
          <dgm:chPref val="0"/>
        </dgm:presLayoutVars>
      </dgm:prSet>
      <dgm:spPr>
        <a:xfrm>
          <a:off x="952835" y="2064350"/>
          <a:ext cx="4378853" cy="824965"/>
        </a:xfrm>
        <a:prstGeom prst="rect">
          <a:avLst/>
        </a:prstGeom>
      </dgm:spPr>
    </dgm:pt>
    <dgm:pt modelId="{D330337B-01BB-4278-BB33-88D9BB1B604F}" type="pres">
      <dgm:prSet presAssocID="{C479DD4E-8ACA-458D-BA36-541632921C4F}" presName="sibTrans" presStyleCnt="0"/>
      <dgm:spPr/>
    </dgm:pt>
    <dgm:pt modelId="{F327F758-861E-4B1A-BEEF-8634F385CDAF}" type="pres">
      <dgm:prSet presAssocID="{1D3DB07A-04C8-4FE3-B296-D8EAABFAA55C}" presName="compNode" presStyleCnt="0"/>
      <dgm:spPr/>
    </dgm:pt>
    <dgm:pt modelId="{C403C11B-7E2C-441A-BB07-26312B424D18}" type="pres">
      <dgm:prSet presAssocID="{1D3DB07A-04C8-4FE3-B296-D8EAABFAA55C}" presName="bgRect" presStyleLbl="bgShp" presStyleIdx="3" presStyleCnt="6"/>
      <dgm:spPr>
        <a:xfrm>
          <a:off x="0" y="3095558"/>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122AEE9F-6DF4-4FD8-9F39-1FCC5BD65BB1}" type="pres">
      <dgm:prSet presAssocID="{1D3DB07A-04C8-4FE3-B296-D8EAABFAA55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Bar chart"/>
        </a:ext>
      </dgm:extLst>
    </dgm:pt>
    <dgm:pt modelId="{F1424248-CBC6-4A37-B62C-6A203B32FA18}" type="pres">
      <dgm:prSet presAssocID="{1D3DB07A-04C8-4FE3-B296-D8EAABFAA55C}" presName="spaceRect" presStyleCnt="0"/>
      <dgm:spPr/>
    </dgm:pt>
    <dgm:pt modelId="{DE8497ED-1AFE-4DB4-80AC-AC4683309B6B}" type="pres">
      <dgm:prSet presAssocID="{1D3DB07A-04C8-4FE3-B296-D8EAABFAA55C}" presName="parTx" presStyleLbl="revTx" presStyleIdx="3" presStyleCnt="6">
        <dgm:presLayoutVars>
          <dgm:chMax val="0"/>
          <dgm:chPref val="0"/>
        </dgm:presLayoutVars>
      </dgm:prSet>
      <dgm:spPr>
        <a:xfrm>
          <a:off x="952835" y="3095558"/>
          <a:ext cx="4378853" cy="824965"/>
        </a:xfrm>
        <a:prstGeom prst="rect">
          <a:avLst/>
        </a:prstGeom>
      </dgm:spPr>
    </dgm:pt>
    <dgm:pt modelId="{A7DE6EA0-919D-4C61-8DC5-6A1B37481843}" type="pres">
      <dgm:prSet presAssocID="{77218CAA-A8A2-4E9C-97DA-DC3BB285CB0E}" presName="sibTrans" presStyleCnt="0"/>
      <dgm:spPr/>
    </dgm:pt>
    <dgm:pt modelId="{0521D3AA-D583-4E81-B996-545916A9B241}" type="pres">
      <dgm:prSet presAssocID="{F4BDD573-AD95-4BF4-B9A6-AE71F2D33F7A}" presName="compNode" presStyleCnt="0"/>
      <dgm:spPr/>
    </dgm:pt>
    <dgm:pt modelId="{8989F561-4ECB-45FB-A07A-E94B40BC9C63}" type="pres">
      <dgm:prSet presAssocID="{F4BDD573-AD95-4BF4-B9A6-AE71F2D33F7A}" presName="bgRect" presStyleLbl="bgShp" presStyleIdx="4" presStyleCnt="6"/>
      <dgm:spPr>
        <a:xfrm>
          <a:off x="0" y="4126765"/>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A6CF7D84-A0A3-4100-B688-C93DF1977AE6}" type="pres">
      <dgm:prSet presAssocID="{F4BDD573-AD95-4BF4-B9A6-AE71F2D33F7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Computer"/>
        </a:ext>
      </dgm:extLst>
    </dgm:pt>
    <dgm:pt modelId="{293F3155-E5EE-43A9-AE48-4799153AAB41}" type="pres">
      <dgm:prSet presAssocID="{F4BDD573-AD95-4BF4-B9A6-AE71F2D33F7A}" presName="spaceRect" presStyleCnt="0"/>
      <dgm:spPr/>
    </dgm:pt>
    <dgm:pt modelId="{16086943-0B49-4ECE-A635-B3A551E76F06}" type="pres">
      <dgm:prSet presAssocID="{F4BDD573-AD95-4BF4-B9A6-AE71F2D33F7A}" presName="parTx" presStyleLbl="revTx" presStyleIdx="4" presStyleCnt="6">
        <dgm:presLayoutVars>
          <dgm:chMax val="0"/>
          <dgm:chPref val="0"/>
        </dgm:presLayoutVars>
      </dgm:prSet>
      <dgm:spPr>
        <a:xfrm>
          <a:off x="952835" y="4126765"/>
          <a:ext cx="4378853" cy="824965"/>
        </a:xfrm>
        <a:prstGeom prst="rect">
          <a:avLst/>
        </a:prstGeom>
      </dgm:spPr>
    </dgm:pt>
    <dgm:pt modelId="{3894BD61-93B2-4470-AF43-66866FE3B472}" type="pres">
      <dgm:prSet presAssocID="{4C212559-DE96-41D5-8EB2-24266F3BDA4F}" presName="sibTrans" presStyleCnt="0"/>
      <dgm:spPr/>
    </dgm:pt>
    <dgm:pt modelId="{6D0D9630-4B9D-462E-B119-3BD57258F3EF}" type="pres">
      <dgm:prSet presAssocID="{62962C29-D6AB-4133-99D8-3120BFBADE41}" presName="compNode" presStyleCnt="0"/>
      <dgm:spPr/>
    </dgm:pt>
    <dgm:pt modelId="{AD3FE7CE-2CEB-4E57-A541-8D120FD100E0}" type="pres">
      <dgm:prSet presAssocID="{62962C29-D6AB-4133-99D8-3120BFBADE41}" presName="bgRect" presStyleLbl="bgShp" presStyleIdx="5" presStyleCnt="6"/>
      <dgm:spPr>
        <a:xfrm>
          <a:off x="0" y="5157973"/>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A4F0E0B7-C0B4-4D42-B415-0FEDDBC4D81E}" type="pres">
      <dgm:prSet presAssocID="{62962C29-D6AB-4133-99D8-3120BFBADE4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Server"/>
        </a:ext>
      </dgm:extLst>
    </dgm:pt>
    <dgm:pt modelId="{3F765749-33F1-4AF1-AA67-05E928F444CE}" type="pres">
      <dgm:prSet presAssocID="{62962C29-D6AB-4133-99D8-3120BFBADE41}" presName="spaceRect" presStyleCnt="0"/>
      <dgm:spPr/>
    </dgm:pt>
    <dgm:pt modelId="{6936F523-4D16-4208-A313-60BDECE29E81}" type="pres">
      <dgm:prSet presAssocID="{62962C29-D6AB-4133-99D8-3120BFBADE41}" presName="parTx" presStyleLbl="revTx" presStyleIdx="5" presStyleCnt="6" custLinFactNeighborX="950" custLinFactNeighborY="47681">
        <dgm:presLayoutVars>
          <dgm:chMax val="0"/>
          <dgm:chPref val="0"/>
        </dgm:presLayoutVars>
      </dgm:prSet>
      <dgm:spPr>
        <a:xfrm>
          <a:off x="952835" y="5159909"/>
          <a:ext cx="4378853" cy="824965"/>
        </a:xfrm>
        <a:prstGeom prst="rect">
          <a:avLst/>
        </a:prstGeom>
      </dgm:spPr>
    </dgm:pt>
  </dgm:ptLst>
  <dgm:cxnLst>
    <dgm:cxn modelId="{33792605-30AF-4D29-993F-ADC76B90A4CD}" type="presOf" srcId="{F4BDD573-AD95-4BF4-B9A6-AE71F2D33F7A}" destId="{16086943-0B49-4ECE-A635-B3A551E76F06}" srcOrd="0" destOrd="0" presId="urn:microsoft.com/office/officeart/2018/2/layout/IconVerticalSolidList"/>
    <dgm:cxn modelId="{BDCD3308-E85A-444E-A46E-5A0005BC9D94}" type="presOf" srcId="{969A0967-E4AD-4B86-97D0-478D2AEE25C3}" destId="{244CAA49-9178-4D70-A827-A24822899B2E}" srcOrd="0" destOrd="0" presId="urn:microsoft.com/office/officeart/2018/2/layout/IconVerticalSolidList"/>
    <dgm:cxn modelId="{8B9EF627-94C9-4185-A219-2E2F34B767B8}" type="presOf" srcId="{1F0F0FA5-6151-4DA7-A67F-4225B2C5A769}" destId="{A1ACE917-E3D8-45FE-AC6F-03DDE0EC39FD}" srcOrd="0" destOrd="0" presId="urn:microsoft.com/office/officeart/2018/2/layout/IconVerticalSolidList"/>
    <dgm:cxn modelId="{2BCFF231-A033-4387-8A22-BC8823E4AF33}" srcId="{104045DB-5E3B-47DE-8CC0-B62EE4042F52}" destId="{1F0F0FA5-6151-4DA7-A67F-4225B2C5A769}" srcOrd="1" destOrd="0" parTransId="{8EDFB556-A4AF-4093-A36B-602B34572CE8}" sibTransId="{E3A6C924-691D-43D4-A393-BE45364B7BDC}"/>
    <dgm:cxn modelId="{5186FB6D-9A76-4BED-AA78-563ADE386F48}" srcId="{104045DB-5E3B-47DE-8CC0-B62EE4042F52}" destId="{62962C29-D6AB-4133-99D8-3120BFBADE41}" srcOrd="5" destOrd="0" parTransId="{2C0A4ED8-0224-4EDB-A1EE-A82DF9F59EE3}" sibTransId="{9E8F3670-96EC-4813-86F5-957585EA78A0}"/>
    <dgm:cxn modelId="{78717F4F-5CBE-42AA-8523-52D3DDA90876}" type="presOf" srcId="{8024CE90-7DE5-4EFB-B7A2-18B2E145E1CD}" destId="{E644F98A-B4E9-42DB-A467-9227843AB7B6}" srcOrd="0" destOrd="0" presId="urn:microsoft.com/office/officeart/2018/2/layout/IconVerticalSolidList"/>
    <dgm:cxn modelId="{C4C3707C-B6FD-4CC7-92CF-11EFE3B3EA6F}" srcId="{104045DB-5E3B-47DE-8CC0-B62EE4042F52}" destId="{F4BDD573-AD95-4BF4-B9A6-AE71F2D33F7A}" srcOrd="4" destOrd="0" parTransId="{B32F80ED-3944-4D5D-B6AF-92933C53278A}" sibTransId="{4C212559-DE96-41D5-8EB2-24266F3BDA4F}"/>
    <dgm:cxn modelId="{C3B50682-A71A-45E8-AD11-61D8E0AB1EC8}" srcId="{104045DB-5E3B-47DE-8CC0-B62EE4042F52}" destId="{8024CE90-7DE5-4EFB-B7A2-18B2E145E1CD}" srcOrd="2" destOrd="0" parTransId="{CC0B4E23-2555-4BB6-80B9-9D6AFE09F5DE}" sibTransId="{C479DD4E-8ACA-458D-BA36-541632921C4F}"/>
    <dgm:cxn modelId="{78C05D9B-0670-40B5-B224-39D0C433694F}" srcId="{104045DB-5E3B-47DE-8CC0-B62EE4042F52}" destId="{1D3DB07A-04C8-4FE3-B296-D8EAABFAA55C}" srcOrd="3" destOrd="0" parTransId="{84DEB264-E585-4A6E-A28A-9F6228C397B4}" sibTransId="{77218CAA-A8A2-4E9C-97DA-DC3BB285CB0E}"/>
    <dgm:cxn modelId="{BF5228AB-C7B2-4C49-8572-F0322C2F4559}" srcId="{104045DB-5E3B-47DE-8CC0-B62EE4042F52}" destId="{969A0967-E4AD-4B86-97D0-478D2AEE25C3}" srcOrd="0" destOrd="0" parTransId="{43AD8C41-28DD-4318-98DB-E9D12CFF8B79}" sibTransId="{87850EC7-A5D0-4FC5-9825-3434E608CA98}"/>
    <dgm:cxn modelId="{79DAD3B0-DA43-424D-81EF-B645888DFDA0}" type="presOf" srcId="{104045DB-5E3B-47DE-8CC0-B62EE4042F52}" destId="{FAD91C97-42FE-40FA-BEA8-345BD9F363CD}" srcOrd="0" destOrd="0" presId="urn:microsoft.com/office/officeart/2018/2/layout/IconVerticalSolidList"/>
    <dgm:cxn modelId="{DEBF92E2-A734-4F60-8A01-49713EACB230}" type="presOf" srcId="{1D3DB07A-04C8-4FE3-B296-D8EAABFAA55C}" destId="{DE8497ED-1AFE-4DB4-80AC-AC4683309B6B}" srcOrd="0" destOrd="0" presId="urn:microsoft.com/office/officeart/2018/2/layout/IconVerticalSolidList"/>
    <dgm:cxn modelId="{CC7DC8F7-1659-44B4-9111-2477A0A1D7DF}" type="presOf" srcId="{62962C29-D6AB-4133-99D8-3120BFBADE41}" destId="{6936F523-4D16-4208-A313-60BDECE29E81}" srcOrd="0" destOrd="0" presId="urn:microsoft.com/office/officeart/2018/2/layout/IconVerticalSolidList"/>
    <dgm:cxn modelId="{B1C4717C-FDFB-4343-968F-E9DA565DB2F3}" type="presParOf" srcId="{FAD91C97-42FE-40FA-BEA8-345BD9F363CD}" destId="{8E18BDDB-FCE3-4261-8C70-52AB7139A2CC}" srcOrd="0" destOrd="0" presId="urn:microsoft.com/office/officeart/2018/2/layout/IconVerticalSolidList"/>
    <dgm:cxn modelId="{B7DDC6F0-4F23-4B94-8C89-49BB33A40B93}" type="presParOf" srcId="{8E18BDDB-FCE3-4261-8C70-52AB7139A2CC}" destId="{861C0D29-8483-466D-83B2-9622022F8A38}" srcOrd="0" destOrd="0" presId="urn:microsoft.com/office/officeart/2018/2/layout/IconVerticalSolidList"/>
    <dgm:cxn modelId="{ECF72F53-89B2-4D1F-8C50-58B8B0E8F451}" type="presParOf" srcId="{8E18BDDB-FCE3-4261-8C70-52AB7139A2CC}" destId="{72E4F571-584B-45FC-A8D3-EE8356AE482C}" srcOrd="1" destOrd="0" presId="urn:microsoft.com/office/officeart/2018/2/layout/IconVerticalSolidList"/>
    <dgm:cxn modelId="{E128E114-C423-44F9-9FD8-3ED568C069CA}" type="presParOf" srcId="{8E18BDDB-FCE3-4261-8C70-52AB7139A2CC}" destId="{545AF5CE-FEB9-473F-AC6F-5C1E66F3094D}" srcOrd="2" destOrd="0" presId="urn:microsoft.com/office/officeart/2018/2/layout/IconVerticalSolidList"/>
    <dgm:cxn modelId="{045FA4A9-B309-43D2-B7BA-FA25E09517E2}" type="presParOf" srcId="{8E18BDDB-FCE3-4261-8C70-52AB7139A2CC}" destId="{244CAA49-9178-4D70-A827-A24822899B2E}" srcOrd="3" destOrd="0" presId="urn:microsoft.com/office/officeart/2018/2/layout/IconVerticalSolidList"/>
    <dgm:cxn modelId="{BCF9F886-9D15-4C58-A54C-CD541DE97B6A}" type="presParOf" srcId="{FAD91C97-42FE-40FA-BEA8-345BD9F363CD}" destId="{2DC30D2F-50C9-454C-A336-35F2B4A575C0}" srcOrd="1" destOrd="0" presId="urn:microsoft.com/office/officeart/2018/2/layout/IconVerticalSolidList"/>
    <dgm:cxn modelId="{CC703FE7-5612-4614-A951-A440AB5A7F3B}" type="presParOf" srcId="{FAD91C97-42FE-40FA-BEA8-345BD9F363CD}" destId="{F41C59BC-3A78-42B3-BC81-D106FF613C53}" srcOrd="2" destOrd="0" presId="urn:microsoft.com/office/officeart/2018/2/layout/IconVerticalSolidList"/>
    <dgm:cxn modelId="{2DFF2959-B606-496E-914C-81B4D3553605}" type="presParOf" srcId="{F41C59BC-3A78-42B3-BC81-D106FF613C53}" destId="{C36CA226-EDE2-4A74-8229-1187639FA64D}" srcOrd="0" destOrd="0" presId="urn:microsoft.com/office/officeart/2018/2/layout/IconVerticalSolidList"/>
    <dgm:cxn modelId="{0B2ADE06-3236-4D1E-A6CB-2071436EE9D1}" type="presParOf" srcId="{F41C59BC-3A78-42B3-BC81-D106FF613C53}" destId="{E7C0CF14-8E84-4792-A8F6-2E6300696E36}" srcOrd="1" destOrd="0" presId="urn:microsoft.com/office/officeart/2018/2/layout/IconVerticalSolidList"/>
    <dgm:cxn modelId="{F2A2D672-5D5C-458A-BD0C-3AB1C1E3F864}" type="presParOf" srcId="{F41C59BC-3A78-42B3-BC81-D106FF613C53}" destId="{8E28CF7D-F96B-4BF8-84D9-650C39AC0C11}" srcOrd="2" destOrd="0" presId="urn:microsoft.com/office/officeart/2018/2/layout/IconVerticalSolidList"/>
    <dgm:cxn modelId="{18F7FCB9-3239-4434-9D6E-63FE7DE0291C}" type="presParOf" srcId="{F41C59BC-3A78-42B3-BC81-D106FF613C53}" destId="{A1ACE917-E3D8-45FE-AC6F-03DDE0EC39FD}" srcOrd="3" destOrd="0" presId="urn:microsoft.com/office/officeart/2018/2/layout/IconVerticalSolidList"/>
    <dgm:cxn modelId="{78B710A8-A9E1-460A-9B37-D23FEAE42BDD}" type="presParOf" srcId="{FAD91C97-42FE-40FA-BEA8-345BD9F363CD}" destId="{8F8FD234-C8D5-4B30-ACE5-47CA64E781FC}" srcOrd="3" destOrd="0" presId="urn:microsoft.com/office/officeart/2018/2/layout/IconVerticalSolidList"/>
    <dgm:cxn modelId="{5DF9B05A-6B52-4A5B-80BF-5F0FCFB95340}" type="presParOf" srcId="{FAD91C97-42FE-40FA-BEA8-345BD9F363CD}" destId="{34A274D5-6378-4F37-9020-7D73F9C8EBC2}" srcOrd="4" destOrd="0" presId="urn:microsoft.com/office/officeart/2018/2/layout/IconVerticalSolidList"/>
    <dgm:cxn modelId="{D62E42B7-7002-4E93-B461-7BFDA906A137}" type="presParOf" srcId="{34A274D5-6378-4F37-9020-7D73F9C8EBC2}" destId="{5C0A2014-2A78-41BA-9C45-0E617BC271E1}" srcOrd="0" destOrd="0" presId="urn:microsoft.com/office/officeart/2018/2/layout/IconVerticalSolidList"/>
    <dgm:cxn modelId="{E7726391-36C1-4751-BCCE-A27113F755B1}" type="presParOf" srcId="{34A274D5-6378-4F37-9020-7D73F9C8EBC2}" destId="{0D182A4C-445F-45BE-8D46-4F3A0EBBBEA9}" srcOrd="1" destOrd="0" presId="urn:microsoft.com/office/officeart/2018/2/layout/IconVerticalSolidList"/>
    <dgm:cxn modelId="{E48D8873-78EE-4FF7-8BC8-E76230D9F72E}" type="presParOf" srcId="{34A274D5-6378-4F37-9020-7D73F9C8EBC2}" destId="{8CE55E71-F3DB-4A5A-85DF-1D8A6A5FB62F}" srcOrd="2" destOrd="0" presId="urn:microsoft.com/office/officeart/2018/2/layout/IconVerticalSolidList"/>
    <dgm:cxn modelId="{A887A33F-FDFA-4D5D-B1BA-FC18500228A5}" type="presParOf" srcId="{34A274D5-6378-4F37-9020-7D73F9C8EBC2}" destId="{E644F98A-B4E9-42DB-A467-9227843AB7B6}" srcOrd="3" destOrd="0" presId="urn:microsoft.com/office/officeart/2018/2/layout/IconVerticalSolidList"/>
    <dgm:cxn modelId="{944387F2-489C-4F70-95E3-9378685ADDBA}" type="presParOf" srcId="{FAD91C97-42FE-40FA-BEA8-345BD9F363CD}" destId="{D330337B-01BB-4278-BB33-88D9BB1B604F}" srcOrd="5" destOrd="0" presId="urn:microsoft.com/office/officeart/2018/2/layout/IconVerticalSolidList"/>
    <dgm:cxn modelId="{8F80F2A0-AD01-4F7F-8D50-EE9ECE77A862}" type="presParOf" srcId="{FAD91C97-42FE-40FA-BEA8-345BD9F363CD}" destId="{F327F758-861E-4B1A-BEEF-8634F385CDAF}" srcOrd="6" destOrd="0" presId="urn:microsoft.com/office/officeart/2018/2/layout/IconVerticalSolidList"/>
    <dgm:cxn modelId="{BFCCEE87-B032-492A-9C85-4F652FCA5AFA}" type="presParOf" srcId="{F327F758-861E-4B1A-BEEF-8634F385CDAF}" destId="{C403C11B-7E2C-441A-BB07-26312B424D18}" srcOrd="0" destOrd="0" presId="urn:microsoft.com/office/officeart/2018/2/layout/IconVerticalSolidList"/>
    <dgm:cxn modelId="{00004053-D214-4BCD-A164-814D0E88F848}" type="presParOf" srcId="{F327F758-861E-4B1A-BEEF-8634F385CDAF}" destId="{122AEE9F-6DF4-4FD8-9F39-1FCC5BD65BB1}" srcOrd="1" destOrd="0" presId="urn:microsoft.com/office/officeart/2018/2/layout/IconVerticalSolidList"/>
    <dgm:cxn modelId="{56368490-A8D7-4713-97B9-3427265D17C5}" type="presParOf" srcId="{F327F758-861E-4B1A-BEEF-8634F385CDAF}" destId="{F1424248-CBC6-4A37-B62C-6A203B32FA18}" srcOrd="2" destOrd="0" presId="urn:microsoft.com/office/officeart/2018/2/layout/IconVerticalSolidList"/>
    <dgm:cxn modelId="{7561D6C3-4F40-4151-89B6-CCE8BEBD52B6}" type="presParOf" srcId="{F327F758-861E-4B1A-BEEF-8634F385CDAF}" destId="{DE8497ED-1AFE-4DB4-80AC-AC4683309B6B}" srcOrd="3" destOrd="0" presId="urn:microsoft.com/office/officeart/2018/2/layout/IconVerticalSolidList"/>
    <dgm:cxn modelId="{A49880E7-4B22-449A-8D39-49CDB6309E50}" type="presParOf" srcId="{FAD91C97-42FE-40FA-BEA8-345BD9F363CD}" destId="{A7DE6EA0-919D-4C61-8DC5-6A1B37481843}" srcOrd="7" destOrd="0" presId="urn:microsoft.com/office/officeart/2018/2/layout/IconVerticalSolidList"/>
    <dgm:cxn modelId="{E3814FE3-1B0F-494B-9C34-1D373F88437C}" type="presParOf" srcId="{FAD91C97-42FE-40FA-BEA8-345BD9F363CD}" destId="{0521D3AA-D583-4E81-B996-545916A9B241}" srcOrd="8" destOrd="0" presId="urn:microsoft.com/office/officeart/2018/2/layout/IconVerticalSolidList"/>
    <dgm:cxn modelId="{ECF96818-5120-4E30-9E4B-9382AF5CAC03}" type="presParOf" srcId="{0521D3AA-D583-4E81-B996-545916A9B241}" destId="{8989F561-4ECB-45FB-A07A-E94B40BC9C63}" srcOrd="0" destOrd="0" presId="urn:microsoft.com/office/officeart/2018/2/layout/IconVerticalSolidList"/>
    <dgm:cxn modelId="{B526131F-C530-48EA-879E-87CF6CF6FB6B}" type="presParOf" srcId="{0521D3AA-D583-4E81-B996-545916A9B241}" destId="{A6CF7D84-A0A3-4100-B688-C93DF1977AE6}" srcOrd="1" destOrd="0" presId="urn:microsoft.com/office/officeart/2018/2/layout/IconVerticalSolidList"/>
    <dgm:cxn modelId="{C5F12BF2-7F1C-4BFE-BA1C-41885AC0083C}" type="presParOf" srcId="{0521D3AA-D583-4E81-B996-545916A9B241}" destId="{293F3155-E5EE-43A9-AE48-4799153AAB41}" srcOrd="2" destOrd="0" presId="urn:microsoft.com/office/officeart/2018/2/layout/IconVerticalSolidList"/>
    <dgm:cxn modelId="{7B45146F-B745-4EBB-BDBC-2817A852AB15}" type="presParOf" srcId="{0521D3AA-D583-4E81-B996-545916A9B241}" destId="{16086943-0B49-4ECE-A635-B3A551E76F06}" srcOrd="3" destOrd="0" presId="urn:microsoft.com/office/officeart/2018/2/layout/IconVerticalSolidList"/>
    <dgm:cxn modelId="{12D79175-7C12-43F0-8ABB-B99ABA2CAF0E}" type="presParOf" srcId="{FAD91C97-42FE-40FA-BEA8-345BD9F363CD}" destId="{3894BD61-93B2-4470-AF43-66866FE3B472}" srcOrd="9" destOrd="0" presId="urn:microsoft.com/office/officeart/2018/2/layout/IconVerticalSolidList"/>
    <dgm:cxn modelId="{A89DCE26-90D0-42F6-AD29-99EA8B8CF0D4}" type="presParOf" srcId="{FAD91C97-42FE-40FA-BEA8-345BD9F363CD}" destId="{6D0D9630-4B9D-462E-B119-3BD57258F3EF}" srcOrd="10" destOrd="0" presId="urn:microsoft.com/office/officeart/2018/2/layout/IconVerticalSolidList"/>
    <dgm:cxn modelId="{29210681-B6BF-4277-8CA2-EED60F2355D7}" type="presParOf" srcId="{6D0D9630-4B9D-462E-B119-3BD57258F3EF}" destId="{AD3FE7CE-2CEB-4E57-A541-8D120FD100E0}" srcOrd="0" destOrd="0" presId="urn:microsoft.com/office/officeart/2018/2/layout/IconVerticalSolidList"/>
    <dgm:cxn modelId="{AFF5E30B-EA06-4376-A90B-1A40BAB2B0BE}" type="presParOf" srcId="{6D0D9630-4B9D-462E-B119-3BD57258F3EF}" destId="{A4F0E0B7-C0B4-4D42-B415-0FEDDBC4D81E}" srcOrd="1" destOrd="0" presId="urn:microsoft.com/office/officeart/2018/2/layout/IconVerticalSolidList"/>
    <dgm:cxn modelId="{2A3390B3-8B53-4123-97B8-FAC3C9264623}" type="presParOf" srcId="{6D0D9630-4B9D-462E-B119-3BD57258F3EF}" destId="{3F765749-33F1-4AF1-AA67-05E928F444CE}" srcOrd="2" destOrd="0" presId="urn:microsoft.com/office/officeart/2018/2/layout/IconVerticalSolidList"/>
    <dgm:cxn modelId="{4B2852C8-B088-4FAD-A5C5-7DA3C224C2F6}" type="presParOf" srcId="{6D0D9630-4B9D-462E-B119-3BD57258F3EF}" destId="{6936F523-4D16-4208-A313-60BDECE29E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custT="1"/>
      <dgm:spPr/>
      <dgm:t>
        <a:bodyPr/>
        <a:lstStyle/>
        <a:p>
          <a:pPr>
            <a:lnSpc>
              <a:spcPct val="100000"/>
            </a:lnSpc>
          </a:pPr>
          <a:r>
            <a:rPr lang="en-US" sz="1800" dirty="0">
              <a:solidFill>
                <a:schemeClr val="bg1"/>
              </a:solidFill>
            </a:rPr>
            <a:t>Data Format Conversion by handling the factors and strings.</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419DF63C-9792-4EF5-9125-1EEF4D07C33F}">
      <dgm:prSet custT="1"/>
      <dgm:spPr/>
      <dgm:t>
        <a:bodyPr/>
        <a:lstStyle/>
        <a:p>
          <a:pPr>
            <a:lnSpc>
              <a:spcPct val="100000"/>
            </a:lnSpc>
          </a:pPr>
          <a:r>
            <a:rPr lang="en-US" sz="1800" dirty="0">
              <a:solidFill>
                <a:schemeClr val="bg1"/>
              </a:solidFill>
            </a:rPr>
            <a:t>Merging the datasets based on common fields such as the Date of observation, City, county, and State.</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pPr>
            <a:lnSpc>
              <a:spcPct val="100000"/>
            </a:lnSpc>
          </a:pPr>
          <a:r>
            <a:rPr lang="en-US" dirty="0">
              <a:solidFill>
                <a:schemeClr val="bg1"/>
              </a:solidFill>
            </a:rPr>
            <a:t>Feature selection using Correlation Matrix and Feature Reductions using Principal Component Analysis. </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2B87ECDB-C552-42F6-9B52-6548A18B206B}">
      <dgm:prSet custT="1"/>
      <dgm:spPr>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gm:spPr>
      <dgm:t>
        <a:bodyPr/>
        <a:lstStyle/>
        <a:p>
          <a:pPr>
            <a:lnSpc>
              <a:spcPct val="100000"/>
            </a:lnSpc>
          </a:pPr>
          <a:r>
            <a:rPr lang="en-US" sz="1800" dirty="0">
              <a:solidFill>
                <a:schemeClr val="bg1"/>
              </a:solidFill>
            </a:rPr>
            <a:t>Renaming columns, Null Handling, and Duplicate Checks</a:t>
          </a:r>
        </a:p>
      </dgm:t>
    </dgm:pt>
    <dgm:pt modelId="{80EFB54F-1AC8-40D9-981D-4C85160A5799}" type="sibTrans" cxnId="{91AFA996-5E3B-401C-B400-E70DBD4A4AB6}">
      <dgm:prSet/>
      <dgm:spPr/>
      <dgm:t>
        <a:bodyPr/>
        <a:lstStyle/>
        <a:p>
          <a:endParaRPr lang="en-US"/>
        </a:p>
      </dgm:t>
    </dgm:pt>
    <dgm:pt modelId="{0DC560D9-C62C-41BA-8D68-CB78933BFF0C}" type="parTrans" cxnId="{91AFA996-5E3B-401C-B400-E70DBD4A4AB6}">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4" custLinFactNeighborX="30580" custLinFactNeighborY="-4415"/>
      <dgm:spPr>
        <a:xfrm>
          <a:off x="0" y="2483"/>
          <a:ext cx="6605332" cy="125892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gm:spPr>
    </dgm:pt>
    <dgm:pt modelId="{B52E1101-E263-4511-8D8F-5A215C912C41}" type="pres">
      <dgm:prSet presAssocID="{30269CC2-8DD6-4402-82F3-18F164A732FF}"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4" custScaleX="99440">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4"/>
      <dgm:spPr>
        <a:xfrm>
          <a:off x="0" y="1576143"/>
          <a:ext cx="6605332" cy="125892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4" custScaleX="100992">
        <dgm:presLayoutVars>
          <dgm:chMax val="0"/>
          <dgm:chPref val="0"/>
        </dgm:presLayoutVars>
      </dgm:prSet>
      <dgm:spPr>
        <a:xfrm>
          <a:off x="1765481" y="1576143"/>
          <a:ext cx="4528431" cy="1258927"/>
        </a:xfrm>
        <a:prstGeom prst="rect">
          <a:avLst/>
        </a:prstGeom>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4"/>
      <dgm:spPr>
        <a:xfrm>
          <a:off x="0" y="3149803"/>
          <a:ext cx="6605332" cy="125892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4" custScaleX="9130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4"/>
      <dgm:spPr>
        <a:xfrm>
          <a:off x="0" y="4723463"/>
          <a:ext cx="6605332" cy="125892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4" custScaleX="91734">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EABD5745-3DF2-441C-BBE8-F43F80F546BC}" type="presOf" srcId="{30269CC2-8DD6-4402-82F3-18F164A732FF}" destId="{F113ED77-1650-49A8-987A-A13C2A50CEA5}" srcOrd="0" destOrd="0" presId="urn:microsoft.com/office/officeart/2018/2/layout/IconVerticalSolidList"/>
    <dgm:cxn modelId="{6A72E365-335C-4381-BDDE-A13E5D366688}" type="presOf" srcId="{419DF63C-9792-4EF5-9125-1EEF4D07C33F}" destId="{8409F791-340A-4625-9294-3E680D66DB63}" srcOrd="0" destOrd="0" presId="urn:microsoft.com/office/officeart/2018/2/layout/IconVerticalSolidList"/>
    <dgm:cxn modelId="{757E5A8A-9010-4D31-B7E8-0BF8CF4B0610}" type="presOf" srcId="{2B87ECDB-C552-42F6-9B52-6548A18B206B}" destId="{AC018808-9CEA-4C61-8875-3E922AA167D7}"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C09F5499-DE92-448B-9FB9-A390528EB6B0}" type="presOf" srcId="{162F69A6-0780-49EA-A6A8-3965C12489B2}" destId="{05261D3E-3CC7-4C85-9E09-D67FC777908C}" srcOrd="0" destOrd="0" presId="urn:microsoft.com/office/officeart/2018/2/layout/IconVerticalSolidList"/>
    <dgm:cxn modelId="{0D9E77C3-F762-49D4-86C3-51213B71D58A}" type="presOf" srcId="{1B1E513F-BEB7-483A-8F12-A8210AEF19E9}" destId="{3CBA7321-E2AC-48FD-B351-CE3C9A4CE924}" srcOrd="0" destOrd="0" presId="urn:microsoft.com/office/officeart/2018/2/layout/IconVerticalSolidList"/>
    <dgm:cxn modelId="{813C1BD6-5A4A-43F4-8BF7-0645F72381AA}" srcId="{162F69A6-0780-49EA-A6A8-3965C12489B2}" destId="{30269CC2-8DD6-4402-82F3-18F164A732FF}" srcOrd="0" destOrd="0" parTransId="{4A8A3B18-A3DE-475C-8BF1-FB4B84DDA43B}" sibTransId="{2DAA2C1D-14F6-4BCA-B047-0B53ADD46F43}"/>
    <dgm:cxn modelId="{9CD469EF-CF99-411A-B4B3-5B2C59AF684C}" srcId="{162F69A6-0780-49EA-A6A8-3965C12489B2}" destId="{1B1E513F-BEB7-483A-8F12-A8210AEF19E9}" srcOrd="3" destOrd="0" parTransId="{DB284026-3063-4705-B72C-ADE04469BE6D}" sibTransId="{D99C9B80-BA48-46B7-8B67-372E2AFD9E86}"/>
    <dgm:cxn modelId="{6871CED7-8D51-417C-B6D8-7C296AA7930C}" type="presParOf" srcId="{05261D3E-3CC7-4C85-9E09-D67FC777908C}" destId="{25C6FE9B-AED9-47D9-807F-76A517615FC1}" srcOrd="0" destOrd="0" presId="urn:microsoft.com/office/officeart/2018/2/layout/IconVerticalSolidList"/>
    <dgm:cxn modelId="{FF0B25B8-EE5C-404F-8185-2C3C49C1D5FF}" type="presParOf" srcId="{25C6FE9B-AED9-47D9-807F-76A517615FC1}" destId="{99698387-9DF3-4127-A7DE-FCE3F05A3470}" srcOrd="0" destOrd="0" presId="urn:microsoft.com/office/officeart/2018/2/layout/IconVerticalSolidList"/>
    <dgm:cxn modelId="{A1C3441D-4B91-4C16-B504-6778591239BF}" type="presParOf" srcId="{25C6FE9B-AED9-47D9-807F-76A517615FC1}" destId="{B52E1101-E263-4511-8D8F-5A215C912C41}" srcOrd="1" destOrd="0" presId="urn:microsoft.com/office/officeart/2018/2/layout/IconVerticalSolidList"/>
    <dgm:cxn modelId="{32C3064C-09D2-4911-B213-A8FEDD587E51}" type="presParOf" srcId="{25C6FE9B-AED9-47D9-807F-76A517615FC1}" destId="{18EFBBAF-BD9F-4030-B8A4-57CCEB350921}" srcOrd="2" destOrd="0" presId="urn:microsoft.com/office/officeart/2018/2/layout/IconVerticalSolidList"/>
    <dgm:cxn modelId="{23636BE5-ECA3-4987-B595-2A9BD4622BEE}" type="presParOf" srcId="{25C6FE9B-AED9-47D9-807F-76A517615FC1}" destId="{F113ED77-1650-49A8-987A-A13C2A50CEA5}" srcOrd="3" destOrd="0" presId="urn:microsoft.com/office/officeart/2018/2/layout/IconVerticalSolidList"/>
    <dgm:cxn modelId="{7D48223B-B29C-4582-A4E4-54B34B3B882A}" type="presParOf" srcId="{05261D3E-3CC7-4C85-9E09-D67FC777908C}" destId="{084D1940-F8FF-48AA-A0CA-908C7645C951}" srcOrd="1" destOrd="0" presId="urn:microsoft.com/office/officeart/2018/2/layout/IconVerticalSolidList"/>
    <dgm:cxn modelId="{B041D5DC-D73B-4FB3-B9DC-D7B994AB87C6}" type="presParOf" srcId="{05261D3E-3CC7-4C85-9E09-D67FC777908C}" destId="{922A9066-91F0-4494-8CF8-01F8511B6028}" srcOrd="2" destOrd="0" presId="urn:microsoft.com/office/officeart/2018/2/layout/IconVerticalSolidList"/>
    <dgm:cxn modelId="{48F33580-388D-48A2-B2EE-E0946238ED4A}" type="presParOf" srcId="{922A9066-91F0-4494-8CF8-01F8511B6028}" destId="{FA3369E0-5B38-4FDD-A9F5-22B9810A03F7}" srcOrd="0" destOrd="0" presId="urn:microsoft.com/office/officeart/2018/2/layout/IconVerticalSolidList"/>
    <dgm:cxn modelId="{07FFBA09-7306-4773-AE74-A3C1BDBD4EE4}" type="presParOf" srcId="{922A9066-91F0-4494-8CF8-01F8511B6028}" destId="{FADE9C4E-BFE3-4374-BE2C-676ED238ACF2}" srcOrd="1" destOrd="0" presId="urn:microsoft.com/office/officeart/2018/2/layout/IconVerticalSolidList"/>
    <dgm:cxn modelId="{B42950E1-9E5B-471E-B123-341C6C1A080B}" type="presParOf" srcId="{922A9066-91F0-4494-8CF8-01F8511B6028}" destId="{7000F0F2-143F-4CAE-BA6B-E9C401E5437A}" srcOrd="2" destOrd="0" presId="urn:microsoft.com/office/officeart/2018/2/layout/IconVerticalSolidList"/>
    <dgm:cxn modelId="{6FF1AC67-2CA4-457E-9FD6-B35DBEF25B14}" type="presParOf" srcId="{922A9066-91F0-4494-8CF8-01F8511B6028}" destId="{AC018808-9CEA-4C61-8875-3E922AA167D7}" srcOrd="3" destOrd="0" presId="urn:microsoft.com/office/officeart/2018/2/layout/IconVerticalSolidList"/>
    <dgm:cxn modelId="{AA84367A-A64B-4606-B3CD-7FEAE5328EDC}" type="presParOf" srcId="{05261D3E-3CC7-4C85-9E09-D67FC777908C}" destId="{CE46B6BD-FA9F-4C65-8E75-D8C24C71657B}" srcOrd="3" destOrd="0" presId="urn:microsoft.com/office/officeart/2018/2/layout/IconVerticalSolidList"/>
    <dgm:cxn modelId="{F1CDE1DD-7CB3-4047-A1C0-AD51219CDC7E}" type="presParOf" srcId="{05261D3E-3CC7-4C85-9E09-D67FC777908C}" destId="{B12160B6-4EC8-4B4D-A1B2-F7F5F2795F75}" srcOrd="4" destOrd="0" presId="urn:microsoft.com/office/officeart/2018/2/layout/IconVerticalSolidList"/>
    <dgm:cxn modelId="{10C9CF43-DCDB-4657-A37F-34FEF16F76F2}" type="presParOf" srcId="{B12160B6-4EC8-4B4D-A1B2-F7F5F2795F75}" destId="{DB8ABDAA-976A-4A84-A3C3-277080E19DCA}" srcOrd="0" destOrd="0" presId="urn:microsoft.com/office/officeart/2018/2/layout/IconVerticalSolidList"/>
    <dgm:cxn modelId="{2BAF604D-37EE-4C15-8AD3-5842429FC9CB}" type="presParOf" srcId="{B12160B6-4EC8-4B4D-A1B2-F7F5F2795F75}" destId="{D335376E-740A-4A47-BC5B-3381DE731CE0}" srcOrd="1" destOrd="0" presId="urn:microsoft.com/office/officeart/2018/2/layout/IconVerticalSolidList"/>
    <dgm:cxn modelId="{9F3F5532-73D1-4355-9231-F682A79F791B}" type="presParOf" srcId="{B12160B6-4EC8-4B4D-A1B2-F7F5F2795F75}" destId="{BCDE90E0-E45B-4C79-BE60-A53702208276}" srcOrd="2" destOrd="0" presId="urn:microsoft.com/office/officeart/2018/2/layout/IconVerticalSolidList"/>
    <dgm:cxn modelId="{F50DFEFD-18F6-48A7-BAC9-B3D811CD007B}" type="presParOf" srcId="{B12160B6-4EC8-4B4D-A1B2-F7F5F2795F75}" destId="{8409F791-340A-4625-9294-3E680D66DB63}" srcOrd="3" destOrd="0" presId="urn:microsoft.com/office/officeart/2018/2/layout/IconVerticalSolidList"/>
    <dgm:cxn modelId="{33035636-C263-4532-8C58-94D963E49E97}" type="presParOf" srcId="{05261D3E-3CC7-4C85-9E09-D67FC777908C}" destId="{D4892BA4-47FA-499C-84FA-3A971E9AFE41}" srcOrd="5" destOrd="0" presId="urn:microsoft.com/office/officeart/2018/2/layout/IconVerticalSolidList"/>
    <dgm:cxn modelId="{B5BD7AE5-B933-44F9-BC5B-392953382F91}" type="presParOf" srcId="{05261D3E-3CC7-4C85-9E09-D67FC777908C}" destId="{390D1410-0CB7-44D5-903C-C35615DE86E1}" srcOrd="6" destOrd="0" presId="urn:microsoft.com/office/officeart/2018/2/layout/IconVerticalSolidList"/>
    <dgm:cxn modelId="{F60D68EF-5A1E-4076-A889-A388CDE248E5}" type="presParOf" srcId="{390D1410-0CB7-44D5-903C-C35615DE86E1}" destId="{C2FCE80A-DCA0-4D7F-8F72-19CB2337E588}" srcOrd="0" destOrd="0" presId="urn:microsoft.com/office/officeart/2018/2/layout/IconVerticalSolidList"/>
    <dgm:cxn modelId="{7B499262-FFA7-4378-A350-055267DDA60F}" type="presParOf" srcId="{390D1410-0CB7-44D5-903C-C35615DE86E1}" destId="{1B0B9210-632F-4BB5-B140-1FA20D3CF123}" srcOrd="1" destOrd="0" presId="urn:microsoft.com/office/officeart/2018/2/layout/IconVerticalSolidList"/>
    <dgm:cxn modelId="{7FFEA4A1-BF45-4034-BDDB-B6EB0998AA37}" type="presParOf" srcId="{390D1410-0CB7-44D5-903C-C35615DE86E1}" destId="{E9B85894-F3EF-4216-9DD4-962DCF409217}" srcOrd="2" destOrd="0" presId="urn:microsoft.com/office/officeart/2018/2/layout/IconVerticalSolidList"/>
    <dgm:cxn modelId="{C5E5F635-021B-4EC9-B4DE-4C194FC80B27}" type="presParOf" srcId="{390D1410-0CB7-44D5-903C-C35615DE86E1}" destId="{3CBA7321-E2AC-48FD-B351-CE3C9A4C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C0D29-8483-466D-83B2-9622022F8A38}">
      <dsp:nvSpPr>
        <dsp:cNvPr id="0" name=""/>
        <dsp:cNvSpPr/>
      </dsp:nvSpPr>
      <dsp:spPr>
        <a:xfrm>
          <a:off x="0" y="1936"/>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2E4F571-584B-45FC-A8D3-EE8356AE482C}">
      <dsp:nvSpPr>
        <dsp:cNvPr id="0" name=""/>
        <dsp:cNvSpPr/>
      </dsp:nvSpPr>
      <dsp:spPr>
        <a:xfrm>
          <a:off x="249552" y="187553"/>
          <a:ext cx="453731" cy="4537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44CAA49-9178-4D70-A827-A24822899B2E}">
      <dsp:nvSpPr>
        <dsp:cNvPr id="0" name=""/>
        <dsp:cNvSpPr/>
      </dsp:nvSpPr>
      <dsp:spPr>
        <a:xfrm>
          <a:off x="952835" y="1936"/>
          <a:ext cx="4378853" cy="824965"/>
        </a:xfrm>
        <a:prstGeom prst="rect">
          <a:avLst/>
        </a:prstGeom>
        <a:gradFill rotWithShape="0">
          <a:gsLst>
            <a:gs pos="8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Ozone Concentration Dataset</a:t>
          </a:r>
        </a:p>
      </dsp:txBody>
      <dsp:txXfrm>
        <a:off x="952835" y="1936"/>
        <a:ext cx="4378853" cy="824965"/>
      </dsp:txXfrm>
    </dsp:sp>
    <dsp:sp modelId="{C36CA226-EDE2-4A74-8229-1187639FA64D}">
      <dsp:nvSpPr>
        <dsp:cNvPr id="0" name=""/>
        <dsp:cNvSpPr/>
      </dsp:nvSpPr>
      <dsp:spPr>
        <a:xfrm>
          <a:off x="0" y="1033143"/>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7C0CF14-8E84-4792-A8F6-2E6300696E36}">
      <dsp:nvSpPr>
        <dsp:cNvPr id="0" name=""/>
        <dsp:cNvSpPr/>
      </dsp:nvSpPr>
      <dsp:spPr>
        <a:xfrm>
          <a:off x="249552" y="1218760"/>
          <a:ext cx="453731" cy="4537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1ACE917-E3D8-45FE-AC6F-03DDE0EC39FD}">
      <dsp:nvSpPr>
        <dsp:cNvPr id="0" name=""/>
        <dsp:cNvSpPr/>
      </dsp:nvSpPr>
      <dsp:spPr>
        <a:xfrm>
          <a:off x="952835" y="1033143"/>
          <a:ext cx="4378853" cy="824965"/>
        </a:xfrm>
        <a:prstGeom prst="rect">
          <a:avLst/>
        </a:prstGeom>
        <a:gradFill rotWithShape="0">
          <a:gsLst>
            <a:gs pos="82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Carbon Monoxide Concentration Dataset</a:t>
          </a:r>
        </a:p>
      </dsp:txBody>
      <dsp:txXfrm>
        <a:off x="952835" y="1033143"/>
        <a:ext cx="4378853" cy="824965"/>
      </dsp:txXfrm>
    </dsp:sp>
    <dsp:sp modelId="{5C0A2014-2A78-41BA-9C45-0E617BC271E1}">
      <dsp:nvSpPr>
        <dsp:cNvPr id="0" name=""/>
        <dsp:cNvSpPr/>
      </dsp:nvSpPr>
      <dsp:spPr>
        <a:xfrm>
          <a:off x="0" y="2064350"/>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D182A4C-445F-45BE-8D46-4F3A0EBBBEA9}">
      <dsp:nvSpPr>
        <dsp:cNvPr id="0" name=""/>
        <dsp:cNvSpPr/>
      </dsp:nvSpPr>
      <dsp:spPr>
        <a:xfrm>
          <a:off x="249552" y="2249968"/>
          <a:ext cx="453731" cy="4537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644F98A-B4E9-42DB-A467-9227843AB7B6}">
      <dsp:nvSpPr>
        <dsp:cNvPr id="0" name=""/>
        <dsp:cNvSpPr/>
      </dsp:nvSpPr>
      <dsp:spPr>
        <a:xfrm>
          <a:off x="952835" y="2064350"/>
          <a:ext cx="4378853" cy="824965"/>
        </a:xfrm>
        <a:prstGeom prst="rect">
          <a:avLst/>
        </a:prstGeom>
        <a:gradFill rotWithShape="0">
          <a:gsLst>
            <a:gs pos="68000">
              <a:srgbClr val="EAE5EB">
                <a:lumMod val="10000"/>
              </a:srgbClr>
            </a:gs>
            <a:gs pos="100000">
              <a:schemeClr val="accent1">
                <a:lumMod val="50000"/>
              </a:scheme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NO2 and SO2 Concentration Datasets </a:t>
          </a:r>
        </a:p>
      </dsp:txBody>
      <dsp:txXfrm>
        <a:off x="952835" y="2064350"/>
        <a:ext cx="4378853" cy="824965"/>
      </dsp:txXfrm>
    </dsp:sp>
    <dsp:sp modelId="{C403C11B-7E2C-441A-BB07-26312B424D18}">
      <dsp:nvSpPr>
        <dsp:cNvPr id="0" name=""/>
        <dsp:cNvSpPr/>
      </dsp:nvSpPr>
      <dsp:spPr>
        <a:xfrm>
          <a:off x="0" y="3095558"/>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122AEE9F-6DF4-4FD8-9F39-1FCC5BD65BB1}">
      <dsp:nvSpPr>
        <dsp:cNvPr id="0" name=""/>
        <dsp:cNvSpPr/>
      </dsp:nvSpPr>
      <dsp:spPr>
        <a:xfrm>
          <a:off x="249552" y="3281175"/>
          <a:ext cx="453731" cy="4537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E8497ED-1AFE-4DB4-80AC-AC4683309B6B}">
      <dsp:nvSpPr>
        <dsp:cNvPr id="0" name=""/>
        <dsp:cNvSpPr/>
      </dsp:nvSpPr>
      <dsp:spPr>
        <a:xfrm>
          <a:off x="952835" y="3095558"/>
          <a:ext cx="4378853" cy="824965"/>
        </a:xfrm>
        <a:prstGeom prst="rect">
          <a:avLst/>
        </a:prstGeom>
        <a:gradFill rotWithShape="0">
          <a:gsLst>
            <a:gs pos="6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Particulate Matter  PM2.5 and PM10 Concentrations</a:t>
          </a:r>
        </a:p>
      </dsp:txBody>
      <dsp:txXfrm>
        <a:off x="952835" y="3095558"/>
        <a:ext cx="4378853" cy="824965"/>
      </dsp:txXfrm>
    </dsp:sp>
    <dsp:sp modelId="{8989F561-4ECB-45FB-A07A-E94B40BC9C63}">
      <dsp:nvSpPr>
        <dsp:cNvPr id="0" name=""/>
        <dsp:cNvSpPr/>
      </dsp:nvSpPr>
      <dsp:spPr>
        <a:xfrm>
          <a:off x="0" y="4126765"/>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6CF7D84-A0A3-4100-B688-C93DF1977AE6}">
      <dsp:nvSpPr>
        <dsp:cNvPr id="0" name=""/>
        <dsp:cNvSpPr/>
      </dsp:nvSpPr>
      <dsp:spPr>
        <a:xfrm>
          <a:off x="249552" y="4312382"/>
          <a:ext cx="453731" cy="4537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6086943-0B49-4ECE-A635-B3A551E76F06}">
      <dsp:nvSpPr>
        <dsp:cNvPr id="0" name=""/>
        <dsp:cNvSpPr/>
      </dsp:nvSpPr>
      <dsp:spPr>
        <a:xfrm>
          <a:off x="952835" y="4126765"/>
          <a:ext cx="4378853" cy="824965"/>
        </a:xfrm>
        <a:prstGeom prst="rect">
          <a:avLst/>
        </a:prstGeom>
        <a:gradFill rotWithShape="0">
          <a:gsLst>
            <a:gs pos="65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Temperature</a:t>
          </a:r>
          <a:r>
            <a:rPr lang="en-US" sz="1600" kern="1200" dirty="0"/>
            <a:t> </a:t>
          </a:r>
          <a:r>
            <a:rPr lang="en-US" sz="2000" kern="1200" dirty="0">
              <a:solidFill>
                <a:prstClr val="white">
                  <a:hueOff val="0"/>
                  <a:satOff val="0"/>
                  <a:lumOff val="0"/>
                  <a:alphaOff val="0"/>
                </a:prstClr>
              </a:solidFill>
              <a:latin typeface="Source Sans Pro"/>
              <a:ea typeface="+mn-ea"/>
              <a:cs typeface="+mn-cs"/>
            </a:rPr>
            <a:t>and</a:t>
          </a:r>
          <a:r>
            <a:rPr lang="en-US" sz="1600" kern="1200" dirty="0"/>
            <a:t> </a:t>
          </a:r>
          <a:r>
            <a:rPr lang="en-US" sz="2000" kern="1200" dirty="0">
              <a:solidFill>
                <a:prstClr val="white">
                  <a:hueOff val="0"/>
                  <a:satOff val="0"/>
                  <a:lumOff val="0"/>
                  <a:alphaOff val="0"/>
                </a:prstClr>
              </a:solidFill>
              <a:latin typeface="Source Sans Pro"/>
              <a:ea typeface="+mn-ea"/>
              <a:cs typeface="+mn-cs"/>
            </a:rPr>
            <a:t>Pressure</a:t>
          </a:r>
          <a:r>
            <a:rPr lang="en-US" sz="1600" kern="1200" dirty="0"/>
            <a:t> </a:t>
          </a:r>
          <a:r>
            <a:rPr lang="en-US" sz="2000" kern="1200" dirty="0">
              <a:solidFill>
                <a:prstClr val="white">
                  <a:hueOff val="0"/>
                  <a:satOff val="0"/>
                  <a:lumOff val="0"/>
                  <a:alphaOff val="0"/>
                </a:prstClr>
              </a:solidFill>
              <a:latin typeface="Source Sans Pro"/>
              <a:ea typeface="+mn-ea"/>
              <a:cs typeface="+mn-cs"/>
            </a:rPr>
            <a:t>Datasets</a:t>
          </a:r>
        </a:p>
      </dsp:txBody>
      <dsp:txXfrm>
        <a:off x="952835" y="4126765"/>
        <a:ext cx="4378853" cy="824965"/>
      </dsp:txXfrm>
    </dsp:sp>
    <dsp:sp modelId="{AD3FE7CE-2CEB-4E57-A541-8D120FD100E0}">
      <dsp:nvSpPr>
        <dsp:cNvPr id="0" name=""/>
        <dsp:cNvSpPr/>
      </dsp:nvSpPr>
      <dsp:spPr>
        <a:xfrm>
          <a:off x="0" y="5157973"/>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4F0E0B7-C0B4-4D42-B415-0FEDDBC4D81E}">
      <dsp:nvSpPr>
        <dsp:cNvPr id="0" name=""/>
        <dsp:cNvSpPr/>
      </dsp:nvSpPr>
      <dsp:spPr>
        <a:xfrm>
          <a:off x="249552" y="5343590"/>
          <a:ext cx="453731" cy="4537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936F523-4D16-4208-A313-60BDECE29E81}">
      <dsp:nvSpPr>
        <dsp:cNvPr id="0" name=""/>
        <dsp:cNvSpPr/>
      </dsp:nvSpPr>
      <dsp:spPr>
        <a:xfrm>
          <a:off x="952835" y="5159909"/>
          <a:ext cx="4378853" cy="824965"/>
        </a:xfrm>
        <a:prstGeom prst="rect">
          <a:avLst/>
        </a:prstGeom>
        <a:gradFill rotWithShape="0">
          <a:gsLst>
            <a:gs pos="57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Wind Speed and Humidity Datasets</a:t>
          </a:r>
        </a:p>
      </dsp:txBody>
      <dsp:txXfrm>
        <a:off x="952835" y="5159909"/>
        <a:ext cx="4378853" cy="824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0"/>
          <a:ext cx="6358427" cy="123830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63771" y="289702"/>
          <a:ext cx="681069" cy="681069"/>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433219" y="11083"/>
          <a:ext cx="4897802" cy="1238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54" tIns="131054" rIns="131054" bIns="131054"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bg1"/>
              </a:solidFill>
            </a:rPr>
            <a:t>Data Format Conversion by handling the factors and strings.</a:t>
          </a:r>
        </a:p>
      </dsp:txBody>
      <dsp:txXfrm>
        <a:off x="1433219" y="11083"/>
        <a:ext cx="4897802" cy="1238307"/>
      </dsp:txXfrm>
    </dsp:sp>
    <dsp:sp modelId="{FA3369E0-5B38-4FDD-A9F5-22B9810A03F7}">
      <dsp:nvSpPr>
        <dsp:cNvPr id="0" name=""/>
        <dsp:cNvSpPr/>
      </dsp:nvSpPr>
      <dsp:spPr>
        <a:xfrm>
          <a:off x="-10816" y="1558967"/>
          <a:ext cx="6358427" cy="123830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63771" y="1837586"/>
          <a:ext cx="681069" cy="681069"/>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394998" y="1558967"/>
          <a:ext cx="4974244" cy="123830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sp:spPr>
      <dsp:style>
        <a:lnRef idx="0">
          <a:scrgbClr r="0" g="0" b="0"/>
        </a:lnRef>
        <a:fillRef idx="0">
          <a:scrgbClr r="0" g="0" b="0"/>
        </a:fillRef>
        <a:effectRef idx="0">
          <a:scrgbClr r="0" g="0" b="0"/>
        </a:effectRef>
        <a:fontRef idx="minor"/>
      </dsp:style>
      <dsp:txBody>
        <a:bodyPr spcFirstLastPara="0" vert="horz" wrap="square" lIns="131054" tIns="131054" rIns="131054" bIns="131054"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bg1"/>
              </a:solidFill>
            </a:rPr>
            <a:t>Renaming columns, Null Handling, and Duplicate Checks</a:t>
          </a:r>
        </a:p>
      </dsp:txBody>
      <dsp:txXfrm>
        <a:off x="1394998" y="1558967"/>
        <a:ext cx="4974244" cy="1238307"/>
      </dsp:txXfrm>
    </dsp:sp>
    <dsp:sp modelId="{DB8ABDAA-976A-4A84-A3C3-277080E19DCA}">
      <dsp:nvSpPr>
        <dsp:cNvPr id="0" name=""/>
        <dsp:cNvSpPr/>
      </dsp:nvSpPr>
      <dsp:spPr>
        <a:xfrm>
          <a:off x="-10816" y="3106851"/>
          <a:ext cx="6358427" cy="123830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63771" y="3385471"/>
          <a:ext cx="681069" cy="681069"/>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633559" y="3106851"/>
          <a:ext cx="4497122" cy="1238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54" tIns="131054" rIns="131054" bIns="131054"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bg1"/>
              </a:solidFill>
            </a:rPr>
            <a:t>Merging the datasets based on common fields such as the Date of observation, City, county, and State.</a:t>
          </a:r>
        </a:p>
      </dsp:txBody>
      <dsp:txXfrm>
        <a:off x="1633559" y="3106851"/>
        <a:ext cx="4497122" cy="1238307"/>
      </dsp:txXfrm>
    </dsp:sp>
    <dsp:sp modelId="{C2FCE80A-DCA0-4D7F-8F72-19CB2337E588}">
      <dsp:nvSpPr>
        <dsp:cNvPr id="0" name=""/>
        <dsp:cNvSpPr/>
      </dsp:nvSpPr>
      <dsp:spPr>
        <a:xfrm>
          <a:off x="-10816" y="4654736"/>
          <a:ext cx="6358427" cy="123830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63771" y="4933355"/>
          <a:ext cx="681069" cy="681069"/>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622994" y="4654736"/>
          <a:ext cx="4518252" cy="1238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54" tIns="131054" rIns="131054" bIns="131054" numCol="1" spcCol="1270" anchor="ctr" anchorCtr="0">
          <a:noAutofit/>
        </a:bodyPr>
        <a:lstStyle/>
        <a:p>
          <a:pPr marL="0" lvl="0" indent="0" algn="l" defTabSz="889000">
            <a:lnSpc>
              <a:spcPct val="100000"/>
            </a:lnSpc>
            <a:spcBef>
              <a:spcPct val="0"/>
            </a:spcBef>
            <a:spcAft>
              <a:spcPct val="35000"/>
            </a:spcAft>
            <a:buNone/>
          </a:pPr>
          <a:r>
            <a:rPr lang="en-US" sz="2000" kern="1200" dirty="0">
              <a:solidFill>
                <a:schemeClr val="bg1"/>
              </a:solidFill>
            </a:rPr>
            <a:t>Feature selection using Correlation Matrix and Feature Reductions using Principal Component Analysis. </a:t>
          </a:r>
        </a:p>
      </dsp:txBody>
      <dsp:txXfrm>
        <a:off x="1622994" y="4654736"/>
        <a:ext cx="4518252" cy="1238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March 1,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5405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March 1,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1725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March 1,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3892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58517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1183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March 1,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4913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March 1,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8537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March 1,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340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March 1,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1341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March 1,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2205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March 1,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2606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March 1,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3755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March 1,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0763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March 1,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44218223"/>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 id="2147483674" r:id="rId12"/>
    <p:sldLayoutId id="2147483675" r:id="rId13"/>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ir-air-pollution-climate-change-dawn-22101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xt-mobility.de/autonomes-fahren-die-vorteile-von-machine-learning-on-the-edge-a-829618/" TargetMode="Externa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irnow.gov/education/students/what-is-the-aqi/" TargetMode="External"/><Relationship Id="rId2" Type="http://schemas.openxmlformats.org/officeDocument/2006/relationships/hyperlink" Target="https://www.nps.gov/subjects/air/sources.htm" TargetMode="External"/><Relationship Id="rId1" Type="http://schemas.openxmlformats.org/officeDocument/2006/relationships/slideLayout" Target="../slideLayouts/slideLayout13.xml"/><Relationship Id="rId5" Type="http://schemas.openxmlformats.org/officeDocument/2006/relationships/hyperlink" Target="https://www.amacad.org/publication/ethical-dimensions-global-environmental-issues" TargetMode="External"/><Relationship Id="rId4" Type="http://schemas.openxmlformats.org/officeDocument/2006/relationships/hyperlink" Target="https://www.ncbi.nlm.nih.gov/pmc/articles/PMC858694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3632B84-F890-D82E-DB61-D3A176A6DD1A}"/>
              </a:ext>
            </a:extLst>
          </p:cNvPr>
          <p:cNvSpPr txBox="1"/>
          <p:nvPr/>
        </p:nvSpPr>
        <p:spPr>
          <a:xfrm>
            <a:off x="550864" y="1051551"/>
            <a:ext cx="3565524" cy="2384898"/>
          </a:xfrm>
          <a:prstGeom prst="rect">
            <a:avLst/>
          </a:prstGeom>
        </p:spPr>
        <p:txBody>
          <a:bodyPr vert="horz" wrap="square" lIns="0" tIns="0" rIns="0" bIns="0" rtlCol="0" anchor="b" anchorCtr="0">
            <a:normAutofit/>
          </a:bodyPr>
          <a:lstStyle/>
          <a:p>
            <a:pPr>
              <a:lnSpc>
                <a:spcPct val="90000"/>
              </a:lnSpc>
              <a:spcBef>
                <a:spcPct val="0"/>
              </a:spcBef>
              <a:spcAft>
                <a:spcPts val="600"/>
              </a:spcAft>
            </a:pPr>
            <a:r>
              <a:rPr lang="en-US" sz="4100" kern="1200" dirty="0">
                <a:solidFill>
                  <a:schemeClr val="tx1"/>
                </a:solidFill>
                <a:latin typeface="+mj-lt"/>
                <a:ea typeface="+mj-ea"/>
                <a:cs typeface="+mj-cs"/>
              </a:rPr>
              <a:t>Air Quality Prediction using Machine Learning </a:t>
            </a:r>
          </a:p>
        </p:txBody>
      </p:sp>
      <p:grpSp>
        <p:nvGrpSpPr>
          <p:cNvPr id="21" name="Group 2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2" name="Freeform: Shape 2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 name="Picture 12" descr="A power lines with smoke coming out of it&#10;&#10;Description automatically generated">
            <a:extLst>
              <a:ext uri="{FF2B5EF4-FFF2-40B4-BE49-F238E27FC236}">
                <a16:creationId xmlns:a16="http://schemas.microsoft.com/office/drawing/2014/main" id="{1A5B0BCC-1B9A-843F-9B61-9A5158C8534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9498" r="8003"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25" name="Rectangle 2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99CEE86A-C169-89C1-334B-BC4BF761C938}"/>
              </a:ext>
            </a:extLst>
          </p:cNvPr>
          <p:cNvSpPr txBox="1"/>
          <p:nvPr/>
        </p:nvSpPr>
        <p:spPr>
          <a:xfrm>
            <a:off x="325473" y="4589583"/>
            <a:ext cx="4034092" cy="923330"/>
          </a:xfrm>
          <a:prstGeom prst="rect">
            <a:avLst/>
          </a:prstGeom>
          <a:noFill/>
        </p:spPr>
        <p:txBody>
          <a:bodyPr wrap="square" rtlCol="0">
            <a:spAutoFit/>
          </a:bodyPr>
          <a:lstStyle/>
          <a:p>
            <a:r>
              <a:rPr lang="en-US" i="1" dirty="0"/>
              <a:t>Guruprasad Velikadu Krishnamoorthy</a:t>
            </a:r>
          </a:p>
          <a:p>
            <a:r>
              <a:rPr lang="en-US" i="1" dirty="0"/>
              <a:t> and </a:t>
            </a:r>
            <a:r>
              <a:rPr lang="en-US" i="1" dirty="0" err="1"/>
              <a:t>Hemalatha</a:t>
            </a:r>
            <a:r>
              <a:rPr lang="en-US" i="1" dirty="0"/>
              <a:t> Subbiah</a:t>
            </a:r>
          </a:p>
          <a:p>
            <a:r>
              <a:rPr lang="en-US" i="1" dirty="0"/>
              <a:t>DSC630 - Bellevue University</a:t>
            </a:r>
          </a:p>
        </p:txBody>
      </p:sp>
    </p:spTree>
    <p:extLst>
      <p:ext uri="{BB962C8B-B14F-4D97-AF65-F5344CB8AC3E}">
        <p14:creationId xmlns:p14="http://schemas.microsoft.com/office/powerpoint/2010/main" val="355021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6000">
              <a:schemeClr val="bg1">
                <a:lumMod val="95000"/>
                <a:lumOff val="5000"/>
              </a:schemeClr>
            </a:gs>
            <a:gs pos="0">
              <a:schemeClr val="accent2">
                <a:lumMod val="50000"/>
              </a:schemeClr>
            </a:gs>
          </a:gsLst>
          <a:lin ang="126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ECF62-EDFE-68FD-F130-56E1C576CAB8}"/>
              </a:ext>
            </a:extLst>
          </p:cNvPr>
          <p:cNvSpPr txBox="1">
            <a:spLocks/>
          </p:cNvSpPr>
          <p:nvPr/>
        </p:nvSpPr>
        <p:spPr>
          <a:xfrm>
            <a:off x="2087418" y="286327"/>
            <a:ext cx="6511638" cy="766834"/>
          </a:xfrm>
          <a:prstGeom prst="rect">
            <a:avLst/>
          </a:prstGeom>
          <a:gradFill>
            <a:gsLst>
              <a:gs pos="92000">
                <a:schemeClr val="bg1">
                  <a:lumMod val="95000"/>
                  <a:lumOff val="5000"/>
                </a:schemeClr>
              </a:gs>
              <a:gs pos="0">
                <a:schemeClr val="bg1">
                  <a:lumMod val="85000"/>
                  <a:lumOff val="15000"/>
                </a:schemeClr>
              </a:gs>
              <a:gs pos="47000">
                <a:schemeClr val="accent2">
                  <a:lumMod val="50000"/>
                </a:schemeClr>
              </a:gs>
            </a:gsLst>
            <a:lin ang="12600000" scaled="0"/>
          </a:gradFill>
          <a:ln>
            <a:solidFill>
              <a:schemeClr val="tx1"/>
            </a:solidFill>
          </a:ln>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dirty="0"/>
              <a:t>      Model Building in R</a:t>
            </a:r>
          </a:p>
        </p:txBody>
      </p:sp>
      <p:pic>
        <p:nvPicPr>
          <p:cNvPr id="7" name="Picture 6" descr="A screenshot of a computer&#10;&#10;Description automatically generated">
            <a:extLst>
              <a:ext uri="{FF2B5EF4-FFF2-40B4-BE49-F238E27FC236}">
                <a16:creationId xmlns:a16="http://schemas.microsoft.com/office/drawing/2014/main" id="{61686CE3-86F0-1227-D85B-FCAB3F12F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600" y="1531688"/>
            <a:ext cx="4572000" cy="5027144"/>
          </a:xfrm>
          <a:prstGeom prst="rect">
            <a:avLst/>
          </a:prstGeom>
          <a:ln>
            <a:solidFill>
              <a:schemeClr val="tx1"/>
            </a:solidFill>
          </a:ln>
        </p:spPr>
      </p:pic>
      <p:sp>
        <p:nvSpPr>
          <p:cNvPr id="9" name="TextBox 8">
            <a:extLst>
              <a:ext uri="{FF2B5EF4-FFF2-40B4-BE49-F238E27FC236}">
                <a16:creationId xmlns:a16="http://schemas.microsoft.com/office/drawing/2014/main" id="{CF5431DB-589C-11CA-B5F4-ECC37DB43CFC}"/>
              </a:ext>
            </a:extLst>
          </p:cNvPr>
          <p:cNvSpPr txBox="1"/>
          <p:nvPr/>
        </p:nvSpPr>
        <p:spPr>
          <a:xfrm>
            <a:off x="931653" y="1531689"/>
            <a:ext cx="4993214" cy="5027145"/>
          </a:xfrm>
          <a:prstGeom prst="rect">
            <a:avLst/>
          </a:prstGeom>
          <a:noFill/>
          <a:ln>
            <a:solidFill>
              <a:schemeClr val="tx1"/>
            </a:solidFill>
          </a:ln>
        </p:spPr>
        <p:txBody>
          <a:bodyPr wrap="square" rtlCol="0">
            <a:sp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Linear Regression Model was built in R by merging all datasets. </a:t>
            </a: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The features were scaled using standard scaling. The Dataset was split into Test and Train sets in the ratio 30:70.</a:t>
            </a: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The Model results indicate that R-squared and Adjusted R-squared are very close suggesting that the model is a good representation of the data</a:t>
            </a: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Root Mean Square Error (RMSE) which measures the average difference between the values predicted by the model versus the actual was used to measure the Performance metrics of the model. The value of RMSE was around 4.7 for both train and test datasets.</a:t>
            </a:r>
          </a:p>
        </p:txBody>
      </p:sp>
    </p:spTree>
    <p:extLst>
      <p:ext uri="{BB962C8B-B14F-4D97-AF65-F5344CB8AC3E}">
        <p14:creationId xmlns:p14="http://schemas.microsoft.com/office/powerpoint/2010/main" val="283058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6000">
              <a:schemeClr val="bg1">
                <a:lumMod val="95000"/>
                <a:lumOff val="5000"/>
              </a:schemeClr>
            </a:gs>
            <a:gs pos="0">
              <a:schemeClr val="bg1">
                <a:lumMod val="85000"/>
                <a:lumOff val="15000"/>
              </a:schemeClr>
            </a:gs>
          </a:gsLst>
          <a:lin ang="1260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CBD65A7-568F-EA1E-D0A9-FEDD9F3E24EC}"/>
              </a:ext>
            </a:extLst>
          </p:cNvPr>
          <p:cNvSpPr txBox="1">
            <a:spLocks/>
          </p:cNvSpPr>
          <p:nvPr/>
        </p:nvSpPr>
        <p:spPr>
          <a:xfrm>
            <a:off x="241856" y="89172"/>
            <a:ext cx="5753974" cy="660689"/>
          </a:xfrm>
          <a:prstGeom prst="rect">
            <a:avLst/>
          </a:prstGeom>
          <a:gradFill>
            <a:gsLst>
              <a:gs pos="0">
                <a:schemeClr val="accent2">
                  <a:lumMod val="50000"/>
                </a:schemeClr>
              </a:gs>
              <a:gs pos="0">
                <a:schemeClr val="bg1">
                  <a:lumMod val="85000"/>
                  <a:lumOff val="15000"/>
                </a:schemeClr>
              </a:gs>
            </a:gsLst>
            <a:lin ang="12600000" scaled="0"/>
          </a:gradFill>
          <a:ln>
            <a:solidFill>
              <a:schemeClr val="tx1"/>
            </a:solidFill>
          </a:ln>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nSpc>
                <a:spcPct val="90000"/>
              </a:lnSpc>
              <a:spcAft>
                <a:spcPts val="600"/>
              </a:spcAft>
            </a:pPr>
            <a:r>
              <a:rPr lang="en-US" kern="1200" dirty="0">
                <a:solidFill>
                  <a:schemeClr val="tx1"/>
                </a:solidFill>
                <a:latin typeface="+mj-lt"/>
                <a:ea typeface="+mj-ea"/>
                <a:cs typeface="+mj-cs"/>
              </a:rPr>
              <a:t>     </a:t>
            </a:r>
            <a:r>
              <a:rPr lang="en-US" sz="3200" kern="1200" dirty="0">
                <a:solidFill>
                  <a:schemeClr val="tx1"/>
                </a:solidFill>
                <a:latin typeface="+mn-lt"/>
                <a:ea typeface="+mj-ea"/>
                <a:cs typeface="+mj-cs"/>
              </a:rPr>
              <a:t>Model Building in Python</a:t>
            </a:r>
          </a:p>
        </p:txBody>
      </p:sp>
      <p:sp>
        <p:nvSpPr>
          <p:cNvPr id="6" name="TextBox 5">
            <a:extLst>
              <a:ext uri="{FF2B5EF4-FFF2-40B4-BE49-F238E27FC236}">
                <a16:creationId xmlns:a16="http://schemas.microsoft.com/office/drawing/2014/main" id="{A93DA349-4969-BE0F-7523-8C561EDF66FF}"/>
              </a:ext>
            </a:extLst>
          </p:cNvPr>
          <p:cNvSpPr txBox="1"/>
          <p:nvPr/>
        </p:nvSpPr>
        <p:spPr>
          <a:xfrm>
            <a:off x="201615" y="1158869"/>
            <a:ext cx="5753974" cy="5176334"/>
          </a:xfrm>
          <a:prstGeom prst="rect">
            <a:avLst/>
          </a:prstGeom>
          <a:gradFill>
            <a:gsLst>
              <a:gs pos="92000">
                <a:schemeClr val="bg1">
                  <a:lumMod val="95000"/>
                  <a:lumOff val="5000"/>
                </a:schemeClr>
              </a:gs>
              <a:gs pos="0">
                <a:schemeClr val="bg1">
                  <a:lumMod val="85000"/>
                  <a:lumOff val="15000"/>
                </a:schemeClr>
              </a:gs>
              <a:gs pos="47000">
                <a:schemeClr val="accent2">
                  <a:lumMod val="50000"/>
                </a:schemeClr>
              </a:gs>
            </a:gsLst>
            <a:lin ang="12600000" scaled="0"/>
          </a:gradFill>
          <a:ln>
            <a:noFill/>
          </a:ln>
        </p:spPr>
        <p:txBody>
          <a:bodyPr vert="horz" wrap="square" lIns="0" tIns="0" rIns="0" bIns="0" rtlCol="0" anchor="t">
            <a:noAutofit/>
          </a:bodyPr>
          <a:lstStyle/>
          <a:p>
            <a:pPr marL="342900" indent="-285750">
              <a:spcAft>
                <a:spcPts val="800"/>
              </a:spcAft>
              <a:buFont typeface="Wingdings" panose="05000000000000000000" pitchFamily="2" charset="2"/>
              <a:buChar char="§"/>
            </a:pPr>
            <a:r>
              <a:rPr lang="en-US" sz="1400" dirty="0">
                <a:solidFill>
                  <a:schemeClr val="tx1">
                    <a:alpha val="60000"/>
                  </a:schemeClr>
                </a:solidFill>
              </a:rPr>
              <a:t>Multiple Regression models were built in Python using algorithms such as </a:t>
            </a:r>
          </a:p>
          <a:p>
            <a:pPr marL="571500" lvl="2" indent="-285750">
              <a:spcAft>
                <a:spcPts val="800"/>
              </a:spcAft>
              <a:buFont typeface="Wingdings" panose="05000000000000000000" pitchFamily="2" charset="2"/>
              <a:buChar char="Ø"/>
            </a:pPr>
            <a:r>
              <a:rPr lang="en-US" sz="1400" dirty="0">
                <a:solidFill>
                  <a:schemeClr val="tx1">
                    <a:alpha val="60000"/>
                  </a:schemeClr>
                </a:solidFill>
              </a:rPr>
              <a:t>Linear Regression</a:t>
            </a:r>
          </a:p>
          <a:p>
            <a:pPr marL="571500" lvl="2" indent="-285750">
              <a:spcAft>
                <a:spcPts val="800"/>
              </a:spcAft>
              <a:buFont typeface="Wingdings" panose="05000000000000000000" pitchFamily="2" charset="2"/>
              <a:buChar char="Ø"/>
            </a:pPr>
            <a:r>
              <a:rPr lang="en-US" sz="1400" dirty="0">
                <a:solidFill>
                  <a:schemeClr val="tx1">
                    <a:alpha val="60000"/>
                  </a:schemeClr>
                </a:solidFill>
              </a:rPr>
              <a:t>Decision Tree Regression</a:t>
            </a:r>
          </a:p>
          <a:p>
            <a:pPr marL="571500" lvl="2" indent="-285750">
              <a:spcAft>
                <a:spcPts val="800"/>
              </a:spcAft>
              <a:buFont typeface="Wingdings" panose="05000000000000000000" pitchFamily="2" charset="2"/>
              <a:buChar char="Ø"/>
            </a:pPr>
            <a:r>
              <a:rPr lang="en-US" sz="1400" dirty="0">
                <a:solidFill>
                  <a:schemeClr val="tx1">
                    <a:alpha val="60000"/>
                  </a:schemeClr>
                </a:solidFill>
              </a:rPr>
              <a:t>Random Forest Regression</a:t>
            </a:r>
          </a:p>
          <a:p>
            <a:pPr marL="571500" lvl="2" indent="-285750">
              <a:spcAft>
                <a:spcPts val="800"/>
              </a:spcAft>
              <a:buFont typeface="Wingdings" panose="05000000000000000000" pitchFamily="2" charset="2"/>
              <a:buChar char="Ø"/>
            </a:pPr>
            <a:r>
              <a:rPr lang="en-US" sz="1400" dirty="0">
                <a:solidFill>
                  <a:schemeClr val="tx1">
                    <a:alpha val="60000"/>
                  </a:schemeClr>
                </a:solidFill>
              </a:rPr>
              <a:t>K Neighbors Regression</a:t>
            </a:r>
          </a:p>
          <a:p>
            <a:pPr marL="571500" lvl="2" indent="-285750">
              <a:spcAft>
                <a:spcPts val="800"/>
              </a:spcAft>
              <a:buFont typeface="Wingdings" panose="05000000000000000000" pitchFamily="2" charset="2"/>
              <a:buChar char="Ø"/>
            </a:pPr>
            <a:r>
              <a:rPr lang="en-US" sz="1400" dirty="0">
                <a:solidFill>
                  <a:schemeClr val="tx1">
                    <a:alpha val="60000"/>
                  </a:schemeClr>
                </a:solidFill>
              </a:rPr>
              <a:t>Gradient Boost Regression</a:t>
            </a:r>
          </a:p>
          <a:p>
            <a:pPr indent="-228600">
              <a:spcAft>
                <a:spcPts val="800"/>
              </a:spcAft>
              <a:buFont typeface="Arial" panose="020B0604020202020204" pitchFamily="34" charset="0"/>
              <a:buChar char="•"/>
            </a:pPr>
            <a:endParaRPr lang="en-US" sz="1400" dirty="0">
              <a:solidFill>
                <a:schemeClr val="tx1">
                  <a:alpha val="60000"/>
                </a:schemeClr>
              </a:solidFill>
            </a:endParaRPr>
          </a:p>
          <a:p>
            <a:pPr marL="342900" indent="-285750">
              <a:spcAft>
                <a:spcPts val="800"/>
              </a:spcAft>
              <a:buFont typeface="Wingdings" panose="05000000000000000000" pitchFamily="2" charset="2"/>
              <a:buChar char="§"/>
            </a:pPr>
            <a:r>
              <a:rPr lang="en-US" sz="1400" dirty="0">
                <a:solidFill>
                  <a:schemeClr val="tx1">
                    <a:alpha val="60000"/>
                  </a:schemeClr>
                </a:solidFill>
              </a:rPr>
              <a:t>The Merged dataset from all sources was split into Train and test sets and the Trained model was used to make Predictions on the Test set. </a:t>
            </a:r>
          </a:p>
          <a:p>
            <a:pPr indent="-228600">
              <a:spcAft>
                <a:spcPts val="800"/>
              </a:spcAft>
              <a:buFont typeface="Arial" panose="020B0604020202020204" pitchFamily="34" charset="0"/>
              <a:buChar char="•"/>
            </a:pPr>
            <a:endParaRPr lang="en-US" sz="1400" dirty="0">
              <a:solidFill>
                <a:schemeClr val="tx1">
                  <a:alpha val="60000"/>
                </a:schemeClr>
              </a:solidFill>
            </a:endParaRPr>
          </a:p>
          <a:p>
            <a:pPr marL="342900" indent="-285750">
              <a:spcAft>
                <a:spcPts val="800"/>
              </a:spcAft>
              <a:buFont typeface="Wingdings" panose="05000000000000000000" pitchFamily="2" charset="2"/>
              <a:buChar char="§"/>
            </a:pPr>
            <a:r>
              <a:rPr lang="en-US" sz="1400" dirty="0">
                <a:solidFill>
                  <a:schemeClr val="tx1">
                    <a:alpha val="60000"/>
                  </a:schemeClr>
                </a:solidFill>
              </a:rPr>
              <a:t>Feature selection and Feature reduction methods such as Pearson’s Feature reduction and Principal Component Analysis methods were applied to the datasets before the models were built. </a:t>
            </a:r>
          </a:p>
          <a:p>
            <a:pPr marL="57150" indent="-285750">
              <a:spcAft>
                <a:spcPts val="800"/>
              </a:spcAft>
              <a:buFont typeface="Wingdings" panose="05000000000000000000" pitchFamily="2" charset="2"/>
              <a:buChar char="§"/>
            </a:pPr>
            <a:endParaRPr lang="en-US" sz="1400" dirty="0">
              <a:solidFill>
                <a:schemeClr val="tx1">
                  <a:alpha val="60000"/>
                </a:schemeClr>
              </a:solidFill>
            </a:endParaRPr>
          </a:p>
          <a:p>
            <a:pPr marL="342900" indent="-285750">
              <a:spcAft>
                <a:spcPts val="800"/>
              </a:spcAft>
              <a:buFont typeface="Wingdings" panose="05000000000000000000" pitchFamily="2" charset="2"/>
              <a:buChar char="§"/>
            </a:pPr>
            <a:r>
              <a:rPr lang="en-US" sz="1400" dirty="0">
                <a:solidFill>
                  <a:schemeClr val="tx1">
                    <a:alpha val="60000"/>
                  </a:schemeClr>
                </a:solidFill>
              </a:rPr>
              <a:t>Metrics such as Mean Squared Error (MSE), Root Mean Squared Error (RMSE), Mean Absolute Error (MAE), and R-squared (R2) were used to evaluate the model performance. </a:t>
            </a:r>
          </a:p>
        </p:txBody>
      </p:sp>
      <p:pic>
        <p:nvPicPr>
          <p:cNvPr id="15" name="Picture 14" descr="A blue circuit board with a brain and numbers&#10;&#10;Description automatically generated">
            <a:extLst>
              <a:ext uri="{FF2B5EF4-FFF2-40B4-BE49-F238E27FC236}">
                <a16:creationId xmlns:a16="http://schemas.microsoft.com/office/drawing/2014/main" id="{2CA91638-B2E4-2099-2F87-4BE9F738DA6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5091" r="23934" b="-1"/>
          <a:stretch/>
        </p:blipFill>
        <p:spPr>
          <a:xfrm>
            <a:off x="6772160" y="749861"/>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42" name="Group 41">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43" name="Freeform: Shape 42">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8" name="Oval 37">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52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92000">
              <a:schemeClr val="bg1">
                <a:lumMod val="95000"/>
                <a:lumOff val="5000"/>
              </a:schemeClr>
            </a:gs>
            <a:gs pos="0">
              <a:schemeClr val="bg1">
                <a:lumMod val="85000"/>
                <a:lumOff val="15000"/>
              </a:schemeClr>
            </a:gs>
            <a:gs pos="47000">
              <a:schemeClr val="accent2">
                <a:lumMod val="50000"/>
              </a:schemeClr>
            </a:gs>
          </a:gsLst>
          <a:lin ang="126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70DC22-C9EC-C9FC-30C2-3D78F99A80D3}"/>
              </a:ext>
            </a:extLst>
          </p:cNvPr>
          <p:cNvSpPr txBox="1">
            <a:spLocks/>
          </p:cNvSpPr>
          <p:nvPr/>
        </p:nvSpPr>
        <p:spPr>
          <a:xfrm>
            <a:off x="3308329" y="172300"/>
            <a:ext cx="5753974" cy="660689"/>
          </a:xfrm>
          <a:prstGeom prst="rect">
            <a:avLst/>
          </a:prstGeom>
          <a:solidFill>
            <a:schemeClr val="bg1">
              <a:lumMod val="95000"/>
              <a:lumOff val="5000"/>
            </a:schemeClr>
          </a:solidFill>
          <a:ln>
            <a:solidFill>
              <a:schemeClr val="tx1"/>
            </a:solidFill>
          </a:ln>
        </p:spPr>
        <p:txBody>
          <a:bodyPr vert="horz" wrap="square" lIns="0" tIns="0" rIns="0" bIns="0" rtlCol="0" anchor="b" anchorCtr="0">
            <a:normAutofit fontScale="85000" lnSpcReduction="10000"/>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nSpc>
                <a:spcPct val="90000"/>
              </a:lnSpc>
              <a:spcAft>
                <a:spcPts val="600"/>
              </a:spcAft>
            </a:pPr>
            <a:r>
              <a:rPr lang="en-US" kern="1200">
                <a:solidFill>
                  <a:schemeClr val="tx1"/>
                </a:solidFill>
                <a:latin typeface="+mj-lt"/>
                <a:ea typeface="+mj-ea"/>
                <a:cs typeface="+mj-cs"/>
              </a:rPr>
              <a:t>     </a:t>
            </a:r>
            <a:r>
              <a:rPr lang="en-US" sz="3200" kern="1200">
                <a:solidFill>
                  <a:schemeClr val="tx1"/>
                </a:solidFill>
                <a:latin typeface="+mn-lt"/>
                <a:ea typeface="+mj-ea"/>
                <a:cs typeface="+mj-cs"/>
              </a:rPr>
              <a:t>Model Building in Python (Contd)</a:t>
            </a:r>
            <a:endParaRPr lang="en-US" sz="3200" kern="1200" dirty="0">
              <a:solidFill>
                <a:schemeClr val="tx1"/>
              </a:solidFill>
              <a:latin typeface="+mn-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444630B1-C70B-D44E-DE02-1618D37366CD}"/>
              </a:ext>
            </a:extLst>
          </p:cNvPr>
          <p:cNvPicPr>
            <a:picLocks noChangeAspect="1"/>
          </p:cNvPicPr>
          <p:nvPr/>
        </p:nvPicPr>
        <p:blipFill>
          <a:blip r:embed="rId2"/>
          <a:stretch>
            <a:fillRect/>
          </a:stretch>
        </p:blipFill>
        <p:spPr>
          <a:xfrm>
            <a:off x="5859877" y="2404471"/>
            <a:ext cx="5943600" cy="1595120"/>
          </a:xfrm>
          <a:prstGeom prst="rect">
            <a:avLst/>
          </a:prstGeom>
        </p:spPr>
      </p:pic>
      <p:sp>
        <p:nvSpPr>
          <p:cNvPr id="6" name="TextBox 5">
            <a:extLst>
              <a:ext uri="{FF2B5EF4-FFF2-40B4-BE49-F238E27FC236}">
                <a16:creationId xmlns:a16="http://schemas.microsoft.com/office/drawing/2014/main" id="{960D043A-2560-BC74-4C79-398604FFD6A3}"/>
              </a:ext>
            </a:extLst>
          </p:cNvPr>
          <p:cNvSpPr txBox="1"/>
          <p:nvPr/>
        </p:nvSpPr>
        <p:spPr>
          <a:xfrm>
            <a:off x="904973" y="1621410"/>
            <a:ext cx="4581427" cy="5078313"/>
          </a:xfrm>
          <a:prstGeom prst="rect">
            <a:avLst/>
          </a:prstGeom>
          <a:noFill/>
          <a:ln>
            <a:noFill/>
          </a:ln>
        </p:spPr>
        <p:txBody>
          <a:bodyPr wrap="square" rtlCol="0">
            <a:spAutoFit/>
          </a:bodyPr>
          <a:lstStyle/>
          <a:p>
            <a:endParaRPr lang="en-US" dirty="0"/>
          </a:p>
          <a:p>
            <a:pPr marL="285750" indent="-285750">
              <a:buFont typeface="Wingdings" panose="05000000000000000000" pitchFamily="2" charset="2"/>
              <a:buChar char="v"/>
            </a:pPr>
            <a:r>
              <a:rPr lang="en-US" dirty="0"/>
              <a:t>The Regression model results were better with the Random Forest Regressor and Gradient Boost Algorithms regarding R2 statistic.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These algorithms also had lower Mean Squared Error and Higher Accuracy than the rest.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models returned similar results using the PCA Feature reduction method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5243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89EED8F-164B-0926-4912-09D122801009}"/>
              </a:ext>
            </a:extLst>
          </p:cNvPr>
          <p:cNvSpPr>
            <a:spLocks noGrp="1"/>
          </p:cNvSpPr>
          <p:nvPr>
            <p:ph type="title"/>
          </p:nvPr>
        </p:nvSpPr>
        <p:spPr>
          <a:xfrm>
            <a:off x="1184019" y="547688"/>
            <a:ext cx="8451688" cy="968737"/>
          </a:xfrm>
        </p:spPr>
        <p:txBody>
          <a:bodyPr vert="horz" wrap="square" lIns="0" tIns="0" rIns="0" bIns="0" rtlCol="0" anchor="t" anchorCtr="0">
            <a:normAutofit/>
          </a:bodyPr>
          <a:lstStyle/>
          <a:p>
            <a:pPr>
              <a:lnSpc>
                <a:spcPct val="90000"/>
              </a:lnSpc>
            </a:pPr>
            <a:r>
              <a:rPr lang="en-US" kern="1200" dirty="0">
                <a:solidFill>
                  <a:schemeClr val="tx1"/>
                </a:solidFill>
                <a:latin typeface="+mj-lt"/>
                <a:ea typeface="+mj-ea"/>
                <a:cs typeface="+mj-cs"/>
              </a:rPr>
              <a:t>Model Outcome and Conclusion</a:t>
            </a:r>
          </a:p>
        </p:txBody>
      </p:sp>
      <p:grpSp>
        <p:nvGrpSpPr>
          <p:cNvPr id="44" name="Group 43">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5" name="Freeform: Shape 44">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9" name="Picture 28" descr="Abstrct graphic of red blue smoke">
            <a:extLst>
              <a:ext uri="{FF2B5EF4-FFF2-40B4-BE49-F238E27FC236}">
                <a16:creationId xmlns:a16="http://schemas.microsoft.com/office/drawing/2014/main" id="{C9EF1609-0876-C9C2-430C-BD0878D10200}"/>
              </a:ext>
            </a:extLst>
          </p:cNvPr>
          <p:cNvPicPr>
            <a:picLocks noChangeAspect="1"/>
          </p:cNvPicPr>
          <p:nvPr/>
        </p:nvPicPr>
        <p:blipFill rotWithShape="1">
          <a:blip r:embed="rId2"/>
          <a:srcRect t="22392" r="-2" b="12141"/>
          <a:stretch/>
        </p:blipFill>
        <p:spPr>
          <a:xfrm>
            <a:off x="404889" y="2197965"/>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28" name="TextBox 27">
            <a:extLst>
              <a:ext uri="{FF2B5EF4-FFF2-40B4-BE49-F238E27FC236}">
                <a16:creationId xmlns:a16="http://schemas.microsoft.com/office/drawing/2014/main" id="{BA2BE8EA-757A-22CE-38E6-34F5CB70E530}"/>
              </a:ext>
            </a:extLst>
          </p:cNvPr>
          <p:cNvSpPr txBox="1"/>
          <p:nvPr/>
        </p:nvSpPr>
        <p:spPr>
          <a:xfrm>
            <a:off x="6885211" y="1917550"/>
            <a:ext cx="4901900" cy="4572000"/>
          </a:xfrm>
          <a:prstGeom prst="rect">
            <a:avLst/>
          </a:prstGeom>
        </p:spPr>
        <p:txBody>
          <a:bodyPr vert="horz" wrap="square" lIns="0" tIns="0" rIns="0" bIns="0" rtlCol="0" anchor="t">
            <a:normAutofit/>
          </a:bodyPr>
          <a:lstStyle/>
          <a:p>
            <a:pPr marL="342900" indent="-285750">
              <a:spcBef>
                <a:spcPts val="1000"/>
              </a:spcBef>
              <a:spcAft>
                <a:spcPts val="800"/>
              </a:spcAft>
              <a:buFont typeface="Wingdings" panose="05000000000000000000" pitchFamily="2" charset="2"/>
              <a:buChar char="ü"/>
            </a:pPr>
            <a:r>
              <a:rPr lang="en-US" dirty="0">
                <a:solidFill>
                  <a:schemeClr val="tx1">
                    <a:alpha val="60000"/>
                  </a:schemeClr>
                </a:solidFill>
              </a:rPr>
              <a:t>The model results from R and Python suggest that NO2 and CO are better predictors for AQI in comparison with other pollutants. </a:t>
            </a:r>
          </a:p>
          <a:p>
            <a:pPr marL="342900" indent="-285750">
              <a:spcBef>
                <a:spcPts val="1000"/>
              </a:spcBef>
              <a:spcAft>
                <a:spcPts val="800"/>
              </a:spcAft>
              <a:buFont typeface="Wingdings" panose="05000000000000000000" pitchFamily="2" charset="2"/>
              <a:buChar char="ü"/>
            </a:pPr>
            <a:r>
              <a:rPr lang="en-US" dirty="0">
                <a:solidFill>
                  <a:schemeClr val="tx1">
                    <a:alpha val="60000"/>
                  </a:schemeClr>
                </a:solidFill>
              </a:rPr>
              <a:t>Though ozone was not a strong predictor for AQI as per the model, the effects of ozone cannot be undermined as it can have detrimental effects on Air quality, so it was included during the model building. </a:t>
            </a:r>
          </a:p>
          <a:p>
            <a:pPr marL="342900" indent="-285750">
              <a:spcBef>
                <a:spcPts val="1000"/>
              </a:spcBef>
              <a:spcAft>
                <a:spcPts val="800"/>
              </a:spcAft>
              <a:buFont typeface="Wingdings" panose="05000000000000000000" pitchFamily="2" charset="2"/>
              <a:buChar char="ü"/>
            </a:pPr>
            <a:r>
              <a:rPr lang="en-US" dirty="0">
                <a:solidFill>
                  <a:schemeClr val="tx1">
                    <a:alpha val="60000"/>
                  </a:schemeClr>
                </a:solidFill>
              </a:rPr>
              <a:t>Additional models such as Clustering can be built to identify the clusters of regions with higher AQI.  Also clustering based on the period of the year can be built to identify patterns in the period of the year when the air in those regions is most polluted. </a:t>
            </a:r>
          </a:p>
          <a:p>
            <a:pPr indent="-228600">
              <a:spcAft>
                <a:spcPts val="800"/>
              </a:spcAft>
              <a:buFont typeface="Arial" panose="020B0604020202020204" pitchFamily="34" charset="0"/>
              <a:buChar char="•"/>
            </a:pPr>
            <a:endParaRPr lang="en-US" dirty="0">
              <a:solidFill>
                <a:schemeClr val="tx1">
                  <a:alpha val="60000"/>
                </a:schemeClr>
              </a:solidFill>
            </a:endParaRPr>
          </a:p>
          <a:p>
            <a:pPr indent="-228600">
              <a:spcAft>
                <a:spcPts val="800"/>
              </a:spcAft>
              <a:buFont typeface="Arial" panose="020B0604020202020204" pitchFamily="34" charset="0"/>
              <a:buChar char="•"/>
            </a:pPr>
            <a:endParaRPr lang="en-US" dirty="0">
              <a:solidFill>
                <a:schemeClr val="tx1">
                  <a:alpha val="60000"/>
                </a:schemeClr>
              </a:solidFill>
            </a:endParaRPr>
          </a:p>
        </p:txBody>
      </p:sp>
      <p:sp>
        <p:nvSpPr>
          <p:cNvPr id="48" name="Freeform: Shape 47">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9383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B650994-67EA-2F79-6220-7BD8A519F50F}"/>
              </a:ext>
            </a:extLst>
          </p:cNvPr>
          <p:cNvSpPr>
            <a:spLocks noGrp="1"/>
          </p:cNvSpPr>
          <p:nvPr>
            <p:ph type="title"/>
          </p:nvPr>
        </p:nvSpPr>
        <p:spPr>
          <a:xfrm>
            <a:off x="550864" y="179822"/>
            <a:ext cx="3565524" cy="585354"/>
          </a:xfrm>
        </p:spPr>
        <p:txBody>
          <a:bodyPr vert="horz" wrap="square" lIns="0" tIns="0" rIns="0" bIns="0" rtlCol="0" anchor="b" anchorCtr="0">
            <a:normAutofit/>
          </a:bodyPr>
          <a:lstStyle/>
          <a:p>
            <a:r>
              <a:rPr lang="en-US" sz="3600" kern="1200" dirty="0">
                <a:solidFill>
                  <a:schemeClr val="tx1"/>
                </a:solidFill>
                <a:latin typeface="+mj-lt"/>
                <a:ea typeface="+mj-ea"/>
                <a:cs typeface="+mj-cs"/>
              </a:rPr>
              <a:t>Ethical Concerns</a:t>
            </a:r>
          </a:p>
        </p:txBody>
      </p:sp>
      <p:sp>
        <p:nvSpPr>
          <p:cNvPr id="7" name="TextBox 6">
            <a:extLst>
              <a:ext uri="{FF2B5EF4-FFF2-40B4-BE49-F238E27FC236}">
                <a16:creationId xmlns:a16="http://schemas.microsoft.com/office/drawing/2014/main" id="{B3E28581-6446-F2B7-27CF-8FC0E7DA718D}"/>
              </a:ext>
            </a:extLst>
          </p:cNvPr>
          <p:cNvSpPr txBox="1"/>
          <p:nvPr/>
        </p:nvSpPr>
        <p:spPr>
          <a:xfrm>
            <a:off x="412317" y="1126691"/>
            <a:ext cx="3565525" cy="5301818"/>
          </a:xfrm>
          <a:prstGeom prst="rect">
            <a:avLst/>
          </a:prstGeom>
        </p:spPr>
        <p:txBody>
          <a:bodyPr vert="horz" wrap="square" lIns="0" tIns="0" rIns="0" bIns="0" rtlCol="0" anchor="t">
            <a:normAutofit lnSpcReduction="10000"/>
          </a:bodyPr>
          <a:lstStyle/>
          <a:p>
            <a:pPr marL="114300" marR="0" lvl="0" indent="-228600">
              <a:spcBef>
                <a:spcPts val="1000"/>
              </a:spcBef>
              <a:spcAft>
                <a:spcPts val="800"/>
              </a:spcAft>
              <a:buFont typeface="Arial" panose="020B0604020202020204" pitchFamily="34" charset="0"/>
              <a:buChar char="•"/>
            </a:pPr>
            <a:r>
              <a:rPr lang="en-US" sz="1400" dirty="0">
                <a:solidFill>
                  <a:schemeClr val="tx1">
                    <a:alpha val="60000"/>
                  </a:schemeClr>
                </a:solidFill>
              </a:rPr>
              <a:t>Though gas-powered vehicle emissions and industrial smoke have played a significant role in air pollution, they cannot be entirely replaced by sustainable solutions, as they can lead to many job losses affecting many families employed by the manufacturing industries. Care must be taken while publishing the results, keeping in mind the impact it can have on families. </a:t>
            </a:r>
          </a:p>
          <a:p>
            <a:pPr marL="114300" marR="0" lvl="0" indent="-228600">
              <a:spcBef>
                <a:spcPts val="1000"/>
              </a:spcBef>
              <a:spcAft>
                <a:spcPts val="800"/>
              </a:spcAft>
              <a:buFont typeface="Arial" panose="020B0604020202020204" pitchFamily="34" charset="0"/>
              <a:buChar char="•"/>
            </a:pPr>
            <a:r>
              <a:rPr lang="en-US" sz="1400" dirty="0">
                <a:solidFill>
                  <a:schemeClr val="tx1">
                    <a:alpha val="60000"/>
                  </a:schemeClr>
                </a:solidFill>
              </a:rPr>
              <a:t>While determining the acceptable levels of greenhouse gases and pollutants for humans, careful assessment should be made while determining the values, as the acceptable levels for humans may cause significant damage to other ecosystems and species. </a:t>
            </a:r>
          </a:p>
          <a:p>
            <a:pPr marL="114300" marR="0" lvl="0" indent="-228600">
              <a:spcBef>
                <a:spcPts val="1000"/>
              </a:spcBef>
              <a:spcAft>
                <a:spcPts val="800"/>
              </a:spcAft>
              <a:buFont typeface="Arial" panose="020B0604020202020204" pitchFamily="34" charset="0"/>
              <a:buChar char="•"/>
            </a:pPr>
            <a:r>
              <a:rPr lang="en-US" sz="1400" dirty="0">
                <a:solidFill>
                  <a:schemeClr val="tx1">
                    <a:alpha val="60000"/>
                  </a:schemeClr>
                </a:solidFill>
              </a:rPr>
              <a:t>The acceptable levels should also be carefully assessed with international considerations in mind, as the gas emissions and pollutants from the developed countries are no longer a local issue. These impacts are already seen on the other side of the world, with extreme floods and drought conditions that were not seen in the past. </a:t>
            </a:r>
          </a:p>
          <a:p>
            <a:pPr indent="-228600">
              <a:spcAft>
                <a:spcPts val="800"/>
              </a:spcAft>
              <a:buFont typeface="Arial" panose="020B0604020202020204" pitchFamily="34" charset="0"/>
              <a:buChar char="•"/>
            </a:pPr>
            <a:endParaRPr lang="en-US" sz="1000" dirty="0">
              <a:solidFill>
                <a:schemeClr val="tx1">
                  <a:alpha val="60000"/>
                </a:schemeClr>
              </a:solidFill>
            </a:endParaRPr>
          </a:p>
        </p:txBody>
      </p:sp>
      <p:pic>
        <p:nvPicPr>
          <p:cNvPr id="9" name="Picture 8" descr="Thermal power station">
            <a:extLst>
              <a:ext uri="{FF2B5EF4-FFF2-40B4-BE49-F238E27FC236}">
                <a16:creationId xmlns:a16="http://schemas.microsoft.com/office/drawing/2014/main" id="{EFF75581-877D-E3FE-BD26-44EF83E339AE}"/>
              </a:ext>
            </a:extLst>
          </p:cNvPr>
          <p:cNvPicPr>
            <a:picLocks noChangeAspect="1"/>
          </p:cNvPicPr>
          <p:nvPr/>
        </p:nvPicPr>
        <p:blipFill rotWithShape="1">
          <a:blip r:embed="rId2"/>
          <a:srcRect l="1844" r="14592"/>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5" name="Rectangle 1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562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B90A-8989-3EB9-CA04-4FCAAE073C16}"/>
              </a:ext>
            </a:extLst>
          </p:cNvPr>
          <p:cNvSpPr>
            <a:spLocks noGrp="1"/>
          </p:cNvSpPr>
          <p:nvPr>
            <p:ph type="title"/>
          </p:nvPr>
        </p:nvSpPr>
        <p:spPr>
          <a:xfrm>
            <a:off x="7512000" y="0"/>
            <a:ext cx="4680000" cy="6721473"/>
          </a:xfrm>
          <a:gradFill>
            <a:gsLst>
              <a:gs pos="1000">
                <a:schemeClr val="accent2">
                  <a:lumMod val="75000"/>
                </a:schemeClr>
              </a:gs>
              <a:gs pos="100000">
                <a:schemeClr val="accent2">
                  <a:lumMod val="50000"/>
                </a:schemeClr>
              </a:gs>
            </a:gsLst>
          </a:gradFill>
        </p:spPr>
        <p:txBody>
          <a:bodyPr anchor="ctr">
            <a:normAutofit/>
          </a:bodyPr>
          <a:lstStyle/>
          <a:p>
            <a:r>
              <a:rPr lang="en-US" dirty="0"/>
              <a:t>References</a:t>
            </a:r>
          </a:p>
        </p:txBody>
      </p:sp>
      <p:sp>
        <p:nvSpPr>
          <p:cNvPr id="9" name="Content Placeholder 2">
            <a:extLst>
              <a:ext uri="{FF2B5EF4-FFF2-40B4-BE49-F238E27FC236}">
                <a16:creationId xmlns:a16="http://schemas.microsoft.com/office/drawing/2014/main" id="{D97DF335-C6D5-4560-2B96-E53E0F7FE7CB}"/>
              </a:ext>
            </a:extLst>
          </p:cNvPr>
          <p:cNvSpPr>
            <a:spLocks noGrp="1"/>
          </p:cNvSpPr>
          <p:nvPr>
            <p:ph idx="1"/>
          </p:nvPr>
        </p:nvSpPr>
        <p:spPr>
          <a:xfrm>
            <a:off x="708804" y="1513457"/>
            <a:ext cx="6156323" cy="3831086"/>
          </a:xfrm>
        </p:spPr>
        <p:txBody>
          <a:bodyPr anchor="ctr">
            <a:normAutofit/>
          </a:bodyPr>
          <a:lstStyle/>
          <a:p>
            <a:pPr>
              <a:lnSpc>
                <a:spcPts val="2400"/>
              </a:lnSpc>
              <a:spcBef>
                <a:spcPts val="0"/>
              </a:spcBef>
              <a:spcAft>
                <a:spcPts val="0"/>
              </a:spcAft>
              <a:buClr>
                <a:schemeClr val="accent2"/>
              </a:buClr>
              <a:tabLst>
                <a:tab pos="457200" algn="l"/>
              </a:tabLst>
            </a:pPr>
            <a:r>
              <a:rPr lang="en-US" sz="1800" dirty="0">
                <a:solidFill>
                  <a:schemeClr val="tx1"/>
                </a:solidFill>
                <a:latin typeface="Calibri" panose="020F0502020204030204" pitchFamily="34" charset="0"/>
                <a:hlinkClick r:id="rId2">
                  <a:extLst>
                    <a:ext uri="{A12FA001-AC4F-418D-AE19-62706E023703}">
                      <ahyp:hlinkClr xmlns:ahyp="http://schemas.microsoft.com/office/drawing/2018/hyperlinkcolor" val="tx"/>
                    </a:ext>
                  </a:extLst>
                </a:hlinkClick>
              </a:rPr>
              <a:t>https://www.nps.gov/subjects/air/sources.htm</a:t>
            </a: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r>
              <a:rPr lang="en-US" sz="1800" dirty="0">
                <a:solidFill>
                  <a:schemeClr val="tx1"/>
                </a:solidFill>
                <a:latin typeface="Calibri" panose="020F0502020204030204" pitchFamily="34" charset="0"/>
                <a:hlinkClick r:id="rId3">
                  <a:extLst>
                    <a:ext uri="{A12FA001-AC4F-418D-AE19-62706E023703}">
                      <ahyp:hlinkClr xmlns:ahyp="http://schemas.microsoft.com/office/drawing/2018/hyperlinkcolor" val="tx"/>
                    </a:ext>
                  </a:extLst>
                </a:hlinkClick>
              </a:rPr>
              <a:t>https://www.airnow.gov/education/students/what-is-the-aqi/</a:t>
            </a: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r>
              <a:rPr lang="en-US" sz="1800" dirty="0">
                <a:solidFill>
                  <a:schemeClr val="tx1"/>
                </a:solidFill>
                <a:latin typeface="Calibri" panose="020F0502020204030204" pitchFamily="34" charset="0"/>
                <a:hlinkClick r:id="rId4">
                  <a:extLst>
                    <a:ext uri="{A12FA001-AC4F-418D-AE19-62706E023703}">
                      <ahyp:hlinkClr xmlns:ahyp="http://schemas.microsoft.com/office/drawing/2018/hyperlinkcolor" val="tx"/>
                    </a:ext>
                  </a:extLst>
                </a:hlinkClick>
              </a:rPr>
              <a:t>https://www.ncbi.nlm.nih.gov/pmc/articles/PMC8586941/</a:t>
            </a: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r>
              <a:rPr lang="en-US" sz="1800" u="sng" kern="100" dirty="0">
                <a:solidFill>
                  <a:schemeClr val="tx1"/>
                </a:solidFill>
                <a:effectLst/>
                <a:latin typeface="Calibri" panose="020F050202020403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https://www.amacad.org/publication/ethical-dimensions-global-environmental-issues</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ts val="2400"/>
              </a:lnSpc>
              <a:spcBef>
                <a:spcPts val="0"/>
              </a:spcBef>
              <a:spcAft>
                <a:spcPts val="0"/>
              </a:spcAft>
              <a:buClr>
                <a:schemeClr val="accent2"/>
              </a:buClr>
              <a:tabLst>
                <a:tab pos="457200" algn="l"/>
              </a:tabLst>
            </a:pP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7985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4" name="Freeform: Shape 5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5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9" name="Rectangle 5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09ABA-0612-E812-B029-7BA3708A0F01}"/>
              </a:ext>
            </a:extLst>
          </p:cNvPr>
          <p:cNvSpPr>
            <a:spLocks noGrp="1"/>
          </p:cNvSpPr>
          <p:nvPr>
            <p:ph type="title"/>
          </p:nvPr>
        </p:nvSpPr>
        <p:spPr>
          <a:xfrm>
            <a:off x="8075614" y="549275"/>
            <a:ext cx="3565524" cy="3034657"/>
          </a:xfrm>
        </p:spPr>
        <p:txBody>
          <a:bodyPr vert="horz" wrap="square" lIns="0" tIns="0" rIns="0" bIns="0" rtlCol="0" anchor="b" anchorCtr="0">
            <a:normAutofit/>
          </a:bodyPr>
          <a:lstStyle/>
          <a:p>
            <a:r>
              <a:rPr lang="en-US" dirty="0"/>
              <a:t>Thank you</a:t>
            </a:r>
          </a:p>
        </p:txBody>
      </p:sp>
      <p:pic>
        <p:nvPicPr>
          <p:cNvPr id="14" name="Picture 6" descr="Aerial view of a highway near the ocean">
            <a:extLst>
              <a:ext uri="{FF2B5EF4-FFF2-40B4-BE49-F238E27FC236}">
                <a16:creationId xmlns:a16="http://schemas.microsoft.com/office/drawing/2014/main" id="{73142904-73A2-C478-1647-8C7FFC566EAB}"/>
              </a:ext>
            </a:extLst>
          </p:cNvPr>
          <p:cNvPicPr>
            <a:picLocks noChangeAspect="1"/>
          </p:cNvPicPr>
          <p:nvPr/>
        </p:nvPicPr>
        <p:blipFill rotWithShape="1">
          <a:blip r:embed="rId2"/>
          <a:srcRect l="11113" r="5573" b="2"/>
          <a:stretch/>
        </p:blipFill>
        <p:spPr>
          <a:xfrm>
            <a:off x="837910" y="549275"/>
            <a:ext cx="6399796" cy="5761037"/>
          </a:xfrm>
          <a:custGeom>
            <a:avLst/>
            <a:gdLst/>
            <a:ahLst/>
            <a:cxnLst/>
            <a:rect l="l" t="t" r="r" b="b"/>
            <a:pathLst>
              <a:path w="6973888" h="5761037">
                <a:moveTo>
                  <a:pt x="0" y="0"/>
                </a:moveTo>
                <a:lnTo>
                  <a:pt x="6973888" y="0"/>
                </a:lnTo>
                <a:lnTo>
                  <a:pt x="6973888" y="5761037"/>
                </a:lnTo>
                <a:lnTo>
                  <a:pt x="0" y="5761037"/>
                </a:lnTo>
                <a:close/>
              </a:path>
            </a:pathLst>
          </a:custGeom>
          <a:noFill/>
        </p:spPr>
      </p:pic>
      <p:sp>
        <p:nvSpPr>
          <p:cNvPr id="61" name="Oval 60">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9434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803C415-B83A-CB14-CDB9-5583883C8686}"/>
              </a:ext>
            </a:extLst>
          </p:cNvPr>
          <p:cNvSpPr>
            <a:spLocks noGrp="1"/>
          </p:cNvSpPr>
          <p:nvPr>
            <p:ph type="title"/>
          </p:nvPr>
        </p:nvSpPr>
        <p:spPr>
          <a:xfrm>
            <a:off x="7349617" y="9071"/>
            <a:ext cx="4124864" cy="833663"/>
          </a:xfrm>
        </p:spPr>
        <p:txBody>
          <a:bodyPr wrap="square" anchor="ctr">
            <a:normAutofit/>
          </a:bodyPr>
          <a:lstStyle/>
          <a:p>
            <a:r>
              <a:rPr lang="en-US" dirty="0"/>
              <a:t>    </a:t>
            </a:r>
            <a:r>
              <a:rPr lang="en-US" sz="4000" dirty="0"/>
              <a:t>Air Pollution</a:t>
            </a:r>
          </a:p>
        </p:txBody>
      </p:sp>
      <p:sp>
        <p:nvSpPr>
          <p:cNvPr id="9" name="Content Placeholder 8">
            <a:extLst>
              <a:ext uri="{FF2B5EF4-FFF2-40B4-BE49-F238E27FC236}">
                <a16:creationId xmlns:a16="http://schemas.microsoft.com/office/drawing/2014/main" id="{9DC5ABAF-90CD-5C83-CBAF-29FC21D88310}"/>
              </a:ext>
            </a:extLst>
          </p:cNvPr>
          <p:cNvSpPr>
            <a:spLocks noGrp="1"/>
          </p:cNvSpPr>
          <p:nvPr>
            <p:ph idx="1"/>
          </p:nvPr>
        </p:nvSpPr>
        <p:spPr>
          <a:xfrm>
            <a:off x="7349617" y="903119"/>
            <a:ext cx="4391455" cy="3493970"/>
          </a:xfrm>
        </p:spPr>
        <p:txBody>
          <a:bodyPr>
            <a:normAutofit lnSpcReduction="10000"/>
          </a:bodyPr>
          <a:lstStyle/>
          <a:p>
            <a:pPr marL="0" indent="0">
              <a:buNone/>
            </a:pPr>
            <a:r>
              <a:rPr lang="en-US" sz="1600" dirty="0"/>
              <a:t>Air Pollution is a very common environmental Health Hazard that refers to the release of pollutants into the air that are dangerous to human health and to the entire planet. </a:t>
            </a:r>
          </a:p>
          <a:p>
            <a:pPr marL="0" indent="0">
              <a:buNone/>
            </a:pPr>
            <a:r>
              <a:rPr lang="en-US" sz="1600" dirty="0"/>
              <a:t>Some of the common causes of Air Pollution are:</a:t>
            </a:r>
          </a:p>
          <a:p>
            <a:r>
              <a:rPr lang="en-US" sz="1600" dirty="0"/>
              <a:t>Emissions from Factories </a:t>
            </a:r>
          </a:p>
          <a:p>
            <a:r>
              <a:rPr lang="en-US" sz="1600" dirty="0"/>
              <a:t>Vehicle exhausts</a:t>
            </a:r>
          </a:p>
          <a:p>
            <a:r>
              <a:rPr lang="en-US" sz="1600" dirty="0"/>
              <a:t>Agricultural processes</a:t>
            </a:r>
          </a:p>
          <a:p>
            <a:r>
              <a:rPr lang="en-US" sz="1600" dirty="0"/>
              <a:t>Natural causes such as Wildfires, Volcanoes, etc. </a:t>
            </a:r>
          </a:p>
          <a:p>
            <a:endParaRPr lang="en-US" dirty="0"/>
          </a:p>
        </p:txBody>
      </p:sp>
      <p:sp>
        <p:nvSpPr>
          <p:cNvPr id="10" name="Title 1">
            <a:extLst>
              <a:ext uri="{FF2B5EF4-FFF2-40B4-BE49-F238E27FC236}">
                <a16:creationId xmlns:a16="http://schemas.microsoft.com/office/drawing/2014/main" id="{9DB0F043-8F80-8E6C-A30B-086313A5C546}"/>
              </a:ext>
            </a:extLst>
          </p:cNvPr>
          <p:cNvSpPr txBox="1">
            <a:spLocks/>
          </p:cNvSpPr>
          <p:nvPr/>
        </p:nvSpPr>
        <p:spPr>
          <a:xfrm>
            <a:off x="7522250" y="4575764"/>
            <a:ext cx="3779598" cy="623917"/>
          </a:xfrm>
          <a:prstGeom prst="rect">
            <a:avLst/>
          </a:prstGeom>
        </p:spPr>
        <p:txBody>
          <a:bodyPr vert="horz" wrap="square" lIns="0" tIns="0" rIns="0" bIns="0" rtlCol="0" anchor="t" anchorCtr="0">
            <a:normAutofit fontScale="82500" lnSpcReduction="10000"/>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dirty="0"/>
              <a:t>Air Quality Index</a:t>
            </a:r>
          </a:p>
        </p:txBody>
      </p:sp>
      <p:sp>
        <p:nvSpPr>
          <p:cNvPr id="12" name="TextBox 11">
            <a:extLst>
              <a:ext uri="{FF2B5EF4-FFF2-40B4-BE49-F238E27FC236}">
                <a16:creationId xmlns:a16="http://schemas.microsoft.com/office/drawing/2014/main" id="{87AA8588-647B-584F-5137-72502104D848}"/>
              </a:ext>
            </a:extLst>
          </p:cNvPr>
          <p:cNvSpPr txBox="1"/>
          <p:nvPr/>
        </p:nvSpPr>
        <p:spPr>
          <a:xfrm>
            <a:off x="7159925" y="5238723"/>
            <a:ext cx="4942936" cy="1161472"/>
          </a:xfrm>
          <a:prstGeom prst="rect">
            <a:avLst/>
          </a:prstGeom>
          <a:noFill/>
        </p:spPr>
        <p:txBody>
          <a:bodyPr wrap="square">
            <a:spAutoFit/>
          </a:bodyPr>
          <a:lstStyle/>
          <a:p>
            <a:pPr>
              <a:lnSpc>
                <a:spcPct val="110000"/>
              </a:lnSpc>
              <a:spcBef>
                <a:spcPts val="1000"/>
              </a:spcBef>
              <a:spcAft>
                <a:spcPts val="800"/>
              </a:spcAft>
            </a:pPr>
            <a:r>
              <a:rPr lang="en-US" sz="1600" dirty="0">
                <a:solidFill>
                  <a:schemeClr val="tx1">
                    <a:alpha val="60000"/>
                  </a:schemeClr>
                </a:solidFill>
              </a:rPr>
              <a:t>Air Quality Index (AQI) is an index that measures and quantifies the extent of Air Pollution in an area. Its value ranges from 0 to 500, with 0 to 50  considered safe while 300- 500 are considered extremely dangerous. </a:t>
            </a:r>
          </a:p>
        </p:txBody>
      </p:sp>
      <p:pic>
        <p:nvPicPr>
          <p:cNvPr id="13" name="Picture 12" descr="Smoke coming out of power plant">
            <a:extLst>
              <a:ext uri="{FF2B5EF4-FFF2-40B4-BE49-F238E27FC236}">
                <a16:creationId xmlns:a16="http://schemas.microsoft.com/office/drawing/2014/main" id="{E47E9E72-21B7-42A8-6314-63B2F3CEA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39" y="212271"/>
            <a:ext cx="6688541" cy="6433458"/>
          </a:xfrm>
          <a:prstGeom prst="rect">
            <a:avLst/>
          </a:prstGeom>
        </p:spPr>
      </p:pic>
    </p:spTree>
    <p:extLst>
      <p:ext uri="{BB962C8B-B14F-4D97-AF65-F5344CB8AC3E}">
        <p14:creationId xmlns:p14="http://schemas.microsoft.com/office/powerpoint/2010/main" val="64150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Computer script on a screen">
            <a:extLst>
              <a:ext uri="{FF2B5EF4-FFF2-40B4-BE49-F238E27FC236}">
                <a16:creationId xmlns:a16="http://schemas.microsoft.com/office/drawing/2014/main" id="{ABB11EFD-DC39-1EB8-C6CB-E6AC203B894B}"/>
              </a:ext>
            </a:extLst>
          </p:cNvPr>
          <p:cNvPicPr>
            <a:picLocks noChangeAspect="1"/>
          </p:cNvPicPr>
          <p:nvPr/>
        </p:nvPicPr>
        <p:blipFill rotWithShape="1">
          <a:blip r:embed="rId2"/>
          <a:srcRect r="37381"/>
          <a:stretch/>
        </p:blipFill>
        <p:spPr>
          <a:xfrm>
            <a:off x="20" y="10"/>
            <a:ext cx="6305530" cy="6721465"/>
          </a:xfrm>
          <a:prstGeom prst="rect">
            <a:avLst/>
          </a:prstGeom>
          <a:noFill/>
        </p:spPr>
      </p:pic>
      <p:sp>
        <p:nvSpPr>
          <p:cNvPr id="19" name="Content Placeholder 2">
            <a:extLst>
              <a:ext uri="{FF2B5EF4-FFF2-40B4-BE49-F238E27FC236}">
                <a16:creationId xmlns:a16="http://schemas.microsoft.com/office/drawing/2014/main" id="{FA6A4B49-27C8-46B6-8B11-AD7E8F615E2C}"/>
              </a:ext>
            </a:extLst>
          </p:cNvPr>
          <p:cNvSpPr>
            <a:spLocks noGrp="1"/>
          </p:cNvSpPr>
          <p:nvPr>
            <p:ph idx="1"/>
          </p:nvPr>
        </p:nvSpPr>
        <p:spPr>
          <a:xfrm>
            <a:off x="6657975" y="2942655"/>
            <a:ext cx="5201517" cy="3778820"/>
          </a:xfrm>
        </p:spPr>
        <p:txBody>
          <a:bodyPr>
            <a:normAutofit fontScale="92500"/>
          </a:bodyPr>
          <a:lstStyle/>
          <a:p>
            <a:pPr marL="0" marR="0">
              <a:spcBef>
                <a:spcPts val="0"/>
              </a:spcBef>
              <a:spcAft>
                <a:spcPts val="800"/>
              </a:spcAft>
            </a:pPr>
            <a:r>
              <a:rPr lang="en-US" sz="1500" noProof="1"/>
              <a:t>Regression or Classification models can be built to predict the Air Quality index based on the Pollutant Concentration levels. </a:t>
            </a:r>
          </a:p>
          <a:p>
            <a:pPr marL="0" marR="0">
              <a:spcBef>
                <a:spcPts val="0"/>
              </a:spcBef>
              <a:spcAft>
                <a:spcPts val="800"/>
              </a:spcAft>
            </a:pPr>
            <a:endParaRPr lang="en-US" sz="1500" noProof="1"/>
          </a:p>
          <a:p>
            <a:pPr marL="0">
              <a:spcBef>
                <a:spcPts val="0"/>
              </a:spcBef>
            </a:pPr>
            <a:r>
              <a:rPr lang="en-US" sz="1500" noProof="1"/>
              <a:t>Effects of interactions between the variables and linear and non-linear relationship patterns between the variables can be studied. </a:t>
            </a:r>
          </a:p>
          <a:p>
            <a:pPr marL="0">
              <a:spcBef>
                <a:spcPts val="0"/>
              </a:spcBef>
            </a:pPr>
            <a:endParaRPr lang="en-US" sz="1500" noProof="1"/>
          </a:p>
          <a:p>
            <a:pPr marL="0">
              <a:spcBef>
                <a:spcPts val="0"/>
              </a:spcBef>
            </a:pPr>
            <a:r>
              <a:rPr lang="en-US" sz="1500" noProof="1"/>
              <a:t>Meterological parameters such as  Temperature, Wind, Pressure, etc can be used to simulate the models to predict the pollutant concentration and AQI levels.</a:t>
            </a:r>
          </a:p>
          <a:p>
            <a:pPr marL="0">
              <a:spcBef>
                <a:spcPts val="0"/>
              </a:spcBef>
            </a:pPr>
            <a:endParaRPr lang="en-US" sz="1500" noProof="1"/>
          </a:p>
          <a:p>
            <a:pPr marL="0">
              <a:spcBef>
                <a:spcPts val="0"/>
              </a:spcBef>
            </a:pPr>
            <a:r>
              <a:rPr lang="en-US" sz="1500" noProof="1"/>
              <a:t>Data can be processed in real-time to alert the authorities and issue warnings to the public in extreme cases to avoid a certain area due to poor air quality. </a:t>
            </a:r>
          </a:p>
          <a:p>
            <a:pPr marL="0" marR="0">
              <a:spcBef>
                <a:spcPts val="0"/>
              </a:spcBef>
              <a:spcAft>
                <a:spcPts val="800"/>
              </a:spcAft>
            </a:pPr>
            <a:endParaRPr lang="en-US" sz="1400" noProof="1"/>
          </a:p>
          <a:p>
            <a:pPr marL="0" marR="0">
              <a:spcBef>
                <a:spcPts val="0"/>
              </a:spcBef>
              <a:spcAft>
                <a:spcPts val="800"/>
              </a:spcAft>
            </a:pPr>
            <a:endParaRPr lang="en-US" sz="1400" noProof="1"/>
          </a:p>
          <a:p>
            <a:pPr marL="0" marR="0">
              <a:spcBef>
                <a:spcPts val="0"/>
              </a:spcBef>
              <a:spcAft>
                <a:spcPts val="800"/>
              </a:spcAft>
            </a:pPr>
            <a:endParaRPr lang="en-US" sz="14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3</a:t>
            </a:fld>
            <a:endParaRPr lang="en-US"/>
          </a:p>
        </p:txBody>
      </p:sp>
      <p:sp>
        <p:nvSpPr>
          <p:cNvPr id="3" name="TextBox 2">
            <a:extLst>
              <a:ext uri="{FF2B5EF4-FFF2-40B4-BE49-F238E27FC236}">
                <a16:creationId xmlns:a16="http://schemas.microsoft.com/office/drawing/2014/main" id="{96EC9D1C-CD66-C7D8-0262-B9D74002C4B7}"/>
              </a:ext>
            </a:extLst>
          </p:cNvPr>
          <p:cNvSpPr txBox="1"/>
          <p:nvPr/>
        </p:nvSpPr>
        <p:spPr>
          <a:xfrm>
            <a:off x="6581954" y="91895"/>
            <a:ext cx="4573438" cy="584775"/>
          </a:xfrm>
          <a:prstGeom prst="rect">
            <a:avLst/>
          </a:prstGeom>
          <a:noFill/>
        </p:spPr>
        <p:txBody>
          <a:bodyPr wrap="square" rtlCol="0">
            <a:spAutoFit/>
          </a:bodyPr>
          <a:lstStyle/>
          <a:p>
            <a:r>
              <a:rPr lang="en-US" sz="3200" dirty="0">
                <a:latin typeface="+mj-lt"/>
                <a:ea typeface="+mj-ea"/>
                <a:cs typeface="+mj-cs"/>
              </a:rPr>
              <a:t>The Problem Statement</a:t>
            </a:r>
          </a:p>
        </p:txBody>
      </p:sp>
      <p:sp>
        <p:nvSpPr>
          <p:cNvPr id="5" name="TextBox 4">
            <a:extLst>
              <a:ext uri="{FF2B5EF4-FFF2-40B4-BE49-F238E27FC236}">
                <a16:creationId xmlns:a16="http://schemas.microsoft.com/office/drawing/2014/main" id="{12183A01-131B-1E61-55F8-BA6276415D83}"/>
              </a:ext>
            </a:extLst>
          </p:cNvPr>
          <p:cNvSpPr txBox="1"/>
          <p:nvPr/>
        </p:nvSpPr>
        <p:spPr>
          <a:xfrm>
            <a:off x="6657975" y="924565"/>
            <a:ext cx="4906601" cy="523220"/>
          </a:xfrm>
          <a:prstGeom prst="rect">
            <a:avLst/>
          </a:prstGeom>
          <a:noFill/>
        </p:spPr>
        <p:txBody>
          <a:bodyPr wrap="square" rtlCol="0">
            <a:spAutoFit/>
          </a:bodyPr>
          <a:lstStyle/>
          <a:p>
            <a:r>
              <a:rPr lang="en-US" sz="1400" dirty="0">
                <a:solidFill>
                  <a:schemeClr val="tx1">
                    <a:alpha val="60000"/>
                  </a:schemeClr>
                </a:solidFill>
              </a:rPr>
              <a:t>To be able to predict the Air Quality Index in real-time based on the pollutant concentration and environmental factors. </a:t>
            </a:r>
          </a:p>
        </p:txBody>
      </p:sp>
      <p:sp>
        <p:nvSpPr>
          <p:cNvPr id="8" name="TextBox 7">
            <a:extLst>
              <a:ext uri="{FF2B5EF4-FFF2-40B4-BE49-F238E27FC236}">
                <a16:creationId xmlns:a16="http://schemas.microsoft.com/office/drawing/2014/main" id="{B59E6ADE-720C-5216-395E-BCA8FF3673A2}"/>
              </a:ext>
            </a:extLst>
          </p:cNvPr>
          <p:cNvSpPr txBox="1"/>
          <p:nvPr/>
        </p:nvSpPr>
        <p:spPr>
          <a:xfrm>
            <a:off x="6657975" y="1694486"/>
            <a:ext cx="5079130" cy="954107"/>
          </a:xfrm>
          <a:prstGeom prst="rect">
            <a:avLst/>
          </a:prstGeom>
          <a:noFill/>
        </p:spPr>
        <p:txBody>
          <a:bodyPr wrap="square" rtlCol="0">
            <a:spAutoFit/>
          </a:bodyPr>
          <a:lstStyle/>
          <a:p>
            <a:r>
              <a:rPr lang="en-US" sz="2800" dirty="0">
                <a:latin typeface="+mj-lt"/>
                <a:ea typeface="+mj-ea"/>
                <a:cs typeface="+mj-cs"/>
              </a:rPr>
              <a:t>How Machine Learning Can Be Used? </a:t>
            </a:r>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9983FA4B-8218-A951-4FB2-4049B2EFAF90}"/>
              </a:ext>
            </a:extLst>
          </p:cNvPr>
          <p:cNvSpPr/>
          <p:nvPr/>
        </p:nvSpPr>
        <p:spPr>
          <a:xfrm>
            <a:off x="6565663" y="4937444"/>
            <a:ext cx="3746042" cy="1200728"/>
          </a:xfrm>
          <a:prstGeom prst="roundRect">
            <a:avLst/>
          </a:prstGeom>
          <a:gradFill flip="none" rotWithShape="1">
            <a:gsLst>
              <a:gs pos="42000">
                <a:srgbClr val="FFCC66"/>
              </a:gs>
              <a:gs pos="100000">
                <a:srgbClr val="BDC18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187E49B2-3C06-F07C-2033-9F4FCFCACD88}"/>
              </a:ext>
            </a:extLst>
          </p:cNvPr>
          <p:cNvSpPr/>
          <p:nvPr/>
        </p:nvSpPr>
        <p:spPr>
          <a:xfrm>
            <a:off x="2200481" y="4937444"/>
            <a:ext cx="3676073" cy="1200728"/>
          </a:xfrm>
          <a:prstGeom prst="roundRect">
            <a:avLst/>
          </a:prstGeom>
          <a:gradFill flip="none" rotWithShape="1">
            <a:gsLst>
              <a:gs pos="42000">
                <a:srgbClr val="BCB800"/>
              </a:gs>
              <a:gs pos="93000">
                <a:srgbClr val="808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B1B160E8-FFBA-A0BB-F51F-A9643586EB46}"/>
              </a:ext>
            </a:extLst>
          </p:cNvPr>
          <p:cNvSpPr/>
          <p:nvPr/>
        </p:nvSpPr>
        <p:spPr>
          <a:xfrm>
            <a:off x="6555035" y="3392053"/>
            <a:ext cx="3746042" cy="1200728"/>
          </a:xfrm>
          <a:prstGeom prst="roundRect">
            <a:avLst/>
          </a:prstGeom>
          <a:gradFill flip="none" rotWithShape="1">
            <a:gsLst>
              <a:gs pos="42000">
                <a:srgbClr val="579BFF"/>
              </a:gs>
              <a:gs pos="100000">
                <a:srgbClr val="6199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CA630CEA-1876-FA18-5368-444BBCA5F405}"/>
              </a:ext>
            </a:extLst>
          </p:cNvPr>
          <p:cNvSpPr/>
          <p:nvPr/>
        </p:nvSpPr>
        <p:spPr>
          <a:xfrm>
            <a:off x="2200481" y="3392053"/>
            <a:ext cx="3676073" cy="1200728"/>
          </a:xfrm>
          <a:prstGeom prst="roundRect">
            <a:avLst/>
          </a:prstGeom>
          <a:gradFill flip="none" rotWithShape="1">
            <a:gsLst>
              <a:gs pos="42000">
                <a:srgbClr val="BBB1A1"/>
              </a:gs>
              <a:gs pos="100000">
                <a:srgbClr val="CF8F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D43D4AB-52BC-85CC-614A-51345831357A}"/>
              </a:ext>
            </a:extLst>
          </p:cNvPr>
          <p:cNvSpPr/>
          <p:nvPr/>
        </p:nvSpPr>
        <p:spPr>
          <a:xfrm>
            <a:off x="6565663" y="1846662"/>
            <a:ext cx="3746042" cy="1200728"/>
          </a:xfrm>
          <a:prstGeom prst="roundRect">
            <a:avLst/>
          </a:prstGeom>
          <a:gradFill flip="none" rotWithShape="1">
            <a:gsLst>
              <a:gs pos="42000">
                <a:srgbClr val="5BC95B"/>
              </a:gs>
              <a:gs pos="100000">
                <a:srgbClr val="79C97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B2C491B9-F139-3F54-FBD4-841E789959E0}"/>
              </a:ext>
            </a:extLst>
          </p:cNvPr>
          <p:cNvSpPr/>
          <p:nvPr/>
        </p:nvSpPr>
        <p:spPr>
          <a:xfrm>
            <a:off x="2200481" y="1846662"/>
            <a:ext cx="3676073" cy="1200728"/>
          </a:xfrm>
          <a:prstGeom prst="roundRect">
            <a:avLst/>
          </a:prstGeom>
          <a:gradFill flip="none" rotWithShape="1">
            <a:gsLst>
              <a:gs pos="42000">
                <a:srgbClr val="EBC857"/>
              </a:gs>
              <a:gs pos="100000">
                <a:srgbClr val="FF8F4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2EED3BE2-993B-1440-9681-6A3F17B172FD}"/>
              </a:ext>
            </a:extLst>
          </p:cNvPr>
          <p:cNvSpPr/>
          <p:nvPr/>
        </p:nvSpPr>
        <p:spPr>
          <a:xfrm>
            <a:off x="5452326" y="1472719"/>
            <a:ext cx="1475117" cy="5046453"/>
          </a:xfrm>
          <a:prstGeom prst="roundRect">
            <a:avLst/>
          </a:prstGeom>
          <a:noFill/>
          <a:ln w="76200">
            <a:gradFill>
              <a:gsLst>
                <a:gs pos="0">
                  <a:schemeClr val="tx1">
                    <a:lumMod val="95000"/>
                  </a:schemeClr>
                </a:gs>
                <a:gs pos="61000">
                  <a:schemeClr val="tx2"/>
                </a:gs>
                <a:gs pos="100000">
                  <a:schemeClr val="tx1">
                    <a:lumMod val="75000"/>
                  </a:schemeClr>
                </a:gs>
              </a:gsLst>
              <a:lin ang="5400000" scaled="1"/>
            </a:gradFill>
          </a:ln>
          <a:effectLst>
            <a:outerShdw blurRad="50800" dist="76200" dir="5400000" algn="t" rotWithShape="0">
              <a:prstClr val="black">
                <a:alpha val="40000"/>
              </a:prstClr>
            </a:outerShdw>
          </a:effectLst>
          <a:scene3d>
            <a:camera prst="orthographicFront"/>
            <a:lightRig rig="threePt" dir="t"/>
          </a:scene3d>
          <a:sp3d>
            <a:bevelT w="82550"/>
            <a:bevelB w="146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6" name="Rectangle: Rounded Corners 5">
            <a:extLst>
              <a:ext uri="{FF2B5EF4-FFF2-40B4-BE49-F238E27FC236}">
                <a16:creationId xmlns:a16="http://schemas.microsoft.com/office/drawing/2014/main" id="{2D95EBC5-AA09-3CB0-C858-E2A56909D91C}"/>
              </a:ext>
            </a:extLst>
          </p:cNvPr>
          <p:cNvSpPr/>
          <p:nvPr/>
        </p:nvSpPr>
        <p:spPr>
          <a:xfrm>
            <a:off x="2396754" y="2031999"/>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Top Corners Rounded 6">
            <a:extLst>
              <a:ext uri="{FF2B5EF4-FFF2-40B4-BE49-F238E27FC236}">
                <a16:creationId xmlns:a16="http://schemas.microsoft.com/office/drawing/2014/main" id="{2EB1C3ED-4BF4-4019-E63C-2DF3CE5F6FD3}"/>
              </a:ext>
            </a:extLst>
          </p:cNvPr>
          <p:cNvSpPr/>
          <p:nvPr/>
        </p:nvSpPr>
        <p:spPr>
          <a:xfrm rot="5400000">
            <a:off x="5147490" y="2248445"/>
            <a:ext cx="830055" cy="397164"/>
          </a:xfrm>
          <a:prstGeom prst="round2SameRect">
            <a:avLst/>
          </a:prstGeom>
          <a:gradFill flip="none" rotWithShape="1">
            <a:gsLst>
              <a:gs pos="56000">
                <a:srgbClr val="FF9900"/>
              </a:gs>
              <a:gs pos="23000">
                <a:srgbClr val="FFC000"/>
              </a:gs>
              <a:gs pos="100000">
                <a:schemeClr val="bg1">
                  <a:lumMod val="65000"/>
                  <a:lumOff val="3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C7328F0-CFDD-24C3-5458-6B01C4D9F331}"/>
              </a:ext>
            </a:extLst>
          </p:cNvPr>
          <p:cNvSpPr/>
          <p:nvPr/>
        </p:nvSpPr>
        <p:spPr>
          <a:xfrm>
            <a:off x="6788641" y="2031999"/>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Top Corners Rounded 11">
            <a:extLst>
              <a:ext uri="{FF2B5EF4-FFF2-40B4-BE49-F238E27FC236}">
                <a16:creationId xmlns:a16="http://schemas.microsoft.com/office/drawing/2014/main" id="{C1CF23A9-BECC-D86E-87D4-4FDF57930817}"/>
              </a:ext>
            </a:extLst>
          </p:cNvPr>
          <p:cNvSpPr/>
          <p:nvPr/>
        </p:nvSpPr>
        <p:spPr>
          <a:xfrm rot="5400000">
            <a:off x="6502924" y="2248444"/>
            <a:ext cx="830055" cy="397164"/>
          </a:xfrm>
          <a:prstGeom prst="round2SameRect">
            <a:avLst/>
          </a:prstGeom>
          <a:gradFill flip="none" rotWithShape="1">
            <a:gsLst>
              <a:gs pos="56000">
                <a:srgbClr val="339933"/>
              </a:gs>
              <a:gs pos="24000">
                <a:srgbClr val="003300"/>
              </a:gs>
              <a:gs pos="100000">
                <a:schemeClr val="bg1">
                  <a:lumMod val="65000"/>
                  <a:lumOff val="35000"/>
                </a:schemeClr>
              </a:gs>
            </a:gsLst>
            <a:lin ang="162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42A7CC-8F74-DEBE-62DF-8BCE3E48FA20}"/>
              </a:ext>
            </a:extLst>
          </p:cNvPr>
          <p:cNvSpPr txBox="1"/>
          <p:nvPr/>
        </p:nvSpPr>
        <p:spPr>
          <a:xfrm>
            <a:off x="2497255" y="2298207"/>
            <a:ext cx="548126" cy="400110"/>
          </a:xfrm>
          <a:prstGeom prst="rect">
            <a:avLst/>
          </a:prstGeom>
          <a:noFill/>
        </p:spPr>
        <p:txBody>
          <a:bodyPr wrap="square" rtlCol="0">
            <a:spAutoFit/>
          </a:bodyPr>
          <a:lstStyle/>
          <a:p>
            <a:r>
              <a:rPr lang="en-US" sz="2000" dirty="0"/>
              <a:t>01</a:t>
            </a:r>
          </a:p>
        </p:txBody>
      </p:sp>
      <p:sp>
        <p:nvSpPr>
          <p:cNvPr id="14" name="Title 1">
            <a:extLst>
              <a:ext uri="{FF2B5EF4-FFF2-40B4-BE49-F238E27FC236}">
                <a16:creationId xmlns:a16="http://schemas.microsoft.com/office/drawing/2014/main" id="{E5E8D39B-CCF3-A24C-5122-7E5B3C085FE9}"/>
              </a:ext>
            </a:extLst>
          </p:cNvPr>
          <p:cNvSpPr txBox="1">
            <a:spLocks/>
          </p:cNvSpPr>
          <p:nvPr/>
        </p:nvSpPr>
        <p:spPr>
          <a:xfrm>
            <a:off x="3170457" y="198075"/>
            <a:ext cx="6188190" cy="707088"/>
          </a:xfrm>
          <a:prstGeom prst="rect">
            <a:avLst/>
          </a:prstGeom>
          <a:solidFill>
            <a:schemeClr val="bg1"/>
          </a:solidFill>
          <a:ln>
            <a:solidFill>
              <a:schemeClr val="tx1"/>
            </a:solidFill>
          </a:ln>
        </p:spPr>
        <p:txBody>
          <a:bodyPr>
            <a:normAutofit fontScale="925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EBEBEB"/>
                </a:solidFill>
              </a:rPr>
              <a:t>Steps Involved in this Project</a:t>
            </a:r>
          </a:p>
        </p:txBody>
      </p:sp>
      <p:cxnSp>
        <p:nvCxnSpPr>
          <p:cNvPr id="18" name="Straight Connector 17">
            <a:extLst>
              <a:ext uri="{FF2B5EF4-FFF2-40B4-BE49-F238E27FC236}">
                <a16:creationId xmlns:a16="http://schemas.microsoft.com/office/drawing/2014/main" id="{348D43D6-1F8C-A3AD-8873-65A2A6C7FC05}"/>
              </a:ext>
            </a:extLst>
          </p:cNvPr>
          <p:cNvCxnSpPr/>
          <p:nvPr/>
        </p:nvCxnSpPr>
        <p:spPr>
          <a:xfrm>
            <a:off x="2980346" y="2216180"/>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3EB5A66-3EE7-29F7-EE35-4443D242F4F1}"/>
              </a:ext>
            </a:extLst>
          </p:cNvPr>
          <p:cNvSpPr txBox="1"/>
          <p:nvPr/>
        </p:nvSpPr>
        <p:spPr>
          <a:xfrm>
            <a:off x="3086489" y="2290406"/>
            <a:ext cx="2124292" cy="400110"/>
          </a:xfrm>
          <a:prstGeom prst="rect">
            <a:avLst/>
          </a:prstGeom>
          <a:noFill/>
        </p:spPr>
        <p:txBody>
          <a:bodyPr wrap="square" rtlCol="0">
            <a:spAutoFit/>
          </a:bodyPr>
          <a:lstStyle/>
          <a:p>
            <a:r>
              <a:rPr lang="en-US" sz="2000" dirty="0"/>
              <a:t>Data Collection</a:t>
            </a:r>
          </a:p>
        </p:txBody>
      </p:sp>
      <p:sp>
        <p:nvSpPr>
          <p:cNvPr id="20" name="TextBox 19">
            <a:extLst>
              <a:ext uri="{FF2B5EF4-FFF2-40B4-BE49-F238E27FC236}">
                <a16:creationId xmlns:a16="http://schemas.microsoft.com/office/drawing/2014/main" id="{52BF6FB3-5B5A-DD01-EA60-5F8E551F7038}"/>
              </a:ext>
            </a:extLst>
          </p:cNvPr>
          <p:cNvSpPr txBox="1"/>
          <p:nvPr/>
        </p:nvSpPr>
        <p:spPr>
          <a:xfrm>
            <a:off x="7271998" y="2231904"/>
            <a:ext cx="548126" cy="400110"/>
          </a:xfrm>
          <a:prstGeom prst="rect">
            <a:avLst/>
          </a:prstGeom>
          <a:noFill/>
        </p:spPr>
        <p:txBody>
          <a:bodyPr wrap="square" rtlCol="0">
            <a:spAutoFit/>
          </a:bodyPr>
          <a:lstStyle/>
          <a:p>
            <a:r>
              <a:rPr lang="en-US" sz="2000" dirty="0"/>
              <a:t>02</a:t>
            </a:r>
          </a:p>
        </p:txBody>
      </p:sp>
      <p:cxnSp>
        <p:nvCxnSpPr>
          <p:cNvPr id="21" name="Straight Connector 20">
            <a:extLst>
              <a:ext uri="{FF2B5EF4-FFF2-40B4-BE49-F238E27FC236}">
                <a16:creationId xmlns:a16="http://schemas.microsoft.com/office/drawing/2014/main" id="{0E330C9F-16EE-3960-B923-07921B07D08F}"/>
              </a:ext>
            </a:extLst>
          </p:cNvPr>
          <p:cNvCxnSpPr/>
          <p:nvPr/>
        </p:nvCxnSpPr>
        <p:spPr>
          <a:xfrm>
            <a:off x="7755089" y="2149877"/>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9D6259-6795-E844-D549-73F85976F823}"/>
              </a:ext>
            </a:extLst>
          </p:cNvPr>
          <p:cNvSpPr txBox="1"/>
          <p:nvPr/>
        </p:nvSpPr>
        <p:spPr>
          <a:xfrm>
            <a:off x="7877636" y="2218080"/>
            <a:ext cx="1986267" cy="400110"/>
          </a:xfrm>
          <a:prstGeom prst="rect">
            <a:avLst/>
          </a:prstGeom>
          <a:noFill/>
        </p:spPr>
        <p:txBody>
          <a:bodyPr wrap="square" rtlCol="0">
            <a:spAutoFit/>
          </a:bodyPr>
          <a:lstStyle/>
          <a:p>
            <a:r>
              <a:rPr lang="en-US" sz="2000" dirty="0"/>
              <a:t>Data Exploration</a:t>
            </a:r>
          </a:p>
        </p:txBody>
      </p:sp>
      <p:sp>
        <p:nvSpPr>
          <p:cNvPr id="36" name="Rectangle: Rounded Corners 35">
            <a:extLst>
              <a:ext uri="{FF2B5EF4-FFF2-40B4-BE49-F238E27FC236}">
                <a16:creationId xmlns:a16="http://schemas.microsoft.com/office/drawing/2014/main" id="{4588AB9B-1F17-AC48-1771-D2A242FEE8FC}"/>
              </a:ext>
            </a:extLst>
          </p:cNvPr>
          <p:cNvSpPr/>
          <p:nvPr/>
        </p:nvSpPr>
        <p:spPr>
          <a:xfrm>
            <a:off x="2342656" y="3577390"/>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Top Corners Rounded 36">
            <a:extLst>
              <a:ext uri="{FF2B5EF4-FFF2-40B4-BE49-F238E27FC236}">
                <a16:creationId xmlns:a16="http://schemas.microsoft.com/office/drawing/2014/main" id="{E5BE9937-D5D6-4371-A800-8BBAA1D46988}"/>
              </a:ext>
            </a:extLst>
          </p:cNvPr>
          <p:cNvSpPr/>
          <p:nvPr/>
        </p:nvSpPr>
        <p:spPr>
          <a:xfrm rot="5400000">
            <a:off x="5147490" y="3793836"/>
            <a:ext cx="830055" cy="397164"/>
          </a:xfrm>
          <a:prstGeom prst="round2SameRect">
            <a:avLst/>
          </a:prstGeom>
          <a:gradFill flip="none" rotWithShape="1">
            <a:gsLst>
              <a:gs pos="56000">
                <a:srgbClr val="E4B382"/>
              </a:gs>
              <a:gs pos="23000">
                <a:srgbClr val="EBEBE1"/>
              </a:gs>
              <a:gs pos="100000">
                <a:schemeClr val="bg1">
                  <a:lumMod val="65000"/>
                  <a:lumOff val="3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CDDDADE-3B2A-24D3-6AB5-3995F262301B}"/>
              </a:ext>
            </a:extLst>
          </p:cNvPr>
          <p:cNvSpPr/>
          <p:nvPr/>
        </p:nvSpPr>
        <p:spPr>
          <a:xfrm>
            <a:off x="6788641" y="3577390"/>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Top Corners Rounded 38">
            <a:extLst>
              <a:ext uri="{FF2B5EF4-FFF2-40B4-BE49-F238E27FC236}">
                <a16:creationId xmlns:a16="http://schemas.microsoft.com/office/drawing/2014/main" id="{1DC6694E-CAFB-D12B-E216-6A89980AA018}"/>
              </a:ext>
            </a:extLst>
          </p:cNvPr>
          <p:cNvSpPr/>
          <p:nvPr/>
        </p:nvSpPr>
        <p:spPr>
          <a:xfrm rot="5400000">
            <a:off x="6502924" y="3793835"/>
            <a:ext cx="830055" cy="397164"/>
          </a:xfrm>
          <a:prstGeom prst="round2SameRect">
            <a:avLst/>
          </a:prstGeom>
          <a:gradFill flip="none" rotWithShape="1">
            <a:gsLst>
              <a:gs pos="56000">
                <a:srgbClr val="0066FF"/>
              </a:gs>
              <a:gs pos="24000">
                <a:srgbClr val="003300"/>
              </a:gs>
              <a:gs pos="100000">
                <a:srgbClr val="66CCFF"/>
              </a:gs>
            </a:gsLst>
            <a:lin ang="162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E10B1DC-AC81-C4F8-89DB-16CF9DAF63E2}"/>
              </a:ext>
            </a:extLst>
          </p:cNvPr>
          <p:cNvSpPr txBox="1"/>
          <p:nvPr/>
        </p:nvSpPr>
        <p:spPr>
          <a:xfrm>
            <a:off x="2497255" y="3843598"/>
            <a:ext cx="548126" cy="400110"/>
          </a:xfrm>
          <a:prstGeom prst="rect">
            <a:avLst/>
          </a:prstGeom>
          <a:noFill/>
        </p:spPr>
        <p:txBody>
          <a:bodyPr wrap="square" rtlCol="0">
            <a:spAutoFit/>
          </a:bodyPr>
          <a:lstStyle/>
          <a:p>
            <a:r>
              <a:rPr lang="en-US" sz="2000" dirty="0"/>
              <a:t>03</a:t>
            </a:r>
          </a:p>
        </p:txBody>
      </p:sp>
      <p:cxnSp>
        <p:nvCxnSpPr>
          <p:cNvPr id="41" name="Straight Connector 40">
            <a:extLst>
              <a:ext uri="{FF2B5EF4-FFF2-40B4-BE49-F238E27FC236}">
                <a16:creationId xmlns:a16="http://schemas.microsoft.com/office/drawing/2014/main" id="{EC15FF44-91CE-9FA3-DAC9-50539063F581}"/>
              </a:ext>
            </a:extLst>
          </p:cNvPr>
          <p:cNvCxnSpPr/>
          <p:nvPr/>
        </p:nvCxnSpPr>
        <p:spPr>
          <a:xfrm>
            <a:off x="2980346" y="3761571"/>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A712360-9181-93D2-8429-C3929471633E}"/>
              </a:ext>
            </a:extLst>
          </p:cNvPr>
          <p:cNvSpPr txBox="1"/>
          <p:nvPr/>
        </p:nvSpPr>
        <p:spPr>
          <a:xfrm>
            <a:off x="3045383" y="3637092"/>
            <a:ext cx="1986267" cy="707886"/>
          </a:xfrm>
          <a:prstGeom prst="rect">
            <a:avLst/>
          </a:prstGeom>
          <a:noFill/>
        </p:spPr>
        <p:txBody>
          <a:bodyPr wrap="square" rtlCol="0">
            <a:spAutoFit/>
          </a:bodyPr>
          <a:lstStyle/>
          <a:p>
            <a:r>
              <a:rPr lang="en-US" sz="2000" dirty="0"/>
              <a:t>Data Cleansing  &amp; Preparation</a:t>
            </a:r>
          </a:p>
        </p:txBody>
      </p:sp>
      <p:sp>
        <p:nvSpPr>
          <p:cNvPr id="43" name="TextBox 42">
            <a:extLst>
              <a:ext uri="{FF2B5EF4-FFF2-40B4-BE49-F238E27FC236}">
                <a16:creationId xmlns:a16="http://schemas.microsoft.com/office/drawing/2014/main" id="{A872C920-A27E-D601-6051-624838165198}"/>
              </a:ext>
            </a:extLst>
          </p:cNvPr>
          <p:cNvSpPr txBox="1"/>
          <p:nvPr/>
        </p:nvSpPr>
        <p:spPr>
          <a:xfrm>
            <a:off x="7271998" y="3777295"/>
            <a:ext cx="548126" cy="369332"/>
          </a:xfrm>
          <a:prstGeom prst="rect">
            <a:avLst/>
          </a:prstGeom>
          <a:noFill/>
        </p:spPr>
        <p:txBody>
          <a:bodyPr wrap="square" rtlCol="0">
            <a:spAutoFit/>
          </a:bodyPr>
          <a:lstStyle/>
          <a:p>
            <a:r>
              <a:rPr lang="en-US" dirty="0"/>
              <a:t>04</a:t>
            </a:r>
          </a:p>
        </p:txBody>
      </p:sp>
      <p:cxnSp>
        <p:nvCxnSpPr>
          <p:cNvPr id="44" name="Straight Connector 43">
            <a:extLst>
              <a:ext uri="{FF2B5EF4-FFF2-40B4-BE49-F238E27FC236}">
                <a16:creationId xmlns:a16="http://schemas.microsoft.com/office/drawing/2014/main" id="{26F5A1AD-E7AB-FFE4-2080-56DE83677004}"/>
              </a:ext>
            </a:extLst>
          </p:cNvPr>
          <p:cNvCxnSpPr/>
          <p:nvPr/>
        </p:nvCxnSpPr>
        <p:spPr>
          <a:xfrm>
            <a:off x="7755089" y="3695268"/>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45CF56DE-E6B8-F472-67E5-EF5135BCD29D}"/>
              </a:ext>
            </a:extLst>
          </p:cNvPr>
          <p:cNvSpPr/>
          <p:nvPr/>
        </p:nvSpPr>
        <p:spPr>
          <a:xfrm>
            <a:off x="2396754" y="5122781"/>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Top Corners Rounded 48">
            <a:extLst>
              <a:ext uri="{FF2B5EF4-FFF2-40B4-BE49-F238E27FC236}">
                <a16:creationId xmlns:a16="http://schemas.microsoft.com/office/drawing/2014/main" id="{7B75E259-44DA-1ACE-3C55-739C652AB9EC}"/>
              </a:ext>
            </a:extLst>
          </p:cNvPr>
          <p:cNvSpPr/>
          <p:nvPr/>
        </p:nvSpPr>
        <p:spPr>
          <a:xfrm rot="5400000">
            <a:off x="5147490" y="5339227"/>
            <a:ext cx="830055" cy="397164"/>
          </a:xfrm>
          <a:prstGeom prst="round2SameRect">
            <a:avLst/>
          </a:prstGeom>
          <a:gradFill flip="none" rotWithShape="1">
            <a:gsLst>
              <a:gs pos="56000">
                <a:srgbClr val="FF9900"/>
              </a:gs>
              <a:gs pos="23000">
                <a:srgbClr val="FFC000"/>
              </a:gs>
              <a:gs pos="100000">
                <a:schemeClr val="bg1">
                  <a:lumMod val="65000"/>
                  <a:lumOff val="3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EA002F87-E12B-9C9B-BD1E-83536E438EE6}"/>
              </a:ext>
            </a:extLst>
          </p:cNvPr>
          <p:cNvSpPr/>
          <p:nvPr/>
        </p:nvSpPr>
        <p:spPr>
          <a:xfrm>
            <a:off x="6788641" y="5122781"/>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Top Corners Rounded 50">
            <a:extLst>
              <a:ext uri="{FF2B5EF4-FFF2-40B4-BE49-F238E27FC236}">
                <a16:creationId xmlns:a16="http://schemas.microsoft.com/office/drawing/2014/main" id="{77CD7DFD-FC6A-89A2-BEB3-32E416C50D2B}"/>
              </a:ext>
            </a:extLst>
          </p:cNvPr>
          <p:cNvSpPr/>
          <p:nvPr/>
        </p:nvSpPr>
        <p:spPr>
          <a:xfrm rot="5400000">
            <a:off x="6502924" y="5339226"/>
            <a:ext cx="830055" cy="397164"/>
          </a:xfrm>
          <a:prstGeom prst="round2SameRect">
            <a:avLst/>
          </a:prstGeom>
          <a:gradFill flip="none" rotWithShape="1">
            <a:gsLst>
              <a:gs pos="56000">
                <a:srgbClr val="FFCC00"/>
              </a:gs>
              <a:gs pos="24000">
                <a:srgbClr val="003300"/>
              </a:gs>
              <a:gs pos="100000">
                <a:srgbClr val="FFFFCC"/>
              </a:gs>
            </a:gsLst>
            <a:lin ang="162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1971329-8422-1576-67DE-82D8490903D6}"/>
              </a:ext>
            </a:extLst>
          </p:cNvPr>
          <p:cNvSpPr txBox="1"/>
          <p:nvPr/>
        </p:nvSpPr>
        <p:spPr>
          <a:xfrm>
            <a:off x="2497255" y="5388989"/>
            <a:ext cx="548126" cy="400110"/>
          </a:xfrm>
          <a:prstGeom prst="rect">
            <a:avLst/>
          </a:prstGeom>
          <a:noFill/>
        </p:spPr>
        <p:txBody>
          <a:bodyPr wrap="square" rtlCol="0">
            <a:spAutoFit/>
          </a:bodyPr>
          <a:lstStyle/>
          <a:p>
            <a:r>
              <a:rPr lang="en-US" sz="2000" dirty="0"/>
              <a:t>05</a:t>
            </a:r>
          </a:p>
        </p:txBody>
      </p:sp>
      <p:cxnSp>
        <p:nvCxnSpPr>
          <p:cNvPr id="53" name="Straight Connector 52">
            <a:extLst>
              <a:ext uri="{FF2B5EF4-FFF2-40B4-BE49-F238E27FC236}">
                <a16:creationId xmlns:a16="http://schemas.microsoft.com/office/drawing/2014/main" id="{7B171D0C-2504-93A3-F948-1288512E73A0}"/>
              </a:ext>
            </a:extLst>
          </p:cNvPr>
          <p:cNvCxnSpPr/>
          <p:nvPr/>
        </p:nvCxnSpPr>
        <p:spPr>
          <a:xfrm>
            <a:off x="2980346" y="5306962"/>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7372385-FDC2-86AF-7630-28AA1FDC7ABB}"/>
              </a:ext>
            </a:extLst>
          </p:cNvPr>
          <p:cNvSpPr txBox="1"/>
          <p:nvPr/>
        </p:nvSpPr>
        <p:spPr>
          <a:xfrm>
            <a:off x="3070257" y="5183864"/>
            <a:ext cx="2484149" cy="707886"/>
          </a:xfrm>
          <a:prstGeom prst="rect">
            <a:avLst/>
          </a:prstGeom>
          <a:noFill/>
        </p:spPr>
        <p:txBody>
          <a:bodyPr wrap="square" rtlCol="0">
            <a:spAutoFit/>
          </a:bodyPr>
          <a:lstStyle/>
          <a:p>
            <a:r>
              <a:rPr lang="en-US" sz="2000" dirty="0"/>
              <a:t>Analyzing the Model outcome</a:t>
            </a:r>
          </a:p>
        </p:txBody>
      </p:sp>
      <p:sp>
        <p:nvSpPr>
          <p:cNvPr id="55" name="TextBox 54">
            <a:extLst>
              <a:ext uri="{FF2B5EF4-FFF2-40B4-BE49-F238E27FC236}">
                <a16:creationId xmlns:a16="http://schemas.microsoft.com/office/drawing/2014/main" id="{5726FD9D-741A-1FF6-52AD-72ED157E471B}"/>
              </a:ext>
            </a:extLst>
          </p:cNvPr>
          <p:cNvSpPr txBox="1"/>
          <p:nvPr/>
        </p:nvSpPr>
        <p:spPr>
          <a:xfrm>
            <a:off x="7271998" y="5322686"/>
            <a:ext cx="548126" cy="400110"/>
          </a:xfrm>
          <a:prstGeom prst="rect">
            <a:avLst/>
          </a:prstGeom>
          <a:noFill/>
        </p:spPr>
        <p:txBody>
          <a:bodyPr wrap="square" rtlCol="0">
            <a:spAutoFit/>
          </a:bodyPr>
          <a:lstStyle/>
          <a:p>
            <a:r>
              <a:rPr lang="en-US" sz="2000" dirty="0"/>
              <a:t>06</a:t>
            </a:r>
          </a:p>
        </p:txBody>
      </p:sp>
      <p:cxnSp>
        <p:nvCxnSpPr>
          <p:cNvPr id="56" name="Straight Connector 55">
            <a:extLst>
              <a:ext uri="{FF2B5EF4-FFF2-40B4-BE49-F238E27FC236}">
                <a16:creationId xmlns:a16="http://schemas.microsoft.com/office/drawing/2014/main" id="{064C8AA4-AD37-4164-3D7F-9B3190017967}"/>
              </a:ext>
            </a:extLst>
          </p:cNvPr>
          <p:cNvCxnSpPr/>
          <p:nvPr/>
        </p:nvCxnSpPr>
        <p:spPr>
          <a:xfrm>
            <a:off x="7755089" y="5240659"/>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1E6943D-C8C8-D2A3-62CF-638C251AA822}"/>
              </a:ext>
            </a:extLst>
          </p:cNvPr>
          <p:cNvSpPr txBox="1"/>
          <p:nvPr/>
        </p:nvSpPr>
        <p:spPr>
          <a:xfrm>
            <a:off x="8019811" y="5292082"/>
            <a:ext cx="1986267" cy="400110"/>
          </a:xfrm>
          <a:prstGeom prst="rect">
            <a:avLst/>
          </a:prstGeom>
          <a:noFill/>
        </p:spPr>
        <p:txBody>
          <a:bodyPr wrap="square" rtlCol="0">
            <a:spAutoFit/>
          </a:bodyPr>
          <a:lstStyle/>
          <a:p>
            <a:r>
              <a:rPr lang="en-US" sz="2000" dirty="0"/>
              <a:t>Results</a:t>
            </a:r>
          </a:p>
        </p:txBody>
      </p:sp>
      <p:sp>
        <p:nvSpPr>
          <p:cNvPr id="59" name="TextBox 58">
            <a:extLst>
              <a:ext uri="{FF2B5EF4-FFF2-40B4-BE49-F238E27FC236}">
                <a16:creationId xmlns:a16="http://schemas.microsoft.com/office/drawing/2014/main" id="{FD62FF6F-EC06-43F6-3958-514E0B1633CA}"/>
              </a:ext>
            </a:extLst>
          </p:cNvPr>
          <p:cNvSpPr txBox="1"/>
          <p:nvPr/>
        </p:nvSpPr>
        <p:spPr>
          <a:xfrm>
            <a:off x="7770543" y="3608018"/>
            <a:ext cx="2323165" cy="707886"/>
          </a:xfrm>
          <a:prstGeom prst="rect">
            <a:avLst/>
          </a:prstGeom>
          <a:noFill/>
        </p:spPr>
        <p:txBody>
          <a:bodyPr wrap="square" rtlCol="0">
            <a:spAutoFit/>
          </a:bodyPr>
          <a:lstStyle/>
          <a:p>
            <a:r>
              <a:rPr lang="en-US" sz="2000" dirty="0"/>
              <a:t>Model Building in R</a:t>
            </a:r>
          </a:p>
          <a:p>
            <a:r>
              <a:rPr lang="en-US" sz="2000" dirty="0"/>
              <a:t>And Python</a:t>
            </a:r>
          </a:p>
        </p:txBody>
      </p:sp>
      <p:sp>
        <p:nvSpPr>
          <p:cNvPr id="45" name="TextBox 44"/>
          <p:cNvSpPr txBox="1"/>
          <p:nvPr/>
        </p:nvSpPr>
        <p:spPr>
          <a:xfrm>
            <a:off x="188586" y="2061830"/>
            <a:ext cx="1704108" cy="646331"/>
          </a:xfrm>
          <a:prstGeom prst="rect">
            <a:avLst/>
          </a:prstGeom>
          <a:noFill/>
        </p:spPr>
        <p:txBody>
          <a:bodyPr wrap="square" rtlCol="0">
            <a:spAutoFit/>
          </a:bodyPr>
          <a:lstStyle/>
          <a:p>
            <a:r>
              <a:rPr lang="en-US" sz="1200" dirty="0"/>
              <a:t>In the first step, the source of the data will be identified</a:t>
            </a:r>
          </a:p>
        </p:txBody>
      </p:sp>
      <p:sp>
        <p:nvSpPr>
          <p:cNvPr id="58" name="Rectangle 57"/>
          <p:cNvSpPr/>
          <p:nvPr/>
        </p:nvSpPr>
        <p:spPr>
          <a:xfrm>
            <a:off x="10307781" y="1936557"/>
            <a:ext cx="2177935" cy="830997"/>
          </a:xfrm>
          <a:prstGeom prst="rect">
            <a:avLst/>
          </a:prstGeom>
        </p:spPr>
        <p:txBody>
          <a:bodyPr wrap="square">
            <a:spAutoFit/>
          </a:bodyPr>
          <a:lstStyle/>
          <a:p>
            <a:r>
              <a:rPr lang="en-US" sz="1200" dirty="0"/>
              <a:t>The data is then explored to identify the patterns and relationships between the variables. </a:t>
            </a:r>
          </a:p>
        </p:txBody>
      </p:sp>
      <p:sp>
        <p:nvSpPr>
          <p:cNvPr id="60" name="Rectangle 59"/>
          <p:cNvSpPr/>
          <p:nvPr/>
        </p:nvSpPr>
        <p:spPr>
          <a:xfrm>
            <a:off x="116888" y="3517176"/>
            <a:ext cx="1961804" cy="1015663"/>
          </a:xfrm>
          <a:prstGeom prst="rect">
            <a:avLst/>
          </a:prstGeom>
        </p:spPr>
        <p:txBody>
          <a:bodyPr wrap="square">
            <a:spAutoFit/>
          </a:bodyPr>
          <a:lstStyle/>
          <a:p>
            <a:r>
              <a:rPr lang="en-US" sz="1200" dirty="0"/>
              <a:t>In this step data cleansing such as duplicate checks, null handling, and feature selections are done. The datasets are also merged.</a:t>
            </a:r>
          </a:p>
        </p:txBody>
      </p:sp>
      <p:sp>
        <p:nvSpPr>
          <p:cNvPr id="62" name="Rectangle 61"/>
          <p:cNvSpPr/>
          <p:nvPr/>
        </p:nvSpPr>
        <p:spPr>
          <a:xfrm>
            <a:off x="10324407" y="3424844"/>
            <a:ext cx="1867593" cy="1015663"/>
          </a:xfrm>
          <a:prstGeom prst="rect">
            <a:avLst/>
          </a:prstGeom>
        </p:spPr>
        <p:txBody>
          <a:bodyPr wrap="square">
            <a:spAutoFit/>
          </a:bodyPr>
          <a:lstStyle/>
          <a:p>
            <a:r>
              <a:rPr lang="en-US" sz="1200" dirty="0"/>
              <a:t>In this step, the dataset will be split into train and test sets and the models will be trained using R and Python. </a:t>
            </a:r>
          </a:p>
        </p:txBody>
      </p:sp>
      <p:sp>
        <p:nvSpPr>
          <p:cNvPr id="63" name="Rectangle 62"/>
          <p:cNvSpPr/>
          <p:nvPr/>
        </p:nvSpPr>
        <p:spPr>
          <a:xfrm>
            <a:off x="188306" y="5058022"/>
            <a:ext cx="1681942" cy="1015663"/>
          </a:xfrm>
          <a:prstGeom prst="rect">
            <a:avLst/>
          </a:prstGeom>
        </p:spPr>
        <p:txBody>
          <a:bodyPr wrap="square">
            <a:spAutoFit/>
          </a:bodyPr>
          <a:lstStyle/>
          <a:p>
            <a:r>
              <a:rPr lang="en-US" sz="1200" dirty="0"/>
              <a:t>The Model results along with the chosen metrics will be analyzed and the best model will be chosen. </a:t>
            </a:r>
          </a:p>
        </p:txBody>
      </p:sp>
      <p:sp>
        <p:nvSpPr>
          <p:cNvPr id="64" name="Rectangle 63"/>
          <p:cNvSpPr/>
          <p:nvPr/>
        </p:nvSpPr>
        <p:spPr>
          <a:xfrm>
            <a:off x="10374284" y="5292082"/>
            <a:ext cx="1817716" cy="461665"/>
          </a:xfrm>
          <a:prstGeom prst="rect">
            <a:avLst/>
          </a:prstGeom>
        </p:spPr>
        <p:txBody>
          <a:bodyPr wrap="square">
            <a:spAutoFit/>
          </a:bodyPr>
          <a:lstStyle/>
          <a:p>
            <a:r>
              <a:rPr lang="en-US" sz="1200" dirty="0"/>
              <a:t>The final results will then be published.</a:t>
            </a:r>
          </a:p>
        </p:txBody>
      </p:sp>
    </p:spTree>
    <p:extLst>
      <p:ext uri="{BB962C8B-B14F-4D97-AF65-F5344CB8AC3E}">
        <p14:creationId xmlns:p14="http://schemas.microsoft.com/office/powerpoint/2010/main" val="167473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par>
                          <p:cTn id="11" fill="hold">
                            <p:stCondLst>
                              <p:cond delay="500"/>
                            </p:stCondLst>
                            <p:childTnLst>
                              <p:par>
                                <p:cTn id="12" presetID="17" presetClass="entr" presetSubtype="1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17" presetClass="entr" presetSubtype="1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17" presetClass="entr" presetSubtype="1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7" presetClass="entr" presetSubtype="1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strVal val="#ppt_h"/>
                                          </p:val>
                                        </p:tav>
                                        <p:tav tm="100000">
                                          <p:val>
                                            <p:strVal val="#ppt_h"/>
                                          </p:val>
                                        </p:tav>
                                      </p:tavLst>
                                    </p:anim>
                                  </p:childTnLst>
                                </p:cTn>
                              </p:par>
                            </p:childTnLst>
                          </p:cTn>
                        </p:par>
                        <p:par>
                          <p:cTn id="31" fill="hold">
                            <p:stCondLst>
                              <p:cond delay="2500"/>
                            </p:stCondLst>
                            <p:childTnLst>
                              <p:par>
                                <p:cTn id="32" presetID="17" presetClass="entr" presetSubtype="1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strVal val="#ppt_h"/>
                                          </p:val>
                                        </p:tav>
                                        <p:tav tm="100000">
                                          <p:val>
                                            <p:strVal val="#ppt_h"/>
                                          </p:val>
                                        </p:tav>
                                      </p:tavLst>
                                    </p:anim>
                                  </p:childTnLst>
                                </p:cTn>
                              </p:par>
                            </p:childTnLst>
                          </p:cTn>
                        </p:par>
                        <p:par>
                          <p:cTn id="36" fill="hold">
                            <p:stCondLst>
                              <p:cond delay="3000"/>
                            </p:stCondLst>
                            <p:childTnLst>
                              <p:par>
                                <p:cTn id="37" presetID="17" presetClass="entr" presetSubtype="10"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p:cTn id="39" dur="500" fill="hold"/>
                                        <p:tgtEl>
                                          <p:spTgt spid="59"/>
                                        </p:tgtEl>
                                        <p:attrNameLst>
                                          <p:attrName>ppt_w</p:attrName>
                                        </p:attrNameLst>
                                      </p:cBhvr>
                                      <p:tavLst>
                                        <p:tav tm="0">
                                          <p:val>
                                            <p:fltVal val="0"/>
                                          </p:val>
                                        </p:tav>
                                        <p:tav tm="100000">
                                          <p:val>
                                            <p:strVal val="#ppt_w"/>
                                          </p:val>
                                        </p:tav>
                                      </p:tavLst>
                                    </p:anim>
                                    <p:anim calcmode="lin" valueType="num">
                                      <p:cBhvr>
                                        <p:cTn id="40" dur="500" fill="hold"/>
                                        <p:tgtEl>
                                          <p:spTgt spid="59"/>
                                        </p:tgtEl>
                                        <p:attrNameLst>
                                          <p:attrName>ppt_h</p:attrName>
                                        </p:attrNameLst>
                                      </p:cBhvr>
                                      <p:tavLst>
                                        <p:tav tm="0">
                                          <p:val>
                                            <p:strVal val="#ppt_h"/>
                                          </p:val>
                                        </p:tav>
                                        <p:tav tm="100000">
                                          <p:val>
                                            <p:strVal val="#ppt_h"/>
                                          </p:val>
                                        </p:tav>
                                      </p:tavLst>
                                    </p:anim>
                                  </p:childTnLst>
                                </p:cTn>
                              </p:par>
                            </p:childTnLst>
                          </p:cTn>
                        </p:par>
                        <p:par>
                          <p:cTn id="41" fill="hold">
                            <p:stCondLst>
                              <p:cond delay="3500"/>
                            </p:stCondLst>
                            <p:childTnLst>
                              <p:par>
                                <p:cTn id="42" presetID="17" presetClass="entr" presetSubtype="1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strVal val="#ppt_h"/>
                                          </p:val>
                                        </p:tav>
                                        <p:tav tm="100000">
                                          <p:val>
                                            <p:strVal val="#ppt_h"/>
                                          </p:val>
                                        </p:tav>
                                      </p:tavLst>
                                    </p:anim>
                                  </p:childTnLst>
                                </p:cTn>
                              </p:par>
                            </p:childTnLst>
                          </p:cTn>
                        </p:par>
                        <p:par>
                          <p:cTn id="46" fill="hold">
                            <p:stCondLst>
                              <p:cond delay="4000"/>
                            </p:stCondLst>
                            <p:childTnLst>
                              <p:par>
                                <p:cTn id="47" presetID="17" presetClass="entr" presetSubtype="10"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p:cTn id="49" dur="500" fill="hold"/>
                                        <p:tgtEl>
                                          <p:spTgt spid="54"/>
                                        </p:tgtEl>
                                        <p:attrNameLst>
                                          <p:attrName>ppt_w</p:attrName>
                                        </p:attrNameLst>
                                      </p:cBhvr>
                                      <p:tavLst>
                                        <p:tav tm="0">
                                          <p:val>
                                            <p:fltVal val="0"/>
                                          </p:val>
                                        </p:tav>
                                        <p:tav tm="100000">
                                          <p:val>
                                            <p:strVal val="#ppt_w"/>
                                          </p:val>
                                        </p:tav>
                                      </p:tavLst>
                                    </p:anim>
                                    <p:anim calcmode="lin" valueType="num">
                                      <p:cBhvr>
                                        <p:cTn id="50" dur="500" fill="hold"/>
                                        <p:tgtEl>
                                          <p:spTgt spid="54"/>
                                        </p:tgtEl>
                                        <p:attrNameLst>
                                          <p:attrName>ppt_h</p:attrName>
                                        </p:attrNameLst>
                                      </p:cBhvr>
                                      <p:tavLst>
                                        <p:tav tm="0">
                                          <p:val>
                                            <p:strVal val="#ppt_h"/>
                                          </p:val>
                                        </p:tav>
                                        <p:tav tm="100000">
                                          <p:val>
                                            <p:strVal val="#ppt_h"/>
                                          </p:val>
                                        </p:tav>
                                      </p:tavLst>
                                    </p:anim>
                                  </p:childTnLst>
                                </p:cTn>
                              </p:par>
                            </p:childTnLst>
                          </p:cTn>
                        </p:par>
                        <p:par>
                          <p:cTn id="51" fill="hold">
                            <p:stCondLst>
                              <p:cond delay="4500"/>
                            </p:stCondLst>
                            <p:childTnLst>
                              <p:par>
                                <p:cTn id="52" presetID="17" presetClass="entr" presetSubtype="10" fill="hold" grpId="0" nodeType="afterEffect">
                                  <p:stCondLst>
                                    <p:cond delay="0"/>
                                  </p:stCondLst>
                                  <p:childTnLst>
                                    <p:set>
                                      <p:cBhvr>
                                        <p:cTn id="53" dur="1" fill="hold">
                                          <p:stCondLst>
                                            <p:cond delay="0"/>
                                          </p:stCondLst>
                                        </p:cTn>
                                        <p:tgtEl>
                                          <p:spTgt spid="50"/>
                                        </p:tgtEl>
                                        <p:attrNameLst>
                                          <p:attrName>style.visibility</p:attrName>
                                        </p:attrNameLst>
                                      </p:cBhvr>
                                      <p:to>
                                        <p:strVal val="visible"/>
                                      </p:to>
                                    </p:set>
                                    <p:anim calcmode="lin" valueType="num">
                                      <p:cBhvr>
                                        <p:cTn id="54" dur="500" fill="hold"/>
                                        <p:tgtEl>
                                          <p:spTgt spid="50"/>
                                        </p:tgtEl>
                                        <p:attrNameLst>
                                          <p:attrName>ppt_w</p:attrName>
                                        </p:attrNameLst>
                                      </p:cBhvr>
                                      <p:tavLst>
                                        <p:tav tm="0">
                                          <p:val>
                                            <p:fltVal val="0"/>
                                          </p:val>
                                        </p:tav>
                                        <p:tav tm="100000">
                                          <p:val>
                                            <p:strVal val="#ppt_w"/>
                                          </p:val>
                                        </p:tav>
                                      </p:tavLst>
                                    </p:anim>
                                    <p:anim calcmode="lin" valueType="num">
                                      <p:cBhvr>
                                        <p:cTn id="55" dur="500" fill="hold"/>
                                        <p:tgtEl>
                                          <p:spTgt spid="50"/>
                                        </p:tgtEl>
                                        <p:attrNameLst>
                                          <p:attrName>ppt_h</p:attrName>
                                        </p:attrNameLst>
                                      </p:cBhvr>
                                      <p:tavLst>
                                        <p:tav tm="0">
                                          <p:val>
                                            <p:strVal val="#ppt_h"/>
                                          </p:val>
                                        </p:tav>
                                        <p:tav tm="100000">
                                          <p:val>
                                            <p:strVal val="#ppt_h"/>
                                          </p:val>
                                        </p:tav>
                                      </p:tavLst>
                                    </p:anim>
                                  </p:childTnLst>
                                </p:cTn>
                              </p:par>
                            </p:childTnLst>
                          </p:cTn>
                        </p:par>
                        <p:par>
                          <p:cTn id="56" fill="hold">
                            <p:stCondLst>
                              <p:cond delay="5000"/>
                            </p:stCondLst>
                            <p:childTnLst>
                              <p:par>
                                <p:cTn id="57" presetID="17" presetClass="entr" presetSubtype="1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p:cTn id="59" dur="500" fill="hold"/>
                                        <p:tgtEl>
                                          <p:spTgt spid="57"/>
                                        </p:tgtEl>
                                        <p:attrNameLst>
                                          <p:attrName>ppt_w</p:attrName>
                                        </p:attrNameLst>
                                      </p:cBhvr>
                                      <p:tavLst>
                                        <p:tav tm="0">
                                          <p:val>
                                            <p:fltVal val="0"/>
                                          </p:val>
                                        </p:tav>
                                        <p:tav tm="100000">
                                          <p:val>
                                            <p:strVal val="#ppt_w"/>
                                          </p:val>
                                        </p:tav>
                                      </p:tavLst>
                                    </p:anim>
                                    <p:anim calcmode="lin" valueType="num">
                                      <p:cBhvr>
                                        <p:cTn id="60" dur="500" fill="hold"/>
                                        <p:tgtEl>
                                          <p:spTgt spid="57"/>
                                        </p:tgtEl>
                                        <p:attrNameLst>
                                          <p:attrName>ppt_h</p:attrName>
                                        </p:attrNameLst>
                                      </p:cBhvr>
                                      <p:tavLst>
                                        <p:tav tm="0">
                                          <p:val>
                                            <p:strVal val="#ppt_h"/>
                                          </p:val>
                                        </p:tav>
                                        <p:tav tm="100000">
                                          <p:val>
                                            <p:strVal val="#ppt_h"/>
                                          </p:val>
                                        </p:tav>
                                      </p:tavLst>
                                    </p:anim>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2000"/>
                                        <p:tgtEl>
                                          <p:spTgt spid="45"/>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2000"/>
                                        <p:tgtEl>
                                          <p:spTgt spid="58"/>
                                        </p:tgtEl>
                                      </p:cBhvr>
                                    </p:animEffect>
                                  </p:childTnLst>
                                </p:cTn>
                              </p:par>
                            </p:childTnLst>
                          </p:cTn>
                        </p:par>
                        <p:par>
                          <p:cTn id="69" fill="hold">
                            <p:stCondLst>
                              <p:cond delay="9500"/>
                            </p:stCondLst>
                            <p:childTnLst>
                              <p:par>
                                <p:cTn id="70" presetID="10" presetClass="entr" presetSubtype="0" fill="hold" grpId="0" nodeType="after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2000"/>
                                        <p:tgtEl>
                                          <p:spTgt spid="60"/>
                                        </p:tgtEl>
                                      </p:cBhvr>
                                    </p:animEffect>
                                  </p:childTnLst>
                                </p:cTn>
                              </p:par>
                            </p:childTnLst>
                          </p:cTn>
                        </p:par>
                        <p:par>
                          <p:cTn id="73" fill="hold">
                            <p:stCondLst>
                              <p:cond delay="11500"/>
                            </p:stCondLst>
                            <p:childTnLst>
                              <p:par>
                                <p:cTn id="74" presetID="10" presetClass="entr" presetSubtype="0" fill="hold" grpId="0" nodeType="after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2000"/>
                                        <p:tgtEl>
                                          <p:spTgt spid="62"/>
                                        </p:tgtEl>
                                      </p:cBhvr>
                                    </p:animEffect>
                                  </p:childTnLst>
                                </p:cTn>
                              </p:par>
                            </p:childTnLst>
                          </p:cTn>
                        </p:par>
                        <p:par>
                          <p:cTn id="77" fill="hold">
                            <p:stCondLst>
                              <p:cond delay="13500"/>
                            </p:stCondLst>
                            <p:childTnLst>
                              <p:par>
                                <p:cTn id="78" presetID="10" presetClass="entr" presetSubtype="0" fill="hold" grpId="0" nodeType="after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2000"/>
                                        <p:tgtEl>
                                          <p:spTgt spid="63"/>
                                        </p:tgtEl>
                                      </p:cBhvr>
                                    </p:animEffect>
                                  </p:childTnLst>
                                </p:cTn>
                              </p:par>
                            </p:childTnLst>
                          </p:cTn>
                        </p:par>
                        <p:par>
                          <p:cTn id="81" fill="hold">
                            <p:stCondLst>
                              <p:cond delay="15500"/>
                            </p:stCondLst>
                            <p:childTnLst>
                              <p:par>
                                <p:cTn id="82" presetID="10" presetClass="entr" presetSubtype="0" fill="hold" grpId="0" nodeType="after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9" grpId="0"/>
      <p:bldP spid="22" grpId="0"/>
      <p:bldP spid="36" grpId="0" animBg="1"/>
      <p:bldP spid="38" grpId="0" animBg="1"/>
      <p:bldP spid="42" grpId="0"/>
      <p:bldP spid="48" grpId="0" animBg="1"/>
      <p:bldP spid="50" grpId="0" animBg="1"/>
      <p:bldP spid="54" grpId="0"/>
      <p:bldP spid="57" grpId="0"/>
      <p:bldP spid="59" grpId="0"/>
      <p:bldP spid="45" grpId="0"/>
      <p:bldP spid="58" grpId="0"/>
      <p:bldP spid="60" grpId="0"/>
      <p:bldP spid="62" grpId="0"/>
      <p:bldP spid="63"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8000">
              <a:schemeClr val="bg1">
                <a:lumMod val="85000"/>
                <a:lumOff val="15000"/>
              </a:schemeClr>
            </a:gs>
            <a:gs pos="100000">
              <a:schemeClr val="accent2">
                <a:lumMod val="50000"/>
              </a:schemeClr>
            </a:gs>
          </a:gsLst>
          <a:lin ang="126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BE0ED0-D328-F001-0E57-ECEE2375CC26}"/>
              </a:ext>
            </a:extLst>
          </p:cNvPr>
          <p:cNvSpPr>
            <a:spLocks noGrp="1"/>
          </p:cNvSpPr>
          <p:nvPr>
            <p:ph type="title"/>
          </p:nvPr>
        </p:nvSpPr>
        <p:spPr>
          <a:xfrm>
            <a:off x="311684" y="176093"/>
            <a:ext cx="5598544" cy="6505813"/>
          </a:xfrm>
          <a:gradFill rotWithShape="0">
            <a:gsLst>
              <a:gs pos="85000">
                <a:schemeClr val="bg1">
                  <a:lumMod val="85000"/>
                  <a:lumOff val="15000"/>
                </a:schemeClr>
              </a:gs>
              <a:gs pos="100000">
                <a:schemeClr val="accent2">
                  <a:lumMod val="50000"/>
                </a:schemeClr>
              </a:gs>
            </a:gsLst>
            <a:lin ang="0" scaled="0"/>
          </a:gradFill>
          <a:ln>
            <a:noFill/>
          </a:ln>
          <a:effectLst/>
          <a:scene3d>
            <a:camera prst="orthographicFront"/>
            <a:lightRig rig="chilly" dir="t"/>
          </a:scene3d>
          <a:sp3d z="-12700" extrusionH="1700" prstMaterial="translucentPowder">
            <a:bevelT w="25400" h="6350" prst="softRound"/>
            <a:bevelB w="0" h="0" prst="convex"/>
          </a:sp3d>
        </p:spPr>
        <p:txBody>
          <a:bodyPr anchor="ctr">
            <a:normAutofit/>
          </a:bodyPr>
          <a:lstStyle/>
          <a:p>
            <a:r>
              <a:rPr lang="en-US" dirty="0"/>
              <a:t> </a:t>
            </a:r>
            <a:r>
              <a:rPr lang="en-US" sz="4000" dirty="0">
                <a:latin typeface="+mn-lt"/>
              </a:rPr>
              <a:t>Source of the Data</a:t>
            </a:r>
            <a:br>
              <a:rPr lang="en-US" dirty="0"/>
            </a:br>
            <a:br>
              <a:rPr lang="en-US" dirty="0"/>
            </a:br>
            <a:r>
              <a:rPr lang="en-US" dirty="0"/>
              <a:t> </a:t>
            </a:r>
            <a:r>
              <a:rPr lang="en-US" sz="2000" dirty="0">
                <a:latin typeface="+mn-lt"/>
              </a:rPr>
              <a:t>The Data files are taken from the Environmental Protection Agency (EPA)  website. Various Datasets each containing the concentration of pollutants, gases, and meteorological parameters for the year 2022 are used in the study</a:t>
            </a:r>
            <a:r>
              <a:rPr lang="en-US" sz="2400" dirty="0"/>
              <a:t>.  </a:t>
            </a:r>
          </a:p>
        </p:txBody>
      </p:sp>
      <p:graphicFrame>
        <p:nvGraphicFramePr>
          <p:cNvPr id="7" name="Content Placeholder 3">
            <a:extLst>
              <a:ext uri="{FF2B5EF4-FFF2-40B4-BE49-F238E27FC236}">
                <a16:creationId xmlns:a16="http://schemas.microsoft.com/office/drawing/2014/main" id="{260FDB7C-A2D8-A1E2-B21B-D25DCEEBA669}"/>
              </a:ext>
            </a:extLst>
          </p:cNvPr>
          <p:cNvGraphicFramePr>
            <a:graphicFrameLocks noGrp="1"/>
          </p:cNvGraphicFramePr>
          <p:nvPr>
            <p:ph idx="1"/>
            <p:extLst>
              <p:ext uri="{D42A27DB-BD31-4B8C-83A1-F6EECF244321}">
                <p14:modId xmlns:p14="http://schemas.microsoft.com/office/powerpoint/2010/main" val="2126173670"/>
              </p:ext>
            </p:extLst>
          </p:nvPr>
        </p:nvGraphicFramePr>
        <p:xfrm>
          <a:off x="6096000" y="376600"/>
          <a:ext cx="5331689"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470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830FD7E0-B607-03D9-F566-003C0F9C6200}"/>
              </a:ext>
            </a:extLst>
          </p:cNvPr>
          <p:cNvSpPr txBox="1">
            <a:spLocks/>
          </p:cNvSpPr>
          <p:nvPr/>
        </p:nvSpPr>
        <p:spPr>
          <a:xfrm>
            <a:off x="3191117" y="160634"/>
            <a:ext cx="6930376" cy="828358"/>
          </a:xfrm>
          <a:prstGeom prst="rect">
            <a:avLst/>
          </a:prstGeom>
          <a:scene3d>
            <a:camera prst="orthographicFront"/>
            <a:lightRig rig="threePt" dir="t"/>
          </a:scene3d>
        </p:spPr>
        <p:txBody>
          <a:bodyPr vert="horz" wrap="square" lIns="0" tIns="0" rIns="0" bIns="0" rtlCol="0" anchor="ctr" anchorCtr="0">
            <a:normAutofit fontScale="92500" lnSpcReduction="10000"/>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spcAft>
                <a:spcPts val="600"/>
              </a:spcAft>
            </a:pPr>
            <a:r>
              <a:rPr lang="en-US" sz="6400" dirty="0"/>
              <a:t>       </a:t>
            </a:r>
            <a:r>
              <a:rPr lang="en-US" sz="4000" dirty="0"/>
              <a:t>Data Exploration</a:t>
            </a:r>
          </a:p>
        </p:txBody>
      </p:sp>
      <p:grpSp>
        <p:nvGrpSpPr>
          <p:cNvPr id="30" name="Group 29">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35" name="Freeform: Shape 34">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1" name="Oval 30">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32">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7" name="Freeform: Shape 3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9" name="Oval 38">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graph of a graph&#10;&#10;Description automatically generated">
            <a:extLst>
              <a:ext uri="{FF2B5EF4-FFF2-40B4-BE49-F238E27FC236}">
                <a16:creationId xmlns:a16="http://schemas.microsoft.com/office/drawing/2014/main" id="{5835BDF1-524F-4028-7466-13D82E3D6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39" y="1149625"/>
            <a:ext cx="5087849" cy="3258849"/>
          </a:xfrm>
          <a:prstGeom prst="rect">
            <a:avLst/>
          </a:prstGeom>
          <a:solidFill>
            <a:schemeClr val="tx1">
              <a:lumMod val="85000"/>
            </a:schemeClr>
          </a:solidFill>
          <a:ln>
            <a:solidFill>
              <a:schemeClr val="accent1"/>
            </a:solidFill>
          </a:ln>
        </p:spPr>
      </p:pic>
      <p:sp>
        <p:nvSpPr>
          <p:cNvPr id="15" name="Content Placeholder 3">
            <a:extLst>
              <a:ext uri="{FF2B5EF4-FFF2-40B4-BE49-F238E27FC236}">
                <a16:creationId xmlns:a16="http://schemas.microsoft.com/office/drawing/2014/main" id="{AA1D4E96-E8E9-BB80-45BF-127FB5B0C917}"/>
              </a:ext>
            </a:extLst>
          </p:cNvPr>
          <p:cNvSpPr txBox="1">
            <a:spLocks/>
          </p:cNvSpPr>
          <p:nvPr/>
        </p:nvSpPr>
        <p:spPr>
          <a:xfrm>
            <a:off x="7268041" y="4803616"/>
            <a:ext cx="4090824" cy="1053297"/>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2000">
                <a:latin typeface="+mj-lt"/>
                <a:ea typeface="+mj-ea"/>
                <a:cs typeface="+mj-cs"/>
              </a:defRPr>
            </a:lvl1pPr>
            <a:lvl2pPr marL="6858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2pPr>
            <a:lvl3pPr marL="11430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3pPr>
            <a:lvl4pPr marL="16002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4pPr>
            <a:lvl5pPr marL="20574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defTabSz="539496">
              <a:spcAft>
                <a:spcPts val="600"/>
              </a:spcAft>
            </a:pPr>
            <a:r>
              <a:rPr lang="en-US" sz="1400" kern="1200" dirty="0">
                <a:solidFill>
                  <a:schemeClr val="tx1"/>
                </a:solidFill>
                <a:latin typeface="+mn-lt"/>
                <a:ea typeface="+mj-ea"/>
                <a:cs typeface="+mj-cs"/>
              </a:rPr>
              <a:t>The Scatter plot of Ozone Concentration versus AQI on the Ozone dataset suggests a strong positive relationship between the two variables.</a:t>
            </a:r>
            <a:endParaRPr lang="en-US" sz="1400" dirty="0">
              <a:latin typeface="+mn-lt"/>
            </a:endParaRPr>
          </a:p>
        </p:txBody>
      </p:sp>
      <p:pic>
        <p:nvPicPr>
          <p:cNvPr id="23" name="Picture 22" descr="A graph of a graph showing a line of red dots&#10;&#10;Description automatically generated with medium confidence">
            <a:extLst>
              <a:ext uri="{FF2B5EF4-FFF2-40B4-BE49-F238E27FC236}">
                <a16:creationId xmlns:a16="http://schemas.microsoft.com/office/drawing/2014/main" id="{A280AA9F-147E-51CF-E23A-5EAC9EF2C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327" y="1149626"/>
            <a:ext cx="4933138" cy="3258849"/>
          </a:xfrm>
          <a:prstGeom prst="rect">
            <a:avLst/>
          </a:prstGeom>
        </p:spPr>
      </p:pic>
      <p:sp>
        <p:nvSpPr>
          <p:cNvPr id="27" name="Content Placeholder 3">
            <a:extLst>
              <a:ext uri="{FF2B5EF4-FFF2-40B4-BE49-F238E27FC236}">
                <a16:creationId xmlns:a16="http://schemas.microsoft.com/office/drawing/2014/main" id="{E30EE9C2-A6D7-E9FB-7CF0-1486DC0A3944}"/>
              </a:ext>
            </a:extLst>
          </p:cNvPr>
          <p:cNvSpPr txBox="1">
            <a:spLocks/>
          </p:cNvSpPr>
          <p:nvPr/>
        </p:nvSpPr>
        <p:spPr>
          <a:xfrm>
            <a:off x="1013039" y="4803617"/>
            <a:ext cx="4556487" cy="1053297"/>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4800">
                <a:latin typeface="+mj-lt"/>
                <a:ea typeface="+mj-ea"/>
                <a:cs typeface="+mj-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539496">
              <a:spcAft>
                <a:spcPts val="600"/>
              </a:spcAft>
            </a:pPr>
            <a:r>
              <a:rPr lang="en-US" sz="1400" kern="1200" dirty="0">
                <a:solidFill>
                  <a:schemeClr val="tx1"/>
                </a:solidFill>
                <a:latin typeface="+mn-lt"/>
                <a:ea typeface="+mj-ea"/>
                <a:cs typeface="+mj-cs"/>
              </a:rPr>
              <a:t>The Histogram of AQI indicates most of the AQI is situated between the 20 and 50 range. There is a long tail indicating the presence of outliers above AQI of 100.</a:t>
            </a:r>
            <a:endParaRPr lang="en-US" sz="1400" dirty="0">
              <a:latin typeface="+mn-lt"/>
            </a:endParaRPr>
          </a:p>
        </p:txBody>
      </p:sp>
    </p:spTree>
    <p:extLst>
      <p:ext uri="{BB962C8B-B14F-4D97-AF65-F5344CB8AC3E}">
        <p14:creationId xmlns:p14="http://schemas.microsoft.com/office/powerpoint/2010/main" val="377667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D6F5C10-CC66-8D4D-EEA0-AD607A6545A7}"/>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E2ACAF69-0CDC-936C-2429-D935D0515DE3}"/>
              </a:ext>
            </a:extLst>
          </p:cNvPr>
          <p:cNvSpPr txBox="1">
            <a:spLocks/>
          </p:cNvSpPr>
          <p:nvPr/>
        </p:nvSpPr>
        <p:spPr>
          <a:xfrm>
            <a:off x="1759693" y="191305"/>
            <a:ext cx="7308850" cy="986400"/>
          </a:xfrm>
          <a:prstGeom prst="rect">
            <a:avLst/>
          </a:prstGeom>
          <a:scene3d>
            <a:camera prst="orthographicFront"/>
            <a:lightRig rig="threePt" dir="t"/>
          </a:scene3d>
        </p:spPr>
        <p:txBody>
          <a:bodyPr vert="horz" wrap="square" lIns="0" tIns="0" rIns="0" bIns="0" rtlCol="0" anchor="ctr"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nSpc>
                <a:spcPct val="90000"/>
              </a:lnSpc>
              <a:spcAft>
                <a:spcPts val="600"/>
              </a:spcAft>
            </a:pPr>
            <a:r>
              <a:rPr lang="en-US" sz="3700" dirty="0"/>
              <a:t>            Data Exploration (continued)</a:t>
            </a:r>
          </a:p>
        </p:txBody>
      </p:sp>
      <p:sp>
        <p:nvSpPr>
          <p:cNvPr id="34" name="Rectangle 33">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a:extLst>
              <a:ext uri="{FF2B5EF4-FFF2-40B4-BE49-F238E27FC236}">
                <a16:creationId xmlns:a16="http://schemas.microsoft.com/office/drawing/2014/main" id="{1670DF62-6505-A0FB-814E-351A5C2D4D73}"/>
              </a:ext>
            </a:extLst>
          </p:cNvPr>
          <p:cNvSpPr txBox="1">
            <a:spLocks/>
          </p:cNvSpPr>
          <p:nvPr/>
        </p:nvSpPr>
        <p:spPr>
          <a:xfrm>
            <a:off x="6560819" y="4534006"/>
            <a:ext cx="4084898" cy="1181105"/>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2000">
                <a:latin typeface="+mj-lt"/>
                <a:ea typeface="+mj-ea"/>
                <a:cs typeface="+mj-cs"/>
              </a:defRPr>
            </a:lvl1pPr>
            <a:lvl2pPr marL="6858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2pPr>
            <a:lvl3pPr marL="11430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3pPr>
            <a:lvl4pPr marL="16002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4pPr>
            <a:lvl5pPr marL="20574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defTabSz="603504">
              <a:spcAft>
                <a:spcPts val="600"/>
              </a:spcAft>
            </a:pPr>
            <a:r>
              <a:rPr lang="en-US" sz="1400" kern="1200" dirty="0">
                <a:solidFill>
                  <a:schemeClr val="tx1"/>
                </a:solidFill>
                <a:latin typeface="+mj-lt"/>
                <a:ea typeface="+mj-ea"/>
                <a:cs typeface="+mj-cs"/>
              </a:rPr>
              <a:t>The Bar Plot of County analysis in  California suggests that San Bernardino is the most polluted </a:t>
            </a:r>
            <a:r>
              <a:rPr lang="en-US" sz="1400" dirty="0"/>
              <a:t>followed by Los Angeles County. </a:t>
            </a:r>
          </a:p>
        </p:txBody>
      </p:sp>
      <p:sp>
        <p:nvSpPr>
          <p:cNvPr id="27" name="Content Placeholder 3">
            <a:extLst>
              <a:ext uri="{FF2B5EF4-FFF2-40B4-BE49-F238E27FC236}">
                <a16:creationId xmlns:a16="http://schemas.microsoft.com/office/drawing/2014/main" id="{EBAD63C2-3F70-6255-89B0-0E4C3D1A4008}"/>
              </a:ext>
            </a:extLst>
          </p:cNvPr>
          <p:cNvSpPr txBox="1">
            <a:spLocks/>
          </p:cNvSpPr>
          <p:nvPr/>
        </p:nvSpPr>
        <p:spPr>
          <a:xfrm>
            <a:off x="1099603" y="4534006"/>
            <a:ext cx="4167866" cy="1181105"/>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4800">
                <a:latin typeface="+mj-lt"/>
                <a:ea typeface="+mj-ea"/>
                <a:cs typeface="+mj-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3504">
              <a:spcAft>
                <a:spcPts val="600"/>
              </a:spcAft>
            </a:pPr>
            <a:r>
              <a:rPr lang="en-US" sz="1400" kern="1200" dirty="0">
                <a:solidFill>
                  <a:schemeClr val="tx1"/>
                </a:solidFill>
                <a:latin typeface="+mj-lt"/>
                <a:ea typeface="+mj-ea"/>
                <a:cs typeface="+mj-cs"/>
              </a:rPr>
              <a:t>The Bar plot indicates that the NO2 Median values of most of the U.S. states such as Georgia, and Arizona are above the national average. While Kansas, Iowa, and Maine are the lowest. </a:t>
            </a:r>
            <a:endParaRPr lang="en-US" sz="1400" dirty="0"/>
          </a:p>
        </p:txBody>
      </p:sp>
      <p:pic>
        <p:nvPicPr>
          <p:cNvPr id="7" name="Picture 6" descr="A graph of number of states&#10;&#10;Description automatically generated with medium confidence">
            <a:extLst>
              <a:ext uri="{FF2B5EF4-FFF2-40B4-BE49-F238E27FC236}">
                <a16:creationId xmlns:a16="http://schemas.microsoft.com/office/drawing/2014/main" id="{A395AE38-F207-9A5F-4447-EDD29A28D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193" y="1258375"/>
            <a:ext cx="4660151" cy="2875977"/>
          </a:xfrm>
          <a:prstGeom prst="rect">
            <a:avLst/>
          </a:prstGeom>
        </p:spPr>
      </p:pic>
      <p:pic>
        <p:nvPicPr>
          <p:cNvPr id="11" name="Picture 10" descr="A graph with green and red bars&#10;&#10;Description automatically generated">
            <a:extLst>
              <a:ext uri="{FF2B5EF4-FFF2-40B4-BE49-F238E27FC236}">
                <a16:creationId xmlns:a16="http://schemas.microsoft.com/office/drawing/2014/main" id="{F1C3F1EE-6C37-2694-8EA3-79D4D98E3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29" y="1258375"/>
            <a:ext cx="4895614" cy="2875977"/>
          </a:xfrm>
          <a:prstGeom prst="rect">
            <a:avLst/>
          </a:prstGeom>
        </p:spPr>
      </p:pic>
    </p:spTree>
    <p:extLst>
      <p:ext uri="{BB962C8B-B14F-4D97-AF65-F5344CB8AC3E}">
        <p14:creationId xmlns:p14="http://schemas.microsoft.com/office/powerpoint/2010/main" val="80376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50000"/>
              </a:schemeClr>
            </a:gs>
            <a:gs pos="90000">
              <a:schemeClr val="bg1">
                <a:lumMod val="85000"/>
                <a:lumOff val="15000"/>
              </a:schemeClr>
            </a:gs>
          </a:gsLst>
          <a:lin ang="12600000" scaled="0"/>
        </a:gradFill>
        <a:effectLst/>
      </p:bgPr>
    </p:bg>
    <p:spTree>
      <p:nvGrpSpPr>
        <p:cNvPr id="1" name=""/>
        <p:cNvGrpSpPr/>
        <p:nvPr/>
      </p:nvGrpSpPr>
      <p:grpSpPr>
        <a:xfrm>
          <a:off x="0" y="0"/>
          <a:ext cx="0" cy="0"/>
          <a:chOff x="0" y="0"/>
          <a:chExt cx="0" cy="0"/>
        </a:xfrm>
      </p:grpSpPr>
      <p:pic>
        <p:nvPicPr>
          <p:cNvPr id="5" name="Picture 4" descr="A map of the united states&#10;&#10;Description automatically generated">
            <a:extLst>
              <a:ext uri="{FF2B5EF4-FFF2-40B4-BE49-F238E27FC236}">
                <a16:creationId xmlns:a16="http://schemas.microsoft.com/office/drawing/2014/main" id="{E7285016-8535-4572-C544-A5CCA0CA0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603" y="1561900"/>
            <a:ext cx="4796132" cy="3141055"/>
          </a:xfrm>
          <a:prstGeom prst="rect">
            <a:avLst/>
          </a:prstGeom>
        </p:spPr>
      </p:pic>
      <p:sp>
        <p:nvSpPr>
          <p:cNvPr id="6" name="Content Placeholder 3">
            <a:extLst>
              <a:ext uri="{FF2B5EF4-FFF2-40B4-BE49-F238E27FC236}">
                <a16:creationId xmlns:a16="http://schemas.microsoft.com/office/drawing/2014/main" id="{FAA48989-D8D8-F02A-85A6-7F23BCE8A04E}"/>
              </a:ext>
            </a:extLst>
          </p:cNvPr>
          <p:cNvSpPr txBox="1">
            <a:spLocks/>
          </p:cNvSpPr>
          <p:nvPr/>
        </p:nvSpPr>
        <p:spPr>
          <a:xfrm>
            <a:off x="1172248" y="5069553"/>
            <a:ext cx="4556487" cy="915746"/>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4800">
                <a:latin typeface="+mj-lt"/>
                <a:ea typeface="+mj-ea"/>
                <a:cs typeface="+mj-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539496">
              <a:spcAft>
                <a:spcPts val="600"/>
              </a:spcAft>
            </a:pPr>
            <a:r>
              <a:rPr lang="en-US" sz="1400" dirty="0">
                <a:latin typeface="+mn-lt"/>
              </a:rPr>
              <a:t>The Tree Map built on the Dataset suggests that California and Texas had the greatest number of observations.  This is similar to the observations in the individual datasets.</a:t>
            </a:r>
          </a:p>
        </p:txBody>
      </p:sp>
      <p:pic>
        <p:nvPicPr>
          <p:cNvPr id="8" name="Picture 7" descr="A graph of a number of levels&#10;&#10;Description automatically generated with medium confidence">
            <a:extLst>
              <a:ext uri="{FF2B5EF4-FFF2-40B4-BE49-F238E27FC236}">
                <a16:creationId xmlns:a16="http://schemas.microsoft.com/office/drawing/2014/main" id="{5F8EC8B9-A0F6-41F5-5317-80E1AC798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744" y="1561900"/>
            <a:ext cx="5116929" cy="3141055"/>
          </a:xfrm>
          <a:prstGeom prst="rect">
            <a:avLst/>
          </a:prstGeom>
        </p:spPr>
      </p:pic>
      <p:sp>
        <p:nvSpPr>
          <p:cNvPr id="9" name="Content Placeholder 3">
            <a:extLst>
              <a:ext uri="{FF2B5EF4-FFF2-40B4-BE49-F238E27FC236}">
                <a16:creationId xmlns:a16="http://schemas.microsoft.com/office/drawing/2014/main" id="{9F2EF1DA-0DAE-BFFA-519B-B3E5EC6DCBA8}"/>
              </a:ext>
            </a:extLst>
          </p:cNvPr>
          <p:cNvSpPr txBox="1">
            <a:spLocks/>
          </p:cNvSpPr>
          <p:nvPr/>
        </p:nvSpPr>
        <p:spPr>
          <a:xfrm>
            <a:off x="6820964" y="5088884"/>
            <a:ext cx="4556487" cy="915746"/>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4800">
                <a:latin typeface="+mj-lt"/>
                <a:ea typeface="+mj-ea"/>
                <a:cs typeface="+mj-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539496">
              <a:spcAft>
                <a:spcPts val="600"/>
              </a:spcAft>
            </a:pPr>
            <a:r>
              <a:rPr lang="en-US" sz="1400" dirty="0">
                <a:latin typeface="+mn-lt"/>
              </a:rPr>
              <a:t>Facet Scatter plot of AQI vs NO2 levels based on the Ozone levels in Southwest states suggests that the relationship is similar throughout the region. </a:t>
            </a:r>
          </a:p>
        </p:txBody>
      </p:sp>
      <p:sp>
        <p:nvSpPr>
          <p:cNvPr id="7" name="Title 2">
            <a:extLst>
              <a:ext uri="{FF2B5EF4-FFF2-40B4-BE49-F238E27FC236}">
                <a16:creationId xmlns:a16="http://schemas.microsoft.com/office/drawing/2014/main" id="{BC19CBDF-E630-4729-EEBC-CB5BF214AA56}"/>
              </a:ext>
            </a:extLst>
          </p:cNvPr>
          <p:cNvSpPr txBox="1">
            <a:spLocks/>
          </p:cNvSpPr>
          <p:nvPr/>
        </p:nvSpPr>
        <p:spPr>
          <a:xfrm>
            <a:off x="1966727" y="189571"/>
            <a:ext cx="7308850" cy="986400"/>
          </a:xfrm>
          <a:prstGeom prst="rect">
            <a:avLst/>
          </a:prstGeom>
          <a:scene3d>
            <a:camera prst="orthographicFront"/>
            <a:lightRig rig="threePt" dir="t"/>
          </a:scene3d>
        </p:spPr>
        <p:txBody>
          <a:bodyPr vert="horz" wrap="square" lIns="0" tIns="0" rIns="0" bIns="0" rtlCol="0" anchor="ctr"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nSpc>
                <a:spcPct val="90000"/>
              </a:lnSpc>
              <a:spcAft>
                <a:spcPts val="600"/>
              </a:spcAft>
            </a:pPr>
            <a:r>
              <a:rPr lang="en-US" sz="3700" dirty="0"/>
              <a:t>            Data Exploration (continued)</a:t>
            </a:r>
          </a:p>
        </p:txBody>
      </p:sp>
    </p:spTree>
    <p:extLst>
      <p:ext uri="{BB962C8B-B14F-4D97-AF65-F5344CB8AC3E}">
        <p14:creationId xmlns:p14="http://schemas.microsoft.com/office/powerpoint/2010/main" val="381069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329939" y="413249"/>
            <a:ext cx="4015818" cy="5816530"/>
          </a:xfrm>
          <a:gradFill rotWithShape="0">
            <a:gsLst>
              <a:gs pos="0">
                <a:schemeClr val="tx1"/>
              </a:gs>
              <a:gs pos="0">
                <a:srgbClr val="000000">
                  <a:lumMod val="85000"/>
                  <a:lumOff val="15000"/>
                </a:srgbClr>
              </a:gs>
              <a:gs pos="12000">
                <a:srgbClr val="17B2D1">
                  <a:lumMod val="75000"/>
                </a:srgbClr>
              </a:gs>
            </a:gsLst>
            <a:lin ang="10800000" scaled="0"/>
          </a:gradFill>
          <a:ln>
            <a:noFill/>
          </a:ln>
          <a:effectLst/>
        </p:spPr>
        <p:txBody>
          <a:bodyPr>
            <a:normAutofit/>
          </a:bodyPr>
          <a:lstStyle/>
          <a:p>
            <a:pPr algn="ctr"/>
            <a:br>
              <a:rPr lang="en-US" dirty="0">
                <a:solidFill>
                  <a:schemeClr val="bg1"/>
                </a:solidFill>
              </a:rPr>
            </a:br>
            <a:br>
              <a:rPr lang="en-US" dirty="0">
                <a:solidFill>
                  <a:schemeClr val="bg1"/>
                </a:solidFill>
              </a:rPr>
            </a:br>
            <a:r>
              <a:rPr lang="en-US" dirty="0">
                <a:solidFill>
                  <a:schemeClr val="bg1"/>
                </a:solidFill>
              </a:rPr>
              <a:t>The Process of Data Preparation</a:t>
            </a:r>
            <a:br>
              <a:rPr lang="en-US" sz="4000" dirty="0">
                <a:solidFill>
                  <a:schemeClr val="bg1"/>
                </a:solidFill>
              </a:rPr>
            </a:br>
            <a:br>
              <a:rPr lang="en-US" sz="4000" dirty="0">
                <a:solidFill>
                  <a:schemeClr val="bg1"/>
                </a:solidFill>
              </a:rPr>
            </a:br>
            <a:endParaRPr lang="en-US" sz="4000" dirty="0">
              <a:solidFill>
                <a:schemeClr val="bg1"/>
              </a:solidFill>
            </a:endParaRP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1855175901"/>
              </p:ext>
            </p:extLst>
          </p:nvPr>
        </p:nvGraphicFramePr>
        <p:xfrm>
          <a:off x="5010298" y="325652"/>
          <a:ext cx="6358427" cy="5904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033874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71644b8-cf30-4c88-8193-f0696b7d883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03CE46F3008D40B6D92C1C6CC74FE8" ma:contentTypeVersion="8" ma:contentTypeDescription="Create a new document." ma:contentTypeScope="" ma:versionID="4f9932cb3fc76505cfde1a0d929895c8">
  <xsd:schema xmlns:xsd="http://www.w3.org/2001/XMLSchema" xmlns:xs="http://www.w3.org/2001/XMLSchema" xmlns:p="http://schemas.microsoft.com/office/2006/metadata/properties" xmlns:ns3="871644b8-cf30-4c88-8193-f0696b7d8830" xmlns:ns4="1c5b9b95-2637-4f24-896b-908ea2840aaf" targetNamespace="http://schemas.microsoft.com/office/2006/metadata/properties" ma:root="true" ma:fieldsID="ac6de7084070d34cad55e7778ba755ea" ns3:_="" ns4:_="">
    <xsd:import namespace="871644b8-cf30-4c88-8193-f0696b7d8830"/>
    <xsd:import namespace="1c5b9b95-2637-4f24-896b-908ea2840a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644b8-cf30-4c88-8193-f0696b7d88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5b9b95-2637-4f24-896b-908ea2840a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1478D8-C8A3-4EF0-85AA-4B38FF56EC7E}">
  <ds:schemaRefs>
    <ds:schemaRef ds:uri="http://www.w3.org/XML/1998/namespace"/>
    <ds:schemaRef ds:uri="http://schemas.openxmlformats.org/package/2006/metadata/core-properties"/>
    <ds:schemaRef ds:uri="1c5b9b95-2637-4f24-896b-908ea2840aaf"/>
    <ds:schemaRef ds:uri="http://purl.org/dc/dcmitype/"/>
    <ds:schemaRef ds:uri="http://schemas.microsoft.com/office/2006/documentManagement/types"/>
    <ds:schemaRef ds:uri="http://schemas.microsoft.com/office/infopath/2007/PartnerControls"/>
    <ds:schemaRef ds:uri="871644b8-cf30-4c88-8193-f0696b7d8830"/>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A801C7B-430E-4760-8898-A15B1997A3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644b8-cf30-4c88-8193-f0696b7d8830"/>
    <ds:schemaRef ds:uri="1c5b9b95-2637-4f24-896b-908ea2840a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6E7E21-0511-4576-86AB-A32AF2EBE1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4114</TotalTime>
  <Words>1332</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Sitka Heading</vt:lpstr>
      <vt:lpstr>Source Sans Pro</vt:lpstr>
      <vt:lpstr>Wingdings</vt:lpstr>
      <vt:lpstr>3DFloatVTI</vt:lpstr>
      <vt:lpstr>PowerPoint Presentation</vt:lpstr>
      <vt:lpstr>    Air Pollution</vt:lpstr>
      <vt:lpstr>PowerPoint Presentation</vt:lpstr>
      <vt:lpstr>PowerPoint Presentation</vt:lpstr>
      <vt:lpstr> Source of the Data   The Data files are taken from the Environmental Protection Agency (EPA)  website. Various Datasets each containing the concentration of pollutants, gases, and meteorological parameters for the year 2022 are used in the study.  </vt:lpstr>
      <vt:lpstr>PowerPoint Presentation</vt:lpstr>
      <vt:lpstr>PowerPoint Presentation</vt:lpstr>
      <vt:lpstr>PowerPoint Presentation</vt:lpstr>
      <vt:lpstr>  The Process of Data Preparation  </vt:lpstr>
      <vt:lpstr>PowerPoint Presentation</vt:lpstr>
      <vt:lpstr>PowerPoint Presentation</vt:lpstr>
      <vt:lpstr>PowerPoint Presentation</vt:lpstr>
      <vt:lpstr>Model Outcome and Conclusion</vt:lpstr>
      <vt:lpstr>Ethical Concerns</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Guruprasad Velikadu Krishnamoorthy</dc:creator>
  <cp:lastModifiedBy>Guruprasad Velikadu Krishnamoorthy</cp:lastModifiedBy>
  <cp:revision>195</cp:revision>
  <dcterms:created xsi:type="dcterms:W3CDTF">2024-02-27T02:54:41Z</dcterms:created>
  <dcterms:modified xsi:type="dcterms:W3CDTF">2024-03-02T04:33:59Z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0x010100CD03CE46F3008D40B6D92C1C6CC74FE8</vt:lpwstr>
  </property>
</Properties>
</file>