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26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562" y="448216"/>
            <a:ext cx="1906270" cy="404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1026" y="1045443"/>
            <a:ext cx="2468245" cy="869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810" y="397963"/>
            <a:ext cx="3036570" cy="4520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05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8CD8C-A1E9-B887-B04B-A9ADBAB81ED6}"/>
              </a:ext>
            </a:extLst>
          </p:cNvPr>
          <p:cNvSpPr txBox="1"/>
          <p:nvPr/>
        </p:nvSpPr>
        <p:spPr>
          <a:xfrm>
            <a:off x="2851150" y="276225"/>
            <a:ext cx="2362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Advanced COVID-19 Detection from</a:t>
            </a:r>
            <a:endParaRPr lang="en-IN" sz="1800" dirty="0">
              <a:solidFill>
                <a:srgbClr val="FFFF00"/>
              </a:solidFill>
              <a:effectLst/>
              <a:highlight>
                <a:srgbClr val="0000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Lung X-rays with Machine Learning or Deep Learnings</a:t>
            </a:r>
          </a:p>
          <a:p>
            <a:pPr algn="just"/>
            <a:endParaRPr lang="en-US" b="1" dirty="0">
              <a:solidFill>
                <a:srgbClr val="FFFF00"/>
              </a:solidFill>
              <a:highlight>
                <a:srgbClr val="000000"/>
              </a:highlight>
              <a:latin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rgbClr val="FFFF00"/>
              </a:solidFill>
              <a:highlight>
                <a:srgbClr val="000000"/>
              </a:highlight>
              <a:latin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rgbClr val="FFFF00"/>
              </a:solidFill>
              <a:highlight>
                <a:srgbClr val="000000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TEAM NO. : 1</a:t>
            </a:r>
          </a:p>
          <a:p>
            <a:pPr algn="l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BATCH       : GCE_1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algn="r">
              <a:lnSpc>
                <a:spcPts val="1495"/>
              </a:lnSpc>
              <a:spcBef>
                <a:spcPts val="95"/>
              </a:spcBef>
            </a:pPr>
            <a:r>
              <a:rPr spc="20" dirty="0"/>
              <a:t>Clinical</a:t>
            </a:r>
            <a:r>
              <a:rPr spc="75" dirty="0"/>
              <a:t> </a:t>
            </a:r>
            <a:r>
              <a:rPr spc="20" dirty="0"/>
              <a:t>Applications</a:t>
            </a:r>
            <a:r>
              <a:rPr spc="155" dirty="0"/>
              <a:t> </a:t>
            </a:r>
            <a:r>
              <a:rPr spc="-25" dirty="0"/>
              <a:t>and</a:t>
            </a:r>
          </a:p>
          <a:p>
            <a:pPr marL="50800" marR="5080" algn="r">
              <a:lnSpc>
                <a:spcPts val="1495"/>
              </a:lnSpc>
            </a:pPr>
            <a:r>
              <a:rPr spc="-10" dirty="0"/>
              <a:t>Impact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585" y="936809"/>
            <a:ext cx="337316" cy="79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012" y="1076849"/>
            <a:ext cx="608780" cy="982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906" y="882870"/>
            <a:ext cx="2011045" cy="8693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244"/>
              </a:spcBef>
            </a:pPr>
            <a:r>
              <a:rPr sz="800" dirty="0">
                <a:latin typeface="Verdana"/>
                <a:cs typeface="Verdana"/>
              </a:rPr>
              <a:t>Understanding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potential</a:t>
            </a:r>
            <a:endParaRPr sz="800">
              <a:latin typeface="Verdana"/>
              <a:cs typeface="Verdana"/>
            </a:endParaRPr>
          </a:p>
          <a:p>
            <a:pPr marL="339725" marR="5080" indent="422909" algn="r">
              <a:lnSpc>
                <a:spcPct val="114900"/>
              </a:lnSpc>
            </a:pP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machine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learning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and </a:t>
            </a:r>
            <a:r>
              <a:rPr sz="800" spc="-55" dirty="0">
                <a:latin typeface="Verdana"/>
                <a:cs typeface="Verdana"/>
              </a:rPr>
              <a:t>X-</a:t>
            </a:r>
            <a:r>
              <a:rPr sz="800" spc="-45" dirty="0">
                <a:latin typeface="Verdana"/>
                <a:cs typeface="Verdana"/>
              </a:rPr>
              <a:t>ray </a:t>
            </a:r>
            <a:r>
              <a:rPr sz="800" spc="-10" dirty="0">
                <a:latin typeface="Verdana"/>
                <a:cs typeface="Verdana"/>
              </a:rPr>
              <a:t>scans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Covid-</a:t>
            </a:r>
            <a:r>
              <a:rPr sz="800" spc="-140" dirty="0">
                <a:latin typeface="Verdana"/>
                <a:cs typeface="Verdana"/>
              </a:rPr>
              <a:t>19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detection.</a:t>
            </a:r>
            <a:endParaRPr sz="800">
              <a:latin typeface="Verdana"/>
              <a:cs typeface="Verdana"/>
            </a:endParaRPr>
          </a:p>
          <a:p>
            <a:pPr marL="349250" marR="5080" indent="-337185" algn="r">
              <a:lnSpc>
                <a:spcPct val="114900"/>
              </a:lnSpc>
              <a:spcBef>
                <a:spcPts val="20"/>
              </a:spcBef>
            </a:pPr>
            <a:r>
              <a:rPr sz="800" spc="-10" dirty="0">
                <a:latin typeface="Verdana"/>
                <a:cs typeface="Verdana"/>
              </a:rPr>
              <a:t>Exploring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broader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impact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public </a:t>
            </a:r>
            <a:r>
              <a:rPr sz="800" dirty="0">
                <a:latin typeface="Verdana"/>
                <a:cs typeface="Verdana"/>
              </a:rPr>
              <a:t>health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for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early </a:t>
            </a:r>
            <a:r>
              <a:rPr sz="800" spc="-10" dirty="0">
                <a:latin typeface="Verdana"/>
                <a:cs typeface="Verdana"/>
              </a:rPr>
              <a:t>intervention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treatment.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255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solidFill>
                  <a:srgbClr val="FFFFFF"/>
                </a:solidFill>
              </a:rPr>
              <a:t>Future</a:t>
            </a:r>
            <a:r>
              <a:rPr sz="1300" spc="70" dirty="0">
                <a:solidFill>
                  <a:srgbClr val="FFFFFF"/>
                </a:solidFill>
              </a:rPr>
              <a:t> </a:t>
            </a:r>
            <a:r>
              <a:rPr sz="1300" spc="65" dirty="0">
                <a:solidFill>
                  <a:srgbClr val="FFFFFF"/>
                </a:solidFill>
              </a:rPr>
              <a:t>Prospects</a:t>
            </a:r>
            <a:r>
              <a:rPr sz="1300" spc="75" dirty="0">
                <a:solidFill>
                  <a:srgbClr val="FFFFFF"/>
                </a:solidFill>
              </a:rPr>
              <a:t> </a:t>
            </a:r>
            <a:r>
              <a:rPr sz="1300" spc="55" dirty="0">
                <a:solidFill>
                  <a:srgbClr val="FFFFFF"/>
                </a:solidFill>
              </a:rPr>
              <a:t>and</a:t>
            </a:r>
            <a:r>
              <a:rPr sz="1300" spc="75" dirty="0">
                <a:solidFill>
                  <a:srgbClr val="FFFFFF"/>
                </a:solidFill>
              </a:rPr>
              <a:t> </a:t>
            </a:r>
            <a:r>
              <a:rPr sz="1300" spc="45" dirty="0">
                <a:solidFill>
                  <a:srgbClr val="FFFFFF"/>
                </a:solidFill>
              </a:rPr>
              <a:t>Innovations</a:t>
            </a:r>
            <a:endParaRPr sz="1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330" y="1099374"/>
            <a:ext cx="509534" cy="792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1675" y="1239417"/>
            <a:ext cx="649559" cy="987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44"/>
              </a:spcBef>
            </a:pPr>
            <a:r>
              <a:rPr spc="-10" dirty="0"/>
              <a:t>Exploring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future</a:t>
            </a:r>
            <a:r>
              <a:rPr spc="-35" dirty="0"/>
              <a:t> </a:t>
            </a:r>
            <a:r>
              <a:rPr dirty="0"/>
              <a:t>prospects</a:t>
            </a:r>
            <a:r>
              <a:rPr spc="-40" dirty="0"/>
              <a:t> </a:t>
            </a:r>
            <a:r>
              <a:rPr spc="-25" dirty="0"/>
              <a:t>of</a:t>
            </a:r>
          </a:p>
          <a:p>
            <a:pPr marL="227965" marR="220345" indent="687070">
              <a:lnSpc>
                <a:spcPct val="114900"/>
              </a:lnSpc>
            </a:pP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revolutionizing</a:t>
            </a:r>
            <a:r>
              <a:rPr spc="-15" dirty="0"/>
              <a:t> </a:t>
            </a:r>
            <a:r>
              <a:rPr spc="-30" dirty="0"/>
              <a:t>Covid-</a:t>
            </a:r>
            <a:r>
              <a:rPr spc="-75" dirty="0"/>
              <a:t>19 </a:t>
            </a:r>
            <a:r>
              <a:rPr spc="-10" dirty="0"/>
              <a:t>detection. </a:t>
            </a:r>
            <a:r>
              <a:rPr dirty="0"/>
              <a:t>Highlighting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potential</a:t>
            </a:r>
            <a:r>
              <a:rPr spc="-5" dirty="0"/>
              <a:t> </a:t>
            </a:r>
            <a:r>
              <a:rPr spc="-25" dirty="0"/>
              <a:t>for</a:t>
            </a:r>
          </a:p>
          <a:p>
            <a:pPr marL="12065" marR="5080" indent="-635" algn="ctr">
              <a:lnSpc>
                <a:spcPct val="114900"/>
              </a:lnSpc>
              <a:spcBef>
                <a:spcPts val="20"/>
              </a:spcBef>
            </a:pPr>
            <a:r>
              <a:rPr dirty="0"/>
              <a:t>continuous</a:t>
            </a:r>
            <a:r>
              <a:rPr spc="-35" dirty="0"/>
              <a:t> </a:t>
            </a:r>
            <a:r>
              <a:rPr dirty="0"/>
              <a:t>advancements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20" dirty="0"/>
              <a:t>role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20" dirty="0"/>
              <a:t>research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development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shaping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future of</a:t>
            </a:r>
            <a:r>
              <a:rPr spc="-40" dirty="0"/>
              <a:t> </a:t>
            </a:r>
            <a:r>
              <a:rPr dirty="0"/>
              <a:t>medical</a:t>
            </a:r>
            <a:r>
              <a:rPr spc="-35" dirty="0"/>
              <a:t> </a:t>
            </a:r>
            <a:r>
              <a:rPr spc="-10" dirty="0"/>
              <a:t>diagnostics.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09" y="471982"/>
            <a:ext cx="1722120" cy="410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0"/>
              </a:spcBef>
            </a:pPr>
            <a:r>
              <a:rPr dirty="0"/>
              <a:t>Ethical</a:t>
            </a:r>
            <a:r>
              <a:rPr spc="114" dirty="0"/>
              <a:t> </a:t>
            </a:r>
            <a:r>
              <a:rPr spc="50" dirty="0"/>
              <a:t>and</a:t>
            </a:r>
            <a:r>
              <a:rPr spc="114" dirty="0"/>
              <a:t> </a:t>
            </a:r>
            <a:r>
              <a:rPr spc="-10" dirty="0"/>
              <a:t>Regulatory </a:t>
            </a:r>
            <a:r>
              <a:rPr spc="50" dirty="0"/>
              <a:t>Considerations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3219" y="923187"/>
            <a:ext cx="1121176" cy="2009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443" y="923187"/>
            <a:ext cx="515843" cy="986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65897" y="888726"/>
            <a:ext cx="1878330" cy="9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76605" marR="115570" indent="-764540">
              <a:lnSpc>
                <a:spcPct val="100000"/>
              </a:lnSpc>
              <a:spcBef>
                <a:spcPts val="90"/>
              </a:spcBef>
              <a:tabLst>
                <a:tab pos="1170305" algn="l"/>
              </a:tabLst>
            </a:pPr>
            <a:r>
              <a:rPr sz="800" dirty="0">
                <a:latin typeface="Verdana"/>
                <a:cs typeface="Verdana"/>
              </a:rPr>
              <a:t>Addressing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the</a:t>
            </a:r>
            <a:r>
              <a:rPr sz="800" dirty="0">
                <a:latin typeface="Verdana"/>
                <a:cs typeface="Verdana"/>
              </a:rPr>
              <a:t>		</a:t>
            </a:r>
            <a:r>
              <a:rPr sz="800" spc="-25" dirty="0">
                <a:latin typeface="Verdana"/>
                <a:cs typeface="Verdana"/>
              </a:rPr>
              <a:t>and </a:t>
            </a:r>
            <a:r>
              <a:rPr sz="800" spc="-10" dirty="0">
                <a:latin typeface="Verdana"/>
                <a:cs typeface="Verdana"/>
              </a:rPr>
              <a:t>associated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with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the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ts val="960"/>
              </a:lnSpc>
              <a:spcBef>
                <a:spcPts val="30"/>
              </a:spcBef>
            </a:pPr>
            <a:r>
              <a:rPr sz="800" dirty="0">
                <a:latin typeface="Verdana"/>
                <a:cs typeface="Verdana"/>
              </a:rPr>
              <a:t>adoption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advanced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diagnostic technologies.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Exploring </a:t>
            </a:r>
            <a:r>
              <a:rPr sz="800" spc="-25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importance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ethical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guidelines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and </a:t>
            </a:r>
            <a:r>
              <a:rPr sz="800" spc="-10" dirty="0">
                <a:latin typeface="Verdana"/>
                <a:cs typeface="Verdana"/>
              </a:rPr>
              <a:t>regulatory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frameworks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ensuring </a:t>
            </a:r>
            <a:r>
              <a:rPr sz="800" spc="-25" dirty="0">
                <a:latin typeface="Verdana"/>
                <a:cs typeface="Verdana"/>
              </a:rPr>
              <a:t>safe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responsible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deployment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of </a:t>
            </a:r>
            <a:r>
              <a:rPr sz="800" spc="-10" dirty="0">
                <a:latin typeface="Verdana"/>
                <a:cs typeface="Verdana"/>
              </a:rPr>
              <a:t>these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innovations.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sp>
          <p:nvSpPr>
            <p:cNvPr id="3" name="object 3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5845213" y="0"/>
                  </a:moveTo>
                  <a:lnTo>
                    <a:pt x="5453367" y="0"/>
                  </a:lnTo>
                  <a:lnTo>
                    <a:pt x="5453367" y="391160"/>
                  </a:lnTo>
                  <a:lnTo>
                    <a:pt x="5453367" y="2895600"/>
                  </a:lnTo>
                  <a:lnTo>
                    <a:pt x="3865029" y="2895600"/>
                  </a:lnTo>
                  <a:lnTo>
                    <a:pt x="3865029" y="2894457"/>
                  </a:lnTo>
                  <a:lnTo>
                    <a:pt x="1980222" y="2894457"/>
                  </a:lnTo>
                  <a:lnTo>
                    <a:pt x="1980222" y="2895600"/>
                  </a:lnTo>
                  <a:lnTo>
                    <a:pt x="391858" y="2895600"/>
                  </a:lnTo>
                  <a:lnTo>
                    <a:pt x="391858" y="391160"/>
                  </a:lnTo>
                  <a:lnTo>
                    <a:pt x="1980222" y="391160"/>
                  </a:lnTo>
                  <a:lnTo>
                    <a:pt x="1980222" y="392595"/>
                  </a:lnTo>
                  <a:lnTo>
                    <a:pt x="3865029" y="392595"/>
                  </a:lnTo>
                  <a:lnTo>
                    <a:pt x="3865029" y="391160"/>
                  </a:lnTo>
                  <a:lnTo>
                    <a:pt x="5453367" y="391160"/>
                  </a:lnTo>
                  <a:lnTo>
                    <a:pt x="5453367" y="0"/>
                  </a:lnTo>
                  <a:lnTo>
                    <a:pt x="3776573" y="0"/>
                  </a:lnTo>
                  <a:lnTo>
                    <a:pt x="2068664" y="25"/>
                  </a:lnTo>
                  <a:lnTo>
                    <a:pt x="0" y="0"/>
                  </a:lnTo>
                  <a:lnTo>
                    <a:pt x="0" y="391160"/>
                  </a:lnTo>
                  <a:lnTo>
                    <a:pt x="0" y="2895600"/>
                  </a:lnTo>
                  <a:lnTo>
                    <a:pt x="0" y="3288030"/>
                  </a:lnTo>
                  <a:lnTo>
                    <a:pt x="2068664" y="3288030"/>
                  </a:lnTo>
                  <a:lnTo>
                    <a:pt x="2068664" y="3287014"/>
                  </a:lnTo>
                  <a:lnTo>
                    <a:pt x="3776573" y="3287014"/>
                  </a:lnTo>
                  <a:lnTo>
                    <a:pt x="3776573" y="3288030"/>
                  </a:lnTo>
                  <a:lnTo>
                    <a:pt x="5845213" y="3288030"/>
                  </a:lnTo>
                  <a:lnTo>
                    <a:pt x="5845213" y="2895600"/>
                  </a:lnTo>
                  <a:lnTo>
                    <a:pt x="5845213" y="39116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6911" y="1521369"/>
              <a:ext cx="435376" cy="79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435" y="1643146"/>
              <a:ext cx="401287" cy="98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7588" y="1647374"/>
              <a:ext cx="564379" cy="944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30" dirty="0"/>
              <a:t>Conclusion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376613" y="1486910"/>
            <a:ext cx="3108960" cy="63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5420">
              <a:lnSpc>
                <a:spcPts val="960"/>
              </a:lnSpc>
              <a:spcBef>
                <a:spcPts val="90"/>
              </a:spcBef>
            </a:pPr>
            <a:r>
              <a:rPr sz="800" dirty="0">
                <a:latin typeface="Verdana"/>
                <a:cs typeface="Verdana"/>
              </a:rPr>
              <a:t>Summarizing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transformative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of</a:t>
            </a:r>
            <a:endParaRPr sz="800">
              <a:latin typeface="Verdana"/>
              <a:cs typeface="Verdana"/>
            </a:endParaRPr>
          </a:p>
          <a:p>
            <a:pPr marL="12700" indent="426084">
              <a:lnSpc>
                <a:spcPts val="960"/>
              </a:lnSpc>
              <a:tabLst>
                <a:tab pos="1250315" algn="l"/>
              </a:tabLst>
            </a:pPr>
            <a:r>
              <a:rPr sz="800" spc="-25" dirty="0">
                <a:latin typeface="Verdana"/>
                <a:cs typeface="Verdana"/>
              </a:rPr>
              <a:t>and</a:t>
            </a:r>
            <a:r>
              <a:rPr sz="800" dirty="0">
                <a:latin typeface="Verdana"/>
                <a:cs typeface="Verdana"/>
              </a:rPr>
              <a:t>	in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revolutionizing</a:t>
            </a:r>
            <a:r>
              <a:rPr sz="800" spc="-30" dirty="0">
                <a:latin typeface="Verdana"/>
                <a:cs typeface="Verdana"/>
              </a:rPr>
              <a:t> Covid-</a:t>
            </a:r>
            <a:r>
              <a:rPr sz="800" spc="-140" dirty="0">
                <a:latin typeface="Verdana"/>
                <a:cs typeface="Verdana"/>
              </a:rPr>
              <a:t>19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detection.</a:t>
            </a:r>
            <a:endParaRPr sz="800">
              <a:latin typeface="Verdana"/>
              <a:cs typeface="Verdana"/>
            </a:endParaRPr>
          </a:p>
          <a:p>
            <a:pPr marL="12700" marR="21590" algn="ctr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Emphasizing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need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for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collaborative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efforts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harness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power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advanced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technologies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combating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global pandemic.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950" y="352425"/>
            <a:ext cx="352018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871CF-C0EF-786D-E276-C6C507A59F52}"/>
              </a:ext>
            </a:extLst>
          </p:cNvPr>
          <p:cNvSpPr txBox="1"/>
          <p:nvPr/>
        </p:nvSpPr>
        <p:spPr>
          <a:xfrm>
            <a:off x="1250950" y="1038225"/>
            <a:ext cx="426110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TEAM NO.   : 1</a:t>
            </a:r>
          </a:p>
          <a:p>
            <a:pPr algn="l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BATCH         : GCE_1</a:t>
            </a:r>
            <a:endParaRPr lang="en-IN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TEAM SIZE : 4</a:t>
            </a:r>
          </a:p>
          <a:p>
            <a:pPr algn="l"/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TEAM MEMBERS :     MANOJ S</a:t>
            </a:r>
          </a:p>
          <a:p>
            <a:pPr algn="l"/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		     GURU PRAKASH G</a:t>
            </a:r>
          </a:p>
          <a:p>
            <a:pPr algn="l"/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		     GOWTHAM D</a:t>
            </a:r>
          </a:p>
          <a:p>
            <a:pPr algn="l"/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		     JENISH DEVA RAJ 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114"/>
              </a:spcBef>
            </a:pPr>
            <a:r>
              <a:rPr sz="1900" spc="65" dirty="0"/>
              <a:t>Introduction</a:t>
            </a:r>
            <a:endParaRPr sz="1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944" y="936809"/>
            <a:ext cx="492825" cy="79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7990" y="936809"/>
            <a:ext cx="781168" cy="793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9367" y="886452"/>
            <a:ext cx="1995170" cy="10052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990" marR="5080" indent="-34925" algn="r">
              <a:lnSpc>
                <a:spcPct val="115399"/>
              </a:lnSpc>
              <a:spcBef>
                <a:spcPts val="65"/>
              </a:spcBef>
              <a:tabLst>
                <a:tab pos="759460" algn="l"/>
                <a:tab pos="1701164" algn="l"/>
              </a:tabLst>
            </a:pPr>
            <a:r>
              <a:rPr sz="800" spc="-25" dirty="0">
                <a:latin typeface="Verdana"/>
                <a:cs typeface="Verdana"/>
              </a:rPr>
              <a:t>The</a:t>
            </a:r>
            <a:r>
              <a:rPr sz="800" dirty="0">
                <a:latin typeface="Verdana"/>
                <a:cs typeface="Verdana"/>
              </a:rPr>
              <a:t>	</a:t>
            </a:r>
            <a:r>
              <a:rPr sz="800" spc="-25" dirty="0">
                <a:latin typeface="Verdana"/>
                <a:cs typeface="Verdana"/>
              </a:rPr>
              <a:t>of</a:t>
            </a:r>
            <a:r>
              <a:rPr sz="800" dirty="0">
                <a:latin typeface="Verdana"/>
                <a:cs typeface="Verdana"/>
              </a:rPr>
              <a:t>	</a:t>
            </a:r>
            <a:r>
              <a:rPr sz="800" spc="-10" dirty="0">
                <a:latin typeface="Verdana"/>
                <a:cs typeface="Verdana"/>
              </a:rPr>
              <a:t>using </a:t>
            </a:r>
            <a:r>
              <a:rPr sz="800" i="1" dirty="0">
                <a:latin typeface="Verdana"/>
                <a:cs typeface="Verdana"/>
              </a:rPr>
              <a:t>machine</a:t>
            </a:r>
            <a:r>
              <a:rPr sz="800" i="1" spc="-15" dirty="0">
                <a:latin typeface="Verdana"/>
                <a:cs typeface="Verdana"/>
              </a:rPr>
              <a:t> </a:t>
            </a:r>
            <a:r>
              <a:rPr sz="800" i="1" spc="-10" dirty="0">
                <a:latin typeface="Verdana"/>
                <a:cs typeface="Verdana"/>
              </a:rPr>
              <a:t>learning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55" dirty="0">
                <a:latin typeface="Verdana"/>
                <a:cs typeface="Verdana"/>
              </a:rPr>
              <a:t>X-</a:t>
            </a:r>
            <a:r>
              <a:rPr sz="800" spc="-45" dirty="0">
                <a:latin typeface="Verdana"/>
                <a:cs typeface="Verdana"/>
              </a:rPr>
              <a:t>ray</a:t>
            </a:r>
            <a:r>
              <a:rPr sz="800" spc="-10" dirty="0">
                <a:latin typeface="Verdana"/>
                <a:cs typeface="Verdana"/>
              </a:rPr>
              <a:t> scans. </a:t>
            </a:r>
            <a:r>
              <a:rPr sz="800" dirty="0">
                <a:latin typeface="Verdana"/>
                <a:cs typeface="Verdana"/>
              </a:rPr>
              <a:t>Exploring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advanced </a:t>
            </a:r>
            <a:r>
              <a:rPr sz="800" dirty="0">
                <a:latin typeface="Verdana"/>
                <a:cs typeface="Verdana"/>
              </a:rPr>
              <a:t>technology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enhance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early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diagnosis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treatment.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game-</a:t>
            </a:r>
            <a:r>
              <a:rPr sz="800" spc="-10" dirty="0">
                <a:latin typeface="Verdana"/>
                <a:cs typeface="Verdana"/>
              </a:rPr>
              <a:t>changing </a:t>
            </a:r>
            <a:r>
              <a:rPr sz="800" dirty="0">
                <a:latin typeface="Verdana"/>
                <a:cs typeface="Verdana"/>
              </a:rPr>
              <a:t>approach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combating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global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latin typeface="Verdana"/>
                <a:cs typeface="Verdana"/>
              </a:rPr>
              <a:t>pandemic.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706" y="645296"/>
            <a:ext cx="1807845" cy="2058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>
                <a:solidFill>
                  <a:srgbClr val="FFFFFF"/>
                </a:solidFill>
              </a:rPr>
              <a:t>Understanding</a:t>
            </a:r>
            <a:r>
              <a:rPr spc="26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Covid-</a:t>
            </a:r>
            <a:r>
              <a:rPr spc="-25" dirty="0">
                <a:solidFill>
                  <a:srgbClr val="FFFFFF"/>
                </a:solidFill>
              </a:rPr>
              <a:t>1</a:t>
            </a:r>
            <a:r>
              <a:rPr lang="en-US" spc="-25" dirty="0">
                <a:solidFill>
                  <a:srgbClr val="FFFFFF"/>
                </a:solidFill>
              </a:rPr>
              <a:t>9</a:t>
            </a:r>
            <a:endParaRPr spc="-25" dirty="0">
              <a:solidFill>
                <a:srgbClr val="FFFFFF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4974" y="1033985"/>
            <a:ext cx="675680" cy="793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8596" y="999533"/>
            <a:ext cx="1757045" cy="63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0"/>
              </a:spcBef>
            </a:pP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r>
              <a:rPr sz="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health. Exploring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challenges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detection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risks associated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delayed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diagnosis.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09" y="471982"/>
            <a:ext cx="1681480" cy="410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0"/>
              </a:spcBef>
            </a:pPr>
            <a:r>
              <a:rPr spc="50" dirty="0"/>
              <a:t>The</a:t>
            </a:r>
            <a:r>
              <a:rPr spc="-15" dirty="0"/>
              <a:t> </a:t>
            </a:r>
            <a:r>
              <a:rPr spc="55" dirty="0"/>
              <a:t>Power</a:t>
            </a:r>
            <a:r>
              <a:rPr spc="-35" dirty="0"/>
              <a:t> </a:t>
            </a:r>
            <a:r>
              <a:rPr spc="60" dirty="0"/>
              <a:t>of</a:t>
            </a:r>
            <a:r>
              <a:rPr spc="-15" dirty="0"/>
              <a:t> </a:t>
            </a:r>
            <a:r>
              <a:rPr spc="40" dirty="0"/>
              <a:t>Machine </a:t>
            </a:r>
            <a:r>
              <a:rPr spc="35" dirty="0"/>
              <a:t>Learning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116" y="923187"/>
            <a:ext cx="435376" cy="79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8553" y="1044952"/>
            <a:ext cx="401299" cy="987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65907" y="888726"/>
            <a:ext cx="1904364" cy="760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0"/>
              </a:spcBef>
            </a:pPr>
            <a:r>
              <a:rPr sz="800" dirty="0">
                <a:latin typeface="Verdana"/>
                <a:cs typeface="Verdana"/>
              </a:rPr>
              <a:t>Harnessing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of</a:t>
            </a:r>
            <a:endParaRPr sz="800" dirty="0">
              <a:latin typeface="Verdana"/>
              <a:cs typeface="Verdana"/>
            </a:endParaRPr>
          </a:p>
          <a:p>
            <a:pPr marL="455930">
              <a:lnSpc>
                <a:spcPts val="960"/>
              </a:lnSpc>
            </a:pPr>
            <a:r>
              <a:rPr sz="800" dirty="0">
                <a:latin typeface="Verdana"/>
                <a:cs typeface="Verdana"/>
              </a:rPr>
              <a:t>in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medical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diagnostics.</a:t>
            </a:r>
            <a:endParaRPr sz="8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Exploring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how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advanced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algorithms </a:t>
            </a:r>
            <a:r>
              <a:rPr sz="800" dirty="0">
                <a:latin typeface="Verdana"/>
                <a:cs typeface="Verdana"/>
              </a:rPr>
              <a:t>can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analyze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complex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patterns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to </a:t>
            </a:r>
            <a:r>
              <a:rPr sz="800" spc="-10" dirty="0">
                <a:latin typeface="Verdana"/>
                <a:cs typeface="Verdana"/>
              </a:rPr>
              <a:t>identify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early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signs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Covid-</a:t>
            </a:r>
            <a:r>
              <a:rPr sz="800" spc="-25" dirty="0">
                <a:latin typeface="Verdana"/>
                <a:cs typeface="Verdana"/>
              </a:rPr>
              <a:t>19 </a:t>
            </a:r>
            <a:r>
              <a:rPr sz="800" spc="-10" dirty="0">
                <a:latin typeface="Verdana"/>
                <a:cs typeface="Verdana"/>
              </a:rPr>
              <a:t>infection.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25" y="610989"/>
            <a:ext cx="1630045" cy="42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300" spc="50" dirty="0"/>
              <a:t>X-</a:t>
            </a:r>
            <a:r>
              <a:rPr sz="1300" dirty="0"/>
              <a:t>ray</a:t>
            </a:r>
            <a:r>
              <a:rPr sz="1300" spc="-30" dirty="0"/>
              <a:t> </a:t>
            </a:r>
            <a:r>
              <a:rPr sz="1300" spc="65" dirty="0"/>
              <a:t>Scans</a:t>
            </a:r>
            <a:r>
              <a:rPr sz="1300" spc="15" dirty="0"/>
              <a:t> </a:t>
            </a:r>
            <a:r>
              <a:rPr sz="1300" spc="65" dirty="0"/>
              <a:t>in</a:t>
            </a:r>
            <a:r>
              <a:rPr sz="1300" spc="15" dirty="0"/>
              <a:t> </a:t>
            </a:r>
            <a:r>
              <a:rPr sz="1300" spc="-20" dirty="0"/>
              <a:t>Covid </a:t>
            </a:r>
            <a:r>
              <a:rPr sz="1300" spc="55" dirty="0"/>
              <a:t>Detection</a:t>
            </a:r>
            <a:endParaRPr sz="13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1248" y="1058323"/>
            <a:ext cx="564379" cy="944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0977" y="1000166"/>
            <a:ext cx="155130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Understanding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role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of </a:t>
            </a:r>
            <a:r>
              <a:rPr sz="800" dirty="0">
                <a:latin typeface="Verdana"/>
                <a:cs typeface="Verdana"/>
              </a:rPr>
              <a:t>identifying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lung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abnormalities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296" y="1019648"/>
            <a:ext cx="1206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Verdana"/>
                <a:cs typeface="Verdana"/>
              </a:rPr>
              <a:t>in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977" y="1277199"/>
            <a:ext cx="2053589" cy="591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14"/>
              </a:spcBef>
            </a:pPr>
            <a:r>
              <a:rPr sz="800" spc="-10" dirty="0">
                <a:latin typeface="Verdana"/>
                <a:cs typeface="Verdana"/>
              </a:rPr>
              <a:t>associated </a:t>
            </a:r>
            <a:r>
              <a:rPr sz="800" dirty="0">
                <a:latin typeface="Verdana"/>
                <a:cs typeface="Verdana"/>
              </a:rPr>
              <a:t>with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Covid-</a:t>
            </a:r>
            <a:r>
              <a:rPr sz="800" spc="-140" dirty="0">
                <a:latin typeface="Verdana"/>
                <a:cs typeface="Verdana"/>
              </a:rPr>
              <a:t>19.</a:t>
            </a:r>
            <a:r>
              <a:rPr sz="800" spc="-10" dirty="0">
                <a:latin typeface="Verdana"/>
                <a:cs typeface="Verdana"/>
              </a:rPr>
              <a:t> Exploring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20" dirty="0">
                <a:latin typeface="Verdana"/>
                <a:cs typeface="Verdana"/>
              </a:rPr>
              <a:t> of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radiological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imaging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early </a:t>
            </a:r>
            <a:r>
              <a:rPr sz="800" dirty="0">
                <a:latin typeface="Verdana"/>
                <a:cs typeface="Verdana"/>
              </a:rPr>
              <a:t>detection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monitoring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the</a:t>
            </a:r>
            <a:r>
              <a:rPr sz="800" spc="50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disease.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059815" marR="205740" indent="-859155">
              <a:lnSpc>
                <a:spcPts val="1490"/>
              </a:lnSpc>
              <a:spcBef>
                <a:spcPts val="660"/>
              </a:spcBef>
            </a:pPr>
            <a:r>
              <a:rPr spc="20" dirty="0">
                <a:solidFill>
                  <a:srgbClr val="FFFFFF"/>
                </a:solidFill>
              </a:rPr>
              <a:t>Challenges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in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Current</a:t>
            </a:r>
            <a:r>
              <a:rPr spc="6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Detection </a:t>
            </a:r>
            <a:r>
              <a:rPr spc="-10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7258" y="1045441"/>
            <a:ext cx="2455545" cy="588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0"/>
              </a:spcBef>
            </a:pPr>
            <a:r>
              <a:rPr sz="800" dirty="0">
                <a:latin typeface="Verdana"/>
                <a:cs typeface="Verdana"/>
              </a:rPr>
              <a:t>An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analysis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limitations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current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Covid-</a:t>
            </a:r>
            <a:r>
              <a:rPr sz="800" spc="-25" dirty="0">
                <a:latin typeface="Verdana"/>
                <a:cs typeface="Verdana"/>
              </a:rPr>
              <a:t>19 </a:t>
            </a:r>
            <a:r>
              <a:rPr sz="800" dirty="0">
                <a:latin typeface="Verdana"/>
                <a:cs typeface="Verdana"/>
              </a:rPr>
              <a:t>detection </a:t>
            </a:r>
            <a:r>
              <a:rPr sz="800" spc="-10" dirty="0">
                <a:latin typeface="Verdana"/>
                <a:cs typeface="Verdana"/>
              </a:rPr>
              <a:t>methods.</a:t>
            </a:r>
            <a:r>
              <a:rPr sz="800" dirty="0">
                <a:latin typeface="Verdana"/>
                <a:cs typeface="Verdana"/>
              </a:rPr>
              <a:t> Highlighting the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need </a:t>
            </a:r>
            <a:r>
              <a:rPr sz="800" spc="-25" dirty="0">
                <a:latin typeface="Verdana"/>
                <a:cs typeface="Verdana"/>
              </a:rPr>
              <a:t>for </a:t>
            </a:r>
            <a:r>
              <a:rPr sz="800" dirty="0">
                <a:latin typeface="Verdana"/>
                <a:cs typeface="Verdana"/>
              </a:rPr>
              <a:t>more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accurate,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efficient,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scalable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diagnostic </a:t>
            </a:r>
            <a:r>
              <a:rPr sz="800" dirty="0">
                <a:latin typeface="Verdana"/>
                <a:cs typeface="Verdana"/>
              </a:rPr>
              <a:t>approaches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combat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pandemic.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85" y="642244"/>
            <a:ext cx="161417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1050" spc="20" dirty="0">
                <a:solidFill>
                  <a:srgbClr val="FFFFFF"/>
                </a:solidFill>
              </a:rPr>
              <a:t>Advancements</a:t>
            </a:r>
            <a:r>
              <a:rPr sz="1050" spc="95" dirty="0">
                <a:solidFill>
                  <a:srgbClr val="FFFFFF"/>
                </a:solidFill>
              </a:rPr>
              <a:t> </a:t>
            </a:r>
            <a:r>
              <a:rPr sz="1050" spc="50" dirty="0">
                <a:solidFill>
                  <a:srgbClr val="FFFFFF"/>
                </a:solidFill>
              </a:rPr>
              <a:t>in</a:t>
            </a:r>
            <a:r>
              <a:rPr sz="1050" spc="100" dirty="0">
                <a:solidFill>
                  <a:srgbClr val="FFFFFF"/>
                </a:solidFill>
              </a:rPr>
              <a:t> </a:t>
            </a:r>
            <a:r>
              <a:rPr sz="1050" spc="-10" dirty="0">
                <a:solidFill>
                  <a:srgbClr val="FFFFFF"/>
                </a:solidFill>
              </a:rPr>
              <a:t>Medical Imaging</a:t>
            </a:r>
            <a:endParaRPr sz="10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8561" y="1033985"/>
            <a:ext cx="675863" cy="98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6805" y="1155762"/>
            <a:ext cx="745114" cy="79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28587" y="999534"/>
            <a:ext cx="1802130" cy="755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0"/>
              </a:spcBef>
            </a:pP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Exploring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latest</a:t>
            </a:r>
            <a:endParaRPr sz="800">
              <a:latin typeface="Verdana"/>
              <a:cs typeface="Verdana"/>
            </a:endParaRPr>
          </a:p>
          <a:p>
            <a:pPr marL="788670">
              <a:lnSpc>
                <a:spcPts val="960"/>
              </a:lnSpc>
            </a:pP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medical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imaging.</a:t>
            </a:r>
            <a:endParaRPr sz="800">
              <a:latin typeface="Verdana"/>
              <a:cs typeface="Verdana"/>
            </a:endParaRPr>
          </a:p>
          <a:p>
            <a:pPr marL="12700" marR="65405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innovative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imaging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techniques can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provide valuable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 for 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early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Covid-</a:t>
            </a:r>
            <a:r>
              <a:rPr sz="800" spc="-12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 detection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monitoring.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04470">
              <a:lnSpc>
                <a:spcPts val="1490"/>
              </a:lnSpc>
              <a:spcBef>
                <a:spcPts val="155"/>
              </a:spcBef>
            </a:pPr>
            <a:r>
              <a:rPr spc="20" dirty="0"/>
              <a:t>Integration</a:t>
            </a:r>
            <a:r>
              <a:rPr spc="90" dirty="0"/>
              <a:t> </a:t>
            </a:r>
            <a:r>
              <a:rPr spc="50" dirty="0"/>
              <a:t>of</a:t>
            </a:r>
            <a:r>
              <a:rPr spc="95" dirty="0"/>
              <a:t> </a:t>
            </a:r>
            <a:r>
              <a:rPr spc="-10" dirty="0"/>
              <a:t>Machine </a:t>
            </a:r>
            <a:r>
              <a:rPr dirty="0"/>
              <a:t>Learning</a:t>
            </a:r>
            <a:r>
              <a:rPr spc="155" dirty="0"/>
              <a:t> </a:t>
            </a:r>
            <a:r>
              <a:rPr dirty="0"/>
              <a:t>and</a:t>
            </a:r>
            <a:r>
              <a:rPr spc="125" dirty="0"/>
              <a:t> </a:t>
            </a:r>
            <a:r>
              <a:rPr dirty="0"/>
              <a:t>X-ray</a:t>
            </a:r>
            <a:r>
              <a:rPr spc="100" dirty="0"/>
              <a:t> </a:t>
            </a:r>
            <a:r>
              <a:rPr spc="-10" dirty="0"/>
              <a:t>Scans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13" y="1076849"/>
            <a:ext cx="873370" cy="987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478" y="1081076"/>
            <a:ext cx="564392" cy="94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491" y="882870"/>
            <a:ext cx="2015489" cy="8693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44"/>
              </a:spcBef>
            </a:pP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synergistic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integrating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  <a:tabLst>
                <a:tab pos="839469" algn="l"/>
              </a:tabLst>
            </a:pPr>
            <a:r>
              <a:rPr sz="800" spc="-20" dirty="0">
                <a:latin typeface="Verdana"/>
                <a:cs typeface="Verdana"/>
              </a:rPr>
              <a:t>with</a:t>
            </a:r>
            <a:r>
              <a:rPr sz="800" dirty="0">
                <a:latin typeface="Verdana"/>
                <a:cs typeface="Verdana"/>
              </a:rPr>
              <a:t>	</a:t>
            </a:r>
            <a:r>
              <a:rPr sz="800" spc="-25" dirty="0">
                <a:latin typeface="Verdana"/>
                <a:cs typeface="Verdana"/>
              </a:rPr>
              <a:t>for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Verdana"/>
                <a:cs typeface="Verdana"/>
              </a:rPr>
              <a:t>enhanced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Covid-</a:t>
            </a:r>
            <a:r>
              <a:rPr sz="800" spc="-140" dirty="0">
                <a:latin typeface="Verdana"/>
                <a:cs typeface="Verdana"/>
              </a:rPr>
              <a:t>19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detection.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Exploring</a:t>
            </a:r>
            <a:endParaRPr sz="800">
              <a:latin typeface="Verdana"/>
              <a:cs typeface="Verdana"/>
            </a:endParaRPr>
          </a:p>
          <a:p>
            <a:pPr marL="206375" marR="5080" indent="384810" algn="just">
              <a:lnSpc>
                <a:spcPct val="114900"/>
              </a:lnSpc>
              <a:spcBef>
                <a:spcPts val="20"/>
              </a:spcBef>
            </a:pPr>
            <a:r>
              <a:rPr sz="800" dirty="0">
                <a:latin typeface="Verdana"/>
                <a:cs typeface="Verdana"/>
              </a:rPr>
              <a:t>how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these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technologies</a:t>
            </a:r>
            <a:r>
              <a:rPr sz="800" spc="-25" dirty="0">
                <a:latin typeface="Verdana"/>
                <a:cs typeface="Verdana"/>
              </a:rPr>
              <a:t> can </a:t>
            </a:r>
            <a:r>
              <a:rPr sz="800" dirty="0">
                <a:latin typeface="Verdana"/>
                <a:cs typeface="Verdana"/>
              </a:rPr>
              <a:t>complement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each</a:t>
            </a:r>
            <a:r>
              <a:rPr sz="800" spc="-10" dirty="0">
                <a:latin typeface="Verdana"/>
                <a:cs typeface="Verdana"/>
              </a:rPr>
              <a:t> other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to</a:t>
            </a:r>
            <a:r>
              <a:rPr sz="800" spc="-10" dirty="0">
                <a:latin typeface="Verdana"/>
                <a:cs typeface="Verdana"/>
              </a:rPr>
              <a:t> improve </a:t>
            </a:r>
            <a:r>
              <a:rPr sz="800" dirty="0">
                <a:latin typeface="Verdana"/>
                <a:cs typeface="Verdana"/>
              </a:rPr>
              <a:t>diagnostic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accuracy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efficiency.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25" y="610989"/>
            <a:ext cx="1839595" cy="42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300" spc="10" dirty="0"/>
              <a:t>Data</a:t>
            </a:r>
            <a:r>
              <a:rPr sz="1300" spc="70" dirty="0"/>
              <a:t> </a:t>
            </a:r>
            <a:r>
              <a:rPr sz="1300" spc="10" dirty="0"/>
              <a:t>Analytics</a:t>
            </a:r>
            <a:r>
              <a:rPr sz="1300" spc="175" dirty="0"/>
              <a:t> </a:t>
            </a:r>
            <a:r>
              <a:rPr sz="1300" spc="10" dirty="0"/>
              <a:t>for</a:t>
            </a:r>
            <a:r>
              <a:rPr sz="1300" spc="120" dirty="0"/>
              <a:t> </a:t>
            </a:r>
            <a:r>
              <a:rPr sz="1300" spc="-10" dirty="0"/>
              <a:t>Early </a:t>
            </a:r>
            <a:r>
              <a:rPr sz="1300" spc="60" dirty="0"/>
              <a:t>Diagnosis</a:t>
            </a:r>
            <a:endParaRPr sz="13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589" y="1054108"/>
            <a:ext cx="693170" cy="98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0988" y="1000166"/>
            <a:ext cx="2012950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78560" algn="l"/>
              </a:tabLst>
            </a:pPr>
            <a:r>
              <a:rPr sz="800" spc="-10" dirty="0">
                <a:latin typeface="Verdana"/>
                <a:cs typeface="Verdana"/>
              </a:rPr>
              <a:t>Utilizing</a:t>
            </a:r>
            <a:r>
              <a:rPr sz="800" dirty="0">
                <a:latin typeface="Verdana"/>
                <a:cs typeface="Verdana"/>
              </a:rPr>
              <a:t>	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identify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early </a:t>
            </a:r>
            <a:r>
              <a:rPr sz="800" spc="-10" dirty="0">
                <a:latin typeface="Verdana"/>
                <a:cs typeface="Verdana"/>
              </a:rPr>
              <a:t>patterns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Covid-</a:t>
            </a:r>
            <a:r>
              <a:rPr sz="800" spc="-140" dirty="0">
                <a:latin typeface="Verdana"/>
                <a:cs typeface="Verdana"/>
              </a:rPr>
              <a:t>19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infection.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Exploring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leveraging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large-scale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improve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predictive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models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for </a:t>
            </a:r>
            <a:r>
              <a:rPr sz="800" spc="-30" dirty="0">
                <a:latin typeface="Verdana"/>
                <a:cs typeface="Verdana"/>
              </a:rPr>
              <a:t>early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diagnosis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intervention.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451</Words>
  <Application>Microsoft Office PowerPoint</Application>
  <PresentationFormat>Custom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Times New Roman</vt:lpstr>
      <vt:lpstr>Verdana</vt:lpstr>
      <vt:lpstr>Office Theme</vt:lpstr>
      <vt:lpstr>PowerPoint Presentation</vt:lpstr>
      <vt:lpstr>Introduction</vt:lpstr>
      <vt:lpstr>Understanding Covid-19</vt:lpstr>
      <vt:lpstr>The Power of Machine Learning</vt:lpstr>
      <vt:lpstr>X-ray Scans in Covid Detection</vt:lpstr>
      <vt:lpstr>Challenges in Current Detection Methods</vt:lpstr>
      <vt:lpstr>Advancements in Medical Imaging</vt:lpstr>
      <vt:lpstr>Integration of Machine Learning and X-ray Scans</vt:lpstr>
      <vt:lpstr>Data Analytics for Early Diagnosis</vt:lpstr>
      <vt:lpstr>Clinical Applications and Impact</vt:lpstr>
      <vt:lpstr>Future Prospects and Innovations</vt:lpstr>
      <vt:lpstr>Ethical and Regulatory Considerations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Admin</dc:creator>
  <cp:lastModifiedBy>GURU PRAKASH G</cp:lastModifiedBy>
  <cp:revision>3</cp:revision>
  <dcterms:created xsi:type="dcterms:W3CDTF">2023-12-29T14:43:37Z</dcterms:created>
  <dcterms:modified xsi:type="dcterms:W3CDTF">2023-12-30T06:31:16Z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2023-12-29T00:00:00Z</vt:filetime>
  </property>
  <property fmtid="{D5CDD505-2E9C-101B-9397-08002B2CF9AE}" pid="5" name="Producer">
    <vt:lpwstr>3-Heights(TM) PDF Security Shell 4.8.25.2 (http://www.pdf-tools.com)</vt:lpwstr>
  </property>
</Properties>
</file>