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20"/>
  </p:notesMasterIdLst>
  <p:sldIdLst>
    <p:sldId id="256" r:id="rId2"/>
    <p:sldId id="257" r:id="rId3"/>
    <p:sldId id="269" r:id="rId4"/>
    <p:sldId id="290" r:id="rId5"/>
    <p:sldId id="300" r:id="rId6"/>
    <p:sldId id="291" r:id="rId7"/>
    <p:sldId id="292" r:id="rId8"/>
    <p:sldId id="284" r:id="rId9"/>
    <p:sldId id="272" r:id="rId10"/>
    <p:sldId id="293" r:id="rId11"/>
    <p:sldId id="294" r:id="rId12"/>
    <p:sldId id="301" r:id="rId13"/>
    <p:sldId id="295" r:id="rId14"/>
    <p:sldId id="302" r:id="rId15"/>
    <p:sldId id="296" r:id="rId16"/>
    <p:sldId id="297" r:id="rId17"/>
    <p:sldId id="299" r:id="rId18"/>
    <p:sldId id="298"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521415D9-36F7-43E2-AB2F-B90AF26B5E84}">
      <p14:sectionLst xmlns:p14="http://schemas.microsoft.com/office/powerpoint/2010/main">
        <p14:section name="Default Section" id="{E232B492-F445-4693-86F3-126CDAA79832}">
          <p14:sldIdLst>
            <p14:sldId id="256"/>
            <p14:sldId id="257"/>
            <p14:sldId id="269"/>
            <p14:sldId id="290"/>
            <p14:sldId id="300"/>
            <p14:sldId id="291"/>
            <p14:sldId id="292"/>
            <p14:sldId id="284"/>
            <p14:sldId id="272"/>
            <p14:sldId id="293"/>
            <p14:sldId id="294"/>
            <p14:sldId id="301"/>
            <p14:sldId id="295"/>
            <p14:sldId id="302"/>
            <p14:sldId id="296"/>
            <p14:sldId id="297"/>
            <p14:sldId id="299"/>
            <p14:sldId id="298"/>
          </p14:sldIdLst>
        </p14:section>
        <p14:section name="Untitled Section" id="{68B65120-ABA2-42ED-9380-42B28CBF422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vanya M V" initials="L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7690726-49DA-4552-BDEB-330DD8EA8BD9}" styleName="Table_0">
    <a:wholeTbl>
      <a:tcTxStyle>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447" autoAdjust="0"/>
  </p:normalViewPr>
  <p:slideViewPr>
    <p:cSldViewPr snapToGrid="0">
      <p:cViewPr varScale="1">
        <p:scale>
          <a:sx n="60" d="100"/>
          <a:sy n="60" d="100"/>
        </p:scale>
        <p:origin x="60" y="1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adana pothuraju" userId="f39ba05eca9c75c7" providerId="LiveId" clId="{C2218299-EEFB-4875-9AC8-AA01B2F31B5C}"/>
    <pc:docChg chg="addSld delSld modSection">
      <pc:chgData name="Chanadana pothuraju" userId="f39ba05eca9c75c7" providerId="LiveId" clId="{C2218299-EEFB-4875-9AC8-AA01B2F31B5C}" dt="2025-01-17T09:52:31.193" v="1" actId="2696"/>
      <pc:docMkLst>
        <pc:docMk/>
      </pc:docMkLst>
      <pc:sldChg chg="add del">
        <pc:chgData name="Chanadana pothuraju" userId="f39ba05eca9c75c7" providerId="LiveId" clId="{C2218299-EEFB-4875-9AC8-AA01B2F31B5C}" dt="2025-01-17T09:52:31.193" v="1" actId="2696"/>
        <pc:sldMkLst>
          <pc:docMk/>
          <pc:sldMk cId="2616313172" sldId="30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2686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panose="020B0604030504040204"/>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panose="020B0604030504040204"/>
              <a:buNone/>
              <a:defRPr sz="2800" b="1" i="0" u="none" strike="noStrike" cap="none">
                <a:solidFill>
                  <a:srgbClr val="FF0000"/>
                </a:solidFill>
                <a:latin typeface="Verdana" panose="020B0604030504040204"/>
                <a:ea typeface="Verdana" panose="020B0604030504040204"/>
                <a:cs typeface="Verdana" panose="020B0604030504040204"/>
                <a:sym typeface="Verdana" panose="020B060403050404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t>‹#›</a:t>
            </a:fld>
            <a:endParaRPr lang="en-GB"/>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0"/>
          <a:srcRect b="18046"/>
          <a:stretch>
            <a:fillRect/>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6" r:id="rId6"/>
    <p:sldLayoutId id="2147483658" r:id="rId7"/>
    <p:sldLayoutId id="214748365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22" y="899591"/>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US">
                <a:solidFill>
                  <a:schemeClr val="tx1"/>
                </a:solidFill>
                <a:latin typeface="Times New Roman" panose="02020603050405020304" pitchFamily="18" charset="0"/>
                <a:ea typeface="Cambria" panose="02040503050406030204" pitchFamily="18" charset="0"/>
                <a:cs typeface="Times New Roman" panose="02020603050405020304" pitchFamily="18" charset="0"/>
              </a:rPr>
              <a:t>Billy – Buddy Against Cyber Bullying</a:t>
            </a:r>
            <a:endParaRPr>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88" name="Google Shape;88;p13"/>
          <p:cNvSpPr txBox="1">
            <a:spLocks noGrp="1"/>
          </p:cNvSpPr>
          <p:nvPr>
            <p:ph type="subTitle" idx="1"/>
          </p:nvPr>
        </p:nvSpPr>
        <p:spPr>
          <a:xfrm>
            <a:off x="197505" y="1875692"/>
            <a:ext cx="4563464" cy="39858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a:ea typeface="Cambria"/>
              </a:rPr>
              <a:t>Batch Number:  62</a:t>
            </a:r>
            <a:endParaRPr>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798719285"/>
              </p:ext>
            </p:extLst>
          </p:nvPr>
        </p:nvGraphicFramePr>
        <p:xfrm>
          <a:off x="337447" y="2374900"/>
          <a:ext cx="5418675" cy="216030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432060">
                <a:tc>
                  <a:txBody>
                    <a:bodyPr/>
                    <a:lstStyle/>
                    <a:p>
                      <a:pPr marL="0" marR="0" lvl="0" indent="0" algn="ctr" rtl="0">
                        <a:spcBef>
                          <a:spcPts val="0"/>
                        </a:spcBef>
                        <a:spcAft>
                          <a:spcPts val="0"/>
                        </a:spcAft>
                        <a:buFont typeface="+mj-l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432060">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432060">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432060">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432060">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90" name="Google Shape;90;p13"/>
          <p:cNvSpPr txBox="1"/>
          <p:nvPr/>
        </p:nvSpPr>
        <p:spPr>
          <a:xfrm>
            <a:off x="5679403" y="1911988"/>
            <a:ext cx="6512598" cy="2621912"/>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p>
          <a:p>
            <a:pPr marL="0" marR="0" lvl="0" indent="0" algn="ctr" rtl="0">
              <a:spcBef>
                <a:spcPts val="0"/>
              </a:spcBef>
              <a:spcAft>
                <a:spcPts val="0"/>
              </a:spcAft>
              <a:buClr>
                <a:srgbClr val="17365D"/>
              </a:buClr>
              <a:buSzPts val="2000"/>
              <a:buFont typeface="Arial" panose="020B0604020202020204"/>
              <a:buNone/>
            </a:pPr>
            <a:endParaRPr lang="en-GB" sz="2000" b="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ctr" rtl="0">
              <a:spcBef>
                <a:spcPts val="0"/>
              </a:spcBef>
              <a:spcAft>
                <a:spcPts val="0"/>
              </a:spcAft>
              <a:buClr>
                <a:srgbClr val="17365D"/>
              </a:buClr>
              <a:buSzPts val="2000"/>
              <a:buFont typeface="Arial" panose="020B0604020202020204"/>
              <a:buNone/>
            </a:pPr>
            <a:r>
              <a:rPr lang="en-IN" sz="1800" b="1">
                <a:solidFill>
                  <a:schemeClr val="tx1"/>
                </a:solidFill>
                <a:latin typeface="Cambria" panose="02040503050406030204" pitchFamily="18" charset="0"/>
                <a:ea typeface="Cambria" panose="02040503050406030204" pitchFamily="18" charset="0"/>
                <a:cs typeface="Verdana" panose="020B0604030504040204"/>
              </a:rPr>
              <a:t> </a:t>
            </a:r>
            <a:r>
              <a:rPr lang="en-US" sz="2000" b="1" i="0" u="none" strike="noStrike" cap="none">
                <a:solidFill>
                  <a:srgbClr val="17365D"/>
                </a:solidFill>
                <a:latin typeface="Cambria" panose="02040503050406030204" pitchFamily="18" charset="0"/>
                <a:ea typeface="Cambria" panose="02040503050406030204" pitchFamily="18" charset="0"/>
                <a:cs typeface="Verdana"/>
                <a:sym typeface="Verdana"/>
              </a:rPr>
              <a:t>Dr./Mr./Ms./Prof</a:t>
            </a:r>
            <a:r>
              <a:rPr lang="en-US" sz="2000" b="1">
                <a:solidFill>
                  <a:srgbClr val="17365D"/>
                </a:solidFill>
                <a:latin typeface="Cambria" panose="02040503050406030204" pitchFamily="18" charset="0"/>
                <a:ea typeface="Cambria" panose="02040503050406030204" pitchFamily="18" charset="0"/>
                <a:cs typeface="Verdana"/>
                <a:sym typeface="Verdana"/>
              </a:rPr>
              <a:t>. </a:t>
            </a:r>
            <a:r>
              <a:rPr lang="en-US" sz="2000" b="1" err="1">
                <a:solidFill>
                  <a:srgbClr val="17365D"/>
                </a:solidFill>
                <a:latin typeface="Cambria" panose="02040503050406030204" pitchFamily="18" charset="0"/>
                <a:ea typeface="Cambria" panose="02040503050406030204" pitchFamily="18" charset="0"/>
                <a:cs typeface="Verdana"/>
                <a:sym typeface="Verdana"/>
              </a:rPr>
              <a:t>Jayavadivel</a:t>
            </a:r>
            <a:r>
              <a:rPr lang="en-US" sz="2000" b="1">
                <a:solidFill>
                  <a:srgbClr val="17365D"/>
                </a:solidFill>
                <a:latin typeface="Cambria" panose="02040503050406030204" pitchFamily="18" charset="0"/>
                <a:ea typeface="Cambria" panose="02040503050406030204" pitchFamily="18" charset="0"/>
                <a:cs typeface="Verdana"/>
                <a:sym typeface="Verdana"/>
              </a:rPr>
              <a:t> Ravi</a:t>
            </a:r>
            <a:endParaRPr lang="en-US" sz="200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2000" b="1" i="0" u="none" strike="noStrike" cap="none">
                <a:solidFill>
                  <a:srgbClr val="17365D"/>
                </a:solidFill>
                <a:latin typeface="Cambria" panose="02040503050406030204" pitchFamily="18" charset="0"/>
                <a:ea typeface="Cambria" panose="02040503050406030204" pitchFamily="18" charset="0"/>
                <a:cs typeface="Verdana"/>
                <a:sym typeface="Verdana"/>
              </a:rPr>
              <a:t>Professor / Associate Professor / Assistant</a:t>
            </a:r>
            <a:r>
              <a:rPr lang="en-US" sz="2000" b="1">
                <a:solidFill>
                  <a:srgbClr val="17365D"/>
                </a:solidFill>
                <a:latin typeface="Cambria" panose="02040503050406030204" pitchFamily="18" charset="0"/>
                <a:ea typeface="Cambria" panose="02040503050406030204" pitchFamily="18" charset="0"/>
                <a:cs typeface="Verdana"/>
                <a:sym typeface="Verdana"/>
              </a:rPr>
              <a:t>  </a:t>
            </a:r>
            <a:r>
              <a:rPr lang="en-US" sz="2000" b="1" i="0" u="none" strike="noStrike" cap="none">
                <a:solidFill>
                  <a:srgbClr val="17365D"/>
                </a:solidFill>
                <a:latin typeface="Cambria" panose="02040503050406030204" pitchFamily="18" charset="0"/>
                <a:ea typeface="Cambria" panose="02040503050406030204" pitchFamily="18" charset="0"/>
                <a:cs typeface="Verdana"/>
                <a:sym typeface="Verdana"/>
              </a:rPr>
              <a:t> Professor</a:t>
            </a:r>
            <a:endParaRPr lang="en-US" sz="200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2000" b="1" i="0" u="none" strike="noStrike" cap="none">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200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2000" b="1" i="0" u="none" strike="noStrike" cap="none">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2000">
              <a:latin typeface="Cambria" panose="02040503050406030204" pitchFamily="18" charset="0"/>
              <a:ea typeface="Cambria" panose="02040503050406030204" pitchFamily="18" charset="0"/>
            </a:endParaRPr>
          </a:p>
          <a:p>
            <a:pPr>
              <a:spcBef>
                <a:spcPts val="340"/>
              </a:spcBef>
              <a:buClr>
                <a:srgbClr val="17365D"/>
              </a:buClr>
              <a:buSzPts val="1700"/>
            </a:pPr>
            <a:endParaRPr sz="2000" b="1" i="0" u="none" strike="noStrike" cap="none">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Final-Review</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a:solidFill>
                  <a:schemeClr val="tx1"/>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panose="020B0604020202020204"/>
              <a:buNone/>
            </a:pPr>
            <a:r>
              <a:rPr lang="en-US" sz="2000" b="1">
                <a:solidFill>
                  <a:schemeClr val="accent1"/>
                </a:solidFill>
                <a:latin typeface="Cambria" panose="02040503050406030204" pitchFamily="18" charset="0"/>
                <a:ea typeface="Cambria" panose="02040503050406030204" pitchFamily="18" charset="0"/>
                <a:cs typeface="Verdana"/>
                <a:sym typeface="Verdana"/>
              </a:rPr>
              <a:t>Name of the </a:t>
            </a:r>
            <a:r>
              <a:rPr lang="en-US" sz="2000" b="1" err="1">
                <a:solidFill>
                  <a:schemeClr val="accent1"/>
                </a:solidFill>
                <a:latin typeface="Cambria" panose="02040503050406030204" pitchFamily="18" charset="0"/>
                <a:ea typeface="Cambria" panose="02040503050406030204" pitchFamily="18" charset="0"/>
                <a:cs typeface="Verdana"/>
                <a:sym typeface="Verdana"/>
              </a:rPr>
              <a:t>HoD</a:t>
            </a:r>
            <a:r>
              <a:rPr lang="en-US" sz="2000" b="1">
                <a:solidFill>
                  <a:schemeClr val="accent1"/>
                </a:solidFill>
                <a:latin typeface="Cambria" panose="02040503050406030204" pitchFamily="18" charset="0"/>
                <a:ea typeface="Cambria" panose="02040503050406030204" pitchFamily="18" charset="0"/>
                <a:cs typeface="Verdana"/>
                <a:sym typeface="Verdana"/>
              </a:rPr>
              <a:t>: </a:t>
            </a:r>
            <a:r>
              <a:rPr lang="en-US" sz="2000" b="1">
                <a:solidFill>
                  <a:schemeClr val="tx1"/>
                </a:solidFill>
                <a:latin typeface="Cambria" panose="02040503050406030204" pitchFamily="18" charset="0"/>
                <a:ea typeface="Cambria" panose="02040503050406030204" pitchFamily="18" charset="0"/>
                <a:cs typeface="Verdana"/>
                <a:sym typeface="Verdana"/>
              </a:rPr>
              <a:t>Dr. Blessed Prince P/Dr. Robin Rohit/</a:t>
            </a:r>
            <a:r>
              <a:rPr lang="en-US" sz="2000" b="1" err="1">
                <a:solidFill>
                  <a:schemeClr val="tx1"/>
                </a:solidFill>
                <a:latin typeface="Cambria" panose="02040503050406030204" pitchFamily="18" charset="0"/>
                <a:ea typeface="Cambria" panose="02040503050406030204" pitchFamily="18" charset="0"/>
                <a:cs typeface="Verdana"/>
                <a:sym typeface="Verdana"/>
              </a:rPr>
              <a:t>Dr.Asif</a:t>
            </a:r>
            <a:r>
              <a:rPr lang="en-US" sz="2000" b="1">
                <a:solidFill>
                  <a:schemeClr val="tx1"/>
                </a:solidFill>
                <a:latin typeface="Cambria" panose="02040503050406030204" pitchFamily="18" charset="0"/>
                <a:ea typeface="Cambria" panose="02040503050406030204" pitchFamily="18" charset="0"/>
                <a:cs typeface="Verdana"/>
                <a:sym typeface="Verdana"/>
              </a:rPr>
              <a:t> Mohammed H.B</a:t>
            </a:r>
          </a:p>
          <a:p>
            <a:pPr marL="0" marR="0" lvl="0" indent="0" rtl="0">
              <a:spcBef>
                <a:spcPts val="0"/>
              </a:spcBef>
              <a:spcAft>
                <a:spcPts val="0"/>
              </a:spcAft>
              <a:buClr>
                <a:srgbClr val="17365D"/>
              </a:buClr>
              <a:buSzPct val="100000"/>
              <a:buFont typeface="Arial" panose="020B0604020202020204"/>
              <a:buNone/>
            </a:pPr>
            <a:r>
              <a:rPr lang="en-US" sz="2000" b="1" i="0" u="none" strike="noStrike" cap="none">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i="0" u="none" strike="noStrike" cap="none">
                <a:solidFill>
                  <a:schemeClr val="tx1"/>
                </a:solidFill>
                <a:latin typeface="Cambria" panose="02040503050406030204" pitchFamily="18" charset="0"/>
                <a:ea typeface="Cambria" panose="02040503050406030204" pitchFamily="18" charset="0"/>
                <a:cs typeface="Verdana"/>
                <a:sym typeface="Verdana"/>
              </a:rPr>
              <a:t>Mr. Amarnath J.L &amp; Dr. Jayanthi</a:t>
            </a:r>
            <a:r>
              <a:rPr lang="en-US" sz="2000" b="1">
                <a:solidFill>
                  <a:schemeClr val="tx1"/>
                </a:solidFill>
                <a:latin typeface="Cambria" panose="02040503050406030204" pitchFamily="18" charset="0"/>
                <a:ea typeface="Cambria" panose="02040503050406030204" pitchFamily="18" charset="0"/>
                <a:cs typeface="Verdana"/>
                <a:sym typeface="Verdana"/>
              </a:rPr>
              <a:t>. K.</a:t>
            </a:r>
            <a:endParaRPr lang="en-US" sz="2000" b="1" i="0" u="none" strike="noStrike" cap="none">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a:solidFill>
                  <a:schemeClr val="tx1"/>
                </a:solidFill>
                <a:latin typeface="Cambria" panose="02040503050406030204" pitchFamily="18" charset="0"/>
                <a:ea typeface="Cambria" panose="02040503050406030204" pitchFamily="18" charset="0"/>
                <a:cs typeface="Verdana"/>
                <a:sym typeface="Verdana"/>
              </a:rPr>
              <a:t>Dr. Sampath A K / Dr. Abdul Khadar A / Mr. Md </a:t>
            </a:r>
            <a:r>
              <a:rPr lang="en-US" sz="2000" b="1" i="0" u="none" strike="noStrike" cap="none" err="1">
                <a:solidFill>
                  <a:schemeClr val="tx1"/>
                </a:solidFill>
                <a:latin typeface="Cambria" panose="02040503050406030204" pitchFamily="18" charset="0"/>
                <a:ea typeface="Cambria" panose="02040503050406030204" pitchFamily="18" charset="0"/>
                <a:cs typeface="Verdana"/>
                <a:sym typeface="Verdana"/>
              </a:rPr>
              <a:t>Ziaur</a:t>
            </a:r>
            <a:r>
              <a:rPr lang="en-US" sz="2000" b="1" i="0" u="none" strike="noStrike" cap="none">
                <a:solidFill>
                  <a:schemeClr val="tx1"/>
                </a:solidFill>
                <a:latin typeface="Cambria" panose="02040503050406030204" pitchFamily="18" charset="0"/>
                <a:ea typeface="Cambria" panose="02040503050406030204" pitchFamily="18" charset="0"/>
                <a:cs typeface="Verdana"/>
                <a:sym typeface="Verdana"/>
              </a:rPr>
              <a:t> Rahman</a:t>
            </a:r>
          </a:p>
          <a:p>
            <a:pPr lvl="0">
              <a:buClr>
                <a:srgbClr val="17365D"/>
              </a:buClr>
              <a:buSzPct val="100000"/>
            </a:pPr>
            <a:endParaRPr sz="2000" b="1" i="0" u="none" strike="noStrike" cap="none">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graphicFrame>
        <p:nvGraphicFramePr>
          <p:cNvPr id="2" name="Table 1"/>
          <p:cNvGraphicFramePr>
            <a:graphicFrameLocks noGrp="1"/>
          </p:cNvGraphicFramePr>
          <p:nvPr>
            <p:extLst>
              <p:ext uri="{D42A27DB-BD31-4B8C-83A1-F6EECF244321}">
                <p14:modId xmlns:p14="http://schemas.microsoft.com/office/powerpoint/2010/main" val="2831603240"/>
              </p:ext>
            </p:extLst>
          </p:nvPr>
        </p:nvGraphicFramePr>
        <p:xfrm>
          <a:off x="196850" y="2582948"/>
          <a:ext cx="5126055" cy="1686764"/>
        </p:xfrm>
        <a:graphic>
          <a:graphicData uri="http://schemas.openxmlformats.org/drawingml/2006/table">
            <a:tbl>
              <a:tblPr firstRow="1" bandRow="1"/>
              <a:tblGrid>
                <a:gridCol w="2552900">
                  <a:extLst>
                    <a:ext uri="{9D8B030D-6E8A-4147-A177-3AD203B41FA5}">
                      <a16:colId xmlns:a16="http://schemas.microsoft.com/office/drawing/2014/main" val="20000"/>
                    </a:ext>
                  </a:extLst>
                </a:gridCol>
                <a:gridCol w="2573155">
                  <a:extLst>
                    <a:ext uri="{9D8B030D-6E8A-4147-A177-3AD203B41FA5}">
                      <a16:colId xmlns:a16="http://schemas.microsoft.com/office/drawing/2014/main" val="20001"/>
                    </a:ext>
                  </a:extLst>
                </a:gridCol>
              </a:tblGrid>
              <a:tr h="354869">
                <a:tc>
                  <a:txBody>
                    <a:bodyPr/>
                    <a:lstStyle/>
                    <a:p>
                      <a:r>
                        <a:rPr lang="en-IN" b="1"/>
                        <a:t>STUDENT ROLL NUMBER</a:t>
                      </a:r>
                    </a:p>
                  </a:txBody>
                  <a:tcPr/>
                </a:tc>
                <a:tc>
                  <a:txBody>
                    <a:bodyPr/>
                    <a:lstStyle/>
                    <a:p>
                      <a:r>
                        <a:rPr lang="en-IN" b="1"/>
                        <a:t>STUDENT NAME</a:t>
                      </a:r>
                    </a:p>
                  </a:txBody>
                  <a:tcPr/>
                </a:tc>
                <a:extLst>
                  <a:ext uri="{0D108BD9-81ED-4DB2-BD59-A6C34878D82A}">
                    <a16:rowId xmlns:a16="http://schemas.microsoft.com/office/drawing/2014/main" val="10000"/>
                  </a:ext>
                </a:extLst>
              </a:tr>
              <a:tr h="330051">
                <a:tc>
                  <a:txBody>
                    <a:bodyPr/>
                    <a:lstStyle/>
                    <a:p>
                      <a:r>
                        <a:rPr lang="en-IN"/>
                        <a:t>20211CSE0803</a:t>
                      </a:r>
                    </a:p>
                  </a:txBody>
                  <a:tcPr/>
                </a:tc>
                <a:tc>
                  <a:txBody>
                    <a:bodyPr/>
                    <a:lstStyle/>
                    <a:p>
                      <a:r>
                        <a:rPr lang="en-IN"/>
                        <a:t>BOYAPTI  MEGHANA</a:t>
                      </a:r>
                    </a:p>
                  </a:txBody>
                  <a:tcPr/>
                </a:tc>
                <a:extLst>
                  <a:ext uri="{0D108BD9-81ED-4DB2-BD59-A6C34878D82A}">
                    <a16:rowId xmlns:a16="http://schemas.microsoft.com/office/drawing/2014/main" val="10001"/>
                  </a:ext>
                </a:extLst>
              </a:tr>
              <a:tr h="341742">
                <a:tc>
                  <a:txBody>
                    <a:bodyPr/>
                    <a:lstStyle/>
                    <a:p>
                      <a:r>
                        <a:rPr lang="en-IN"/>
                        <a:t>20211CSE0495</a:t>
                      </a:r>
                    </a:p>
                  </a:txBody>
                  <a:tcPr/>
                </a:tc>
                <a:tc>
                  <a:txBody>
                    <a:bodyPr/>
                    <a:lstStyle/>
                    <a:p>
                      <a:r>
                        <a:rPr lang="en-IN"/>
                        <a:t>A GURUPRASAD</a:t>
                      </a:r>
                    </a:p>
                  </a:txBody>
                  <a:tcPr/>
                </a:tc>
                <a:extLst>
                  <a:ext uri="{0D108BD9-81ED-4DB2-BD59-A6C34878D82A}">
                    <a16:rowId xmlns:a16="http://schemas.microsoft.com/office/drawing/2014/main" val="10002"/>
                  </a:ext>
                </a:extLst>
              </a:tr>
              <a:tr h="330051">
                <a:tc>
                  <a:txBody>
                    <a:bodyPr/>
                    <a:lstStyle/>
                    <a:p>
                      <a:r>
                        <a:rPr lang="en-IN"/>
                        <a:t>20211CSE0885</a:t>
                      </a:r>
                    </a:p>
                  </a:txBody>
                  <a:tcPr/>
                </a:tc>
                <a:tc>
                  <a:txBody>
                    <a:bodyPr/>
                    <a:lstStyle/>
                    <a:p>
                      <a:r>
                        <a:rPr lang="en-IN"/>
                        <a:t>EDURU GOWTHAMI</a:t>
                      </a:r>
                    </a:p>
                  </a:txBody>
                  <a:tcPr/>
                </a:tc>
                <a:extLst>
                  <a:ext uri="{0D108BD9-81ED-4DB2-BD59-A6C34878D82A}">
                    <a16:rowId xmlns:a16="http://schemas.microsoft.com/office/drawing/2014/main" val="10003"/>
                  </a:ext>
                </a:extLst>
              </a:tr>
              <a:tr h="330051">
                <a:tc>
                  <a:txBody>
                    <a:bodyPr/>
                    <a:lstStyle/>
                    <a:p>
                      <a:r>
                        <a:rPr lang="en-IN"/>
                        <a:t>20211CSE0320</a:t>
                      </a:r>
                    </a:p>
                  </a:txBody>
                  <a:tcPr/>
                </a:tc>
                <a:tc>
                  <a:txBody>
                    <a:bodyPr/>
                    <a:lstStyle/>
                    <a:p>
                      <a:r>
                        <a:rPr lang="en-IN"/>
                        <a:t>POTHURAJU CHANDANA</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9B711E-96FC-B889-DB40-0C041428C8B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lnSpc>
                <a:spcPct val="90000"/>
              </a:lnSpc>
              <a:spcBef>
                <a:spcPct val="0"/>
              </a:spcBef>
            </a:pPr>
            <a:r>
              <a:rPr lang="en-US" kern="1200">
                <a:solidFill>
                  <a:srgbClr val="FFFFFF"/>
                </a:solidFill>
                <a:latin typeface="+mj-lt"/>
                <a:ea typeface="+mj-ea"/>
                <a:cs typeface="+mj-cs"/>
              </a:rPr>
              <a:t>Architechture Daigram</a:t>
            </a:r>
            <a:endParaRPr lang="en-US" b="0" kern="1200">
              <a:solidFill>
                <a:srgbClr val="FFFFFF"/>
              </a:solidFill>
              <a:latin typeface="+mj-lt"/>
              <a:ea typeface="+mj-ea"/>
              <a:cs typeface="+mj-cs"/>
            </a:endParaRPr>
          </a:p>
        </p:txBody>
      </p:sp>
      <p:pic>
        <p:nvPicPr>
          <p:cNvPr id="5" name="Picture 4" descr="A diagram of data processing&#10;&#10;Description automatically generated">
            <a:extLst>
              <a:ext uri="{FF2B5EF4-FFF2-40B4-BE49-F238E27FC236}">
                <a16:creationId xmlns:a16="http://schemas.microsoft.com/office/drawing/2014/main" id="{02E44917-67C4-3037-AF6B-F6F4C375485A}"/>
              </a:ext>
            </a:extLst>
          </p:cNvPr>
          <p:cNvPicPr>
            <a:picLocks noChangeAspect="1"/>
          </p:cNvPicPr>
          <p:nvPr/>
        </p:nvPicPr>
        <p:blipFill>
          <a:blip r:embed="rId2"/>
          <a:stretch>
            <a:fillRect/>
          </a:stretch>
        </p:blipFill>
        <p:spPr>
          <a:xfrm>
            <a:off x="4777316" y="1012211"/>
            <a:ext cx="6780700" cy="4831248"/>
          </a:xfrm>
          <a:prstGeom prst="rect">
            <a:avLst/>
          </a:prstGeom>
        </p:spPr>
      </p:pic>
    </p:spTree>
    <p:extLst>
      <p:ext uri="{BB962C8B-B14F-4D97-AF65-F5344CB8AC3E}">
        <p14:creationId xmlns:p14="http://schemas.microsoft.com/office/powerpoint/2010/main" val="270966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E47EC-AB69-2B3B-193C-3412B4DC8774}"/>
              </a:ext>
            </a:extLst>
          </p:cNvPr>
          <p:cNvSpPr>
            <a:spLocks noGrp="1"/>
          </p:cNvSpPr>
          <p:nvPr>
            <p:ph type="title"/>
          </p:nvPr>
        </p:nvSpPr>
        <p:spPr/>
        <p:txBody>
          <a:bodyPr/>
          <a:lstStyle/>
          <a:p>
            <a:r>
              <a:rPr lang="en-US"/>
              <a:t>Timeline of Project</a:t>
            </a:r>
            <a:endParaRPr lang="en-US" b="0">
              <a:solidFill>
                <a:srgbClr val="000000"/>
              </a:solidFill>
            </a:endParaRPr>
          </a:p>
        </p:txBody>
      </p:sp>
      <p:sp>
        <p:nvSpPr>
          <p:cNvPr id="3" name="Text Placeholder 2">
            <a:extLst>
              <a:ext uri="{FF2B5EF4-FFF2-40B4-BE49-F238E27FC236}">
                <a16:creationId xmlns:a16="http://schemas.microsoft.com/office/drawing/2014/main" id="{61385150-9946-E400-BDF2-BA52F4A5AE59}"/>
              </a:ext>
            </a:extLst>
          </p:cNvPr>
          <p:cNvSpPr>
            <a:spLocks noGrp="1"/>
          </p:cNvSpPr>
          <p:nvPr>
            <p:ph type="body" idx="1"/>
          </p:nvPr>
        </p:nvSpPr>
        <p:spPr/>
        <p:txBody>
          <a:bodyPr/>
          <a:lstStyle/>
          <a:p>
            <a:pPr marL="76200" indent="0">
              <a:buNone/>
            </a:pPr>
            <a:r>
              <a:rPr lang="en-US" sz="2000" b="1">
                <a:latin typeface="Cambria"/>
              </a:rPr>
              <a:t>Project Duration: </a:t>
            </a:r>
          </a:p>
          <a:p>
            <a:r>
              <a:rPr lang="en-US" sz="2000">
                <a:latin typeface="Cambria"/>
              </a:rPr>
              <a:t>4 months (16 weeks)</a:t>
            </a:r>
          </a:p>
          <a:p>
            <a:pPr marL="76200" indent="0">
              <a:buNone/>
            </a:pPr>
            <a:r>
              <a:rPr lang="en-US" sz="2000" b="1">
                <a:latin typeface="Cambria"/>
              </a:rPr>
              <a:t>Phases: </a:t>
            </a:r>
          </a:p>
          <a:p>
            <a:r>
              <a:rPr lang="en-US" sz="2000">
                <a:latin typeface="Cambria"/>
              </a:rPr>
              <a:t>Literature, Identification Modules, Implementation Modules, Testing of Modules, Publishing Preparation of Papers, and Maintenance.</a:t>
            </a:r>
          </a:p>
          <a:p>
            <a:pPr marL="76200" indent="0">
              <a:buNone/>
            </a:pPr>
            <a:r>
              <a:rPr lang="en-US" sz="2000" b="1">
                <a:latin typeface="Cambria"/>
              </a:rPr>
              <a:t>Key Milestones:</a:t>
            </a:r>
          </a:p>
          <a:p>
            <a:r>
              <a:rPr lang="en-US" sz="2000">
                <a:latin typeface="Cambria"/>
              </a:rPr>
              <a:t>Week 1-2: Literature</a:t>
            </a:r>
          </a:p>
          <a:p>
            <a:r>
              <a:rPr lang="en-US" sz="2000">
                <a:latin typeface="Cambria"/>
              </a:rPr>
              <a:t>Week 3-5: Identification Modules</a:t>
            </a:r>
          </a:p>
          <a:p>
            <a:r>
              <a:rPr lang="en-US" sz="2000">
                <a:latin typeface="Cambria"/>
              </a:rPr>
              <a:t>Week 5-9: Implementation Modules</a:t>
            </a:r>
          </a:p>
          <a:p>
            <a:r>
              <a:rPr lang="en-US" sz="2000">
                <a:latin typeface="Cambria"/>
              </a:rPr>
              <a:t>Week 9-12: Testing of Modules</a:t>
            </a:r>
          </a:p>
          <a:p>
            <a:r>
              <a:rPr lang="en-US" sz="2000">
                <a:latin typeface="Cambria"/>
              </a:rPr>
              <a:t>Week 12-13: Publishing Preparation of Papers</a:t>
            </a:r>
          </a:p>
          <a:p>
            <a:r>
              <a:rPr lang="en-US" sz="2000">
                <a:latin typeface="Cambria"/>
              </a:rPr>
              <a:t>Week 14-16: Maintenance</a:t>
            </a:r>
          </a:p>
        </p:txBody>
      </p:sp>
    </p:spTree>
    <p:extLst>
      <p:ext uri="{BB962C8B-B14F-4D97-AF65-F5344CB8AC3E}">
        <p14:creationId xmlns:p14="http://schemas.microsoft.com/office/powerpoint/2010/main" val="2595339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B4E79-E204-A61F-A204-236B95E4542A}"/>
              </a:ext>
            </a:extLst>
          </p:cNvPr>
          <p:cNvSpPr>
            <a:spLocks noGrp="1"/>
          </p:cNvSpPr>
          <p:nvPr>
            <p:ph type="title"/>
          </p:nvPr>
        </p:nvSpPr>
        <p:spPr/>
        <p:txBody>
          <a:bodyPr/>
          <a:lstStyle/>
          <a:p>
            <a:r>
              <a:rPr lang="en-IN" dirty="0"/>
              <a:t>Software Components</a:t>
            </a:r>
          </a:p>
        </p:txBody>
      </p:sp>
      <p:sp>
        <p:nvSpPr>
          <p:cNvPr id="3" name="Text Placeholder 2">
            <a:extLst>
              <a:ext uri="{FF2B5EF4-FFF2-40B4-BE49-F238E27FC236}">
                <a16:creationId xmlns:a16="http://schemas.microsoft.com/office/drawing/2014/main" id="{CD21C718-01AE-33A5-CA77-B583DD8C41B8}"/>
              </a:ext>
            </a:extLst>
          </p:cNvPr>
          <p:cNvSpPr>
            <a:spLocks noGrp="1"/>
          </p:cNvSpPr>
          <p:nvPr>
            <p:ph type="body" idx="1"/>
          </p:nvPr>
        </p:nvSpPr>
        <p:spPr>
          <a:xfrm>
            <a:off x="1077686" y="1143001"/>
            <a:ext cx="9535885" cy="3679370"/>
          </a:xfrm>
        </p:spPr>
        <p:txBody>
          <a:bodyPr/>
          <a:lstStyle/>
          <a:p>
            <a:r>
              <a:rPr lang="en-IN" dirty="0" err="1"/>
              <a:t>Node.Js</a:t>
            </a:r>
            <a:r>
              <a:rPr lang="en-IN" dirty="0"/>
              <a:t>  - Backend</a:t>
            </a:r>
          </a:p>
          <a:p>
            <a:r>
              <a:rPr lang="en-IN" dirty="0"/>
              <a:t>Express.js -Backend</a:t>
            </a:r>
          </a:p>
          <a:p>
            <a:r>
              <a:rPr lang="en-IN" dirty="0"/>
              <a:t>React.js  - Fronted   </a:t>
            </a:r>
          </a:p>
          <a:p>
            <a:r>
              <a:rPr lang="en-IN" dirty="0"/>
              <a:t>MongoDB - Database</a:t>
            </a:r>
          </a:p>
          <a:p>
            <a:pPr marL="76200" indent="0">
              <a:buNone/>
            </a:pPr>
            <a:endParaRPr lang="en-IN" dirty="0"/>
          </a:p>
          <a:p>
            <a:endParaRPr lang="en-IN" dirty="0"/>
          </a:p>
          <a:p>
            <a:pPr marL="76200" indent="0">
              <a:buNone/>
            </a:pPr>
            <a:endParaRPr lang="en-IN" dirty="0"/>
          </a:p>
        </p:txBody>
      </p:sp>
    </p:spTree>
    <p:extLst>
      <p:ext uri="{BB962C8B-B14F-4D97-AF65-F5344CB8AC3E}">
        <p14:creationId xmlns:p14="http://schemas.microsoft.com/office/powerpoint/2010/main" val="3638953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A89D6-4413-E9E3-6E7D-D51E34DF3189}"/>
              </a:ext>
            </a:extLst>
          </p:cNvPr>
          <p:cNvSpPr>
            <a:spLocks noGrp="1"/>
          </p:cNvSpPr>
          <p:nvPr>
            <p:ph type="title"/>
          </p:nvPr>
        </p:nvSpPr>
        <p:spPr/>
        <p:txBody>
          <a:bodyPr/>
          <a:lstStyle/>
          <a:p>
            <a:r>
              <a:rPr lang="en-US"/>
              <a:t>Expected Outcomes</a:t>
            </a:r>
          </a:p>
        </p:txBody>
      </p:sp>
      <p:sp>
        <p:nvSpPr>
          <p:cNvPr id="3" name="Text Placeholder 2">
            <a:extLst>
              <a:ext uri="{FF2B5EF4-FFF2-40B4-BE49-F238E27FC236}">
                <a16:creationId xmlns:a16="http://schemas.microsoft.com/office/drawing/2014/main" id="{88F13BC2-2F5F-AC77-6839-4398DD2C8969}"/>
              </a:ext>
            </a:extLst>
          </p:cNvPr>
          <p:cNvSpPr>
            <a:spLocks noGrp="1"/>
          </p:cNvSpPr>
          <p:nvPr>
            <p:ph type="body" idx="1"/>
          </p:nvPr>
        </p:nvSpPr>
        <p:spPr/>
        <p:txBody>
          <a:bodyPr/>
          <a:lstStyle/>
          <a:p>
            <a:r>
              <a:rPr lang="en-US" sz="2000">
                <a:latin typeface="Cambria"/>
              </a:rPr>
              <a:t>A fully functional platform that educates users about cyberbullying.</a:t>
            </a:r>
          </a:p>
          <a:p>
            <a:r>
              <a:rPr lang="en-US" sz="2000">
                <a:latin typeface="Cambria"/>
              </a:rPr>
              <a:t>Tools that allow victims to report incidents and receive support.</a:t>
            </a:r>
          </a:p>
          <a:p>
            <a:r>
              <a:rPr lang="en-US" sz="2000">
                <a:latin typeface="Cambria"/>
              </a:rPr>
              <a:t>A positive impact on online communities, leading to a reduction in cyberbullying cases.</a:t>
            </a:r>
          </a:p>
          <a:p>
            <a:r>
              <a:rPr lang="en-GB" sz="2000">
                <a:latin typeface="Cambria"/>
              </a:rPr>
              <a:t>A significant reduction in the stigma associated with reporting cyberbullying incidents.</a:t>
            </a:r>
            <a:endParaRPr lang="en-IN" sz="2000">
              <a:latin typeface="Cambria"/>
            </a:endParaRPr>
          </a:p>
          <a:p>
            <a:r>
              <a:rPr lang="en-GB" sz="2000">
                <a:latin typeface="Cambria"/>
              </a:rPr>
              <a:t>Improved mental health and well-being for victims through access to support.</a:t>
            </a:r>
            <a:endParaRPr lang="en-IN" sz="2000">
              <a:latin typeface="Cambria"/>
            </a:endParaRPr>
          </a:p>
        </p:txBody>
      </p:sp>
    </p:spTree>
    <p:extLst>
      <p:ext uri="{BB962C8B-B14F-4D97-AF65-F5344CB8AC3E}">
        <p14:creationId xmlns:p14="http://schemas.microsoft.com/office/powerpoint/2010/main" val="90825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562BB-3D65-AE7E-B4FC-25A1DD1E71CB}"/>
              </a:ext>
            </a:extLst>
          </p:cNvPr>
          <p:cNvSpPr>
            <a:spLocks noGrp="1"/>
          </p:cNvSpPr>
          <p:nvPr>
            <p:ph type="title"/>
          </p:nvPr>
        </p:nvSpPr>
        <p:spPr/>
        <p:txBody>
          <a:bodyPr/>
          <a:lstStyle/>
          <a:p>
            <a:r>
              <a:rPr lang="en-IN" dirty="0" err="1"/>
              <a:t>Github</a:t>
            </a:r>
            <a:r>
              <a:rPr lang="en-IN" dirty="0"/>
              <a:t> Link</a:t>
            </a:r>
          </a:p>
        </p:txBody>
      </p:sp>
      <p:sp>
        <p:nvSpPr>
          <p:cNvPr id="3" name="Text Placeholder 2">
            <a:extLst>
              <a:ext uri="{FF2B5EF4-FFF2-40B4-BE49-F238E27FC236}">
                <a16:creationId xmlns:a16="http://schemas.microsoft.com/office/drawing/2014/main" id="{EBFA177B-8B87-AD6E-CB1D-DE705CA17199}"/>
              </a:ext>
            </a:extLst>
          </p:cNvPr>
          <p:cNvSpPr>
            <a:spLocks noGrp="1"/>
          </p:cNvSpPr>
          <p:nvPr>
            <p:ph type="body" idx="1"/>
          </p:nvPr>
        </p:nvSpPr>
        <p:spPr/>
        <p:txBody>
          <a:bodyPr/>
          <a:lstStyle/>
          <a:p>
            <a:endParaRPr lang="en-IN" dirty="0"/>
          </a:p>
          <a:p>
            <a:endParaRPr lang="en-IN" dirty="0"/>
          </a:p>
          <a:p>
            <a:endParaRPr lang="en-IN" dirty="0"/>
          </a:p>
          <a:p>
            <a:endParaRPr lang="en-IN" dirty="0"/>
          </a:p>
          <a:p>
            <a:r>
              <a:rPr lang="en-IN" dirty="0"/>
              <a:t> </a:t>
            </a:r>
            <a:r>
              <a:rPr lang="en-IN" dirty="0" err="1"/>
              <a:t>Github</a:t>
            </a:r>
            <a:r>
              <a:rPr lang="en-IN" dirty="0"/>
              <a:t> Link-https://github.com/</a:t>
            </a:r>
            <a:r>
              <a:rPr lang="en-IN" dirty="0" err="1"/>
              <a:t>GuruPrasadAnanthaneni</a:t>
            </a:r>
            <a:r>
              <a:rPr lang="en-IN" dirty="0"/>
              <a:t>/</a:t>
            </a:r>
            <a:r>
              <a:rPr lang="en-IN" dirty="0" err="1"/>
              <a:t>GurBilly_Buddy_against_Cyber_Bullying</a:t>
            </a:r>
            <a:endParaRPr lang="en-IN" dirty="0"/>
          </a:p>
        </p:txBody>
      </p:sp>
    </p:spTree>
    <p:extLst>
      <p:ext uri="{BB962C8B-B14F-4D97-AF65-F5344CB8AC3E}">
        <p14:creationId xmlns:p14="http://schemas.microsoft.com/office/powerpoint/2010/main" val="1751172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79C3D-769F-96FC-BC4F-ACA49ABB9734}"/>
              </a:ext>
            </a:extLst>
          </p:cNvPr>
          <p:cNvSpPr>
            <a:spLocks noGrp="1"/>
          </p:cNvSpPr>
          <p:nvPr>
            <p:ph type="title"/>
          </p:nvPr>
        </p:nvSpPr>
        <p:spPr/>
        <p:txBody>
          <a:bodyPr/>
          <a:lstStyle/>
          <a:p>
            <a:r>
              <a:rPr lang="en-US"/>
              <a:t>Conclusion</a:t>
            </a:r>
          </a:p>
        </p:txBody>
      </p:sp>
      <p:sp>
        <p:nvSpPr>
          <p:cNvPr id="3" name="Text Placeholder 2">
            <a:extLst>
              <a:ext uri="{FF2B5EF4-FFF2-40B4-BE49-F238E27FC236}">
                <a16:creationId xmlns:a16="http://schemas.microsoft.com/office/drawing/2014/main" id="{D7F75F85-15CF-E988-13DD-446C0B9D68AA}"/>
              </a:ext>
            </a:extLst>
          </p:cNvPr>
          <p:cNvSpPr>
            <a:spLocks noGrp="1"/>
          </p:cNvSpPr>
          <p:nvPr>
            <p:ph type="body" idx="1"/>
          </p:nvPr>
        </p:nvSpPr>
        <p:spPr/>
        <p:txBody>
          <a:bodyPr/>
          <a:lstStyle/>
          <a:p>
            <a:r>
              <a:rPr lang="en-US" sz="2200" dirty="0"/>
              <a:t>The "Buddy Against Cyberbullying" project provides a comprehensive, user friendly solution for addressing cyberbullying, focusing on support, reporting, and awareness. By integrating a chatbot powered by the </a:t>
            </a:r>
            <a:r>
              <a:rPr lang="en-US" sz="2200" dirty="0" err="1"/>
              <a:t>Groq</a:t>
            </a:r>
            <a:r>
              <a:rPr lang="en-US" sz="2200" dirty="0"/>
              <a:t> API, an anonymous reporting system, and a community forum, the platform empowers victims to report incidents, seek guidance, and engage with a supportive community. The real-time cyberbullying statistics and personalized dashboards offer valuable insights into the prevalence of the issue, helping to foster greater awareness and empathy.</a:t>
            </a:r>
          </a:p>
          <a:p>
            <a:r>
              <a:rPr lang="en-US" sz="2200" dirty="0"/>
              <a:t>If we cannot solve the problem, we will seek help from the cybercrime department to handle the issue. Their expertise will ensure the problem is resolved effectively. Our priority is to satisfy the user and ensure their safety. </a:t>
            </a:r>
            <a:endParaRPr lang="en-IN" sz="2200" dirty="0">
              <a:latin typeface="Cambria"/>
            </a:endParaRPr>
          </a:p>
        </p:txBody>
      </p:sp>
    </p:spTree>
    <p:extLst>
      <p:ext uri="{BB962C8B-B14F-4D97-AF65-F5344CB8AC3E}">
        <p14:creationId xmlns:p14="http://schemas.microsoft.com/office/powerpoint/2010/main" val="2766881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895A9-C53C-DF19-3F32-537DB29303A4}"/>
              </a:ext>
            </a:extLst>
          </p:cNvPr>
          <p:cNvSpPr>
            <a:spLocks noGrp="1"/>
          </p:cNvSpPr>
          <p:nvPr>
            <p:ph type="title"/>
          </p:nvPr>
        </p:nvSpPr>
        <p:spPr/>
        <p:txBody>
          <a:bodyPr/>
          <a:lstStyle/>
          <a:p>
            <a:r>
              <a:rPr lang="en-IN"/>
              <a:t>References</a:t>
            </a:r>
            <a:endParaRPr lang="en-US"/>
          </a:p>
        </p:txBody>
      </p:sp>
      <p:sp>
        <p:nvSpPr>
          <p:cNvPr id="3" name="Text Placeholder 2">
            <a:extLst>
              <a:ext uri="{FF2B5EF4-FFF2-40B4-BE49-F238E27FC236}">
                <a16:creationId xmlns:a16="http://schemas.microsoft.com/office/drawing/2014/main" id="{805B1F14-D1EE-8699-21AC-C5A62E359C18}"/>
              </a:ext>
            </a:extLst>
          </p:cNvPr>
          <p:cNvSpPr>
            <a:spLocks noGrp="1"/>
          </p:cNvSpPr>
          <p:nvPr>
            <p:ph type="body" idx="1"/>
          </p:nvPr>
        </p:nvSpPr>
        <p:spPr/>
        <p:txBody>
          <a:bodyPr/>
          <a:lstStyle/>
          <a:p>
            <a:pPr marL="419100" indent="-342900"/>
            <a:r>
              <a:rPr lang="en-IN" sz="2000" b="1">
                <a:latin typeface="Cambria"/>
              </a:rPr>
              <a:t>Here are the references for the literature review table on AI combating cyberbullying from 2020 to 2024:</a:t>
            </a:r>
            <a:endParaRPr lang="en-US" sz="2000">
              <a:latin typeface="Cambria"/>
            </a:endParaRPr>
          </a:p>
          <a:p>
            <a:r>
              <a:rPr lang="en-IN" sz="2000">
                <a:latin typeface="Cambria"/>
              </a:rPr>
              <a:t>1.Chandrasekaran, R., et al. (2021). </a:t>
            </a:r>
            <a:r>
              <a:rPr lang="en-IN" sz="2000" b="1">
                <a:latin typeface="Cambria"/>
              </a:rPr>
              <a:t>Combating Cyberbullying using NLP</a:t>
            </a:r>
            <a:r>
              <a:rPr lang="en-IN" sz="2000">
                <a:latin typeface="Cambria"/>
              </a:rPr>
              <a:t>. </a:t>
            </a:r>
            <a:r>
              <a:rPr lang="en-IN" sz="2000" i="1">
                <a:latin typeface="Cambria"/>
              </a:rPr>
              <a:t>Journal of Data Science</a:t>
            </a:r>
            <a:r>
              <a:rPr lang="en-IN" sz="2000">
                <a:latin typeface="Cambria"/>
              </a:rPr>
              <a:t>, 19(2), 121-139. </a:t>
            </a:r>
          </a:p>
          <a:p>
            <a:r>
              <a:rPr lang="en-IN" sz="2000">
                <a:latin typeface="Cambria"/>
              </a:rPr>
              <a:t>2.Salminen, J., et al. (2020). </a:t>
            </a:r>
            <a:r>
              <a:rPr lang="en-IN" sz="2000" b="1">
                <a:latin typeface="Cambria"/>
              </a:rPr>
              <a:t>Using Machine Learning to Combat Online Hate</a:t>
            </a:r>
            <a:r>
              <a:rPr lang="en-IN" sz="2000">
                <a:latin typeface="Cambria"/>
              </a:rPr>
              <a:t>. </a:t>
            </a:r>
            <a:r>
              <a:rPr lang="en-IN" sz="2000" i="1">
                <a:latin typeface="Cambria"/>
              </a:rPr>
              <a:t>IEEE Access</a:t>
            </a:r>
            <a:r>
              <a:rPr lang="en-IN" sz="2000">
                <a:latin typeface="Cambria"/>
              </a:rPr>
              <a:t>, 8, 60699-60711.</a:t>
            </a:r>
            <a:endParaRPr lang="en-US" sz="2000">
              <a:latin typeface="Cambria"/>
            </a:endParaRPr>
          </a:p>
          <a:p>
            <a:r>
              <a:rPr lang="en-IN" sz="2000">
                <a:latin typeface="Cambria"/>
              </a:rPr>
              <a:t>3.Bhat, S., et al. (2022). </a:t>
            </a:r>
            <a:r>
              <a:rPr lang="en-IN" sz="2000" b="1">
                <a:latin typeface="Cambria"/>
              </a:rPr>
              <a:t>AI for Cyberbullying Prevention: Challenges</a:t>
            </a:r>
            <a:r>
              <a:rPr lang="en-IN" sz="2000">
                <a:latin typeface="Cambria"/>
              </a:rPr>
              <a:t>. </a:t>
            </a:r>
            <a:r>
              <a:rPr lang="en-IN" sz="2000" i="1">
                <a:latin typeface="Cambria"/>
              </a:rPr>
              <a:t>AI Ethics Review</a:t>
            </a:r>
            <a:r>
              <a:rPr lang="en-IN" sz="2000">
                <a:latin typeface="Cambria"/>
              </a:rPr>
              <a:t>, 4(1), 23-35.</a:t>
            </a:r>
            <a:endParaRPr lang="en-US" sz="2000">
              <a:latin typeface="Cambria"/>
            </a:endParaRPr>
          </a:p>
          <a:p>
            <a:r>
              <a:rPr lang="en-IN" sz="2000">
                <a:latin typeface="Cambria"/>
              </a:rPr>
              <a:t>4.Palakodeti, V., et al. (2023). </a:t>
            </a:r>
            <a:r>
              <a:rPr lang="en-IN" sz="2000" b="1">
                <a:latin typeface="Cambria"/>
              </a:rPr>
              <a:t>Deep Learning Against Cyberbullying: A Review</a:t>
            </a:r>
            <a:r>
              <a:rPr lang="en-IN" sz="2000">
                <a:latin typeface="Cambria"/>
              </a:rPr>
              <a:t>. </a:t>
            </a:r>
            <a:r>
              <a:rPr lang="en-IN" sz="2000" i="1">
                <a:latin typeface="Cambria"/>
              </a:rPr>
              <a:t>AI Journal</a:t>
            </a:r>
            <a:r>
              <a:rPr lang="en-IN" sz="2000">
                <a:latin typeface="Cambria"/>
              </a:rPr>
              <a:t>, 45(3), 56-77. </a:t>
            </a:r>
            <a:endParaRPr lang="en-US" sz="2000">
              <a:latin typeface="Cambria"/>
            </a:endParaRPr>
          </a:p>
          <a:p>
            <a:r>
              <a:rPr lang="en-IN" sz="2000">
                <a:latin typeface="Cambria"/>
              </a:rPr>
              <a:t>5.IIT BHU Research Team (2024). </a:t>
            </a:r>
            <a:r>
              <a:rPr lang="en-IN" sz="2000" b="1">
                <a:latin typeface="Cambria"/>
              </a:rPr>
              <a:t>Multilingual AI Solutions for Cyberbullying Detection</a:t>
            </a:r>
            <a:r>
              <a:rPr lang="en-IN" sz="2000">
                <a:latin typeface="Cambria"/>
              </a:rPr>
              <a:t>. </a:t>
            </a:r>
            <a:r>
              <a:rPr lang="en-IN" sz="2000" i="1">
                <a:latin typeface="Cambria"/>
              </a:rPr>
              <a:t>Journal of Multilingual AI</a:t>
            </a:r>
            <a:r>
              <a:rPr lang="en-IN" sz="2000">
                <a:latin typeface="Cambria"/>
              </a:rPr>
              <a:t>, 3(4), 112-128.</a:t>
            </a:r>
            <a:endParaRPr lang="en-US" sz="2000">
              <a:latin typeface="Cambria"/>
            </a:endParaRPr>
          </a:p>
        </p:txBody>
      </p:sp>
    </p:spTree>
    <p:extLst>
      <p:ext uri="{BB962C8B-B14F-4D97-AF65-F5344CB8AC3E}">
        <p14:creationId xmlns:p14="http://schemas.microsoft.com/office/powerpoint/2010/main" val="3373758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16277B-9C32-4D92-D921-7ACE687B6B22}"/>
              </a:ext>
            </a:extLst>
          </p:cNvPr>
          <p:cNvSpPr>
            <a:spLocks noGrp="1"/>
          </p:cNvSpPr>
          <p:nvPr>
            <p:ph type="title"/>
          </p:nvPr>
        </p:nvSpPr>
        <p:spPr>
          <a:xfrm>
            <a:off x="838200" y="5358141"/>
            <a:ext cx="10515600" cy="942664"/>
          </a:xfrm>
        </p:spPr>
        <p:txBody>
          <a:bodyPr vert="horz" lIns="91440" tIns="45720" rIns="91440" bIns="45720" rtlCol="0" anchor="ctr">
            <a:normAutofit/>
          </a:bodyPr>
          <a:lstStyle/>
          <a:p>
            <a:pPr algn="ctr">
              <a:lnSpc>
                <a:spcPct val="90000"/>
              </a:lnSpc>
              <a:spcBef>
                <a:spcPct val="0"/>
              </a:spcBef>
            </a:pPr>
            <a:r>
              <a:rPr lang="en-US" sz="5200" kern="1200" dirty="0">
                <a:solidFill>
                  <a:schemeClr val="tx1"/>
                </a:solidFill>
                <a:latin typeface="+mj-lt"/>
                <a:ea typeface="+mj-ea"/>
                <a:cs typeface="+mj-cs"/>
              </a:rPr>
              <a:t>Sustainable Development Goals</a:t>
            </a:r>
          </a:p>
        </p:txBody>
      </p:sp>
      <p:pic>
        <p:nvPicPr>
          <p:cNvPr id="4" name="Picture 3" descr="SDG wheel">
            <a:extLst>
              <a:ext uri="{FF2B5EF4-FFF2-40B4-BE49-F238E27FC236}">
                <a16:creationId xmlns:a16="http://schemas.microsoft.com/office/drawing/2014/main" id="{016995E6-61E6-55D0-2104-2D236E56C0D1}"/>
              </a:ext>
            </a:extLst>
          </p:cNvPr>
          <p:cNvPicPr>
            <a:picLocks noChangeAspect="1"/>
          </p:cNvPicPr>
          <p:nvPr/>
        </p:nvPicPr>
        <p:blipFill>
          <a:blip r:embed="rId2"/>
          <a:srcRect t="7990" b="7740"/>
          <a:stretch/>
        </p:blipFill>
        <p:spPr>
          <a:xfrm>
            <a:off x="1981138" y="557189"/>
            <a:ext cx="8229723" cy="4629236"/>
          </a:xfrm>
          <a:prstGeom prst="rect">
            <a:avLst/>
          </a:prstGeom>
        </p:spPr>
      </p:pic>
    </p:spTree>
    <p:extLst>
      <p:ext uri="{BB962C8B-B14F-4D97-AF65-F5344CB8AC3E}">
        <p14:creationId xmlns:p14="http://schemas.microsoft.com/office/powerpoint/2010/main" val="544678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0314 design of thank you note Slide01">
            <a:extLst>
              <a:ext uri="{FF2B5EF4-FFF2-40B4-BE49-F238E27FC236}">
                <a16:creationId xmlns:a16="http://schemas.microsoft.com/office/drawing/2014/main" id="{D9FE15AF-F64D-F802-0DF0-051A4C89F170}"/>
              </a:ext>
            </a:extLst>
          </p:cNvPr>
          <p:cNvPicPr>
            <a:picLocks noChangeAspect="1"/>
          </p:cNvPicPr>
          <p:nvPr/>
        </p:nvPicPr>
        <p:blipFill>
          <a:blip r:embed="rId2"/>
          <a:stretch>
            <a:fillRect/>
          </a:stretch>
        </p:blipFill>
        <p:spPr>
          <a:xfrm>
            <a:off x="2381955" y="643466"/>
            <a:ext cx="7428089" cy="5571067"/>
          </a:xfrm>
          <a:prstGeom prst="rect">
            <a:avLst/>
          </a:prstGeom>
        </p:spPr>
      </p:pic>
    </p:spTree>
    <p:extLst>
      <p:ext uri="{BB962C8B-B14F-4D97-AF65-F5344CB8AC3E}">
        <p14:creationId xmlns:p14="http://schemas.microsoft.com/office/powerpoint/2010/main" val="2024105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sz="3200">
                <a:latin typeface="Cambria" panose="02040503050406030204" pitchFamily="18" charset="0"/>
                <a:ea typeface="Cambria" panose="02040503050406030204" pitchFamily="18" charset="0"/>
              </a:rPr>
              <a:t>Contents</a:t>
            </a:r>
            <a:endParaRPr sz="320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217714" y="968829"/>
            <a:ext cx="11263086" cy="4593771"/>
          </a:xfrm>
          <a:prstGeom prst="rect">
            <a:avLst/>
          </a:prstGeom>
          <a:noFill/>
          <a:ln>
            <a:noFill/>
          </a:ln>
        </p:spPr>
        <p:txBody>
          <a:bodyPr spcFirstLastPara="1" wrap="square" lIns="91425" tIns="45700" rIns="91425" bIns="45700" anchor="t" anchorCtr="0">
            <a:normAutofit fontScale="32500" lnSpcReduction="20000"/>
          </a:bodyPr>
          <a:lstStyle/>
          <a:p>
            <a:pPr>
              <a:lnSpc>
                <a:spcPct val="115000"/>
              </a:lnSpc>
              <a:spcAft>
                <a:spcPts val="1000"/>
              </a:spcAft>
            </a:pPr>
            <a:r>
              <a:rPr lang="en-US" sz="3700" dirty="0">
                <a:effectLst/>
                <a:latin typeface="Cambria"/>
                <a:ea typeface="MS Mincho"/>
                <a:cs typeface="Times New Roman"/>
              </a:rPr>
              <a:t> Introduction</a:t>
            </a:r>
            <a:endParaRPr lang="en-IN" sz="3700" dirty="0">
              <a:effectLst/>
              <a:latin typeface="Cambria"/>
              <a:ea typeface="MS Mincho"/>
              <a:cs typeface="Times New Roman"/>
            </a:endParaRPr>
          </a:p>
          <a:p>
            <a:pPr>
              <a:lnSpc>
                <a:spcPct val="115000"/>
              </a:lnSpc>
              <a:spcAft>
                <a:spcPts val="1000"/>
              </a:spcAft>
            </a:pPr>
            <a:r>
              <a:rPr lang="en-US" sz="3700" dirty="0">
                <a:effectLst/>
                <a:latin typeface="Cambria"/>
                <a:ea typeface="MS Mincho"/>
                <a:cs typeface="Times New Roman"/>
              </a:rPr>
              <a:t> Literature Review</a:t>
            </a:r>
          </a:p>
          <a:p>
            <a:pPr>
              <a:lnSpc>
                <a:spcPct val="115000"/>
              </a:lnSpc>
              <a:spcAft>
                <a:spcPts val="1000"/>
              </a:spcAft>
            </a:pPr>
            <a:r>
              <a:rPr lang="en-IN" sz="3700" dirty="0">
                <a:effectLst/>
                <a:latin typeface="Cambria"/>
                <a:ea typeface="MS Mincho"/>
                <a:cs typeface="Times New Roman"/>
              </a:rPr>
              <a:t>Existing method</a:t>
            </a:r>
          </a:p>
          <a:p>
            <a:pPr>
              <a:lnSpc>
                <a:spcPct val="115000"/>
              </a:lnSpc>
              <a:spcAft>
                <a:spcPts val="1000"/>
              </a:spcAft>
            </a:pPr>
            <a:r>
              <a:rPr lang="en-IN" sz="3700" dirty="0">
                <a:effectLst/>
                <a:latin typeface="Cambria"/>
                <a:ea typeface="MS Mincho"/>
                <a:cs typeface="Times New Roman"/>
              </a:rPr>
              <a:t>Proposed Method</a:t>
            </a:r>
          </a:p>
          <a:p>
            <a:pPr>
              <a:lnSpc>
                <a:spcPct val="115000"/>
              </a:lnSpc>
              <a:spcAft>
                <a:spcPts val="1000"/>
              </a:spcAft>
            </a:pPr>
            <a:r>
              <a:rPr lang="en-US" sz="3700" dirty="0">
                <a:effectLst/>
                <a:latin typeface="Cambria"/>
                <a:ea typeface="MS Mincho"/>
                <a:cs typeface="Times New Roman"/>
              </a:rPr>
              <a:t> Objectives</a:t>
            </a:r>
            <a:endParaRPr lang="en-IN" sz="3700" dirty="0">
              <a:effectLst/>
              <a:latin typeface="Cambria"/>
              <a:ea typeface="MS Mincho"/>
              <a:cs typeface="Times New Roman"/>
            </a:endParaRPr>
          </a:p>
          <a:p>
            <a:pPr>
              <a:lnSpc>
                <a:spcPct val="115000"/>
              </a:lnSpc>
              <a:spcAft>
                <a:spcPts val="1000"/>
              </a:spcAft>
            </a:pPr>
            <a:r>
              <a:rPr lang="en-US" sz="3700" dirty="0">
                <a:effectLst/>
                <a:latin typeface="Cambria"/>
                <a:ea typeface="MS Mincho"/>
                <a:cs typeface="Times New Roman"/>
              </a:rPr>
              <a:t> Methodology</a:t>
            </a:r>
          </a:p>
          <a:p>
            <a:pPr>
              <a:lnSpc>
                <a:spcPct val="115000"/>
              </a:lnSpc>
              <a:spcAft>
                <a:spcPts val="1000"/>
              </a:spcAft>
            </a:pPr>
            <a:r>
              <a:rPr lang="en-IN" sz="3700" dirty="0">
                <a:effectLst/>
                <a:latin typeface="Cambria"/>
                <a:ea typeface="MS Mincho"/>
                <a:cs typeface="Times New Roman"/>
              </a:rPr>
              <a:t>Architecture</a:t>
            </a:r>
          </a:p>
          <a:p>
            <a:pPr>
              <a:lnSpc>
                <a:spcPct val="115000"/>
              </a:lnSpc>
              <a:spcAft>
                <a:spcPts val="1000"/>
              </a:spcAft>
            </a:pPr>
            <a:r>
              <a:rPr lang="en-US" sz="3700" dirty="0">
                <a:effectLst/>
                <a:latin typeface="Cambria"/>
                <a:ea typeface="MS Mincho"/>
                <a:cs typeface="Times New Roman"/>
              </a:rPr>
              <a:t> Timeline for Execution</a:t>
            </a:r>
            <a:endParaRPr lang="en-IN" sz="3700" dirty="0">
              <a:effectLst/>
              <a:latin typeface="Cambria"/>
              <a:ea typeface="MS Mincho"/>
              <a:cs typeface="Times New Roman"/>
            </a:endParaRPr>
          </a:p>
          <a:p>
            <a:pPr>
              <a:lnSpc>
                <a:spcPct val="115000"/>
              </a:lnSpc>
              <a:spcAft>
                <a:spcPts val="1000"/>
              </a:spcAft>
            </a:pPr>
            <a:r>
              <a:rPr lang="en-US" sz="3700" dirty="0">
                <a:effectLst/>
                <a:latin typeface="Cambria"/>
                <a:ea typeface="MS Mincho"/>
                <a:cs typeface="Times New Roman"/>
              </a:rPr>
              <a:t> Expected Outcomes</a:t>
            </a:r>
            <a:endParaRPr lang="en-IN" sz="3700" dirty="0">
              <a:effectLst/>
              <a:latin typeface="Cambria"/>
              <a:ea typeface="MS Mincho"/>
              <a:cs typeface="Times New Roman"/>
            </a:endParaRPr>
          </a:p>
          <a:p>
            <a:pPr>
              <a:lnSpc>
                <a:spcPct val="115000"/>
              </a:lnSpc>
              <a:spcAft>
                <a:spcPts val="1000"/>
              </a:spcAft>
            </a:pPr>
            <a:r>
              <a:rPr lang="en-US" sz="3700" dirty="0">
                <a:effectLst/>
                <a:latin typeface="Cambria"/>
                <a:ea typeface="MS Mincho"/>
                <a:cs typeface="Times New Roman"/>
              </a:rPr>
              <a:t> Conclusion</a:t>
            </a:r>
            <a:endParaRPr lang="en-IN" sz="3700" dirty="0">
              <a:effectLst/>
              <a:latin typeface="Cambria"/>
              <a:ea typeface="MS Mincho"/>
              <a:cs typeface="Times New Roman"/>
            </a:endParaRPr>
          </a:p>
          <a:p>
            <a:pPr>
              <a:lnSpc>
                <a:spcPct val="115000"/>
              </a:lnSpc>
              <a:spcAft>
                <a:spcPts val="1000"/>
              </a:spcAft>
            </a:pPr>
            <a:r>
              <a:rPr lang="en-US" sz="3700" dirty="0">
                <a:effectLst/>
                <a:latin typeface="Cambria"/>
                <a:ea typeface="MS Mincho"/>
                <a:cs typeface="Times New Roman"/>
              </a:rPr>
              <a:t> References</a:t>
            </a:r>
          </a:p>
          <a:p>
            <a:pPr>
              <a:lnSpc>
                <a:spcPct val="115000"/>
              </a:lnSpc>
              <a:spcAft>
                <a:spcPts val="1000"/>
              </a:spcAft>
            </a:pPr>
            <a:r>
              <a:rPr lang="en-US" sz="3700" dirty="0">
                <a:latin typeface="Cambria"/>
                <a:ea typeface="MS Mincho"/>
                <a:cs typeface="Times New Roman"/>
              </a:rPr>
              <a:t>Git-hub Link</a:t>
            </a:r>
          </a:p>
          <a:p>
            <a:pPr marL="76200" indent="0">
              <a:lnSpc>
                <a:spcPct val="115000"/>
              </a:lnSpc>
              <a:spcAft>
                <a:spcPts val="1000"/>
              </a:spcAft>
              <a:buNone/>
            </a:pPr>
            <a:endParaRPr lang="en-IN" sz="3700" dirty="0">
              <a:effectLst/>
              <a:latin typeface="Cambria"/>
              <a:ea typeface="MS Mincho"/>
              <a:cs typeface="Times New Roman"/>
            </a:endParaRPr>
          </a:p>
          <a:p>
            <a:pPr marL="495300" lvl="0" indent="-342900" algn="just">
              <a:lnSpc>
                <a:spcPct val="200000"/>
              </a:lnSpc>
              <a:spcBef>
                <a:spcPts val="0"/>
              </a:spcBef>
              <a:buFont typeface="Wingdings" panose="05000000000000000000" pitchFamily="2" charset="2"/>
              <a:buChar char="Ø"/>
            </a:pPr>
            <a:endParaRPr lang="en-US" sz="2000" dirty="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sz="3200">
                <a:latin typeface="Cambria" panose="02040503050406030204" pitchFamily="18" charset="0"/>
                <a:ea typeface="Cambria" panose="02040503050406030204" pitchFamily="18" charset="0"/>
              </a:rPr>
              <a:t>Introduction</a:t>
            </a:r>
            <a:endParaRPr sz="320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Autofit/>
          </a:bodyPr>
          <a:lstStyle/>
          <a:p>
            <a:pPr marL="285750" indent="-285750" algn="just"/>
            <a:r>
              <a:rPr lang="en-US" sz="2000" b="1">
                <a:latin typeface="Cambria"/>
                <a:cs typeface="Times New Roman"/>
              </a:rPr>
              <a:t>Project Name:</a:t>
            </a:r>
            <a:r>
              <a:rPr lang="en-US" sz="2000">
                <a:latin typeface="Cambria"/>
                <a:cs typeface="Times New Roman"/>
              </a:rPr>
              <a:t> Billy Buddy</a:t>
            </a:r>
            <a:endParaRPr lang="en-US" sz="2000">
              <a:latin typeface="Cambria"/>
            </a:endParaRPr>
          </a:p>
          <a:p>
            <a:pPr marL="285750" indent="-285750" algn="just"/>
            <a:r>
              <a:rPr lang="en-US" sz="2000" b="1">
                <a:latin typeface="Cambria"/>
                <a:cs typeface="Times New Roman"/>
              </a:rPr>
              <a:t>Purpose:</a:t>
            </a:r>
            <a:r>
              <a:rPr lang="en-US" sz="2000">
                <a:latin typeface="Cambria"/>
                <a:cs typeface="Times New Roman"/>
              </a:rPr>
              <a:t> Combating cyberbullying and promoting a safer online environment.</a:t>
            </a:r>
            <a:endParaRPr lang="en-US" sz="2000">
              <a:latin typeface="Cambria"/>
            </a:endParaRPr>
          </a:p>
          <a:p>
            <a:pPr marL="285750" indent="-285750" algn="just"/>
            <a:r>
              <a:rPr lang="en-US" sz="2000" b="1">
                <a:latin typeface="Cambria"/>
                <a:cs typeface="Times New Roman"/>
              </a:rPr>
              <a:t>Problem Addressed:</a:t>
            </a:r>
            <a:r>
              <a:rPr lang="en-US" sz="2000">
                <a:latin typeface="Cambria"/>
                <a:cs typeface="Times New Roman"/>
              </a:rPr>
              <a:t> Online harassment, a growing issue affecting individuals of all ages.</a:t>
            </a:r>
            <a:endParaRPr lang="en-US" sz="2000">
              <a:latin typeface="Cambria"/>
            </a:endParaRPr>
          </a:p>
          <a:p>
            <a:pPr marL="285750" indent="-285750" algn="just"/>
            <a:r>
              <a:rPr lang="en-US" sz="2000" b="1">
                <a:latin typeface="Cambria"/>
                <a:cs typeface="Times New Roman"/>
              </a:rPr>
              <a:t>Objective:</a:t>
            </a:r>
            <a:endParaRPr lang="en-US" sz="2000" b="1">
              <a:latin typeface="Cambria"/>
            </a:endParaRPr>
          </a:p>
          <a:p>
            <a:pPr marL="800100" lvl="1" indent="-342900">
              <a:buSzPts val="2400"/>
              <a:buChar char="•"/>
            </a:pPr>
            <a:r>
              <a:rPr lang="en-US">
                <a:latin typeface="Cambria"/>
                <a:cs typeface="Times New Roman"/>
              </a:rPr>
              <a:t>Provide a platform that fosters respectful online interactions.</a:t>
            </a:r>
            <a:endParaRPr lang="en-US">
              <a:latin typeface="Cambria"/>
            </a:endParaRPr>
          </a:p>
          <a:p>
            <a:pPr marL="800100" lvl="1" indent="-342900">
              <a:buSzPts val="2400"/>
              <a:buChar char="•"/>
            </a:pPr>
            <a:r>
              <a:rPr lang="en-US">
                <a:latin typeface="Cambria"/>
                <a:cs typeface="Times New Roman"/>
              </a:rPr>
              <a:t>Equip users with tools and resources to tackle cyberbullying.</a:t>
            </a:r>
            <a:endParaRPr lang="en-US">
              <a:latin typeface="Cambria"/>
            </a:endParaRPr>
          </a:p>
          <a:p>
            <a:pPr marL="800100" lvl="1" indent="-342900">
              <a:buSzPts val="2400"/>
              <a:buChar char="•"/>
            </a:pPr>
            <a:r>
              <a:rPr lang="en-US">
                <a:latin typeface="Cambria"/>
                <a:cs typeface="Times New Roman"/>
              </a:rPr>
              <a:t>Educate individuals about the dangers of online harassment.</a:t>
            </a:r>
            <a:endParaRPr lang="en-US">
              <a:latin typeface="Cambria"/>
            </a:endParaRPr>
          </a:p>
          <a:p>
            <a:pPr marL="285750" indent="-285750" algn="just"/>
            <a:r>
              <a:rPr lang="en-US" sz="2000" b="1">
                <a:latin typeface="Cambria"/>
                <a:cs typeface="Times New Roman"/>
              </a:rPr>
              <a:t>Focus Areas:</a:t>
            </a:r>
            <a:endParaRPr lang="en-US" sz="2000" b="1">
              <a:latin typeface="Cambria"/>
            </a:endParaRPr>
          </a:p>
          <a:p>
            <a:pPr marL="800100" lvl="1" indent="-342900" algn="just">
              <a:buSzPts val="2400"/>
              <a:buFont typeface="Arial" panose="020B0604020202020204"/>
              <a:buChar char="•"/>
            </a:pPr>
            <a:r>
              <a:rPr lang="en-US" b="1">
                <a:latin typeface="Cambria"/>
                <a:cs typeface="Times New Roman"/>
              </a:rPr>
              <a:t>Prevention:</a:t>
            </a:r>
            <a:r>
              <a:rPr lang="en-US">
                <a:latin typeface="Cambria"/>
                <a:cs typeface="Times New Roman"/>
              </a:rPr>
              <a:t> Promote awareness and respectful communication online.</a:t>
            </a:r>
            <a:endParaRPr lang="en-US">
              <a:latin typeface="Cambria"/>
            </a:endParaRPr>
          </a:p>
          <a:p>
            <a:pPr marL="800100" lvl="1" indent="-342900" algn="just">
              <a:buSzPts val="2400"/>
              <a:buFont typeface="Arial" panose="020B0604020202020204"/>
              <a:buChar char="•"/>
            </a:pPr>
            <a:r>
              <a:rPr lang="en-US" b="1">
                <a:latin typeface="Cambria"/>
                <a:cs typeface="Times New Roman"/>
              </a:rPr>
              <a:t>Support:</a:t>
            </a:r>
            <a:r>
              <a:rPr lang="en-US">
                <a:latin typeface="Cambria"/>
                <a:cs typeface="Times New Roman"/>
              </a:rPr>
              <a:t> Provide help to victims through tools like reporting and community support.</a:t>
            </a:r>
            <a:endParaRPr lang="en-US">
              <a:latin typeface="Cambria"/>
            </a:endParaRPr>
          </a:p>
          <a:p>
            <a:pPr marL="800100" lvl="1" indent="-342900" algn="just">
              <a:buSzPts val="2400"/>
              <a:buFont typeface="Arial" panose="020B0604020202020204"/>
              <a:buChar char="•"/>
            </a:pPr>
            <a:r>
              <a:rPr lang="en-US" b="1">
                <a:latin typeface="Cambria"/>
                <a:cs typeface="Times New Roman"/>
              </a:rPr>
              <a:t>Education:</a:t>
            </a:r>
            <a:r>
              <a:rPr lang="en-US">
                <a:latin typeface="Cambria"/>
                <a:cs typeface="Times New Roman"/>
              </a:rPr>
              <a:t> Offer educational resources to empower users to address cyberbullying effectively.</a:t>
            </a:r>
            <a:endParaRPr lang="en-US">
              <a:latin typeface="Cambria"/>
            </a:endParaRPr>
          </a:p>
          <a:p>
            <a:pPr marL="152400" indent="0" algn="just">
              <a:spcBef>
                <a:spcPts val="0"/>
              </a:spcBef>
              <a:buNone/>
            </a:pPr>
            <a:endParaRPr lang="en-US" sz="2000">
              <a:effectLst/>
              <a:ea typeface="MS Mincho"/>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925FB-E320-0BEE-B5C6-A2228302C46A}"/>
              </a:ext>
            </a:extLst>
          </p:cNvPr>
          <p:cNvSpPr>
            <a:spLocks noGrp="1"/>
          </p:cNvSpPr>
          <p:nvPr>
            <p:ph type="title"/>
          </p:nvPr>
        </p:nvSpPr>
        <p:spPr/>
        <p:txBody>
          <a:bodyPr/>
          <a:lstStyle/>
          <a:p>
            <a:r>
              <a:rPr lang="en-IN"/>
              <a:t>Literature Review</a:t>
            </a:r>
          </a:p>
        </p:txBody>
      </p:sp>
      <p:graphicFrame>
        <p:nvGraphicFramePr>
          <p:cNvPr id="3" name="Table 2">
            <a:extLst>
              <a:ext uri="{FF2B5EF4-FFF2-40B4-BE49-F238E27FC236}">
                <a16:creationId xmlns:a16="http://schemas.microsoft.com/office/drawing/2014/main" id="{AAF61426-0AC6-A105-AC18-A2250324EE6F}"/>
              </a:ext>
            </a:extLst>
          </p:cNvPr>
          <p:cNvGraphicFramePr>
            <a:graphicFrameLocks noGrp="1"/>
          </p:cNvGraphicFramePr>
          <p:nvPr>
            <p:extLst>
              <p:ext uri="{D42A27DB-BD31-4B8C-83A1-F6EECF244321}">
                <p14:modId xmlns:p14="http://schemas.microsoft.com/office/powerpoint/2010/main" val="3777849652"/>
              </p:ext>
            </p:extLst>
          </p:nvPr>
        </p:nvGraphicFramePr>
        <p:xfrm>
          <a:off x="18000" y="930000"/>
          <a:ext cx="12166625" cy="5447493"/>
        </p:xfrm>
        <a:graphic>
          <a:graphicData uri="http://schemas.openxmlformats.org/drawingml/2006/table">
            <a:tbl>
              <a:tblPr firstRow="1" bandRow="1">
                <a:tableStyleId>{5C22544A-7EE6-4342-B048-85BDC9FD1C3A}</a:tableStyleId>
              </a:tblPr>
              <a:tblGrid>
                <a:gridCol w="2027772">
                  <a:extLst>
                    <a:ext uri="{9D8B030D-6E8A-4147-A177-3AD203B41FA5}">
                      <a16:colId xmlns:a16="http://schemas.microsoft.com/office/drawing/2014/main" val="1074963479"/>
                    </a:ext>
                  </a:extLst>
                </a:gridCol>
                <a:gridCol w="1134000">
                  <a:extLst>
                    <a:ext uri="{9D8B030D-6E8A-4147-A177-3AD203B41FA5}">
                      <a16:colId xmlns:a16="http://schemas.microsoft.com/office/drawing/2014/main" val="1830440082"/>
                    </a:ext>
                  </a:extLst>
                </a:gridCol>
                <a:gridCol w="2357999">
                  <a:extLst>
                    <a:ext uri="{9D8B030D-6E8A-4147-A177-3AD203B41FA5}">
                      <a16:colId xmlns:a16="http://schemas.microsoft.com/office/drawing/2014/main" val="2678218714"/>
                    </a:ext>
                  </a:extLst>
                </a:gridCol>
                <a:gridCol w="2429999">
                  <a:extLst>
                    <a:ext uri="{9D8B030D-6E8A-4147-A177-3AD203B41FA5}">
                      <a16:colId xmlns:a16="http://schemas.microsoft.com/office/drawing/2014/main" val="3882955151"/>
                    </a:ext>
                  </a:extLst>
                </a:gridCol>
                <a:gridCol w="2189083">
                  <a:extLst>
                    <a:ext uri="{9D8B030D-6E8A-4147-A177-3AD203B41FA5}">
                      <a16:colId xmlns:a16="http://schemas.microsoft.com/office/drawing/2014/main" val="912354372"/>
                    </a:ext>
                  </a:extLst>
                </a:gridCol>
                <a:gridCol w="2027772">
                  <a:extLst>
                    <a:ext uri="{9D8B030D-6E8A-4147-A177-3AD203B41FA5}">
                      <a16:colId xmlns:a16="http://schemas.microsoft.com/office/drawing/2014/main" val="4053874223"/>
                    </a:ext>
                  </a:extLst>
                </a:gridCol>
              </a:tblGrid>
              <a:tr h="418057">
                <a:tc>
                  <a:txBody>
                    <a:bodyPr/>
                    <a:lstStyle/>
                    <a:p>
                      <a:pPr lvl="0">
                        <a:buNone/>
                      </a:pPr>
                      <a:r>
                        <a:rPr lang="en-US" sz="1400" b="0" i="0" u="none" strike="noStrike" noProof="0">
                          <a:latin typeface="Arial"/>
                        </a:rPr>
                        <a:t>Author(s)</a:t>
                      </a:r>
                      <a:endParaRPr lang="en-US"/>
                    </a:p>
                  </a:txBody>
                  <a:tcPr/>
                </a:tc>
                <a:tc>
                  <a:txBody>
                    <a:bodyPr/>
                    <a:lstStyle/>
                    <a:p>
                      <a:r>
                        <a:rPr lang="en-US"/>
                        <a:t>Years</a:t>
                      </a:r>
                    </a:p>
                  </a:txBody>
                  <a:tcPr/>
                </a:tc>
                <a:tc>
                  <a:txBody>
                    <a:bodyPr/>
                    <a:lstStyle/>
                    <a:p>
                      <a:r>
                        <a:rPr lang="en-US"/>
                        <a:t>Title/Study</a:t>
                      </a:r>
                    </a:p>
                  </a:txBody>
                  <a:tcPr/>
                </a:tc>
                <a:tc>
                  <a:txBody>
                    <a:bodyPr/>
                    <a:lstStyle/>
                    <a:p>
                      <a:pPr lvl="0">
                        <a:buNone/>
                      </a:pPr>
                      <a:r>
                        <a:rPr lang="en-US" sz="1400" b="0" i="0" u="none" strike="noStrike" noProof="0">
                          <a:latin typeface="Arial"/>
                        </a:rPr>
                        <a:t>Methodology/Approach</a:t>
                      </a:r>
                      <a:endParaRPr lang="en-US"/>
                    </a:p>
                  </a:txBody>
                  <a:tcPr/>
                </a:tc>
                <a:tc>
                  <a:txBody>
                    <a:bodyPr/>
                    <a:lstStyle/>
                    <a:p>
                      <a:pPr lvl="0">
                        <a:buNone/>
                      </a:pPr>
                      <a:r>
                        <a:rPr lang="en-US" sz="1400" b="0" i="0" u="none" strike="noStrike" noProof="0">
                          <a:latin typeface="Arial"/>
                        </a:rPr>
                        <a:t>Key Findings</a:t>
                      </a:r>
                      <a:endParaRPr lang="en-US"/>
                    </a:p>
                  </a:txBody>
                  <a:tcPr/>
                </a:tc>
                <a:tc>
                  <a:txBody>
                    <a:bodyPr/>
                    <a:lstStyle/>
                    <a:p>
                      <a:pPr lvl="0">
                        <a:buNone/>
                      </a:pPr>
                      <a:r>
                        <a:rPr lang="en-US" sz="1400" b="0" i="0" u="none" strike="noStrike" noProof="0">
                          <a:latin typeface="Arial"/>
                        </a:rPr>
                        <a:t>Relevance1</a:t>
                      </a:r>
                      <a:endParaRPr lang="en-US"/>
                    </a:p>
                  </a:txBody>
                  <a:tcPr/>
                </a:tc>
                <a:extLst>
                  <a:ext uri="{0D108BD9-81ED-4DB2-BD59-A6C34878D82A}">
                    <a16:rowId xmlns:a16="http://schemas.microsoft.com/office/drawing/2014/main" val="2348571662"/>
                  </a:ext>
                </a:extLst>
              </a:tr>
              <a:tr h="923207">
                <a:tc>
                  <a:txBody>
                    <a:bodyPr/>
                    <a:lstStyle/>
                    <a:p>
                      <a:pPr lvl="0" algn="l">
                        <a:lnSpc>
                          <a:spcPct val="100000"/>
                        </a:lnSpc>
                        <a:spcBef>
                          <a:spcPts val="0"/>
                        </a:spcBef>
                        <a:spcAft>
                          <a:spcPts val="0"/>
                        </a:spcAft>
                        <a:buNone/>
                      </a:pPr>
                      <a:r>
                        <a:rPr lang="en-US" sz="1400" b="0" i="0" u="none" strike="noStrike" noProof="0">
                          <a:solidFill>
                            <a:srgbClr val="000000"/>
                          </a:solidFill>
                          <a:latin typeface="Arial"/>
                        </a:rPr>
                        <a:t>IT BHU</a:t>
                      </a:r>
                    </a:p>
                    <a:p>
                      <a:pPr lvl="0" algn="l">
                        <a:lnSpc>
                          <a:spcPct val="100000"/>
                        </a:lnSpc>
                        <a:spcBef>
                          <a:spcPts val="0"/>
                        </a:spcBef>
                        <a:spcAft>
                          <a:spcPts val="0"/>
                        </a:spcAft>
                        <a:buNone/>
                      </a:pPr>
                      <a:r>
                        <a:rPr lang="en-US" sz="1400" b="0" i="0" u="none" strike="noStrike" noProof="0">
                          <a:solidFill>
                            <a:srgbClr val="000000"/>
                          </a:solidFill>
                          <a:latin typeface="Arial"/>
                        </a:rPr>
                        <a:t>Research</a:t>
                      </a:r>
                      <a:endParaRPr lang="en-US"/>
                    </a:p>
                  </a:txBody>
                  <a:tcPr/>
                </a:tc>
                <a:tc>
                  <a:txBody>
                    <a:bodyPr/>
                    <a:lstStyle/>
                    <a:p>
                      <a:r>
                        <a:rPr lang="en-US"/>
                        <a:t>2024</a:t>
                      </a:r>
                    </a:p>
                  </a:txBody>
                  <a:tcPr/>
                </a:tc>
                <a:tc>
                  <a:txBody>
                    <a:bodyPr/>
                    <a:lstStyle/>
                    <a:p>
                      <a:pPr lvl="0">
                        <a:buNone/>
                      </a:pPr>
                      <a:r>
                        <a:rPr lang="en-US" sz="1400" b="0" i="0" u="none" strike="noStrike" noProof="0">
                          <a:latin typeface="Arial"/>
                        </a:rPr>
                        <a:t>Multilingual Al Solutions for Cyberbullying Detection</a:t>
                      </a:r>
                      <a:endParaRPr lang="en-US"/>
                    </a:p>
                  </a:txBody>
                  <a:tcPr/>
                </a:tc>
                <a:tc>
                  <a:txBody>
                    <a:bodyPr/>
                    <a:lstStyle/>
                    <a:p>
                      <a:pPr lvl="0">
                        <a:buNone/>
                      </a:pPr>
                      <a:r>
                        <a:rPr lang="en-US" sz="1400" b="0" i="0" u="none" strike="noStrike" noProof="0">
                          <a:latin typeface="Arial"/>
                        </a:rPr>
                        <a:t>Developed multilingual Al models for detecting cyberbullying across languages.</a:t>
                      </a:r>
                      <a:endParaRPr lang="en-US"/>
                    </a:p>
                  </a:txBody>
                  <a:tcPr/>
                </a:tc>
                <a:tc>
                  <a:txBody>
                    <a:bodyPr/>
                    <a:lstStyle/>
                    <a:p>
                      <a:pPr lvl="0">
                        <a:buNone/>
                      </a:pPr>
                      <a:r>
                        <a:rPr lang="en-US" sz="1400" b="0" i="0" u="none" strike="noStrike" noProof="0">
                          <a:latin typeface="Arial"/>
                        </a:rPr>
                        <a:t>Achieved cross-linguistic success in recognizing hate speech.</a:t>
                      </a:r>
                      <a:endParaRPr lang="en-US"/>
                    </a:p>
                  </a:txBody>
                  <a:tcPr/>
                </a:tc>
                <a:tc>
                  <a:txBody>
                    <a:bodyPr/>
                    <a:lstStyle/>
                    <a:p>
                      <a:pPr lvl="0">
                        <a:buNone/>
                      </a:pPr>
                      <a:r>
                        <a:rPr lang="en-US" sz="1400" b="0" i="0" u="none" strike="noStrike" noProof="0">
                          <a:latin typeface="Arial"/>
                        </a:rPr>
                        <a:t>Applicable for expanding Billy Buddy to non-English platforms.</a:t>
                      </a:r>
                      <a:endParaRPr lang="en-US"/>
                    </a:p>
                  </a:txBody>
                  <a:tcPr/>
                </a:tc>
                <a:extLst>
                  <a:ext uri="{0D108BD9-81ED-4DB2-BD59-A6C34878D82A}">
                    <a16:rowId xmlns:a16="http://schemas.microsoft.com/office/drawing/2014/main" val="3359206689"/>
                  </a:ext>
                </a:extLst>
              </a:tr>
              <a:tr h="1097398">
                <a:tc>
                  <a:txBody>
                    <a:bodyPr/>
                    <a:lstStyle/>
                    <a:p>
                      <a:pPr lvl="0">
                        <a:buNone/>
                      </a:pPr>
                      <a:r>
                        <a:rPr lang="en-US" sz="1400" b="0" i="0" u="none" strike="noStrike" noProof="0" err="1">
                          <a:solidFill>
                            <a:srgbClr val="000000"/>
                          </a:solidFill>
                          <a:latin typeface="Arial"/>
                        </a:rPr>
                        <a:t>Palakodeti</a:t>
                      </a:r>
                      <a:r>
                        <a:rPr lang="en-US" sz="1400" b="0" i="0" u="none" strike="noStrike" noProof="0">
                          <a:solidFill>
                            <a:srgbClr val="000000"/>
                          </a:solidFill>
                          <a:latin typeface="Arial"/>
                        </a:rPr>
                        <a:t> et al.</a:t>
                      </a:r>
                      <a:endParaRPr lang="en-US"/>
                    </a:p>
                  </a:txBody>
                  <a:tcPr/>
                </a:tc>
                <a:tc>
                  <a:txBody>
                    <a:bodyPr/>
                    <a:lstStyle/>
                    <a:p>
                      <a:r>
                        <a:rPr lang="en-US"/>
                        <a:t>2023</a:t>
                      </a:r>
                    </a:p>
                  </a:txBody>
                  <a:tcPr/>
                </a:tc>
                <a:tc>
                  <a:txBody>
                    <a:bodyPr/>
                    <a:lstStyle/>
                    <a:p>
                      <a:pPr lvl="0">
                        <a:buNone/>
                      </a:pPr>
                      <a:r>
                        <a:rPr lang="en-US" sz="1400" b="0" i="0" u="none" strike="noStrike" noProof="0">
                          <a:latin typeface="Arial"/>
                        </a:rPr>
                        <a:t>Deep Learning Against Cyberbullying: A Review</a:t>
                      </a:r>
                      <a:endParaRPr lang="en-US"/>
                    </a:p>
                  </a:txBody>
                  <a:tcPr/>
                </a:tc>
                <a:tc>
                  <a:txBody>
                    <a:bodyPr/>
                    <a:lstStyle/>
                    <a:p>
                      <a:pPr lvl="0">
                        <a:buNone/>
                      </a:pPr>
                      <a:r>
                        <a:rPr lang="en-US" sz="1400" b="0" i="0" u="none" strike="noStrike" noProof="0">
                          <a:latin typeface="Arial"/>
                        </a:rPr>
                        <a:t>Reviewed deep learning methods used for automatic bullying detection on social media.</a:t>
                      </a:r>
                      <a:endParaRPr lang="en-US"/>
                    </a:p>
                  </a:txBody>
                  <a:tcPr/>
                </a:tc>
                <a:tc>
                  <a:txBody>
                    <a:bodyPr/>
                    <a:lstStyle/>
                    <a:p>
                      <a:pPr lvl="0" algn="l">
                        <a:lnSpc>
                          <a:spcPct val="100000"/>
                        </a:lnSpc>
                        <a:spcBef>
                          <a:spcPts val="0"/>
                        </a:spcBef>
                        <a:spcAft>
                          <a:spcPts val="0"/>
                        </a:spcAft>
                        <a:buNone/>
                      </a:pPr>
                      <a:r>
                        <a:rPr lang="en-US" sz="1400" b="0" i="0" u="none" strike="noStrike" noProof="0">
                          <a:latin typeface="Arial"/>
                        </a:rPr>
                        <a:t>Found that hybrid models (NLP sentiment analysis) achieved better results.</a:t>
                      </a:r>
                      <a:endParaRPr lang="en-US"/>
                    </a:p>
                  </a:txBody>
                  <a:tcPr/>
                </a:tc>
                <a:tc>
                  <a:txBody>
                    <a:bodyPr/>
                    <a:lstStyle/>
                    <a:p>
                      <a:pPr lvl="0" algn="l">
                        <a:lnSpc>
                          <a:spcPct val="100000"/>
                        </a:lnSpc>
                        <a:spcBef>
                          <a:spcPts val="0"/>
                        </a:spcBef>
                        <a:spcAft>
                          <a:spcPts val="0"/>
                        </a:spcAft>
                        <a:buNone/>
                      </a:pPr>
                      <a:r>
                        <a:rPr lang="en-US" sz="1400" b="0" i="0" u="none" strike="noStrike" noProof="0">
                          <a:latin typeface="Arial"/>
                        </a:rPr>
                        <a:t>Useful for Improving</a:t>
                      </a:r>
                      <a:endParaRPr lang="en-US"/>
                    </a:p>
                    <a:p>
                      <a:pPr lvl="0" algn="l">
                        <a:lnSpc>
                          <a:spcPct val="100000"/>
                        </a:lnSpc>
                        <a:spcBef>
                          <a:spcPts val="0"/>
                        </a:spcBef>
                        <a:spcAft>
                          <a:spcPts val="0"/>
                        </a:spcAft>
                        <a:buNone/>
                      </a:pPr>
                      <a:r>
                        <a:rPr lang="en-US" sz="1400" b="0" i="0" u="none" strike="noStrike" noProof="0">
                          <a:latin typeface="Arial"/>
                        </a:rPr>
                        <a:t>Billy Buddy's hybrid Al</a:t>
                      </a:r>
                      <a:endParaRPr lang="en-US"/>
                    </a:p>
                    <a:p>
                      <a:pPr lvl="0" algn="l">
                        <a:lnSpc>
                          <a:spcPct val="100000"/>
                        </a:lnSpc>
                        <a:spcBef>
                          <a:spcPts val="0"/>
                        </a:spcBef>
                        <a:spcAft>
                          <a:spcPts val="0"/>
                        </a:spcAft>
                        <a:buNone/>
                      </a:pPr>
                      <a:r>
                        <a:rPr lang="en-US" sz="1400" b="0" i="0" u="none" strike="noStrike" noProof="0">
                          <a:latin typeface="Arial"/>
                        </a:rPr>
                        <a:t>design.</a:t>
                      </a:r>
                      <a:endParaRPr lang="en-US"/>
                    </a:p>
                  </a:txBody>
                  <a:tcPr/>
                </a:tc>
                <a:extLst>
                  <a:ext uri="{0D108BD9-81ED-4DB2-BD59-A6C34878D82A}">
                    <a16:rowId xmlns:a16="http://schemas.microsoft.com/office/drawing/2014/main" val="644625715"/>
                  </a:ext>
                </a:extLst>
              </a:tr>
              <a:tr h="923207">
                <a:tc>
                  <a:txBody>
                    <a:bodyPr/>
                    <a:lstStyle/>
                    <a:p>
                      <a:r>
                        <a:rPr lang="en-US"/>
                        <a:t>Bhat et al.</a:t>
                      </a:r>
                    </a:p>
                  </a:txBody>
                  <a:tcPr/>
                </a:tc>
                <a:tc>
                  <a:txBody>
                    <a:bodyPr/>
                    <a:lstStyle/>
                    <a:p>
                      <a:r>
                        <a:rPr lang="en-US"/>
                        <a:t>2022</a:t>
                      </a:r>
                    </a:p>
                  </a:txBody>
                  <a:tcPr/>
                </a:tc>
                <a:tc>
                  <a:txBody>
                    <a:bodyPr/>
                    <a:lstStyle/>
                    <a:p>
                      <a:pPr lvl="0">
                        <a:buNone/>
                      </a:pPr>
                      <a:r>
                        <a:rPr lang="en-US" sz="1400" b="0" i="0" u="none" strike="noStrike" noProof="0">
                          <a:latin typeface="Arial"/>
                        </a:rPr>
                        <a:t>Al for Cyberbullying Prevention: Challenges</a:t>
                      </a:r>
                      <a:endParaRPr lang="en-US"/>
                    </a:p>
                  </a:txBody>
                  <a:tcPr/>
                </a:tc>
                <a:tc>
                  <a:txBody>
                    <a:bodyPr/>
                    <a:lstStyle/>
                    <a:p>
                      <a:pPr lvl="0" algn="l">
                        <a:lnSpc>
                          <a:spcPct val="100000"/>
                        </a:lnSpc>
                        <a:spcBef>
                          <a:spcPts val="0"/>
                        </a:spcBef>
                        <a:spcAft>
                          <a:spcPts val="0"/>
                        </a:spcAft>
                        <a:buNone/>
                      </a:pPr>
                      <a:r>
                        <a:rPr lang="en-US" sz="1400" b="0" i="0" u="none" strike="noStrike" noProof="0">
                          <a:latin typeface="Arial"/>
                        </a:rPr>
                        <a:t>Discussed challenges in Al tools for detecting context-based cyberbullying.</a:t>
                      </a:r>
                      <a:endParaRPr lang="en-US"/>
                    </a:p>
                  </a:txBody>
                  <a:tcPr/>
                </a:tc>
                <a:tc>
                  <a:txBody>
                    <a:bodyPr/>
                    <a:lstStyle/>
                    <a:p>
                      <a:pPr lvl="0">
                        <a:buNone/>
                      </a:pPr>
                      <a:r>
                        <a:rPr lang="en-US" sz="1400" b="0" i="0" u="none" strike="noStrike" noProof="0">
                          <a:latin typeface="Arial"/>
                        </a:rPr>
                        <a:t>Highlighted false positive issues with evolving language models.</a:t>
                      </a:r>
                      <a:endParaRPr lang="en-US"/>
                    </a:p>
                  </a:txBody>
                  <a:tcPr/>
                </a:tc>
                <a:tc>
                  <a:txBody>
                    <a:bodyPr/>
                    <a:lstStyle/>
                    <a:p>
                      <a:pPr lvl="0" algn="l">
                        <a:lnSpc>
                          <a:spcPct val="100000"/>
                        </a:lnSpc>
                        <a:spcBef>
                          <a:spcPts val="0"/>
                        </a:spcBef>
                        <a:spcAft>
                          <a:spcPts val="0"/>
                        </a:spcAft>
                        <a:buNone/>
                      </a:pPr>
                      <a:r>
                        <a:rPr lang="en-US" sz="1400" b="0" i="0" u="none" strike="noStrike" noProof="0">
                          <a:latin typeface="Arial"/>
                        </a:rPr>
                        <a:t>Points out areas for Improvement in Billy Buddy's detection algorithms. </a:t>
                      </a:r>
                      <a:endParaRPr lang="en-US"/>
                    </a:p>
                  </a:txBody>
                  <a:tcPr/>
                </a:tc>
                <a:extLst>
                  <a:ext uri="{0D108BD9-81ED-4DB2-BD59-A6C34878D82A}">
                    <a16:rowId xmlns:a16="http://schemas.microsoft.com/office/drawing/2014/main" val="889799736"/>
                  </a:ext>
                </a:extLst>
              </a:tr>
              <a:tr h="923207">
                <a:tc>
                  <a:txBody>
                    <a:bodyPr/>
                    <a:lstStyle/>
                    <a:p>
                      <a:pPr lvl="0">
                        <a:buNone/>
                      </a:pPr>
                      <a:r>
                        <a:rPr lang="en-US" sz="1400" b="0" i="0" u="none" strike="noStrike" noProof="0">
                          <a:latin typeface="Arial"/>
                        </a:rPr>
                        <a:t>Chandrasekaran et al.</a:t>
                      </a:r>
                    </a:p>
                  </a:txBody>
                  <a:tcPr/>
                </a:tc>
                <a:tc>
                  <a:txBody>
                    <a:bodyPr/>
                    <a:lstStyle/>
                    <a:p>
                      <a:r>
                        <a:rPr lang="en-US"/>
                        <a:t>2021</a:t>
                      </a:r>
                    </a:p>
                  </a:txBody>
                  <a:tcPr/>
                </a:tc>
                <a:tc>
                  <a:txBody>
                    <a:bodyPr/>
                    <a:lstStyle/>
                    <a:p>
                      <a:pPr lvl="0">
                        <a:buNone/>
                      </a:pPr>
                      <a:r>
                        <a:rPr lang="en-US" sz="1400" b="0" i="0" u="none" strike="noStrike" noProof="0">
                          <a:latin typeface="Arial"/>
                        </a:rPr>
                        <a:t>Combating Cyberbullying using NLP</a:t>
                      </a:r>
                      <a:endParaRPr lang="en-US"/>
                    </a:p>
                  </a:txBody>
                  <a:tcPr/>
                </a:tc>
                <a:tc>
                  <a:txBody>
                    <a:bodyPr/>
                    <a:lstStyle/>
                    <a:p>
                      <a:pPr lvl="0">
                        <a:buNone/>
                      </a:pPr>
                      <a:r>
                        <a:rPr lang="en-US" sz="1400" b="0" i="0" u="none" strike="noStrike" noProof="0">
                          <a:latin typeface="Arial"/>
                        </a:rPr>
                        <a:t>Used NLP and machine leaning to detect abusive content on social media.</a:t>
                      </a:r>
                      <a:endParaRPr lang="en-US"/>
                    </a:p>
                  </a:txBody>
                  <a:tcPr/>
                </a:tc>
                <a:tc>
                  <a:txBody>
                    <a:bodyPr/>
                    <a:lstStyle/>
                    <a:p>
                      <a:pPr lvl="0">
                        <a:buNone/>
                      </a:pPr>
                      <a:r>
                        <a:rPr lang="en-US" sz="1400" b="0" i="0" u="none" strike="noStrike" noProof="0">
                          <a:latin typeface="Arial"/>
                        </a:rPr>
                        <a:t>Found high success rates in detecting toxic language using NLP.</a:t>
                      </a:r>
                      <a:endParaRPr lang="en-US"/>
                    </a:p>
                  </a:txBody>
                  <a:tcPr/>
                </a:tc>
                <a:tc>
                  <a:txBody>
                    <a:bodyPr/>
                    <a:lstStyle/>
                    <a:p>
                      <a:pPr lvl="0">
                        <a:buNone/>
                      </a:pPr>
                      <a:r>
                        <a:rPr lang="en-US" sz="1400" b="0" i="0" u="none" strike="noStrike" noProof="0">
                          <a:latin typeface="Arial"/>
                        </a:rPr>
                        <a:t>Suggests ways Al tools like Billy Buddy can refine their detection capabilities language</a:t>
                      </a:r>
                      <a:endParaRPr lang="en-US"/>
                    </a:p>
                  </a:txBody>
                  <a:tcPr/>
                </a:tc>
                <a:extLst>
                  <a:ext uri="{0D108BD9-81ED-4DB2-BD59-A6C34878D82A}">
                    <a16:rowId xmlns:a16="http://schemas.microsoft.com/office/drawing/2014/main" val="4254437405"/>
                  </a:ext>
                </a:extLst>
              </a:tr>
              <a:tr h="1097398">
                <a:tc>
                  <a:txBody>
                    <a:bodyPr/>
                    <a:lstStyle/>
                    <a:p>
                      <a:pPr lvl="0" algn="l">
                        <a:lnSpc>
                          <a:spcPct val="100000"/>
                        </a:lnSpc>
                        <a:spcBef>
                          <a:spcPts val="0"/>
                        </a:spcBef>
                        <a:spcAft>
                          <a:spcPts val="0"/>
                        </a:spcAft>
                        <a:buNone/>
                      </a:pPr>
                      <a:endParaRPr lang="en-US" sz="1400" b="0" i="0" u="none" strike="noStrike" noProof="0">
                        <a:latin typeface="Arial"/>
                      </a:endParaRPr>
                    </a:p>
                    <a:p>
                      <a:pPr lvl="0">
                        <a:buNone/>
                      </a:pPr>
                      <a:r>
                        <a:rPr lang="en-US"/>
                        <a:t>Salminen et al.</a:t>
                      </a:r>
                    </a:p>
                  </a:txBody>
                  <a:tcPr/>
                </a:tc>
                <a:tc>
                  <a:txBody>
                    <a:bodyPr/>
                    <a:lstStyle/>
                    <a:p>
                      <a:r>
                        <a:rPr lang="en-US"/>
                        <a:t>2020</a:t>
                      </a:r>
                    </a:p>
                  </a:txBody>
                  <a:tcPr/>
                </a:tc>
                <a:tc>
                  <a:txBody>
                    <a:bodyPr/>
                    <a:lstStyle/>
                    <a:p>
                      <a:pPr lvl="0">
                        <a:buNone/>
                      </a:pPr>
                      <a:r>
                        <a:rPr lang="en-US" sz="1400" b="0" i="0" u="none" strike="noStrike" noProof="0">
                          <a:latin typeface="Arial"/>
                        </a:rPr>
                        <a:t>Using Machine Learning to Combat Online Hate</a:t>
                      </a:r>
                      <a:endParaRPr lang="en-US"/>
                    </a:p>
                  </a:txBody>
                  <a:tcPr/>
                </a:tc>
                <a:tc>
                  <a:txBody>
                    <a:bodyPr/>
                    <a:lstStyle/>
                    <a:p>
                      <a:pPr lvl="0" algn="l">
                        <a:lnSpc>
                          <a:spcPct val="100000"/>
                        </a:lnSpc>
                        <a:spcBef>
                          <a:spcPts val="0"/>
                        </a:spcBef>
                        <a:spcAft>
                          <a:spcPts val="0"/>
                        </a:spcAft>
                        <a:buNone/>
                      </a:pPr>
                      <a:r>
                        <a:rPr lang="en-US" sz="1400" b="0" i="0" u="none" strike="noStrike" noProof="0">
                          <a:latin typeface="Arial"/>
                        </a:rPr>
                        <a:t>Investigated supervised learning techniques to flag hate speech on multiple platforms.</a:t>
                      </a:r>
                      <a:endParaRPr lang="en-US"/>
                    </a:p>
                  </a:txBody>
                  <a:tcPr/>
                </a:tc>
                <a:tc>
                  <a:txBody>
                    <a:bodyPr/>
                    <a:lstStyle/>
                    <a:p>
                      <a:pPr lvl="0">
                        <a:buNone/>
                      </a:pPr>
                      <a:r>
                        <a:rPr lang="en-US" sz="1400" b="0" i="0" u="none" strike="noStrike" noProof="0">
                          <a:latin typeface="Arial"/>
                        </a:rPr>
                        <a:t>Demonstrated 80-85% accuracy in flagging cyberbullying in real-time.</a:t>
                      </a:r>
                      <a:endParaRPr lang="en-US"/>
                    </a:p>
                  </a:txBody>
                  <a:tcPr/>
                </a:tc>
                <a:tc>
                  <a:txBody>
                    <a:bodyPr/>
                    <a:lstStyle/>
                    <a:p>
                      <a:pPr lvl="0" algn="l">
                        <a:lnSpc>
                          <a:spcPct val="100000"/>
                        </a:lnSpc>
                        <a:spcBef>
                          <a:spcPts val="0"/>
                        </a:spcBef>
                        <a:spcAft>
                          <a:spcPts val="0"/>
                        </a:spcAft>
                        <a:buNone/>
                      </a:pPr>
                      <a:r>
                        <a:rPr lang="en-US" sz="1400" b="0" i="0" u="none" strike="noStrike" noProof="0">
                          <a:latin typeface="Arial"/>
                        </a:rPr>
                        <a:t>Relevant to Al-driven real-time monitoring in Billy Buddy.</a:t>
                      </a:r>
                      <a:endParaRPr lang="en-US"/>
                    </a:p>
                  </a:txBody>
                  <a:tcPr/>
                </a:tc>
                <a:extLst>
                  <a:ext uri="{0D108BD9-81ED-4DB2-BD59-A6C34878D82A}">
                    <a16:rowId xmlns:a16="http://schemas.microsoft.com/office/drawing/2014/main" val="2351208658"/>
                  </a:ext>
                </a:extLst>
              </a:tr>
            </a:tbl>
          </a:graphicData>
        </a:graphic>
      </p:graphicFrame>
    </p:spTree>
    <p:extLst>
      <p:ext uri="{BB962C8B-B14F-4D97-AF65-F5344CB8AC3E}">
        <p14:creationId xmlns:p14="http://schemas.microsoft.com/office/powerpoint/2010/main" val="2514585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2DBD9-4D7A-AC06-FB85-D99B2563059D}"/>
              </a:ext>
            </a:extLst>
          </p:cNvPr>
          <p:cNvSpPr>
            <a:spLocks noGrp="1"/>
          </p:cNvSpPr>
          <p:nvPr>
            <p:ph type="title"/>
          </p:nvPr>
        </p:nvSpPr>
        <p:spPr/>
        <p:txBody>
          <a:bodyPr/>
          <a:lstStyle/>
          <a:p>
            <a:r>
              <a:rPr lang="en-US" dirty="0"/>
              <a:t>Drawbacks</a:t>
            </a:r>
          </a:p>
        </p:txBody>
      </p:sp>
      <p:sp>
        <p:nvSpPr>
          <p:cNvPr id="3" name="Text Placeholder 2">
            <a:extLst>
              <a:ext uri="{FF2B5EF4-FFF2-40B4-BE49-F238E27FC236}">
                <a16:creationId xmlns:a16="http://schemas.microsoft.com/office/drawing/2014/main" id="{207186BE-9F96-6634-5D60-32D65291E3C7}"/>
              </a:ext>
            </a:extLst>
          </p:cNvPr>
          <p:cNvSpPr>
            <a:spLocks noGrp="1"/>
          </p:cNvSpPr>
          <p:nvPr>
            <p:ph type="body" idx="1"/>
          </p:nvPr>
        </p:nvSpPr>
        <p:spPr/>
        <p:txBody>
          <a:bodyPr>
            <a:normAutofit fontScale="92500" lnSpcReduction="10000"/>
          </a:bodyPr>
          <a:lstStyle/>
          <a:p>
            <a:r>
              <a:rPr lang="en-US" sz="2000" b="1" dirty="0">
                <a:latin typeface="Cambria"/>
              </a:rPr>
              <a:t>Multilingual AI Solutions for Cyberbullying Detection (IT BHU Research, 2024)</a:t>
            </a:r>
            <a:endParaRPr lang="en-US" sz="2000" dirty="0">
              <a:latin typeface="Cambria"/>
            </a:endParaRPr>
          </a:p>
          <a:p>
            <a:r>
              <a:rPr lang="en-US" sz="2000" dirty="0">
                <a:latin typeface="Cambria"/>
              </a:rPr>
              <a:t>Struggles with slang, mixed-language content, and requires extensive multilingual datasets. Performance may degrade without frequent model updates.</a:t>
            </a:r>
          </a:p>
          <a:p>
            <a:r>
              <a:rPr lang="en-US" sz="2000" b="1" dirty="0">
                <a:latin typeface="Cambria"/>
              </a:rPr>
              <a:t>Deep Learning Against Cyberbullying: A Review (</a:t>
            </a:r>
            <a:r>
              <a:rPr lang="en-US" sz="2000" b="1" dirty="0" err="1">
                <a:latin typeface="Cambria"/>
              </a:rPr>
              <a:t>Palakodeti</a:t>
            </a:r>
            <a:r>
              <a:rPr lang="en-US" sz="2000" b="1" dirty="0">
                <a:latin typeface="Cambria"/>
              </a:rPr>
              <a:t> et al., 2023)</a:t>
            </a:r>
            <a:endParaRPr lang="en-US" sz="2000" dirty="0">
              <a:latin typeface="Cambria"/>
            </a:endParaRPr>
          </a:p>
          <a:p>
            <a:r>
              <a:rPr lang="en-US" sz="2000" dirty="0">
                <a:latin typeface="Cambria"/>
              </a:rPr>
              <a:t>Hybrid models are resource-intensive and complex to maintain. Effectiveness depends heavily on data quality and quantity.</a:t>
            </a:r>
          </a:p>
          <a:p>
            <a:r>
              <a:rPr lang="en-US" sz="2000" b="1" dirty="0">
                <a:latin typeface="Cambria"/>
              </a:rPr>
              <a:t>AI for Cyberbullying Prevention: Challenges (Bhat et al., 2022)</a:t>
            </a:r>
            <a:endParaRPr lang="en-US" sz="2000" dirty="0">
              <a:latin typeface="Cambria"/>
            </a:endParaRPr>
          </a:p>
          <a:p>
            <a:r>
              <a:rPr lang="en-US" sz="2000" dirty="0">
                <a:latin typeface="Cambria"/>
              </a:rPr>
              <a:t>High false positive rates and difficulty detecting sarcasm or context-sensitive bullying. Language models struggle to adapt to evolving slang.</a:t>
            </a:r>
          </a:p>
          <a:p>
            <a:r>
              <a:rPr lang="en-US" sz="2000" b="1" dirty="0">
                <a:latin typeface="Cambria"/>
              </a:rPr>
              <a:t>Combating Cyberbullying using NLP (Chandrasekaran et al., 2021)</a:t>
            </a:r>
            <a:endParaRPr lang="en-US" sz="2000" dirty="0">
              <a:latin typeface="Cambria"/>
            </a:endParaRPr>
          </a:p>
          <a:p>
            <a:r>
              <a:rPr lang="en-US" sz="2000" dirty="0">
                <a:latin typeface="Cambria"/>
              </a:rPr>
              <a:t>NLP models face biases in language handling and ambiguity issues. They require frequent retraining to stay effective.</a:t>
            </a:r>
          </a:p>
          <a:p>
            <a:r>
              <a:rPr lang="en-US" sz="2000" b="1" dirty="0">
                <a:latin typeface="Cambria"/>
              </a:rPr>
              <a:t>Using Machine Learning to Combat Online Hate (Salminen et al., 2020)</a:t>
            </a:r>
            <a:endParaRPr lang="en-US" sz="2000" dirty="0">
              <a:latin typeface="Cambria"/>
            </a:endParaRPr>
          </a:p>
          <a:p>
            <a:r>
              <a:rPr lang="en-US" sz="2000" dirty="0">
                <a:latin typeface="Cambria"/>
              </a:rPr>
              <a:t>Accuracy limitations leave room for undetected bullying cases. Detecting implicit hate remains a significant challenge.</a:t>
            </a:r>
          </a:p>
          <a:p>
            <a:endParaRPr lang="en-US" dirty="0"/>
          </a:p>
        </p:txBody>
      </p:sp>
    </p:spTree>
    <p:extLst>
      <p:ext uri="{BB962C8B-B14F-4D97-AF65-F5344CB8AC3E}">
        <p14:creationId xmlns:p14="http://schemas.microsoft.com/office/powerpoint/2010/main" val="732823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BC000-BB67-8625-B7B1-785CC682013E}"/>
              </a:ext>
            </a:extLst>
          </p:cNvPr>
          <p:cNvSpPr>
            <a:spLocks noGrp="1"/>
          </p:cNvSpPr>
          <p:nvPr>
            <p:ph type="title"/>
          </p:nvPr>
        </p:nvSpPr>
        <p:spPr/>
        <p:txBody>
          <a:bodyPr/>
          <a:lstStyle/>
          <a:p>
            <a:r>
              <a:rPr lang="en-IN"/>
              <a:t>Proposed Method</a:t>
            </a:r>
          </a:p>
        </p:txBody>
      </p:sp>
      <p:sp>
        <p:nvSpPr>
          <p:cNvPr id="3" name="Text Placeholder 2">
            <a:extLst>
              <a:ext uri="{FF2B5EF4-FFF2-40B4-BE49-F238E27FC236}">
                <a16:creationId xmlns:a16="http://schemas.microsoft.com/office/drawing/2014/main" id="{F0E21382-5005-AB8F-3019-B6DFF6B8B26C}"/>
              </a:ext>
            </a:extLst>
          </p:cNvPr>
          <p:cNvSpPr>
            <a:spLocks noGrp="1"/>
          </p:cNvSpPr>
          <p:nvPr>
            <p:ph type="body" idx="1"/>
          </p:nvPr>
        </p:nvSpPr>
        <p:spPr/>
        <p:txBody>
          <a:bodyPr>
            <a:normAutofit/>
          </a:bodyPr>
          <a:lstStyle/>
          <a:p>
            <a:pPr marL="0" indent="0">
              <a:buNone/>
            </a:pPr>
            <a:r>
              <a:rPr lang="en-GB" sz="2000" b="1" dirty="0">
                <a:latin typeface="Cambria"/>
              </a:rPr>
              <a:t>1.⁠ ⁠Comfort and Reporting:</a:t>
            </a:r>
            <a:endParaRPr lang="en-US" sz="2000">
              <a:latin typeface="Cambria"/>
            </a:endParaRPr>
          </a:p>
          <a:p>
            <a:pPr marL="342900" indent="-342900"/>
            <a:r>
              <a:rPr lang="en-GB" sz="2000" dirty="0">
                <a:latin typeface="Cambria"/>
              </a:rPr>
              <a:t>Billy the Chatbot: This chatbot provides immediate support to victims. It can: Offer comfort and emotional support.</a:t>
            </a:r>
            <a:endParaRPr lang="en-GB" dirty="0"/>
          </a:p>
          <a:p>
            <a:pPr marL="342900" indent="-342900"/>
            <a:r>
              <a:rPr lang="en-GB" sz="2000" dirty="0">
                <a:latin typeface="Cambria"/>
              </a:rPr>
              <a:t>Guide the victim through reporting the cyberbully anonymously to the cybercrime department. Prompt the victim to share evidence for a stronger case.</a:t>
            </a:r>
          </a:p>
          <a:p>
            <a:pPr marL="0" indent="0">
              <a:buNone/>
            </a:pPr>
            <a:r>
              <a:rPr lang="en-GB" sz="2000" b="1" dirty="0">
                <a:latin typeface="Cambria"/>
              </a:rPr>
              <a:t>2.⁠ ⁠Data Collection and Analysis:</a:t>
            </a:r>
            <a:endParaRPr lang="en-GB" dirty="0"/>
          </a:p>
          <a:p>
            <a:pPr marL="342900" indent="-342900"/>
            <a:r>
              <a:rPr lang="en-GB" sz="2000" dirty="0">
                <a:latin typeface="Cambria"/>
              </a:rPr>
              <a:t>Cybercrime Statistics Dashboard: The website will anonymously collect data from reported incidents. This data will be presented in a dashboard accessible by the cybercrime department. This allows for: Identifying areas with high cyberbullying rates (red alerts). Enabling targeted interventions in those areas.</a:t>
            </a:r>
            <a:endParaRPr lang="en-GB" dirty="0">
              <a:latin typeface="Cambria"/>
            </a:endParaRPr>
          </a:p>
          <a:p>
            <a:pPr marL="0" indent="0">
              <a:buNone/>
            </a:pPr>
            <a:endParaRPr lang="en-GB" sz="2000" b="1" dirty="0">
              <a:latin typeface="Cambria"/>
            </a:endParaRPr>
          </a:p>
        </p:txBody>
      </p:sp>
    </p:spTree>
    <p:extLst>
      <p:ext uri="{BB962C8B-B14F-4D97-AF65-F5344CB8AC3E}">
        <p14:creationId xmlns:p14="http://schemas.microsoft.com/office/powerpoint/2010/main" val="1043408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E1010-4C56-7594-D1FA-8D242B80464D}"/>
              </a:ext>
            </a:extLst>
          </p:cNvPr>
          <p:cNvSpPr>
            <a:spLocks noGrp="1"/>
          </p:cNvSpPr>
          <p:nvPr>
            <p:ph type="title"/>
          </p:nvPr>
        </p:nvSpPr>
        <p:spPr/>
        <p:txBody>
          <a:bodyPr/>
          <a:lstStyle/>
          <a:p>
            <a:r>
              <a:rPr lang="en-IN"/>
              <a:t>Proposed Method</a:t>
            </a:r>
          </a:p>
        </p:txBody>
      </p:sp>
      <p:sp>
        <p:nvSpPr>
          <p:cNvPr id="3" name="Text Placeholder 2">
            <a:extLst>
              <a:ext uri="{FF2B5EF4-FFF2-40B4-BE49-F238E27FC236}">
                <a16:creationId xmlns:a16="http://schemas.microsoft.com/office/drawing/2014/main" id="{4933B75B-ABCA-B12B-64EC-307BD16F773E}"/>
              </a:ext>
            </a:extLst>
          </p:cNvPr>
          <p:cNvSpPr>
            <a:spLocks noGrp="1"/>
          </p:cNvSpPr>
          <p:nvPr>
            <p:ph type="body" idx="1"/>
          </p:nvPr>
        </p:nvSpPr>
        <p:spPr/>
        <p:txBody>
          <a:bodyPr>
            <a:normAutofit/>
          </a:bodyPr>
          <a:lstStyle/>
          <a:p>
            <a:pPr>
              <a:buNone/>
            </a:pPr>
            <a:r>
              <a:rPr lang="en-GB" sz="2000" b="1" dirty="0">
                <a:latin typeface="Cambria"/>
              </a:rPr>
              <a:t>3.⁠ ⁠Educational Resources</a:t>
            </a:r>
            <a:r>
              <a:rPr lang="en-GB" sz="2000" b="1">
                <a:latin typeface="Cambria"/>
              </a:rPr>
              <a:t>:</a:t>
            </a:r>
            <a:endParaRPr lang="en-US" sz="2000" b="1" dirty="0">
              <a:latin typeface="Cambria"/>
            </a:endParaRPr>
          </a:p>
          <a:p>
            <a:r>
              <a:rPr lang="en-GB" sz="2000" dirty="0">
                <a:latin typeface="Cambria"/>
              </a:rPr>
              <a:t>Self-Defence Tips: The website will offer informative content on cyberbullying prevention. This could include:</a:t>
            </a:r>
          </a:p>
          <a:p>
            <a:r>
              <a:rPr lang="en-GB" sz="2000" dirty="0">
                <a:latin typeface="Cambria"/>
              </a:rPr>
              <a:t>Tips on recognizing and avoiding cyberbullying tactics.</a:t>
            </a:r>
          </a:p>
          <a:p>
            <a:r>
              <a:rPr lang="en-GB" sz="2000" dirty="0">
                <a:latin typeface="Cambria"/>
              </a:rPr>
              <a:t>Strategies for defending oneself online.</a:t>
            </a:r>
          </a:p>
          <a:p>
            <a:pPr marL="76200" indent="0">
              <a:buNone/>
            </a:pPr>
            <a:r>
              <a:rPr lang="en-GB" sz="2000" b="1" dirty="0">
                <a:latin typeface="Cambria"/>
              </a:rPr>
              <a:t>4.⁠ ⁠Support Community:</a:t>
            </a:r>
            <a:endParaRPr lang="en-GB" b="1" dirty="0">
              <a:latin typeface="Cambria"/>
            </a:endParaRPr>
          </a:p>
          <a:p>
            <a:r>
              <a:rPr lang="en-GB" sz="2000" dirty="0">
                <a:latin typeface="Cambria"/>
              </a:rPr>
              <a:t>Anonymous Forum: The website will create a safe space for victims to connect and share experiences. This forum will be anonymous to ensure user safety and could include:</a:t>
            </a:r>
            <a:endParaRPr lang="en-GB" sz="2000">
              <a:latin typeface="Cambria"/>
            </a:endParaRPr>
          </a:p>
          <a:p>
            <a:r>
              <a:rPr lang="en-GB" sz="2000" dirty="0">
                <a:latin typeface="Cambria"/>
              </a:rPr>
              <a:t>Q&amp;A sessions with experts or former victims</a:t>
            </a:r>
          </a:p>
          <a:p>
            <a:r>
              <a:rPr lang="en-GB" sz="2000" dirty="0">
                <a:latin typeface="Cambria"/>
              </a:rPr>
              <a:t>Online forums where victims can share experiences and find support from others.</a:t>
            </a:r>
          </a:p>
          <a:p>
            <a:pPr marL="76200" indent="0">
              <a:buNone/>
            </a:pPr>
            <a:endParaRPr lang="en-GB" sz="2000" b="1" dirty="0">
              <a:latin typeface="Cambria"/>
            </a:endParaRPr>
          </a:p>
        </p:txBody>
      </p:sp>
    </p:spTree>
    <p:extLst>
      <p:ext uri="{BB962C8B-B14F-4D97-AF65-F5344CB8AC3E}">
        <p14:creationId xmlns:p14="http://schemas.microsoft.com/office/powerpoint/2010/main" val="2651709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sz="3200">
                <a:latin typeface="Cambria" panose="02040503050406030204" pitchFamily="18" charset="0"/>
                <a:ea typeface="Cambria" panose="02040503050406030204" pitchFamily="18" charset="0"/>
              </a:rPr>
              <a:t>Objectives</a:t>
            </a:r>
          </a:p>
        </p:txBody>
      </p:sp>
      <p:sp>
        <p:nvSpPr>
          <p:cNvPr id="115" name="Google Shape;115;p17"/>
          <p:cNvSpPr txBox="1">
            <a:spLocks noGrp="1"/>
          </p:cNvSpPr>
          <p:nvPr>
            <p:ph type="body" idx="1"/>
          </p:nvPr>
        </p:nvSpPr>
        <p:spPr>
          <a:xfrm>
            <a:off x="132202" y="1143000"/>
            <a:ext cx="11887200" cy="4795092"/>
          </a:xfrm>
          <a:prstGeom prst="rect">
            <a:avLst/>
          </a:prstGeom>
          <a:noFill/>
          <a:ln>
            <a:noFill/>
          </a:ln>
        </p:spPr>
        <p:txBody>
          <a:bodyPr spcFirstLastPara="1" wrap="square" lIns="91425" tIns="45700" rIns="91425" bIns="45700" anchor="t" anchorCtr="0">
            <a:normAutofit/>
          </a:bodyPr>
          <a:lstStyle/>
          <a:p>
            <a:endParaRPr lang="en-IN" sz="2000">
              <a:effectLst/>
            </a:endParaRPr>
          </a:p>
          <a:p>
            <a:pPr marL="1257300" lvl="2" indent="-342900">
              <a:lnSpc>
                <a:spcPct val="115000"/>
              </a:lnSpc>
              <a:spcAft>
                <a:spcPts val="1000"/>
              </a:spcAft>
              <a:buSzPts val="2000"/>
              <a:buFont typeface="Arial" panose="05000000000000000000" pitchFamily="2" charset="2"/>
              <a:buChar char="•"/>
              <a:tabLst>
                <a:tab pos="914400" algn="l"/>
              </a:tabLst>
            </a:pPr>
            <a:r>
              <a:rPr lang="en-GB">
                <a:effectLst/>
                <a:latin typeface="Cambria"/>
                <a:ea typeface="MS Mincho"/>
                <a:cs typeface="Times New Roman"/>
              </a:rPr>
              <a:t>To create a safe space for victims to seek help and report incidents.</a:t>
            </a:r>
            <a:endParaRPr lang="en-IN">
              <a:effectLst/>
              <a:latin typeface="Cambria"/>
              <a:ea typeface="MS Mincho"/>
              <a:cs typeface="Times New Roman"/>
            </a:endParaRPr>
          </a:p>
          <a:p>
            <a:pPr marL="1257300" lvl="2" indent="-342900">
              <a:lnSpc>
                <a:spcPct val="115000"/>
              </a:lnSpc>
              <a:spcAft>
                <a:spcPts val="1000"/>
              </a:spcAft>
              <a:buSzPts val="2000"/>
              <a:buFont typeface="Arial" panose="05000000000000000000" pitchFamily="2" charset="2"/>
              <a:buChar char="•"/>
              <a:tabLst>
                <a:tab pos="914400" algn="l"/>
              </a:tabLst>
            </a:pPr>
            <a:r>
              <a:rPr lang="en-US">
                <a:effectLst/>
                <a:latin typeface="Cambria"/>
                <a:ea typeface="MS Mincho"/>
                <a:cs typeface="Times New Roman"/>
              </a:rPr>
              <a:t>Provide accessible resources for individuals to prevent and address cyberbullying.</a:t>
            </a:r>
          </a:p>
          <a:p>
            <a:pPr marL="1257300" lvl="2" indent="-342900">
              <a:lnSpc>
                <a:spcPct val="115000"/>
              </a:lnSpc>
              <a:spcAft>
                <a:spcPts val="1000"/>
              </a:spcAft>
              <a:buSzPts val="2000"/>
              <a:buFont typeface="Arial" panose="05000000000000000000" pitchFamily="2" charset="2"/>
              <a:buChar char="•"/>
              <a:tabLst>
                <a:tab pos="914400" algn="l"/>
              </a:tabLst>
            </a:pPr>
            <a:r>
              <a:rPr lang="en-US">
                <a:effectLst/>
                <a:latin typeface="Cambria"/>
                <a:ea typeface="MS Mincho"/>
                <a:cs typeface="Times New Roman"/>
              </a:rPr>
              <a:t>Create a supportive digital community for victims and those at risk.</a:t>
            </a:r>
            <a:endParaRPr lang="en-US">
              <a:latin typeface="Cambria"/>
              <a:ea typeface="MS Mincho"/>
              <a:cs typeface="Times New Roman"/>
            </a:endParaRPr>
          </a:p>
          <a:p>
            <a:pPr marL="1257300" lvl="2" indent="-342900">
              <a:lnSpc>
                <a:spcPct val="115000"/>
              </a:lnSpc>
              <a:spcAft>
                <a:spcPts val="1000"/>
              </a:spcAft>
              <a:buSzPts val="2000"/>
              <a:buFont typeface="Arial" panose="05000000000000000000" pitchFamily="2" charset="2"/>
              <a:buChar char="•"/>
              <a:tabLst>
                <a:tab pos="914400" algn="l"/>
              </a:tabLst>
            </a:pPr>
            <a:r>
              <a:rPr lang="en-US">
                <a:effectLst/>
                <a:latin typeface="Cambria"/>
                <a:ea typeface="MS Mincho"/>
                <a:cs typeface="Times New Roman"/>
              </a:rPr>
              <a:t>Develop real-time reporting tools to assist victims of cyberbullying.</a:t>
            </a:r>
            <a:endParaRPr lang="en-IN">
              <a:effectLst/>
              <a:latin typeface="Cambria"/>
              <a:ea typeface="MS Mincho"/>
              <a:cs typeface="Times New Roman"/>
            </a:endParaRPr>
          </a:p>
          <a:p>
            <a:pPr marL="1257300" lvl="2" indent="-342900">
              <a:lnSpc>
                <a:spcPct val="115000"/>
              </a:lnSpc>
              <a:spcAft>
                <a:spcPts val="1000"/>
              </a:spcAft>
              <a:buSzPts val="2000"/>
              <a:buFont typeface="Arial" panose="05000000000000000000" pitchFamily="2" charset="2"/>
              <a:buChar char="•"/>
              <a:tabLst>
                <a:tab pos="914400" algn="l"/>
              </a:tabLst>
            </a:pPr>
            <a:endParaRPr lang="en-IN">
              <a:effectLst/>
              <a:latin typeface="Cambria"/>
              <a:ea typeface="MS Mincho" panose="02020609040205080304" pitchFamily="49" charset="-128"/>
              <a:cs typeface="Times New Roman" panose="02020603050405020304" pitchFamily="18" charset="0"/>
            </a:endParaRPr>
          </a:p>
        </p:txBody>
      </p:sp>
      <p:sp>
        <p:nvSpPr>
          <p:cNvPr id="5" name="Rectangle 4"/>
          <p:cNvSpPr>
            <a:spLocks noChangeArrowheads="1"/>
          </p:cNvSpPr>
          <p:nvPr/>
        </p:nvSpPr>
        <p:spPr bwMode="auto">
          <a:xfrm>
            <a:off x="-51254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9647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sz="3200" dirty="0">
                <a:effectLst/>
                <a:latin typeface="Cambria" panose="02040503050406030204" pitchFamily="18" charset="0"/>
                <a:ea typeface="MS Mincho" panose="02020609040205080304" pitchFamily="49" charset="-128"/>
                <a:cs typeface="Times New Roman" panose="02020603050405020304" pitchFamily="18" charset="0"/>
              </a:rPr>
              <a:t>Methodology</a:t>
            </a:r>
            <a:endParaRPr lang="en-US" sz="3200"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lnSpc>
                <a:spcPct val="115000"/>
              </a:lnSpc>
              <a:spcAft>
                <a:spcPts val="1000"/>
              </a:spcAft>
              <a:buNone/>
            </a:pPr>
            <a:r>
              <a:rPr lang="en-GB" sz="2000" b="1" dirty="0">
                <a:effectLst/>
                <a:latin typeface="Cambria"/>
                <a:ea typeface="MS Mincho"/>
                <a:cs typeface="Times New Roman"/>
              </a:rPr>
              <a:t>Technical Approach:</a:t>
            </a:r>
            <a:endParaRPr lang="en-IN" sz="2000" b="1" dirty="0">
              <a:effectLst/>
              <a:latin typeface="Cambria"/>
              <a:ea typeface="MS Mincho"/>
              <a:cs typeface="Times New Roman"/>
            </a:endParaRPr>
          </a:p>
          <a:p>
            <a:pPr marL="76200" indent="0">
              <a:lnSpc>
                <a:spcPct val="115000"/>
              </a:lnSpc>
              <a:spcAft>
                <a:spcPts val="1000"/>
              </a:spcAft>
              <a:buNone/>
            </a:pPr>
            <a:r>
              <a:rPr lang="en-GB" sz="2000" dirty="0">
                <a:effectLst/>
                <a:latin typeface="Cambria"/>
                <a:ea typeface="MS Mincho"/>
                <a:cs typeface="Times New Roman"/>
              </a:rPr>
              <a:t>The project will utilize a full-stack development approach, integrating both frontend and backend technologies.</a:t>
            </a:r>
            <a:endParaRPr lang="en-IN" sz="2000" dirty="0">
              <a:effectLst/>
              <a:latin typeface="Cambria"/>
              <a:ea typeface="MS Mincho"/>
              <a:cs typeface="Times New Roman"/>
            </a:endParaRPr>
          </a:p>
          <a:p>
            <a:pPr marL="76200" indent="0">
              <a:lnSpc>
                <a:spcPct val="115000"/>
              </a:lnSpc>
              <a:spcAft>
                <a:spcPts val="1000"/>
              </a:spcAft>
              <a:buNone/>
            </a:pPr>
            <a:r>
              <a:rPr lang="en-GB" sz="2000" b="1" dirty="0">
                <a:effectLst/>
                <a:latin typeface="Cambria"/>
                <a:ea typeface="MS Mincho"/>
                <a:cs typeface="Times New Roman"/>
              </a:rPr>
              <a:t>Technologies Used:</a:t>
            </a:r>
            <a:endParaRPr lang="en-IN" sz="2000" b="1" dirty="0">
              <a:effectLst/>
              <a:latin typeface="Cambria"/>
              <a:ea typeface="MS Mincho"/>
              <a:cs typeface="Times New Roman"/>
            </a:endParaRPr>
          </a:p>
          <a:p>
            <a:pPr>
              <a:lnSpc>
                <a:spcPct val="115000"/>
              </a:lnSpc>
              <a:spcAft>
                <a:spcPts val="1000"/>
              </a:spcAft>
            </a:pPr>
            <a:r>
              <a:rPr lang="en-GB" sz="2000" dirty="0">
                <a:effectLst/>
                <a:latin typeface="Cambria"/>
                <a:ea typeface="MS Mincho"/>
                <a:cs typeface="Times New Roman"/>
              </a:rPr>
              <a:t>Frontend: HTML, CSS, JavaScript, React.js for a responsive user interface.</a:t>
            </a:r>
            <a:endParaRPr lang="en-IN" sz="2000" dirty="0">
              <a:effectLst/>
              <a:latin typeface="Cambria"/>
              <a:ea typeface="MS Mincho"/>
              <a:cs typeface="Times New Roman"/>
            </a:endParaRPr>
          </a:p>
          <a:p>
            <a:pPr>
              <a:lnSpc>
                <a:spcPct val="115000"/>
              </a:lnSpc>
              <a:spcAft>
                <a:spcPts val="1000"/>
              </a:spcAft>
            </a:pPr>
            <a:r>
              <a:rPr lang="en-GB" sz="2000" dirty="0">
                <a:effectLst/>
                <a:latin typeface="Cambria"/>
                <a:ea typeface="MS Mincho"/>
                <a:cs typeface="Times New Roman"/>
              </a:rPr>
              <a:t>Backend: Node.js and Express for server-side logic.</a:t>
            </a:r>
            <a:endParaRPr lang="en-IN" sz="2000" dirty="0">
              <a:effectLst/>
              <a:latin typeface="Cambria"/>
              <a:ea typeface="MS Mincho"/>
              <a:cs typeface="Times New Roman"/>
            </a:endParaRPr>
          </a:p>
          <a:p>
            <a:pPr>
              <a:lnSpc>
                <a:spcPct val="115000"/>
              </a:lnSpc>
              <a:spcAft>
                <a:spcPts val="1000"/>
              </a:spcAft>
            </a:pPr>
            <a:r>
              <a:rPr lang="en-GB" sz="2000" dirty="0">
                <a:effectLst/>
                <a:latin typeface="Cambria"/>
                <a:ea typeface="MS Mincho"/>
                <a:cs typeface="Times New Roman"/>
              </a:rPr>
              <a:t>Database: MongoDB for storing user data and reports securely.</a:t>
            </a:r>
            <a:endParaRPr lang="en-IN" sz="2000" dirty="0">
              <a:effectLst/>
              <a:latin typeface="Cambria"/>
              <a:ea typeface="MS Mincho"/>
              <a:cs typeface="Times New Roman"/>
            </a:endParaRPr>
          </a:p>
          <a:p>
            <a:pPr>
              <a:lnSpc>
                <a:spcPct val="115000"/>
              </a:lnSpc>
              <a:spcAft>
                <a:spcPts val="1000"/>
              </a:spcAft>
            </a:pPr>
            <a:r>
              <a:rPr lang="en-GB" sz="2000" dirty="0">
                <a:effectLst/>
                <a:latin typeface="Cambria"/>
                <a:ea typeface="MS Mincho"/>
                <a:cs typeface="Times New Roman"/>
              </a:rPr>
              <a:t>Chatbot Framework: [Include any specific chatbot technology, e.g., </a:t>
            </a:r>
            <a:r>
              <a:rPr lang="en-GB" sz="2000" dirty="0">
                <a:latin typeface="Cambria"/>
                <a:ea typeface="MS Mincho"/>
                <a:cs typeface="Times New Roman"/>
              </a:rPr>
              <a:t>Dialog flow</a:t>
            </a:r>
            <a:r>
              <a:rPr lang="en-GB" sz="2000" dirty="0">
                <a:effectLst/>
                <a:latin typeface="Cambria"/>
                <a:ea typeface="MS Mincho"/>
                <a:cs typeface="Times New Roman"/>
              </a:rPr>
              <a:t>, Rasa] to power the chatbot.</a:t>
            </a:r>
            <a:endParaRPr lang="en-IN" sz="2000" dirty="0">
              <a:effectLst/>
              <a:latin typeface="Cambria"/>
              <a:ea typeface="MS Mincho"/>
              <a:cs typeface="Times New Roman"/>
            </a:endParaRPr>
          </a:p>
          <a:p>
            <a:pPr marL="342900" lvl="0" indent="-190500" algn="just" rtl="0">
              <a:lnSpc>
                <a:spcPct val="200000"/>
              </a:lnSpc>
              <a:spcBef>
                <a:spcPts val="0"/>
              </a:spcBef>
              <a:spcAft>
                <a:spcPts val="0"/>
              </a:spcAft>
              <a:buClr>
                <a:schemeClr val="dk1"/>
              </a:buClr>
              <a:buSzPct val="100000"/>
              <a:buNone/>
            </a:pPr>
            <a:endParaRPr>
              <a:latin typeface="Cambria" panose="02040503050406030204" pitchFamily="18" charset="0"/>
              <a:ea typeface="Cambria" panose="020405030504060302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1463</Words>
  <Application>Microsoft Office PowerPoint</Application>
  <PresentationFormat>Widescreen</PresentationFormat>
  <Paragraphs>173</Paragraphs>
  <Slides>18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MS Mincho</vt:lpstr>
      <vt:lpstr>Arial</vt:lpstr>
      <vt:lpstr>Cambria</vt:lpstr>
      <vt:lpstr>Times New Roman</vt:lpstr>
      <vt:lpstr>Verdana</vt:lpstr>
      <vt:lpstr>Wingdings</vt:lpstr>
      <vt:lpstr>Bioinformatics</vt:lpstr>
      <vt:lpstr>Billy – Buddy Against Cyber Bullying</vt:lpstr>
      <vt:lpstr>Contents</vt:lpstr>
      <vt:lpstr>Introduction</vt:lpstr>
      <vt:lpstr>Literature Review</vt:lpstr>
      <vt:lpstr>Drawbacks</vt:lpstr>
      <vt:lpstr>Proposed Method</vt:lpstr>
      <vt:lpstr>Proposed Method</vt:lpstr>
      <vt:lpstr>Objectives</vt:lpstr>
      <vt:lpstr>Methodology</vt:lpstr>
      <vt:lpstr>Architechture Daigram</vt:lpstr>
      <vt:lpstr>Timeline of Project</vt:lpstr>
      <vt:lpstr>Software Components</vt:lpstr>
      <vt:lpstr>Expected Outcomes</vt:lpstr>
      <vt:lpstr>Github Link</vt:lpstr>
      <vt:lpstr>Conclusion</vt:lpstr>
      <vt:lpstr>References</vt:lpstr>
      <vt:lpstr>Sustainable Development Goals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Chanadana pothuraju</cp:lastModifiedBy>
  <cp:revision>10</cp:revision>
  <dcterms:created xsi:type="dcterms:W3CDTF">2024-09-14T04:44:38Z</dcterms:created>
  <dcterms:modified xsi:type="dcterms:W3CDTF">2025-01-17T09:52:32Z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515BD3F39AFC4C28A36F76CD7A60E055_12</vt:lpwstr>
  </property>
  <property fmtid="{D5CDD505-2E9C-101B-9397-08002B2CF9AE}" pid="3" name="KSOProductBuildVer">
    <vt:lpwstr>1033-12.2.0.18283</vt:lpwstr>
  </property>
</Properties>
</file>